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8" r:id="rId6"/>
    <p:sldId id="268" r:id="rId7"/>
    <p:sldId id="259" r:id="rId8"/>
    <p:sldId id="260" r:id="rId9"/>
    <p:sldId id="261" r:id="rId10"/>
    <p:sldId id="266" r:id="rId11"/>
    <p:sldId id="267"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39B20-DF41-4333-B38A-2C45CBF83D20}" type="datetimeFigureOut">
              <a:rPr lang="id-ID" smtClean="0"/>
              <a:pPr/>
              <a:t>24/04/2018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996EDD6-E93C-452F-9A09-D9B530F3339B}"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39B20-DF41-4333-B38A-2C45CBF83D20}" type="datetimeFigureOut">
              <a:rPr lang="id-ID" smtClean="0"/>
              <a:pPr/>
              <a:t>24/04/2018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6EDD6-E93C-452F-9A09-D9B530F3339B}"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3600" dirty="0" smtClean="0">
                <a:latin typeface="Andalus" pitchFamily="18" charset="-78"/>
                <a:cs typeface="Andalus" pitchFamily="18" charset="-78"/>
              </a:rPr>
              <a:t>Pendidikan Berbasis Realitas Sosial: </a:t>
            </a:r>
            <a:br>
              <a:rPr lang="id-ID" sz="3600" dirty="0" smtClean="0">
                <a:latin typeface="Andalus" pitchFamily="18" charset="-78"/>
                <a:cs typeface="Andalus" pitchFamily="18" charset="-78"/>
              </a:rPr>
            </a:br>
            <a:r>
              <a:rPr lang="id-ID" sz="3600" dirty="0" smtClean="0">
                <a:latin typeface="Andalus" pitchFamily="18" charset="-78"/>
                <a:cs typeface="Andalus" pitchFamily="18" charset="-78"/>
              </a:rPr>
              <a:t>YB Mangunwijaya</a:t>
            </a:r>
            <a:endParaRPr lang="id-ID" sz="36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500726"/>
          </a:xfrm>
        </p:spPr>
        <p:txBody>
          <a:bodyPr>
            <a:normAutofit fontScale="85000" lnSpcReduction="10000"/>
          </a:bodyPr>
          <a:lstStyle/>
          <a:p>
            <a:r>
              <a:rPr lang="id-ID" dirty="0" smtClean="0">
                <a:latin typeface="Andalus" pitchFamily="18" charset="-78"/>
                <a:cs typeface="Andalus" pitchFamily="18" charset="-78"/>
              </a:rPr>
              <a:t>Pendidikan harus mampu dan sekaligus bertanggung jawab menjawab setiap masalah dan memenuhi kebutuhan masyarakat. Pendidikan di mana pun tidak pernah berdiri bebas tanpa berkaitan secara dialektis dengan lingkungan dan sistem sosial di mana pendidikan diselenggarakan. </a:t>
            </a:r>
          </a:p>
          <a:p>
            <a:r>
              <a:rPr lang="id-ID" dirty="0" smtClean="0">
                <a:latin typeface="Andalus" pitchFamily="18" charset="-78"/>
                <a:cs typeface="Andalus" pitchFamily="18" charset="-78"/>
              </a:rPr>
              <a:t>Pendidikan hadap masalah atau problem possing education adalah upaya untuk meletakkan pendidikan pada kerangka dasar untuk melibatkan anak didik dalam problematisasi yang dihadapi terus menerus akan situasi eksistensial mereka. Pelaksanaan pendidikan hadap masalah ini pertama sekali menuntut adanya pemecahan terhadap masalah kontradiksi antara guru dan murid.</a:t>
            </a:r>
            <a:endParaRPr lang="id-ID"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smtClean="0">
                <a:latin typeface="Andalus" pitchFamily="18" charset="-78"/>
                <a:cs typeface="Andalus" pitchFamily="18" charset="-78"/>
              </a:rPr>
              <a:t>Mengajar – dengan demikian – adalah tindakan kreatif dan kritis, bukan hanya mekanis belaka.</a:t>
            </a:r>
            <a:br>
              <a:rPr lang="id-ID" dirty="0" smtClean="0">
                <a:latin typeface="Andalus" pitchFamily="18" charset="-78"/>
                <a:cs typeface="Andalus" pitchFamily="18" charset="-78"/>
              </a:rPr>
            </a:br>
            <a:r>
              <a:rPr lang="id-ID" dirty="0" smtClean="0">
                <a:latin typeface="Andalus" pitchFamily="18" charset="-78"/>
                <a:cs typeface="Andalus" pitchFamily="18" charset="-78"/>
              </a:rPr>
              <a:t/>
            </a:r>
            <a:br>
              <a:rPr lang="id-ID" dirty="0" smtClean="0">
                <a:latin typeface="Andalus" pitchFamily="18" charset="-78"/>
                <a:cs typeface="Andalus" pitchFamily="18" charset="-78"/>
              </a:rPr>
            </a:br>
            <a:r>
              <a:rPr lang="id-ID" dirty="0" smtClean="0">
                <a:latin typeface="Andalus" pitchFamily="18" charset="-78"/>
                <a:cs typeface="Andalus" pitchFamily="18" charset="-78"/>
              </a:rPr>
              <a:t>Dengan cara yang dialogis, pendidikan hadap masalah memulai dengan pengalaman dan pengetahuan siswa sendiri.</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928694"/>
          </a:xfrm>
        </p:spPr>
        <p:txBody>
          <a:bodyPr>
            <a:normAutofit/>
          </a:bodyPr>
          <a:lstStyle/>
          <a:p>
            <a:r>
              <a:rPr lang="id-ID" dirty="0" smtClean="0">
                <a:latin typeface="Andalus" pitchFamily="18" charset="-78"/>
                <a:cs typeface="Andalus" pitchFamily="18" charset="-78"/>
              </a:rPr>
              <a:t>Sketsa Biografi</a:t>
            </a:r>
            <a:endParaRPr lang="id-ID" dirty="0">
              <a:latin typeface="Andalus" pitchFamily="18" charset="-78"/>
              <a:cs typeface="Andalus" pitchFamily="18" charset="-78"/>
            </a:endParaRPr>
          </a:p>
        </p:txBody>
      </p:sp>
      <p:sp>
        <p:nvSpPr>
          <p:cNvPr id="3" name="Content Placeholder 2"/>
          <p:cNvSpPr>
            <a:spLocks noGrp="1"/>
          </p:cNvSpPr>
          <p:nvPr>
            <p:ph idx="1"/>
          </p:nvPr>
        </p:nvSpPr>
        <p:spPr>
          <a:xfrm>
            <a:off x="428596" y="1500174"/>
            <a:ext cx="8229600" cy="4911741"/>
          </a:xfrm>
        </p:spPr>
        <p:txBody>
          <a:bodyPr>
            <a:normAutofit lnSpcReduction="10000"/>
          </a:bodyPr>
          <a:lstStyle/>
          <a:p>
            <a:pPr algn="just"/>
            <a:r>
              <a:rPr lang="id-ID" sz="3600" dirty="0" smtClean="0">
                <a:latin typeface="Andalus" pitchFamily="18" charset="-78"/>
                <a:cs typeface="Andalus" pitchFamily="18" charset="-78"/>
              </a:rPr>
              <a:t>Seorang pastur yang mengabdikan diri untuk pendidikan, dosen fakultas teknik UGM, arsitek, kolumnis, sastrawan, dan juga pekerja sosial.</a:t>
            </a:r>
          </a:p>
          <a:p>
            <a:pPr algn="just"/>
            <a:r>
              <a:rPr lang="id-ID" sz="3600" dirty="0" smtClean="0">
                <a:latin typeface="Andalus" pitchFamily="18" charset="-78"/>
                <a:cs typeface="Andalus" pitchFamily="18" charset="-78"/>
              </a:rPr>
              <a:t>Pemikiran ttg pendidikan terpengaruh oleh pendapat Paulo Freire, Ivan Illich, dan Jean Piaget.</a:t>
            </a:r>
          </a:p>
          <a:p>
            <a:r>
              <a:rPr lang="id-ID" sz="3600" dirty="0" smtClean="0">
                <a:latin typeface="Andalus" pitchFamily="18" charset="-78"/>
                <a:cs typeface="Andalus" pitchFamily="18" charset="-78"/>
              </a:rPr>
              <a:t>Lahir di Ambarawa 6 Mei 1929, meninggal di Jakarta 10 Februari 1999.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2050" name="Picture 2" descr="C:\Users\ASUS\Downloads\SDKE MAngunan.jpg"/>
          <p:cNvPicPr>
            <a:picLocks noChangeAspect="1" noChangeArrowheads="1"/>
          </p:cNvPicPr>
          <p:nvPr/>
        </p:nvPicPr>
        <p:blipFill>
          <a:blip r:embed="rId2"/>
          <a:srcRect/>
          <a:stretch>
            <a:fillRect/>
          </a:stretch>
        </p:blipFill>
        <p:spPr bwMode="auto">
          <a:xfrm>
            <a:off x="500034" y="356919"/>
            <a:ext cx="8003998" cy="607247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SUS\Downloads\10320608_10203844030284330_8992871305888220606_n.jpg"/>
          <p:cNvPicPr>
            <a:picLocks noChangeAspect="1" noChangeArrowheads="1"/>
          </p:cNvPicPr>
          <p:nvPr/>
        </p:nvPicPr>
        <p:blipFill>
          <a:blip r:embed="rId2"/>
          <a:srcRect/>
          <a:stretch>
            <a:fillRect/>
          </a:stretch>
        </p:blipFill>
        <p:spPr bwMode="auto">
          <a:xfrm>
            <a:off x="714348" y="1357298"/>
            <a:ext cx="7867917" cy="443389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dirty="0" smtClean="0">
                <a:latin typeface="Andalus" pitchFamily="18" charset="-78"/>
                <a:cs typeface="Andalus" pitchFamily="18" charset="-78"/>
              </a:rPr>
              <a:t>Komitmen Perjuangan</a:t>
            </a:r>
            <a:endParaRPr lang="id-ID" sz="4000" dirty="0">
              <a:latin typeface="Andalus" pitchFamily="18" charset="-78"/>
              <a:cs typeface="Andalus" pitchFamily="18" charset="-78"/>
            </a:endParaRPr>
          </a:p>
        </p:txBody>
      </p:sp>
      <p:sp>
        <p:nvSpPr>
          <p:cNvPr id="3" name="Content Placeholder 2"/>
          <p:cNvSpPr>
            <a:spLocks noGrp="1"/>
          </p:cNvSpPr>
          <p:nvPr>
            <p:ph idx="1"/>
          </p:nvPr>
        </p:nvSpPr>
        <p:spPr/>
        <p:txBody>
          <a:bodyPr>
            <a:normAutofit fontScale="92500" lnSpcReduction="10000"/>
          </a:bodyPr>
          <a:lstStyle/>
          <a:p>
            <a:pPr algn="just"/>
            <a:r>
              <a:rPr lang="id-ID" dirty="0" smtClean="0">
                <a:latin typeface="Andalus" pitchFamily="18" charset="-78"/>
                <a:cs typeface="Andalus" pitchFamily="18" charset="-78"/>
              </a:rPr>
              <a:t>Melalui pendampingan pendidikan, maupun lembaga formal (SD Mangunan), Romo Mangun berusaha mengangkat harkat dan martabat masyarakat dari berbagai penindasan agar mereka menjadi subjek bagi dirinya sendiri.</a:t>
            </a:r>
          </a:p>
          <a:p>
            <a:pPr algn="just"/>
            <a:r>
              <a:rPr lang="id-ID" dirty="0" smtClean="0">
                <a:latin typeface="Andalus" pitchFamily="18" charset="-78"/>
                <a:cs typeface="Andalus" pitchFamily="18" charset="-78"/>
              </a:rPr>
              <a:t>Romo Mangun berusaha memberikan penyadaran kepada masyarakat untuk cerdas membaca realitas yang melingkupi seluruh hidupnya dan mengembalikan kemerdekaan yang hilang.</a:t>
            </a:r>
            <a:endParaRPr lang="id-ID"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Kritik:</a:t>
            </a:r>
            <a:endParaRPr lang="id-ID" dirty="0"/>
          </a:p>
        </p:txBody>
      </p:sp>
      <p:sp>
        <p:nvSpPr>
          <p:cNvPr id="3" name="Content Placeholder 2"/>
          <p:cNvSpPr>
            <a:spLocks noGrp="1"/>
          </p:cNvSpPr>
          <p:nvPr>
            <p:ph idx="1"/>
          </p:nvPr>
        </p:nvSpPr>
        <p:spPr>
          <a:xfrm>
            <a:off x="457200" y="1357298"/>
            <a:ext cx="8229600" cy="4929222"/>
          </a:xfrm>
        </p:spPr>
        <p:txBody>
          <a:bodyPr>
            <a:normAutofit/>
          </a:bodyPr>
          <a:lstStyle/>
          <a:p>
            <a:pPr algn="just"/>
            <a:r>
              <a:rPr lang="id-ID" b="1" dirty="0" smtClean="0">
                <a:latin typeface="Andalus" pitchFamily="18" charset="-78"/>
                <a:cs typeface="Andalus" pitchFamily="18" charset="-78"/>
              </a:rPr>
              <a:t>O</a:t>
            </a:r>
            <a:r>
              <a:rPr lang="id-ID" dirty="0" smtClean="0">
                <a:latin typeface="Andalus" pitchFamily="18" charset="-78"/>
                <a:cs typeface="Andalus" pitchFamily="18" charset="-78"/>
              </a:rPr>
              <a:t>uput pendidikan adalah manusia yang sanggup untuk memetakan sekaligus memecahkan masalah yang sedang dihadapi oleh masyarakat. </a:t>
            </a:r>
          </a:p>
          <a:p>
            <a:pPr algn="just"/>
            <a:r>
              <a:rPr lang="id-ID" dirty="0" smtClean="0">
                <a:latin typeface="Andalus" pitchFamily="18" charset="-78"/>
                <a:cs typeface="Andalus" pitchFamily="18" charset="-78"/>
              </a:rPr>
              <a:t>Fakta bahwa mayoritas masyarakat Indonesia ada di pedesaan yang notabene adalah masyarakat agraris, tetapi dalam praktik pendidikannya hampir tidak berorientasi pada problem masyarakat desa.</a:t>
            </a:r>
            <a:endParaRPr lang="id-ID" dirty="0">
              <a:latin typeface="Andalus" pitchFamily="18" charset="-78"/>
              <a:cs typeface="Andalus"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54098"/>
          </a:xfrm>
        </p:spPr>
        <p:txBody>
          <a:bodyPr/>
          <a:lstStyle/>
          <a:p>
            <a:r>
              <a:rPr lang="id-ID" dirty="0" smtClean="0">
                <a:latin typeface="Andalus" pitchFamily="18" charset="-78"/>
                <a:cs typeface="Andalus" pitchFamily="18" charset="-78"/>
              </a:rPr>
              <a:t>Pendidikan Dialogis</a:t>
            </a:r>
            <a:endParaRPr lang="id-ID" dirty="0">
              <a:latin typeface="Andalus" pitchFamily="18" charset="-78"/>
              <a:cs typeface="Andalus" pitchFamily="18" charset="-78"/>
            </a:endParaRPr>
          </a:p>
        </p:txBody>
      </p:sp>
      <p:sp>
        <p:nvSpPr>
          <p:cNvPr id="3" name="Content Placeholder 2"/>
          <p:cNvSpPr>
            <a:spLocks noGrp="1"/>
          </p:cNvSpPr>
          <p:nvPr>
            <p:ph idx="1"/>
          </p:nvPr>
        </p:nvSpPr>
        <p:spPr>
          <a:xfrm>
            <a:off x="457200" y="1500174"/>
            <a:ext cx="8229600" cy="4786346"/>
          </a:xfrm>
        </p:spPr>
        <p:txBody>
          <a:bodyPr>
            <a:normAutofit/>
          </a:bodyPr>
          <a:lstStyle/>
          <a:p>
            <a:pPr algn="just"/>
            <a:r>
              <a:rPr lang="id-ID" dirty="0" smtClean="0">
                <a:latin typeface="Andalus" pitchFamily="18" charset="-78"/>
                <a:cs typeface="Andalus" pitchFamily="18" charset="-78"/>
              </a:rPr>
              <a:t>Pendidikan baik makro maupun mikro masih dianggap sebagai proses meresapi dan menghayati nilai sebagai sosialisasi yang menuntut emansipasi masyarakat. </a:t>
            </a:r>
          </a:p>
          <a:p>
            <a:pPr algn="just"/>
            <a:r>
              <a:rPr lang="id-ID" dirty="0" smtClean="0">
                <a:latin typeface="Andalus" pitchFamily="18" charset="-78"/>
                <a:cs typeface="Andalus" pitchFamily="18" charset="-78"/>
              </a:rPr>
              <a:t>Protes terhadap pemerintah disebabkan tidak berkembang ruang dialog antara masyarakat dan pemerintah. Hubungan dialogis harus dibangun, tidak ada komunikasi tanpa dialog.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r>
              <a:rPr lang="id-ID" dirty="0" smtClean="0">
                <a:latin typeface="Andalus" pitchFamily="18" charset="-78"/>
                <a:cs typeface="Andalus" pitchFamily="18" charset="-78"/>
              </a:rPr>
              <a:t>Pendidikan harus terbuka, tidak kaku dengan realitas sosial, pendidikan yang tertutup ber-implikasi pada penjinakan dan penindasan.</a:t>
            </a:r>
          </a:p>
          <a:p>
            <a:pPr algn="just"/>
            <a:r>
              <a:rPr lang="id-ID" dirty="0" smtClean="0">
                <a:latin typeface="Andalus" pitchFamily="18" charset="-78"/>
                <a:cs typeface="Andalus" pitchFamily="18" charset="-78"/>
              </a:rPr>
              <a:t>Urgensi saat ini adalah bagaimana men-dialogkan pendidikan kepada masyarakat baik formal maupun nonformal agar masyarakat sadar terhadap masalah yang mereka hadapi</a:t>
            </a:r>
            <a:endParaRPr lang="id-ID"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71480"/>
            <a:ext cx="8229600" cy="5786478"/>
          </a:xfrm>
        </p:spPr>
        <p:txBody>
          <a:bodyPr>
            <a:normAutofit fontScale="92500" lnSpcReduction="10000"/>
          </a:bodyPr>
          <a:lstStyle/>
          <a:p>
            <a:pPr marL="0" indent="0" algn="r">
              <a:buNone/>
            </a:pPr>
            <a:r>
              <a:rPr lang="id-ID" dirty="0" smtClean="0">
                <a:latin typeface="Andalus" pitchFamily="18" charset="-78"/>
                <a:cs typeface="Andalus" pitchFamily="18" charset="-78"/>
              </a:rPr>
              <a:t>Dalam 30 tahun ini kita tidak punya sekolah yang sejati. Kita hanya membangun lembaga, dimana anak menghafal agar mereka menjadi sekrup mekanis yang taat. Tidak ada guru, yang ada penatar, instruktur, dan pawang. Ternyata pendidikan tenggelam oleh power system, </a:t>
            </a:r>
            <a:endParaRPr lang="id-ID" dirty="0" smtClean="0">
              <a:latin typeface="Andalus" pitchFamily="18" charset="-78"/>
              <a:cs typeface="Andalus" pitchFamily="18" charset="-78"/>
            </a:endParaRPr>
          </a:p>
          <a:p>
            <a:pPr marL="0" indent="0" algn="r">
              <a:buNone/>
            </a:pPr>
            <a:r>
              <a:rPr lang="id-ID" dirty="0" smtClean="0">
                <a:latin typeface="Andalus" pitchFamily="18" charset="-78"/>
                <a:cs typeface="Andalus" pitchFamily="18" charset="-78"/>
              </a:rPr>
              <a:t>sekolah </a:t>
            </a:r>
            <a:r>
              <a:rPr lang="id-ID" dirty="0" smtClean="0">
                <a:latin typeface="Andalus" pitchFamily="18" charset="-78"/>
                <a:cs typeface="Andalus" pitchFamily="18" charset="-78"/>
              </a:rPr>
              <a:t>bukan tempat menghafal. Harus ada counter education, kalau tidak bangsa akan merosot menjadi bangsa kuli, babu, atau panda dalam sirkus. Sekarang bagaimana kita bisa menyusun masyarakat dimana kita sungguh-sungguh manusia merdeka yang peduli pada realitas sosial.</a:t>
            </a:r>
            <a:endParaRPr lang="id-ID"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436</Words>
  <Application>Microsoft Office PowerPoint</Application>
  <PresentationFormat>On-screen Show (4:3)</PresentationFormat>
  <Paragraphs>21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Pendidikan Berbasis Realitas Sosial:  YB Mangunwijaya</vt:lpstr>
      <vt:lpstr>Sketsa Biografi</vt:lpstr>
      <vt:lpstr>Slide 3</vt:lpstr>
      <vt:lpstr>Slide 4</vt:lpstr>
      <vt:lpstr>Komitmen Perjuangan</vt:lpstr>
      <vt:lpstr>Kritik:</vt:lpstr>
      <vt:lpstr>Pendidikan Dialogis</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Pendidikan Berbasis Realitas Sosial:  YB Mangunwijaya</dc:title>
  <dc:creator>ASUS</dc:creator>
  <cp:lastModifiedBy>ASUS</cp:lastModifiedBy>
  <cp:revision>10</cp:revision>
  <dcterms:created xsi:type="dcterms:W3CDTF">2018-04-16T23:52:17Z</dcterms:created>
  <dcterms:modified xsi:type="dcterms:W3CDTF">2018-04-23T22:20:59Z</dcterms:modified>
</cp:coreProperties>
</file>