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8" r:id="rId3"/>
    <p:sldId id="424" r:id="rId5"/>
    <p:sldId id="425" r:id="rId6"/>
    <p:sldId id="397" r:id="rId7"/>
    <p:sldId id="354" r:id="rId8"/>
    <p:sldId id="355" r:id="rId9"/>
    <p:sldId id="361" r:id="rId10"/>
    <p:sldId id="362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19" r:id="rId19"/>
    <p:sldId id="398" r:id="rId20"/>
    <p:sldId id="399" r:id="rId21"/>
    <p:sldId id="401" r:id="rId22"/>
    <p:sldId id="402" r:id="rId23"/>
    <p:sldId id="403" r:id="rId24"/>
    <p:sldId id="404" r:id="rId25"/>
    <p:sldId id="328" r:id="rId26"/>
    <p:sldId id="329" r:id="rId27"/>
    <p:sldId id="330" r:id="rId28"/>
    <p:sldId id="332" r:id="rId29"/>
    <p:sldId id="294" r:id="rId30"/>
    <p:sldId id="295" r:id="rId31"/>
    <p:sldId id="296" r:id="rId32"/>
    <p:sldId id="33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DBF6"/>
    <a:srgbClr val="EAFD8B"/>
    <a:srgbClr val="FFE07D"/>
    <a:srgbClr val="B9FFDC"/>
    <a:srgbClr val="BCF0FA"/>
    <a:srgbClr val="FFE5E5"/>
    <a:srgbClr val="BCEBFA"/>
    <a:srgbClr val="FFE181"/>
    <a:srgbClr val="99FFCC"/>
    <a:srgbClr val="7B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28" autoAdjust="0"/>
    <p:restoredTop sz="50091" autoAdjust="0"/>
  </p:normalViewPr>
  <p:slideViewPr>
    <p:cSldViewPr showGuides="1">
      <p:cViewPr>
        <p:scale>
          <a:sx n="134" d="100"/>
          <a:sy n="134" d="100"/>
        </p:scale>
        <p:origin x="1016" y="-88"/>
      </p:cViewPr>
      <p:guideLst>
        <p:guide orient="horz" pos="2155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C6BB1-036A-40BD-9894-6D04AA81441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1E1F-A9A6-4D83-9BBB-7AF8CDEA644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57DC1-8B87-4B6D-B6C9-4B604416837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51F2-3937-4B9E-8D36-43E6A9CA7977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51F2-3937-4B9E-8D36-43E6A9CA7977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FC3BD-0325-4D61-9E0A-EDB3C6ED19F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FC3BD-0325-4D61-9E0A-EDB3C6ED19F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FC3BD-0325-4D61-9E0A-EDB3C6ED19F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FC3BD-0325-4D61-9E0A-EDB3C6ED19F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FC3BD-0325-4D61-9E0A-EDB3C6ED19F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FC3BD-0325-4D61-9E0A-EDB3C6ED19F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FC3BD-0325-4D61-9E0A-EDB3C6ED19F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51F2-3937-4B9E-8D36-43E6A9CA7977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51F2-3937-4B9E-8D36-43E6A9CA7977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FC3BD-0325-4D61-9E0A-EDB3C6ED19F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FC3BD-0325-4D61-9E0A-EDB3C6ED19F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51F2-3937-4B9E-8D36-43E6A9CA7977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51F2-3937-4B9E-8D36-43E6A9CA7977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51F2-3937-4B9E-8D36-43E6A9CA7977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51F2-3937-4B9E-8D36-43E6A9CA7977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4FDBE4-4108-4F8C-BB45-2D82A3F48547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CFD16F-3EFA-4758-A662-08B3424FDF28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84B824-7BE2-4EFE-B09F-E6619050221F}" type="datetimeFigureOut">
              <a:rPr lang="en-US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6FA704-97A1-4E6F-9A8B-523630C7F99C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47B24C-D04F-4F08-8981-9185D6F47B69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60DD75-91B2-4F27-9F87-8EDF6EA52B8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0359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40000">
              <a:schemeClr val="bg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295400"/>
            <a:ext cx="7315200" cy="1752600"/>
          </a:xfr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perspectiveLef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7200" spc="-300" dirty="0" err="1">
                <a:solidFill>
                  <a:srgbClr val="FFFFFF"/>
                </a:solidFill>
                <a:latin typeface="Bradley Hand ITC" panose="03070402050302030203" pitchFamily="66" charset="0"/>
                <a:cs typeface="Arabic Transparent" pitchFamily="2" charset="-78"/>
              </a:rPr>
              <a:t>Tema</a:t>
            </a:r>
            <a:r>
              <a:rPr lang="en-US" sz="7200" spc="-300" dirty="0">
                <a:solidFill>
                  <a:srgbClr val="FFFFFF"/>
                </a:solidFill>
                <a:latin typeface="Bradley Hand ITC" panose="03070402050302030203" pitchFamily="66" charset="0"/>
                <a:cs typeface="Arabic Transparent" pitchFamily="2" charset="-78"/>
              </a:rPr>
              <a:t>  Kajian -</a:t>
            </a:r>
            <a:r>
              <a:rPr lang="id-ID" sz="7200" spc="-300" dirty="0">
                <a:solidFill>
                  <a:srgbClr val="FFFFFF"/>
                </a:solidFill>
                <a:latin typeface="Bradley Hand ITC" panose="03070402050302030203" pitchFamily="66" charset="0"/>
                <a:cs typeface="Arabic Transparent" pitchFamily="2" charset="-78"/>
              </a:rPr>
              <a:t>16</a:t>
            </a:r>
            <a:endParaRPr lang="en-US" sz="7200" spc="-300" dirty="0">
              <a:solidFill>
                <a:srgbClr val="FFFF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Title 3"/>
          <p:cNvSpPr txBox="1"/>
          <p:nvPr/>
        </p:nvSpPr>
        <p:spPr>
          <a:xfrm>
            <a:off x="478465" y="3429000"/>
            <a:ext cx="8208335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d-ID" sz="5400" b="1" dirty="0">
                <a:solidFill>
                  <a:srgbClr val="FFFF00"/>
                </a:solidFill>
                <a:latin typeface="Aharoni" pitchFamily="2" charset="-79"/>
                <a:ea typeface="+mj-ea"/>
                <a:cs typeface="Aharoni" pitchFamily="2" charset="-79"/>
              </a:rPr>
              <a:t>KAJIAN </a:t>
            </a:r>
            <a:endParaRPr lang="id-ID" sz="5400" b="1" dirty="0">
              <a:solidFill>
                <a:srgbClr val="FFFF00"/>
              </a:solidFill>
              <a:latin typeface="Aharoni" pitchFamily="2" charset="-79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d-ID" sz="5400" b="1" dirty="0">
                <a:solidFill>
                  <a:srgbClr val="FFFF00"/>
                </a:solidFill>
                <a:latin typeface="Aharoni" pitchFamily="2" charset="-79"/>
                <a:ea typeface="+mj-ea"/>
                <a:cs typeface="Aharoni" pitchFamily="2" charset="-79"/>
              </a:rPr>
              <a:t>AKSIOLOGI ILMU</a:t>
            </a:r>
            <a:endParaRPr lang="id-ID" sz="5400" b="1" dirty="0">
              <a:solidFill>
                <a:srgbClr val="FFFF00"/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800600" y="609600"/>
            <a:ext cx="4267200" cy="5867400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SzPct val="71000"/>
            </a:pPr>
            <a:r>
              <a:rPr lang="id-ID" sz="3600" b="1" spc="-150" dirty="0">
                <a:solidFill>
                  <a:srgbClr val="61FFFF"/>
                </a:solidFill>
              </a:rPr>
              <a:t>Etis</a:t>
            </a:r>
            <a:r>
              <a:rPr lang="en-US" sz="3600" b="1" spc="-150" dirty="0">
                <a:solidFill>
                  <a:srgbClr val="61FFFF"/>
                </a:solidFill>
              </a:rPr>
              <a:t> =</a:t>
            </a:r>
            <a:r>
              <a:rPr lang="id-ID" sz="3600" b="1" spc="-150" dirty="0">
                <a:solidFill>
                  <a:srgbClr val="61FFFF"/>
                </a:solidFill>
              </a:rPr>
              <a:t> </a:t>
            </a:r>
            <a:r>
              <a:rPr lang="id-ID" sz="3600" b="1" spc="-150" dirty="0">
                <a:solidFill>
                  <a:srgbClr val="FFFFFF"/>
                </a:solidFill>
              </a:rPr>
              <a:t>Tindakan yg </a:t>
            </a:r>
            <a:r>
              <a:rPr lang="en-US" sz="3600" b="1" spc="-150" dirty="0" err="1">
                <a:solidFill>
                  <a:srgbClr val="FFFFFF"/>
                </a:solidFill>
              </a:rPr>
              <a:t>berhubungan</a:t>
            </a:r>
            <a:r>
              <a:rPr lang="en-US" sz="3600" b="1" spc="-150" dirty="0">
                <a:solidFill>
                  <a:srgbClr val="FFFFFF"/>
                </a:solidFill>
              </a:rPr>
              <a:t> </a:t>
            </a:r>
            <a:r>
              <a:rPr lang="id-ID" sz="3600" b="1" spc="-150" dirty="0">
                <a:solidFill>
                  <a:srgbClr val="FFFFFF"/>
                </a:solidFill>
              </a:rPr>
              <a:t>d</a:t>
            </a:r>
            <a:r>
              <a:rPr lang="en-US" sz="3600" b="1" spc="-150" dirty="0">
                <a:solidFill>
                  <a:srgbClr val="FFFFFF"/>
                </a:solidFill>
              </a:rPr>
              <a:t>g </a:t>
            </a:r>
            <a:r>
              <a:rPr lang="id-ID" sz="3600" b="1" spc="-150" dirty="0">
                <a:solidFill>
                  <a:srgbClr val="FFFFFF"/>
                </a:solidFill>
              </a:rPr>
              <a:t>tanggungjawab moral. </a:t>
            </a:r>
            <a:endParaRPr lang="en-US" sz="3600" b="1" spc="-150" dirty="0">
              <a:solidFill>
                <a:srgbClr val="FFFFFF"/>
              </a:solidFill>
            </a:endParaRPr>
          </a:p>
          <a:p>
            <a:pPr>
              <a:buClr>
                <a:srgbClr val="FFFF00"/>
              </a:buClr>
              <a:buSzPct val="71000"/>
            </a:pPr>
            <a:r>
              <a:rPr lang="id-ID" sz="3600" b="1" spc="-150" dirty="0">
                <a:solidFill>
                  <a:srgbClr val="61FFFF"/>
                </a:solidFill>
              </a:rPr>
              <a:t>Misalnya: Perbuatannya tak etis</a:t>
            </a:r>
            <a:r>
              <a:rPr lang="en-US" sz="3600" b="1" spc="-150" dirty="0">
                <a:solidFill>
                  <a:srgbClr val="61FFFF"/>
                </a:solidFill>
              </a:rPr>
              <a:t> </a:t>
            </a:r>
            <a:r>
              <a:rPr lang="en-US" sz="3600" b="1" spc="-150" dirty="0" err="1">
                <a:solidFill>
                  <a:srgbClr val="61FFFF"/>
                </a:solidFill>
              </a:rPr>
              <a:t>atau</a:t>
            </a:r>
            <a:r>
              <a:rPr lang="en-US" sz="3600" b="1" spc="-150" dirty="0">
                <a:solidFill>
                  <a:srgbClr val="61FFFF"/>
                </a:solidFill>
              </a:rPr>
              <a:t> </a:t>
            </a:r>
            <a:r>
              <a:rPr lang="en-US" sz="3600" b="1" spc="-150" dirty="0" err="1">
                <a:solidFill>
                  <a:srgbClr val="61FFFF"/>
                </a:solidFill>
              </a:rPr>
              <a:t>perbu-atannya</a:t>
            </a:r>
            <a:r>
              <a:rPr lang="en-US" sz="3600" b="1" spc="-150" dirty="0">
                <a:solidFill>
                  <a:srgbClr val="61FFFF"/>
                </a:solidFill>
              </a:rPr>
              <a:t> </a:t>
            </a:r>
            <a:r>
              <a:rPr lang="en-US" sz="3600" b="1" spc="-150" dirty="0" err="1">
                <a:solidFill>
                  <a:srgbClr val="61FFFF"/>
                </a:solidFill>
              </a:rPr>
              <a:t>etis</a:t>
            </a:r>
            <a:r>
              <a:rPr lang="en-US" sz="3600" b="1" spc="-150" dirty="0">
                <a:solidFill>
                  <a:srgbClr val="61FFFF"/>
                </a:solidFill>
              </a:rPr>
              <a:t>?</a:t>
            </a:r>
            <a:endParaRPr lang="en-US" sz="3600" b="1" spc="-150" dirty="0">
              <a:solidFill>
                <a:srgbClr val="61FFFF"/>
              </a:solidFill>
            </a:endParaRPr>
          </a:p>
        </p:txBody>
      </p:sp>
      <p:pic>
        <p:nvPicPr>
          <p:cNvPr id="11273" name="Picture 9" descr="ingin+berpenampilan+menari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" y="152400"/>
            <a:ext cx="4800600" cy="64770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96" decel="100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038600" y="503238"/>
            <a:ext cx="4648200" cy="715962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Amoral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76400"/>
            <a:ext cx="44958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rgbClr val="FFFF00"/>
              </a:buClr>
              <a:buSzPct val="78000"/>
            </a:pPr>
            <a:r>
              <a:rPr lang="en-US" sz="2800" b="1" dirty="0" err="1">
                <a:solidFill>
                  <a:srgbClr val="FFFFFF"/>
                </a:solidFill>
              </a:rPr>
              <a:t>Awalan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id-ID" sz="2800" b="1" dirty="0">
                <a:solidFill>
                  <a:srgbClr val="FFFFFF"/>
                </a:solidFill>
              </a:rPr>
              <a:t> </a:t>
            </a:r>
            <a:r>
              <a:rPr lang="en-US" sz="4400" b="1" dirty="0">
                <a:solidFill>
                  <a:srgbClr val="61FFFF"/>
                </a:solidFill>
              </a:rPr>
              <a:t>a</a:t>
            </a:r>
            <a:r>
              <a:rPr lang="en-US" sz="2800" b="1" dirty="0">
                <a:solidFill>
                  <a:srgbClr val="61FFFF"/>
                </a:solidFill>
              </a:rPr>
              <a:t> = </a:t>
            </a:r>
            <a:r>
              <a:rPr lang="en-US" sz="2800" b="1" dirty="0" err="1">
                <a:solidFill>
                  <a:srgbClr val="61FFFF"/>
                </a:solidFill>
              </a:rPr>
              <a:t>tidak</a:t>
            </a:r>
            <a:r>
              <a:rPr lang="en-US" sz="2800" b="1" dirty="0">
                <a:solidFill>
                  <a:srgbClr val="FFFFFF"/>
                </a:solidFill>
              </a:rPr>
              <a:t>. </a:t>
            </a:r>
            <a:endParaRPr lang="en-US" sz="28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FFFF00"/>
              </a:buClr>
              <a:buSzPct val="78000"/>
            </a:pPr>
            <a:r>
              <a:rPr lang="id-ID" sz="2800" b="1" dirty="0">
                <a:solidFill>
                  <a:srgbClr val="FFFFFF"/>
                </a:solidFill>
              </a:rPr>
              <a:t>Amoral = </a:t>
            </a:r>
            <a:r>
              <a:rPr lang="en-US" sz="2800" b="1" dirty="0" err="1">
                <a:solidFill>
                  <a:srgbClr val="61FFFF"/>
                </a:solidFill>
              </a:rPr>
              <a:t>tindakan</a:t>
            </a:r>
            <a:r>
              <a:rPr lang="en-US" sz="2800" b="1" dirty="0">
                <a:solidFill>
                  <a:srgbClr val="61FFFF"/>
                </a:solidFill>
              </a:rPr>
              <a:t> </a:t>
            </a:r>
            <a:r>
              <a:rPr lang="en-US" sz="2800" b="1" dirty="0" err="1">
                <a:solidFill>
                  <a:srgbClr val="61FFFF"/>
                </a:solidFill>
              </a:rPr>
              <a:t>yg</a:t>
            </a:r>
            <a:r>
              <a:rPr lang="id-ID" sz="2800" b="1" dirty="0">
                <a:solidFill>
                  <a:srgbClr val="61FFFF"/>
                </a:solidFill>
              </a:rPr>
              <a:t> tidak berhubungan dg konteks moral /</a:t>
            </a:r>
            <a:r>
              <a:rPr lang="en-US" sz="2800" b="1" dirty="0">
                <a:solidFill>
                  <a:srgbClr val="61FFFF"/>
                </a:solidFill>
              </a:rPr>
              <a:t> </a:t>
            </a:r>
            <a:r>
              <a:rPr lang="en-US" sz="2800" b="1" dirty="0" err="1">
                <a:solidFill>
                  <a:srgbClr val="61FFFF"/>
                </a:solidFill>
              </a:rPr>
              <a:t>tidak</a:t>
            </a:r>
            <a:r>
              <a:rPr lang="en-US" sz="2800" b="1" dirty="0">
                <a:solidFill>
                  <a:srgbClr val="61FFFF"/>
                </a:solidFill>
              </a:rPr>
              <a:t> </a:t>
            </a:r>
            <a:r>
              <a:rPr lang="en-US" sz="2800" b="1" dirty="0" err="1">
                <a:solidFill>
                  <a:srgbClr val="61FFFF"/>
                </a:solidFill>
              </a:rPr>
              <a:t>berhubungan</a:t>
            </a:r>
            <a:r>
              <a:rPr lang="en-US" sz="2800" b="1" dirty="0">
                <a:solidFill>
                  <a:srgbClr val="61FFFF"/>
                </a:solidFill>
              </a:rPr>
              <a:t> d</a:t>
            </a:r>
            <a:r>
              <a:rPr lang="id-ID" sz="2800" b="1" dirty="0">
                <a:solidFill>
                  <a:srgbClr val="61FFFF"/>
                </a:solidFill>
              </a:rPr>
              <a:t>g</a:t>
            </a:r>
            <a:r>
              <a:rPr lang="en-US" sz="2800" b="1" dirty="0">
                <a:solidFill>
                  <a:srgbClr val="61FFFF"/>
                </a:solidFill>
              </a:rPr>
              <a:t> </a:t>
            </a:r>
            <a:r>
              <a:rPr lang="en-US" sz="2800" b="1" dirty="0" err="1">
                <a:solidFill>
                  <a:srgbClr val="61FFFF"/>
                </a:solidFill>
              </a:rPr>
              <a:t>kebaikan</a:t>
            </a:r>
            <a:r>
              <a:rPr lang="en-US" sz="2800" b="1" dirty="0">
                <a:solidFill>
                  <a:srgbClr val="61FFFF"/>
                </a:solidFill>
              </a:rPr>
              <a:t> </a:t>
            </a:r>
            <a:r>
              <a:rPr lang="id-ID" sz="2800" b="1" dirty="0">
                <a:solidFill>
                  <a:srgbClr val="61FFFF"/>
                </a:solidFill>
              </a:rPr>
              <a:t>/</a:t>
            </a:r>
            <a:r>
              <a:rPr lang="en-US" sz="2800" b="1" dirty="0" err="1">
                <a:solidFill>
                  <a:srgbClr val="61FFFF"/>
                </a:solidFill>
              </a:rPr>
              <a:t>kejahatan</a:t>
            </a:r>
            <a:r>
              <a:rPr lang="en-US" sz="2800" b="1" dirty="0">
                <a:solidFill>
                  <a:srgbClr val="61FFFF"/>
                </a:solidFill>
              </a:rPr>
              <a:t> (</a:t>
            </a:r>
            <a:r>
              <a:rPr lang="en-US" sz="2800" b="1" dirty="0" err="1">
                <a:solidFill>
                  <a:srgbClr val="61FFFF"/>
                </a:solidFill>
              </a:rPr>
              <a:t>tindakan</a:t>
            </a:r>
            <a:r>
              <a:rPr lang="en-US" sz="2800" b="1" dirty="0">
                <a:solidFill>
                  <a:srgbClr val="61FFFF"/>
                </a:solidFill>
              </a:rPr>
              <a:t> y</a:t>
            </a:r>
            <a:r>
              <a:rPr lang="id-ID" sz="2800" b="1" dirty="0">
                <a:solidFill>
                  <a:srgbClr val="61FFFF"/>
                </a:solidFill>
              </a:rPr>
              <a:t>g</a:t>
            </a:r>
            <a:r>
              <a:rPr lang="en-US" sz="2800" b="1" dirty="0">
                <a:solidFill>
                  <a:srgbClr val="61FFFF"/>
                </a:solidFill>
              </a:rPr>
              <a:t> </a:t>
            </a:r>
            <a:r>
              <a:rPr lang="en-US" sz="2800" b="1" dirty="0" err="1">
                <a:solidFill>
                  <a:srgbClr val="61FFFF"/>
                </a:solidFill>
              </a:rPr>
              <a:t>netral</a:t>
            </a:r>
            <a:r>
              <a:rPr lang="en-US" sz="2800" b="1" dirty="0">
                <a:solidFill>
                  <a:srgbClr val="61FFFF"/>
                </a:solidFill>
              </a:rPr>
              <a:t> </a:t>
            </a:r>
            <a:r>
              <a:rPr lang="en-US" sz="2800" b="1" dirty="0" err="1">
                <a:solidFill>
                  <a:srgbClr val="61FFFF"/>
                </a:solidFill>
              </a:rPr>
              <a:t>atau</a:t>
            </a:r>
            <a:r>
              <a:rPr lang="en-US" sz="2800" b="1" dirty="0">
                <a:solidFill>
                  <a:srgbClr val="61FFFF"/>
                </a:solidFill>
              </a:rPr>
              <a:t> </a:t>
            </a:r>
            <a:r>
              <a:rPr lang="id-ID" sz="2800" b="1" dirty="0">
                <a:solidFill>
                  <a:srgbClr val="61FFFF"/>
                </a:solidFill>
              </a:rPr>
              <a:t>non-moral</a:t>
            </a:r>
            <a:r>
              <a:rPr lang="en-US" sz="2800" b="1" dirty="0">
                <a:solidFill>
                  <a:srgbClr val="61FFFF"/>
                </a:solidFill>
              </a:rPr>
              <a:t>)</a:t>
            </a:r>
            <a:r>
              <a:rPr lang="id-ID" sz="2800" b="1" dirty="0">
                <a:solidFill>
                  <a:srgbClr val="FFFFFF"/>
                </a:solidFill>
              </a:rPr>
              <a:t>.</a:t>
            </a:r>
            <a:endParaRPr lang="en-US" sz="28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FFFF00"/>
              </a:buClr>
              <a:buSzPct val="78000"/>
            </a:pPr>
            <a:r>
              <a:rPr lang="en-US" sz="2800" b="1" dirty="0" err="1">
                <a:solidFill>
                  <a:srgbClr val="FFFFFF"/>
                </a:solidFill>
              </a:rPr>
              <a:t>Misalnya</a:t>
            </a:r>
            <a:r>
              <a:rPr lang="en-US" sz="2800" b="1" dirty="0">
                <a:solidFill>
                  <a:srgbClr val="FFFFFF"/>
                </a:solidFill>
              </a:rPr>
              <a:t>: </a:t>
            </a:r>
            <a:r>
              <a:rPr lang="en-US" sz="2800" b="1" dirty="0" err="1">
                <a:solidFill>
                  <a:srgbClr val="FFFFFF"/>
                </a:solidFill>
              </a:rPr>
              <a:t>berjalan</a:t>
            </a:r>
            <a:r>
              <a:rPr lang="en-US" sz="2800" b="1" dirty="0">
                <a:solidFill>
                  <a:srgbClr val="FFFFFF"/>
                </a:solidFill>
              </a:rPr>
              <a:t>.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82951" name="Picture 7" descr="img_24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23850" y="457200"/>
            <a:ext cx="4019550" cy="58674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5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0" y="274638"/>
            <a:ext cx="3657600" cy="1143000"/>
          </a:xfrm>
        </p:spPr>
        <p:txBody>
          <a:bodyPr>
            <a:normAutofit/>
          </a:bodyPr>
          <a:lstStyle/>
          <a:p>
            <a:r>
              <a:rPr lang="en-US" sz="5400" spc="-300" dirty="0">
                <a:solidFill>
                  <a:srgbClr val="FFFF00"/>
                </a:solidFill>
              </a:rPr>
              <a:t>Immoral:</a:t>
            </a:r>
            <a:endParaRPr lang="en-US" sz="5400" spc="-300" dirty="0">
              <a:solidFill>
                <a:srgbClr val="FFFF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600200"/>
            <a:ext cx="3276600" cy="4800600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SzPct val="86000"/>
              <a:buFont typeface="Wingdings" panose="05000000000000000000" pitchFamily="2" charset="2"/>
              <a:buChar char="Ø"/>
            </a:pPr>
            <a:r>
              <a:rPr lang="id-ID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>
                <a:solidFill>
                  <a:srgbClr val="FFFFFF"/>
                </a:solidFill>
              </a:rPr>
              <a:t>I</a:t>
            </a:r>
            <a:r>
              <a:rPr lang="id-ID" sz="3200" b="1" dirty="0">
                <a:solidFill>
                  <a:srgbClr val="FFFFFF"/>
                </a:solidFill>
              </a:rPr>
              <a:t>mmoral </a:t>
            </a:r>
            <a:r>
              <a:rPr lang="en-US" sz="3200" b="1" dirty="0" err="1">
                <a:solidFill>
                  <a:srgbClr val="FFFFFF"/>
                </a:solidFill>
              </a:rPr>
              <a:t>adalah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tindakan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yg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id-ID" sz="3200" b="1" dirty="0">
                <a:solidFill>
                  <a:srgbClr val="FFFFFF"/>
                </a:solidFill>
              </a:rPr>
              <a:t>bertentangan d</a:t>
            </a:r>
            <a:r>
              <a:rPr lang="en-US" sz="3200" b="1" dirty="0">
                <a:solidFill>
                  <a:srgbClr val="FFFFFF"/>
                </a:solidFill>
              </a:rPr>
              <a:t>g </a:t>
            </a:r>
            <a:r>
              <a:rPr lang="id-ID" sz="3200" b="1" dirty="0">
                <a:solidFill>
                  <a:srgbClr val="FFFFFF"/>
                </a:solidFill>
              </a:rPr>
              <a:t>moralitas </a:t>
            </a:r>
            <a:r>
              <a:rPr lang="en-US" sz="3200" b="1" dirty="0" err="1">
                <a:solidFill>
                  <a:srgbClr val="FFFFFF"/>
                </a:solidFill>
              </a:rPr>
              <a:t>atau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tindakan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yg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melawan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ajaran</a:t>
            </a:r>
            <a:r>
              <a:rPr lang="en-US" sz="3200" b="1" dirty="0">
                <a:solidFill>
                  <a:srgbClr val="FFFFFF"/>
                </a:solidFill>
              </a:rPr>
              <a:t> moral.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12305" name="Picture 17" descr="BadBaby1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1066800"/>
            <a:ext cx="5410200" cy="3946525"/>
          </a:xfrm>
          <a:noFill/>
        </p:spPr>
      </p:pic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28600" y="5029200"/>
            <a:ext cx="5486400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61FFFF"/>
                </a:solidFill>
              </a:rPr>
              <a:t>Anak</a:t>
            </a:r>
            <a:r>
              <a:rPr lang="en-US" sz="3200" b="1" dirty="0">
                <a:solidFill>
                  <a:srgbClr val="61FFFF"/>
                </a:solidFill>
              </a:rPr>
              <a:t> </a:t>
            </a:r>
            <a:r>
              <a:rPr lang="en-US" sz="3200" b="1" dirty="0" err="1">
                <a:solidFill>
                  <a:srgbClr val="61FFFF"/>
                </a:solidFill>
              </a:rPr>
              <a:t>ini</a:t>
            </a:r>
            <a:r>
              <a:rPr lang="en-US" sz="3200" b="1" dirty="0">
                <a:solidFill>
                  <a:srgbClr val="61FFFF"/>
                </a:solidFill>
              </a:rPr>
              <a:t> </a:t>
            </a:r>
            <a:r>
              <a:rPr lang="en-US" sz="3200" b="1" dirty="0" err="1">
                <a:solidFill>
                  <a:srgbClr val="61FFFF"/>
                </a:solidFill>
              </a:rPr>
              <a:t>melakukan</a:t>
            </a:r>
            <a:r>
              <a:rPr lang="en-US" sz="3200" b="1" dirty="0">
                <a:solidFill>
                  <a:srgbClr val="61FFFF"/>
                </a:solidFill>
              </a:rPr>
              <a:t> </a:t>
            </a:r>
            <a:r>
              <a:rPr lang="en-US" sz="3200" b="1" dirty="0" err="1">
                <a:solidFill>
                  <a:srgbClr val="61FFFF"/>
                </a:solidFill>
              </a:rPr>
              <a:t>tindakan</a:t>
            </a:r>
            <a:r>
              <a:rPr lang="en-US" sz="3200" b="1" dirty="0">
                <a:solidFill>
                  <a:srgbClr val="61FFFF"/>
                </a:solidFill>
              </a:rPr>
              <a:t> </a:t>
            </a:r>
            <a:r>
              <a:rPr lang="en-US" sz="3200" b="1" dirty="0" err="1">
                <a:solidFill>
                  <a:srgbClr val="61FFFF"/>
                </a:solidFill>
              </a:rPr>
              <a:t>yg</a:t>
            </a:r>
            <a:r>
              <a:rPr lang="en-US" sz="3200" b="1" dirty="0">
                <a:solidFill>
                  <a:srgbClr val="61FFFF"/>
                </a:solidFill>
              </a:rPr>
              <a:t> immoral</a:t>
            </a:r>
            <a:endParaRPr lang="en-US" sz="3200" b="1" dirty="0">
              <a:solidFill>
                <a:srgbClr val="61FF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3" grpId="0" build="p"/>
      <p:bldP spid="123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_AND_VIDEO\14114_1197563714254_1683336724_401064_7310826_n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4218" y="1143000"/>
            <a:ext cx="8414982" cy="5410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7"/>
            <a:ext cx="8229600" cy="792163"/>
          </a:xfrm>
        </p:spPr>
        <p:txBody>
          <a:bodyPr>
            <a:noAutofit/>
          </a:bodyPr>
          <a:lstStyle/>
          <a:p>
            <a:r>
              <a:rPr lang="en-US" sz="4800" spc="-300" dirty="0">
                <a:solidFill>
                  <a:srgbClr val="61FFFF"/>
                </a:solidFill>
              </a:rPr>
              <a:t>Amoral </a:t>
            </a:r>
            <a:r>
              <a:rPr lang="en-US" sz="4800" spc="-300" dirty="0" err="1">
                <a:solidFill>
                  <a:srgbClr val="61FFFF"/>
                </a:solidFill>
              </a:rPr>
              <a:t>atau</a:t>
            </a:r>
            <a:r>
              <a:rPr lang="en-US" sz="4800" spc="-300" dirty="0">
                <a:solidFill>
                  <a:srgbClr val="61FFFF"/>
                </a:solidFill>
              </a:rPr>
              <a:t> Immoral ?</a:t>
            </a:r>
            <a:endParaRPr lang="en-US" sz="4800" spc="-300" dirty="0">
              <a:solidFill>
                <a:srgbClr val="61FFFF"/>
              </a:solidFill>
            </a:endParaRPr>
          </a:p>
        </p:txBody>
      </p:sp>
      <p:pic>
        <p:nvPicPr>
          <p:cNvPr id="85000" name="Picture 8" descr="egois+dengan+pikirannya+sendiri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50838" y="1219200"/>
            <a:ext cx="4116387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5002" name="Picture 10" descr="cin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143000"/>
            <a:ext cx="386715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838200" y="6324600"/>
            <a:ext cx="2743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99"/>
                </a:solidFill>
              </a:rPr>
              <a:t>EGOIS …</a:t>
            </a:r>
            <a:endParaRPr lang="en-US" sz="2400">
              <a:solidFill>
                <a:srgbClr val="990099"/>
              </a:solidFill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487680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99"/>
                </a:solidFill>
              </a:rPr>
              <a:t>Duduk ….</a:t>
            </a:r>
            <a:endParaRPr lang="en-US" sz="240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100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5003" grpId="0"/>
      <p:bldP spid="850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spc="-300" dirty="0" err="1">
                <a:solidFill>
                  <a:srgbClr val="61FFFF"/>
                </a:solidFill>
              </a:rPr>
              <a:t>Hubungan</a:t>
            </a:r>
            <a:r>
              <a:rPr lang="en-US" sz="5400" b="1" spc="-300" dirty="0">
                <a:solidFill>
                  <a:srgbClr val="61FFFF"/>
                </a:solidFill>
              </a:rPr>
              <a:t> </a:t>
            </a:r>
            <a:r>
              <a:rPr lang="en-US" sz="5400" b="1" spc="-300" dirty="0" err="1">
                <a:solidFill>
                  <a:srgbClr val="61FFFF"/>
                </a:solidFill>
              </a:rPr>
              <a:t>Etika</a:t>
            </a:r>
            <a:r>
              <a:rPr lang="en-US" sz="5400" b="1" spc="-300" dirty="0">
                <a:solidFill>
                  <a:srgbClr val="61FFFF"/>
                </a:solidFill>
              </a:rPr>
              <a:t> &amp; Moral</a:t>
            </a:r>
            <a:endParaRPr lang="en-US" sz="5400" b="1" spc="-300" dirty="0">
              <a:solidFill>
                <a:srgbClr val="61FFFF"/>
              </a:solidFill>
            </a:endParaRPr>
          </a:p>
        </p:txBody>
      </p:sp>
      <p:sp>
        <p:nvSpPr>
          <p:cNvPr id="93194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0" y="1676400"/>
            <a:ext cx="4038600" cy="47244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1800"/>
              </a:spcBef>
              <a:buClr>
                <a:srgbClr val="FFFF00"/>
              </a:buClr>
              <a:buSzPct val="82000"/>
            </a:pPr>
            <a:r>
              <a:rPr lang="en-US" sz="3600" b="1" dirty="0">
                <a:solidFill>
                  <a:srgbClr val="FFFFFF"/>
                </a:solidFill>
              </a:rPr>
              <a:t>E</a:t>
            </a:r>
            <a:r>
              <a:rPr lang="id-ID" sz="3600" b="1" dirty="0">
                <a:solidFill>
                  <a:srgbClr val="FFFFFF"/>
                </a:solidFill>
              </a:rPr>
              <a:t>tika dipakai untuk yang </a:t>
            </a:r>
            <a:r>
              <a:rPr lang="en-US" sz="3600" b="1" dirty="0" err="1">
                <a:solidFill>
                  <a:srgbClr val="FFFFFF"/>
                </a:solidFill>
              </a:rPr>
              <a:t>umum</a:t>
            </a:r>
            <a:r>
              <a:rPr lang="en-US" sz="3600" b="1" dirty="0">
                <a:solidFill>
                  <a:srgbClr val="FFFFFF"/>
                </a:solidFill>
              </a:rPr>
              <a:t>/ </a:t>
            </a:r>
            <a:r>
              <a:rPr lang="id-ID" sz="3600" b="1" dirty="0">
                <a:solidFill>
                  <a:srgbClr val="FFFFFF"/>
                </a:solidFill>
              </a:rPr>
              <a:t>konseptual/ prinsipal. </a:t>
            </a:r>
            <a:endParaRPr lang="en-US" sz="3600" b="1" dirty="0">
              <a:solidFill>
                <a:srgbClr val="FFFFFF"/>
              </a:solidFill>
            </a:endParaRPr>
          </a:p>
          <a:p>
            <a:pPr>
              <a:lnSpc>
                <a:spcPts val="3200"/>
              </a:lnSpc>
              <a:spcBef>
                <a:spcPts val="1800"/>
              </a:spcBef>
              <a:buClr>
                <a:srgbClr val="FFFF00"/>
              </a:buClr>
              <a:buSzPct val="82000"/>
            </a:pPr>
            <a:r>
              <a:rPr lang="id-ID" sz="3600" b="1" dirty="0">
                <a:solidFill>
                  <a:srgbClr val="FFFFFF"/>
                </a:solidFill>
              </a:rPr>
              <a:t>Dan moral dipakai untuk yang lebih </a:t>
            </a:r>
            <a:r>
              <a:rPr lang="en-US" sz="3600" b="1" dirty="0" err="1">
                <a:solidFill>
                  <a:srgbClr val="FFFFFF"/>
                </a:solidFill>
              </a:rPr>
              <a:t>khusus</a:t>
            </a:r>
            <a:r>
              <a:rPr lang="id-ID" sz="3600" b="1" dirty="0">
                <a:solidFill>
                  <a:srgbClr val="FFFFFF"/>
                </a:solidFill>
              </a:rPr>
              <a:t>/ spesifik</a:t>
            </a:r>
            <a:r>
              <a:rPr lang="en-US" sz="3600" b="1" dirty="0">
                <a:solidFill>
                  <a:srgbClr val="FFFFFF"/>
                </a:solidFill>
              </a:rPr>
              <a:t>/ </a:t>
            </a:r>
            <a:r>
              <a:rPr lang="en-US" sz="3600" b="1" dirty="0" err="1">
                <a:solidFill>
                  <a:srgbClr val="FFFFFF"/>
                </a:solidFill>
              </a:rPr>
              <a:t>praktis</a:t>
            </a:r>
            <a:r>
              <a:rPr lang="id-ID" sz="3600" b="1" dirty="0">
                <a:solidFill>
                  <a:srgbClr val="FFFFFF"/>
                </a:solidFill>
              </a:rPr>
              <a:t>. 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4038600" y="5257800"/>
            <a:ext cx="48768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</a:rPr>
              <a:t>Misalnya</a:t>
            </a:r>
            <a:r>
              <a:rPr lang="en-US" sz="2800" b="1" dirty="0">
                <a:solidFill>
                  <a:srgbClr val="FFFF00"/>
                </a:solidFill>
              </a:rPr>
              <a:t>: </a:t>
            </a:r>
            <a:r>
              <a:rPr lang="en-US" sz="2800" b="1" dirty="0" err="1">
                <a:solidFill>
                  <a:srgbClr val="FFFF00"/>
                </a:solidFill>
              </a:rPr>
              <a:t>Soal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Perceraian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93202" name="Picture 18" descr="divorce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038600" y="1751012"/>
            <a:ext cx="4876800" cy="35067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93194" grpId="0"/>
      <p:bldP spid="932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066800"/>
            <a:ext cx="8229600" cy="1828800"/>
          </a:xfrm>
        </p:spPr>
        <p:txBody>
          <a:bodyPr>
            <a:normAutofit/>
          </a:bodyPr>
          <a:lstStyle/>
          <a:p>
            <a:r>
              <a:rPr lang="id-ID" sz="7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AKSIOLOGI</a:t>
            </a:r>
            <a:endParaRPr lang="id-ID" sz="7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2" y="3276600"/>
            <a:ext cx="8215338" cy="175260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id-ID" sz="3200" b="1" dirty="0"/>
              <a:t>Apakah Ilmu bebas nilai?</a:t>
            </a:r>
            <a:endParaRPr lang="id-ID" sz="3200" b="1" dirty="0"/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id-ID" sz="3200" b="1" dirty="0" err="1"/>
              <a:t>Mengkaitkan</a:t>
            </a:r>
            <a:r>
              <a:rPr lang="id-ID" sz="3200" b="1" dirty="0"/>
              <a:t> Ilmu Pengetahuan </a:t>
            </a:r>
            <a:r>
              <a:rPr lang="id-ID" sz="3200" b="1" dirty="0" err="1"/>
              <a:t>dengam</a:t>
            </a:r>
            <a:r>
              <a:rPr lang="id-ID" sz="3200" b="1" dirty="0"/>
              <a:t> Nilai ?</a:t>
            </a:r>
            <a:endParaRPr lang="id-ID" sz="3200" b="1" dirty="0"/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id-ID" sz="3200" b="1" dirty="0"/>
              <a:t>Dimensi nilai, meliputi: kebenaran, kebaikan, kemanfaatan.</a:t>
            </a:r>
            <a:endParaRPr lang="id-ID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752600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n-US" sz="5400" dirty="0" err="1">
                <a:solidFill>
                  <a:srgbClr val="FFFF00"/>
                </a:solidFill>
              </a:rPr>
              <a:t>Moralitas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Merupakan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br>
              <a:rPr lang="en-US" sz="5400" dirty="0">
                <a:solidFill>
                  <a:srgbClr val="FFFF00"/>
                </a:solidFill>
              </a:rPr>
            </a:br>
            <a:r>
              <a:rPr lang="en-US" sz="5400" dirty="0" err="1">
                <a:solidFill>
                  <a:srgbClr val="FFFF00"/>
                </a:solidFill>
              </a:rPr>
              <a:t>Ciri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Khas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Manusia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4038600" cy="4038600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  <a:spcBef>
                <a:spcPts val="1800"/>
              </a:spcBef>
              <a:buClr>
                <a:srgbClr val="FFFF00"/>
              </a:buClr>
            </a:pP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Identitas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moralitasnya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spcBef>
                <a:spcPts val="1800"/>
              </a:spcBef>
              <a:buClr>
                <a:srgbClr val="FFFF00"/>
              </a:buClr>
            </a:pP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moral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derajat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dirinya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segi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social,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kultural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spiritual.</a:t>
            </a:r>
            <a:endParaRPr lang="en-US" dirty="0">
              <a:solidFill>
                <a:srgbClr val="61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gambar lucu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05600" y="3475570"/>
            <a:ext cx="2209800" cy="3044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274" name="Picture 2" descr="http://4.bp.blogspot.com/-YZh_vct1mCM/TeUL5Z4BYeI/AAAAAAAABOo/ug_bRNXCzBc/s1600/Gambar+Lucu+Unik+Ane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8950" y="1922124"/>
            <a:ext cx="2445249" cy="295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5105400" cy="6172200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  <a:spcBef>
                <a:spcPts val="1800"/>
              </a:spcBef>
              <a:buClr>
                <a:srgbClr val="FFFF00"/>
              </a:buClr>
            </a:pPr>
            <a:r>
              <a:rPr lang="en-US" sz="32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32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buruk</a:t>
            </a:r>
            <a:r>
              <a:rPr lang="en-US" sz="32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perbuatan</a:t>
            </a:r>
            <a:r>
              <a:rPr lang="en-US" sz="32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32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memainkan</a:t>
            </a:r>
            <a:r>
              <a:rPr lang="en-US" sz="32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</a:t>
            </a:r>
            <a:r>
              <a:rPr lang="en-US" sz="32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US" sz="32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dlm</a:t>
            </a:r>
            <a:r>
              <a:rPr lang="en-US" sz="32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hidupnya</a:t>
            </a:r>
            <a:r>
              <a:rPr lang="en-US" sz="32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61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spcBef>
                <a:spcPts val="1800"/>
              </a:spcBef>
              <a:buClr>
                <a:srgbClr val="FFFF00"/>
              </a:buClr>
            </a:pP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Sejak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kuno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perbuatan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dilarang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</a:t>
            </a:r>
            <a:r>
              <a:rPr lang="en-US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en-US" sz="32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spcBef>
                <a:spcPts val="1800"/>
              </a:spcBef>
              <a:buClr>
                <a:srgbClr val="FFFF00"/>
              </a:buClr>
            </a:pP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dahulu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dianggap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biasa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sekarang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Ex: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penjajahan,perbudakan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diskriminasi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thd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perempuan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spcBef>
                <a:spcPts val="1800"/>
              </a:spcBef>
              <a:buClr>
                <a:srgbClr val="FFFF00"/>
              </a:buClr>
            </a:pP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730" name="Picture 2" descr="gambar lucu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57800" y="1132856"/>
            <a:ext cx="3657600" cy="5039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800" dirty="0">
                <a:solidFill>
                  <a:srgbClr val="FFFF00"/>
                </a:solidFill>
              </a:rPr>
              <a:t>Tujuan Moral</a:t>
            </a:r>
            <a:endParaRPr lang="id-ID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d-ID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Menurut Aristoteles:  </a:t>
            </a:r>
            <a:endParaRPr lang="id-ID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tindakan manusia diarahkan untuk mencapai tujuan akhir </a:t>
            </a:r>
            <a:r>
              <a:rPr lang="id-ID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(telos).</a:t>
            </a:r>
            <a:endParaRPr lang="id-ID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 akhir tsb adalah sesuatu kebaikan atau keutamaan </a:t>
            </a:r>
            <a:r>
              <a:rPr lang="id-ID" i="1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(agathos).</a:t>
            </a:r>
            <a:endParaRPr lang="id-ID" i="1" dirty="0">
              <a:solidFill>
                <a:srgbClr val="86DB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baik adalah apa yg secara kodrati  menjadi arah tujuan akhir </a:t>
            </a:r>
            <a:r>
              <a:rPr lang="id-ID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(causa finalis).</a:t>
            </a:r>
            <a:endParaRPr lang="id-ID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Kebaikan yg menjadi tujuan akhir hidup manusia adalah kebahagiaan </a:t>
            </a:r>
            <a:r>
              <a:rPr lang="id-ID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(eudaimonia).</a:t>
            </a:r>
            <a:endParaRPr lang="id-ID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id-ID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Muncul teori </a:t>
            </a:r>
            <a:r>
              <a:rPr lang="id-ID" i="1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Etika Eudaimonisme</a:t>
            </a:r>
            <a:endParaRPr lang="id-ID" i="1" dirty="0">
              <a:solidFill>
                <a:srgbClr val="86DB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144" y="1149191"/>
            <a:ext cx="9128284" cy="45619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id-ID" sz="4800" dirty="0">
                <a:solidFill>
                  <a:srgbClr val="FFFF00"/>
                </a:solidFill>
              </a:rPr>
              <a:t>Unsur-Unsur Moral</a:t>
            </a:r>
            <a:endParaRPr lang="id-ID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840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id-ID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Kalau tujuan utama moral manusia adalah kebahagiaan </a:t>
            </a:r>
            <a:r>
              <a:rPr lang="id-ID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(Eudaimonia),  </a:t>
            </a:r>
            <a:r>
              <a:rPr lang="id-ID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lalu apakah yang menjadi unsur  utama dari kebahagiaan?</a:t>
            </a:r>
            <a:endParaRPr lang="id-ID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 unsur utama dari kebahagiaan, yaitu:</a:t>
            </a:r>
            <a:endParaRPr lang="id-ID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id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Kebijaksanaan .</a:t>
            </a:r>
            <a:endParaRPr lang="id-ID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buNone/>
            </a:pPr>
            <a:r>
              <a:rPr lang="id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Keutamaan.</a:t>
            </a:r>
            <a:endParaRPr lang="id-ID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buNone/>
            </a:pPr>
            <a:r>
              <a:rPr lang="id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Kenikmatan/ Rasa senang. </a:t>
            </a:r>
            <a:endParaRPr lang="id-ID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id-ID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luar unsur utama, ada unsur lainnya, yaitu:  persahabatan, kesehatan,  kekayaan,  dan keberuntungan.</a:t>
            </a:r>
            <a:endParaRPr lang="id-ID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524000"/>
            <a:ext cx="5257800" cy="5486400"/>
          </a:xfrm>
        </p:spPr>
        <p:txBody>
          <a:bodyPr>
            <a:noAutofit/>
          </a:bodyPr>
          <a:lstStyle/>
          <a:p>
            <a:pPr>
              <a:lnSpc>
                <a:spcPts val="3100"/>
              </a:lnSpc>
              <a:spcBef>
                <a:spcPts val="1200"/>
              </a:spcBef>
              <a:buClr>
                <a:srgbClr val="FFFF00"/>
              </a:buClr>
            </a:pP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keharusan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dlm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moral/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perbuatan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rgbClr val="61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100"/>
              </a:lnSpc>
              <a:spcBef>
                <a:spcPts val="1200"/>
              </a:spcBef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keharusan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(1)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keharusan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alamiah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keharusan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moral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100"/>
              </a:lnSpc>
              <a:spcBef>
                <a:spcPts val="1200"/>
              </a:spcBef>
              <a:buClr>
                <a:srgbClr val="FFFF00"/>
              </a:buClr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(1) “Pena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lepas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genggaman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tangan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jatuh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 (2) “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dipinjam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dikembalikan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Guru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memperlakukan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anak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didik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adil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dirty="0">
              <a:solidFill>
                <a:srgbClr val="61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78" name="Picture 2" descr="http://ketawa.com/gambar/11/09/007_becak_super.jpg"/>
          <p:cNvPicPr>
            <a:picLocks noChangeAspect="1" noChangeArrowheads="1"/>
          </p:cNvPicPr>
          <p:nvPr/>
        </p:nvPicPr>
        <p:blipFill>
          <a:blip r:embed="rId1"/>
          <a:srcRect l="25917"/>
          <a:stretch>
            <a:fillRect/>
          </a:stretch>
        </p:blipFill>
        <p:spPr bwMode="auto">
          <a:xfrm>
            <a:off x="277413" y="1905000"/>
            <a:ext cx="3456388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id-ID" sz="4800" dirty="0">
                <a:solidFill>
                  <a:srgbClr val="FFFF00"/>
                </a:solidFill>
              </a:rPr>
              <a:t>Keharusan Moral</a:t>
            </a:r>
            <a:endParaRPr lang="id-ID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534400" cy="6096000"/>
          </a:xfrm>
        </p:spPr>
        <p:txBody>
          <a:bodyPr>
            <a:noAutofit/>
          </a:bodyPr>
          <a:lstStyle/>
          <a:p>
            <a:pPr>
              <a:lnSpc>
                <a:spcPts val="2880"/>
              </a:lnSpc>
              <a:spcBef>
                <a:spcPts val="1200"/>
              </a:spcBef>
              <a:buClr>
                <a:srgbClr val="FFFF00"/>
              </a:buClr>
            </a:pP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Moralitas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kebebasan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dibingkai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keutamaan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tanggung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jawab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Bef>
                <a:spcPts val="1200"/>
              </a:spcBef>
              <a:buClr>
                <a:srgbClr val="FFFF00"/>
              </a:buClr>
            </a:pPr>
            <a:r>
              <a:rPr lang="en-US" sz="24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 </a:t>
            </a:r>
            <a:r>
              <a:rPr lang="en-US" sz="24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dlm</a:t>
            </a:r>
            <a:r>
              <a:rPr lang="en-US" sz="24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US" sz="24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kolektif</a:t>
            </a:r>
            <a:r>
              <a:rPr lang="en-US" sz="24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terikat</a:t>
            </a:r>
            <a:r>
              <a:rPr lang="en-US" sz="24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etiket</a:t>
            </a:r>
            <a:r>
              <a:rPr lang="en-US" sz="24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24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sopan</a:t>
            </a:r>
            <a:r>
              <a:rPr lang="en-US" sz="24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santun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Bef>
                <a:spcPts val="1200"/>
              </a:spcBef>
              <a:buClr>
                <a:srgbClr val="FFFF00"/>
              </a:buClr>
            </a:pP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Perbedaan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Etiket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ts val="2880"/>
              </a:lnSpc>
              <a:spcBef>
                <a:spcPts val="0"/>
              </a:spcBef>
              <a:buClr>
                <a:srgbClr val="FFFF00"/>
              </a:buClr>
              <a:buSzPct val="110000"/>
              <a:buFont typeface="+mj-lt"/>
              <a:buAutoNum type="arabicPeriod"/>
            </a:pP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Etiket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menyangkut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perbuatan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menyangkut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substansi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perbuatan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ts val="2880"/>
              </a:lnSpc>
              <a:spcBef>
                <a:spcPts val="0"/>
              </a:spcBef>
              <a:buClr>
                <a:srgbClr val="FFFF00"/>
              </a:buClr>
              <a:buSzPct val="110000"/>
              <a:buFont typeface="+mj-lt"/>
              <a:buAutoNum type="arabicPeriod" startAt="2"/>
            </a:pPr>
            <a:r>
              <a:rPr lang="en-US" i="1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Etiket</a:t>
            </a:r>
            <a:r>
              <a:rPr lang="en-US" i="1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dlm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pergaulan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selalu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ts val="2880"/>
              </a:lnSpc>
              <a:spcBef>
                <a:spcPts val="0"/>
              </a:spcBef>
              <a:buClr>
                <a:srgbClr val="FFFF00"/>
              </a:buClr>
              <a:buSzPct val="110000"/>
              <a:buFont typeface="+mj-lt"/>
              <a:buAutoNum type="arabicPeriod" startAt="2"/>
            </a:pP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Etiket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relatif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terikat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kebudayaan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universal.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1705" lvl="1" indent="-513080">
              <a:lnSpc>
                <a:spcPts val="2880"/>
              </a:lnSpc>
              <a:spcBef>
                <a:spcPts val="0"/>
              </a:spcBef>
              <a:buClr>
                <a:srgbClr val="FFFF00"/>
              </a:buClr>
              <a:buSzPct val="110000"/>
              <a:buFont typeface="+mj-lt"/>
              <a:buAutoNum type="arabicPeriod" startAt="4"/>
            </a:pPr>
            <a:r>
              <a:rPr lang="en-US" i="1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Etiket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memandang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segi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lahiriah</a:t>
            </a:r>
            <a:r>
              <a:rPr lang="en-US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memandang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batiniah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orang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sungguh-sungguh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ts val="2880"/>
              </a:lnSpc>
              <a:spcBef>
                <a:spcPts val="1200"/>
              </a:spcBef>
              <a:buClr>
                <a:srgbClr val="FFFF00"/>
              </a:buClr>
              <a:buSzPct val="110000"/>
              <a:buFont typeface="+mj-lt"/>
              <a:buAutoNum type="arabicPeriod"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8787"/>
            <a:ext cx="8277225" cy="6842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id-ID" sz="3600" dirty="0">
                <a:solidFill>
                  <a:srgbClr val="EAFD8B"/>
                </a:solidFill>
              </a:rPr>
              <a:t>    </a:t>
            </a:r>
            <a:r>
              <a:rPr lang="en-US" altLang="id-ID" sz="3600" dirty="0" err="1">
                <a:solidFill>
                  <a:srgbClr val="EAFD8B"/>
                </a:solidFill>
              </a:rPr>
              <a:t>Aksiologi</a:t>
            </a:r>
            <a:r>
              <a:rPr lang="en-US" altLang="id-ID" sz="3600" dirty="0">
                <a:solidFill>
                  <a:srgbClr val="EAFD8B"/>
                </a:solidFill>
              </a:rPr>
              <a:t> </a:t>
            </a:r>
            <a:r>
              <a:rPr lang="en-US" altLang="id-ID" sz="3600" dirty="0" err="1">
                <a:solidFill>
                  <a:srgbClr val="EAFD8B"/>
                </a:solidFill>
              </a:rPr>
              <a:t>berkaitan</a:t>
            </a:r>
            <a:r>
              <a:rPr lang="en-US" altLang="id-ID" sz="3600" dirty="0">
                <a:solidFill>
                  <a:srgbClr val="EAFD8B"/>
                </a:solidFill>
              </a:rPr>
              <a:t> </a:t>
            </a:r>
            <a:r>
              <a:rPr lang="en-US" altLang="id-ID" sz="3600" dirty="0" err="1">
                <a:solidFill>
                  <a:srgbClr val="EAFD8B"/>
                </a:solidFill>
              </a:rPr>
              <a:t>dgn</a:t>
            </a:r>
            <a:r>
              <a:rPr lang="en-US" altLang="id-ID" sz="3600" dirty="0">
                <a:solidFill>
                  <a:srgbClr val="EAFD8B"/>
                </a:solidFill>
              </a:rPr>
              <a:t>      “NILAI“</a:t>
            </a:r>
            <a:endParaRPr lang="en-US" altLang="id-ID" sz="3600" dirty="0">
              <a:solidFill>
                <a:srgbClr val="EAFD8B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47763"/>
            <a:ext cx="8280400" cy="5329237"/>
          </a:xfrm>
        </p:spPr>
        <p:txBody>
          <a:bodyPr>
            <a:normAutofit lnSpcReduction="10000"/>
          </a:bodyPr>
          <a:lstStyle/>
          <a:p>
            <a:pPr marL="990600" lvl="1" indent="-533400"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id-ID" sz="2400" dirty="0" err="1"/>
              <a:t>Etika</a:t>
            </a:r>
            <a:r>
              <a:rPr lang="en-US" altLang="id-ID" sz="2400" dirty="0"/>
              <a:t>         </a:t>
            </a:r>
            <a:r>
              <a:rPr lang="en-US" altLang="id-ID" sz="2400" dirty="0" err="1"/>
              <a:t>Masalah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Kebaikan</a:t>
            </a:r>
            <a:endParaRPr lang="en-US" altLang="id-ID" sz="2400" dirty="0"/>
          </a:p>
          <a:p>
            <a:pPr marL="990600" lvl="1" indent="-533400"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id-ID" sz="2400" dirty="0" err="1"/>
              <a:t>Estetika</a:t>
            </a:r>
            <a:r>
              <a:rPr lang="en-US" altLang="id-ID" sz="2400" dirty="0"/>
              <a:t>        </a:t>
            </a:r>
            <a:r>
              <a:rPr lang="en-US" altLang="id-ID" sz="2400" dirty="0" err="1"/>
              <a:t>Masalah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Keindahan</a:t>
            </a:r>
            <a:endParaRPr lang="en-US" altLang="id-ID" sz="2400" dirty="0"/>
          </a:p>
          <a:p>
            <a:pPr marL="990600" lvl="1" indent="-533400"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id-ID" sz="2400" dirty="0" err="1"/>
              <a:t>Nilai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Mempunyai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pengertian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lebih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luas</a:t>
            </a:r>
            <a:endParaRPr lang="en-US" altLang="id-ID" sz="2400" dirty="0"/>
          </a:p>
          <a:p>
            <a:pPr marL="990600" lvl="1" indent="-5334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id-ID" sz="2400" dirty="0"/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id-ID" sz="2400" dirty="0"/>
              <a:t>Nilai </a:t>
            </a:r>
            <a:r>
              <a:rPr lang="en-US" altLang="id-ID" sz="2400" dirty="0" err="1"/>
              <a:t>merupakan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kualitas</a:t>
            </a:r>
            <a:r>
              <a:rPr lang="en-US" altLang="id-ID" sz="2400" dirty="0"/>
              <a:t> </a:t>
            </a:r>
            <a:r>
              <a:rPr lang="en-US" altLang="id-ID" sz="2400" dirty="0" err="1"/>
              <a:t>empiris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tidak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didefinisikan</a:t>
            </a:r>
            <a:endParaRPr lang="en-US" altLang="id-ID" sz="2400" dirty="0"/>
          </a:p>
          <a:p>
            <a:pPr marL="1752600" lvl="3" indent="-381000"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id-ID" sz="2400" dirty="0" err="1"/>
              <a:t>Kualitas</a:t>
            </a:r>
            <a:r>
              <a:rPr lang="en-US" altLang="id-ID" sz="2400" dirty="0"/>
              <a:t> </a:t>
            </a:r>
            <a:r>
              <a:rPr lang="en-US" altLang="id-ID" sz="2400" dirty="0" err="1"/>
              <a:t>Empiris</a:t>
            </a:r>
            <a:r>
              <a:rPr lang="en-US" altLang="id-ID" sz="2400" dirty="0"/>
              <a:t> :</a:t>
            </a:r>
            <a:endParaRPr lang="en-US" altLang="id-ID" sz="2400" dirty="0"/>
          </a:p>
          <a:p>
            <a:pPr marL="2209800" lvl="4" indent="-381000" eaLnBrk="1" hangingPunct="1">
              <a:buClr>
                <a:schemeClr val="tx1"/>
              </a:buClr>
              <a:buFontTx/>
              <a:buChar char="•"/>
            </a:pPr>
            <a:r>
              <a:rPr lang="en-US" altLang="id-ID" sz="2400" dirty="0" err="1"/>
              <a:t>Kualitas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diketahui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melalui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Pengalaman</a:t>
            </a:r>
            <a:endParaRPr lang="en-US" altLang="id-ID" sz="2400" dirty="0"/>
          </a:p>
          <a:p>
            <a:pPr marL="1752600" lvl="3" indent="-381000"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id-ID" sz="2400" dirty="0"/>
              <a:t>Nilai               </a:t>
            </a:r>
            <a:r>
              <a:rPr lang="en-US" altLang="id-ID" sz="2400" dirty="0" err="1"/>
              <a:t>Sulit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untuk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didefinisikan</a:t>
            </a:r>
            <a:r>
              <a:rPr lang="en-US" altLang="id-ID" sz="2400" dirty="0"/>
              <a:t> </a:t>
            </a:r>
            <a:endParaRPr lang="en-US" altLang="id-ID" sz="2400" dirty="0"/>
          </a:p>
          <a:p>
            <a:pPr marL="1752600" lvl="3" indent="-3810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id-ID" dirty="0"/>
          </a:p>
          <a:p>
            <a:pPr marL="1752600" lvl="3" indent="-3810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id-ID" dirty="0"/>
          </a:p>
          <a:p>
            <a:pPr marL="2209800" lvl="4" indent="-3810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d-ID" sz="1800" dirty="0"/>
              <a:t>			</a:t>
            </a:r>
            <a:r>
              <a:rPr lang="en-US" altLang="id-ID" sz="2400" dirty="0" err="1"/>
              <a:t>Tapi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dapat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dipahami</a:t>
            </a:r>
            <a:endParaRPr lang="en-US" altLang="id-ID" dirty="0"/>
          </a:p>
          <a:p>
            <a:pPr marL="1752600" lvl="3" indent="-3810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id-ID" dirty="0"/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id-ID" sz="1800" dirty="0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19800" y="769938"/>
            <a:ext cx="574675" cy="144462"/>
          </a:xfrm>
          <a:prstGeom prst="rightArrow">
            <a:avLst>
              <a:gd name="adj1" fmla="val 50000"/>
              <a:gd name="adj2" fmla="val 99451"/>
            </a:avLst>
          </a:prstGeom>
          <a:solidFill>
            <a:srgbClr val="EAFD8B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/>
              <a:t> </a:t>
            </a:r>
            <a:endParaRPr lang="en-US" altLang="id-ID"/>
          </a:p>
        </p:txBody>
      </p:sp>
      <p:sp>
        <p:nvSpPr>
          <p:cNvPr id="4101" name="AutoShape 9"/>
          <p:cNvSpPr>
            <a:spLocks noChangeArrowheads="1"/>
          </p:cNvSpPr>
          <p:nvPr/>
        </p:nvSpPr>
        <p:spPr bwMode="auto">
          <a:xfrm>
            <a:off x="2971800" y="4656138"/>
            <a:ext cx="976312" cy="296862"/>
          </a:xfrm>
          <a:prstGeom prst="rightArrow">
            <a:avLst>
              <a:gd name="adj1" fmla="val 50000"/>
              <a:gd name="adj2" fmla="val 68590"/>
            </a:avLst>
          </a:prstGeom>
          <a:solidFill>
            <a:srgbClr val="EAFD8B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4102" name="AutoShape 11"/>
          <p:cNvSpPr>
            <a:spLocks noChangeArrowheads="1"/>
          </p:cNvSpPr>
          <p:nvPr/>
        </p:nvSpPr>
        <p:spPr bwMode="auto">
          <a:xfrm>
            <a:off x="5513387" y="5018088"/>
            <a:ext cx="430213" cy="544512"/>
          </a:xfrm>
          <a:prstGeom prst="downArrow">
            <a:avLst>
              <a:gd name="adj1" fmla="val 50000"/>
              <a:gd name="adj2" fmla="val 31642"/>
            </a:avLst>
          </a:prstGeom>
          <a:solidFill>
            <a:srgbClr val="EAFD8B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4103" name="Line 12"/>
          <p:cNvSpPr>
            <a:spLocks noChangeShapeType="1"/>
          </p:cNvSpPr>
          <p:nvPr/>
        </p:nvSpPr>
        <p:spPr bwMode="auto">
          <a:xfrm>
            <a:off x="2411413" y="13414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104" name="Line 13"/>
          <p:cNvSpPr>
            <a:spLocks noChangeShapeType="1"/>
          </p:cNvSpPr>
          <p:nvPr/>
        </p:nvSpPr>
        <p:spPr bwMode="auto">
          <a:xfrm>
            <a:off x="2667000" y="17526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105" name="AutoShape 14"/>
          <p:cNvSpPr>
            <a:spLocks noChangeArrowheads="1"/>
          </p:cNvSpPr>
          <p:nvPr/>
        </p:nvSpPr>
        <p:spPr bwMode="auto">
          <a:xfrm>
            <a:off x="3886200" y="2382837"/>
            <a:ext cx="287338" cy="360363"/>
          </a:xfrm>
          <a:prstGeom prst="downArrow">
            <a:avLst>
              <a:gd name="adj1" fmla="val 50000"/>
              <a:gd name="adj2" fmla="val 31354"/>
            </a:avLst>
          </a:prstGeom>
          <a:solidFill>
            <a:srgbClr val="EAFD8B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4106" name="AutoShape 16"/>
          <p:cNvSpPr>
            <a:spLocks noChangeArrowheads="1"/>
          </p:cNvSpPr>
          <p:nvPr/>
        </p:nvSpPr>
        <p:spPr bwMode="auto">
          <a:xfrm>
            <a:off x="8153400" y="825500"/>
            <a:ext cx="433387" cy="1079500"/>
          </a:xfrm>
          <a:prstGeom prst="curvedLeftArrow">
            <a:avLst>
              <a:gd name="adj1" fmla="val 49817"/>
              <a:gd name="adj2" fmla="val 99634"/>
              <a:gd name="adj3" fmla="val 33333"/>
            </a:avLst>
          </a:prstGeom>
          <a:solidFill>
            <a:srgbClr val="EAFD8B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id-ID" dirty="0"/>
              <a:t>2. Nilai </a:t>
            </a:r>
            <a:r>
              <a:rPr lang="en-US" altLang="id-ID" dirty="0" err="1"/>
              <a:t>sebagai</a:t>
            </a:r>
            <a:r>
              <a:rPr lang="en-US" altLang="id-ID" dirty="0"/>
              <a:t> </a:t>
            </a:r>
            <a:r>
              <a:rPr lang="en-US" altLang="id-ID" dirty="0" err="1"/>
              <a:t>objek</a:t>
            </a:r>
            <a:r>
              <a:rPr lang="en-US" altLang="id-ID" dirty="0"/>
              <a:t> </a:t>
            </a:r>
            <a:r>
              <a:rPr lang="en-US" altLang="id-ID" dirty="0" err="1"/>
              <a:t>suatu</a:t>
            </a:r>
            <a:r>
              <a:rPr lang="en-US" altLang="id-ID" dirty="0"/>
              <a:t> </a:t>
            </a:r>
            <a:r>
              <a:rPr lang="en-US" altLang="id-ID" dirty="0" err="1"/>
              <a:t>kepentingan</a:t>
            </a:r>
            <a:r>
              <a:rPr lang="en-US" altLang="id-ID" dirty="0"/>
              <a:t>.           </a:t>
            </a:r>
            <a:r>
              <a:rPr lang="en-US" altLang="id-ID" dirty="0">
                <a:sym typeface="Wingdings" panose="05000000000000000000" pitchFamily="2" charset="2"/>
              </a:rPr>
              <a:t></a:t>
            </a:r>
            <a:r>
              <a:rPr lang="en-US" altLang="id-ID" dirty="0" err="1">
                <a:sym typeface="Wingdings" panose="05000000000000000000" pitchFamily="2" charset="2"/>
              </a:rPr>
              <a:t>I</a:t>
            </a:r>
            <a:r>
              <a:rPr lang="en-US" altLang="id-ID" dirty="0" err="1"/>
              <a:t>ndividu</a:t>
            </a:r>
            <a:r>
              <a:rPr lang="en-US" altLang="id-ID" dirty="0"/>
              <a:t> </a:t>
            </a:r>
            <a:r>
              <a:rPr lang="en-US" altLang="id-ID" dirty="0" err="1"/>
              <a:t>punya</a:t>
            </a:r>
            <a:r>
              <a:rPr lang="en-US" altLang="id-ID" dirty="0"/>
              <a:t> </a:t>
            </a:r>
            <a:r>
              <a:rPr lang="en-US" altLang="id-ID" dirty="0" err="1"/>
              <a:t>kepentingan</a:t>
            </a:r>
            <a:r>
              <a:rPr lang="en-US" altLang="id-ID" dirty="0"/>
              <a:t> </a:t>
            </a:r>
            <a:r>
              <a:rPr lang="en-US" altLang="id-ID" dirty="0" err="1"/>
              <a:t>thd</a:t>
            </a:r>
            <a:r>
              <a:rPr lang="en-US" altLang="id-ID" dirty="0"/>
              <a:t> </a:t>
            </a:r>
            <a:r>
              <a:rPr lang="en-US" altLang="id-ID" dirty="0" err="1"/>
              <a:t>sesuatu</a:t>
            </a:r>
            <a:r>
              <a:rPr lang="en-US" altLang="id-ID" dirty="0"/>
              <a:t> </a:t>
            </a:r>
            <a:r>
              <a:rPr lang="en-US" altLang="id-ID" dirty="0" err="1"/>
              <a:t>yg</a:t>
            </a:r>
            <a:r>
              <a:rPr lang="en-US" altLang="id-ID" dirty="0"/>
              <a:t> </a:t>
            </a:r>
            <a:r>
              <a:rPr lang="en-US" altLang="id-ID" dirty="0" err="1"/>
              <a:t>memuat</a:t>
            </a:r>
            <a:r>
              <a:rPr lang="en-US" altLang="id-ID" dirty="0"/>
              <a:t> </a:t>
            </a:r>
            <a:r>
              <a:rPr lang="en-US" altLang="id-ID" dirty="0" err="1"/>
              <a:t>mempunyai</a:t>
            </a:r>
            <a:r>
              <a:rPr lang="en-US" altLang="id-ID" dirty="0"/>
              <a:t> </a:t>
            </a:r>
            <a:r>
              <a:rPr lang="en-US" altLang="id-ID" dirty="0" err="1"/>
              <a:t>nilai</a:t>
            </a:r>
            <a:r>
              <a:rPr lang="en-US" altLang="id-ID" dirty="0"/>
              <a:t>.</a:t>
            </a:r>
            <a:endParaRPr lang="en-US" altLang="id-ID" dirty="0"/>
          </a:p>
          <a:p>
            <a:pPr eaLnBrk="1" hangingPunct="1">
              <a:buFontTx/>
              <a:buNone/>
            </a:pPr>
            <a:r>
              <a:rPr lang="en-US" altLang="id-ID" dirty="0"/>
              <a:t>3. Nilai </a:t>
            </a:r>
            <a:r>
              <a:rPr lang="en-US" altLang="id-ID" dirty="0" err="1"/>
              <a:t>dipandang</a:t>
            </a:r>
            <a:r>
              <a:rPr lang="en-US" altLang="id-ID" dirty="0"/>
              <a:t> </a:t>
            </a:r>
            <a:r>
              <a:rPr lang="en-US" altLang="id-ID" dirty="0" err="1"/>
              <a:t>sbg</a:t>
            </a:r>
            <a:r>
              <a:rPr lang="en-US" altLang="id-ID" dirty="0"/>
              <a:t> </a:t>
            </a:r>
            <a:r>
              <a:rPr lang="en-US" altLang="id-ID" dirty="0" err="1"/>
              <a:t>pragmatis</a:t>
            </a:r>
            <a:endParaRPr lang="en-US" altLang="id-ID" dirty="0"/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id-ID" sz="3200" dirty="0"/>
              <a:t> </a:t>
            </a:r>
            <a:r>
              <a:rPr lang="en-US" altLang="id-ID" sz="2800" dirty="0"/>
              <a:t>Nilai </a:t>
            </a:r>
            <a:r>
              <a:rPr lang="en-US" altLang="id-ID" sz="2800" dirty="0" err="1"/>
              <a:t>terjadi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sebagai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akibat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sesuatu</a:t>
            </a:r>
            <a:r>
              <a:rPr lang="en-US" altLang="id-ID" sz="2800" dirty="0"/>
              <a:t> </a:t>
            </a:r>
            <a:r>
              <a:rPr lang="en-US" altLang="id-ID" sz="2800" dirty="0" err="1"/>
              <a:t>hal</a:t>
            </a:r>
            <a:endParaRPr lang="en-US" altLang="id-ID" sz="2800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d-ID" dirty="0"/>
              <a:t>4. Nilai </a:t>
            </a:r>
            <a:r>
              <a:rPr lang="en-US" altLang="id-ID" dirty="0" err="1"/>
              <a:t>sebagai</a:t>
            </a:r>
            <a:r>
              <a:rPr lang="en-US" altLang="id-ID" dirty="0"/>
              <a:t> </a:t>
            </a:r>
            <a:r>
              <a:rPr lang="en-US" altLang="id-ID" dirty="0" err="1"/>
              <a:t>essensi</a:t>
            </a:r>
            <a:endParaRPr lang="en-US" altLang="id-ID" dirty="0"/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id-ID" sz="2800" dirty="0"/>
              <a:t> Nilai </a:t>
            </a:r>
            <a:r>
              <a:rPr lang="en-US" altLang="id-ID" sz="2800" dirty="0" err="1"/>
              <a:t>tidak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selalu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dapat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ditangkap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melalui</a:t>
            </a:r>
            <a:r>
              <a:rPr lang="en-US" altLang="id-ID" sz="2800" dirty="0"/>
              <a:t>    </a:t>
            </a:r>
            <a:r>
              <a:rPr lang="en-US" altLang="id-ID" sz="2800" dirty="0" err="1"/>
              <a:t>indrawi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seperti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memahami</a:t>
            </a:r>
            <a:r>
              <a:rPr lang="en-US" altLang="id-ID" sz="2800" dirty="0"/>
              <a:t>. </a:t>
            </a:r>
            <a:r>
              <a:rPr lang="en-US" altLang="id-ID" sz="2800" dirty="0" err="1"/>
              <a:t>warna</a:t>
            </a:r>
            <a:endParaRPr lang="en-US" altLang="id-ID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1498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id-ID" sz="4000" dirty="0" err="1">
                <a:solidFill>
                  <a:srgbClr val="EAFD8B"/>
                </a:solidFill>
                <a:latin typeface="Arial Unicode MS" charset="0"/>
              </a:rPr>
              <a:t>Hakikat</a:t>
            </a:r>
            <a:r>
              <a:rPr lang="en-US" altLang="id-ID" sz="4000" dirty="0">
                <a:solidFill>
                  <a:srgbClr val="EAFD8B"/>
                </a:solidFill>
                <a:latin typeface="Arial Unicode MS" charset="0"/>
              </a:rPr>
              <a:t> </a:t>
            </a:r>
            <a:r>
              <a:rPr lang="en-US" altLang="id-ID" sz="4000" dirty="0" err="1">
                <a:solidFill>
                  <a:srgbClr val="EAFD8B"/>
                </a:solidFill>
                <a:latin typeface="Arial Unicode MS" charset="0"/>
              </a:rPr>
              <a:t>nilai</a:t>
            </a:r>
            <a:r>
              <a:rPr lang="en-US" altLang="id-ID" sz="4000" dirty="0">
                <a:solidFill>
                  <a:srgbClr val="EAFD8B"/>
                </a:solidFill>
                <a:latin typeface="Arial Unicode MS" charset="0"/>
              </a:rPr>
              <a:t> </a:t>
            </a:r>
            <a:r>
              <a:rPr lang="en-US" altLang="id-ID" sz="4000" dirty="0" err="1">
                <a:solidFill>
                  <a:srgbClr val="EAFD8B"/>
                </a:solidFill>
                <a:latin typeface="Arial Unicode MS" charset="0"/>
              </a:rPr>
              <a:t>dapat</a:t>
            </a:r>
            <a:r>
              <a:rPr lang="en-US" altLang="id-ID" sz="4000" dirty="0">
                <a:solidFill>
                  <a:srgbClr val="EAFD8B"/>
                </a:solidFill>
                <a:latin typeface="Arial Unicode MS" charset="0"/>
              </a:rPr>
              <a:t> </a:t>
            </a:r>
            <a:r>
              <a:rPr lang="en-US" altLang="id-ID" sz="4000" dirty="0" err="1">
                <a:solidFill>
                  <a:srgbClr val="EAFD8B"/>
                </a:solidFill>
                <a:latin typeface="Arial Unicode MS" charset="0"/>
              </a:rPr>
              <a:t>dijawab</a:t>
            </a:r>
            <a:r>
              <a:rPr lang="en-US" altLang="id-ID" sz="4000" dirty="0">
                <a:solidFill>
                  <a:srgbClr val="EAFD8B"/>
                </a:solidFill>
                <a:latin typeface="Arial Unicode MS" charset="0"/>
              </a:rPr>
              <a:t> </a:t>
            </a:r>
            <a:r>
              <a:rPr lang="en-US" altLang="id-ID" sz="4000" dirty="0" err="1">
                <a:solidFill>
                  <a:srgbClr val="EAFD8B"/>
                </a:solidFill>
                <a:latin typeface="Arial Unicode MS" charset="0"/>
              </a:rPr>
              <a:t>melalui</a:t>
            </a:r>
            <a:endParaRPr lang="en-US" altLang="id-ID" sz="4000" dirty="0">
              <a:solidFill>
                <a:srgbClr val="EAFD8B"/>
              </a:solidFill>
              <a:latin typeface="Arial Unicode MS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73238"/>
            <a:ext cx="8229600" cy="45370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SzPct val="100000"/>
              <a:buFontTx/>
              <a:buAutoNum type="arabicPeriod"/>
            </a:pPr>
            <a:r>
              <a:rPr lang="en-US" altLang="id-ID" sz="3000" dirty="0" err="1">
                <a:solidFill>
                  <a:srgbClr val="FFFF00"/>
                </a:solidFill>
              </a:rPr>
              <a:t>Hakikat</a:t>
            </a:r>
            <a:r>
              <a:rPr lang="en-US" altLang="id-ID" sz="3000" dirty="0">
                <a:solidFill>
                  <a:srgbClr val="FFFF00"/>
                </a:solidFill>
              </a:rPr>
              <a:t> </a:t>
            </a:r>
            <a:r>
              <a:rPr lang="en-US" altLang="id-ID" sz="3000" dirty="0" err="1">
                <a:solidFill>
                  <a:srgbClr val="FFFF00"/>
                </a:solidFill>
              </a:rPr>
              <a:t>Subjektif</a:t>
            </a:r>
            <a:endParaRPr lang="en-US" altLang="id-ID" sz="3000" dirty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id-ID" sz="3000" dirty="0"/>
              <a:t>      Nilai </a:t>
            </a:r>
            <a:r>
              <a:rPr lang="en-US" altLang="id-ID" sz="3000" dirty="0" err="1"/>
              <a:t>Merupakan</a:t>
            </a:r>
            <a:r>
              <a:rPr lang="en-US" altLang="id-ID" sz="3000" dirty="0"/>
              <a:t> </a:t>
            </a:r>
            <a:r>
              <a:rPr lang="en-US" altLang="id-ID" sz="3000" dirty="0" err="1"/>
              <a:t>reaksi</a:t>
            </a:r>
            <a:r>
              <a:rPr lang="en-US" altLang="id-ID" sz="3000" dirty="0"/>
              <a:t> yang </a:t>
            </a:r>
            <a:r>
              <a:rPr lang="en-US" altLang="id-ID" sz="3000" dirty="0" err="1"/>
              <a:t>diberikan</a:t>
            </a:r>
            <a:r>
              <a:rPr lang="en-US" altLang="id-ID" sz="3000" dirty="0"/>
              <a:t> </a:t>
            </a:r>
            <a:r>
              <a:rPr lang="en-US" altLang="id-ID" sz="3000" dirty="0" err="1"/>
              <a:t>manusia</a:t>
            </a:r>
            <a:r>
              <a:rPr lang="en-US" altLang="id-ID" sz="3000" dirty="0"/>
              <a:t> </a:t>
            </a:r>
            <a:r>
              <a:rPr lang="en-US" altLang="id-ID" sz="3000" dirty="0" err="1"/>
              <a:t>berdasarkan</a:t>
            </a:r>
            <a:r>
              <a:rPr lang="en-US" altLang="id-ID" sz="3000" dirty="0"/>
              <a:t> </a:t>
            </a:r>
            <a:r>
              <a:rPr lang="en-US" altLang="id-ID" sz="3000" dirty="0" err="1"/>
              <a:t>pengalamannya</a:t>
            </a:r>
            <a:endParaRPr lang="en-US" altLang="id-ID" sz="3000" dirty="0"/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id-ID" sz="3000" dirty="0"/>
              <a:t>2</a:t>
            </a:r>
            <a:r>
              <a:rPr lang="en-US" altLang="id-ID" sz="3000" dirty="0">
                <a:solidFill>
                  <a:srgbClr val="FFFF00"/>
                </a:solidFill>
              </a:rPr>
              <a:t>.   </a:t>
            </a:r>
            <a:r>
              <a:rPr lang="en-US" altLang="id-ID" sz="3000" dirty="0" err="1">
                <a:solidFill>
                  <a:srgbClr val="FFFF00"/>
                </a:solidFill>
              </a:rPr>
              <a:t>Hakikat</a:t>
            </a:r>
            <a:r>
              <a:rPr lang="en-US" altLang="id-ID" sz="3000" dirty="0">
                <a:solidFill>
                  <a:srgbClr val="FFFF00"/>
                </a:solidFill>
              </a:rPr>
              <a:t> </a:t>
            </a:r>
            <a:r>
              <a:rPr lang="en-US" altLang="id-ID" sz="3000" dirty="0" err="1">
                <a:solidFill>
                  <a:srgbClr val="FFFF00"/>
                </a:solidFill>
              </a:rPr>
              <a:t>Objektif</a:t>
            </a:r>
            <a:endParaRPr lang="en-US" altLang="id-ID" sz="3000" dirty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id-ID" sz="3000" dirty="0"/>
              <a:t>      Nilai </a:t>
            </a:r>
            <a:r>
              <a:rPr lang="en-US" altLang="id-ID" sz="3000" dirty="0" err="1"/>
              <a:t>merupakan</a:t>
            </a:r>
            <a:r>
              <a:rPr lang="en-US" altLang="id-ID" sz="3000" dirty="0"/>
              <a:t> </a:t>
            </a:r>
            <a:r>
              <a:rPr lang="en-US" altLang="id-ID" sz="3000" dirty="0" err="1"/>
              <a:t>essensi</a:t>
            </a:r>
            <a:r>
              <a:rPr lang="en-US" altLang="id-ID" sz="3000" dirty="0"/>
              <a:t> </a:t>
            </a:r>
            <a:r>
              <a:rPr lang="en-US" altLang="id-ID" sz="3000" dirty="0" err="1"/>
              <a:t>logis</a:t>
            </a:r>
            <a:r>
              <a:rPr lang="en-US" altLang="id-ID" sz="3000" dirty="0"/>
              <a:t> yang </a:t>
            </a:r>
            <a:r>
              <a:rPr lang="en-US" altLang="id-ID" sz="3000" dirty="0" err="1"/>
              <a:t>dapat</a:t>
            </a:r>
            <a:r>
              <a:rPr lang="en-US" altLang="id-ID" sz="3000" dirty="0"/>
              <a:t> </a:t>
            </a:r>
            <a:r>
              <a:rPr lang="en-US" altLang="id-ID" sz="3000" dirty="0" err="1"/>
              <a:t>diketahui</a:t>
            </a:r>
            <a:r>
              <a:rPr lang="en-US" altLang="id-ID" sz="3000" dirty="0"/>
              <a:t> </a:t>
            </a:r>
            <a:r>
              <a:rPr lang="en-US" altLang="id-ID" sz="3000" dirty="0" err="1"/>
              <a:t>melalui</a:t>
            </a:r>
            <a:r>
              <a:rPr lang="en-US" altLang="id-ID" sz="3000" dirty="0"/>
              <a:t> </a:t>
            </a:r>
            <a:r>
              <a:rPr lang="en-US" altLang="id-ID" sz="3000" dirty="0" err="1"/>
              <a:t>akal</a:t>
            </a:r>
            <a:endParaRPr lang="en-US" altLang="id-ID" sz="3000" dirty="0"/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id-ID" sz="3000" dirty="0"/>
              <a:t>3.   </a:t>
            </a:r>
            <a:r>
              <a:rPr lang="en-US" altLang="id-ID" sz="3000" dirty="0" err="1">
                <a:solidFill>
                  <a:srgbClr val="FFFF00"/>
                </a:solidFill>
              </a:rPr>
              <a:t>Hakikat</a:t>
            </a:r>
            <a:r>
              <a:rPr lang="en-US" altLang="id-ID" sz="3000" dirty="0">
                <a:solidFill>
                  <a:srgbClr val="FFFF00"/>
                </a:solidFill>
              </a:rPr>
              <a:t> </a:t>
            </a:r>
            <a:r>
              <a:rPr lang="en-US" altLang="id-ID" sz="3000" dirty="0" err="1">
                <a:solidFill>
                  <a:srgbClr val="FFFF00"/>
                </a:solidFill>
              </a:rPr>
              <a:t>Objektif</a:t>
            </a:r>
            <a:r>
              <a:rPr lang="en-US" altLang="id-ID" sz="3000" dirty="0">
                <a:solidFill>
                  <a:srgbClr val="FFFF00"/>
                </a:solidFill>
              </a:rPr>
              <a:t> </a:t>
            </a:r>
            <a:r>
              <a:rPr lang="en-US" altLang="id-ID" sz="3000" dirty="0" err="1">
                <a:solidFill>
                  <a:srgbClr val="FFFF00"/>
                </a:solidFill>
              </a:rPr>
              <a:t>Metafisik</a:t>
            </a:r>
            <a:endParaRPr lang="en-US" altLang="id-ID" sz="3000" dirty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id-ID" sz="3000" dirty="0"/>
              <a:t>      Nilai </a:t>
            </a:r>
            <a:r>
              <a:rPr lang="en-US" altLang="id-ID" sz="3000" dirty="0" err="1"/>
              <a:t>merupakan</a:t>
            </a:r>
            <a:r>
              <a:rPr lang="en-US" altLang="id-ID" sz="3000" dirty="0"/>
              <a:t> </a:t>
            </a:r>
            <a:r>
              <a:rPr lang="en-US" altLang="id-ID" sz="3000" dirty="0" err="1"/>
              <a:t>unsur</a:t>
            </a:r>
            <a:r>
              <a:rPr lang="en-US" altLang="id-ID" sz="3000" dirty="0"/>
              <a:t> </a:t>
            </a:r>
            <a:r>
              <a:rPr lang="en-US" altLang="id-ID" sz="3000" dirty="0" err="1"/>
              <a:t>objektif</a:t>
            </a:r>
            <a:r>
              <a:rPr lang="en-US" altLang="id-ID" sz="3000" dirty="0"/>
              <a:t> yang </a:t>
            </a:r>
            <a:r>
              <a:rPr lang="en-US" altLang="id-ID" sz="3000" dirty="0" err="1"/>
              <a:t>menyusun</a:t>
            </a:r>
            <a:r>
              <a:rPr lang="en-US" altLang="id-ID" sz="3000" dirty="0"/>
              <a:t> </a:t>
            </a:r>
            <a:r>
              <a:rPr lang="en-US" altLang="id-ID" sz="3000" dirty="0" err="1"/>
              <a:t>kenyataan</a:t>
            </a:r>
            <a:endParaRPr lang="en-US" altLang="id-ID" sz="3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id-ID" sz="4000" dirty="0" err="1">
                <a:solidFill>
                  <a:srgbClr val="EAFD8B"/>
                </a:solidFill>
              </a:rPr>
              <a:t>Pertanyaan</a:t>
            </a:r>
            <a:r>
              <a:rPr lang="en-US" altLang="id-ID" sz="4000" dirty="0">
                <a:solidFill>
                  <a:srgbClr val="EAFD8B"/>
                </a:solidFill>
              </a:rPr>
              <a:t> yang </a:t>
            </a:r>
            <a:r>
              <a:rPr lang="en-US" altLang="id-ID" sz="4000" dirty="0" err="1">
                <a:solidFill>
                  <a:srgbClr val="EAFD8B"/>
                </a:solidFill>
              </a:rPr>
              <a:t>muncul</a:t>
            </a:r>
            <a:r>
              <a:rPr lang="en-US" altLang="id-ID" sz="4000" dirty="0">
                <a:solidFill>
                  <a:srgbClr val="EAFD8B"/>
                </a:solidFill>
              </a:rPr>
              <a:t> </a:t>
            </a:r>
            <a:r>
              <a:rPr lang="en-US" altLang="id-ID" sz="4000" dirty="0" err="1">
                <a:solidFill>
                  <a:srgbClr val="EAFD8B"/>
                </a:solidFill>
              </a:rPr>
              <a:t>dalam</a:t>
            </a:r>
            <a:r>
              <a:rPr lang="en-US" altLang="id-ID" sz="4000" dirty="0">
                <a:solidFill>
                  <a:srgbClr val="EAFD8B"/>
                </a:solidFill>
              </a:rPr>
              <a:t> </a:t>
            </a:r>
            <a:r>
              <a:rPr lang="en-US" altLang="id-ID" sz="4000" dirty="0" err="1">
                <a:solidFill>
                  <a:srgbClr val="EAFD8B"/>
                </a:solidFill>
              </a:rPr>
              <a:t>kajian</a:t>
            </a:r>
            <a:r>
              <a:rPr lang="en-US" altLang="id-ID" sz="4000" dirty="0">
                <a:solidFill>
                  <a:srgbClr val="EAFD8B"/>
                </a:solidFill>
              </a:rPr>
              <a:t> </a:t>
            </a:r>
            <a:r>
              <a:rPr lang="en-US" altLang="id-ID" sz="4000" dirty="0" err="1">
                <a:solidFill>
                  <a:srgbClr val="EAFD8B"/>
                </a:solidFill>
              </a:rPr>
              <a:t>Nilai</a:t>
            </a:r>
            <a:r>
              <a:rPr lang="en-US" altLang="id-ID" sz="4000" dirty="0">
                <a:solidFill>
                  <a:srgbClr val="EAFD8B"/>
                </a:solidFill>
              </a:rPr>
              <a:t> :</a:t>
            </a:r>
            <a:endParaRPr lang="en-US" altLang="id-ID" sz="4000" dirty="0">
              <a:solidFill>
                <a:srgbClr val="EAFD8B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id-ID"/>
              <a:t>Apa yang dinamakan Nilai ?</a:t>
            </a:r>
            <a:endParaRPr lang="en-US" altLang="id-ID"/>
          </a:p>
          <a:p>
            <a:pPr marL="609600" indent="-609600" eaLnBrk="1" hangingPunct="1">
              <a:buFontTx/>
              <a:buAutoNum type="arabicPeriod"/>
            </a:pPr>
            <a:r>
              <a:rPr lang="en-US" altLang="id-ID"/>
              <a:t>Apa yang menyebabkan bahwa sesuatu objek bernilai ?</a:t>
            </a:r>
            <a:endParaRPr lang="en-US" altLang="id-ID"/>
          </a:p>
          <a:p>
            <a:pPr marL="609600" indent="-609600" eaLnBrk="1" hangingPunct="1">
              <a:buFontTx/>
              <a:buAutoNum type="arabicPeriod"/>
            </a:pPr>
            <a:r>
              <a:rPr lang="en-US" altLang="id-ID"/>
              <a:t>Proses kejiwaan apa yang tersangkut dengan nilai ?</a:t>
            </a:r>
            <a:endParaRPr lang="en-US" altLang="id-ID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BAGAIMANA RELASI ANTARA  </a:t>
            </a:r>
            <a:b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ILMU DAN AGAMA ?</a:t>
            </a:r>
            <a:endParaRPr lang="id-ID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44040"/>
            <a:ext cx="8153400" cy="4709160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SzPct val="96000"/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perdebatan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mengenai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relasi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 ilmu dan agama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00"/>
              </a:buClr>
              <a:buSzPct val="960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 sz="32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tiga jawaban </a:t>
            </a:r>
            <a:r>
              <a:rPr lang="en-US" sz="32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32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32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ahli</a:t>
            </a:r>
            <a:r>
              <a:rPr lang="en-US" sz="32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US" sz="32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dg </a:t>
            </a:r>
            <a:r>
              <a:rPr lang="id-ID" sz="32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pertanyaan di atas</a:t>
            </a:r>
            <a:r>
              <a:rPr lang="en-US" sz="32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32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d-ID" sz="32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FF00"/>
              </a:buClr>
              <a:buSzPct val="960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id-ID" sz="32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Revisionisme</a:t>
            </a:r>
            <a:r>
              <a:rPr lang="en-US" sz="32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Jawaban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 berasal dari Augustinus (354-430) yg menyatakan agama bertugas merevisi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d-ID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mengoreksi 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id-ID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memperbaiki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d-ID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ilmu.</a:t>
            </a:r>
            <a:endParaRPr lang="id-ID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05840"/>
            <a:ext cx="8305800" cy="5775960"/>
          </a:xfrm>
        </p:spPr>
        <p:txBody>
          <a:bodyPr>
            <a:noAutofit/>
          </a:bodyPr>
          <a:lstStyle/>
          <a:p>
            <a:pPr lvl="0">
              <a:lnSpc>
                <a:spcPts val="3200"/>
              </a:lnSpc>
              <a:spcBef>
                <a:spcPts val="1800"/>
              </a:spcBef>
              <a:buClr>
                <a:srgbClr val="FFFF00"/>
              </a:buClr>
              <a:buSzPct val="960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id-ID" sz="32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Sintesis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d-ID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Jawaban ini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berasal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Aquinas (1225-1274) yg menyintesiskan ilmu dan agama sedemikian rupa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3200"/>
              </a:lnSpc>
              <a:spcBef>
                <a:spcPts val="1800"/>
              </a:spcBef>
              <a:buClr>
                <a:srgbClr val="FFFF00"/>
              </a:buClr>
              <a:buSzPct val="960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sz="32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edua</a:t>
            </a:r>
            <a:r>
              <a:rPr lang="id-ID" sz="32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jenis ini</a:t>
            </a:r>
            <a:r>
              <a:rPr lang="en-US" sz="32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d-ID" sz="32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pertahankan identitas masing-masing, menjadi suatu entitas baru</a:t>
            </a:r>
            <a:r>
              <a:rPr lang="en-US" sz="3200" dirty="0">
                <a:solidFill>
                  <a:srgbClr val="61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61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3200"/>
              </a:lnSpc>
              <a:spcBef>
                <a:spcPts val="1800"/>
              </a:spcBef>
              <a:buClr>
                <a:srgbClr val="FFFF00"/>
              </a:buClr>
              <a:buSzPct val="960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d-ID" sz="3200" dirty="0">
                <a:solidFill>
                  <a:srgbClr val="FFFF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asilnya </a:t>
            </a:r>
            <a:r>
              <a:rPr lang="en-US" sz="3200" dirty="0">
                <a:solidFill>
                  <a:srgbClr val="FFFF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3200" dirty="0">
                <a:solidFill>
                  <a:srgbClr val="FFFF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 menjadi lapisan bawah yg bersifat umum, sedangkan agama menjadi lapisan atas yg bersifat khusus.</a:t>
            </a:r>
            <a:endParaRPr lang="en-US" sz="3200" dirty="0">
              <a:solidFill>
                <a:srgbClr val="FFFF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486400" cy="5257800"/>
          </a:xfrm>
        </p:spPr>
        <p:txBody>
          <a:bodyPr>
            <a:noAutofit/>
          </a:bodyPr>
          <a:lstStyle/>
          <a:p>
            <a:pPr lvl="0">
              <a:lnSpc>
                <a:spcPts val="3200"/>
              </a:lnSpc>
              <a:spcBef>
                <a:spcPts val="1200"/>
              </a:spcBef>
              <a:buClr>
                <a:srgbClr val="FFFF00"/>
              </a:buClr>
              <a:buSzPct val="960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id-ID" sz="3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Diaparalelisme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d-ID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Jawaban ini diberikan oleh F.E.D. Schleiermacher (1768-1834) y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id-ID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menganggap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agama dan ilmu </a:t>
            </a:r>
            <a:r>
              <a:rPr lang="id-ID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gejala yg sejajar. 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3200"/>
              </a:lnSpc>
              <a:spcBef>
                <a:spcPts val="1200"/>
              </a:spcBef>
              <a:buClr>
                <a:srgbClr val="FFFF00"/>
              </a:buClr>
              <a:buSzPct val="96000"/>
              <a:buFont typeface="Wingdings" panose="05000000000000000000" pitchFamily="2" charset="2"/>
              <a:buChar char="§"/>
            </a:pPr>
            <a:r>
              <a:rPr lang="id-ID" sz="3200" dirty="0">
                <a:solidFill>
                  <a:srgbClr val="FFFF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 </a:t>
            </a:r>
            <a:r>
              <a:rPr lang="en-US" sz="3200" dirty="0" err="1">
                <a:solidFill>
                  <a:srgbClr val="FFFF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3200" dirty="0">
                <a:solidFill>
                  <a:srgbClr val="FFFF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rgbClr val="FFFF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 diumpamakan seperti sepasang rel kereta api yg sejajar.</a:t>
            </a:r>
            <a:endParaRPr lang="id-ID" sz="3200" dirty="0">
              <a:solidFill>
                <a:srgbClr val="FFFF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  <a:spcBef>
                <a:spcPts val="1200"/>
              </a:spcBef>
              <a:buClr>
                <a:srgbClr val="FFFF00"/>
              </a:buClr>
              <a:buSzPct val="96000"/>
              <a:buFont typeface="Wingdings" panose="05000000000000000000" pitchFamily="2" charset="2"/>
              <a:buChar char="§"/>
            </a:pPr>
            <a:endParaRPr lang="id-ID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E:\FOTO\BRITISH_COUNCIL\british_Page_2.jpg"/>
          <p:cNvPicPr>
            <a:picLocks noChangeAspect="1" noChangeArrowheads="1"/>
          </p:cNvPicPr>
          <p:nvPr/>
        </p:nvPicPr>
        <p:blipFill>
          <a:blip r:embed="rId1"/>
          <a:srcRect l="27027"/>
          <a:stretch>
            <a:fillRect/>
          </a:stretch>
        </p:blipFill>
        <p:spPr bwMode="auto">
          <a:xfrm>
            <a:off x="5410200" y="1293283"/>
            <a:ext cx="3429000" cy="4497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9548" y="1025366"/>
            <a:ext cx="8687753" cy="487013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id-ID" dirty="0" err="1">
                <a:solidFill>
                  <a:srgbClr val="EAFD8B"/>
                </a:solidFill>
              </a:rPr>
              <a:t>Tanggung</a:t>
            </a:r>
            <a:r>
              <a:rPr lang="en-US" altLang="id-ID" dirty="0">
                <a:solidFill>
                  <a:srgbClr val="EAFD8B"/>
                </a:solidFill>
              </a:rPr>
              <a:t> </a:t>
            </a:r>
            <a:r>
              <a:rPr lang="en-US" altLang="id-ID" dirty="0" err="1">
                <a:solidFill>
                  <a:srgbClr val="EAFD8B"/>
                </a:solidFill>
              </a:rPr>
              <a:t>Jawab</a:t>
            </a:r>
            <a:r>
              <a:rPr lang="en-US" altLang="id-ID" dirty="0">
                <a:solidFill>
                  <a:srgbClr val="EAFD8B"/>
                </a:solidFill>
              </a:rPr>
              <a:t> </a:t>
            </a:r>
            <a:r>
              <a:rPr lang="en-US" altLang="id-ID" dirty="0" err="1">
                <a:solidFill>
                  <a:srgbClr val="EAFD8B"/>
                </a:solidFill>
              </a:rPr>
              <a:t>Ilmuwan</a:t>
            </a:r>
            <a:endParaRPr lang="en-US" altLang="id-ID" dirty="0">
              <a:solidFill>
                <a:srgbClr val="EAFD8B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78025"/>
            <a:ext cx="8229600" cy="3279775"/>
          </a:xfrm>
        </p:spPr>
        <p:txBody>
          <a:bodyPr>
            <a:normAutofit/>
          </a:bodyPr>
          <a:lstStyle/>
          <a:p>
            <a:pPr marL="609600" indent="-609600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id-ID" dirty="0" err="1">
                <a:latin typeface="Arial Unicode MS" charset="0"/>
              </a:rPr>
              <a:t>Ilmu</a:t>
            </a:r>
            <a:r>
              <a:rPr lang="en-US" altLang="id-ID" dirty="0">
                <a:latin typeface="Arial Unicode MS" charset="0"/>
              </a:rPr>
              <a:t> </a:t>
            </a:r>
            <a:r>
              <a:rPr lang="en-US" altLang="id-ID" dirty="0" err="1">
                <a:latin typeface="Arial Unicode MS" charset="0"/>
              </a:rPr>
              <a:t>sangat</a:t>
            </a:r>
            <a:r>
              <a:rPr lang="en-US" altLang="id-ID" dirty="0">
                <a:latin typeface="Arial Unicode MS" charset="0"/>
              </a:rPr>
              <a:t> </a:t>
            </a:r>
            <a:r>
              <a:rPr lang="en-US" altLang="id-ID" dirty="0" err="1">
                <a:latin typeface="Arial Unicode MS" charset="0"/>
              </a:rPr>
              <a:t>berhubungan</a:t>
            </a:r>
            <a:r>
              <a:rPr lang="en-US" altLang="id-ID" dirty="0">
                <a:latin typeface="Arial Unicode MS" charset="0"/>
              </a:rPr>
              <a:t> </a:t>
            </a:r>
            <a:r>
              <a:rPr lang="en-US" altLang="id-ID" dirty="0" err="1">
                <a:latin typeface="Arial Unicode MS" charset="0"/>
              </a:rPr>
              <a:t>dengan</a:t>
            </a:r>
            <a:r>
              <a:rPr lang="en-US" altLang="id-ID" dirty="0">
                <a:latin typeface="Arial Unicode MS" charset="0"/>
              </a:rPr>
              <a:t> </a:t>
            </a:r>
            <a:r>
              <a:rPr lang="en-US" altLang="id-ID" dirty="0" err="1">
                <a:latin typeface="Arial Unicode MS" charset="0"/>
              </a:rPr>
              <a:t>azas</a:t>
            </a:r>
            <a:r>
              <a:rPr lang="en-US" altLang="id-ID" dirty="0">
                <a:latin typeface="Arial Unicode MS" charset="0"/>
              </a:rPr>
              <a:t> moral </a:t>
            </a:r>
            <a:r>
              <a:rPr lang="en-US" altLang="id-ID" dirty="0" err="1">
                <a:latin typeface="Arial Unicode MS" charset="0"/>
              </a:rPr>
              <a:t>sehingga</a:t>
            </a:r>
            <a:r>
              <a:rPr lang="en-US" altLang="id-ID" dirty="0">
                <a:latin typeface="Arial Unicode MS" charset="0"/>
              </a:rPr>
              <a:t> </a:t>
            </a:r>
            <a:r>
              <a:rPr lang="en-US" altLang="id-ID" dirty="0" err="1">
                <a:latin typeface="Arial Unicode MS" charset="0"/>
              </a:rPr>
              <a:t>menyarankan</a:t>
            </a:r>
            <a:r>
              <a:rPr lang="en-US" altLang="id-ID" dirty="0">
                <a:latin typeface="Arial Unicode MS" charset="0"/>
              </a:rPr>
              <a:t> </a:t>
            </a:r>
            <a:r>
              <a:rPr lang="en-US" altLang="id-ID" dirty="0" err="1">
                <a:latin typeface="Arial Unicode MS" charset="0"/>
              </a:rPr>
              <a:t>ilmuwan</a:t>
            </a:r>
            <a:r>
              <a:rPr lang="en-US" altLang="id-ID" dirty="0">
                <a:latin typeface="Arial Unicode MS" charset="0"/>
              </a:rPr>
              <a:t> </a:t>
            </a:r>
            <a:r>
              <a:rPr lang="en-US" altLang="id-ID" dirty="0" err="1">
                <a:latin typeface="Arial Unicode MS" charset="0"/>
              </a:rPr>
              <a:t>dapat</a:t>
            </a:r>
            <a:r>
              <a:rPr lang="en-US" altLang="id-ID" dirty="0">
                <a:latin typeface="Arial Unicode MS" charset="0"/>
              </a:rPr>
              <a:t> </a:t>
            </a:r>
            <a:r>
              <a:rPr lang="en-US" altLang="id-ID" dirty="0" err="1">
                <a:latin typeface="Arial Unicode MS" charset="0"/>
              </a:rPr>
              <a:t>memiliki</a:t>
            </a:r>
            <a:r>
              <a:rPr lang="en-US" altLang="id-ID" dirty="0">
                <a:latin typeface="Arial Unicode MS" charset="0"/>
              </a:rPr>
              <a:t> :</a:t>
            </a:r>
            <a:endParaRPr lang="en-US" altLang="id-ID" dirty="0">
              <a:latin typeface="Arial Unicode MS" charset="0"/>
            </a:endParaRPr>
          </a:p>
          <a:p>
            <a:pPr marL="1371600" lvl="2" indent="-4572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id-ID" sz="3200" dirty="0" err="1">
                <a:latin typeface="Arial Unicode MS" charset="0"/>
              </a:rPr>
              <a:t>Tanggung</a:t>
            </a:r>
            <a:r>
              <a:rPr lang="en-US" altLang="id-ID" sz="3200" dirty="0">
                <a:latin typeface="Arial Unicode MS" charset="0"/>
              </a:rPr>
              <a:t> </a:t>
            </a:r>
            <a:r>
              <a:rPr lang="en-US" altLang="id-ID" sz="3200" dirty="0" err="1">
                <a:latin typeface="Arial Unicode MS" charset="0"/>
              </a:rPr>
              <a:t>Jawab</a:t>
            </a:r>
            <a:r>
              <a:rPr lang="en-US" altLang="id-ID" sz="3200" dirty="0">
                <a:latin typeface="Arial Unicode MS" charset="0"/>
              </a:rPr>
              <a:t> </a:t>
            </a:r>
            <a:r>
              <a:rPr lang="en-US" altLang="id-ID" sz="3200" dirty="0" err="1">
                <a:latin typeface="Arial Unicode MS" charset="0"/>
              </a:rPr>
              <a:t>Profesional</a:t>
            </a:r>
            <a:endParaRPr lang="en-US" altLang="id-ID" sz="3200" dirty="0">
              <a:latin typeface="Arial Unicode MS" charset="0"/>
            </a:endParaRPr>
          </a:p>
          <a:p>
            <a:pPr marL="1371600" lvl="2" indent="-4572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id-ID" sz="3200" dirty="0" err="1">
                <a:latin typeface="Arial Unicode MS" charset="0"/>
              </a:rPr>
              <a:t>Tanggung</a:t>
            </a:r>
            <a:r>
              <a:rPr lang="en-US" altLang="id-ID" sz="3200" dirty="0">
                <a:latin typeface="Arial Unicode MS" charset="0"/>
              </a:rPr>
              <a:t> </a:t>
            </a:r>
            <a:r>
              <a:rPr lang="en-US" altLang="id-ID" sz="3200" dirty="0" err="1">
                <a:latin typeface="Arial Unicode MS" charset="0"/>
              </a:rPr>
              <a:t>jawab</a:t>
            </a:r>
            <a:r>
              <a:rPr lang="en-US" altLang="id-ID" sz="3200" dirty="0">
                <a:latin typeface="Arial Unicode MS" charset="0"/>
              </a:rPr>
              <a:t> </a:t>
            </a:r>
            <a:r>
              <a:rPr lang="en-US" altLang="id-ID" sz="3200" dirty="0" err="1">
                <a:latin typeface="Arial Unicode MS" charset="0"/>
              </a:rPr>
              <a:t>Sosial</a:t>
            </a:r>
            <a:endParaRPr lang="en-US" altLang="id-ID" sz="3200" dirty="0">
              <a:latin typeface="Arial Unicode MS" charset="0"/>
            </a:endParaRPr>
          </a:p>
          <a:p>
            <a:pPr marL="1371600" lvl="2" indent="-4572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id-ID" sz="3200" dirty="0" err="1">
                <a:latin typeface="Arial Unicode MS" charset="0"/>
              </a:rPr>
              <a:t>Tanggung</a:t>
            </a:r>
            <a:r>
              <a:rPr lang="en-US" altLang="id-ID" sz="3200" dirty="0">
                <a:latin typeface="Arial Unicode MS" charset="0"/>
              </a:rPr>
              <a:t> </a:t>
            </a:r>
            <a:r>
              <a:rPr lang="en-US" altLang="id-ID" sz="3200" dirty="0" err="1">
                <a:latin typeface="Arial Unicode MS" charset="0"/>
              </a:rPr>
              <a:t>jawab</a:t>
            </a:r>
            <a:r>
              <a:rPr lang="en-US" altLang="id-ID" sz="3200" dirty="0">
                <a:latin typeface="Arial Unicode MS" charset="0"/>
              </a:rPr>
              <a:t> Moral-spiritual</a:t>
            </a:r>
            <a:endParaRPr lang="en-US" altLang="id-ID" sz="3200" dirty="0">
              <a:latin typeface="Arial Unicode MS" charset="0"/>
            </a:endParaRPr>
          </a:p>
          <a:p>
            <a:pPr marL="1752600" lvl="3" indent="-381000" eaLnBrk="1" hangingPunct="1">
              <a:buClr>
                <a:schemeClr val="tx1"/>
              </a:buClr>
              <a:buFontTx/>
              <a:buNone/>
            </a:pPr>
            <a:endParaRPr lang="en-US" altLang="id-ID" sz="3200" dirty="0">
              <a:latin typeface="Arial Unicode MS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228600" y="1981200"/>
            <a:ext cx="8534400" cy="4343400"/>
          </a:xfrm>
        </p:spPr>
        <p:txBody>
          <a:bodyPr>
            <a:normAutofit/>
          </a:bodyPr>
          <a:lstStyle/>
          <a:p>
            <a:pPr>
              <a:lnSpc>
                <a:spcPts val="2860"/>
              </a:lnSpc>
              <a:spcBef>
                <a:spcPts val="1870"/>
              </a:spcBef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Aksiologi merupakan kajian dari salah satu dimensi ilmu berkaitan dengan nilai guna dari suatu ilmu.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60"/>
              </a:lnSpc>
              <a:spcBef>
                <a:spcPts val="1870"/>
              </a:spcBef>
            </a:pPr>
            <a:r>
              <a:rPr lang="id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 Merupakan suatu cara </a:t>
            </a:r>
            <a:r>
              <a:rPr lang="id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ikir</a:t>
            </a:r>
            <a:r>
              <a:rPr lang="id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dalam menghasilkan suatu kesimpulan yang berupa pengetahuan yang dapat diandalkan.</a:t>
            </a:r>
            <a:endParaRPr lang="id-ID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60"/>
              </a:lnSpc>
              <a:spcBef>
                <a:spcPts val="1870"/>
              </a:spcBef>
            </a:pPr>
            <a:r>
              <a:rPr lang="id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Aksiologi berkaitan dengan nilai guna dari ilmu pengetahuan. </a:t>
            </a:r>
            <a:r>
              <a:rPr lang="id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/>
              </a:rPr>
              <a:t>Moral dan etika ?</a:t>
            </a:r>
            <a:endParaRPr lang="id-ID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86775" cy="1143000"/>
          </a:xfrm>
        </p:spPr>
        <p:txBody>
          <a:bodyPr>
            <a:noAutofit/>
          </a:bodyPr>
          <a:p>
            <a:r>
              <a:rPr lang="id-ID" sz="3600" spc="-300" dirty="0">
                <a:solidFill>
                  <a:srgbClr val="FFFF00"/>
                </a:solidFill>
                <a:latin typeface="Arial Black" panose="020B0A04020102020204" pitchFamily="34" charset="0"/>
              </a:rPr>
              <a:t>A</a:t>
            </a:r>
            <a:r>
              <a:rPr lang="en-US" altLang="id-ID" sz="3600" spc="-300" dirty="0">
                <a:solidFill>
                  <a:srgbClr val="FFFF00"/>
                </a:solidFill>
                <a:latin typeface="Arial Black" panose="020B0A04020102020204" pitchFamily="34" charset="0"/>
              </a:rPr>
              <a:t>ksiologi sebagai Kajian Moral</a:t>
            </a:r>
            <a:endParaRPr lang="en-US" altLang="id-ID" sz="3600" b="1" spc="-3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4876800" cy="1143000"/>
          </a:xfrm>
        </p:spPr>
        <p:txBody>
          <a:bodyPr>
            <a:noAutofit/>
          </a:bodyPr>
          <a:lstStyle/>
          <a:p>
            <a:r>
              <a:rPr lang="id-ID" sz="4800" spc="-300" dirty="0">
                <a:solidFill>
                  <a:srgbClr val="FFFF00"/>
                </a:solidFill>
                <a:latin typeface="Arial Black" panose="020B0A04020102020204" pitchFamily="34" charset="0"/>
              </a:rPr>
              <a:t>Apakah </a:t>
            </a:r>
            <a:r>
              <a:rPr lang="en-US" sz="4800" b="1" spc="-300" dirty="0">
                <a:solidFill>
                  <a:srgbClr val="FFFF00"/>
                </a:solidFill>
                <a:latin typeface="Arial Black" panose="020B0A04020102020204" pitchFamily="34" charset="0"/>
              </a:rPr>
              <a:t>Moral</a:t>
            </a:r>
            <a:r>
              <a:rPr lang="id-ID" sz="4800" b="1" spc="-300" dirty="0">
                <a:solidFill>
                  <a:srgbClr val="FFFF00"/>
                </a:solidFill>
                <a:latin typeface="Arial Black" panose="020B0A04020102020204" pitchFamily="34" charset="0"/>
              </a:rPr>
              <a:t>?</a:t>
            </a:r>
            <a:endParaRPr lang="en-US" sz="4800" b="1" spc="-3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00200"/>
            <a:ext cx="4343400" cy="44196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SzPct val="81000"/>
            </a:pPr>
            <a:r>
              <a:rPr lang="en-US" sz="3200" b="1" dirty="0">
                <a:solidFill>
                  <a:srgbClr val="61FFFF"/>
                </a:solidFill>
              </a:rPr>
              <a:t>Moral </a:t>
            </a:r>
            <a:r>
              <a:rPr lang="id-ID" sz="3200" b="1" dirty="0">
                <a:solidFill>
                  <a:srgbClr val="61FFFF"/>
                </a:solidFill>
              </a:rPr>
              <a:t>: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Tingkah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Laku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Manusia</a:t>
            </a:r>
            <a:endParaRPr lang="en-US" sz="3200" b="1" dirty="0">
              <a:solidFill>
                <a:srgbClr val="FFFFFF"/>
              </a:solidFill>
            </a:endParaRPr>
          </a:p>
          <a:p>
            <a:pPr>
              <a:buClr>
                <a:srgbClr val="FFFF00"/>
              </a:buClr>
              <a:buSzPct val="81000"/>
            </a:pPr>
            <a:r>
              <a:rPr lang="en-US" sz="3200" b="1" dirty="0" err="1">
                <a:solidFill>
                  <a:srgbClr val="61FFFF"/>
                </a:solidFill>
              </a:rPr>
              <a:t>Ajaran</a:t>
            </a:r>
            <a:r>
              <a:rPr lang="en-US" sz="3200" b="1" dirty="0">
                <a:solidFill>
                  <a:srgbClr val="61FFFF"/>
                </a:solidFill>
              </a:rPr>
              <a:t> Moral</a:t>
            </a:r>
            <a:r>
              <a:rPr lang="id-ID" sz="3200" b="1" dirty="0">
                <a:solidFill>
                  <a:srgbClr val="61FFFF"/>
                </a:solidFill>
              </a:rPr>
              <a:t> :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Ajaran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ttg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apa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yg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dilarang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dan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apa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yg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wajib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dilakukan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manusia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id-ID" sz="3200" b="1" dirty="0">
                <a:solidFill>
                  <a:srgbClr val="FFFFFF"/>
                </a:solidFill>
              </a:rPr>
              <a:t>agar </a:t>
            </a:r>
            <a:r>
              <a:rPr lang="en-US" sz="3200" b="1" dirty="0" err="1">
                <a:solidFill>
                  <a:srgbClr val="FFFFFF"/>
                </a:solidFill>
              </a:rPr>
              <a:t>menjadi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baik</a:t>
            </a:r>
            <a:r>
              <a:rPr lang="en-US" sz="3200" b="1" dirty="0">
                <a:solidFill>
                  <a:srgbClr val="FFFFFF"/>
                </a:solidFill>
              </a:rPr>
              <a:t>.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78856" name="Picture 8" descr="lecturas-01-Valores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05400" y="1115290"/>
            <a:ext cx="3810000" cy="505690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4724400" y="533400"/>
            <a:ext cx="4114800" cy="1143000"/>
          </a:xfrm>
        </p:spPr>
        <p:txBody>
          <a:bodyPr>
            <a:noAutofit/>
          </a:bodyPr>
          <a:lstStyle/>
          <a:p>
            <a:r>
              <a:rPr lang="en-US" sz="4800" b="1" spc="-300" dirty="0">
                <a:solidFill>
                  <a:srgbClr val="FFFF00"/>
                </a:solidFill>
              </a:rPr>
              <a:t>Moral</a:t>
            </a:r>
            <a:endParaRPr lang="en-US" sz="4800" b="1" spc="-300" dirty="0">
              <a:solidFill>
                <a:srgbClr val="FFFF00"/>
              </a:solidFill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990600"/>
            <a:ext cx="4876800" cy="525780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  <a:buClr>
                <a:srgbClr val="FFFF00"/>
              </a:buClr>
              <a:buSzPct val="82000"/>
            </a:pPr>
            <a:r>
              <a:rPr lang="en-US" sz="3200" b="1" dirty="0" err="1">
                <a:solidFill>
                  <a:srgbClr val="61FFFF"/>
                </a:solidFill>
              </a:rPr>
              <a:t>Contoh</a:t>
            </a:r>
            <a:r>
              <a:rPr lang="en-US" sz="3200" b="1" dirty="0">
                <a:solidFill>
                  <a:srgbClr val="61FFFF"/>
                </a:solidFill>
              </a:rPr>
              <a:t> </a:t>
            </a:r>
            <a:r>
              <a:rPr lang="id-ID" sz="3200" b="1" dirty="0">
                <a:solidFill>
                  <a:srgbClr val="61FFFF"/>
                </a:solidFill>
              </a:rPr>
              <a:t>ajaran </a:t>
            </a:r>
            <a:r>
              <a:rPr lang="en-US" sz="3200" b="1" dirty="0">
                <a:solidFill>
                  <a:srgbClr val="61FFFF"/>
                </a:solidFill>
              </a:rPr>
              <a:t>Moral: </a:t>
            </a:r>
            <a:r>
              <a:rPr lang="en-US" sz="3200" b="1" dirty="0" err="1">
                <a:solidFill>
                  <a:srgbClr val="FFFFFF"/>
                </a:solidFill>
              </a:rPr>
              <a:t>aturan</a:t>
            </a:r>
            <a:r>
              <a:rPr lang="en-US" sz="3200" b="1" dirty="0">
                <a:solidFill>
                  <a:srgbClr val="FFFFFF"/>
                </a:solidFill>
              </a:rPr>
              <a:t> &amp; </a:t>
            </a:r>
            <a:r>
              <a:rPr lang="en-US" sz="3200" b="1" dirty="0" err="1">
                <a:solidFill>
                  <a:srgbClr val="FFFFFF"/>
                </a:solidFill>
              </a:rPr>
              <a:t>hukum</a:t>
            </a:r>
            <a:r>
              <a:rPr lang="en-US" sz="3200" b="1" dirty="0">
                <a:solidFill>
                  <a:srgbClr val="FFFFFF"/>
                </a:solidFill>
              </a:rPr>
              <a:t> agama, </a:t>
            </a:r>
            <a:r>
              <a:rPr lang="en-US" sz="3200" b="1" dirty="0" err="1">
                <a:solidFill>
                  <a:srgbClr val="FFFFFF"/>
                </a:solidFill>
              </a:rPr>
              <a:t>hukum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adat</a:t>
            </a:r>
            <a:r>
              <a:rPr lang="en-US" sz="3200" b="1" dirty="0">
                <a:solidFill>
                  <a:srgbClr val="FFFFFF"/>
                </a:solidFill>
              </a:rPr>
              <a:t>, </a:t>
            </a:r>
            <a:r>
              <a:rPr lang="en-US" sz="3200" b="1" dirty="0" err="1">
                <a:solidFill>
                  <a:srgbClr val="FFFFFF"/>
                </a:solidFill>
              </a:rPr>
              <a:t>wejangan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tradisi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leluhur</a:t>
            </a:r>
            <a:r>
              <a:rPr lang="en-US" sz="3200" b="1" dirty="0">
                <a:solidFill>
                  <a:srgbClr val="FFFFFF"/>
                </a:solidFill>
              </a:rPr>
              <a:t>, </a:t>
            </a:r>
            <a:r>
              <a:rPr lang="en-US" sz="3200" b="1" dirty="0" err="1">
                <a:solidFill>
                  <a:srgbClr val="FFFFFF"/>
                </a:solidFill>
              </a:rPr>
              <a:t>nasehat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orang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tua</a:t>
            </a:r>
            <a:r>
              <a:rPr lang="en-US" sz="3200" b="1" dirty="0">
                <a:solidFill>
                  <a:srgbClr val="FFFFFF"/>
                </a:solidFill>
              </a:rPr>
              <a:t>, </a:t>
            </a:r>
            <a:r>
              <a:rPr lang="en-US" sz="3200" b="1" dirty="0" err="1">
                <a:solidFill>
                  <a:srgbClr val="FFFFFF"/>
                </a:solidFill>
              </a:rPr>
              <a:t>ajaran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ideologi</a:t>
            </a:r>
            <a:r>
              <a:rPr lang="en-US" sz="3200" b="1" dirty="0">
                <a:solidFill>
                  <a:srgbClr val="FFFFFF"/>
                </a:solidFill>
              </a:rPr>
              <a:t>, </a:t>
            </a:r>
            <a:r>
              <a:rPr lang="en-US" sz="3200" b="1" dirty="0" err="1">
                <a:solidFill>
                  <a:srgbClr val="FFFFFF"/>
                </a:solidFill>
              </a:rPr>
              <a:t>dll</a:t>
            </a:r>
            <a:r>
              <a:rPr lang="en-US" sz="3200" b="1" dirty="0">
                <a:solidFill>
                  <a:srgbClr val="FFFFFF"/>
                </a:solidFill>
              </a:rPr>
              <a:t>. </a:t>
            </a:r>
            <a:endParaRPr lang="en-US" sz="3200" b="1" dirty="0">
              <a:solidFill>
                <a:srgbClr val="FFFFFF"/>
              </a:solidFill>
            </a:endParaRPr>
          </a:p>
          <a:p>
            <a:pPr>
              <a:lnSpc>
                <a:spcPts val="3500"/>
              </a:lnSpc>
              <a:spcBef>
                <a:spcPts val="2400"/>
              </a:spcBef>
              <a:buClr>
                <a:srgbClr val="FFFF00"/>
              </a:buClr>
              <a:buSzPct val="82000"/>
            </a:pPr>
            <a:r>
              <a:rPr lang="en-US" sz="3200" b="1" dirty="0" err="1">
                <a:solidFill>
                  <a:srgbClr val="61FFFF"/>
                </a:solidFill>
              </a:rPr>
              <a:t>Sumber</a:t>
            </a:r>
            <a:r>
              <a:rPr lang="en-US" sz="3200" b="1" dirty="0">
                <a:solidFill>
                  <a:srgbClr val="61FFFF"/>
                </a:solidFill>
              </a:rPr>
              <a:t> </a:t>
            </a:r>
            <a:r>
              <a:rPr lang="id-ID" sz="3200" b="1" dirty="0">
                <a:solidFill>
                  <a:srgbClr val="61FFFF"/>
                </a:solidFill>
              </a:rPr>
              <a:t>ajaran </a:t>
            </a:r>
            <a:r>
              <a:rPr lang="en-US" sz="3200" b="1" dirty="0">
                <a:solidFill>
                  <a:srgbClr val="61FFFF"/>
                </a:solidFill>
              </a:rPr>
              <a:t>moral: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tradisi</a:t>
            </a:r>
            <a:r>
              <a:rPr lang="en-US" sz="3200" b="1" dirty="0">
                <a:solidFill>
                  <a:srgbClr val="FFFFFF"/>
                </a:solidFill>
              </a:rPr>
              <a:t>, </a:t>
            </a:r>
            <a:r>
              <a:rPr lang="en-US" sz="3200" b="1" dirty="0" err="1">
                <a:solidFill>
                  <a:srgbClr val="FFFFFF"/>
                </a:solidFill>
              </a:rPr>
              <a:t>adat</a:t>
            </a:r>
            <a:r>
              <a:rPr lang="en-US" sz="3200" b="1" dirty="0">
                <a:solidFill>
                  <a:srgbClr val="FFFFFF"/>
                </a:solidFill>
              </a:rPr>
              <a:t>, agama, </a:t>
            </a:r>
            <a:r>
              <a:rPr lang="en-US" sz="3200" b="1" dirty="0" err="1">
                <a:solidFill>
                  <a:srgbClr val="FFFFFF"/>
                </a:solidFill>
              </a:rPr>
              <a:t>ideologi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negara</a:t>
            </a:r>
            <a:r>
              <a:rPr lang="en-US" sz="3200" b="1" dirty="0">
                <a:solidFill>
                  <a:srgbClr val="FFFFFF"/>
                </a:solidFill>
              </a:rPr>
              <a:t>, </a:t>
            </a:r>
            <a:r>
              <a:rPr lang="en-US" sz="3200" b="1" dirty="0" err="1">
                <a:solidFill>
                  <a:srgbClr val="FFFFFF"/>
                </a:solidFill>
              </a:rPr>
              <a:t>dll</a:t>
            </a:r>
            <a:r>
              <a:rPr lang="en-US" sz="3200" b="1" dirty="0">
                <a:solidFill>
                  <a:srgbClr val="FFFFFF"/>
                </a:solidFill>
              </a:rPr>
              <a:t>.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120839" name="Picture 7" descr="bully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800600" y="1752600"/>
            <a:ext cx="4114800" cy="4538663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  <p:bldP spid="12083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382000" cy="762000"/>
          </a:xfrm>
        </p:spPr>
        <p:txBody>
          <a:bodyPr>
            <a:normAutofit/>
          </a:bodyPr>
          <a:lstStyle/>
          <a:p>
            <a:r>
              <a:rPr lang="en-US" dirty="0" err="1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Nilai-nilai</a:t>
            </a:r>
            <a:r>
              <a:rPr lang="en-US" dirty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</a:t>
            </a:r>
            <a:r>
              <a:rPr lang="en-US" dirty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Lickona</a:t>
            </a:r>
            <a:r>
              <a:rPr lang="en-US" dirty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(1991)</a:t>
            </a:r>
            <a:endParaRPr lang="en-US" dirty="0">
              <a:ln w="6350">
                <a:solidFill>
                  <a:srgbClr val="FFFF00"/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8686800" cy="50292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b="1" i="1" dirty="0" err="1">
                <a:solidFill>
                  <a:srgbClr val="61FFFF"/>
                </a:solidFill>
              </a:rPr>
              <a:t>Nilai</a:t>
            </a:r>
            <a:r>
              <a:rPr lang="en-US" sz="3600" b="1" i="1" dirty="0">
                <a:solidFill>
                  <a:srgbClr val="61FFFF"/>
                </a:solidFill>
              </a:rPr>
              <a:t> </a:t>
            </a:r>
            <a:r>
              <a:rPr lang="en-US" sz="3600" b="1" i="1" dirty="0" err="1">
                <a:solidFill>
                  <a:srgbClr val="61FFFF"/>
                </a:solidFill>
              </a:rPr>
              <a:t>Inti</a:t>
            </a:r>
            <a:r>
              <a:rPr lang="en-US" sz="3600" b="1" i="1" dirty="0">
                <a:solidFill>
                  <a:srgbClr val="61FFFF"/>
                </a:solidFill>
              </a:rPr>
              <a:t>: </a:t>
            </a:r>
            <a:r>
              <a:rPr lang="en-US" sz="3600" b="1" dirty="0">
                <a:solidFill>
                  <a:srgbClr val="FFFFFF"/>
                </a:solidFill>
              </a:rPr>
              <a:t>Respect &amp; responsibility</a:t>
            </a:r>
            <a:endParaRPr lang="en-US" sz="3600" b="1" dirty="0">
              <a:solidFill>
                <a:srgbClr val="FFFFFF"/>
              </a:solidFill>
            </a:endParaRPr>
          </a:p>
          <a:p>
            <a:pPr>
              <a:lnSpc>
                <a:spcPts val="3800"/>
              </a:lnSpc>
              <a:spcBef>
                <a:spcPts val="1800"/>
              </a:spcBef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b="1" i="1" dirty="0" err="1">
                <a:solidFill>
                  <a:srgbClr val="61FFFF"/>
                </a:solidFill>
              </a:rPr>
              <a:t>Nilai</a:t>
            </a:r>
            <a:r>
              <a:rPr lang="en-US" sz="3600" b="1" i="1" dirty="0">
                <a:solidFill>
                  <a:srgbClr val="61FFFF"/>
                </a:solidFill>
              </a:rPr>
              <a:t> </a:t>
            </a:r>
            <a:r>
              <a:rPr lang="en-US" sz="3600" b="1" i="1" dirty="0" err="1">
                <a:solidFill>
                  <a:srgbClr val="61FFFF"/>
                </a:solidFill>
              </a:rPr>
              <a:t>Derivatif</a:t>
            </a:r>
            <a:r>
              <a:rPr lang="en-US" sz="3600" b="1" i="1" dirty="0">
                <a:solidFill>
                  <a:srgbClr val="61FFFF"/>
                </a:solidFill>
              </a:rPr>
              <a:t>:</a:t>
            </a:r>
            <a:r>
              <a:rPr lang="en-US" sz="3600" b="1" dirty="0">
                <a:solidFill>
                  <a:srgbClr val="FFFFFF"/>
                </a:solidFill>
              </a:rPr>
              <a:t> honesty, fairness, tolerance, prudence (wisdom),  self-discipline,  helpfulness, compassion (sympathy), courage, and  a host of democratic values.</a:t>
            </a:r>
            <a:endParaRPr lang="en-US" sz="3600" b="1" dirty="0">
              <a:solidFill>
                <a:srgbClr val="FFFFFF"/>
              </a:solidFill>
            </a:endParaRPr>
          </a:p>
          <a:p>
            <a:pPr>
              <a:lnSpc>
                <a:spcPts val="3800"/>
              </a:lnSpc>
              <a:spcBef>
                <a:spcPts val="1800"/>
              </a:spcBef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b="1" dirty="0" err="1">
                <a:solidFill>
                  <a:srgbClr val="FFFFFF"/>
                </a:solidFill>
              </a:rPr>
              <a:t>Nilai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untuk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fondasi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pendidikan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watak</a:t>
            </a:r>
            <a:r>
              <a:rPr lang="en-US" sz="3600" b="1" dirty="0">
                <a:solidFill>
                  <a:srgbClr val="FFFFFF"/>
                </a:solidFill>
              </a:rPr>
              <a:t>: </a:t>
            </a:r>
            <a:r>
              <a:rPr lang="en-US" sz="3600" b="1" i="1" dirty="0" err="1">
                <a:solidFill>
                  <a:srgbClr val="FFFFFF"/>
                </a:solidFill>
              </a:rPr>
              <a:t>nilai</a:t>
            </a:r>
            <a:r>
              <a:rPr lang="en-US" sz="3600" b="1" i="1" dirty="0">
                <a:solidFill>
                  <a:srgbClr val="FFFFFF"/>
                </a:solidFill>
              </a:rPr>
              <a:t> </a:t>
            </a:r>
            <a:r>
              <a:rPr lang="en-US" sz="3600" b="1" i="1" dirty="0" err="1">
                <a:solidFill>
                  <a:srgbClr val="FFFFFF"/>
                </a:solidFill>
              </a:rPr>
              <a:t>inti</a:t>
            </a:r>
            <a:r>
              <a:rPr lang="en-US" sz="3600" b="1" i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dan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i="1" dirty="0" err="1">
                <a:solidFill>
                  <a:srgbClr val="FFFFFF"/>
                </a:solidFill>
              </a:rPr>
              <a:t>nilai</a:t>
            </a:r>
            <a:r>
              <a:rPr lang="en-US" sz="3600" b="1" i="1" dirty="0">
                <a:solidFill>
                  <a:srgbClr val="FFFFFF"/>
                </a:solidFill>
              </a:rPr>
              <a:t> </a:t>
            </a:r>
            <a:r>
              <a:rPr lang="en-US" sz="3600" b="1" i="1" dirty="0" err="1">
                <a:solidFill>
                  <a:srgbClr val="FFFFFF"/>
                </a:solidFill>
              </a:rPr>
              <a:t>derifatif</a:t>
            </a:r>
            <a:endParaRPr lang="en-US" sz="3600" b="1" i="1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03238"/>
            <a:ext cx="8229600" cy="71596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6350">
                  <a:solidFill>
                    <a:srgbClr val="61FFFF"/>
                  </a:solidFill>
                </a:ln>
                <a:solidFill>
                  <a:srgbClr val="61FF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NILAI SEBAGAI DASAR MORAL</a:t>
            </a:r>
            <a:endParaRPr kumimoji="0" lang="en-US" sz="4000" b="1" i="0" u="none" strike="noStrike" kern="1200" cap="none" spc="0" normalizeH="0" baseline="0" noProof="0" dirty="0">
              <a:ln w="6350">
                <a:solidFill>
                  <a:srgbClr val="61FFFF"/>
                </a:solidFill>
              </a:ln>
              <a:solidFill>
                <a:srgbClr val="61FF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Text Box 2050"/>
          <p:cNvSpPr txBox="1">
            <a:spLocks noChangeArrowheads="1"/>
          </p:cNvSpPr>
          <p:nvPr/>
        </p:nvSpPr>
        <p:spPr bwMode="auto">
          <a:xfrm>
            <a:off x="304800" y="2076825"/>
            <a:ext cx="4876799" cy="42216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e" pitchFamily="2" charset="0"/>
              </a:rPr>
              <a:t>merupakan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e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e" pitchFamily="2" charset="0"/>
              </a:rPr>
              <a:t>daya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e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e" pitchFamily="2" charset="0"/>
              </a:rPr>
              <a:t>dorong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e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e" pitchFamily="2" charset="0"/>
              </a:rPr>
              <a:t>yg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e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e" pitchFamily="2" charset="0"/>
              </a:rPr>
              <a:t>melandasi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e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e" pitchFamily="2" charset="0"/>
              </a:rPr>
              <a:t>Sikap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e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e" pitchFamily="2" charset="0"/>
              </a:rPr>
              <a:t>dan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e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e" pitchFamily="2" charset="0"/>
              </a:rPr>
              <a:t>perilaku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e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e" pitchFamily="2" charset="0"/>
              </a:rPr>
              <a:t>seseorang</a:t>
            </a:r>
            <a:endParaRPr 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derne" pitchFamily="2" charset="0"/>
            </a:endParaRPr>
          </a:p>
          <a:p>
            <a:pPr>
              <a:lnSpc>
                <a:spcPts val="4600"/>
              </a:lnSpc>
              <a:spcBef>
                <a:spcPct val="0"/>
              </a:spcBef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derne" pitchFamily="2" charset="0"/>
            </a:endParaRP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(Sigmund Freud)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derne" pitchFamily="2" charset="0"/>
            </a:endParaRPr>
          </a:p>
        </p:txBody>
      </p:sp>
      <p:sp>
        <p:nvSpPr>
          <p:cNvPr id="1258499" name="Text Box 2051"/>
          <p:cNvSpPr txBox="1">
            <a:spLocks noChangeArrowheads="1"/>
          </p:cNvSpPr>
          <p:nvPr/>
        </p:nvSpPr>
        <p:spPr bwMode="auto">
          <a:xfrm>
            <a:off x="281354" y="644604"/>
            <a:ext cx="8581292" cy="11079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KARAKTER</a:t>
            </a:r>
            <a:endParaRPr lang="en-US" sz="6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486400" y="1981200"/>
          <a:ext cx="32004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Bitmap Image" r:id="rId1" imgW="3409950" imgH="2009775" progId="PBrush">
                  <p:embed/>
                </p:oleObj>
              </mc:Choice>
              <mc:Fallback>
                <p:oleObj name="Bitmap Image" r:id="rId1" imgW="3409950" imgH="2009775" progId="PBrush">
                  <p:embed/>
                  <p:pic>
                    <p:nvPicPr>
                      <p:cNvPr id="0" name="Picture 389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81200"/>
                        <a:ext cx="32004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58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58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"/>
                                        <p:tgtEl>
                                          <p:spTgt spid="125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498" grpId="0" autoUpdateAnimBg="0"/>
      <p:bldP spid="12584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914400"/>
            <a:ext cx="4267200" cy="2209800"/>
          </a:xfrm>
        </p:spPr>
        <p:txBody>
          <a:bodyPr>
            <a:normAutofit/>
          </a:bodyPr>
          <a:lstStyle/>
          <a:p>
            <a:pPr>
              <a:lnSpc>
                <a:spcPts val="2700"/>
              </a:lnSpc>
              <a:buNone/>
            </a:pPr>
            <a:r>
              <a:rPr lang="id-ID" sz="2800" b="1" dirty="0">
                <a:solidFill>
                  <a:srgbClr val="FFFFFF"/>
                </a:solidFill>
              </a:rPr>
              <a:t>	</a:t>
            </a:r>
            <a:r>
              <a:rPr lang="id-ID" sz="2800" b="1" dirty="0">
                <a:solidFill>
                  <a:srgbClr val="FFFF00"/>
                </a:solidFill>
              </a:rPr>
              <a:t>Ethos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=</a:t>
            </a:r>
            <a:r>
              <a:rPr lang="id-ID" sz="2800" dirty="0">
                <a:solidFill>
                  <a:srgbClr val="FFFFFF"/>
                </a:solidFill>
              </a:rPr>
              <a:t> Sikap dasar, ciri-ciri </a:t>
            </a:r>
            <a:r>
              <a:rPr lang="id-ID" dirty="0">
                <a:solidFill>
                  <a:srgbClr val="FFFFFF"/>
                </a:solidFill>
              </a:rPr>
              <a:t>&amp;</a:t>
            </a:r>
            <a:r>
              <a:rPr lang="id-ID" sz="2800" dirty="0">
                <a:solidFill>
                  <a:srgbClr val="FFFFFF"/>
                </a:solidFill>
              </a:rPr>
              <a:t> pandangan  </a:t>
            </a:r>
            <a:r>
              <a:rPr lang="id-ID" dirty="0">
                <a:solidFill>
                  <a:srgbClr val="FFFFFF"/>
                </a:solidFill>
              </a:rPr>
              <a:t>individu/kelompok</a:t>
            </a:r>
            <a:r>
              <a:rPr lang="id-ID" sz="2800" dirty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t</a:t>
            </a:r>
            <a:r>
              <a:rPr lang="id-ID" sz="2800" dirty="0">
                <a:solidFill>
                  <a:srgbClr val="FFFFFF"/>
                </a:solidFill>
              </a:rPr>
              <a:t>hd </a:t>
            </a:r>
            <a:r>
              <a:rPr lang="en-US" sz="2800" dirty="0" err="1">
                <a:solidFill>
                  <a:srgbClr val="FFFFFF"/>
                </a:solidFill>
              </a:rPr>
              <a:t>suatu</a:t>
            </a:r>
            <a:r>
              <a:rPr lang="id-ID" sz="2800" dirty="0">
                <a:solidFill>
                  <a:srgbClr val="FFFFFF"/>
                </a:solidFill>
              </a:rPr>
              <a:t> kegiatan tertentu.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90129" name="Picture 17" descr="working_har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4800" y="3276600"/>
            <a:ext cx="3886200" cy="3331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0130" name="Picture 18" descr="work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22236"/>
            <a:ext cx="4038600" cy="2954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4572000" y="3407312"/>
            <a:ext cx="4495800" cy="34506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FFFF"/>
                </a:solidFill>
              </a:rPr>
              <a:t>Misal</a:t>
            </a:r>
            <a:r>
              <a:rPr lang="en-US" sz="3200" b="1" dirty="0">
                <a:solidFill>
                  <a:srgbClr val="FFFFFF"/>
                </a:solidFill>
              </a:rPr>
              <a:t>: </a:t>
            </a:r>
            <a:r>
              <a:rPr lang="en-US" sz="3200" b="1" dirty="0">
                <a:solidFill>
                  <a:srgbClr val="FFFF00"/>
                </a:solidFill>
              </a:rPr>
              <a:t>Ethos </a:t>
            </a:r>
            <a:r>
              <a:rPr lang="en-US" sz="3200" b="1" dirty="0" err="1">
                <a:solidFill>
                  <a:srgbClr val="FFFF00"/>
                </a:solidFill>
              </a:rPr>
              <a:t>Kerja</a:t>
            </a:r>
            <a:endParaRPr lang="en-US" sz="3200" b="1" dirty="0">
              <a:solidFill>
                <a:srgbClr val="FFFF00"/>
              </a:solidFill>
            </a:endParaRPr>
          </a:p>
          <a:p>
            <a:pPr marL="266700" indent="-266700">
              <a:lnSpc>
                <a:spcPts val="2700"/>
              </a:lnSpc>
              <a:spcBef>
                <a:spcPts val="600"/>
              </a:spcBef>
              <a:buFontTx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Bagaimana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sikap</a:t>
            </a:r>
            <a:r>
              <a:rPr lang="en-US" sz="2800" dirty="0">
                <a:solidFill>
                  <a:srgbClr val="FFFFFF"/>
                </a:solidFill>
              </a:rPr>
              <a:t> t</a:t>
            </a:r>
            <a:r>
              <a:rPr lang="id-ID" sz="2800" dirty="0">
                <a:solidFill>
                  <a:srgbClr val="FFFFFF"/>
                </a:solidFill>
              </a:rPr>
              <a:t>hd </a:t>
            </a:r>
            <a:r>
              <a:rPr lang="en-US" sz="2800" dirty="0" err="1">
                <a:solidFill>
                  <a:srgbClr val="FFFFFF"/>
                </a:solidFill>
              </a:rPr>
              <a:t>kerja</a:t>
            </a:r>
            <a:r>
              <a:rPr lang="en-US" sz="2800" dirty="0">
                <a:solidFill>
                  <a:srgbClr val="FFFFFF"/>
                </a:solidFill>
              </a:rPr>
              <a:t> (</a:t>
            </a:r>
            <a:r>
              <a:rPr lang="en-US" sz="2800" dirty="0" err="1">
                <a:solidFill>
                  <a:srgbClr val="FFFFFF"/>
                </a:solidFill>
              </a:rPr>
              <a:t>giat</a:t>
            </a:r>
            <a:r>
              <a:rPr lang="id-ID" sz="2800" dirty="0">
                <a:solidFill>
                  <a:srgbClr val="FFFFFF"/>
                </a:solidFill>
              </a:rPr>
              <a:t>/</a:t>
            </a:r>
            <a:r>
              <a:rPr lang="en-US" sz="2800" dirty="0" err="1">
                <a:solidFill>
                  <a:srgbClr val="FFFFFF"/>
                </a:solidFill>
              </a:rPr>
              <a:t>malas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  <a:endParaRPr lang="en-US" sz="2800" dirty="0">
              <a:solidFill>
                <a:srgbClr val="FFFFFF"/>
              </a:solidFill>
            </a:endParaRPr>
          </a:p>
          <a:p>
            <a:pPr marL="266700" indent="-266700">
              <a:lnSpc>
                <a:spcPts val="2700"/>
              </a:lnSpc>
              <a:spcBef>
                <a:spcPts val="600"/>
              </a:spcBef>
              <a:buFontTx/>
              <a:buChar char="•"/>
            </a:pPr>
            <a:r>
              <a:rPr lang="en-US" sz="2800" dirty="0" err="1">
                <a:solidFill>
                  <a:srgbClr val="61FFFF"/>
                </a:solidFill>
              </a:rPr>
              <a:t>Bagaimana</a:t>
            </a:r>
            <a:r>
              <a:rPr lang="en-US" sz="2800" dirty="0">
                <a:solidFill>
                  <a:srgbClr val="61FFFF"/>
                </a:solidFill>
              </a:rPr>
              <a:t> </a:t>
            </a:r>
            <a:r>
              <a:rPr lang="en-US" sz="2800" dirty="0" err="1">
                <a:solidFill>
                  <a:srgbClr val="61FFFF"/>
                </a:solidFill>
              </a:rPr>
              <a:t>pandangan</a:t>
            </a:r>
            <a:r>
              <a:rPr lang="en-US" sz="2800" dirty="0">
                <a:solidFill>
                  <a:srgbClr val="61FFFF"/>
                </a:solidFill>
              </a:rPr>
              <a:t> t</a:t>
            </a:r>
            <a:r>
              <a:rPr lang="id-ID" sz="2800" dirty="0">
                <a:solidFill>
                  <a:srgbClr val="61FFFF"/>
                </a:solidFill>
              </a:rPr>
              <a:t>hd </a:t>
            </a:r>
            <a:r>
              <a:rPr lang="en-US" sz="2800" dirty="0" err="1">
                <a:solidFill>
                  <a:srgbClr val="61FFFF"/>
                </a:solidFill>
              </a:rPr>
              <a:t>kerja</a:t>
            </a:r>
            <a:r>
              <a:rPr lang="en-US" sz="2800" dirty="0">
                <a:solidFill>
                  <a:srgbClr val="61FFFF"/>
                </a:solidFill>
              </a:rPr>
              <a:t> (</a:t>
            </a:r>
            <a:r>
              <a:rPr lang="en-US" sz="2800" dirty="0" err="1">
                <a:solidFill>
                  <a:srgbClr val="61FFFF"/>
                </a:solidFill>
              </a:rPr>
              <a:t>beban</a:t>
            </a:r>
            <a:r>
              <a:rPr lang="en-US" sz="2800" dirty="0">
                <a:solidFill>
                  <a:srgbClr val="61FFFF"/>
                </a:solidFill>
              </a:rPr>
              <a:t>/ </a:t>
            </a:r>
            <a:r>
              <a:rPr lang="en-US" sz="2800" dirty="0" err="1">
                <a:solidFill>
                  <a:srgbClr val="61FFFF"/>
                </a:solidFill>
              </a:rPr>
              <a:t>aktualisasi</a:t>
            </a:r>
            <a:r>
              <a:rPr lang="en-US" sz="2800" dirty="0">
                <a:solidFill>
                  <a:srgbClr val="61FFFF"/>
                </a:solidFill>
              </a:rPr>
              <a:t> </a:t>
            </a:r>
            <a:r>
              <a:rPr lang="en-US" sz="2800" dirty="0" err="1">
                <a:solidFill>
                  <a:srgbClr val="61FFFF"/>
                </a:solidFill>
              </a:rPr>
              <a:t>diri</a:t>
            </a:r>
            <a:r>
              <a:rPr lang="en-US" sz="2800" dirty="0">
                <a:solidFill>
                  <a:srgbClr val="61FFFF"/>
                </a:solidFill>
              </a:rPr>
              <a:t>)</a:t>
            </a:r>
            <a:endParaRPr lang="en-US" sz="2800" dirty="0">
              <a:solidFill>
                <a:srgbClr val="61FFFF"/>
              </a:solidFill>
            </a:endParaRPr>
          </a:p>
          <a:p>
            <a:pPr marL="266700" indent="-266700">
              <a:lnSpc>
                <a:spcPts val="2700"/>
              </a:lnSpc>
              <a:spcBef>
                <a:spcPts val="600"/>
              </a:spcBef>
              <a:buFontTx/>
              <a:buChar char="•"/>
            </a:pPr>
            <a:r>
              <a:rPr lang="en-US" sz="2800" dirty="0" err="1">
                <a:solidFill>
                  <a:srgbClr val="FFFF00"/>
                </a:solidFill>
              </a:rPr>
              <a:t>Bagaimana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penilaian</a:t>
            </a:r>
            <a:r>
              <a:rPr lang="en-US" sz="2800" dirty="0">
                <a:solidFill>
                  <a:srgbClr val="FFFF00"/>
                </a:solidFill>
              </a:rPr>
              <a:t> t</a:t>
            </a:r>
            <a:r>
              <a:rPr lang="id-ID" sz="2800" dirty="0">
                <a:solidFill>
                  <a:srgbClr val="FFFF00"/>
                </a:solidFill>
              </a:rPr>
              <a:t>hd </a:t>
            </a:r>
            <a:r>
              <a:rPr lang="en-US" sz="2800" dirty="0" err="1">
                <a:solidFill>
                  <a:srgbClr val="FFFF00"/>
                </a:solidFill>
              </a:rPr>
              <a:t>kerja</a:t>
            </a:r>
            <a:r>
              <a:rPr lang="en-US" sz="2800" dirty="0">
                <a:solidFill>
                  <a:srgbClr val="FFFF00"/>
                </a:solidFill>
              </a:rPr>
              <a:t> (</a:t>
            </a:r>
            <a:r>
              <a:rPr lang="en-US" sz="2800" dirty="0" err="1">
                <a:solidFill>
                  <a:srgbClr val="FFFF00"/>
                </a:solidFill>
              </a:rPr>
              <a:t>kutukan</a:t>
            </a:r>
            <a:r>
              <a:rPr lang="id-ID" sz="2800" dirty="0">
                <a:solidFill>
                  <a:srgbClr val="FFFF00"/>
                </a:solidFill>
              </a:rPr>
              <a:t>/ </a:t>
            </a:r>
            <a:r>
              <a:rPr lang="en-US" sz="2800" dirty="0" err="1">
                <a:solidFill>
                  <a:srgbClr val="FFFF00"/>
                </a:solidFill>
              </a:rPr>
              <a:t>anugerah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build="p"/>
      <p:bldP spid="9013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6283</Words>
  <Application>WPS Presentation</Application>
  <PresentationFormat>Tampilan Layar (4:3)</PresentationFormat>
  <Paragraphs>180</Paragraphs>
  <Slides>30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9" baseType="lpstr">
      <vt:lpstr>Arial</vt:lpstr>
      <vt:lpstr>SimSun</vt:lpstr>
      <vt:lpstr>Wingdings</vt:lpstr>
      <vt:lpstr>Wingdings 2</vt:lpstr>
      <vt:lpstr>Wingdings</vt:lpstr>
      <vt:lpstr>Wingdings 3</vt:lpstr>
      <vt:lpstr>Bradley Hand ITC</vt:lpstr>
      <vt:lpstr>Arabic Transparent</vt:lpstr>
      <vt:lpstr>Aharoni</vt:lpstr>
      <vt:lpstr>Arial Black</vt:lpstr>
      <vt:lpstr>Moderne</vt:lpstr>
      <vt:lpstr>Segoe Print</vt:lpstr>
      <vt:lpstr>Microsoft YaHei</vt:lpstr>
      <vt:lpstr>Arial Unicode MS</vt:lpstr>
      <vt:lpstr>Lucida Sans</vt:lpstr>
      <vt:lpstr>Book Antiqua</vt:lpstr>
      <vt:lpstr>Calibri</vt:lpstr>
      <vt:lpstr>Apex</vt:lpstr>
      <vt:lpstr>PBrush</vt:lpstr>
      <vt:lpstr>Tema  Kajian -16</vt:lpstr>
      <vt:lpstr>PowerPoint 演示文稿</vt:lpstr>
      <vt:lpstr>PowerPoint 演示文稿</vt:lpstr>
      <vt:lpstr>Apakah Moral?</vt:lpstr>
      <vt:lpstr>Apakah Moral?</vt:lpstr>
      <vt:lpstr>Moral</vt:lpstr>
      <vt:lpstr>Nilai-nilai versi Lickona (1991)</vt:lpstr>
      <vt:lpstr>PowerPoint 演示文稿</vt:lpstr>
      <vt:lpstr>PowerPoint 演示文稿</vt:lpstr>
      <vt:lpstr>PowerPoint 演示文稿</vt:lpstr>
      <vt:lpstr>Amoral</vt:lpstr>
      <vt:lpstr>Immoral:</vt:lpstr>
      <vt:lpstr>PowerPoint 演示文稿</vt:lpstr>
      <vt:lpstr>Amoral atau Immoral ?</vt:lpstr>
      <vt:lpstr>Hubungan Etika &amp; Moral</vt:lpstr>
      <vt:lpstr>AKSIOLOGI</vt:lpstr>
      <vt:lpstr>Moralitas Merupakan  Ciri Khas Manusia</vt:lpstr>
      <vt:lpstr>PowerPoint 演示文稿</vt:lpstr>
      <vt:lpstr>Tujuan Moral</vt:lpstr>
      <vt:lpstr>Unsur-Unsur Moral</vt:lpstr>
      <vt:lpstr>Keharusan Moral</vt:lpstr>
      <vt:lpstr>PowerPoint 演示文稿</vt:lpstr>
      <vt:lpstr>    Aksiologi berkaitan dgn      “NILAI“</vt:lpstr>
      <vt:lpstr>PowerPoint 演示文稿</vt:lpstr>
      <vt:lpstr>Hakikat nilai dapat dijawab melalui</vt:lpstr>
      <vt:lpstr>Pertanyaan yang muncul dalam kajian Nilai :</vt:lpstr>
      <vt:lpstr>BAGAIMANA RELASI ANTARA   ILMU DAN AGAMA ?</vt:lpstr>
      <vt:lpstr>PowerPoint 演示文稿</vt:lpstr>
      <vt:lpstr>PowerPoint 演示文稿</vt:lpstr>
      <vt:lpstr>Tanggung Jawab Ilmuwan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PENDIDIKAN</dc:title>
  <dc:creator>acer</dc:creator>
  <cp:lastModifiedBy>- arif_rohman</cp:lastModifiedBy>
  <cp:revision>185</cp:revision>
  <dcterms:created xsi:type="dcterms:W3CDTF">2007-09-20T18:20:00Z</dcterms:created>
  <dcterms:modified xsi:type="dcterms:W3CDTF">2024-11-26T00:35:05Z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66340BEAA41649DB93608A6A755ED0BF_12</vt:lpwstr>
  </property>
  <property fmtid="{D5CDD505-2E9C-101B-9397-08002B2CF9AE}" pid="3" name="KSOProductBuildVer">
    <vt:lpwstr>1033-12.2.0.18911</vt:lpwstr>
  </property>
</Properties>
</file>