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8" r:id="rId2"/>
    <p:sldId id="345" r:id="rId3"/>
    <p:sldId id="346" r:id="rId4"/>
    <p:sldId id="355" r:id="rId5"/>
    <p:sldId id="301" r:id="rId6"/>
    <p:sldId id="381" r:id="rId7"/>
    <p:sldId id="302" r:id="rId8"/>
    <p:sldId id="382" r:id="rId9"/>
    <p:sldId id="279" r:id="rId10"/>
    <p:sldId id="308" r:id="rId11"/>
    <p:sldId id="362" r:id="rId12"/>
    <p:sldId id="356" r:id="rId13"/>
    <p:sldId id="357" r:id="rId14"/>
    <p:sldId id="373" r:id="rId15"/>
    <p:sldId id="374" r:id="rId16"/>
    <p:sldId id="354" r:id="rId17"/>
    <p:sldId id="375" r:id="rId18"/>
    <p:sldId id="376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48" r:id="rId30"/>
    <p:sldId id="349" r:id="rId31"/>
    <p:sldId id="350" r:id="rId32"/>
    <p:sldId id="351" r:id="rId33"/>
    <p:sldId id="352" r:id="rId34"/>
    <p:sldId id="377" r:id="rId35"/>
    <p:sldId id="378" r:id="rId36"/>
    <p:sldId id="379" r:id="rId37"/>
    <p:sldId id="3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DC"/>
    <a:srgbClr val="FFD54F"/>
    <a:srgbClr val="86DBF6"/>
    <a:srgbClr val="BCF0FA"/>
    <a:srgbClr val="FFE5E5"/>
    <a:srgbClr val="BCEBFA"/>
    <a:srgbClr val="FFE07D"/>
    <a:srgbClr val="FFE181"/>
    <a:srgbClr val="99FFCC"/>
    <a:srgbClr val="7B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50128" autoAdjust="0"/>
  </p:normalViewPr>
  <p:slideViewPr>
    <p:cSldViewPr>
      <p:cViewPr>
        <p:scale>
          <a:sx n="100" d="100"/>
          <a:sy n="100" d="100"/>
        </p:scale>
        <p:origin x="215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61E1F-A9A6-4D83-9BBB-7AF8CDEA64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8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6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9EDAB-2F03-4102-BED9-66BEA9E574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6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6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9EDAB-2F03-4102-BED9-66BEA9E574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9EDAB-2F03-4102-BED9-66BEA9E574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08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86258-16F6-4F72-AE0A-989CD18E22E5}" type="slidenum">
              <a:rPr lang="en-US"/>
              <a:pPr/>
              <a:t>29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00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82CA6-351C-4D05-8216-8EE0F6DCDA43}" type="slidenum">
              <a:rPr lang="en-US"/>
              <a:pPr/>
              <a:t>30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5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53AFC-4472-4480-8AE0-D68EA0037FEC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089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7719-3B20-4AE9-899B-9FB66D32D6DA}" type="slidenum">
              <a:rPr lang="en-US"/>
              <a:pPr/>
              <a:t>31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9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ED947-D052-489D-A4F7-BCC4351F57FE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287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ED947-D052-489D-A4F7-BCC4351F57FE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180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14551-766E-4C4D-9D53-AB2F1A9C4A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010FB-386D-421D-847D-97F32578FA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14551-766E-4C4D-9D53-AB2F1A9C4A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9EDAB-2F03-4102-BED9-66BEA9E5748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9EDAB-2F03-4102-BED9-66BEA9E574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6602A-E8D2-4797-90D5-F283DEEE92D3}" type="datetimeFigureOut">
              <a:rPr lang="en-US" smtClean="0"/>
              <a:pPr/>
              <a:t>12/23/20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floressatours.com/indonesia-pictures/images/kalimantan_paul06_jpg.jpg" TargetMode="External"/><Relationship Id="rId5" Type="http://schemas.openxmlformats.org/officeDocument/2006/relationships/image" Target="../media/image9.jpeg"/><Relationship Id="rId4" Type="http://schemas.openxmlformats.org/officeDocument/2006/relationships/image" Target="http://www.francesbaard.gov.za/tourism/imgs/photos/Bushman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jalankenangan.net/images/veer-zaara2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aliblog.com/news/archives/images/jun04/temple_lake053004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143000"/>
          </a:xfr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9600" spc="-300" dirty="0" err="1">
                <a:solidFill>
                  <a:srgbClr val="FFFFFF"/>
                </a:solidFill>
                <a:latin typeface="Bradley Hand ITC" pitchFamily="66" charset="0"/>
                <a:cs typeface="Arabic Transparent" pitchFamily="2" charset="-78"/>
              </a:rPr>
              <a:t>Kajian</a:t>
            </a:r>
            <a:r>
              <a:rPr lang="en-US" sz="9600" spc="-300" dirty="0">
                <a:solidFill>
                  <a:srgbClr val="FFFFFF"/>
                </a:solidFill>
                <a:latin typeface="Bradley Hand ITC" pitchFamily="66" charset="0"/>
                <a:cs typeface="Arabic Transparent" pitchFamily="2" charset="-78"/>
              </a:rPr>
              <a:t> -</a:t>
            </a:r>
            <a:r>
              <a:rPr lang="id-ID" sz="9600" spc="-300" dirty="0">
                <a:solidFill>
                  <a:srgbClr val="FFFFFF"/>
                </a:solidFill>
                <a:latin typeface="Bradley Hand ITC" pitchFamily="66" charset="0"/>
                <a:cs typeface="Arabic Transparent" pitchFamily="2" charset="-78"/>
              </a:rPr>
              <a:t>7d</a:t>
            </a:r>
            <a:endParaRPr lang="en-US" sz="6600" spc="-300" dirty="0">
              <a:solidFill>
                <a:srgbClr val="FFFF00"/>
              </a:solidFill>
              <a:latin typeface="Bradley Hand ITC" pitchFamily="66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26065" y="2438400"/>
            <a:ext cx="86106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KAJIAN </a:t>
            </a:r>
          </a:p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5400" b="1" dirty="0">
                <a:solidFill>
                  <a:srgbClr val="FFFF00"/>
                </a:solidFill>
                <a:latin typeface="Aharoni" pitchFamily="2" charset="-79"/>
                <a:ea typeface="+mj-ea"/>
                <a:cs typeface="Aharoni" pitchFamily="2" charset="-79"/>
              </a:rPr>
              <a:t>EPISTEMOLOGI ILMU:</a:t>
            </a:r>
          </a:p>
          <a:p>
            <a:pPr marL="0" marR="0" lvl="0" indent="0" algn="ctr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METODOLOGI KEILMUAN</a:t>
            </a:r>
            <a:endParaRPr kumimoji="0" lang="en-US" sz="5400" b="1" i="0" u="none" strike="noStrike" kern="1200" cap="none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29684" cy="5472608"/>
          </a:xfrm>
        </p:spPr>
        <p:txBody>
          <a:bodyPr>
            <a:normAutofit fontScale="92500"/>
          </a:bodyPr>
          <a:lstStyle/>
          <a:p>
            <a:pPr>
              <a:lnSpc>
                <a:spcPts val="2900"/>
              </a:lnSpc>
              <a:spcBef>
                <a:spcPts val="1200"/>
              </a:spcBef>
            </a:pPr>
            <a:r>
              <a:rPr lang="id-ID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ode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etik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studi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difokuskan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perlindungan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thd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partisipasi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penghormatan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norma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Bef>
                <a:spcPts val="1800"/>
              </a:spcBef>
            </a:pPr>
            <a:r>
              <a:rPr lang="id-ID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ntuk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memastikan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men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jamin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terjaganya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hak-hak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otonomi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autonomy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kesejahteraan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beneficence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), dan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keadilan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justice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peneliti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subyek</a:t>
            </a:r>
            <a:r>
              <a:rPr lang="id-ID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responden</a:t>
            </a:r>
            <a:r>
              <a:rPr lang="id-ID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Bef>
                <a:spcPts val="1800"/>
              </a:spcBef>
            </a:pPr>
            <a:r>
              <a:rPr lang="id-ID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 Prinsip Etis dalam Studi Pendidikan:</a:t>
            </a:r>
          </a:p>
          <a:p>
            <a:pPr lvl="1">
              <a:lnSpc>
                <a:spcPts val="29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Menghormati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kemanusiaan</a:t>
            </a:r>
            <a:r>
              <a:rPr lang="en-US" dirty="0">
                <a:latin typeface="Arial" pitchFamily="34" charset="0"/>
                <a:cs typeface="Arial" pitchFamily="34" charset="0"/>
              </a:rPr>
              <a:t> orang lain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Respect for Others)</a:t>
            </a:r>
            <a:endParaRPr lang="id-ID" i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hidup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(well-being)</a:t>
            </a:r>
            <a:r>
              <a:rPr lang="id-ID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Keadilan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Justice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ts val="29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Kerahasiaan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Confidentiality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Bef>
                <a:spcPts val="1200"/>
              </a:spcBef>
            </a:pPr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32656"/>
            <a:ext cx="8429623" cy="614595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600"/>
              </a:lnSpc>
            </a:pPr>
            <a:r>
              <a:rPr lang="id-ID" sz="3200" b="1" dirty="0">
                <a:solidFill>
                  <a:srgbClr val="FFFF00"/>
                </a:solidFill>
                <a:latin typeface="Arial" charset="0"/>
              </a:rPr>
              <a:t>PRINSIP ETIS DALAM STUDI PENDIDIKAN</a:t>
            </a:r>
            <a:endParaRPr lang="en-US" sz="28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8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66762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RAGAM METODE RISET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56" y="990600"/>
            <a:ext cx="8472486" cy="5562616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id-ID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 &amp; metodologi riset?</a:t>
            </a:r>
          </a:p>
          <a:p>
            <a:pPr>
              <a:lnSpc>
                <a:spcPts val="25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900" dirty="0">
                <a:latin typeface="Arial" pitchFamily="34" charset="0"/>
                <a:cs typeface="Arial" pitchFamily="34" charset="0"/>
              </a:rPr>
              <a:t>Research is a </a:t>
            </a:r>
            <a:r>
              <a:rPr lang="en-US" sz="29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systematic attempt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to provide answer to questions</a:t>
            </a:r>
            <a:endParaRPr lang="id-ID" sz="2900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id-ID" sz="2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Riset </a:t>
            </a:r>
            <a:r>
              <a:rPr lang="id-ID" sz="2900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9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okus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pengumpulan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data</a:t>
            </a:r>
            <a:r>
              <a:rPr lang="id-ID" sz="2900" dirty="0">
                <a:latin typeface="Arial" pitchFamily="34" charset="0"/>
                <a:cs typeface="Arial" pitchFamily="34" charset="0"/>
              </a:rPr>
              <a:t> dalam riset.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 </a:t>
            </a:r>
            <a:endParaRPr lang="id-ID" sz="29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id-ID" sz="29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 Riset </a:t>
            </a:r>
            <a:r>
              <a:rPr lang="id-ID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erfokus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desain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riset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mengkomunikasikan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hasil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riset</a:t>
            </a:r>
            <a:r>
              <a:rPr lang="en-US" sz="29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900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  <a:buNone/>
            </a:pPr>
            <a:endParaRPr lang="id-ID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None/>
            </a:pPr>
            <a:r>
              <a:rPr lang="id-ID" sz="2900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 LANGKAH METODE RISET (John Dewey):</a:t>
            </a:r>
          </a:p>
          <a:p>
            <a:pPr>
              <a:lnSpc>
                <a:spcPts val="26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900" dirty="0">
                <a:latin typeface="Arial" charset="0"/>
              </a:rPr>
              <a:t>T</a:t>
            </a:r>
            <a:r>
              <a:rPr lang="id-ID" sz="2900" dirty="0">
                <a:latin typeface="Arial" charset="0"/>
              </a:rPr>
              <a:t>he</a:t>
            </a:r>
            <a:r>
              <a:rPr lang="en-US" sz="2900" dirty="0">
                <a:latin typeface="Arial" charset="0"/>
              </a:rPr>
              <a:t> F</a:t>
            </a:r>
            <a:r>
              <a:rPr lang="id-ID" sz="2900" dirty="0">
                <a:latin typeface="Arial" charset="0"/>
              </a:rPr>
              <a:t>elt Needs</a:t>
            </a:r>
            <a:endParaRPr lang="en-US" sz="2900" dirty="0">
              <a:latin typeface="Arial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>
                <a:solidFill>
                  <a:srgbClr val="FFFF00"/>
                </a:solidFill>
                <a:latin typeface="Arial" charset="0"/>
              </a:rPr>
              <a:t>T</a:t>
            </a:r>
            <a:r>
              <a:rPr lang="id-ID" sz="2900" dirty="0">
                <a:solidFill>
                  <a:srgbClr val="FFFF00"/>
                </a:solidFill>
                <a:latin typeface="Arial" charset="0"/>
              </a:rPr>
              <a:t>he</a:t>
            </a:r>
            <a:r>
              <a:rPr lang="en-US" sz="2900" dirty="0">
                <a:solidFill>
                  <a:srgbClr val="FFFF00"/>
                </a:solidFill>
                <a:latin typeface="Arial" charset="0"/>
              </a:rPr>
              <a:t> P</a:t>
            </a:r>
            <a:r>
              <a:rPr lang="id-ID" sz="2900" dirty="0">
                <a:solidFill>
                  <a:srgbClr val="FFFF00"/>
                </a:solidFill>
                <a:latin typeface="Arial" charset="0"/>
              </a:rPr>
              <a:t>roblem</a:t>
            </a:r>
            <a:endParaRPr lang="en-US" sz="29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>
                <a:solidFill>
                  <a:srgbClr val="86DBF6"/>
                </a:solidFill>
                <a:latin typeface="Arial" charset="0"/>
              </a:rPr>
              <a:t>T</a:t>
            </a:r>
            <a:r>
              <a:rPr lang="id-ID" sz="2900" dirty="0">
                <a:solidFill>
                  <a:srgbClr val="86DBF6"/>
                </a:solidFill>
                <a:latin typeface="Arial" charset="0"/>
              </a:rPr>
              <a:t>he</a:t>
            </a:r>
            <a:r>
              <a:rPr lang="en-US" sz="2900" dirty="0">
                <a:solidFill>
                  <a:srgbClr val="86DBF6"/>
                </a:solidFill>
                <a:latin typeface="Arial" charset="0"/>
              </a:rPr>
              <a:t> H</a:t>
            </a:r>
            <a:r>
              <a:rPr lang="id-ID" sz="2900" dirty="0">
                <a:solidFill>
                  <a:srgbClr val="86DBF6"/>
                </a:solidFill>
                <a:latin typeface="Arial" charset="0"/>
              </a:rPr>
              <a:t>ypothesis</a:t>
            </a:r>
            <a:endParaRPr lang="en-US" sz="2900" dirty="0">
              <a:solidFill>
                <a:srgbClr val="86DBF6"/>
              </a:solidFill>
              <a:latin typeface="Arial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>
                <a:solidFill>
                  <a:srgbClr val="FF99CC"/>
                </a:solidFill>
                <a:latin typeface="Arial" charset="0"/>
              </a:rPr>
              <a:t>C</a:t>
            </a:r>
            <a:r>
              <a:rPr lang="id-ID" sz="2900" dirty="0">
                <a:solidFill>
                  <a:srgbClr val="FF99CC"/>
                </a:solidFill>
                <a:latin typeface="Arial" charset="0"/>
              </a:rPr>
              <a:t>ollecting </a:t>
            </a:r>
            <a:r>
              <a:rPr lang="en-US" sz="2900" dirty="0">
                <a:solidFill>
                  <a:srgbClr val="FF99CC"/>
                </a:solidFill>
                <a:latin typeface="Arial" charset="0"/>
              </a:rPr>
              <a:t>D</a:t>
            </a:r>
            <a:r>
              <a:rPr lang="id-ID" sz="2900" dirty="0">
                <a:solidFill>
                  <a:srgbClr val="FF99CC"/>
                </a:solidFill>
                <a:latin typeface="Arial" charset="0"/>
              </a:rPr>
              <a:t>ata  </a:t>
            </a:r>
            <a:r>
              <a:rPr lang="en-US" sz="2900" dirty="0">
                <a:solidFill>
                  <a:srgbClr val="FF99CC"/>
                </a:solidFill>
                <a:latin typeface="Arial" charset="0"/>
              </a:rPr>
              <a:t>A</a:t>
            </a:r>
            <a:r>
              <a:rPr lang="id-ID" sz="2900" dirty="0">
                <a:solidFill>
                  <a:srgbClr val="FF99CC"/>
                </a:solidFill>
                <a:latin typeface="Arial" charset="0"/>
              </a:rPr>
              <a:t>s</a:t>
            </a:r>
            <a:r>
              <a:rPr lang="en-US" sz="2900" dirty="0">
                <a:solidFill>
                  <a:srgbClr val="FF99CC"/>
                </a:solidFill>
                <a:latin typeface="Arial" charset="0"/>
              </a:rPr>
              <a:t> </a:t>
            </a:r>
            <a:r>
              <a:rPr lang="id-ID" sz="2900" dirty="0">
                <a:solidFill>
                  <a:srgbClr val="FF99CC"/>
                </a:solidFill>
                <a:latin typeface="Arial" charset="0"/>
              </a:rPr>
              <a:t>The </a:t>
            </a:r>
            <a:r>
              <a:rPr lang="en-US" sz="2900" dirty="0">
                <a:solidFill>
                  <a:srgbClr val="FF99CC"/>
                </a:solidFill>
                <a:latin typeface="Arial" charset="0"/>
              </a:rPr>
              <a:t>E</a:t>
            </a:r>
            <a:r>
              <a:rPr lang="id-ID" sz="2900" dirty="0">
                <a:solidFill>
                  <a:srgbClr val="FF99CC"/>
                </a:solidFill>
                <a:latin typeface="Arial" charset="0"/>
              </a:rPr>
              <a:t>vidence</a:t>
            </a:r>
            <a:endParaRPr lang="en-US" sz="2900" dirty="0">
              <a:solidFill>
                <a:srgbClr val="FF99CC"/>
              </a:solidFill>
              <a:latin typeface="Arial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>
                <a:solidFill>
                  <a:srgbClr val="FFFF00"/>
                </a:solidFill>
                <a:latin typeface="Arial" charset="0"/>
              </a:rPr>
              <a:t>C</a:t>
            </a:r>
            <a:r>
              <a:rPr lang="id-ID" sz="2900" dirty="0">
                <a:solidFill>
                  <a:srgbClr val="FFFF00"/>
                </a:solidFill>
                <a:latin typeface="Arial" charset="0"/>
              </a:rPr>
              <a:t>oncluding </a:t>
            </a:r>
            <a:r>
              <a:rPr lang="en-US" sz="2900" dirty="0">
                <a:solidFill>
                  <a:srgbClr val="FFFF00"/>
                </a:solidFill>
                <a:latin typeface="Arial" charset="0"/>
              </a:rPr>
              <a:t>B</a:t>
            </a:r>
            <a:r>
              <a:rPr lang="id-ID" sz="2900" dirty="0">
                <a:solidFill>
                  <a:srgbClr val="FFFF00"/>
                </a:solidFill>
                <a:latin typeface="Arial" charset="0"/>
              </a:rPr>
              <a:t>elief</a:t>
            </a:r>
            <a:endParaRPr lang="en-US" sz="2900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9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G</a:t>
            </a:r>
            <a:r>
              <a:rPr lang="id-ID" sz="29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eneral Values of </a:t>
            </a:r>
            <a:r>
              <a:rPr lang="en-US" sz="29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T</a:t>
            </a:r>
            <a:r>
              <a:rPr lang="id-ID" sz="29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he Conclusion</a:t>
            </a:r>
            <a:endParaRPr lang="id-ID" sz="29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600"/>
              </a:spcBef>
            </a:pPr>
            <a:endParaRPr lang="id-ID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23886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RISET ILMIAH &amp; KEBENARANNYA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Riset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penyelidikan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sistematis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terkontrol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empiris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kritis</a:t>
            </a:r>
            <a:r>
              <a:rPr lang="en-US" dirty="0">
                <a:latin typeface="Arial" pitchFamily="34" charset="0"/>
                <a:cs typeface="Arial" pitchFamily="34" charset="0"/>
              </a:rPr>
              <a:t> t</a:t>
            </a:r>
            <a:r>
              <a:rPr lang="id-ID" dirty="0">
                <a:latin typeface="Arial" pitchFamily="34" charset="0"/>
                <a:cs typeface="Arial" pitchFamily="34" charset="0"/>
              </a:rPr>
              <a:t>tg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fenomena-fenomena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alami</a:t>
            </a:r>
            <a:r>
              <a:rPr lang="en-US" dirty="0">
                <a:latin typeface="Arial" pitchFamily="34" charset="0"/>
                <a:cs typeface="Arial" pitchFamily="34" charset="0"/>
              </a:rPr>
              <a:t> d</a:t>
            </a:r>
            <a:r>
              <a:rPr lang="id-ID" dirty="0">
                <a:latin typeface="Arial" pitchFamily="34" charset="0"/>
                <a:cs typeface="Arial" pitchFamily="34" charset="0"/>
              </a:rPr>
              <a:t>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dipandu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teori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hipotesis-hipotesis</a:t>
            </a:r>
            <a:r>
              <a:rPr lang="en-US" dirty="0">
                <a:latin typeface="Arial" pitchFamily="34" charset="0"/>
                <a:cs typeface="Arial" pitchFamily="34" charset="0"/>
              </a:rPr>
              <a:t> t</a:t>
            </a:r>
            <a:r>
              <a:rPr lang="id-ID" dirty="0">
                <a:latin typeface="Arial" pitchFamily="34" charset="0"/>
                <a:cs typeface="Arial" pitchFamily="34" charset="0"/>
              </a:rPr>
              <a:t>tg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dikira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fenomena-fenomena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.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Kerlinger</a:t>
            </a:r>
            <a:r>
              <a:rPr lang="en-US" dirty="0">
                <a:latin typeface="Arial" pitchFamily="34" charset="0"/>
                <a:cs typeface="Arial" pitchFamily="34" charset="0"/>
              </a:rPr>
              <a:t>, 1990)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keilmuan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dikaji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mendalam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kelebihan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kekurangan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masing-masing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Pendukung metode saling berdebat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dirty="0">
                <a:latin typeface="Arial" pitchFamily="34" charset="0"/>
                <a:cs typeface="Arial" pitchFamily="34" charset="0"/>
              </a:rPr>
              <a:t>antara kaum K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mpirist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id-ID" dirty="0">
                <a:latin typeface="Arial" pitchFamily="34" charset="0"/>
                <a:cs typeface="Arial" pitchFamily="34" charset="0"/>
              </a:rPr>
              <a:t>R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asionalist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id-ID" dirty="0">
                <a:latin typeface="Arial" pitchFamily="34" charset="0"/>
                <a:cs typeface="Arial" pitchFamily="34" charset="0"/>
              </a:rPr>
              <a:t>dan R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elativist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obyektivitas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etode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mana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yang paling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tepat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mencapai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obyektivitas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?.</a:t>
            </a:r>
          </a:p>
          <a:p>
            <a:pPr>
              <a:lnSpc>
                <a:spcPts val="2700"/>
              </a:lnSpc>
              <a:spcBef>
                <a:spcPts val="1200"/>
              </a:spcBef>
            </a:pPr>
            <a:endParaRPr lang="id-ID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4500562" cy="4572032"/>
          </a:xfrm>
        </p:spPr>
        <p:txBody>
          <a:bodyPr>
            <a:normAutofit fontScale="85000" lnSpcReduction="10000"/>
          </a:bodyPr>
          <a:lstStyle/>
          <a:p>
            <a:pPr marL="361950" indent="-225425" eaLnBrk="1" hangingPunct="1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id-ID" sz="3200" dirty="0">
                <a:solidFill>
                  <a:srgbClr val="FFFF00"/>
                </a:solidFill>
                <a:latin typeface="Arial" charset="0"/>
              </a:rPr>
              <a:t>Secara umum, p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engemb</a:t>
            </a:r>
            <a:r>
              <a:rPr lang="id-ID" sz="3200" dirty="0">
                <a:solidFill>
                  <a:srgbClr val="FFFF00"/>
                </a:solidFill>
                <a:latin typeface="Arial" charset="0"/>
              </a:rPr>
              <a:t>angan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ilmu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d</a:t>
            </a:r>
            <a:r>
              <a:rPr lang="id-ID" sz="3200" dirty="0">
                <a:solidFill>
                  <a:srgbClr val="FFFF00"/>
                </a:solidFill>
                <a:latin typeface="Arial" charset="0"/>
              </a:rPr>
              <a:t>g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metode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ilmiah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melalui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d-ID" sz="3200" dirty="0">
                <a:solidFill>
                  <a:srgbClr val="FFFF00"/>
                </a:solidFill>
                <a:latin typeface="Arial" charset="0"/>
              </a:rPr>
              <a:t>suatu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prosedur</a:t>
            </a:r>
            <a:r>
              <a:rPr lang="id-ID" sz="32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id-ID" sz="3200" dirty="0">
                <a:solidFill>
                  <a:srgbClr val="FF99CC"/>
                </a:solidFill>
                <a:latin typeface="Arial" charset="0"/>
                <a:sym typeface="Wingdings" pitchFamily="2" charset="2"/>
              </a:rPr>
              <a:t>    Prosedur Ilmiah</a:t>
            </a:r>
            <a:endParaRPr lang="en-US" sz="3200" dirty="0">
              <a:solidFill>
                <a:srgbClr val="FF99CC"/>
              </a:solidFill>
              <a:latin typeface="Arial" charset="0"/>
            </a:endParaRPr>
          </a:p>
          <a:p>
            <a:pPr marL="361950" indent="-225425" eaLnBrk="1" hangingPunct="1">
              <a:lnSpc>
                <a:spcPct val="11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Prosedur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ilmiah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menganut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Logika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berfikir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: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None/>
            </a:pPr>
            <a:r>
              <a:rPr lang="id-ID" sz="3200" i="1" dirty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 “</a:t>
            </a:r>
            <a:r>
              <a:rPr lang="en-US" sz="3200" i="1" dirty="0" err="1">
                <a:solidFill>
                  <a:srgbClr val="FFFF00"/>
                </a:solidFill>
                <a:latin typeface="Arial" charset="0"/>
              </a:rPr>
              <a:t>Logico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charset="0"/>
              </a:rPr>
              <a:t>Hipotetico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Arial" charset="0"/>
              </a:rPr>
              <a:t>Verifika</a:t>
            </a:r>
            <a:r>
              <a:rPr lang="id-ID" sz="3200" i="1" dirty="0">
                <a:solidFill>
                  <a:srgbClr val="FFFF00"/>
                </a:solidFill>
                <a:latin typeface="Arial" charset="0"/>
              </a:rPr>
              <a:t>si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</a:rPr>
              <a:t>”</a:t>
            </a:r>
          </a:p>
        </p:txBody>
      </p:sp>
      <p:pic>
        <p:nvPicPr>
          <p:cNvPr id="9220" name="Picture 4" descr="F:\Presentasi-1\FOTO TAMBAHAN\PA14014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>
            <a:off x="5160108" y="2278526"/>
            <a:ext cx="3679092" cy="3588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PROSEDUR UMUM </a:t>
            </a:r>
            <a:br>
              <a:rPr lang="id-ID" b="1" dirty="0">
                <a:solidFill>
                  <a:srgbClr val="FFFF00"/>
                </a:solidFill>
              </a:rPr>
            </a:br>
            <a:r>
              <a:rPr lang="id-ID" b="1" dirty="0">
                <a:solidFill>
                  <a:srgbClr val="FFFF00"/>
                </a:solidFill>
              </a:rPr>
              <a:t>DALAM METODE ILMIAH</a:t>
            </a:r>
          </a:p>
        </p:txBody>
      </p:sp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FF00"/>
                </a:solidFill>
              </a:rPr>
              <a:t>OBJEKTIF &amp; SUBJEKTIF </a:t>
            </a:r>
            <a:br>
              <a:rPr lang="id-ID" dirty="0">
                <a:solidFill>
                  <a:srgbClr val="FFFF00"/>
                </a:solidFill>
              </a:rPr>
            </a:br>
            <a:r>
              <a:rPr lang="id-ID" dirty="0">
                <a:solidFill>
                  <a:srgbClr val="FFFF00"/>
                </a:solidFill>
              </a:rPr>
              <a:t>DALAM RISET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543050"/>
            <a:ext cx="8820150" cy="50863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OBJEKTIF:</a:t>
            </a:r>
          </a:p>
          <a:p>
            <a:pPr marL="548640" marR="0" lvl="0" indent="-411480" algn="l" defTabSz="914400" rtl="0" eaLnBrk="1" fontAlgn="auto" latinLnBrk="0" hangingPunct="1">
              <a:lnSpc>
                <a:spcPct val="86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Hasil riset menceriminkan keadaan sesungguhnya tanpa pandangan pribadi peneliti, harus “bebas nilai”. </a:t>
            </a:r>
          </a:p>
          <a:p>
            <a:pPr marL="548640" marR="0" lvl="0" indent="-411480" algn="l" defTabSz="914400" rtl="0" eaLnBrk="1" fontAlgn="auto" latinLnBrk="0" hangingPunct="1">
              <a:lnSpc>
                <a:spcPct val="86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Peneliti adalah analis netral, tidak memihak, tak berkepentingan memberi pendapat pribadi.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SUBJEKTIF:</a:t>
            </a:r>
          </a:p>
          <a:p>
            <a:pPr marL="548640" marR="0" lvl="0" indent="-411480" algn="l" defTabSz="914400" rtl="0" eaLnBrk="1" fontAlgn="auto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Peneliti memiliki penilaian, perasaan, terhadap yang diteliti karena berinteraksi hingga memiliki interpretasi tentang yang diteliti. </a:t>
            </a:r>
          </a:p>
          <a:p>
            <a:pPr marL="548640" marR="0" lvl="0" indent="-411480" algn="l" defTabSz="914400" rtl="0" eaLnBrk="1" fontAlgn="auto" latinLnBrk="0" hangingPunct="1">
              <a:lnSpc>
                <a:spcPct val="85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	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Peneliti bertindak sebagai peneliti yang terlibat</a:t>
            </a:r>
            <a:r>
              <a:rPr kumimoji="0" lang="id-ID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bersama yang 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diteliti.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FF00"/>
                </a:solidFill>
              </a:rPr>
              <a:t>KEHANDALAN, KETERULANGAN, &amp; KESAHIHAH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2043113"/>
            <a:ext cx="8534400" cy="4510087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Kehandalan </a:t>
            </a:r>
            <a:r>
              <a:rPr kumimoji="0" lang="id-ID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kumimoji="0" lang="id-ID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reliability):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Memastikan bahwa alat untuk menggali</a:t>
            </a:r>
            <a:r>
              <a:rPr kumimoji="0" lang="id-ID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data riset 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dapat dipercaya untuk objek yang diteliti.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Keterulangan </a:t>
            </a:r>
            <a:r>
              <a:rPr kumimoji="0" lang="id-ID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(replication)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Penelitian dapat diulang di tempat dan waktu berbeda dan menghasilkan kesimpulan yang konsisten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Kesahihan </a:t>
            </a:r>
            <a:r>
              <a:rPr kumimoji="0" lang="id-ID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(validity)</a:t>
            </a: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id-ID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	Peneliti menjaga integritas dari kesimpulan penelitian.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FFFF00"/>
                </a:solidFill>
              </a:rPr>
              <a:t>JENIS METODE RISET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8075"/>
            <a:ext cx="8229600" cy="5292725"/>
          </a:xfrm>
        </p:spPr>
        <p:txBody>
          <a:bodyPr>
            <a:noAutofit/>
          </a:bodyPr>
          <a:lstStyle/>
          <a:p>
            <a:pPr marL="361950" indent="-3619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Riset, menurut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tujuannya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1)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Deskriptif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Menggambarkan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2)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Ekspalanatif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Menjelaskan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3)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Eksploratif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Menemukan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ts val="1800"/>
              </a:spcBef>
              <a:buFont typeface="Wingdings" pitchFamily="2" charset="2"/>
              <a:buChar char="Ø"/>
            </a:pPr>
            <a:r>
              <a:rPr lang="id-ID" dirty="0">
                <a:latin typeface="Arial" pitchFamily="34" charset="0"/>
                <a:cs typeface="Arial" pitchFamily="34" charset="0"/>
              </a:rPr>
              <a:t>Jenis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Riset, menurut cara yg dilakukan, oleh 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Van Dalen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bukunya </a:t>
            </a:r>
            <a:r>
              <a:rPr lang="en-US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“Understanding Educational Research”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dibedakan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1)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Filosofis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2)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Deskriptif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3)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533400" algn="l"/>
              </a:tabLst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latin typeface="Arial" pitchFamily="34" charset="0"/>
                <a:cs typeface="Arial" pitchFamily="34" charset="0"/>
              </a:rPr>
              <a:t>4)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Eksperimen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1"/>
            <a:ext cx="8382000" cy="6248400"/>
          </a:xfrm>
        </p:spPr>
        <p:txBody>
          <a:bodyPr>
            <a:noAutofit/>
          </a:bodyPr>
          <a:lstStyle/>
          <a:p>
            <a:pPr marL="361950" indent="-361950">
              <a:lnSpc>
                <a:spcPts val="29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Filosofis</a:t>
            </a:r>
            <a:endParaRPr lang="id-ID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2900"/>
              </a:lnSpc>
              <a:spcBef>
                <a:spcPts val="1200"/>
              </a:spcBef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id-ID" dirty="0">
                <a:latin typeface="Arial" pitchFamily="34" charset="0"/>
                <a:cs typeface="Arial" pitchFamily="34" charset="0"/>
              </a:rPr>
              <a:t>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fakta-fakta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masa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lampau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kemudian direkontruksi untuk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keterkaitan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makna </a:t>
            </a:r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  <a:r>
              <a:rPr lang="id-ID" dirty="0">
                <a:latin typeface="Arial" pitchFamily="34" charset="0"/>
                <a:cs typeface="Arial" pitchFamily="34" charset="0"/>
              </a:rPr>
              <a:t>g masa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sekarang</a:t>
            </a:r>
            <a:r>
              <a:rPr lang="id-ID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61950" indent="-361950">
              <a:lnSpc>
                <a:spcPts val="29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id-ID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Deskriptif</a:t>
            </a:r>
          </a:p>
          <a:p>
            <a:pPr marL="361950" indent="-361950">
              <a:lnSpc>
                <a:spcPts val="2900"/>
              </a:lnSpc>
              <a:spcBef>
                <a:spcPts val="1200"/>
              </a:spcBef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ini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d</a:t>
            </a:r>
            <a:r>
              <a:rPr lang="id-ID" dirty="0">
                <a:latin typeface="Arial" pitchFamily="34" charset="0"/>
                <a:cs typeface="Arial" pitchFamily="34" charset="0"/>
              </a:rPr>
              <a:t>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menggambarkan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menguraikan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diteliti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mendetail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lnSpc>
                <a:spcPts val="29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id-ID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Eksperimen</a:t>
            </a:r>
          </a:p>
          <a:p>
            <a:pPr marL="361950" indent="-361950">
              <a:lnSpc>
                <a:spcPts val="2900"/>
              </a:lnSpc>
              <a:spcBef>
                <a:spcPts val="1200"/>
              </a:spcBef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ini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menspesifikasikan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diteliti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mengeliminasi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variabel-variabel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variabel</a:t>
            </a:r>
            <a:r>
              <a:rPr lang="en-US" dirty="0">
                <a:latin typeface="Arial" pitchFamily="34" charset="0"/>
                <a:cs typeface="Arial" pitchFamily="34" charset="0"/>
              </a:rPr>
              <a:t> lain.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04800"/>
            <a:ext cx="5791200" cy="6248400"/>
          </a:xfrm>
        </p:spPr>
        <p:txBody>
          <a:bodyPr>
            <a:noAutofit/>
          </a:bodyPr>
          <a:lstStyle/>
          <a:p>
            <a:pPr marL="361950" indent="-361950">
              <a:spcBef>
                <a:spcPts val="1200"/>
              </a:spcBef>
              <a:buFont typeface="Wingdings" pitchFamily="2" charset="2"/>
              <a:buChar char="Ø"/>
            </a:pPr>
            <a:r>
              <a:rPr lang="id-ID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Filisofis</a:t>
            </a:r>
          </a:p>
          <a:p>
            <a:pPr marL="361950" indent="-361950">
              <a:spcBef>
                <a:spcPts val="1200"/>
              </a:spcBef>
              <a:buNone/>
            </a:pPr>
            <a:r>
              <a:rPr lang="id-ID" b="1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ini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menggali makna atas konsep-konsep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mendasar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, misal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tentang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masyarakat</a:t>
            </a:r>
            <a:r>
              <a:rPr lang="en-US" dirty="0">
                <a:latin typeface="Arial" pitchFamily="34" charset="0"/>
                <a:cs typeface="Arial" pitchFamily="34" charset="0"/>
              </a:rPr>
              <a:t> .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marL="361950" indent="-361950"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pandangan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>
                <a:latin typeface="Arial" pitchFamily="34" charset="0"/>
                <a:cs typeface="Arial" pitchFamily="34" charset="0"/>
              </a:rPr>
              <a:t>para ahli tentang aneka macam metode riset tsb,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sbg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fokus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disiplin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id-ID" dirty="0">
                <a:latin typeface="Arial" pitchFamily="34" charset="0"/>
                <a:cs typeface="Arial" pitchFamily="34" charset="0"/>
              </a:rPr>
              <a:t>tetapi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substansinya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menghindari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berfikir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spekulatif</a:t>
            </a:r>
            <a:r>
              <a:rPr lang="id-ID" dirty="0">
                <a:latin typeface="Arial" pitchFamily="34" charset="0"/>
                <a:cs typeface="Arial" pitchFamily="34" charset="0"/>
              </a:rPr>
              <a:t> menemukan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objektivitas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2466" name="AutoShape 2" descr="https://encrypted-tbn0.gstatic.com/images?q=tbn:ANd9GcTHPkdqKiZvfsDFAWFrCScWBY10MAHNCjIvsRNDNgXYE81eTfhwow"/>
          <p:cNvSpPr>
            <a:spLocks noChangeAspect="1" noChangeArrowheads="1"/>
          </p:cNvSpPr>
          <p:nvPr/>
        </p:nvSpPr>
        <p:spPr bwMode="auto">
          <a:xfrm>
            <a:off x="155575" y="-1371600"/>
            <a:ext cx="3362325" cy="2867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2467" name="Picture 3" descr="E:\ANEKA_FOTO-&amp;_VIDEO\buku.jpg"/>
          <p:cNvPicPr>
            <a:picLocks noChangeAspect="1" noChangeArrowheads="1"/>
          </p:cNvPicPr>
          <p:nvPr/>
        </p:nvPicPr>
        <p:blipFill>
          <a:blip r:embed="rId2"/>
          <a:srcRect l="6584" r="4527" b="6061"/>
          <a:stretch>
            <a:fillRect/>
          </a:stretch>
        </p:blipFill>
        <p:spPr bwMode="auto">
          <a:xfrm>
            <a:off x="5952898" y="457200"/>
            <a:ext cx="2810102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E:\ANEKA_FOTO-&amp;_VIDEO\mokroskop.jpg"/>
          <p:cNvPicPr>
            <a:picLocks noChangeAspect="1" noChangeArrowheads="1"/>
          </p:cNvPicPr>
          <p:nvPr/>
        </p:nvPicPr>
        <p:blipFill>
          <a:blip r:embed="rId3"/>
          <a:srcRect b="23163"/>
          <a:stretch>
            <a:fillRect/>
          </a:stretch>
        </p:blipFill>
        <p:spPr bwMode="auto">
          <a:xfrm flipH="1">
            <a:off x="5926342" y="3429001"/>
            <a:ext cx="283665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52442"/>
            <a:ext cx="8643937" cy="94775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600"/>
              </a:lnSpc>
            </a:pP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M</a:t>
            </a:r>
            <a:r>
              <a:rPr lang="id-ID" sz="4400" b="1" dirty="0">
                <a:solidFill>
                  <a:srgbClr val="FFFF00"/>
                </a:solidFill>
                <a:latin typeface="Arial" charset="0"/>
              </a:rPr>
              <a:t>ACAM M</a:t>
            </a: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ETOD</a:t>
            </a:r>
            <a:r>
              <a:rPr lang="id-ID" sz="4400" b="1" dirty="0">
                <a:solidFill>
                  <a:srgbClr val="FFFF00"/>
                </a:solidFill>
                <a:latin typeface="Arial" charset="0"/>
              </a:rPr>
              <a:t>E RISET</a:t>
            </a:r>
            <a:endParaRPr lang="en-US" sz="4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228840"/>
            <a:ext cx="4743450" cy="4019560"/>
          </a:xfrm>
        </p:spPr>
        <p:txBody>
          <a:bodyPr>
            <a:normAutofit/>
          </a:bodyPr>
          <a:lstStyle/>
          <a:p>
            <a:pPr eaLnBrk="1" hangingPunct="1">
              <a:lnSpc>
                <a:spcPts val="31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n-US" sz="3200" dirty="0" err="1">
                <a:latin typeface="Arial" charset="0"/>
              </a:rPr>
              <a:t>Metode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historis</a:t>
            </a:r>
            <a:endParaRPr lang="en-US" sz="3200" dirty="0">
              <a:latin typeface="Arial" charset="0"/>
            </a:endParaRPr>
          </a:p>
          <a:p>
            <a:pPr eaLnBrk="1" hangingPunct="1">
              <a:lnSpc>
                <a:spcPts val="31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Metode</a:t>
            </a:r>
            <a:r>
              <a:rPr lang="en-US" sz="3200" dirty="0">
                <a:solidFill>
                  <a:srgbClr val="FFD54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deskriptif</a:t>
            </a:r>
            <a:endParaRPr lang="en-US" sz="3200" dirty="0">
              <a:solidFill>
                <a:srgbClr val="FFD54F"/>
              </a:solidFill>
              <a:latin typeface="Arial" charset="0"/>
            </a:endParaRPr>
          </a:p>
          <a:p>
            <a:pPr eaLnBrk="1" hangingPunct="1">
              <a:lnSpc>
                <a:spcPts val="31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Metode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charset="0"/>
              </a:rPr>
              <a:t>eksperimen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1" hangingPunct="1">
              <a:lnSpc>
                <a:spcPts val="31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Metode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filosofis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lnSpc>
                <a:spcPts val="3100"/>
              </a:lnSpc>
              <a:spcBef>
                <a:spcPts val="1500"/>
              </a:spcBef>
              <a:buFont typeface="Wingdings" pitchFamily="2" charset="2"/>
              <a:buChar char="q"/>
            </a:pPr>
            <a:r>
              <a:rPr lang="en-US" sz="3200" dirty="0" err="1">
                <a:latin typeface="Arial" charset="0"/>
              </a:rPr>
              <a:t>Motode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induktif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komparasi</a:t>
            </a:r>
            <a:endParaRPr lang="en-US" sz="3200" dirty="0">
              <a:latin typeface="Arial" charset="0"/>
            </a:endParaRPr>
          </a:p>
        </p:txBody>
      </p:sp>
      <p:pic>
        <p:nvPicPr>
          <p:cNvPr id="28674" name="Picture 2" descr="http://1.bp.blogspot.com/-7X2U0ryuing/VZXXgHbgXJI/AAAAAAAABGg/0m6KXz-2jMw/s400/student%2Bgrant%2B1.jpg"/>
          <p:cNvPicPr>
            <a:picLocks noChangeAspect="1" noChangeArrowheads="1"/>
          </p:cNvPicPr>
          <p:nvPr/>
        </p:nvPicPr>
        <p:blipFill>
          <a:blip r:embed="rId3"/>
          <a:srcRect l="10000" r="6000"/>
          <a:stretch>
            <a:fillRect/>
          </a:stretch>
        </p:blipFill>
        <p:spPr bwMode="auto">
          <a:xfrm>
            <a:off x="4953000" y="2133600"/>
            <a:ext cx="3898738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en-US" sz="40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id-ID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4000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id-ID" sz="40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METODOLOGI ILMU</a:t>
            </a:r>
            <a:endParaRPr lang="en-US" sz="4000" cap="al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fontScale="92500" lnSpcReduction="10000"/>
          </a:bodyPr>
          <a:lstStyle/>
          <a:p>
            <a:pPr marL="137160" indent="0">
              <a:spcBef>
                <a:spcPts val="1800"/>
              </a:spcBef>
              <a:buClr>
                <a:srgbClr val="FFFF00"/>
              </a:buClr>
              <a:buSzPct val="116000"/>
              <a:buNone/>
            </a:pP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Clr>
                <a:srgbClr val="FFFF00"/>
              </a:buClr>
              <a:buSzPct val="116000"/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Kata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methodos</a:t>
            </a:r>
            <a:r>
              <a:rPr lang="en-US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id-ID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latin</a:t>
            </a:r>
            <a:r>
              <a:rPr lang="id-ID" i="1" dirty="0">
                <a:latin typeface="Arial" pitchFamily="34" charset="0"/>
                <a:cs typeface="Arial" pitchFamily="34" charset="0"/>
              </a:rPr>
              <a:t>) =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teknik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pengetahuan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FFFF00"/>
              </a:buClr>
              <a:buSzPct val="116000"/>
              <a:buFont typeface="Wingdings" pitchFamily="2" charset="2"/>
              <a:buChar char="§"/>
            </a:pPr>
            <a:r>
              <a:rPr lang="id-ID" dirty="0">
                <a:latin typeface="Arial" pitchFamily="34" charset="0"/>
                <a:cs typeface="Arial" pitchFamily="34" charset="0"/>
              </a:rPr>
              <a:t>Metode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dirty="0">
                <a:latin typeface="Arial" pitchFamily="34" charset="0"/>
                <a:cs typeface="Arial" pitchFamily="34" charset="0"/>
              </a:rPr>
              <a:t> ada 2 </a:t>
            </a:r>
            <a:r>
              <a:rPr lang="id-ID" i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Umum </a:t>
            </a:r>
            <a:r>
              <a:rPr lang="id-ID" dirty="0">
                <a:latin typeface="Arial" pitchFamily="34" charset="0"/>
                <a:cs typeface="Arial" pitchFamily="34" charset="0"/>
              </a:rPr>
              <a:t>dan </a:t>
            </a:r>
            <a:r>
              <a:rPr lang="id-ID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Khusus</a:t>
            </a:r>
          </a:p>
          <a:p>
            <a:pPr>
              <a:spcBef>
                <a:spcPts val="1200"/>
              </a:spcBef>
              <a:buClr>
                <a:srgbClr val="FFFF00"/>
              </a:buClr>
              <a:buSzPct val="116000"/>
              <a:buFont typeface="Wingdings" pitchFamily="2" charset="2"/>
              <a:buChar char="§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U</a:t>
            </a:r>
            <a:r>
              <a:rPr lang="en-US" dirty="0">
                <a:latin typeface="Arial" pitchFamily="34" charset="0"/>
                <a:cs typeface="Arial" pitchFamily="34" charset="0"/>
              </a:rPr>
              <a:t>mum</a:t>
            </a:r>
            <a:r>
              <a:rPr lang="id-ID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pengenalan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objek yg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bersifat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objek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977900" indent="-841375">
              <a:spcBef>
                <a:spcPts val="1200"/>
              </a:spcBef>
              <a:buClr>
                <a:srgbClr val="FFFF00"/>
              </a:buClr>
              <a:buSzPct val="116000"/>
              <a:buNone/>
            </a:pP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      K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pasti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cara-cara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analisa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sintesa</a:t>
            </a:r>
            <a:r>
              <a:rPr lang="en-US" dirty="0">
                <a:latin typeface="Arial" pitchFamily="34" charset="0"/>
                <a:cs typeface="Arial" pitchFamily="34" charset="0"/>
              </a:rPr>
              <a:t>,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induksi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rgbClr val="FFFF00"/>
              </a:buClr>
              <a:buSzPct val="116000"/>
              <a:buFont typeface="Wingdings" pitchFamily="2" charset="2"/>
              <a:buChar char="§"/>
            </a:pPr>
            <a:r>
              <a:rPr lang="id-ID" dirty="0">
                <a:latin typeface="Arial" pitchFamily="34" charset="0"/>
                <a:cs typeface="Arial" pitchFamily="34" charset="0"/>
              </a:rPr>
              <a:t>Metode khusus: </a:t>
            </a: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Cara pengenalan objek yg bersifat khusus sesuai masing2 disiplin ilmu.</a:t>
            </a:r>
          </a:p>
          <a:p>
            <a:pPr>
              <a:spcBef>
                <a:spcPts val="1800"/>
              </a:spcBef>
              <a:buClr>
                <a:srgbClr val="FFFF00"/>
              </a:buClr>
              <a:buSzPct val="116000"/>
              <a:buFont typeface="Wingdings" pitchFamily="2" charset="2"/>
              <a:buChar char="§"/>
            </a:pP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952496"/>
            <a:ext cx="8643937" cy="57150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600"/>
              </a:lnSpc>
            </a:pP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METODE HISTORIS</a:t>
            </a:r>
            <a:endParaRPr lang="en-US" sz="4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943088"/>
            <a:ext cx="4362450" cy="4457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err="1">
                <a:latin typeface="Arial" charset="0"/>
              </a:rPr>
              <a:t>Metode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yg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digunakan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dlm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rangka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menemukan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fakta-fakta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pend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yg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terjadi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di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masa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lampau</a:t>
            </a: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Untuk</a:t>
            </a:r>
            <a:r>
              <a:rPr lang="en-US" sz="3200" dirty="0">
                <a:solidFill>
                  <a:srgbClr val="FFD54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dicari</a:t>
            </a:r>
            <a:r>
              <a:rPr lang="en-US" sz="3200" dirty="0">
                <a:solidFill>
                  <a:srgbClr val="FFD54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keterkaitan</a:t>
            </a:r>
            <a:r>
              <a:rPr lang="en-US" sz="3200" dirty="0">
                <a:solidFill>
                  <a:srgbClr val="FFD54F"/>
                </a:solidFill>
                <a:latin typeface="Arial" charset="0"/>
              </a:rPr>
              <a:t> dg </a:t>
            </a: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masa</a:t>
            </a:r>
            <a:r>
              <a:rPr lang="en-US" sz="3200" dirty="0">
                <a:solidFill>
                  <a:srgbClr val="FFD54F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D54F"/>
                </a:solidFill>
                <a:latin typeface="Arial" charset="0"/>
              </a:rPr>
              <a:t>sekarang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AutoShape 2" descr="https://encrypted-tbn1.gstatic.com/images?q=tbn:ANd9GcTUpgj9lTPlPlaYO-nrGybj_aaczPQg6JhZJ7sX5YxTrDsI3yysHQ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28" name="AutoShape 4" descr="https://encrypted-tbn1.gstatic.com/images?q=tbn:ANd9GcTUpgj9lTPlPlaYO-nrGybj_aaczPQg6JhZJ7sX5YxTrDsI3yysHQ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30" name="AutoShape 6" descr="https://encrypted-tbn1.gstatic.com/images?q=tbn:ANd9GcTUpgj9lTPlPlaYO-nrGybj_aaczPQg6JhZJ7sX5YxTrDsI3yysHQ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632" name="AutoShape 8" descr="https://encrypted-tbn1.gstatic.com/images?q=tbn:ANd9GcTUpgj9lTPlPlaYO-nrGybj_aaczPQg6JhZJ7sX5YxTrDsI3yysHQ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6633" name="Picture 9" descr="E:\ANEKA_FOTO-&amp;_VIDEO\RANGKA.jpg"/>
          <p:cNvPicPr>
            <a:picLocks noChangeAspect="1" noChangeArrowheads="1"/>
          </p:cNvPicPr>
          <p:nvPr/>
        </p:nvPicPr>
        <p:blipFill>
          <a:blip r:embed="rId3"/>
          <a:srcRect l="6117" b="19975"/>
          <a:stretch>
            <a:fillRect/>
          </a:stretch>
        </p:blipFill>
        <p:spPr bwMode="auto">
          <a:xfrm>
            <a:off x="4648200" y="2133600"/>
            <a:ext cx="4117772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428612"/>
            <a:ext cx="5114932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r>
              <a:rPr lang="en-US" sz="3600" b="1" dirty="0">
                <a:solidFill>
                  <a:srgbClr val="FFFF00"/>
                </a:solidFill>
              </a:rPr>
              <a:t>LANGKAH-LANGKAH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DALAM METODE HISTORIS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1857364"/>
            <a:ext cx="5357850" cy="4357718"/>
          </a:xfrm>
        </p:spPr>
        <p:txBody>
          <a:bodyPr/>
          <a:lstStyle/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problem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diteliti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sumber-sumber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bahan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(sources materials)</a:t>
            </a:r>
            <a:endParaRPr lang="en-US" sz="3200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Penilaian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pengujian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sumber-sumber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terkumpul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dilanjutkan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penyajian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http://www.francesbaard.gov.za/tourism/imgs/photos/Bushman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42844" y="714356"/>
            <a:ext cx="32143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://www.floressatours.com/indonesia-pictures/images/kalimantan_paul06_jpg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42844" y="3571876"/>
            <a:ext cx="32147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2" y="785794"/>
            <a:ext cx="5429288" cy="5143536"/>
          </a:xfrm>
        </p:spPr>
        <p:txBody>
          <a:bodyPr>
            <a:normAutofit fontScale="92500"/>
          </a:bodyPr>
          <a:lstStyle/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hipotesis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hakekat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fenomena-fenomena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sdh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lampau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penafsiran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atas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bahan-bahan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terkumpul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sec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mendlm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penyusunan</a:t>
            </a:r>
            <a:r>
              <a:rPr lang="en-US" sz="32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bahan-bahan</a:t>
            </a:r>
            <a:endParaRPr lang="en-US" sz="3200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lnSpc>
                <a:spcPts val="3200"/>
              </a:lnSpc>
              <a:spcBef>
                <a:spcPts val="1200"/>
              </a:spcBef>
              <a:buFont typeface="+mj-lt"/>
              <a:buAutoNum type="arabicPeriod" startAt="4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Menyimpulkan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laporan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ttg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temuan-temuannya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_wsb_240x437_AcehNetAcehGayoTraditiona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4" y="566015"/>
            <a:ext cx="3071802" cy="529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42918"/>
            <a:ext cx="8643937" cy="57150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600"/>
              </a:lnSpc>
            </a:pP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METODE DESKRIPTIF</a:t>
            </a:r>
            <a:endParaRPr lang="en-US" sz="4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790720"/>
            <a:ext cx="4505356" cy="47815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000" dirty="0" err="1">
                <a:latin typeface="Arial" charset="0"/>
              </a:rPr>
              <a:t>Metode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yg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dilakukan</a:t>
            </a:r>
            <a:r>
              <a:rPr lang="en-US" sz="3000" dirty="0">
                <a:latin typeface="Arial" charset="0"/>
              </a:rPr>
              <a:t> dg </a:t>
            </a:r>
            <a:r>
              <a:rPr lang="en-US" sz="3000" dirty="0" err="1">
                <a:latin typeface="Arial" charset="0"/>
              </a:rPr>
              <a:t>cara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menggambarkan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dan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menguraikan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kejadian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apa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adanya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yg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terjadi</a:t>
            </a:r>
            <a:r>
              <a:rPr lang="en-US" sz="3000" dirty="0">
                <a:latin typeface="Arial" charset="0"/>
              </a:rPr>
              <a:t> pd </a:t>
            </a:r>
            <a:r>
              <a:rPr lang="en-US" sz="3000" dirty="0" err="1">
                <a:latin typeface="Arial" charset="0"/>
              </a:rPr>
              <a:t>obyek</a:t>
            </a:r>
            <a:r>
              <a:rPr lang="en-US" sz="3000" dirty="0">
                <a:latin typeface="Arial" charset="0"/>
              </a:rPr>
              <a:t> yang </a:t>
            </a:r>
            <a:r>
              <a:rPr lang="en-US" sz="3000" dirty="0" err="1">
                <a:latin typeface="Arial" charset="0"/>
              </a:rPr>
              <a:t>diteliti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secara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dirty="0" err="1">
                <a:latin typeface="Arial" charset="0"/>
              </a:rPr>
              <a:t>mendetail</a:t>
            </a:r>
            <a:endParaRPr lang="en-US" sz="30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0048" r="10205" b="-1369"/>
          <a:stretch>
            <a:fillRect/>
          </a:stretch>
        </p:blipFill>
        <p:spPr bwMode="auto">
          <a:xfrm>
            <a:off x="4667360" y="1752600"/>
            <a:ext cx="4154137" cy="41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9164"/>
            <a:ext cx="8229600" cy="581010"/>
          </a:xfrm>
        </p:spPr>
        <p:txBody>
          <a:bodyPr>
            <a:normAutofit fontScale="90000"/>
          </a:bodyPr>
          <a:lstStyle/>
          <a:p>
            <a:pPr algn="ctr">
              <a:lnSpc>
                <a:spcPts val="3700"/>
              </a:lnSpc>
            </a:pP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BEBERAPA YANG TERMASUK BAGIAN DARI METODE DESKRIPTIF: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852" y="1785926"/>
            <a:ext cx="4686304" cy="4389437"/>
          </a:xfrm>
        </p:spPr>
        <p:txBody>
          <a:bodyPr>
            <a:normAutofit fontScale="92500"/>
          </a:bodyPr>
          <a:lstStyle/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STUDI KASUS, 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SURVEY,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STUDI PERKEMBANGAN,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STUDI TINDAK LANJUT, 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ANALISIS DOKUMEN, 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STUDI KORELASI, 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STUDI ALIRAN ATAU TREND.</a:t>
            </a:r>
          </a:p>
        </p:txBody>
      </p:sp>
      <p:pic>
        <p:nvPicPr>
          <p:cNvPr id="3074" name="Picture 2" descr="http://jalankenangan.net/images/veer-zaara2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87493" y="2000240"/>
            <a:ext cx="409875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4290"/>
            <a:ext cx="604362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METODE EKSPERIMEN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554" y="1000108"/>
            <a:ext cx="5572164" cy="5857892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dilaks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menspesifikasikan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obyek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diteliti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mengeliminasi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sz="3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lain. </a:t>
            </a:r>
          </a:p>
          <a:p>
            <a:pPr>
              <a:lnSpc>
                <a:spcPts val="3200"/>
              </a:lnSpc>
            </a:pP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dilaks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dg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mendudukkan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obyek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penelitian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spesifik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totalitas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terkontrol</a:t>
            </a:r>
            <a:r>
              <a:rPr lang="en-US" sz="30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ts val="3200"/>
              </a:lnSpc>
            </a:pP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adl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dpt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percobaan-percobaan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3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200"/>
              </a:lnSpc>
            </a:pPr>
            <a:endParaRPr lang="en-US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rianjaya"/>
          <p:cNvPicPr>
            <a:picLocks noChangeAspect="1" noChangeArrowheads="1"/>
          </p:cNvPicPr>
          <p:nvPr/>
        </p:nvPicPr>
        <p:blipFill>
          <a:blip r:embed="rId3"/>
          <a:srcRect l="14722" r="4373"/>
          <a:stretch>
            <a:fillRect/>
          </a:stretch>
        </p:blipFill>
        <p:spPr bwMode="auto">
          <a:xfrm>
            <a:off x="214282" y="1285884"/>
            <a:ext cx="321471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METODE FILOSOFIS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1500173"/>
            <a:ext cx="4429156" cy="4824427"/>
          </a:xfrm>
        </p:spPr>
        <p:txBody>
          <a:bodyPr>
            <a:normAutofit fontScale="92500"/>
          </a:bodyPr>
          <a:lstStyle/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en-US" sz="36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filosofis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konsep-konsep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mendasar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ttg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 descr="http://www.baliblog.com/news/archives/images/jun04/temple_lake053004.jpg"/>
          <p:cNvPicPr>
            <a:picLocks noChangeAspect="1" noChangeArrowheads="1"/>
          </p:cNvPicPr>
          <p:nvPr/>
        </p:nvPicPr>
        <p:blipFill>
          <a:blip r:embed="rId3" r:link="rId4"/>
          <a:srcRect l="16045" t="15198" r="51210" b="13373"/>
          <a:stretch>
            <a:fillRect/>
          </a:stretch>
        </p:blipFill>
        <p:spPr bwMode="auto">
          <a:xfrm>
            <a:off x="500034" y="1694644"/>
            <a:ext cx="3571900" cy="466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19" y="857232"/>
            <a:ext cx="8643937" cy="114300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600"/>
              </a:lnSpc>
            </a:pP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METODE </a:t>
            </a:r>
            <a:br>
              <a:rPr lang="en-US" sz="4400" b="1" dirty="0">
                <a:solidFill>
                  <a:srgbClr val="FFFF00"/>
                </a:solidFill>
                <a:latin typeface="Arial" charset="0"/>
              </a:rPr>
            </a:br>
            <a:r>
              <a:rPr lang="en-US" sz="4400" b="1" dirty="0">
                <a:solidFill>
                  <a:srgbClr val="FFFF00"/>
                </a:solidFill>
                <a:latin typeface="Arial" charset="0"/>
              </a:rPr>
              <a:t>INDUKTIF KOMPARASI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219348"/>
            <a:ext cx="4000528" cy="40671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>
                <a:latin typeface="Arial" charset="0"/>
              </a:rPr>
              <a:t>Metode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ini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sering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dipakai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oleh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kalangan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ilmuwan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pendidikan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komparatif</a:t>
            </a:r>
            <a:r>
              <a:rPr lang="en-US" sz="2800" b="1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sz="2800" b="1" dirty="0" err="1">
                <a:solidFill>
                  <a:srgbClr val="FFC000"/>
                </a:solidFill>
                <a:latin typeface="Arial" charset="0"/>
              </a:rPr>
              <a:t>Metode</a:t>
            </a: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charset="0"/>
              </a:rPr>
              <a:t>ini</a:t>
            </a: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charset="0"/>
              </a:rPr>
              <a:t>dikemukakan</a:t>
            </a: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Arial" charset="0"/>
              </a:rPr>
              <a:t>oleh</a:t>
            </a:r>
            <a:r>
              <a:rPr lang="en-US" sz="2800" b="1" dirty="0">
                <a:solidFill>
                  <a:srgbClr val="FFC000"/>
                </a:solidFill>
                <a:latin typeface="Arial" charset="0"/>
              </a:rPr>
              <a:t> George ZF. </a:t>
            </a:r>
            <a:r>
              <a:rPr lang="en-US" sz="2800" b="1" dirty="0" err="1">
                <a:solidFill>
                  <a:srgbClr val="FFC000"/>
                </a:solidFill>
                <a:latin typeface="Arial" charset="0"/>
              </a:rPr>
              <a:t>Bereday</a:t>
            </a:r>
            <a:endParaRPr lang="en-US" sz="2800" b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5769" r="5769" b="9573"/>
          <a:stretch>
            <a:fillRect/>
          </a:stretch>
        </p:blipFill>
        <p:spPr bwMode="auto">
          <a:xfrm>
            <a:off x="4286248" y="2714620"/>
            <a:ext cx="46434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785794"/>
            <a:ext cx="8643937" cy="114300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600"/>
              </a:lnSpc>
            </a:pPr>
            <a:r>
              <a:rPr lang="en-US" sz="3600" b="1" dirty="0">
                <a:solidFill>
                  <a:srgbClr val="FFFF00"/>
                </a:solidFill>
                <a:latin typeface="Arial" charset="0"/>
              </a:rPr>
              <a:t>LANGKAH-LANGKAH METODE INDUKTIF KOMPARASI</a:t>
            </a:r>
            <a:endParaRPr lang="en-US" sz="32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3116"/>
            <a:ext cx="3857652" cy="435771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3200" dirty="0" err="1">
                <a:latin typeface="Arial" charset="0"/>
              </a:rPr>
              <a:t>Penggalian</a:t>
            </a:r>
            <a:r>
              <a:rPr lang="en-US" sz="3200" dirty="0">
                <a:latin typeface="Arial" charset="0"/>
              </a:rPr>
              <a:t> data </a:t>
            </a:r>
            <a:r>
              <a:rPr lang="en-US" sz="3200" dirty="0" err="1">
                <a:latin typeface="Arial" charset="0"/>
              </a:rPr>
              <a:t>pendidikan</a:t>
            </a: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3200" dirty="0" err="1">
                <a:solidFill>
                  <a:srgbClr val="FFC000"/>
                </a:solidFill>
                <a:latin typeface="Arial" charset="0"/>
              </a:rPr>
              <a:t>Deskripsi</a:t>
            </a:r>
            <a:r>
              <a:rPr lang="en-US" sz="3200" dirty="0">
                <a:solidFill>
                  <a:srgbClr val="FFC000"/>
                </a:solidFill>
                <a:latin typeface="Arial" charset="0"/>
              </a:rPr>
              <a:t> data </a:t>
            </a:r>
            <a:r>
              <a:rPr lang="en-US" sz="3200" dirty="0" err="1">
                <a:solidFill>
                  <a:srgbClr val="FFC000"/>
                </a:solidFill>
                <a:latin typeface="Arial" charset="0"/>
              </a:rPr>
              <a:t>pendidikan</a:t>
            </a:r>
            <a:endParaRPr lang="en-US" sz="3200" dirty="0">
              <a:solidFill>
                <a:srgbClr val="FFC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Analisis</a:t>
            </a:r>
            <a:r>
              <a:rPr lang="en-US" sz="3200" dirty="0">
                <a:solidFill>
                  <a:schemeClr val="accent3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3"/>
                </a:solidFill>
                <a:latin typeface="Arial" charset="0"/>
              </a:rPr>
              <a:t>sosial</a:t>
            </a:r>
            <a:endParaRPr lang="en-US" sz="3200" dirty="0">
              <a:solidFill>
                <a:schemeClr val="accent3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3200" dirty="0" err="1">
                <a:solidFill>
                  <a:schemeClr val="accent5"/>
                </a:solidFill>
                <a:latin typeface="Arial" charset="0"/>
              </a:rPr>
              <a:t>Komparasi</a:t>
            </a:r>
            <a:r>
              <a:rPr lang="en-US" sz="3200" dirty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Arial" charset="0"/>
              </a:rPr>
              <a:t>Awal</a:t>
            </a:r>
            <a:endParaRPr lang="en-US" sz="3200" dirty="0">
              <a:solidFill>
                <a:schemeClr val="accent5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3200" dirty="0" err="1">
                <a:latin typeface="Arial" charset="0"/>
              </a:rPr>
              <a:t>Komparasi</a:t>
            </a:r>
            <a:r>
              <a:rPr lang="en-US" sz="3200" dirty="0">
                <a:latin typeface="Arial" charset="0"/>
              </a:rPr>
              <a:t> Final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3200" dirty="0" err="1">
                <a:solidFill>
                  <a:srgbClr val="FFFF00"/>
                </a:solidFill>
                <a:latin typeface="Arial" charset="0"/>
              </a:rPr>
              <a:t>Kesimpulan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68050" y="2928934"/>
            <a:ext cx="4218792" cy="318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82000" cy="1143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id-ID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Kealaman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Sosial</a:t>
            </a:r>
            <a:endParaRPr lang="en-US" sz="3600" b="1" cap="al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20240"/>
            <a:ext cx="4343400" cy="47091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Ciri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menandai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ilmu-ilmu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kealaman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ilmu-ilmu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melukiskan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kenyataan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aspek-aspek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registrasi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indrawi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 descr="Hasil gambar untuk FOTO KEGIATAN ILMIAH"/>
          <p:cNvPicPr>
            <a:picLocks noChangeAspect="1" noChangeArrowheads="1"/>
          </p:cNvPicPr>
          <p:nvPr/>
        </p:nvPicPr>
        <p:blipFill>
          <a:blip r:embed="rId3"/>
          <a:srcRect l="16880" r="12802"/>
          <a:stretch>
            <a:fillRect/>
          </a:stretch>
        </p:blipFill>
        <p:spPr bwMode="auto">
          <a:xfrm>
            <a:off x="4800600" y="2209800"/>
            <a:ext cx="386287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ts val="3300"/>
              </a:lnSpc>
            </a:pP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</a:t>
            </a:r>
            <a:r>
              <a:rPr lang="id-ID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OLOGI DAN </a:t>
            </a:r>
            <a:br>
              <a:rPr lang="id-ID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id-ID" sz="3600" b="1" cap="al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PARADIGMA </a:t>
            </a:r>
            <a:r>
              <a:rPr lang="en-US" sz="3600" b="1" cap="all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Ilmiah</a:t>
            </a:r>
            <a:endParaRPr lang="en-US" sz="3600" b="1" cap="all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10600" cy="4953000"/>
          </a:xfrm>
        </p:spPr>
        <p:txBody>
          <a:bodyPr>
            <a:normAutofit fontScale="92500"/>
          </a:bodyPr>
          <a:lstStyle/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en-US" b="1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Metodologi</a:t>
            </a:r>
            <a:r>
              <a:rPr lang="id-ID" dirty="0">
                <a:latin typeface="Arial" pitchFamily="34" charset="0"/>
                <a:cs typeface="Arial" pitchFamily="34" charset="0"/>
              </a:rPr>
              <a:t>: ragam </a:t>
            </a:r>
            <a:r>
              <a:rPr lang="en-US" dirty="0">
                <a:latin typeface="Arial" pitchFamily="34" charset="0"/>
                <a:cs typeface="Arial" pitchFamily="34" charset="0"/>
              </a:rPr>
              <a:t>model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mengandung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prinsip-prinsip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teoritis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kerja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petunjuk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penelitian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konteks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en-US" b="1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Paradigma</a:t>
            </a:r>
            <a:r>
              <a:rPr lang="id-ID" dirty="0">
                <a:latin typeface="Arial" pitchFamily="34" charset="0"/>
                <a:cs typeface="Arial" pitchFamily="34" charset="0"/>
              </a:rPr>
              <a:t>: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sejumlah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proposisi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‘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dihayati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 Paradigma, </a:t>
            </a:r>
            <a:r>
              <a:rPr lang="id-ID" dirty="0">
                <a:latin typeface="Arial" pitchFamily="34" charset="0"/>
                <a:cs typeface="Arial" pitchFamily="34" charset="0"/>
              </a:rPr>
              <a:t>Ibarat jendela tempat orang bertolak melihat dan menjelajah dunia dg wawasanya.</a:t>
            </a: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Paradigma 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seperangkat keyakinan dasar yg menuntun seseorang dalam bertindak.</a:t>
            </a: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	  paradigma= </a:t>
            </a:r>
            <a:r>
              <a:rPr lang="id-ID" i="1" dirty="0">
                <a:latin typeface="Arial" pitchFamily="34" charset="0"/>
                <a:cs typeface="Arial" pitchFamily="34" charset="0"/>
                <a:sym typeface="Wingdings" pitchFamily="2" charset="2"/>
              </a:rPr>
              <a:t>World view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marL="722313" indent="-722313" algn="l">
              <a:lnSpc>
                <a:spcPts val="3200"/>
              </a:lnSpc>
            </a:pPr>
            <a:r>
              <a:rPr lang="id-ID" sz="3600" cap="all" dirty="0">
                <a:solidFill>
                  <a:srgbClr val="FFFF00"/>
                </a:solidFill>
              </a:rPr>
              <a:t>A.  </a:t>
            </a:r>
            <a:r>
              <a:rPr lang="en-US" sz="3600" cap="all" dirty="0" err="1">
                <a:solidFill>
                  <a:srgbClr val="FFFF00"/>
                </a:solidFill>
              </a:rPr>
              <a:t>Metode</a:t>
            </a:r>
            <a:r>
              <a:rPr lang="en-US" sz="3600" cap="all" dirty="0">
                <a:solidFill>
                  <a:srgbClr val="FFFF00"/>
                </a:solidFill>
              </a:rPr>
              <a:t> </a:t>
            </a:r>
            <a:r>
              <a:rPr lang="en-US" sz="3600" cap="all" dirty="0" err="1">
                <a:solidFill>
                  <a:srgbClr val="FFFF00"/>
                </a:solidFill>
              </a:rPr>
              <a:t>Keilmuan</a:t>
            </a:r>
            <a:r>
              <a:rPr lang="en-US" sz="3600" cap="all" dirty="0">
                <a:solidFill>
                  <a:srgbClr val="FFFF00"/>
                </a:solidFill>
              </a:rPr>
              <a:t> </a:t>
            </a:r>
            <a:r>
              <a:rPr lang="en-US" sz="3600" cap="all" dirty="0" err="1">
                <a:solidFill>
                  <a:srgbClr val="FFFF00"/>
                </a:solidFill>
              </a:rPr>
              <a:t>Hermeneutika</a:t>
            </a:r>
            <a:r>
              <a:rPr lang="en-US" sz="3600" cap="all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8001000" cy="4267200"/>
          </a:xfrm>
        </p:spPr>
        <p:txBody>
          <a:bodyPr>
            <a:normAutofit/>
          </a:bodyPr>
          <a:lstStyle/>
          <a:p>
            <a:pPr marL="446088" indent="-309563"/>
            <a:r>
              <a:rPr lang="en-US" sz="28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Hermeneutika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, d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yunani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 B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erarti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diterjemahkan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enafsirkan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tradisi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yunani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kuno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46088" lvl="1" indent="-360363">
              <a:buFont typeface="Wingdings" pitchFamily="2" charset="2"/>
              <a:buChar char="q"/>
            </a:pPr>
            <a:r>
              <a:rPr lang="id-ID" sz="2800" dirty="0">
                <a:latin typeface="Arial" pitchFamily="34" charset="0"/>
                <a:cs typeface="Arial" pitchFamily="34" charset="0"/>
              </a:rPr>
              <a:t>Penafsir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yang ditafsir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dipakai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</a:t>
            </a: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Mengatakan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to say, </a:t>
            </a:r>
          </a:p>
          <a:p>
            <a:pPr>
              <a:buFont typeface="Wingdings" pitchFamily="2" charset="2"/>
              <a:buNone/>
            </a:pP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to explain, </a:t>
            </a:r>
          </a:p>
          <a:p>
            <a:pPr>
              <a:buFont typeface="Wingdings" pitchFamily="2" charset="2"/>
              <a:buNone/>
            </a:pP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en-US" sz="2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to translate.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z="3400" cap="all" dirty="0" err="1">
                <a:solidFill>
                  <a:srgbClr val="FFFF00"/>
                </a:solidFill>
              </a:rPr>
              <a:t>Bentuk-Bentuk</a:t>
            </a:r>
            <a:r>
              <a:rPr lang="en-US" sz="3400" cap="all" dirty="0">
                <a:solidFill>
                  <a:srgbClr val="FFFF00"/>
                </a:solidFill>
              </a:rPr>
              <a:t> </a:t>
            </a:r>
            <a:r>
              <a:rPr lang="en-US" sz="3400" cap="all" dirty="0" err="1">
                <a:solidFill>
                  <a:srgbClr val="FFFF00"/>
                </a:solidFill>
              </a:rPr>
              <a:t>Hermeneutika</a:t>
            </a:r>
            <a:r>
              <a:rPr lang="en-US" sz="3400" cap="all" dirty="0">
                <a:solidFill>
                  <a:srgbClr val="FFFF00"/>
                </a:solidFill>
              </a:rPr>
              <a:t> </a:t>
            </a:r>
            <a:r>
              <a:rPr lang="en-US" sz="3400" cap="all" dirty="0" err="1">
                <a:solidFill>
                  <a:srgbClr val="FFFF00"/>
                </a:solidFill>
              </a:rPr>
              <a:t>Konte</a:t>
            </a:r>
            <a:r>
              <a:rPr lang="id-ID" sz="3400" cap="all" dirty="0">
                <a:solidFill>
                  <a:srgbClr val="FFFF00"/>
                </a:solidFill>
              </a:rPr>
              <a:t>M</a:t>
            </a:r>
            <a:r>
              <a:rPr lang="en-US" sz="3400" cap="all" dirty="0" err="1">
                <a:solidFill>
                  <a:srgbClr val="FFFF00"/>
                </a:solidFill>
              </a:rPr>
              <a:t>porer</a:t>
            </a:r>
            <a:endParaRPr lang="en-US" sz="3400" cap="all" dirty="0">
              <a:solidFill>
                <a:srgbClr val="FFFF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895600"/>
            <a:ext cx="7315200" cy="27432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Hermeneutika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teori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Hermeneutika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filsafat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Hermeneutika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kritik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Validasi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Kaidah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Interpretasi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marL="531813" indent="-531813" algn="l"/>
            <a:r>
              <a:rPr lang="en-US" cap="all" dirty="0">
                <a:solidFill>
                  <a:srgbClr val="FFFF00"/>
                </a:solidFill>
              </a:rPr>
              <a:t>B. </a:t>
            </a:r>
            <a:r>
              <a:rPr lang="en-US" cap="all" dirty="0" err="1">
                <a:solidFill>
                  <a:srgbClr val="FFFF00"/>
                </a:solidFill>
              </a:rPr>
              <a:t>Metode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cap="all" dirty="0" err="1">
                <a:solidFill>
                  <a:srgbClr val="FFFF00"/>
                </a:solidFill>
              </a:rPr>
              <a:t>Keilmuan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cap="all" dirty="0" err="1">
                <a:solidFill>
                  <a:srgbClr val="FFFF00"/>
                </a:solidFill>
              </a:rPr>
              <a:t>Kualitatif</a:t>
            </a:r>
            <a:endParaRPr lang="en-US" cap="all" dirty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2743200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aliran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filsafat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mengadopsi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pengakuan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meta-science,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keilmuan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dimasukan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keilmuan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kualitatif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marL="531813" indent="-531813" algn="l"/>
            <a:r>
              <a:rPr lang="en-US" cap="all" dirty="0">
                <a:solidFill>
                  <a:srgbClr val="FFFF00"/>
                </a:solidFill>
              </a:rPr>
              <a:t>C. </a:t>
            </a:r>
            <a:r>
              <a:rPr lang="en-US" cap="all" dirty="0" err="1">
                <a:solidFill>
                  <a:srgbClr val="FFFF00"/>
                </a:solidFill>
              </a:rPr>
              <a:t>Metode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cap="all" dirty="0" err="1">
                <a:solidFill>
                  <a:srgbClr val="FFFF00"/>
                </a:solidFill>
              </a:rPr>
              <a:t>keilmuan</a:t>
            </a:r>
            <a:r>
              <a:rPr lang="en-US" cap="all" dirty="0">
                <a:solidFill>
                  <a:srgbClr val="FFFF00"/>
                </a:solidFill>
              </a:rPr>
              <a:t> </a:t>
            </a:r>
            <a:r>
              <a:rPr lang="en-US" cap="all" dirty="0" err="1">
                <a:solidFill>
                  <a:srgbClr val="FFFF00"/>
                </a:solidFill>
              </a:rPr>
              <a:t>kuantitatif</a:t>
            </a:r>
            <a:endParaRPr lang="en-US" cap="all" dirty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7432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Def</a:t>
            </a:r>
            <a:r>
              <a:rPr lang="id-ID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nisinya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segala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gejala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dikuantifikasikan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kuantitatif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berpikir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logika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Autofit/>
          </a:bodyPr>
          <a:lstStyle/>
          <a:p>
            <a:r>
              <a:rPr lang="id-ID" sz="3600" spc="-150" dirty="0">
                <a:solidFill>
                  <a:srgbClr val="FFFF00"/>
                </a:solidFill>
              </a:rPr>
              <a:t>METODE DALAM PENELITIAN TESIS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486400"/>
          </a:xfrm>
        </p:spPr>
        <p:txBody>
          <a:bodyPr>
            <a:noAutofit/>
          </a:bodyPr>
          <a:lstStyle/>
          <a:p>
            <a:pPr marL="171450" indent="-34925"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Dalam buku </a:t>
            </a:r>
            <a:r>
              <a:rPr lang="id-ID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“Panduan Penyusunan dan Penilaian Tesis dan Disertasi “  </a:t>
            </a:r>
            <a:r>
              <a:rPr lang="id-ID" dirty="0">
                <a:latin typeface="Arial" pitchFamily="34" charset="0"/>
                <a:cs typeface="Arial" pitchFamily="34" charset="0"/>
              </a:rPr>
              <a:t>Tahun 2014,  ada  8 metode yg sering dipakai dalam penulisan Tesis dan Disertasi: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 Penelitian Kualitatif</a:t>
            </a:r>
          </a:p>
          <a:p>
            <a:pPr>
              <a:spcBef>
                <a:spcPts val="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Metode Penelitian Pengembangan</a:t>
            </a: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Analisis Dokumen</a:t>
            </a: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 Penelitian Kuantitatif</a:t>
            </a:r>
          </a:p>
          <a:p>
            <a:pPr>
              <a:spcBef>
                <a:spcPts val="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Metode Penelitian Kuantilatif</a:t>
            </a: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 penelitian tindakan kelas</a:t>
            </a:r>
          </a:p>
          <a:p>
            <a:pPr>
              <a:spcBef>
                <a:spcPts val="0"/>
              </a:spcBef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penelitian  institusional</a:t>
            </a:r>
          </a:p>
          <a:p>
            <a:pPr>
              <a:spcBef>
                <a:spcPts val="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Metode penelitian evaluasi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9283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id-ID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PENELITIAN KUALITATIF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Berusaha mengungkap kebenaran realitas di balik gejala yg terekam secara inderawi dalam paradigma interpretif.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Tradisi dlm paradigma kualitatif, antara lain: </a:t>
            </a:r>
            <a:r>
              <a:rPr lang="id-ID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ethnography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phenomenology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grounded theory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id-ID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case study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Format laporannya:</a:t>
            </a: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</a:t>
            </a:r>
            <a:r>
              <a:rPr lang="id-ID" dirty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Bab-1: Pendahuluan</a:t>
            </a:r>
          </a:p>
          <a:p>
            <a:pPr marL="890588" indent="-14288">
              <a:lnSpc>
                <a:spcPts val="3000"/>
              </a:lnSpc>
              <a:spcBef>
                <a:spcPts val="1200"/>
              </a:spcBef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		Latar belakang, identifikasi masalah, fokus dan rumusan masalah, tujuan penelitian, manfaat penelitian.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5928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d-ID" dirty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Bab-2: Kajian Pustaka</a:t>
            </a:r>
          </a:p>
          <a:p>
            <a:pPr marL="890588" indent="-14288"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Kajian teori, kajian penelitian yang relevan, pertanyaan penelitian.</a:t>
            </a:r>
          </a:p>
          <a:p>
            <a:pPr>
              <a:buNone/>
            </a:pPr>
            <a:r>
              <a:rPr lang="id-ID" dirty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Bab-3: Metode Penelitian</a:t>
            </a:r>
          </a:p>
          <a:p>
            <a:pPr marL="890588" indent="-14288"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Jenis penelitian, setting penelitian, unit analisis, sumber data, teknik dan instrumen pengumpulan data, keabsahan data, analisis data.</a:t>
            </a:r>
          </a:p>
          <a:p>
            <a:pPr>
              <a:buNone/>
            </a:pPr>
            <a:r>
              <a:rPr lang="id-ID" dirty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Bab-4: Hasil Penelitian &amp; Pembahasan</a:t>
            </a:r>
          </a:p>
          <a:p>
            <a:pPr marL="890588" indent="-14288"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Deskripsi hasil penelitian, pembahasan, dan keterbatasan penelitian. </a:t>
            </a:r>
          </a:p>
          <a:p>
            <a:pPr>
              <a:buNone/>
            </a:pPr>
            <a:r>
              <a:rPr lang="id-ID" dirty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Bab-5: Simpulan dan Saran</a:t>
            </a:r>
          </a:p>
          <a:p>
            <a:pPr marL="547688" indent="347663">
              <a:buNone/>
            </a:pPr>
            <a:r>
              <a:rPr lang="id-ID" dirty="0">
                <a:latin typeface="Arial" pitchFamily="34" charset="0"/>
                <a:cs typeface="Arial" pitchFamily="34" charset="0"/>
              </a:rPr>
              <a:t>Simpulan, implikasi, saran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24840"/>
            <a:ext cx="8610600" cy="59283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id-ID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METODE PENELITIAN PENGEMBANGAN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Berusaha mengembangkan model kebenaran realitas di penelitian, manfaat penelitian.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Penelitian hanya bertujuan 2 hal: (</a:t>
            </a:r>
            <a:r>
              <a:rPr lang="id-ID" dirty="0" err="1">
                <a:latin typeface="Arial" pitchFamily="34" charset="0"/>
                <a:cs typeface="Arial" pitchFamily="34" charset="0"/>
              </a:rPr>
              <a:t>a</a:t>
            </a:r>
            <a:r>
              <a:rPr lang="id-ID" dirty="0">
                <a:latin typeface="Arial" pitchFamily="34" charset="0"/>
                <a:cs typeface="Arial" pitchFamily="34" charset="0"/>
              </a:rPr>
              <a:t>) Mengetahui kemudahan penerapan model, dan (</a:t>
            </a:r>
            <a:r>
              <a:rPr lang="id-ID" dirty="0" err="1">
                <a:latin typeface="Arial" pitchFamily="34" charset="0"/>
                <a:cs typeface="Arial" pitchFamily="34" charset="0"/>
              </a:rPr>
              <a:t>b</a:t>
            </a:r>
            <a:r>
              <a:rPr lang="id-ID" dirty="0">
                <a:latin typeface="Arial" pitchFamily="34" charset="0"/>
                <a:cs typeface="Arial" pitchFamily="34" charset="0"/>
              </a:rPr>
              <a:t>) mengetahui efektivitas model.</a:t>
            </a:r>
          </a:p>
          <a:p>
            <a:pPr>
              <a:lnSpc>
                <a:spcPts val="3200"/>
              </a:lnSpc>
              <a:spcBef>
                <a:spcPts val="12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Model harus dikembangkan prototipenya dan dirumuskan </a:t>
            </a:r>
            <a:r>
              <a:rPr lang="id-ID" dirty="0" err="1">
                <a:latin typeface="Arial" pitchFamily="34" charset="0"/>
                <a:cs typeface="Arial" pitchFamily="34" charset="0"/>
              </a:rPr>
              <a:t>sintaksnya</a:t>
            </a:r>
            <a:r>
              <a:rPr lang="id-ID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238"/>
            <a:ext cx="8229600" cy="866762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METODE ILMIAH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56" y="1143000"/>
            <a:ext cx="8472486" cy="54102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b="1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b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prosedur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me</a:t>
            </a:r>
            <a:r>
              <a:rPr lang="id-ID" dirty="0">
                <a:latin typeface="Arial" pitchFamily="34" charset="0"/>
                <a:cs typeface="Arial" pitchFamily="34" charset="0"/>
              </a:rPr>
              <a:t>lakukan sesuatu.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id-ID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asing-masing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ilmu</a:t>
            </a:r>
            <a:r>
              <a:rPr lang="id-ID" dirty="0">
                <a:latin typeface="Arial" pitchFamily="34" charset="0"/>
                <a:cs typeface="Arial" pitchFamily="34" charset="0"/>
              </a:rPr>
              <a:t> memiliki metode utk menggali pengetahuan,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dirty="0">
                <a:latin typeface="Arial" pitchFamily="34" charset="0"/>
                <a:cs typeface="Arial" pitchFamily="34" charset="0"/>
              </a:rPr>
              <a:t> d</a:t>
            </a:r>
            <a:r>
              <a:rPr lang="id-ID" dirty="0">
                <a:latin typeface="Arial" pitchFamily="34" charset="0"/>
                <a:cs typeface="Arial" pitchFamily="34" charset="0"/>
              </a:rPr>
              <a:t>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(scientific method)</a:t>
            </a:r>
            <a:r>
              <a:rPr lang="id-ID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400"/>
              </a:lnSpc>
              <a:spcBef>
                <a:spcPts val="600"/>
              </a:spcBef>
              <a:buNone/>
            </a:pPr>
            <a:r>
              <a:rPr lang="id-ID" i="1" dirty="0">
                <a:latin typeface="Arial" pitchFamily="34" charset="0"/>
                <a:cs typeface="Arial" pitchFamily="34" charset="0"/>
              </a:rPr>
              <a:t>	</a:t>
            </a:r>
            <a:r>
              <a:rPr lang="id-ID" i="1" dirty="0">
                <a:latin typeface="Arial" pitchFamily="34" charset="0"/>
                <a:cs typeface="Arial" pitchFamily="34" charset="0"/>
                <a:sym typeface="Wingdings" pitchFamily="2" charset="2"/>
              </a:rPr>
              <a:t> Metode setiap ilmu itu spesifik</a:t>
            </a:r>
            <a:endParaRPr lang="id-ID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spcBef>
                <a:spcPts val="1200"/>
              </a:spcBef>
              <a:buNone/>
            </a:pP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Apa bedanya metode ilmiah &amp; metodologi ilmiah ?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id-ID" dirty="0">
                <a:latin typeface="Arial" pitchFamily="34" charset="0"/>
                <a:cs typeface="Arial" pitchFamily="34" charset="0"/>
              </a:rPr>
              <a:t> ilmiah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id-ID" dirty="0">
                <a:latin typeface="Arial" pitchFamily="34" charset="0"/>
                <a:cs typeface="Arial" pitchFamily="34" charset="0"/>
              </a:rPr>
              <a:t>/ prosedur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menggali pengetahuan secara ilmiah.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etodologi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: K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ajian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teoritik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aneka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ilmiah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beserta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kelebihan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kelemahannya</a:t>
            </a:r>
            <a:r>
              <a:rPr lang="id-ID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3886"/>
          </a:xfrm>
        </p:spPr>
        <p:txBody>
          <a:bodyPr>
            <a:normAutofit fontScale="90000"/>
          </a:bodyPr>
          <a:lstStyle/>
          <a:p>
            <a:pPr algn="ctr"/>
            <a:r>
              <a:rPr lang="id-ID" sz="4400" b="1" dirty="0">
                <a:solidFill>
                  <a:srgbClr val="FFFF00"/>
                </a:solidFill>
              </a:rPr>
              <a:t>RAGAM METODE RISET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63552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Ada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riset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ragam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latar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belakang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akar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filosofik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paradigma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kelimuan</a:t>
            </a:r>
            <a:r>
              <a:rPr lang="id-ID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dikaji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mendalam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masing-masing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kelebihan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kekurangan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tersendiri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400"/>
              </a:spcBef>
            </a:pPr>
            <a:r>
              <a:rPr lang="id-ID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Secara </a:t>
            </a:r>
            <a:r>
              <a:rPr lang="id-ID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filosofik</a:t>
            </a:r>
            <a:r>
              <a:rPr lang="id-ID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mereka memiliki afiliasi kepada kaum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mpirist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ositivist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asionalist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idealist, 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fenomenist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, humanist, </a:t>
            </a:r>
            <a:r>
              <a:rPr lang="id-ID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id-ID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elativist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kebenaran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sz="2800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obyektivitas</a:t>
            </a:r>
            <a:r>
              <a:rPr lang="en-US" sz="2800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800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400"/>
              </a:spcBef>
            </a:pPr>
            <a:r>
              <a:rPr lang="id-ID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Secara paradigmatis keilmuan, mereka menganut ragam </a:t>
            </a:r>
            <a:r>
              <a:rPr lang="id-ID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paradigima</a:t>
            </a:r>
            <a:r>
              <a:rPr lang="id-ID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scientifik</a:t>
            </a:r>
            <a:r>
              <a:rPr lang="id-ID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naturalistik</a:t>
            </a:r>
            <a:r>
              <a:rPr lang="id-ID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dan </a:t>
            </a:r>
            <a:r>
              <a:rPr lang="id-ID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humanistik</a:t>
            </a:r>
            <a:r>
              <a:rPr lang="id-ID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62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6172200"/>
          </a:xfrm>
        </p:spPr>
        <p:txBody>
          <a:bodyPr>
            <a:normAutofit/>
          </a:bodyPr>
          <a:lstStyle/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r>
              <a:rPr lang="id-ID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TIGA PARADIGMA KEILMUAN</a:t>
            </a:r>
          </a:p>
          <a:p>
            <a:pPr marL="446088" indent="-4460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id-ID" b="1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Scientific Paradigm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bersumber dari pandangan rasionalisme-positivistik. Biasanya sering disebut paradigma kuantitatif.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id-ID" b="1" i="1" dirty="0" err="1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Naturalistic</a:t>
            </a:r>
            <a:r>
              <a:rPr lang="id-ID" b="1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Paradigm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bersumber dari pandangan idealisme-</a:t>
            </a:r>
            <a:r>
              <a:rPr lang="id-ID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fenomenologik</a:t>
            </a:r>
            <a:r>
              <a:rPr lang="id-ID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Biasanya sering disebut paradigma kualitatif.</a:t>
            </a:r>
            <a:endParaRPr lang="id-ID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33000"/>
              <a:buFont typeface="Wingdings" pitchFamily="2" charset="2"/>
              <a:buChar char="§"/>
            </a:pPr>
            <a:r>
              <a:rPr lang="id-ID" b="1" i="1" dirty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Normative Paradigm</a:t>
            </a:r>
            <a:r>
              <a:rPr lang="id-ID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Bersumber dari pandangan eksistensialisme-</a:t>
            </a:r>
            <a:r>
              <a:rPr lang="id-ID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humanistik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. Biasanya sering disebut paradigma </a:t>
            </a:r>
            <a:r>
              <a:rPr lang="id-ID" i="1" dirty="0">
                <a:latin typeface="Arial" pitchFamily="34" charset="0"/>
                <a:cs typeface="Arial" pitchFamily="34" charset="0"/>
                <a:sym typeface="Wingdings" pitchFamily="2" charset="2"/>
              </a:rPr>
              <a:t>action-participation</a:t>
            </a:r>
            <a:r>
              <a:rPr lang="id-ID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id-ID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endParaRPr lang="id-ID" b="1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endParaRPr lang="id-ID" b="1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33000"/>
              <a:buNone/>
            </a:pPr>
            <a:endParaRPr lang="id-ID" b="1" dirty="0">
              <a:solidFill>
                <a:srgbClr val="86DBF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4611231"/>
            <a:ext cx="6499448" cy="2092881"/>
          </a:xfrm>
          <a:prstGeom prst="rect">
            <a:avLst/>
          </a:prstGeom>
          <a:solidFill>
            <a:srgbClr val="B9FFDC"/>
          </a:solidFill>
          <a:ln w="19050">
            <a:solidFill>
              <a:srgbClr val="FFD54F"/>
            </a:solidFill>
          </a:ln>
        </p:spPr>
        <p:txBody>
          <a:bodyPr wrap="square" rtlCol="0">
            <a:spAutoFit/>
          </a:bodyPr>
          <a:lstStyle/>
          <a:p>
            <a:endParaRPr lang="id-ID" b="1" dirty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  <a:p>
            <a:pPr algn="ctr"/>
            <a:endParaRPr lang="id-ID" sz="2000" b="1" dirty="0">
              <a:solidFill>
                <a:schemeClr val="bg1"/>
              </a:solidFill>
            </a:endParaRPr>
          </a:p>
          <a:p>
            <a:pPr algn="ctr"/>
            <a:r>
              <a:rPr lang="id-ID" sz="2000" b="1" dirty="0">
                <a:solidFill>
                  <a:schemeClr val="bg1"/>
                </a:solidFill>
              </a:rPr>
              <a:t>PARADIGMA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757082"/>
            <a:ext cx="18288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FFD5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FENOMENA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4725144"/>
            <a:ext cx="2096888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bg1"/>
                </a:solidFill>
              </a:rPr>
              <a:t>DATA FAKTA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6232" y="4725144"/>
            <a:ext cx="15240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KONSEP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52456" y="5477162"/>
            <a:ext cx="1524000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TEORI</a:t>
            </a:r>
          </a:p>
        </p:txBody>
      </p:sp>
      <p:cxnSp>
        <p:nvCxnSpPr>
          <p:cNvPr id="11" name="Straight Arrow Connector 10"/>
          <p:cNvCxnSpPr>
            <a:cxnSpLocks/>
            <a:stCxn id="5" idx="3"/>
            <a:endCxn id="6" idx="1"/>
          </p:cNvCxnSpPr>
          <p:nvPr/>
        </p:nvCxnSpPr>
        <p:spPr>
          <a:xfrm flipV="1">
            <a:off x="2133600" y="4955977"/>
            <a:ext cx="457200" cy="11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90864" y="4951412"/>
            <a:ext cx="4572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796136" y="5181600"/>
            <a:ext cx="0" cy="36078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8" idx="3"/>
            <a:endCxn id="9" idx="1"/>
          </p:cNvCxnSpPr>
          <p:nvPr/>
        </p:nvCxnSpPr>
        <p:spPr>
          <a:xfrm flipV="1">
            <a:off x="6801866" y="5677217"/>
            <a:ext cx="350590" cy="1045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76800" y="5487615"/>
            <a:ext cx="1925066" cy="40011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PROPOSISI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695890"/>
            <a:ext cx="18288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D54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solidFill>
                  <a:schemeClr val="bg1"/>
                </a:solidFill>
              </a:rPr>
              <a:t>FAKTA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914797" y="5409803"/>
            <a:ext cx="457200" cy="794"/>
          </a:xfrm>
          <a:prstGeom prst="straightConnector1">
            <a:avLst/>
          </a:prstGeom>
          <a:ln w="381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35708"/>
            <a:ext cx="5616624" cy="41616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Pengemb</a:t>
            </a:r>
            <a:r>
              <a:rPr lang="id-ID" sz="2800" dirty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ilmu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d</a:t>
            </a:r>
            <a:r>
              <a:rPr lang="id-ID" sz="2800" dirty="0">
                <a:solidFill>
                  <a:srgbClr val="FFFF00"/>
                </a:solidFill>
                <a:latin typeface="Arial" charset="0"/>
              </a:rPr>
              <a:t>g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metode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ilmiah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melalui</a:t>
            </a:r>
            <a:r>
              <a:rPr lang="en-US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FFFF00"/>
                </a:solidFill>
                <a:latin typeface="Arial" charset="0"/>
              </a:rPr>
              <a:t>suatu </a:t>
            </a:r>
            <a:r>
              <a:rPr lang="en-US" sz="2800" dirty="0" err="1">
                <a:solidFill>
                  <a:srgbClr val="FFFF00"/>
                </a:solidFill>
                <a:latin typeface="Arial" charset="0"/>
              </a:rPr>
              <a:t>prosedur</a:t>
            </a:r>
            <a:r>
              <a:rPr lang="id-ID" sz="28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FF99CC"/>
                </a:solidFill>
                <a:latin typeface="Arial" charset="0"/>
                <a:sym typeface="Wingdings" pitchFamily="2" charset="2"/>
              </a:rPr>
              <a:t> Prosedur Ilmiah</a:t>
            </a:r>
            <a:endParaRPr lang="en-US" sz="2800" dirty="0">
              <a:solidFill>
                <a:srgbClr val="FF99C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Prosedur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ilmiah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standar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yang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dipakai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oleh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semua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ilmu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menganut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Logika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berfikir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,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yg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disebut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: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800" i="1" dirty="0">
                <a:solidFill>
                  <a:srgbClr val="FFD54F"/>
                </a:solidFill>
                <a:latin typeface="Arial" charset="0"/>
              </a:rPr>
              <a:t> “</a:t>
            </a:r>
            <a:r>
              <a:rPr lang="en-US" sz="2800" i="1" dirty="0" err="1">
                <a:solidFill>
                  <a:srgbClr val="FFD54F"/>
                </a:solidFill>
                <a:latin typeface="Arial" charset="0"/>
              </a:rPr>
              <a:t>Logico</a:t>
            </a:r>
            <a:r>
              <a:rPr lang="en-US" sz="2800" i="1" dirty="0">
                <a:solidFill>
                  <a:srgbClr val="FFD54F"/>
                </a:solidFill>
                <a:latin typeface="Arial" charset="0"/>
              </a:rPr>
              <a:t> </a:t>
            </a:r>
            <a:r>
              <a:rPr lang="en-US" sz="2800" i="1" dirty="0" err="1">
                <a:solidFill>
                  <a:srgbClr val="FFD54F"/>
                </a:solidFill>
                <a:latin typeface="Arial" charset="0"/>
              </a:rPr>
              <a:t>Hypothetico</a:t>
            </a:r>
            <a:r>
              <a:rPr lang="en-US" sz="2800" i="1" dirty="0">
                <a:solidFill>
                  <a:srgbClr val="FFD54F"/>
                </a:solidFill>
                <a:latin typeface="Arial" charset="0"/>
              </a:rPr>
              <a:t> Verificative”</a:t>
            </a:r>
          </a:p>
        </p:txBody>
      </p:sp>
      <p:pic>
        <p:nvPicPr>
          <p:cNvPr id="9220" name="Picture 4" descr="F:\Presentasi-1\FOTO TAMBAHAN\PA140145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 bwMode="auto">
          <a:xfrm>
            <a:off x="5930442" y="3068960"/>
            <a:ext cx="281802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PROSEDUR METODE ILMIAH</a:t>
            </a:r>
          </a:p>
        </p:txBody>
      </p:sp>
    </p:spTree>
    <p:extLst>
      <p:ext uri="{BB962C8B-B14F-4D97-AF65-F5344CB8AC3E}">
        <p14:creationId xmlns:p14="http://schemas.microsoft.com/office/powerpoint/2010/main" val="310033853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707935D-2D5F-F54E-A28A-CEFBF9D4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71" y="381000"/>
            <a:ext cx="8557529" cy="504056"/>
          </a:xfrm>
        </p:spPr>
        <p:txBody>
          <a:bodyPr>
            <a:no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DEDUCTO-HYPOTHETICO VERIFICATIVE PROCESS</a:t>
            </a:r>
            <a:endParaRPr lang="id-ID" sz="2400" dirty="0">
              <a:solidFill>
                <a:srgbClr val="FFFF00"/>
              </a:solidFill>
            </a:endParaRPr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C8602C8E-B223-684D-ADE1-4B28A0F71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 b="5210"/>
          <a:stretch/>
        </p:blipFill>
        <p:spPr>
          <a:xfrm>
            <a:off x="251520" y="1340768"/>
            <a:ext cx="8557529" cy="5040560"/>
          </a:xfrm>
        </p:spPr>
      </p:pic>
    </p:spTree>
    <p:extLst>
      <p:ext uri="{BB962C8B-B14F-4D97-AF65-F5344CB8AC3E}">
        <p14:creationId xmlns:p14="http://schemas.microsoft.com/office/powerpoint/2010/main" val="250859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438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PROSEDUR RISET ILMIAH</a:t>
            </a:r>
          </a:p>
        </p:txBody>
      </p:sp>
      <p:sp>
        <p:nvSpPr>
          <p:cNvPr id="4" name="Rectangle 3"/>
          <p:cNvSpPr/>
          <p:nvPr/>
        </p:nvSpPr>
        <p:spPr>
          <a:xfrm>
            <a:off x="2786050" y="1071546"/>
            <a:ext cx="3357586" cy="785818"/>
          </a:xfrm>
          <a:prstGeom prst="rect">
            <a:avLst/>
          </a:prstGeom>
          <a:solidFill>
            <a:srgbClr val="FF99C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PERUMUSAN MASALAH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6050" y="4071942"/>
            <a:ext cx="3357586" cy="64294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PERUMUSAN HIPOTESIS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388" y="2214554"/>
            <a:ext cx="2357454" cy="1143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PENYUSUNAN KERANGKA BERFIKIR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2214554"/>
            <a:ext cx="2214578" cy="1143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KHASANAH PENGETAHUAN ILMIAH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4678" y="5572140"/>
            <a:ext cx="2571768" cy="785818"/>
          </a:xfrm>
          <a:prstGeom prst="rect">
            <a:avLst/>
          </a:prstGeom>
          <a:solidFill>
            <a:srgbClr val="FF9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PENGUJIAN HIPOTESIS</a:t>
            </a:r>
          </a:p>
        </p:txBody>
      </p:sp>
      <p:sp>
        <p:nvSpPr>
          <p:cNvPr id="9" name="Diamond 8"/>
          <p:cNvSpPr/>
          <p:nvPr/>
        </p:nvSpPr>
        <p:spPr>
          <a:xfrm>
            <a:off x="6228000" y="5004000"/>
            <a:ext cx="2592000" cy="1728000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latin typeface="Arial" pitchFamily="34" charset="0"/>
                <a:cs typeface="Arial" pitchFamily="34" charset="0"/>
              </a:rPr>
              <a:t>DITOLAK</a:t>
            </a:r>
          </a:p>
        </p:txBody>
      </p:sp>
      <p:sp>
        <p:nvSpPr>
          <p:cNvPr id="10" name="Diamond 9"/>
          <p:cNvSpPr/>
          <p:nvPr/>
        </p:nvSpPr>
        <p:spPr>
          <a:xfrm>
            <a:off x="214282" y="5000636"/>
            <a:ext cx="2643206" cy="1714512"/>
          </a:xfrm>
          <a:prstGeom prst="diamond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150" dirty="0">
                <a:latin typeface="Arial" pitchFamily="34" charset="0"/>
                <a:cs typeface="Arial" pitchFamily="34" charset="0"/>
              </a:rPr>
              <a:t>DITERIMA</a:t>
            </a:r>
          </a:p>
        </p:txBody>
      </p:sp>
      <p:cxnSp>
        <p:nvCxnSpPr>
          <p:cNvPr id="12" name="Straight Connector 11"/>
          <p:cNvCxnSpPr>
            <a:stCxn id="4" idx="2"/>
            <a:endCxn id="5" idx="0"/>
          </p:cNvCxnSpPr>
          <p:nvPr/>
        </p:nvCxnSpPr>
        <p:spPr>
          <a:xfrm rot="5400000">
            <a:off x="3357554" y="2964653"/>
            <a:ext cx="2214578" cy="1588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7" idx="0"/>
            <a:endCxn id="4" idx="1"/>
          </p:cNvCxnSpPr>
          <p:nvPr/>
        </p:nvCxnSpPr>
        <p:spPr>
          <a:xfrm rot="5400000" flipH="1" flipV="1">
            <a:off x="1750199" y="1178704"/>
            <a:ext cx="750099" cy="1321603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6" idx="0"/>
            <a:endCxn id="4" idx="3"/>
          </p:cNvCxnSpPr>
          <p:nvPr/>
        </p:nvCxnSpPr>
        <p:spPr>
          <a:xfrm rot="16200000" flipV="1">
            <a:off x="6500827" y="1107265"/>
            <a:ext cx="750099" cy="146447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6" idx="1"/>
          </p:cNvCxnSpPr>
          <p:nvPr/>
        </p:nvCxnSpPr>
        <p:spPr>
          <a:xfrm>
            <a:off x="2571736" y="2786058"/>
            <a:ext cx="38576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320000" flipH="1">
            <a:off x="4057200" y="5147864"/>
            <a:ext cx="857256" cy="3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920000" flipH="1">
            <a:off x="5786943" y="5865420"/>
            <a:ext cx="432000" cy="3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10" idx="3"/>
          </p:cNvCxnSpPr>
          <p:nvPr/>
        </p:nvCxnSpPr>
        <p:spPr>
          <a:xfrm flipH="1" flipV="1">
            <a:off x="2857488" y="5857892"/>
            <a:ext cx="357190" cy="354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60000" flipH="1">
            <a:off x="6716456" y="4149705"/>
            <a:ext cx="1620000" cy="3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60000" flipH="1">
            <a:off x="735482" y="4149705"/>
            <a:ext cx="1620000" cy="3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6206644" y="3285564"/>
            <a:ext cx="1008000" cy="1152000"/>
          </a:xfrm>
          <a:prstGeom prst="bentConnector3">
            <a:avLst>
              <a:gd name="adj1" fmla="val 10138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2226</TotalTime>
  <Words>1723</Words>
  <Application>Microsoft Macintosh PowerPoint</Application>
  <PresentationFormat>Tampilan Layar (4:3)</PresentationFormat>
  <Paragraphs>233</Paragraphs>
  <Slides>37</Slides>
  <Notes>20</Notes>
  <HiddenSlides>0</HiddenSlides>
  <MMClips>0</MMClips>
  <ScaleCrop>false</ScaleCrop>
  <HeadingPairs>
    <vt:vector size="6" baseType="variant">
      <vt:variant>
        <vt:lpstr>Font Dipakai</vt:lpstr>
      </vt:variant>
      <vt:variant>
        <vt:i4>9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37</vt:i4>
      </vt:variant>
    </vt:vector>
  </HeadingPairs>
  <TitlesOfParts>
    <vt:vector size="47" baseType="lpstr">
      <vt:lpstr>Aharoni</vt:lpstr>
      <vt:lpstr>Arial</vt:lpstr>
      <vt:lpstr>Book Antiqua</vt:lpstr>
      <vt:lpstr>Bradley Hand ITC</vt:lpstr>
      <vt:lpstr>Calibri</vt:lpstr>
      <vt:lpstr>Lucida Sans</vt:lpstr>
      <vt:lpstr>Wingdings</vt:lpstr>
      <vt:lpstr>Wingdings 2</vt:lpstr>
      <vt:lpstr>Wingdings 3</vt:lpstr>
      <vt:lpstr>Apex</vt:lpstr>
      <vt:lpstr>Kajian -7d</vt:lpstr>
      <vt:lpstr>Metode &amp; METODOLOGI ILMU</vt:lpstr>
      <vt:lpstr>MetodOLOGI DAN  PARADIGMA Ilmiah</vt:lpstr>
      <vt:lpstr>METODE ILMIAH</vt:lpstr>
      <vt:lpstr>RAGAM METODE RISET</vt:lpstr>
      <vt:lpstr>Presentasi PowerPoint</vt:lpstr>
      <vt:lpstr>PROSEDUR METODE ILMIAH</vt:lpstr>
      <vt:lpstr>DEDUCTO-HYPOTHETICO VERIFICATIVE PROCESS</vt:lpstr>
      <vt:lpstr>PROSEDUR RISET ILMIAH</vt:lpstr>
      <vt:lpstr>PRINSIP ETIS DALAM STUDI PENDIDIKAN</vt:lpstr>
      <vt:lpstr>RAGAM METODE RISET</vt:lpstr>
      <vt:lpstr>RISET ILMIAH &amp; KEBENARANNYA</vt:lpstr>
      <vt:lpstr>PROSEDUR UMUM  DALAM METODE ILMIAH</vt:lpstr>
      <vt:lpstr>OBJEKTIF &amp; SUBJEKTIF  DALAM RISET</vt:lpstr>
      <vt:lpstr>KEHANDALAN, KETERULANGAN, &amp; KESAHIHAH</vt:lpstr>
      <vt:lpstr>JENIS METODE RISET</vt:lpstr>
      <vt:lpstr>Presentasi PowerPoint</vt:lpstr>
      <vt:lpstr>Presentasi PowerPoint</vt:lpstr>
      <vt:lpstr>MACAM METODE RISET</vt:lpstr>
      <vt:lpstr>METODE HISTORIS</vt:lpstr>
      <vt:lpstr>LANGKAH-LANGKAH  DALAM METODE HISTORIS</vt:lpstr>
      <vt:lpstr>Presentasi PowerPoint</vt:lpstr>
      <vt:lpstr>METODE DESKRIPTIF</vt:lpstr>
      <vt:lpstr>BEBERAPA YANG TERMASUK BAGIAN DARI METODE DESKRIPTIF:</vt:lpstr>
      <vt:lpstr>METODE EKSPERIMEN</vt:lpstr>
      <vt:lpstr>METODE FILOSOFIS</vt:lpstr>
      <vt:lpstr>METODE  INDUKTIF KOMPARASI</vt:lpstr>
      <vt:lpstr>LANGKAH-LANGKAH METODE INDUKTIF KOMPARASI</vt:lpstr>
      <vt:lpstr>Metode Ilmiah  Ilmu Kealaman dan Ilmu Sosial</vt:lpstr>
      <vt:lpstr>A.  Metode Keilmuan Hermeneutika </vt:lpstr>
      <vt:lpstr>Bentuk-Bentuk Hermeneutika KonteMporer</vt:lpstr>
      <vt:lpstr>B. Metode Keilmuan Kualitatif</vt:lpstr>
      <vt:lpstr>C. Metode keilmuan kuantitatif</vt:lpstr>
      <vt:lpstr>METODE DALAM PENELITIAN TESIS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Microsoft Office User</cp:lastModifiedBy>
  <cp:revision>182</cp:revision>
  <dcterms:created xsi:type="dcterms:W3CDTF">2007-09-20T18:20:41Z</dcterms:created>
  <dcterms:modified xsi:type="dcterms:W3CDTF">2020-12-23T06:38:44Z</dcterms:modified>
</cp:coreProperties>
</file>