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handoutMasterIdLst>
    <p:handoutMasterId r:id="rId65"/>
  </p:handoutMasterIdLst>
  <p:sldIdLst>
    <p:sldId id="264" r:id="rId2"/>
    <p:sldId id="265" r:id="rId3"/>
    <p:sldId id="266" r:id="rId4"/>
    <p:sldId id="268" r:id="rId5"/>
    <p:sldId id="269" r:id="rId6"/>
    <p:sldId id="270" r:id="rId7"/>
    <p:sldId id="271" r:id="rId8"/>
    <p:sldId id="272" r:id="rId9"/>
    <p:sldId id="317" r:id="rId10"/>
    <p:sldId id="273" r:id="rId11"/>
    <p:sldId id="318" r:id="rId12"/>
    <p:sldId id="274" r:id="rId13"/>
    <p:sldId id="275" r:id="rId14"/>
    <p:sldId id="319" r:id="rId15"/>
    <p:sldId id="276" r:id="rId16"/>
    <p:sldId id="277" r:id="rId17"/>
    <p:sldId id="278" r:id="rId18"/>
    <p:sldId id="257" r:id="rId19"/>
    <p:sldId id="258" r:id="rId20"/>
    <p:sldId id="259" r:id="rId21"/>
    <p:sldId id="260" r:id="rId22"/>
    <p:sldId id="261" r:id="rId23"/>
    <p:sldId id="262" r:id="rId24"/>
    <p:sldId id="279" r:id="rId25"/>
    <p:sldId id="263" r:id="rId26"/>
    <p:sldId id="322" r:id="rId27"/>
    <p:sldId id="323" r:id="rId28"/>
    <p:sldId id="267" r:id="rId29"/>
    <p:sldId id="325" r:id="rId30"/>
    <p:sldId id="326" r:id="rId31"/>
    <p:sldId id="327" r:id="rId32"/>
    <p:sldId id="330" r:id="rId33"/>
    <p:sldId id="331" r:id="rId34"/>
    <p:sldId id="280" r:id="rId35"/>
    <p:sldId id="281" r:id="rId36"/>
    <p:sldId id="282" r:id="rId37"/>
    <p:sldId id="283" r:id="rId38"/>
    <p:sldId id="284" r:id="rId39"/>
    <p:sldId id="285" r:id="rId40"/>
    <p:sldId id="286" r:id="rId41"/>
    <p:sldId id="287" r:id="rId42"/>
    <p:sldId id="320" r:id="rId43"/>
    <p:sldId id="332" r:id="rId44"/>
    <p:sldId id="333" r:id="rId45"/>
    <p:sldId id="334" r:id="rId46"/>
    <p:sldId id="335" r:id="rId47"/>
    <p:sldId id="256" r:id="rId48"/>
    <p:sldId id="336" r:id="rId49"/>
    <p:sldId id="338" r:id="rId50"/>
    <p:sldId id="339" r:id="rId51"/>
    <p:sldId id="340" r:id="rId52"/>
    <p:sldId id="341" r:id="rId53"/>
    <p:sldId id="342" r:id="rId54"/>
    <p:sldId id="343" r:id="rId55"/>
    <p:sldId id="344" r:id="rId56"/>
    <p:sldId id="345" r:id="rId57"/>
    <p:sldId id="346" r:id="rId58"/>
    <p:sldId id="316" r:id="rId59"/>
    <p:sldId id="347" r:id="rId60"/>
    <p:sldId id="348" r:id="rId61"/>
    <p:sldId id="349" r:id="rId62"/>
    <p:sldId id="350" r:id="rId6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64" d="100"/>
          <a:sy n="64" d="100"/>
        </p:scale>
        <p:origin x="2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9942D-0AE6-4439-87AE-53F859641C27}" type="doc">
      <dgm:prSet loTypeId="urn:microsoft.com/office/officeart/2005/8/layout/pyramid1" loCatId="pyramid" qsTypeId="urn:microsoft.com/office/officeart/2005/8/quickstyle/3d3" qsCatId="3D" csTypeId="urn:microsoft.com/office/officeart/2005/8/colors/colorful1#3" csCatId="colorful" phldr="1"/>
      <dgm:spPr/>
    </dgm:pt>
    <dgm:pt modelId="{E2F38CA9-3827-45A0-8FA2-C9EA457063DD}">
      <dgm:prSet phldrT="[Text]" custT="1"/>
      <dgm:spPr/>
      <dgm:t>
        <a:bodyPr/>
        <a:lstStyle/>
        <a:p>
          <a:endParaRPr lang="en-US" sz="2000" u="sng" dirty="0">
            <a:solidFill>
              <a:schemeClr val="bg1"/>
            </a:solidFill>
          </a:endParaRPr>
        </a:p>
        <a:p>
          <a:r>
            <a:rPr lang="en-US" sz="2000" u="sng" dirty="0" err="1">
              <a:solidFill>
                <a:schemeClr val="bg1"/>
              </a:solidFill>
            </a:rPr>
            <a:t>Eliminasi</a:t>
          </a:r>
          <a:endParaRPr lang="en-US" sz="2000" u="sng" dirty="0">
            <a:solidFill>
              <a:schemeClr val="bg1"/>
            </a:solidFill>
          </a:endParaRPr>
        </a:p>
        <a:p>
          <a:r>
            <a:rPr lang="en-US" sz="2000" dirty="0" err="1">
              <a:solidFill>
                <a:schemeClr val="bg1"/>
              </a:solidFill>
            </a:rPr>
            <a:t>substitusi</a:t>
          </a:r>
          <a:endParaRPr lang="en-US" sz="2000" dirty="0">
            <a:solidFill>
              <a:schemeClr val="bg1"/>
            </a:solidFill>
          </a:endParaRPr>
        </a:p>
      </dgm:t>
    </dgm:pt>
    <dgm:pt modelId="{2C3ED781-8A04-41CF-82C3-1611F68C7CC1}" type="parTrans" cxnId="{B5B05B57-8FB9-4FB0-B9A4-92466DEC2BAD}">
      <dgm:prSet/>
      <dgm:spPr/>
      <dgm:t>
        <a:bodyPr/>
        <a:lstStyle/>
        <a:p>
          <a:endParaRPr lang="en-US" sz="2000">
            <a:solidFill>
              <a:schemeClr val="bg1"/>
            </a:solidFill>
          </a:endParaRPr>
        </a:p>
      </dgm:t>
    </dgm:pt>
    <dgm:pt modelId="{76418836-6398-4D80-9B96-541BFCFD8A40}" type="sibTrans" cxnId="{B5B05B57-8FB9-4FB0-B9A4-92466DEC2BAD}">
      <dgm:prSet/>
      <dgm:spPr/>
      <dgm:t>
        <a:bodyPr/>
        <a:lstStyle/>
        <a:p>
          <a:endParaRPr lang="en-US" sz="2000">
            <a:solidFill>
              <a:schemeClr val="bg1"/>
            </a:solidFill>
          </a:endParaRPr>
        </a:p>
      </dgm:t>
    </dgm:pt>
    <dgm:pt modelId="{086F8BAC-E76A-478C-8D49-2BF6DBCD8EC6}">
      <dgm:prSet phldrT="[Text]" custT="1"/>
      <dgm:spPr/>
      <dgm:t>
        <a:bodyPr/>
        <a:lstStyle/>
        <a:p>
          <a:r>
            <a:rPr lang="en-US" sz="2000" dirty="0">
              <a:solidFill>
                <a:schemeClr val="bg1"/>
              </a:solidFill>
            </a:rPr>
            <a:t>Engineering controls</a:t>
          </a:r>
        </a:p>
        <a:p>
          <a:r>
            <a:rPr lang="en-US" sz="1400" dirty="0">
              <a:solidFill>
                <a:schemeClr val="bg1"/>
              </a:solidFill>
            </a:rPr>
            <a:t>(physical change to the workplace and or facility)</a:t>
          </a:r>
        </a:p>
      </dgm:t>
    </dgm:pt>
    <dgm:pt modelId="{8C456653-6010-4F83-9637-F1117BCB2FB3}" type="parTrans" cxnId="{E0C31A52-753A-40CA-AFBC-11E1B8F205A1}">
      <dgm:prSet/>
      <dgm:spPr/>
      <dgm:t>
        <a:bodyPr/>
        <a:lstStyle/>
        <a:p>
          <a:endParaRPr lang="en-US" sz="2000">
            <a:solidFill>
              <a:schemeClr val="bg1"/>
            </a:solidFill>
          </a:endParaRPr>
        </a:p>
      </dgm:t>
    </dgm:pt>
    <dgm:pt modelId="{0F073055-CFC0-4B0E-8489-B80E5F1C517F}" type="sibTrans" cxnId="{E0C31A52-753A-40CA-AFBC-11E1B8F205A1}">
      <dgm:prSet/>
      <dgm:spPr/>
      <dgm:t>
        <a:bodyPr/>
        <a:lstStyle/>
        <a:p>
          <a:endParaRPr lang="en-US" sz="2000">
            <a:solidFill>
              <a:schemeClr val="bg1"/>
            </a:solidFill>
          </a:endParaRPr>
        </a:p>
      </dgm:t>
    </dgm:pt>
    <dgm:pt modelId="{13663CF0-DB51-4EE0-A983-D418A3E1938D}">
      <dgm:prSet phldrT="[Text]" custT="1"/>
      <dgm:spPr/>
      <dgm:t>
        <a:bodyPr/>
        <a:lstStyle/>
        <a:p>
          <a:r>
            <a:rPr lang="en-US" sz="2000" dirty="0">
              <a:solidFill>
                <a:schemeClr val="bg1"/>
              </a:solidFill>
            </a:rPr>
            <a:t>Administrative controls including work practices</a:t>
          </a:r>
        </a:p>
        <a:p>
          <a:r>
            <a:rPr lang="en-US" sz="1400" dirty="0">
              <a:solidFill>
                <a:schemeClr val="bg1"/>
              </a:solidFill>
            </a:rPr>
            <a:t>(lab technique &amp; practice, worker/employer)</a:t>
          </a:r>
        </a:p>
      </dgm:t>
    </dgm:pt>
    <dgm:pt modelId="{1C0EB001-FB04-4941-A8AC-C6609204760F}" type="parTrans" cxnId="{5920669E-2EF8-43AB-8684-643B272D330E}">
      <dgm:prSet/>
      <dgm:spPr/>
      <dgm:t>
        <a:bodyPr/>
        <a:lstStyle/>
        <a:p>
          <a:endParaRPr lang="en-US" sz="2000">
            <a:solidFill>
              <a:schemeClr val="bg1"/>
            </a:solidFill>
          </a:endParaRPr>
        </a:p>
      </dgm:t>
    </dgm:pt>
    <dgm:pt modelId="{D85991AA-B767-40FA-B027-BEDA8E83CBE4}" type="sibTrans" cxnId="{5920669E-2EF8-43AB-8684-643B272D330E}">
      <dgm:prSet/>
      <dgm:spPr/>
      <dgm:t>
        <a:bodyPr/>
        <a:lstStyle/>
        <a:p>
          <a:endParaRPr lang="en-US" sz="2000">
            <a:solidFill>
              <a:schemeClr val="bg1"/>
            </a:solidFill>
          </a:endParaRPr>
        </a:p>
      </dgm:t>
    </dgm:pt>
    <dgm:pt modelId="{BAFAE361-C980-4CD3-A703-32387E4851AE}">
      <dgm:prSet phldrT="[Text]" custT="1"/>
      <dgm:spPr/>
      <dgm:t>
        <a:bodyPr/>
        <a:lstStyle/>
        <a:p>
          <a:r>
            <a:rPr lang="en-US" sz="2000" dirty="0">
              <a:solidFill>
                <a:schemeClr val="bg1"/>
              </a:solidFill>
            </a:rPr>
            <a:t>Personal protective equipment</a:t>
          </a:r>
        </a:p>
      </dgm:t>
    </dgm:pt>
    <dgm:pt modelId="{25584783-89CF-430C-A761-E42FC7EE65AE}" type="parTrans" cxnId="{79F00154-95E1-49A0-B6DF-ABC27CB52420}">
      <dgm:prSet/>
      <dgm:spPr/>
      <dgm:t>
        <a:bodyPr/>
        <a:lstStyle/>
        <a:p>
          <a:endParaRPr lang="en-US">
            <a:solidFill>
              <a:schemeClr val="bg1"/>
            </a:solidFill>
          </a:endParaRPr>
        </a:p>
      </dgm:t>
    </dgm:pt>
    <dgm:pt modelId="{1274519B-9AE4-44B1-8954-48107CE24131}" type="sibTrans" cxnId="{79F00154-95E1-49A0-B6DF-ABC27CB52420}">
      <dgm:prSet/>
      <dgm:spPr/>
      <dgm:t>
        <a:bodyPr/>
        <a:lstStyle/>
        <a:p>
          <a:endParaRPr lang="en-US">
            <a:solidFill>
              <a:schemeClr val="bg1"/>
            </a:solidFill>
          </a:endParaRPr>
        </a:p>
      </dgm:t>
    </dgm:pt>
    <dgm:pt modelId="{69E96EC6-0254-4730-842E-66D70CC4CC96}" type="pres">
      <dgm:prSet presAssocID="{4309942D-0AE6-4439-87AE-53F859641C27}" presName="Name0" presStyleCnt="0">
        <dgm:presLayoutVars>
          <dgm:dir/>
          <dgm:animLvl val="lvl"/>
          <dgm:resizeHandles val="exact"/>
        </dgm:presLayoutVars>
      </dgm:prSet>
      <dgm:spPr/>
    </dgm:pt>
    <dgm:pt modelId="{F5562DB2-C942-40C3-A69E-9AA766734E0F}" type="pres">
      <dgm:prSet presAssocID="{E2F38CA9-3827-45A0-8FA2-C9EA457063DD}" presName="Name8" presStyleCnt="0"/>
      <dgm:spPr/>
    </dgm:pt>
    <dgm:pt modelId="{745F73F9-180B-420E-BE94-9C0CB679A9FC}" type="pres">
      <dgm:prSet presAssocID="{E2F38CA9-3827-45A0-8FA2-C9EA457063DD}" presName="level" presStyleLbl="node1" presStyleIdx="0" presStyleCnt="4" custLinFactNeighborY="-2753">
        <dgm:presLayoutVars>
          <dgm:chMax val="1"/>
          <dgm:bulletEnabled val="1"/>
        </dgm:presLayoutVars>
      </dgm:prSet>
      <dgm:spPr/>
    </dgm:pt>
    <dgm:pt modelId="{EF1AE164-B9B1-49EA-96B8-3A5F8868592C}" type="pres">
      <dgm:prSet presAssocID="{E2F38CA9-3827-45A0-8FA2-C9EA457063DD}" presName="levelTx" presStyleLbl="revTx" presStyleIdx="0" presStyleCnt="0">
        <dgm:presLayoutVars>
          <dgm:chMax val="1"/>
          <dgm:bulletEnabled val="1"/>
        </dgm:presLayoutVars>
      </dgm:prSet>
      <dgm:spPr/>
    </dgm:pt>
    <dgm:pt modelId="{0AAD6C24-9912-4582-BC4D-963DF63D069E}" type="pres">
      <dgm:prSet presAssocID="{086F8BAC-E76A-478C-8D49-2BF6DBCD8EC6}" presName="Name8" presStyleCnt="0"/>
      <dgm:spPr/>
    </dgm:pt>
    <dgm:pt modelId="{82E9DB99-0D61-42B4-B117-91BEE74C7E9C}" type="pres">
      <dgm:prSet presAssocID="{086F8BAC-E76A-478C-8D49-2BF6DBCD8EC6}" presName="level" presStyleLbl="node1" presStyleIdx="1" presStyleCnt="4">
        <dgm:presLayoutVars>
          <dgm:chMax val="1"/>
          <dgm:bulletEnabled val="1"/>
        </dgm:presLayoutVars>
      </dgm:prSet>
      <dgm:spPr/>
    </dgm:pt>
    <dgm:pt modelId="{49B39158-E945-4E54-A129-920B53671FDD}" type="pres">
      <dgm:prSet presAssocID="{086F8BAC-E76A-478C-8D49-2BF6DBCD8EC6}" presName="levelTx" presStyleLbl="revTx" presStyleIdx="0" presStyleCnt="0">
        <dgm:presLayoutVars>
          <dgm:chMax val="1"/>
          <dgm:bulletEnabled val="1"/>
        </dgm:presLayoutVars>
      </dgm:prSet>
      <dgm:spPr/>
    </dgm:pt>
    <dgm:pt modelId="{7A6D655C-B9E8-4742-94F5-B37F16BF3E25}" type="pres">
      <dgm:prSet presAssocID="{13663CF0-DB51-4EE0-A983-D418A3E1938D}" presName="Name8" presStyleCnt="0"/>
      <dgm:spPr/>
    </dgm:pt>
    <dgm:pt modelId="{E4957DF0-DBA0-48C2-BF28-AE9FEF014A04}" type="pres">
      <dgm:prSet presAssocID="{13663CF0-DB51-4EE0-A983-D418A3E1938D}" presName="level" presStyleLbl="node1" presStyleIdx="2" presStyleCnt="4">
        <dgm:presLayoutVars>
          <dgm:chMax val="1"/>
          <dgm:bulletEnabled val="1"/>
        </dgm:presLayoutVars>
      </dgm:prSet>
      <dgm:spPr/>
    </dgm:pt>
    <dgm:pt modelId="{B3C6CDCE-A9D7-43F1-89BE-76AAD6FB0D18}" type="pres">
      <dgm:prSet presAssocID="{13663CF0-DB51-4EE0-A983-D418A3E1938D}" presName="levelTx" presStyleLbl="revTx" presStyleIdx="0" presStyleCnt="0">
        <dgm:presLayoutVars>
          <dgm:chMax val="1"/>
          <dgm:bulletEnabled val="1"/>
        </dgm:presLayoutVars>
      </dgm:prSet>
      <dgm:spPr/>
    </dgm:pt>
    <dgm:pt modelId="{F1909813-3A0F-4F90-9BA8-311025316BA3}" type="pres">
      <dgm:prSet presAssocID="{BAFAE361-C980-4CD3-A703-32387E4851AE}" presName="Name8" presStyleCnt="0"/>
      <dgm:spPr/>
    </dgm:pt>
    <dgm:pt modelId="{97AF208B-B958-41CA-B728-6531EA11E4B9}" type="pres">
      <dgm:prSet presAssocID="{BAFAE361-C980-4CD3-A703-32387E4851AE}" presName="level" presStyleLbl="node1" presStyleIdx="3" presStyleCnt="4">
        <dgm:presLayoutVars>
          <dgm:chMax val="1"/>
          <dgm:bulletEnabled val="1"/>
        </dgm:presLayoutVars>
      </dgm:prSet>
      <dgm:spPr/>
    </dgm:pt>
    <dgm:pt modelId="{2C0D06A0-6379-4DB8-8B73-EAAC70A74D70}" type="pres">
      <dgm:prSet presAssocID="{BAFAE361-C980-4CD3-A703-32387E4851AE}" presName="levelTx" presStyleLbl="revTx" presStyleIdx="0" presStyleCnt="0">
        <dgm:presLayoutVars>
          <dgm:chMax val="1"/>
          <dgm:bulletEnabled val="1"/>
        </dgm:presLayoutVars>
      </dgm:prSet>
      <dgm:spPr/>
    </dgm:pt>
  </dgm:ptLst>
  <dgm:cxnLst>
    <dgm:cxn modelId="{DC949412-BBD5-42EA-875B-72FDA7133A7E}" type="presOf" srcId="{086F8BAC-E76A-478C-8D49-2BF6DBCD8EC6}" destId="{49B39158-E945-4E54-A129-920B53671FDD}" srcOrd="1" destOrd="0" presId="urn:microsoft.com/office/officeart/2005/8/layout/pyramid1"/>
    <dgm:cxn modelId="{76A42A3F-0ED3-4028-8603-843D06ACFAD3}" type="presOf" srcId="{4309942D-0AE6-4439-87AE-53F859641C27}" destId="{69E96EC6-0254-4730-842E-66D70CC4CC96}" srcOrd="0" destOrd="0" presId="urn:microsoft.com/office/officeart/2005/8/layout/pyramid1"/>
    <dgm:cxn modelId="{2201015E-4909-4E9E-A2EE-E49813D37607}" type="presOf" srcId="{13663CF0-DB51-4EE0-A983-D418A3E1938D}" destId="{E4957DF0-DBA0-48C2-BF28-AE9FEF014A04}" srcOrd="0" destOrd="0" presId="urn:microsoft.com/office/officeart/2005/8/layout/pyramid1"/>
    <dgm:cxn modelId="{1C746441-548D-4FC2-9C1C-2039484C41BE}" type="presOf" srcId="{086F8BAC-E76A-478C-8D49-2BF6DBCD8EC6}" destId="{82E9DB99-0D61-42B4-B117-91BEE74C7E9C}" srcOrd="0" destOrd="0" presId="urn:microsoft.com/office/officeart/2005/8/layout/pyramid1"/>
    <dgm:cxn modelId="{C082356C-5B9E-43A7-BDCF-A36743B8A6ED}" type="presOf" srcId="{BAFAE361-C980-4CD3-A703-32387E4851AE}" destId="{2C0D06A0-6379-4DB8-8B73-EAAC70A74D70}" srcOrd="1" destOrd="0" presId="urn:microsoft.com/office/officeart/2005/8/layout/pyramid1"/>
    <dgm:cxn modelId="{E0C31A52-753A-40CA-AFBC-11E1B8F205A1}" srcId="{4309942D-0AE6-4439-87AE-53F859641C27}" destId="{086F8BAC-E76A-478C-8D49-2BF6DBCD8EC6}" srcOrd="1" destOrd="0" parTransId="{8C456653-6010-4F83-9637-F1117BCB2FB3}" sibTransId="{0F073055-CFC0-4B0E-8489-B80E5F1C517F}"/>
    <dgm:cxn modelId="{79F00154-95E1-49A0-B6DF-ABC27CB52420}" srcId="{4309942D-0AE6-4439-87AE-53F859641C27}" destId="{BAFAE361-C980-4CD3-A703-32387E4851AE}" srcOrd="3" destOrd="0" parTransId="{25584783-89CF-430C-A761-E42FC7EE65AE}" sibTransId="{1274519B-9AE4-44B1-8954-48107CE24131}"/>
    <dgm:cxn modelId="{B5B05B57-8FB9-4FB0-B9A4-92466DEC2BAD}" srcId="{4309942D-0AE6-4439-87AE-53F859641C27}" destId="{E2F38CA9-3827-45A0-8FA2-C9EA457063DD}" srcOrd="0" destOrd="0" parTransId="{2C3ED781-8A04-41CF-82C3-1611F68C7CC1}" sibTransId="{76418836-6398-4D80-9B96-541BFCFD8A40}"/>
    <dgm:cxn modelId="{E07D9D7C-EC3D-4C0F-93F8-E1610BD0FE92}" type="presOf" srcId="{13663CF0-DB51-4EE0-A983-D418A3E1938D}" destId="{B3C6CDCE-A9D7-43F1-89BE-76AAD6FB0D18}" srcOrd="1" destOrd="0" presId="urn:microsoft.com/office/officeart/2005/8/layout/pyramid1"/>
    <dgm:cxn modelId="{AD374E98-00A4-48FA-9180-38F8257CA3E3}" type="presOf" srcId="{BAFAE361-C980-4CD3-A703-32387E4851AE}" destId="{97AF208B-B958-41CA-B728-6531EA11E4B9}" srcOrd="0" destOrd="0" presId="urn:microsoft.com/office/officeart/2005/8/layout/pyramid1"/>
    <dgm:cxn modelId="{5920669E-2EF8-43AB-8684-643B272D330E}" srcId="{4309942D-0AE6-4439-87AE-53F859641C27}" destId="{13663CF0-DB51-4EE0-A983-D418A3E1938D}" srcOrd="2" destOrd="0" parTransId="{1C0EB001-FB04-4941-A8AC-C6609204760F}" sibTransId="{D85991AA-B767-40FA-B027-BEDA8E83CBE4}"/>
    <dgm:cxn modelId="{6BAB23AC-98E8-46AA-9EC0-4420718FFE79}" type="presOf" srcId="{E2F38CA9-3827-45A0-8FA2-C9EA457063DD}" destId="{EF1AE164-B9B1-49EA-96B8-3A5F8868592C}" srcOrd="1" destOrd="0" presId="urn:microsoft.com/office/officeart/2005/8/layout/pyramid1"/>
    <dgm:cxn modelId="{DD7D94D7-2023-4313-8786-4F6068460057}" type="presOf" srcId="{E2F38CA9-3827-45A0-8FA2-C9EA457063DD}" destId="{745F73F9-180B-420E-BE94-9C0CB679A9FC}" srcOrd="0" destOrd="0" presId="urn:microsoft.com/office/officeart/2005/8/layout/pyramid1"/>
    <dgm:cxn modelId="{A2F509C4-719A-45D6-8C5B-885E7D142B86}" type="presParOf" srcId="{69E96EC6-0254-4730-842E-66D70CC4CC96}" destId="{F5562DB2-C942-40C3-A69E-9AA766734E0F}" srcOrd="0" destOrd="0" presId="urn:microsoft.com/office/officeart/2005/8/layout/pyramid1"/>
    <dgm:cxn modelId="{5F65B1B5-4140-4B51-AD7C-DDC35DF3F2C9}" type="presParOf" srcId="{F5562DB2-C942-40C3-A69E-9AA766734E0F}" destId="{745F73F9-180B-420E-BE94-9C0CB679A9FC}" srcOrd="0" destOrd="0" presId="urn:microsoft.com/office/officeart/2005/8/layout/pyramid1"/>
    <dgm:cxn modelId="{611A87C7-9AB1-4A37-A778-439C7735C87E}" type="presParOf" srcId="{F5562DB2-C942-40C3-A69E-9AA766734E0F}" destId="{EF1AE164-B9B1-49EA-96B8-3A5F8868592C}" srcOrd="1" destOrd="0" presId="urn:microsoft.com/office/officeart/2005/8/layout/pyramid1"/>
    <dgm:cxn modelId="{6038AE8F-D886-4033-B9A9-8C240E7489E2}" type="presParOf" srcId="{69E96EC6-0254-4730-842E-66D70CC4CC96}" destId="{0AAD6C24-9912-4582-BC4D-963DF63D069E}" srcOrd="1" destOrd="0" presId="urn:microsoft.com/office/officeart/2005/8/layout/pyramid1"/>
    <dgm:cxn modelId="{A9F00D98-117D-4F9F-A433-DFC2A30E639E}" type="presParOf" srcId="{0AAD6C24-9912-4582-BC4D-963DF63D069E}" destId="{82E9DB99-0D61-42B4-B117-91BEE74C7E9C}" srcOrd="0" destOrd="0" presId="urn:microsoft.com/office/officeart/2005/8/layout/pyramid1"/>
    <dgm:cxn modelId="{7A2C7A0C-7613-442C-B6A4-AB07515F20AA}" type="presParOf" srcId="{0AAD6C24-9912-4582-BC4D-963DF63D069E}" destId="{49B39158-E945-4E54-A129-920B53671FDD}" srcOrd="1" destOrd="0" presId="urn:microsoft.com/office/officeart/2005/8/layout/pyramid1"/>
    <dgm:cxn modelId="{16A0F5BF-4CDB-4142-91FE-99E14C23A24D}" type="presParOf" srcId="{69E96EC6-0254-4730-842E-66D70CC4CC96}" destId="{7A6D655C-B9E8-4742-94F5-B37F16BF3E25}" srcOrd="2" destOrd="0" presId="urn:microsoft.com/office/officeart/2005/8/layout/pyramid1"/>
    <dgm:cxn modelId="{9113CF47-DDC2-481C-B474-456568701A00}" type="presParOf" srcId="{7A6D655C-B9E8-4742-94F5-B37F16BF3E25}" destId="{E4957DF0-DBA0-48C2-BF28-AE9FEF014A04}" srcOrd="0" destOrd="0" presId="urn:microsoft.com/office/officeart/2005/8/layout/pyramid1"/>
    <dgm:cxn modelId="{BF52FC49-BC39-4354-A877-AED057269DFA}" type="presParOf" srcId="{7A6D655C-B9E8-4742-94F5-B37F16BF3E25}" destId="{B3C6CDCE-A9D7-43F1-89BE-76AAD6FB0D18}" srcOrd="1" destOrd="0" presId="urn:microsoft.com/office/officeart/2005/8/layout/pyramid1"/>
    <dgm:cxn modelId="{C564E33C-29F5-40A6-BC1D-43DC27A2D712}" type="presParOf" srcId="{69E96EC6-0254-4730-842E-66D70CC4CC96}" destId="{F1909813-3A0F-4F90-9BA8-311025316BA3}" srcOrd="3" destOrd="0" presId="urn:microsoft.com/office/officeart/2005/8/layout/pyramid1"/>
    <dgm:cxn modelId="{3E80F3E5-A61D-4192-9C27-47A0A51B56FF}" type="presParOf" srcId="{F1909813-3A0F-4F90-9BA8-311025316BA3}" destId="{97AF208B-B958-41CA-B728-6531EA11E4B9}" srcOrd="0" destOrd="0" presId="urn:microsoft.com/office/officeart/2005/8/layout/pyramid1"/>
    <dgm:cxn modelId="{BC270610-12A3-4F32-9B5F-4A4D93B77A1B}" type="presParOf" srcId="{F1909813-3A0F-4F90-9BA8-311025316BA3}" destId="{2C0D06A0-6379-4DB8-8B73-EAAC70A74D7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73F9-180B-420E-BE94-9C0CB679A9FC}">
      <dsp:nvSpPr>
        <dsp:cNvPr id="0" name=""/>
        <dsp:cNvSpPr/>
      </dsp:nvSpPr>
      <dsp:spPr>
        <a:xfrm>
          <a:off x="2314574" y="0"/>
          <a:ext cx="1543049" cy="810815"/>
        </a:xfrm>
        <a:prstGeom prst="trapezoid">
          <a:avLst>
            <a:gd name="adj" fmla="val 9515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u="sng" kern="1200" dirty="0">
            <a:solidFill>
              <a:schemeClr val="bg1"/>
            </a:solidFill>
          </a:endParaRPr>
        </a:p>
        <a:p>
          <a:pPr marL="0" lvl="0" indent="0" algn="ctr" defTabSz="889000">
            <a:lnSpc>
              <a:spcPct val="90000"/>
            </a:lnSpc>
            <a:spcBef>
              <a:spcPct val="0"/>
            </a:spcBef>
            <a:spcAft>
              <a:spcPct val="35000"/>
            </a:spcAft>
            <a:buNone/>
          </a:pPr>
          <a:r>
            <a:rPr lang="en-US" sz="2000" u="sng" kern="1200" dirty="0" err="1">
              <a:solidFill>
                <a:schemeClr val="bg1"/>
              </a:solidFill>
            </a:rPr>
            <a:t>Eliminasi</a:t>
          </a:r>
          <a:endParaRPr lang="en-US" sz="2000" u="sng" kern="1200" dirty="0">
            <a:solidFill>
              <a:schemeClr val="bg1"/>
            </a:solidFill>
          </a:endParaRPr>
        </a:p>
        <a:p>
          <a:pPr marL="0" lvl="0" indent="0" algn="ctr" defTabSz="889000">
            <a:lnSpc>
              <a:spcPct val="90000"/>
            </a:lnSpc>
            <a:spcBef>
              <a:spcPct val="0"/>
            </a:spcBef>
            <a:spcAft>
              <a:spcPct val="35000"/>
            </a:spcAft>
            <a:buNone/>
          </a:pPr>
          <a:r>
            <a:rPr lang="en-US" sz="2000" kern="1200" dirty="0" err="1">
              <a:solidFill>
                <a:schemeClr val="bg1"/>
              </a:solidFill>
            </a:rPr>
            <a:t>substitusi</a:t>
          </a:r>
          <a:endParaRPr lang="en-US" sz="2000" kern="1200" dirty="0">
            <a:solidFill>
              <a:schemeClr val="bg1"/>
            </a:solidFill>
          </a:endParaRPr>
        </a:p>
      </dsp:txBody>
      <dsp:txXfrm>
        <a:off x="2314574" y="0"/>
        <a:ext cx="1543049" cy="810815"/>
      </dsp:txXfrm>
    </dsp:sp>
    <dsp:sp modelId="{82E9DB99-0D61-42B4-B117-91BEE74C7E9C}">
      <dsp:nvSpPr>
        <dsp:cNvPr id="0" name=""/>
        <dsp:cNvSpPr/>
      </dsp:nvSpPr>
      <dsp:spPr>
        <a:xfrm>
          <a:off x="1543049" y="810815"/>
          <a:ext cx="3086099" cy="810815"/>
        </a:xfrm>
        <a:prstGeom prst="trapezoid">
          <a:avLst>
            <a:gd name="adj" fmla="val 95154"/>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Engineering controls</a:t>
          </a:r>
        </a:p>
        <a:p>
          <a:pPr marL="0" lvl="0" indent="0" algn="ctr" defTabSz="889000">
            <a:lnSpc>
              <a:spcPct val="90000"/>
            </a:lnSpc>
            <a:spcBef>
              <a:spcPct val="0"/>
            </a:spcBef>
            <a:spcAft>
              <a:spcPct val="35000"/>
            </a:spcAft>
            <a:buNone/>
          </a:pPr>
          <a:r>
            <a:rPr lang="en-US" sz="1400" kern="1200" dirty="0">
              <a:solidFill>
                <a:schemeClr val="bg1"/>
              </a:solidFill>
            </a:rPr>
            <a:t>(physical change to the workplace and or facility)</a:t>
          </a:r>
        </a:p>
      </dsp:txBody>
      <dsp:txXfrm>
        <a:off x="2083117" y="810815"/>
        <a:ext cx="2005965" cy="810815"/>
      </dsp:txXfrm>
    </dsp:sp>
    <dsp:sp modelId="{E4957DF0-DBA0-48C2-BF28-AE9FEF014A04}">
      <dsp:nvSpPr>
        <dsp:cNvPr id="0" name=""/>
        <dsp:cNvSpPr/>
      </dsp:nvSpPr>
      <dsp:spPr>
        <a:xfrm>
          <a:off x="771524" y="1621631"/>
          <a:ext cx="4629150" cy="810815"/>
        </a:xfrm>
        <a:prstGeom prst="trapezoid">
          <a:avLst>
            <a:gd name="adj" fmla="val 95154"/>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Administrative controls including work practices</a:t>
          </a:r>
        </a:p>
        <a:p>
          <a:pPr marL="0" lvl="0" indent="0" algn="ctr" defTabSz="889000">
            <a:lnSpc>
              <a:spcPct val="90000"/>
            </a:lnSpc>
            <a:spcBef>
              <a:spcPct val="0"/>
            </a:spcBef>
            <a:spcAft>
              <a:spcPct val="35000"/>
            </a:spcAft>
            <a:buNone/>
          </a:pPr>
          <a:r>
            <a:rPr lang="en-US" sz="1400" kern="1200" dirty="0">
              <a:solidFill>
                <a:schemeClr val="bg1"/>
              </a:solidFill>
            </a:rPr>
            <a:t>(lab technique &amp; practice, worker/employer)</a:t>
          </a:r>
        </a:p>
      </dsp:txBody>
      <dsp:txXfrm>
        <a:off x="1581626" y="1621631"/>
        <a:ext cx="3008947" cy="810815"/>
      </dsp:txXfrm>
    </dsp:sp>
    <dsp:sp modelId="{97AF208B-B958-41CA-B728-6531EA11E4B9}">
      <dsp:nvSpPr>
        <dsp:cNvPr id="0" name=""/>
        <dsp:cNvSpPr/>
      </dsp:nvSpPr>
      <dsp:spPr>
        <a:xfrm>
          <a:off x="0" y="2432447"/>
          <a:ext cx="6172199" cy="810815"/>
        </a:xfrm>
        <a:prstGeom prst="trapezoid">
          <a:avLst>
            <a:gd name="adj" fmla="val 95154"/>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Personal protective equipment</a:t>
          </a:r>
        </a:p>
      </dsp:txBody>
      <dsp:txXfrm>
        <a:off x="1080134" y="2432447"/>
        <a:ext cx="4011930" cy="8108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A171D2D-E3B0-4D16-AF7C-C07929F1C5F0}" type="datetimeFigureOut">
              <a:rPr lang="en-US" smtClean="0"/>
              <a:t>5/2/2024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E9D72C9-0940-4387-85ED-BD121AB20348}" type="slidenum">
              <a:rPr lang="en-US" smtClean="0"/>
              <a:t>‹#›</a:t>
            </a:fld>
            <a:endParaRPr lang="en-US"/>
          </a:p>
        </p:txBody>
      </p:sp>
    </p:spTree>
    <p:extLst>
      <p:ext uri="{BB962C8B-B14F-4D97-AF65-F5344CB8AC3E}">
        <p14:creationId xmlns:p14="http://schemas.microsoft.com/office/powerpoint/2010/main" val="477910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1FD3111-BCBF-42F7-B42C-75B37ED076A1}" type="datetimeFigureOut">
              <a:rPr lang="en-US" smtClean="0"/>
              <a:pPr/>
              <a:t>5/2/2024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C1F25E9-3FC8-49EB-8A87-FD74CC832F62}" type="slidenum">
              <a:rPr lang="en-US" smtClean="0"/>
              <a:pPr/>
              <a:t>‹#›</a:t>
            </a:fld>
            <a:endParaRPr lang="en-US"/>
          </a:p>
        </p:txBody>
      </p:sp>
    </p:spTree>
    <p:extLst>
      <p:ext uri="{BB962C8B-B14F-4D97-AF65-F5344CB8AC3E}">
        <p14:creationId xmlns:p14="http://schemas.microsoft.com/office/powerpoint/2010/main" val="369439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id-ID" dirty="0"/>
              <a:t>Assalamualaikum warahmatullahi wabarakatuh</a:t>
            </a:r>
          </a:p>
          <a:p>
            <a:endParaRPr lang="id-ID" dirty="0"/>
          </a:p>
          <a:p>
            <a:r>
              <a:rPr lang="id-ID" dirty="0"/>
              <a:t>Selamat siang </a:t>
            </a:r>
          </a:p>
          <a:p>
            <a:endParaRPr lang="id-ID" dirty="0"/>
          </a:p>
          <a:p>
            <a:r>
              <a:rPr lang="id-ID" dirty="0"/>
              <a:t>Pada</a:t>
            </a:r>
            <a:r>
              <a:rPr lang="id-ID" baseline="0" dirty="0"/>
              <a:t> kesempatan kali ini akan ada 2 materi yang dibahas yaitu: General Safety in Laboratory dan Emergency Response</a:t>
            </a:r>
          </a:p>
          <a:p>
            <a:endParaRPr lang="id-ID" baseline="0" dirty="0"/>
          </a:p>
          <a:p>
            <a:r>
              <a:rPr lang="id-ID" dirty="0"/>
              <a:t>Materi yang akan kita bahas pertama kali adalah materi General Safety in Laboratory</a:t>
            </a:r>
          </a:p>
        </p:txBody>
      </p:sp>
      <p:sp>
        <p:nvSpPr>
          <p:cNvPr id="4" name="Slide Number Placeholder 3"/>
          <p:cNvSpPr>
            <a:spLocks noGrp="1"/>
          </p:cNvSpPr>
          <p:nvPr>
            <p:ph type="sldNum" sz="quarter" idx="10"/>
          </p:nvPr>
        </p:nvSpPr>
        <p:spPr/>
        <p:txBody>
          <a:bodyPr/>
          <a:lstStyle/>
          <a:p>
            <a:fld id="{AD28E0F5-3BA6-484E-9820-FBFD43235283}" type="slidenum">
              <a:rPr lang="id-ID" smtClean="0"/>
              <a:pPr/>
              <a:t>1</a:t>
            </a:fld>
            <a:endParaRPr lang="id-ID"/>
          </a:p>
        </p:txBody>
      </p:sp>
    </p:spTree>
    <p:extLst>
      <p:ext uri="{BB962C8B-B14F-4D97-AF65-F5344CB8AC3E}">
        <p14:creationId xmlns:p14="http://schemas.microsoft.com/office/powerpoint/2010/main" val="284303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24</a:t>
            </a:fld>
            <a:endParaRPr lang="id-ID"/>
          </a:p>
        </p:txBody>
      </p:sp>
    </p:spTree>
    <p:extLst>
      <p:ext uri="{BB962C8B-B14F-4D97-AF65-F5344CB8AC3E}">
        <p14:creationId xmlns:p14="http://schemas.microsoft.com/office/powerpoint/2010/main" val="207506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36</a:t>
            </a:fld>
            <a:endParaRPr lang="id-ID"/>
          </a:p>
        </p:txBody>
      </p:sp>
    </p:spTree>
    <p:extLst>
      <p:ext uri="{BB962C8B-B14F-4D97-AF65-F5344CB8AC3E}">
        <p14:creationId xmlns:p14="http://schemas.microsoft.com/office/powerpoint/2010/main" val="444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857500" y="514350"/>
            <a:ext cx="3429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APD sekali pakai atau tidak sekali pakai; dekontaminasi/daurulang APD; prosedur melepas dan memakai APD; mengkaji resiko APD yang sesuai; desinfeksi PPE utuk mencegah kontaminasi/sterilisasi panas</a:t>
            </a:r>
          </a:p>
          <a:p>
            <a:pPr eaLnBrk="1" hangingPunct="1"/>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71203-E2A5-45DB-AA30-E8CEB8F0B55D}" type="slidenum">
              <a:rPr lang="en-US">
                <a:latin typeface="Calibri" panose="020F0502020204030204" pitchFamily="34" charset="0"/>
              </a:rPr>
              <a:pPr eaLnBrk="1" hangingPunct="1"/>
              <a:t>39</a:t>
            </a:fld>
            <a:endParaRPr lang="en-US">
              <a:latin typeface="Calibri" panose="020F0502020204030204" pitchFamily="34" charset="0"/>
            </a:endParaRPr>
          </a:p>
        </p:txBody>
      </p:sp>
    </p:spTree>
    <p:extLst>
      <p:ext uri="{BB962C8B-B14F-4D97-AF65-F5344CB8AC3E}">
        <p14:creationId xmlns:p14="http://schemas.microsoft.com/office/powerpoint/2010/main" val="149638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40</a:t>
            </a:fld>
            <a:endParaRPr lang="id-ID"/>
          </a:p>
        </p:txBody>
      </p:sp>
    </p:spTree>
    <p:extLst>
      <p:ext uri="{BB962C8B-B14F-4D97-AF65-F5344CB8AC3E}">
        <p14:creationId xmlns:p14="http://schemas.microsoft.com/office/powerpoint/2010/main" val="61638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43714E3-0211-F424-E136-0B765EB34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51BBFD0-CEE3-B72F-867C-43F9DE2942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a:p>
            <a:pPr eaLnBrk="1" hangingPunct="1">
              <a:spcBef>
                <a:spcPct val="0"/>
              </a:spcBef>
            </a:pPr>
            <a:r>
              <a:rPr lang="id-ID" altLang="en-US"/>
              <a:t>	</a:t>
            </a:r>
            <a:endParaRPr lang="en-US" altLang="en-US"/>
          </a:p>
        </p:txBody>
      </p:sp>
      <p:sp>
        <p:nvSpPr>
          <p:cNvPr id="22532" name="Slide Number Placeholder 3">
            <a:extLst>
              <a:ext uri="{FF2B5EF4-FFF2-40B4-BE49-F238E27FC236}">
                <a16:creationId xmlns:a16="http://schemas.microsoft.com/office/drawing/2014/main" id="{739B7B8C-D10C-8CA6-6F98-170B867E6B3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6A85BB-A9A1-4A67-88B6-B6CB733B2CBC}"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id-ID"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Segala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terkait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keamanan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kerja</a:t>
            </a:r>
            <a:r>
              <a:rPr lang="en-US" sz="1200" kern="1200" dirty="0">
                <a:solidFill>
                  <a:schemeClr val="tx1"/>
                </a:solidFill>
                <a:effectLst/>
                <a:latin typeface="+mn-lt"/>
                <a:ea typeface="+mn-ea"/>
                <a:cs typeface="+mn-cs"/>
              </a:rPr>
              <a:t> di </a:t>
            </a:r>
            <a:r>
              <a:rPr lang="en-US" sz="1200" kern="1200" dirty="0" err="1">
                <a:solidFill>
                  <a:schemeClr val="tx1"/>
                </a:solidFill>
                <a:effectLst/>
                <a:latin typeface="+mn-lt"/>
                <a:ea typeface="+mn-ea"/>
                <a:cs typeface="+mn-cs"/>
              </a:rPr>
              <a:t>kerja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laboratorium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merupakan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penting</a:t>
            </a:r>
            <a:r>
              <a:rPr lang="en-US" sz="1200" kern="1200" dirty="0">
                <a:solidFill>
                  <a:schemeClr val="tx1"/>
                </a:solidFill>
                <a:effectLst/>
                <a:latin typeface="+mn-lt"/>
                <a:ea typeface="+mn-ea"/>
                <a:cs typeface="+mn-cs"/>
              </a:rPr>
              <a:t> yang </a:t>
            </a:r>
            <a:r>
              <a:rPr lang="en-US" sz="1200" kern="1200" dirty="0" err="1">
                <a:solidFill>
                  <a:schemeClr val="tx1"/>
                </a:solidFill>
                <a:effectLst/>
                <a:latin typeface="+mn-lt"/>
                <a:ea typeface="+mn-ea"/>
                <a:cs typeface="+mn-cs"/>
              </a:rPr>
              <a:t>harus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diketahui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oleh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laboratorium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Pengetahuan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tersebut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menghindarkan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paparan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kimia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infeksius</a:t>
            </a:r>
            <a:r>
              <a:rPr lang="en-US" sz="1200" kern="1200" dirty="0">
                <a:solidFill>
                  <a:schemeClr val="tx1"/>
                </a:solidFill>
                <a:effectLst/>
                <a:latin typeface="+mn-lt"/>
                <a:ea typeface="+mn-ea"/>
                <a:cs typeface="+mn-cs"/>
              </a:rPr>
              <a:t> yang </a:t>
            </a:r>
            <a:r>
              <a:rPr lang="en-US" sz="1200" kern="1200" dirty="0" err="1">
                <a:solidFill>
                  <a:schemeClr val="tx1"/>
                </a:solidFill>
                <a:effectLst/>
                <a:latin typeface="+mn-lt"/>
                <a:ea typeface="+mn-ea"/>
                <a:cs typeface="+mn-cs"/>
              </a:rPr>
              <a:t>dapat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menimbulkan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cedera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cacat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permanen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laboratorium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komunitas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maupun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lingkungan</a:t>
            </a:r>
            <a:r>
              <a:rPr lang="en-US" sz="1200" kern="1200" dirty="0">
                <a:solidFill>
                  <a:schemeClr val="tx1"/>
                </a:solidFill>
                <a:effectLst/>
                <a:latin typeface="+mn-lt"/>
                <a:ea typeface="+mn-ea"/>
                <a:cs typeface="+mn-cs"/>
              </a:rPr>
              <a:t>. </a:t>
            </a:r>
            <a:endParaRPr lang="id-ID" sz="1200" kern="1200" dirty="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2</a:t>
            </a:fld>
            <a:endParaRPr lang="id-ID"/>
          </a:p>
        </p:txBody>
      </p:sp>
    </p:spTree>
    <p:extLst>
      <p:ext uri="{BB962C8B-B14F-4D97-AF65-F5344CB8AC3E}">
        <p14:creationId xmlns:p14="http://schemas.microsoft.com/office/powerpoint/2010/main" val="422404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id-ID" dirty="0"/>
              <a:t>Bekerja di laboratorium membutuhkan</a:t>
            </a:r>
            <a:r>
              <a:rPr lang="id-ID" baseline="0" dirty="0"/>
              <a:t> konsentrasi 100% karena kita harus selalu waspada dan memperhatikan sekeliling area bekerja</a:t>
            </a:r>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3</a:t>
            </a:fld>
            <a:endParaRPr lang="id-ID"/>
          </a:p>
        </p:txBody>
      </p:sp>
    </p:spTree>
    <p:extLst>
      <p:ext uri="{BB962C8B-B14F-4D97-AF65-F5344CB8AC3E}">
        <p14:creationId xmlns:p14="http://schemas.microsoft.com/office/powerpoint/2010/main" val="173666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5</a:t>
            </a:fld>
            <a:endParaRPr lang="id-ID"/>
          </a:p>
        </p:txBody>
      </p:sp>
    </p:spTree>
    <p:extLst>
      <p:ext uri="{BB962C8B-B14F-4D97-AF65-F5344CB8AC3E}">
        <p14:creationId xmlns:p14="http://schemas.microsoft.com/office/powerpoint/2010/main" val="422310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8</a:t>
            </a:fld>
            <a:endParaRPr lang="id-ID"/>
          </a:p>
        </p:txBody>
      </p:sp>
    </p:spTree>
    <p:extLst>
      <p:ext uri="{BB962C8B-B14F-4D97-AF65-F5344CB8AC3E}">
        <p14:creationId xmlns:p14="http://schemas.microsoft.com/office/powerpoint/2010/main" val="30887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9</a:t>
            </a:fld>
            <a:endParaRPr lang="id-ID"/>
          </a:p>
        </p:txBody>
      </p:sp>
    </p:spTree>
    <p:extLst>
      <p:ext uri="{BB962C8B-B14F-4D97-AF65-F5344CB8AC3E}">
        <p14:creationId xmlns:p14="http://schemas.microsoft.com/office/powerpoint/2010/main" val="141043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10</a:t>
            </a:fld>
            <a:endParaRPr lang="id-ID"/>
          </a:p>
        </p:txBody>
      </p:sp>
    </p:spTree>
    <p:extLst>
      <p:ext uri="{BB962C8B-B14F-4D97-AF65-F5344CB8AC3E}">
        <p14:creationId xmlns:p14="http://schemas.microsoft.com/office/powerpoint/2010/main" val="141043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15</a:t>
            </a:fld>
            <a:endParaRPr lang="id-ID"/>
          </a:p>
        </p:txBody>
      </p:sp>
    </p:spTree>
    <p:extLst>
      <p:ext uri="{BB962C8B-B14F-4D97-AF65-F5344CB8AC3E}">
        <p14:creationId xmlns:p14="http://schemas.microsoft.com/office/powerpoint/2010/main" val="200262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28E0F5-3BA6-484E-9820-FBFD43235283}" type="slidenum">
              <a:rPr lang="id-ID" smtClean="0"/>
              <a:pPr/>
              <a:t>17</a:t>
            </a:fld>
            <a:endParaRPr lang="id-ID"/>
          </a:p>
        </p:txBody>
      </p:sp>
    </p:spTree>
    <p:extLst>
      <p:ext uri="{BB962C8B-B14F-4D97-AF65-F5344CB8AC3E}">
        <p14:creationId xmlns:p14="http://schemas.microsoft.com/office/powerpoint/2010/main" val="234622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1529-7356-20CC-BD29-3376DD7892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C11EEA-0178-5A8D-9752-1926E26501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203949-D397-D4B3-9152-BD4AC83F0BF2}"/>
              </a:ext>
            </a:extLst>
          </p:cNvPr>
          <p:cNvSpPr>
            <a:spLocks noGrp="1"/>
          </p:cNvSpPr>
          <p:nvPr>
            <p:ph type="dt" sz="half" idx="10"/>
          </p:nvPr>
        </p:nvSpPr>
        <p:spPr/>
        <p:txBody>
          <a:bodyPr/>
          <a:lstStyle/>
          <a:p>
            <a:fld id="{0DDE1808-9B0E-4FD0-B0F2-2C10C3B017CF}" type="datetime1">
              <a:rPr lang="en-US" smtClean="0"/>
              <a:t>5/2/2024</a:t>
            </a:fld>
            <a:endParaRPr lang="en-US"/>
          </a:p>
        </p:txBody>
      </p:sp>
      <p:sp>
        <p:nvSpPr>
          <p:cNvPr id="5" name="Footer Placeholder 4">
            <a:extLst>
              <a:ext uri="{FF2B5EF4-FFF2-40B4-BE49-F238E27FC236}">
                <a16:creationId xmlns:a16="http://schemas.microsoft.com/office/drawing/2014/main" id="{94F9EF9B-5EED-08DE-2203-C6C1EBE8C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A98DB-EDBD-54E8-F43D-EF7AB5E4443B}"/>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243907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9191-2F21-BD73-5578-D89E62E32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FD067-7237-212B-9414-DA49FF2C7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13416-EB04-C92E-6066-A6213FA4FF9E}"/>
              </a:ext>
            </a:extLst>
          </p:cNvPr>
          <p:cNvSpPr>
            <a:spLocks noGrp="1"/>
          </p:cNvSpPr>
          <p:nvPr>
            <p:ph type="dt" sz="half" idx="10"/>
          </p:nvPr>
        </p:nvSpPr>
        <p:spPr/>
        <p:txBody>
          <a:bodyPr/>
          <a:lstStyle/>
          <a:p>
            <a:fld id="{AC568DE4-FDB0-4AC1-9F75-89C68BCC83F7}" type="datetime1">
              <a:rPr lang="en-US" smtClean="0"/>
              <a:t>5/2/2024</a:t>
            </a:fld>
            <a:endParaRPr lang="en-US"/>
          </a:p>
        </p:txBody>
      </p:sp>
      <p:sp>
        <p:nvSpPr>
          <p:cNvPr id="5" name="Footer Placeholder 4">
            <a:extLst>
              <a:ext uri="{FF2B5EF4-FFF2-40B4-BE49-F238E27FC236}">
                <a16:creationId xmlns:a16="http://schemas.microsoft.com/office/drawing/2014/main" id="{4E7F875D-F3C1-DB7E-6AD9-0D694EB3B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0D682-6E26-FF12-91F4-56CC5B068289}"/>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952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718D7-E214-7A00-1643-D5105882F6A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7BF98-12A2-CC0D-25E0-B42A7998AE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CD4D6-ACA7-866A-CE34-1D3D02EB1B91}"/>
              </a:ext>
            </a:extLst>
          </p:cNvPr>
          <p:cNvSpPr>
            <a:spLocks noGrp="1"/>
          </p:cNvSpPr>
          <p:nvPr>
            <p:ph type="dt" sz="half" idx="10"/>
          </p:nvPr>
        </p:nvSpPr>
        <p:spPr/>
        <p:txBody>
          <a:bodyPr/>
          <a:lstStyle/>
          <a:p>
            <a:fld id="{533A008A-BD13-4E0C-B990-F2527545958C}" type="datetime1">
              <a:rPr lang="en-US" smtClean="0"/>
              <a:t>5/2/2024</a:t>
            </a:fld>
            <a:endParaRPr lang="en-US"/>
          </a:p>
        </p:txBody>
      </p:sp>
      <p:sp>
        <p:nvSpPr>
          <p:cNvPr id="5" name="Footer Placeholder 4">
            <a:extLst>
              <a:ext uri="{FF2B5EF4-FFF2-40B4-BE49-F238E27FC236}">
                <a16:creationId xmlns:a16="http://schemas.microsoft.com/office/drawing/2014/main" id="{CB10E80F-4006-EB12-AD84-DE6C48499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31E5F-AFF5-3CC4-E508-AB86B6BC0D83}"/>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50438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0950-C782-268C-6176-EB69E8C9E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7F806-CF9A-1DB5-0D81-92F1992691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BC996-3BFA-977F-4C1B-4CD8190F1F32}"/>
              </a:ext>
            </a:extLst>
          </p:cNvPr>
          <p:cNvSpPr>
            <a:spLocks noGrp="1"/>
          </p:cNvSpPr>
          <p:nvPr>
            <p:ph type="dt" sz="half" idx="10"/>
          </p:nvPr>
        </p:nvSpPr>
        <p:spPr/>
        <p:txBody>
          <a:bodyPr/>
          <a:lstStyle/>
          <a:p>
            <a:fld id="{76483D62-0DE7-43C3-B127-B5C78BD5D228}" type="datetime1">
              <a:rPr lang="en-US" smtClean="0"/>
              <a:t>5/2/2024</a:t>
            </a:fld>
            <a:endParaRPr lang="en-US"/>
          </a:p>
        </p:txBody>
      </p:sp>
      <p:sp>
        <p:nvSpPr>
          <p:cNvPr id="5" name="Footer Placeholder 4">
            <a:extLst>
              <a:ext uri="{FF2B5EF4-FFF2-40B4-BE49-F238E27FC236}">
                <a16:creationId xmlns:a16="http://schemas.microsoft.com/office/drawing/2014/main" id="{E08E8311-8AAF-1B59-8D0B-E81A62909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DEA65-F884-5579-C2C6-7F3AD38E0839}"/>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263949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F879-EED4-A850-D407-5B20EDFC62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076F12-13B9-0AB9-7608-5D0922CB38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D5A13-D74D-F8F4-8BDB-6B45747D2FCD}"/>
              </a:ext>
            </a:extLst>
          </p:cNvPr>
          <p:cNvSpPr>
            <a:spLocks noGrp="1"/>
          </p:cNvSpPr>
          <p:nvPr>
            <p:ph type="dt" sz="half" idx="10"/>
          </p:nvPr>
        </p:nvSpPr>
        <p:spPr/>
        <p:txBody>
          <a:bodyPr/>
          <a:lstStyle/>
          <a:p>
            <a:fld id="{F32E5622-D232-4CD5-BD2B-C5890022B767}" type="datetime1">
              <a:rPr lang="en-US" smtClean="0"/>
              <a:t>5/2/2024</a:t>
            </a:fld>
            <a:endParaRPr lang="en-US"/>
          </a:p>
        </p:txBody>
      </p:sp>
      <p:sp>
        <p:nvSpPr>
          <p:cNvPr id="5" name="Footer Placeholder 4">
            <a:extLst>
              <a:ext uri="{FF2B5EF4-FFF2-40B4-BE49-F238E27FC236}">
                <a16:creationId xmlns:a16="http://schemas.microsoft.com/office/drawing/2014/main" id="{DBC1B796-6B39-4072-BA0D-B75544F63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FA6B0-3848-CD26-3BA8-DD77826D1133}"/>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327367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759C-9329-6A50-E78F-8FA4E17F0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148A1-D2FC-10DE-88DE-38A5BD1A2A6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0C686-C4B1-AC20-E0C6-FF35E64A7B0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E2289-6D02-8F64-2D34-481AD585934D}"/>
              </a:ext>
            </a:extLst>
          </p:cNvPr>
          <p:cNvSpPr>
            <a:spLocks noGrp="1"/>
          </p:cNvSpPr>
          <p:nvPr>
            <p:ph type="dt" sz="half" idx="10"/>
          </p:nvPr>
        </p:nvSpPr>
        <p:spPr/>
        <p:txBody>
          <a:bodyPr/>
          <a:lstStyle/>
          <a:p>
            <a:fld id="{D285549C-25DB-4563-8692-793A3334324B}" type="datetime1">
              <a:rPr lang="en-US" smtClean="0"/>
              <a:t>5/2/2024</a:t>
            </a:fld>
            <a:endParaRPr lang="en-US"/>
          </a:p>
        </p:txBody>
      </p:sp>
      <p:sp>
        <p:nvSpPr>
          <p:cNvPr id="6" name="Footer Placeholder 5">
            <a:extLst>
              <a:ext uri="{FF2B5EF4-FFF2-40B4-BE49-F238E27FC236}">
                <a16:creationId xmlns:a16="http://schemas.microsoft.com/office/drawing/2014/main" id="{842963AF-4654-CCD3-E06B-8140F8C6E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67CDE-DD07-E81F-D29D-77809E230B51}"/>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93731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184B-6B69-5BA3-8CB8-6D3C92F4F0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13C86-CE92-39F0-A4D4-D5E22BF1FB1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8C7CE-AB93-05A0-D843-4E7259BCDB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C281B-912D-0956-2A00-6802C000CEB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5882BD0-D9EF-BD99-3A64-3999531BC7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6CBAA-A65B-338A-E3D0-B4F09FA101DB}"/>
              </a:ext>
            </a:extLst>
          </p:cNvPr>
          <p:cNvSpPr>
            <a:spLocks noGrp="1"/>
          </p:cNvSpPr>
          <p:nvPr>
            <p:ph type="dt" sz="half" idx="10"/>
          </p:nvPr>
        </p:nvSpPr>
        <p:spPr/>
        <p:txBody>
          <a:bodyPr/>
          <a:lstStyle/>
          <a:p>
            <a:fld id="{8BDBB269-73DB-4AFE-8F9A-25352D56719B}" type="datetime1">
              <a:rPr lang="en-US" smtClean="0"/>
              <a:t>5/2/2024</a:t>
            </a:fld>
            <a:endParaRPr lang="en-US"/>
          </a:p>
        </p:txBody>
      </p:sp>
      <p:sp>
        <p:nvSpPr>
          <p:cNvPr id="8" name="Footer Placeholder 7">
            <a:extLst>
              <a:ext uri="{FF2B5EF4-FFF2-40B4-BE49-F238E27FC236}">
                <a16:creationId xmlns:a16="http://schemas.microsoft.com/office/drawing/2014/main" id="{02D29A24-D555-B55B-2302-DBBE839AD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F7AD4-8D9C-4F05-6B18-0C5B6D2103B7}"/>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189024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8A65-0B9E-A1E4-E5EB-BB52BACD49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A1373-A528-940A-F7FD-136F8B0C856A}"/>
              </a:ext>
            </a:extLst>
          </p:cNvPr>
          <p:cNvSpPr>
            <a:spLocks noGrp="1"/>
          </p:cNvSpPr>
          <p:nvPr>
            <p:ph type="dt" sz="half" idx="10"/>
          </p:nvPr>
        </p:nvSpPr>
        <p:spPr/>
        <p:txBody>
          <a:bodyPr/>
          <a:lstStyle/>
          <a:p>
            <a:fld id="{33E15867-BDFA-49BE-BA42-57657D907986}" type="datetime1">
              <a:rPr lang="en-US" smtClean="0"/>
              <a:t>5/2/2024</a:t>
            </a:fld>
            <a:endParaRPr lang="en-US"/>
          </a:p>
        </p:txBody>
      </p:sp>
      <p:sp>
        <p:nvSpPr>
          <p:cNvPr id="4" name="Footer Placeholder 3">
            <a:extLst>
              <a:ext uri="{FF2B5EF4-FFF2-40B4-BE49-F238E27FC236}">
                <a16:creationId xmlns:a16="http://schemas.microsoft.com/office/drawing/2014/main" id="{2AD621F8-A5EE-A511-4849-9B2DB9C82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764790-57AD-D1D1-D933-6B503A2A4695}"/>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245775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BA90E-7722-BC38-53D4-58E4D76D253F}"/>
              </a:ext>
            </a:extLst>
          </p:cNvPr>
          <p:cNvSpPr>
            <a:spLocks noGrp="1"/>
          </p:cNvSpPr>
          <p:nvPr>
            <p:ph type="dt" sz="half" idx="10"/>
          </p:nvPr>
        </p:nvSpPr>
        <p:spPr/>
        <p:txBody>
          <a:bodyPr/>
          <a:lstStyle/>
          <a:p>
            <a:fld id="{F28DD8AA-1361-41B9-9366-E52AC058DF01}" type="datetime1">
              <a:rPr lang="en-US" smtClean="0"/>
              <a:t>5/2/2024</a:t>
            </a:fld>
            <a:endParaRPr lang="en-US"/>
          </a:p>
        </p:txBody>
      </p:sp>
      <p:sp>
        <p:nvSpPr>
          <p:cNvPr id="3" name="Footer Placeholder 2">
            <a:extLst>
              <a:ext uri="{FF2B5EF4-FFF2-40B4-BE49-F238E27FC236}">
                <a16:creationId xmlns:a16="http://schemas.microsoft.com/office/drawing/2014/main" id="{8C19913A-A42D-5119-16EB-3DBBA18FC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0C5FE-A783-2558-507D-E34FBA6977E2}"/>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24460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BEC0-37C7-43B2-4408-97A897A1C4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5CE65CC-6558-580E-C7A6-4350E3DEAB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FBC4E-6588-24AE-8414-F6F17CFC757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7DA6E0-BF40-9781-6D71-F1F80E543C2A}"/>
              </a:ext>
            </a:extLst>
          </p:cNvPr>
          <p:cNvSpPr>
            <a:spLocks noGrp="1"/>
          </p:cNvSpPr>
          <p:nvPr>
            <p:ph type="dt" sz="half" idx="10"/>
          </p:nvPr>
        </p:nvSpPr>
        <p:spPr/>
        <p:txBody>
          <a:bodyPr/>
          <a:lstStyle/>
          <a:p>
            <a:fld id="{8FB3DA8E-A07C-4A0D-9B0F-32F81C52B766}" type="datetime1">
              <a:rPr lang="en-US" smtClean="0"/>
              <a:t>5/2/2024</a:t>
            </a:fld>
            <a:endParaRPr lang="en-US"/>
          </a:p>
        </p:txBody>
      </p:sp>
      <p:sp>
        <p:nvSpPr>
          <p:cNvPr id="6" name="Footer Placeholder 5">
            <a:extLst>
              <a:ext uri="{FF2B5EF4-FFF2-40B4-BE49-F238E27FC236}">
                <a16:creationId xmlns:a16="http://schemas.microsoft.com/office/drawing/2014/main" id="{31B74A0A-2604-5BE1-0198-DC944F5BD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F5CBB-ACDF-1D22-36B3-457027BBBFA7}"/>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397456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783F-0DFE-0A2E-EC6D-2EBF913DBBA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05A96D7-B81C-BA77-EE8A-B272B12181D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A40AEF-5C90-4E5F-4372-D58825064B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0C6CFF-A73E-52B3-9214-CF43B666ACA6}"/>
              </a:ext>
            </a:extLst>
          </p:cNvPr>
          <p:cNvSpPr>
            <a:spLocks noGrp="1"/>
          </p:cNvSpPr>
          <p:nvPr>
            <p:ph type="dt" sz="half" idx="10"/>
          </p:nvPr>
        </p:nvSpPr>
        <p:spPr/>
        <p:txBody>
          <a:bodyPr/>
          <a:lstStyle/>
          <a:p>
            <a:fld id="{475F115A-3D10-4909-86BC-17CEE622B40B}" type="datetime1">
              <a:rPr lang="en-US" smtClean="0"/>
              <a:t>5/2/2024</a:t>
            </a:fld>
            <a:endParaRPr lang="en-US"/>
          </a:p>
        </p:txBody>
      </p:sp>
      <p:sp>
        <p:nvSpPr>
          <p:cNvPr id="6" name="Footer Placeholder 5">
            <a:extLst>
              <a:ext uri="{FF2B5EF4-FFF2-40B4-BE49-F238E27FC236}">
                <a16:creationId xmlns:a16="http://schemas.microsoft.com/office/drawing/2014/main" id="{E20D79B4-B791-1744-3EBF-F73831018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623F0-C381-1852-6063-3D464F6024DC}"/>
              </a:ext>
            </a:extLst>
          </p:cNvPr>
          <p:cNvSpPr>
            <a:spLocks noGrp="1"/>
          </p:cNvSpPr>
          <p:nvPr>
            <p:ph type="sldNum" sz="quarter" idx="12"/>
          </p:nvPr>
        </p:nvSpPr>
        <p:spPr/>
        <p:txBody>
          <a:bodyPr/>
          <a:lstStyle/>
          <a:p>
            <a:fld id="{C279F19A-DD13-4B25-85E5-F67B8729621E}" type="slidenum">
              <a:rPr lang="en-US" smtClean="0"/>
              <a:pPr/>
              <a:t>‹#›</a:t>
            </a:fld>
            <a:endParaRPr lang="en-US"/>
          </a:p>
        </p:txBody>
      </p:sp>
    </p:spTree>
    <p:extLst>
      <p:ext uri="{BB962C8B-B14F-4D97-AF65-F5344CB8AC3E}">
        <p14:creationId xmlns:p14="http://schemas.microsoft.com/office/powerpoint/2010/main" val="237815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23F75-F5DD-6E1D-A70C-33682B4FAE5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DECD3-A7C3-D611-531F-FEBD5B7755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A4B0F-2018-1533-BC6F-35DD7A9390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FBDC5D-2B88-4757-8D84-0DFEB322A1A0}" type="datetime1">
              <a:rPr lang="en-US" smtClean="0"/>
              <a:t>5/2/2024</a:t>
            </a:fld>
            <a:endParaRPr lang="en-US"/>
          </a:p>
        </p:txBody>
      </p:sp>
      <p:sp>
        <p:nvSpPr>
          <p:cNvPr id="5" name="Footer Placeholder 4">
            <a:extLst>
              <a:ext uri="{FF2B5EF4-FFF2-40B4-BE49-F238E27FC236}">
                <a16:creationId xmlns:a16="http://schemas.microsoft.com/office/drawing/2014/main" id="{E4F78E51-1925-CA14-DAA6-FDE47BD70E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8D058-7CB8-9DDD-2737-F176BB424A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79F19A-DD13-4B25-85E5-F67B8729621E}" type="slidenum">
              <a:rPr lang="en-US" smtClean="0"/>
              <a:pPr/>
              <a:t>‹#›</a:t>
            </a:fld>
            <a:endParaRPr lang="en-US"/>
          </a:p>
        </p:txBody>
      </p:sp>
    </p:spTree>
    <p:extLst>
      <p:ext uri="{BB962C8B-B14F-4D97-AF65-F5344CB8AC3E}">
        <p14:creationId xmlns:p14="http://schemas.microsoft.com/office/powerpoint/2010/main" val="4792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rubikon.news/artikel/erregende-medizingeschichte" TargetMode="External"/><Relationship Id="rId5" Type="http://schemas.openxmlformats.org/officeDocument/2006/relationships/image" Target="../media/image2.jpeg"/><Relationship Id="rId4" Type="http://schemas.openxmlformats.org/officeDocument/2006/relationships/hyperlink" Target="https://www.pexels.com/id-id/foto/tangan-wanita-profesional-topeng-399294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gif"/><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id/illustrations/terima-kasih-polaroid-surat-2490552/"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79F19A-DD13-4B25-85E5-F67B8729621E}" type="slidenum">
              <a:rPr lang="en-US" smtClean="0"/>
              <a:pPr/>
              <a:t>1</a:t>
            </a:fld>
            <a:endParaRPr lang="en-US"/>
          </a:p>
        </p:txBody>
      </p:sp>
      <p:sp>
        <p:nvSpPr>
          <p:cNvPr id="8" name="TextBox 7"/>
          <p:cNvSpPr txBox="1"/>
          <p:nvPr/>
        </p:nvSpPr>
        <p:spPr>
          <a:xfrm>
            <a:off x="174283" y="3136612"/>
            <a:ext cx="4235157" cy="1323439"/>
          </a:xfrm>
          <a:prstGeom prst="rect">
            <a:avLst/>
          </a:prstGeom>
          <a:noFill/>
        </p:spPr>
        <p:txBody>
          <a:bodyPr wrap="square" rtlCol="0">
            <a:spAutoFit/>
          </a:bodyPr>
          <a:lstStyle/>
          <a:p>
            <a:pPr algn="ctr"/>
            <a:r>
              <a:rPr lang="en-US" sz="4000" b="1" dirty="0"/>
              <a:t>Alat </a:t>
            </a:r>
            <a:r>
              <a:rPr lang="en-US" sz="4000" b="1" dirty="0" err="1"/>
              <a:t>Pelindung</a:t>
            </a:r>
            <a:r>
              <a:rPr lang="en-US" sz="4000" b="1" dirty="0"/>
              <a:t> </a:t>
            </a:r>
            <a:r>
              <a:rPr lang="en-US" sz="4000" b="1" dirty="0" err="1"/>
              <a:t>Diri</a:t>
            </a:r>
            <a:r>
              <a:rPr lang="en-US" sz="4000" b="1" dirty="0"/>
              <a:t> (APD)</a:t>
            </a:r>
          </a:p>
        </p:txBody>
      </p:sp>
      <p:pic>
        <p:nvPicPr>
          <p:cNvPr id="4" name="Picture 3">
            <a:extLst>
              <a:ext uri="{FF2B5EF4-FFF2-40B4-BE49-F238E27FC236}">
                <a16:creationId xmlns:a16="http://schemas.microsoft.com/office/drawing/2014/main" id="{5455A578-CF1F-FD9D-2A1B-B901853FA4F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61840" y="3219654"/>
            <a:ext cx="4572000" cy="3048000"/>
          </a:xfrm>
          <a:prstGeom prst="rect">
            <a:avLst/>
          </a:prstGeom>
        </p:spPr>
      </p:pic>
      <p:pic>
        <p:nvPicPr>
          <p:cNvPr id="6" name="Picture 5">
            <a:extLst>
              <a:ext uri="{FF2B5EF4-FFF2-40B4-BE49-F238E27FC236}">
                <a16:creationId xmlns:a16="http://schemas.microsoft.com/office/drawing/2014/main" id="{A5DC1A2C-7446-B17E-D3DA-95D187433ED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61840" y="647904"/>
            <a:ext cx="4572000" cy="2571750"/>
          </a:xfrm>
          <a:prstGeom prst="rect">
            <a:avLst/>
          </a:prstGeom>
        </p:spPr>
      </p:pic>
    </p:spTree>
    <p:extLst>
      <p:ext uri="{BB962C8B-B14F-4D97-AF65-F5344CB8AC3E}">
        <p14:creationId xmlns:p14="http://schemas.microsoft.com/office/powerpoint/2010/main" val="27306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028700"/>
            <a:ext cx="7086600" cy="800100"/>
          </a:xfrm>
        </p:spPr>
        <p:txBody>
          <a:bodyPr/>
          <a:lstStyle/>
          <a:p>
            <a:pPr algn="r" eaLnBrk="1" hangingPunct="1"/>
            <a:r>
              <a:rPr lang="en-US" sz="2400" b="1" dirty="0" err="1"/>
              <a:t>Aturan</a:t>
            </a:r>
            <a:r>
              <a:rPr lang="en-US" sz="2400" b="1" dirty="0"/>
              <a:t> </a:t>
            </a:r>
            <a:r>
              <a:rPr lang="en-US" sz="2400" b="1" dirty="0" err="1"/>
              <a:t>umum</a:t>
            </a:r>
            <a:r>
              <a:rPr lang="en-US" sz="2400" b="1" dirty="0"/>
              <a:t> </a:t>
            </a:r>
            <a:r>
              <a:rPr lang="en-US" sz="2400" b="1" dirty="0" err="1"/>
              <a:t>praktik</a:t>
            </a:r>
            <a:r>
              <a:rPr lang="en-US" sz="2400" b="1" dirty="0"/>
              <a:t> lab</a:t>
            </a:r>
          </a:p>
        </p:txBody>
      </p:sp>
      <p:sp>
        <p:nvSpPr>
          <p:cNvPr id="8195" name="Content Placeholder 2"/>
          <p:cNvSpPr>
            <a:spLocks noGrp="1"/>
          </p:cNvSpPr>
          <p:nvPr>
            <p:ph idx="1"/>
          </p:nvPr>
        </p:nvSpPr>
        <p:spPr>
          <a:xfrm>
            <a:off x="1184580" y="1728787"/>
            <a:ext cx="8156864" cy="4271963"/>
          </a:xfrm>
        </p:spPr>
        <p:txBody>
          <a:bodyPr>
            <a:normAutofit/>
          </a:bodyPr>
          <a:lstStyle/>
          <a:p>
            <a:pPr eaLnBrk="1" hangingPunct="1"/>
            <a:r>
              <a:rPr lang="en-US" sz="1500" dirty="0" err="1"/>
              <a:t>Larangan</a:t>
            </a:r>
            <a:r>
              <a:rPr lang="en-US" sz="1500" dirty="0"/>
              <a:t> </a:t>
            </a:r>
            <a:r>
              <a:rPr lang="en-US" sz="1500" dirty="0" err="1"/>
              <a:t>makan</a:t>
            </a:r>
            <a:r>
              <a:rPr lang="en-US" sz="1500" dirty="0"/>
              <a:t>, </a:t>
            </a:r>
            <a:r>
              <a:rPr lang="en-US" sz="1500" dirty="0" err="1"/>
              <a:t>minum</a:t>
            </a:r>
            <a:r>
              <a:rPr lang="en-US" sz="1500" dirty="0"/>
              <a:t>, </a:t>
            </a:r>
            <a:r>
              <a:rPr lang="en-US" sz="1500" dirty="0" err="1"/>
              <a:t>menyimpan</a:t>
            </a:r>
            <a:r>
              <a:rPr lang="en-US" sz="1500" dirty="0"/>
              <a:t> </a:t>
            </a:r>
            <a:r>
              <a:rPr lang="en-US" sz="1500" dirty="0" err="1"/>
              <a:t>makanan</a:t>
            </a:r>
            <a:r>
              <a:rPr lang="en-US" sz="1500" dirty="0"/>
              <a:t>, </a:t>
            </a:r>
            <a:r>
              <a:rPr lang="en-US" sz="1500" dirty="0" err="1"/>
              <a:t>merokok</a:t>
            </a:r>
            <a:r>
              <a:rPr lang="en-US" sz="1500" dirty="0"/>
              <a:t> </a:t>
            </a:r>
            <a:r>
              <a:rPr lang="en-US" sz="1500" dirty="0" err="1"/>
              <a:t>dalam</a:t>
            </a:r>
            <a:r>
              <a:rPr lang="en-US" sz="1500" dirty="0"/>
              <a:t> lab</a:t>
            </a:r>
          </a:p>
          <a:p>
            <a:pPr eaLnBrk="1" hangingPunct="1"/>
            <a:r>
              <a:rPr lang="en-US" sz="1500" dirty="0" err="1"/>
              <a:t>Cuci</a:t>
            </a:r>
            <a:r>
              <a:rPr lang="en-US" sz="1500" dirty="0"/>
              <a:t> </a:t>
            </a:r>
            <a:r>
              <a:rPr lang="en-US" sz="1500" dirty="0" err="1"/>
              <a:t>tangan</a:t>
            </a:r>
            <a:r>
              <a:rPr lang="en-US" sz="1500" dirty="0"/>
              <a:t> </a:t>
            </a:r>
            <a:r>
              <a:rPr lang="en-US" sz="1500" dirty="0" err="1"/>
              <a:t>segera</a:t>
            </a:r>
            <a:r>
              <a:rPr lang="en-US" sz="1500" dirty="0"/>
              <a:t> </a:t>
            </a:r>
            <a:r>
              <a:rPr lang="en-US" sz="1500" dirty="0" err="1"/>
              <a:t>setelah</a:t>
            </a:r>
            <a:r>
              <a:rPr lang="en-US" sz="1500" dirty="0"/>
              <a:t> </a:t>
            </a:r>
            <a:r>
              <a:rPr lang="en-US" sz="1500" dirty="0" err="1"/>
              <a:t>melakukan</a:t>
            </a:r>
            <a:r>
              <a:rPr lang="en-US" sz="1500" dirty="0"/>
              <a:t> </a:t>
            </a:r>
            <a:r>
              <a:rPr lang="en-US" sz="1500" dirty="0" err="1"/>
              <a:t>segala</a:t>
            </a:r>
            <a:r>
              <a:rPr lang="en-US" sz="1500" dirty="0"/>
              <a:t> </a:t>
            </a:r>
            <a:r>
              <a:rPr lang="en-US" sz="1500" dirty="0" err="1"/>
              <a:t>aktivitas</a:t>
            </a:r>
            <a:r>
              <a:rPr lang="en-US" sz="1500" dirty="0"/>
              <a:t> lab</a:t>
            </a:r>
          </a:p>
          <a:p>
            <a:pPr eaLnBrk="1" hangingPunct="1"/>
            <a:r>
              <a:rPr lang="en-US" sz="1500" dirty="0" err="1"/>
              <a:t>Mengenakan</a:t>
            </a:r>
            <a:r>
              <a:rPr lang="en-US" sz="1500" dirty="0"/>
              <a:t> </a:t>
            </a:r>
            <a:r>
              <a:rPr lang="en-US" sz="1500" dirty="0" err="1"/>
              <a:t>Alat</a:t>
            </a:r>
            <a:r>
              <a:rPr lang="en-US" sz="1500" dirty="0"/>
              <a:t> </a:t>
            </a:r>
            <a:r>
              <a:rPr lang="en-US" sz="1500" dirty="0" err="1"/>
              <a:t>Pelindung</a:t>
            </a:r>
            <a:r>
              <a:rPr lang="en-US" sz="1500" dirty="0"/>
              <a:t> </a:t>
            </a:r>
            <a:r>
              <a:rPr lang="en-US" sz="1500" dirty="0" err="1"/>
              <a:t>Diri</a:t>
            </a:r>
            <a:r>
              <a:rPr lang="en-US" sz="1500" dirty="0"/>
              <a:t> (APD)/PPE (</a:t>
            </a:r>
            <a:r>
              <a:rPr lang="en-US" sz="1500" dirty="0" err="1"/>
              <a:t>sarung</a:t>
            </a:r>
            <a:r>
              <a:rPr lang="en-US" sz="1500" dirty="0"/>
              <a:t> </a:t>
            </a:r>
            <a:r>
              <a:rPr lang="en-US" sz="1500" dirty="0" err="1"/>
              <a:t>tangan</a:t>
            </a:r>
            <a:r>
              <a:rPr lang="en-US" sz="1500" dirty="0"/>
              <a:t>, </a:t>
            </a:r>
            <a:r>
              <a:rPr lang="id-ID" sz="1500" dirty="0"/>
              <a:t>masker, </a:t>
            </a:r>
            <a:r>
              <a:rPr lang="en-US" sz="1500" dirty="0" err="1"/>
              <a:t>google</a:t>
            </a:r>
            <a:r>
              <a:rPr lang="en-US" sz="1500" dirty="0"/>
              <a:t>, </a:t>
            </a:r>
            <a:r>
              <a:rPr lang="en-US" sz="1500" dirty="0" err="1"/>
              <a:t>jas</a:t>
            </a:r>
            <a:r>
              <a:rPr lang="en-US" sz="1500" dirty="0"/>
              <a:t> lab </a:t>
            </a:r>
            <a:r>
              <a:rPr lang="id-ID" sz="1500" dirty="0"/>
              <a:t>dll)</a:t>
            </a:r>
            <a:endParaRPr lang="en-US" sz="1500" dirty="0"/>
          </a:p>
          <a:p>
            <a:pPr eaLnBrk="1" hangingPunct="1"/>
            <a:r>
              <a:rPr lang="en-US" sz="1500" dirty="0" err="1"/>
              <a:t>Pakaian</a:t>
            </a:r>
            <a:r>
              <a:rPr lang="en-US" sz="1500" dirty="0"/>
              <a:t> lab </a:t>
            </a:r>
            <a:r>
              <a:rPr lang="en-US" sz="1500" dirty="0" err="1"/>
              <a:t>dan</a:t>
            </a:r>
            <a:r>
              <a:rPr lang="en-US" sz="1500" dirty="0"/>
              <a:t> </a:t>
            </a:r>
            <a:r>
              <a:rPr lang="en-US" sz="1500" dirty="0" err="1"/>
              <a:t>pakaian</a:t>
            </a:r>
            <a:r>
              <a:rPr lang="en-US" sz="1500" dirty="0"/>
              <a:t> </a:t>
            </a:r>
            <a:r>
              <a:rPr lang="en-US" sz="1500" dirty="0" err="1"/>
              <a:t>pelindung</a:t>
            </a:r>
            <a:r>
              <a:rPr lang="en-US" sz="1500" dirty="0"/>
              <a:t> </a:t>
            </a:r>
            <a:r>
              <a:rPr lang="en-US" sz="1500" dirty="0" err="1"/>
              <a:t>dari</a:t>
            </a:r>
            <a:r>
              <a:rPr lang="en-US" sz="1500" dirty="0"/>
              <a:t> </a:t>
            </a:r>
            <a:r>
              <a:rPr lang="en-US" sz="1500" dirty="0" err="1"/>
              <a:t>kontaminasi</a:t>
            </a:r>
            <a:r>
              <a:rPr lang="en-US" sz="1500" dirty="0"/>
              <a:t> </a:t>
            </a:r>
            <a:r>
              <a:rPr lang="en-US" sz="1500" dirty="0" err="1"/>
              <a:t>tidak</a:t>
            </a:r>
            <a:r>
              <a:rPr lang="en-US" sz="1500" dirty="0"/>
              <a:t> </a:t>
            </a:r>
            <a:r>
              <a:rPr lang="en-US" sz="1500" dirty="0" err="1"/>
              <a:t>boleh</a:t>
            </a:r>
            <a:r>
              <a:rPr lang="en-US" sz="1500" dirty="0"/>
              <a:t> </a:t>
            </a:r>
            <a:r>
              <a:rPr lang="en-US" sz="1500" dirty="0" err="1"/>
              <a:t>dipakai</a:t>
            </a:r>
            <a:r>
              <a:rPr lang="en-US" sz="1500" dirty="0"/>
              <a:t> </a:t>
            </a:r>
            <a:r>
              <a:rPr lang="en-US" sz="1500" dirty="0" err="1"/>
              <a:t>diluar</a:t>
            </a:r>
            <a:r>
              <a:rPr lang="en-US" sz="1500" dirty="0"/>
              <a:t> lab</a:t>
            </a:r>
          </a:p>
          <a:p>
            <a:pPr eaLnBrk="1" hangingPunct="1"/>
            <a:r>
              <a:rPr lang="en-US" sz="1500" dirty="0" err="1"/>
              <a:t>Meja</a:t>
            </a:r>
            <a:r>
              <a:rPr lang="en-US" sz="1500" dirty="0"/>
              <a:t> </a:t>
            </a:r>
            <a:r>
              <a:rPr lang="en-US" sz="1500" dirty="0" err="1"/>
              <a:t>kerja</a:t>
            </a:r>
            <a:r>
              <a:rPr lang="en-US" sz="1500" dirty="0"/>
              <a:t> lab </a:t>
            </a:r>
            <a:r>
              <a:rPr lang="en-US" sz="1500" dirty="0" err="1"/>
              <a:t>terjaga</a:t>
            </a:r>
            <a:r>
              <a:rPr lang="en-US" sz="1500" dirty="0"/>
              <a:t> </a:t>
            </a:r>
            <a:r>
              <a:rPr lang="en-US" sz="1500" dirty="0" err="1"/>
              <a:t>bersih</a:t>
            </a:r>
            <a:r>
              <a:rPr lang="en-US" sz="1500" dirty="0"/>
              <a:t> </a:t>
            </a:r>
            <a:r>
              <a:rPr lang="en-US" sz="1500" dirty="0" err="1"/>
              <a:t>dan</a:t>
            </a:r>
            <a:r>
              <a:rPr lang="en-US" sz="1500" dirty="0"/>
              <a:t> </a:t>
            </a:r>
            <a:r>
              <a:rPr lang="en-US" sz="1500" dirty="0" err="1"/>
              <a:t>tertata</a:t>
            </a:r>
            <a:endParaRPr lang="en-US" sz="1500" dirty="0"/>
          </a:p>
          <a:p>
            <a:pPr eaLnBrk="1" hangingPunct="1"/>
            <a:r>
              <a:rPr lang="en-US" sz="1500" dirty="0" err="1"/>
              <a:t>Melakukan</a:t>
            </a:r>
            <a:r>
              <a:rPr lang="en-US" sz="1500" dirty="0"/>
              <a:t> </a:t>
            </a:r>
            <a:r>
              <a:rPr lang="en-US" sz="1500" dirty="0" err="1"/>
              <a:t>dekontaminasi</a:t>
            </a:r>
            <a:r>
              <a:rPr lang="en-US" sz="1500" dirty="0"/>
              <a:t> </a:t>
            </a:r>
            <a:r>
              <a:rPr lang="en-US" sz="1500" dirty="0" err="1"/>
              <a:t>permukaan</a:t>
            </a:r>
            <a:r>
              <a:rPr lang="en-US" sz="1500" dirty="0"/>
              <a:t> </a:t>
            </a:r>
            <a:r>
              <a:rPr lang="en-US" sz="1500" dirty="0" err="1"/>
              <a:t>tempat</a:t>
            </a:r>
            <a:r>
              <a:rPr lang="en-US" sz="1500" dirty="0"/>
              <a:t> </a:t>
            </a:r>
            <a:r>
              <a:rPr lang="en-US" sz="1500" dirty="0" err="1"/>
              <a:t>bekerja</a:t>
            </a:r>
            <a:r>
              <a:rPr lang="en-US" sz="1500" dirty="0"/>
              <a:t> </a:t>
            </a:r>
            <a:r>
              <a:rPr lang="en-US" sz="1500" dirty="0" err="1"/>
              <a:t>sebelum</a:t>
            </a:r>
            <a:r>
              <a:rPr lang="en-US" sz="1500" dirty="0"/>
              <a:t> </a:t>
            </a:r>
            <a:r>
              <a:rPr lang="en-US" sz="1500" dirty="0" err="1"/>
              <a:t>dan</a:t>
            </a:r>
            <a:r>
              <a:rPr lang="en-US" sz="1500" dirty="0"/>
              <a:t> </a:t>
            </a:r>
            <a:r>
              <a:rPr lang="en-US" sz="1500" dirty="0" err="1"/>
              <a:t>setelah</a:t>
            </a:r>
            <a:r>
              <a:rPr lang="en-US" sz="1500" dirty="0"/>
              <a:t> </a:t>
            </a:r>
            <a:r>
              <a:rPr lang="en-US" sz="1500" dirty="0" err="1"/>
              <a:t>digunakan</a:t>
            </a:r>
            <a:r>
              <a:rPr lang="en-US" sz="1500" dirty="0"/>
              <a:t> </a:t>
            </a:r>
            <a:r>
              <a:rPr lang="en-US" sz="1500" dirty="0" err="1"/>
              <a:t>dan</a:t>
            </a:r>
            <a:r>
              <a:rPr lang="en-US" sz="1500" dirty="0"/>
              <a:t> </a:t>
            </a:r>
            <a:r>
              <a:rPr lang="en-US" sz="1500" dirty="0" err="1"/>
              <a:t>segera</a:t>
            </a:r>
            <a:r>
              <a:rPr lang="en-US" sz="1500" dirty="0"/>
              <a:t> </a:t>
            </a:r>
            <a:r>
              <a:rPr lang="en-US" sz="1500" dirty="0" err="1"/>
              <a:t>jika</a:t>
            </a:r>
            <a:r>
              <a:rPr lang="en-US" sz="1500" dirty="0"/>
              <a:t> </a:t>
            </a:r>
            <a:r>
              <a:rPr lang="en-US" sz="1500" dirty="0" err="1"/>
              <a:t>terjadi</a:t>
            </a:r>
            <a:r>
              <a:rPr lang="en-US" sz="1500" dirty="0"/>
              <a:t> </a:t>
            </a:r>
            <a:r>
              <a:rPr lang="en-US" sz="1500" dirty="0" err="1"/>
              <a:t>tumpahan</a:t>
            </a:r>
            <a:r>
              <a:rPr lang="en-US" sz="1500" dirty="0"/>
              <a:t> (</a:t>
            </a:r>
            <a:r>
              <a:rPr lang="en-US" sz="1500" dirty="0" err="1"/>
              <a:t>sesuai</a:t>
            </a:r>
            <a:r>
              <a:rPr lang="en-US" sz="1500" dirty="0"/>
              <a:t> </a:t>
            </a:r>
            <a:r>
              <a:rPr lang="en-US" sz="1500" dirty="0" err="1"/>
              <a:t>prosedur</a:t>
            </a:r>
            <a:r>
              <a:rPr lang="en-US" sz="1500" dirty="0"/>
              <a:t>)</a:t>
            </a:r>
          </a:p>
          <a:p>
            <a:pPr eaLnBrk="1" hangingPunct="1"/>
            <a:r>
              <a:rPr lang="en-US" sz="1500" dirty="0" err="1"/>
              <a:t>Pemberian</a:t>
            </a:r>
            <a:r>
              <a:rPr lang="en-US" sz="1500" dirty="0"/>
              <a:t> label </a:t>
            </a:r>
            <a:r>
              <a:rPr lang="en-US" sz="1500" dirty="0" err="1"/>
              <a:t>pada</a:t>
            </a:r>
            <a:r>
              <a:rPr lang="en-US" sz="1500" dirty="0"/>
              <a:t> </a:t>
            </a:r>
            <a:r>
              <a:rPr lang="en-US" sz="1500" dirty="0" err="1"/>
              <a:t>semua</a:t>
            </a:r>
            <a:r>
              <a:rPr lang="en-US" sz="1500" dirty="0"/>
              <a:t> </a:t>
            </a:r>
            <a:r>
              <a:rPr lang="en-US" sz="1500" dirty="0" err="1"/>
              <a:t>bahan</a:t>
            </a:r>
            <a:r>
              <a:rPr lang="en-US" sz="1500" dirty="0"/>
              <a:t> </a:t>
            </a:r>
            <a:r>
              <a:rPr lang="en-US" sz="1500" dirty="0" err="1"/>
              <a:t>kimia</a:t>
            </a:r>
            <a:r>
              <a:rPr lang="en-US" sz="1500" dirty="0"/>
              <a:t>, </a:t>
            </a:r>
            <a:r>
              <a:rPr lang="en-US" sz="1500" dirty="0" err="1"/>
              <a:t>spesimen</a:t>
            </a:r>
            <a:r>
              <a:rPr lang="en-US" sz="1500" dirty="0"/>
              <a:t> </a:t>
            </a:r>
            <a:r>
              <a:rPr lang="en-US" sz="1500" dirty="0" err="1"/>
              <a:t>biologi</a:t>
            </a:r>
            <a:r>
              <a:rPr lang="en-US" sz="1500" dirty="0"/>
              <a:t> </a:t>
            </a:r>
            <a:r>
              <a:rPr lang="en-US" sz="1500" dirty="0" err="1"/>
              <a:t>dll</a:t>
            </a:r>
            <a:endParaRPr lang="en-US" sz="1500" dirty="0"/>
          </a:p>
          <a:p>
            <a:pPr eaLnBrk="1" hangingPunct="1"/>
            <a:r>
              <a:rPr lang="en-US" sz="1500" dirty="0" err="1"/>
              <a:t>Menggunakan</a:t>
            </a:r>
            <a:r>
              <a:rPr lang="en-US" sz="1500" dirty="0"/>
              <a:t> </a:t>
            </a:r>
            <a:r>
              <a:rPr lang="en-US" sz="1500" dirty="0" err="1"/>
              <a:t>prosedur</a:t>
            </a:r>
            <a:r>
              <a:rPr lang="en-US" sz="1500" dirty="0"/>
              <a:t> yang </a:t>
            </a:r>
            <a:r>
              <a:rPr lang="en-US" sz="1500" dirty="0" err="1"/>
              <a:t>aman</a:t>
            </a:r>
            <a:r>
              <a:rPr lang="en-US" sz="1500" dirty="0"/>
              <a:t> </a:t>
            </a:r>
            <a:r>
              <a:rPr lang="en-US" sz="1500" dirty="0" err="1"/>
              <a:t>pada</a:t>
            </a:r>
            <a:r>
              <a:rPr lang="en-US" sz="1500" dirty="0"/>
              <a:t> </a:t>
            </a:r>
            <a:r>
              <a:rPr lang="en-US" sz="1500" dirty="0" err="1"/>
              <a:t>peralatan</a:t>
            </a:r>
            <a:r>
              <a:rPr lang="en-US" sz="1500" dirty="0"/>
              <a:t> yang </a:t>
            </a:r>
            <a:r>
              <a:rPr lang="en-US" sz="1500" dirty="0" err="1"/>
              <a:t>tepat</a:t>
            </a:r>
            <a:r>
              <a:rPr lang="en-US" sz="1500" dirty="0"/>
              <a:t> (</a:t>
            </a:r>
            <a:r>
              <a:rPr lang="en-US" sz="1500" dirty="0" err="1"/>
              <a:t>fumehood</a:t>
            </a:r>
            <a:r>
              <a:rPr lang="en-US" sz="1500" dirty="0"/>
              <a:t> </a:t>
            </a:r>
            <a:r>
              <a:rPr lang="en-US" sz="1500" dirty="0" err="1"/>
              <a:t>utk</a:t>
            </a:r>
            <a:r>
              <a:rPr lang="en-US" sz="1500" dirty="0"/>
              <a:t> </a:t>
            </a:r>
            <a:r>
              <a:rPr lang="en-US" sz="1500" dirty="0" err="1"/>
              <a:t>bahan</a:t>
            </a:r>
            <a:r>
              <a:rPr lang="en-US" sz="1500" dirty="0"/>
              <a:t> </a:t>
            </a:r>
            <a:r>
              <a:rPr lang="en-US" sz="1500" dirty="0" err="1"/>
              <a:t>kimia</a:t>
            </a:r>
            <a:r>
              <a:rPr lang="en-US" sz="1500" dirty="0"/>
              <a:t>, BSC </a:t>
            </a:r>
            <a:r>
              <a:rPr lang="en-US" sz="1500" dirty="0" err="1"/>
              <a:t>untuk</a:t>
            </a:r>
            <a:r>
              <a:rPr lang="en-US" sz="1500" dirty="0"/>
              <a:t> </a:t>
            </a:r>
            <a:r>
              <a:rPr lang="en-US" sz="1500" dirty="0" err="1"/>
              <a:t>pekerjaan</a:t>
            </a:r>
            <a:r>
              <a:rPr lang="en-US" sz="1500" dirty="0"/>
              <a:t> </a:t>
            </a:r>
            <a:r>
              <a:rPr lang="en-US" sz="1500" dirty="0" err="1"/>
              <a:t>biologi</a:t>
            </a:r>
            <a:r>
              <a:rPr lang="en-US" sz="1500" dirty="0"/>
              <a:t>)</a:t>
            </a:r>
          </a:p>
          <a:p>
            <a:pPr eaLnBrk="1" hangingPunct="1"/>
            <a:r>
              <a:rPr lang="en-US" sz="1500" dirty="0" err="1"/>
              <a:t>Mencari</a:t>
            </a:r>
            <a:r>
              <a:rPr lang="en-US" sz="1500" dirty="0"/>
              <a:t> </a:t>
            </a:r>
            <a:r>
              <a:rPr lang="en-US" sz="1500" dirty="0" err="1"/>
              <a:t>informasi</a:t>
            </a:r>
            <a:r>
              <a:rPr lang="en-US" sz="1500" dirty="0"/>
              <a:t> </a:t>
            </a:r>
            <a:r>
              <a:rPr lang="en-US" sz="1500" dirty="0" err="1"/>
              <a:t>tentang</a:t>
            </a:r>
            <a:r>
              <a:rPr lang="en-US" sz="1500" dirty="0"/>
              <a:t> </a:t>
            </a:r>
            <a:r>
              <a:rPr lang="en-US" sz="1500" dirty="0" err="1"/>
              <a:t>keselamatan</a:t>
            </a:r>
            <a:r>
              <a:rPr lang="en-US" sz="1500" dirty="0"/>
              <a:t> </a:t>
            </a:r>
            <a:r>
              <a:rPr lang="en-US" sz="1500" dirty="0" err="1"/>
              <a:t>dari</a:t>
            </a:r>
            <a:r>
              <a:rPr lang="en-US" sz="1500" dirty="0"/>
              <a:t> </a:t>
            </a:r>
            <a:r>
              <a:rPr lang="en-US" sz="1500" dirty="0" err="1"/>
              <a:t>sumber</a:t>
            </a:r>
            <a:r>
              <a:rPr lang="en-US" sz="1500" dirty="0"/>
              <a:t> yang </a:t>
            </a:r>
            <a:r>
              <a:rPr lang="en-US" sz="1500" dirty="0" err="1"/>
              <a:t>sesuai</a:t>
            </a:r>
            <a:r>
              <a:rPr lang="en-US" sz="1500" dirty="0"/>
              <a:t> (MSDS </a:t>
            </a:r>
            <a:r>
              <a:rPr lang="en-US" sz="1500" dirty="0" err="1"/>
              <a:t>dari</a:t>
            </a:r>
            <a:r>
              <a:rPr lang="en-US" sz="1500" dirty="0"/>
              <a:t> </a:t>
            </a:r>
            <a:r>
              <a:rPr lang="en-US" sz="1500" dirty="0" err="1"/>
              <a:t>pabrikan</a:t>
            </a:r>
            <a:r>
              <a:rPr lang="en-US" sz="1500" dirty="0"/>
              <a:t>, </a:t>
            </a:r>
            <a:r>
              <a:rPr lang="en-US" sz="1500" dirty="0" err="1"/>
              <a:t>pedoman</a:t>
            </a:r>
            <a:r>
              <a:rPr lang="en-US" sz="1500" dirty="0"/>
              <a:t> WHO </a:t>
            </a:r>
            <a:r>
              <a:rPr lang="en-US" sz="1500" dirty="0" err="1"/>
              <a:t>dll</a:t>
            </a:r>
            <a:r>
              <a:rPr lang="en-US" sz="1500" dirty="0"/>
              <a:t>)</a:t>
            </a:r>
          </a:p>
          <a:p>
            <a:pPr eaLnBrk="1" hangingPunct="1"/>
            <a:r>
              <a:rPr lang="en-US" sz="1500" dirty="0" err="1"/>
              <a:t>Merencanakan</a:t>
            </a:r>
            <a:r>
              <a:rPr lang="en-US" sz="1500" dirty="0"/>
              <a:t> </a:t>
            </a:r>
            <a:r>
              <a:rPr lang="en-US" sz="1500" dirty="0" err="1"/>
              <a:t>dan</a:t>
            </a:r>
            <a:r>
              <a:rPr lang="en-US" sz="1500" dirty="0"/>
              <a:t> </a:t>
            </a:r>
            <a:r>
              <a:rPr lang="en-US" sz="1500" dirty="0" err="1"/>
              <a:t>melaksanakan</a:t>
            </a:r>
            <a:r>
              <a:rPr lang="en-US" sz="1500" dirty="0"/>
              <a:t> </a:t>
            </a:r>
            <a:r>
              <a:rPr lang="en-US" sz="1500" dirty="0" err="1"/>
              <a:t>pekerjaan</a:t>
            </a:r>
            <a:r>
              <a:rPr lang="en-US" sz="1500" dirty="0"/>
              <a:t> </a:t>
            </a:r>
            <a:r>
              <a:rPr lang="en-US" sz="1500" dirty="0" err="1"/>
              <a:t>untuk</a:t>
            </a:r>
            <a:r>
              <a:rPr lang="en-US" sz="1500" dirty="0"/>
              <a:t> </a:t>
            </a:r>
            <a:r>
              <a:rPr lang="en-US" sz="1500" dirty="0" err="1"/>
              <a:t>mengeliminasi</a:t>
            </a:r>
            <a:r>
              <a:rPr lang="en-US" sz="1500" dirty="0"/>
              <a:t> </a:t>
            </a:r>
            <a:r>
              <a:rPr lang="en-US" sz="1500" dirty="0" err="1"/>
              <a:t>atau</a:t>
            </a:r>
            <a:r>
              <a:rPr lang="en-US" sz="1500" dirty="0"/>
              <a:t> </a:t>
            </a:r>
            <a:r>
              <a:rPr lang="en-US" sz="1500" dirty="0" err="1"/>
              <a:t>meminimalkan</a:t>
            </a:r>
            <a:r>
              <a:rPr lang="en-US" sz="1500" dirty="0"/>
              <a:t> </a:t>
            </a:r>
            <a:r>
              <a:rPr lang="en-US" sz="1500" dirty="0" err="1"/>
              <a:t>bau</a:t>
            </a:r>
            <a:r>
              <a:rPr lang="en-US" sz="1500" dirty="0"/>
              <a:t>, aerosol </a:t>
            </a:r>
            <a:r>
              <a:rPr lang="en-US" sz="1500" dirty="0" err="1"/>
              <a:t>ditempat</a:t>
            </a:r>
            <a:r>
              <a:rPr lang="en-US" sz="1500" dirty="0"/>
              <a:t> </a:t>
            </a:r>
            <a:r>
              <a:rPr lang="en-US" sz="1500" dirty="0" err="1"/>
              <a:t>kerja</a:t>
            </a:r>
            <a:endParaRPr lang="en-US" sz="1500" dirty="0"/>
          </a:p>
          <a:p>
            <a:pPr eaLnBrk="1" hangingPunct="1"/>
            <a:r>
              <a:rPr lang="en-US" sz="1500" dirty="0"/>
              <a:t>Good Microbiology Practice</a:t>
            </a:r>
          </a:p>
          <a:p>
            <a:pPr eaLnBrk="1" hangingPunct="1"/>
            <a:endParaRPr lang="en-US" sz="1500" dirty="0"/>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10</a:t>
            </a:fld>
            <a:endParaRPr lang="en-US"/>
          </a:p>
        </p:txBody>
      </p:sp>
    </p:spTree>
    <p:extLst>
      <p:ext uri="{BB962C8B-B14F-4D97-AF65-F5344CB8AC3E}">
        <p14:creationId xmlns:p14="http://schemas.microsoft.com/office/powerpoint/2010/main" val="13836804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4362" y="1028700"/>
            <a:ext cx="7158038" cy="800100"/>
          </a:xfrm>
        </p:spPr>
        <p:txBody>
          <a:bodyPr/>
          <a:lstStyle/>
          <a:p>
            <a:pPr algn="r" eaLnBrk="1" hangingPunct="1"/>
            <a:r>
              <a:rPr lang="en-US" sz="2400" b="1" dirty="0" err="1"/>
              <a:t>Praktek</a:t>
            </a:r>
            <a:r>
              <a:rPr lang="en-US" sz="2400" b="1" dirty="0"/>
              <a:t> </a:t>
            </a:r>
            <a:r>
              <a:rPr lang="en-US" sz="2400" b="1" dirty="0" err="1"/>
              <a:t>Mikrobiologi</a:t>
            </a:r>
            <a:r>
              <a:rPr lang="en-US" sz="2400" b="1" dirty="0"/>
              <a:t> </a:t>
            </a:r>
            <a:r>
              <a:rPr lang="en-US" sz="2400" b="1" dirty="0" err="1"/>
              <a:t>Standar</a:t>
            </a:r>
            <a:endParaRPr lang="en-US" sz="2400" b="1" dirty="0"/>
          </a:p>
        </p:txBody>
      </p:sp>
      <p:sp>
        <p:nvSpPr>
          <p:cNvPr id="11267" name="Content Placeholder 2"/>
          <p:cNvSpPr>
            <a:spLocks noGrp="1"/>
          </p:cNvSpPr>
          <p:nvPr>
            <p:ph idx="1"/>
          </p:nvPr>
        </p:nvSpPr>
        <p:spPr>
          <a:xfrm>
            <a:off x="1485900" y="1844387"/>
            <a:ext cx="7439891" cy="3999200"/>
          </a:xfrm>
        </p:spPr>
        <p:txBody>
          <a:bodyPr>
            <a:normAutofit/>
          </a:bodyPr>
          <a:lstStyle/>
          <a:p>
            <a:pPr eaLnBrk="1" hangingPunct="1"/>
            <a:r>
              <a:rPr lang="en-US" dirty="0"/>
              <a:t>Lakukan manipulasi </a:t>
            </a:r>
            <a:r>
              <a:rPr lang="en-US" dirty="0" err="1"/>
              <a:t>infeksius</a:t>
            </a:r>
            <a:r>
              <a:rPr lang="en-US" dirty="0"/>
              <a:t> secara hati-hati</a:t>
            </a:r>
          </a:p>
          <a:p>
            <a:pPr eaLnBrk="1" hangingPunct="1"/>
            <a:r>
              <a:rPr lang="en-US" dirty="0"/>
              <a:t>Mengikuti training spesifik dalam menangani agen patogen</a:t>
            </a:r>
          </a:p>
          <a:p>
            <a:pPr eaLnBrk="1" hangingPunct="1"/>
            <a:r>
              <a:rPr lang="en-US" dirty="0"/>
              <a:t>Berhati-hati menggunakan benda tajam yang terkontaminasi </a:t>
            </a:r>
          </a:p>
          <a:p>
            <a:pPr eaLnBrk="1" hangingPunct="1"/>
            <a:r>
              <a:rPr lang="en-US" dirty="0"/>
              <a:t>Prosedur yang menghasilkan aerosol atau cipratan bahan </a:t>
            </a:r>
            <a:r>
              <a:rPr lang="en-US" dirty="0" err="1"/>
              <a:t>infeksius</a:t>
            </a:r>
            <a:r>
              <a:rPr lang="en-US" dirty="0"/>
              <a:t> dilakukan </a:t>
            </a:r>
            <a:r>
              <a:rPr lang="en-US" dirty="0" err="1"/>
              <a:t>didalam</a:t>
            </a:r>
            <a:r>
              <a:rPr lang="en-US" dirty="0"/>
              <a:t> BSC atau containment fisik lainnya</a:t>
            </a:r>
          </a:p>
          <a:p>
            <a:pPr eaLnBrk="1" hangingPunct="1"/>
            <a:r>
              <a:rPr lang="en-US" dirty="0"/>
              <a:t>Dekontaminasi yang sesuai</a:t>
            </a:r>
          </a:p>
          <a:p>
            <a:pPr eaLnBrk="1" hangingPunct="1"/>
            <a:r>
              <a:rPr lang="en-US" dirty="0" err="1"/>
              <a:t>Personil</a:t>
            </a:r>
            <a:r>
              <a:rPr lang="en-US" dirty="0"/>
              <a:t> yang </a:t>
            </a:r>
            <a:r>
              <a:rPr lang="en-US" dirty="0" err="1"/>
              <a:t>mengalami</a:t>
            </a:r>
            <a:r>
              <a:rPr lang="en-US" dirty="0"/>
              <a:t> </a:t>
            </a:r>
            <a:r>
              <a:rPr lang="en-US" dirty="0" err="1"/>
              <a:t>peningkatan</a:t>
            </a:r>
            <a:r>
              <a:rPr lang="en-US" dirty="0"/>
              <a:t> </a:t>
            </a:r>
            <a:r>
              <a:rPr lang="en-US" dirty="0" err="1"/>
              <a:t>resiko</a:t>
            </a:r>
            <a:r>
              <a:rPr lang="en-US" dirty="0"/>
              <a:t> </a:t>
            </a:r>
            <a:r>
              <a:rPr lang="en-US" dirty="0" err="1"/>
              <a:t>terinfeksi</a:t>
            </a:r>
            <a:r>
              <a:rPr lang="en-US" dirty="0"/>
              <a:t> </a:t>
            </a:r>
            <a:r>
              <a:rPr lang="en-US" dirty="0" err="1"/>
              <a:t>tidak</a:t>
            </a:r>
            <a:r>
              <a:rPr lang="en-US" dirty="0"/>
              <a:t> </a:t>
            </a:r>
            <a:r>
              <a:rPr lang="en-US" dirty="0" err="1"/>
              <a:t>boleh</a:t>
            </a:r>
            <a:r>
              <a:rPr lang="en-US" dirty="0"/>
              <a:t> </a:t>
            </a:r>
            <a:r>
              <a:rPr lang="en-US" dirty="0" err="1"/>
              <a:t>masuk</a:t>
            </a:r>
            <a:r>
              <a:rPr lang="en-US" dirty="0"/>
              <a:t> lab (</a:t>
            </a:r>
            <a:r>
              <a:rPr lang="en-US" dirty="0" err="1"/>
              <a:t>immunocompromise</a:t>
            </a:r>
            <a:r>
              <a:rPr lang="en-US" dirty="0"/>
              <a:t>)</a:t>
            </a:r>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11</a:t>
            </a:fld>
            <a:endParaRPr lang="en-US"/>
          </a:p>
        </p:txBody>
      </p:sp>
    </p:spTree>
    <p:extLst>
      <p:ext uri="{BB962C8B-B14F-4D97-AF65-F5344CB8AC3E}">
        <p14:creationId xmlns:p14="http://schemas.microsoft.com/office/powerpoint/2010/main" val="353368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4362" y="1028700"/>
            <a:ext cx="7158038" cy="800100"/>
          </a:xfrm>
        </p:spPr>
        <p:txBody>
          <a:bodyPr/>
          <a:lstStyle/>
          <a:p>
            <a:pPr algn="r" eaLnBrk="1" hangingPunct="1"/>
            <a:r>
              <a:rPr lang="en-US" sz="2400" b="1" dirty="0" err="1"/>
              <a:t>Praktek</a:t>
            </a:r>
            <a:r>
              <a:rPr lang="en-US" sz="2400" b="1" dirty="0"/>
              <a:t> </a:t>
            </a:r>
            <a:r>
              <a:rPr lang="en-US" sz="2400" b="1" dirty="0" err="1"/>
              <a:t>Mikrobiologi</a:t>
            </a:r>
            <a:r>
              <a:rPr lang="en-US" sz="2400" b="1" dirty="0"/>
              <a:t> </a:t>
            </a:r>
            <a:r>
              <a:rPr lang="en-US" sz="2400" b="1" dirty="0" err="1"/>
              <a:t>Standar</a:t>
            </a:r>
            <a:endParaRPr lang="en-US" sz="2400" b="1" dirty="0"/>
          </a:p>
        </p:txBody>
      </p:sp>
      <p:sp>
        <p:nvSpPr>
          <p:cNvPr id="11267" name="Content Placeholder 2"/>
          <p:cNvSpPr>
            <a:spLocks noGrp="1"/>
          </p:cNvSpPr>
          <p:nvPr>
            <p:ph idx="1"/>
          </p:nvPr>
        </p:nvSpPr>
        <p:spPr>
          <a:xfrm>
            <a:off x="614362" y="1728788"/>
            <a:ext cx="8311429" cy="4114800"/>
          </a:xfrm>
        </p:spPr>
        <p:txBody>
          <a:bodyPr>
            <a:normAutofit/>
          </a:bodyPr>
          <a:lstStyle/>
          <a:p>
            <a:pPr eaLnBrk="1" hangingPunct="1"/>
            <a:r>
              <a:rPr lang="en-US" sz="1500" dirty="0" err="1"/>
              <a:t>Lakukan</a:t>
            </a:r>
            <a:r>
              <a:rPr lang="en-US" sz="1500" dirty="0"/>
              <a:t> </a:t>
            </a:r>
            <a:r>
              <a:rPr lang="en-US" sz="1500" dirty="0" err="1"/>
              <a:t>manipulasi</a:t>
            </a:r>
            <a:r>
              <a:rPr lang="en-US" sz="1500" dirty="0"/>
              <a:t> </a:t>
            </a:r>
            <a:r>
              <a:rPr lang="en-US" sz="1500" dirty="0" err="1"/>
              <a:t>infeksius</a:t>
            </a:r>
            <a:r>
              <a:rPr lang="en-US" sz="1500" dirty="0"/>
              <a:t> </a:t>
            </a:r>
            <a:r>
              <a:rPr lang="en-US" sz="1500" dirty="0" err="1"/>
              <a:t>secara</a:t>
            </a:r>
            <a:r>
              <a:rPr lang="en-US" sz="1500" dirty="0"/>
              <a:t> </a:t>
            </a:r>
            <a:r>
              <a:rPr lang="en-US" sz="1500" dirty="0" err="1"/>
              <a:t>hati-hati</a:t>
            </a:r>
            <a:r>
              <a:rPr lang="en-US" sz="1500" dirty="0"/>
              <a:t> </a:t>
            </a:r>
            <a:r>
              <a:rPr lang="en-US" sz="1500" dirty="0" err="1"/>
              <a:t>untuk</a:t>
            </a:r>
            <a:r>
              <a:rPr lang="en-US" sz="1500" dirty="0"/>
              <a:t> </a:t>
            </a:r>
            <a:r>
              <a:rPr lang="en-US" sz="1500" dirty="0" err="1"/>
              <a:t>menghindari</a:t>
            </a:r>
            <a:r>
              <a:rPr lang="en-US" sz="1500" dirty="0"/>
              <a:t> </a:t>
            </a:r>
            <a:r>
              <a:rPr lang="en-US" sz="1500" dirty="0" err="1"/>
              <a:t>terjadinya</a:t>
            </a:r>
            <a:r>
              <a:rPr lang="en-US" sz="1500" dirty="0"/>
              <a:t> </a:t>
            </a:r>
            <a:r>
              <a:rPr lang="en-US" sz="1500" dirty="0" err="1"/>
              <a:t>tumpahan</a:t>
            </a:r>
            <a:r>
              <a:rPr lang="en-US" sz="1500" dirty="0"/>
              <a:t>, </a:t>
            </a:r>
            <a:r>
              <a:rPr lang="en-US" sz="1500" dirty="0" err="1"/>
              <a:t>dan</a:t>
            </a:r>
            <a:r>
              <a:rPr lang="en-US" sz="1500" dirty="0"/>
              <a:t> </a:t>
            </a:r>
            <a:r>
              <a:rPr lang="en-US" sz="1500" dirty="0" err="1"/>
              <a:t>terjadinya</a:t>
            </a:r>
            <a:r>
              <a:rPr lang="en-US" sz="1500" dirty="0"/>
              <a:t> aerosol </a:t>
            </a:r>
            <a:r>
              <a:rPr lang="en-US" sz="1500" dirty="0" err="1"/>
              <a:t>ataupun</a:t>
            </a:r>
            <a:r>
              <a:rPr lang="en-US" sz="1500" dirty="0"/>
              <a:t> </a:t>
            </a:r>
            <a:r>
              <a:rPr lang="en-US" sz="1500" dirty="0" err="1"/>
              <a:t>tetesan</a:t>
            </a:r>
            <a:r>
              <a:rPr lang="en-US" sz="1500" dirty="0"/>
              <a:t> (</a:t>
            </a:r>
            <a:r>
              <a:rPr lang="en-US" sz="1500" dirty="0" err="1"/>
              <a:t>gunakan</a:t>
            </a:r>
            <a:r>
              <a:rPr lang="en-US" sz="1500" dirty="0"/>
              <a:t> BSC </a:t>
            </a:r>
            <a:r>
              <a:rPr lang="en-US" sz="1500" dirty="0" err="1"/>
              <a:t>atau</a:t>
            </a:r>
            <a:r>
              <a:rPr lang="en-US" sz="1500" dirty="0"/>
              <a:t> primer containment,  bucket </a:t>
            </a:r>
            <a:r>
              <a:rPr lang="en-US" sz="1500" dirty="0" err="1"/>
              <a:t>setrifugasi</a:t>
            </a:r>
            <a:r>
              <a:rPr lang="en-US" sz="1500" dirty="0"/>
              <a:t> </a:t>
            </a:r>
            <a:r>
              <a:rPr lang="en-US" sz="1500" dirty="0" err="1"/>
              <a:t>ber</a:t>
            </a:r>
            <a:r>
              <a:rPr lang="en-US" sz="1500" dirty="0"/>
              <a:t>-seal, </a:t>
            </a:r>
            <a:r>
              <a:rPr lang="en-US" sz="1500" dirty="0" err="1"/>
              <a:t>berhati-hati</a:t>
            </a:r>
            <a:r>
              <a:rPr lang="en-US" sz="1500" dirty="0"/>
              <a:t> </a:t>
            </a:r>
            <a:r>
              <a:rPr lang="en-US" sz="1500" dirty="0" err="1"/>
              <a:t>dalam</a:t>
            </a:r>
            <a:r>
              <a:rPr lang="en-US" sz="1500" dirty="0"/>
              <a:t> </a:t>
            </a:r>
            <a:r>
              <a:rPr lang="en-US" sz="1500" dirty="0" err="1"/>
              <a:t>memvorteks</a:t>
            </a:r>
            <a:r>
              <a:rPr lang="en-US" sz="1500" dirty="0"/>
              <a:t>)</a:t>
            </a:r>
          </a:p>
          <a:p>
            <a:pPr eaLnBrk="1" hangingPunct="1"/>
            <a:r>
              <a:rPr lang="en-US" sz="1500" dirty="0" err="1"/>
              <a:t>Tidak</a:t>
            </a:r>
            <a:r>
              <a:rPr lang="en-US" sz="1500" dirty="0"/>
              <a:t> </a:t>
            </a:r>
            <a:r>
              <a:rPr lang="en-US" sz="1500" dirty="0" err="1"/>
              <a:t>melakukan</a:t>
            </a:r>
            <a:r>
              <a:rPr lang="en-US" sz="1500" dirty="0"/>
              <a:t> mouth </a:t>
            </a:r>
            <a:r>
              <a:rPr lang="en-US" sz="1500" dirty="0" err="1"/>
              <a:t>pipeting</a:t>
            </a:r>
            <a:endParaRPr lang="en-US" sz="1500" dirty="0"/>
          </a:p>
          <a:p>
            <a:pPr eaLnBrk="1" hangingPunct="1"/>
            <a:r>
              <a:rPr lang="en-US" sz="1500" dirty="0" err="1"/>
              <a:t>Mengikuti</a:t>
            </a:r>
            <a:r>
              <a:rPr lang="en-US" sz="1500" dirty="0"/>
              <a:t> training </a:t>
            </a:r>
            <a:r>
              <a:rPr lang="en-US" sz="1500" dirty="0" err="1"/>
              <a:t>spesifik</a:t>
            </a:r>
            <a:r>
              <a:rPr lang="en-US" sz="1500" dirty="0"/>
              <a:t> </a:t>
            </a:r>
            <a:r>
              <a:rPr lang="en-US" sz="1500" dirty="0" err="1"/>
              <a:t>dalam</a:t>
            </a:r>
            <a:r>
              <a:rPr lang="en-US" sz="1500" dirty="0"/>
              <a:t> </a:t>
            </a:r>
            <a:r>
              <a:rPr lang="en-US" sz="1500" dirty="0" err="1"/>
              <a:t>menangani</a:t>
            </a:r>
            <a:r>
              <a:rPr lang="en-US" sz="1500" dirty="0"/>
              <a:t> </a:t>
            </a:r>
            <a:r>
              <a:rPr lang="en-US" sz="1500" dirty="0" err="1"/>
              <a:t>agen</a:t>
            </a:r>
            <a:r>
              <a:rPr lang="en-US" sz="1500" dirty="0"/>
              <a:t> </a:t>
            </a:r>
            <a:r>
              <a:rPr lang="en-US" sz="1500" dirty="0" err="1"/>
              <a:t>patogen</a:t>
            </a:r>
            <a:endParaRPr lang="en-US" sz="1500" dirty="0"/>
          </a:p>
          <a:p>
            <a:pPr eaLnBrk="1" hangingPunct="1"/>
            <a:r>
              <a:rPr lang="en-US" sz="1500" dirty="0" err="1"/>
              <a:t>Berhati-hati</a:t>
            </a:r>
            <a:r>
              <a:rPr lang="en-US" sz="1500" dirty="0"/>
              <a:t> </a:t>
            </a:r>
            <a:r>
              <a:rPr lang="en-US" sz="1500" dirty="0" err="1"/>
              <a:t>menggunakan</a:t>
            </a:r>
            <a:r>
              <a:rPr lang="en-US" sz="1500" dirty="0"/>
              <a:t> </a:t>
            </a:r>
            <a:r>
              <a:rPr lang="en-US" sz="1500" dirty="0" err="1"/>
              <a:t>benda</a:t>
            </a:r>
            <a:r>
              <a:rPr lang="en-US" sz="1500" dirty="0"/>
              <a:t> </a:t>
            </a:r>
            <a:r>
              <a:rPr lang="en-US" sz="1500" dirty="0" err="1"/>
              <a:t>tajam</a:t>
            </a:r>
            <a:r>
              <a:rPr lang="en-US" sz="1500" dirty="0"/>
              <a:t> yang </a:t>
            </a:r>
            <a:r>
              <a:rPr lang="en-US" sz="1500" dirty="0" err="1"/>
              <a:t>terkontaminasi</a:t>
            </a:r>
            <a:r>
              <a:rPr lang="en-US" sz="1500" dirty="0"/>
              <a:t> (</a:t>
            </a:r>
            <a:r>
              <a:rPr lang="en-US" sz="1500" dirty="0" err="1"/>
              <a:t>jarum</a:t>
            </a:r>
            <a:r>
              <a:rPr lang="en-US" sz="1500" dirty="0"/>
              <a:t>, </a:t>
            </a:r>
            <a:r>
              <a:rPr lang="en-US" sz="1500" dirty="0" err="1"/>
              <a:t>jarum</a:t>
            </a:r>
            <a:r>
              <a:rPr lang="en-US" sz="1500" dirty="0"/>
              <a:t> </a:t>
            </a:r>
            <a:r>
              <a:rPr lang="en-US" sz="1500" dirty="0" err="1"/>
              <a:t>suntik</a:t>
            </a:r>
            <a:r>
              <a:rPr lang="en-US" sz="1500" dirty="0"/>
              <a:t>, </a:t>
            </a:r>
            <a:r>
              <a:rPr lang="en-US" sz="1500" dirty="0" err="1"/>
              <a:t>skalpel</a:t>
            </a:r>
            <a:r>
              <a:rPr lang="en-US" sz="1500" dirty="0"/>
              <a:t> </a:t>
            </a:r>
            <a:r>
              <a:rPr lang="en-US" sz="1500" dirty="0" err="1"/>
              <a:t>dll</a:t>
            </a:r>
            <a:endParaRPr lang="en-US" sz="1500" dirty="0"/>
          </a:p>
          <a:p>
            <a:pPr lvl="1" eaLnBrk="1" hangingPunct="1"/>
            <a:r>
              <a:rPr lang="en-US" sz="1500" dirty="0" err="1"/>
              <a:t>Pecahan</a:t>
            </a:r>
            <a:r>
              <a:rPr lang="en-US" sz="1500" dirty="0"/>
              <a:t> </a:t>
            </a:r>
            <a:r>
              <a:rPr lang="en-US" sz="1500" dirty="0" err="1"/>
              <a:t>kaca</a:t>
            </a:r>
            <a:r>
              <a:rPr lang="en-US" sz="1500" dirty="0"/>
              <a:t> </a:t>
            </a:r>
            <a:r>
              <a:rPr lang="en-US" sz="1500" dirty="0" err="1"/>
              <a:t>tidak</a:t>
            </a:r>
            <a:r>
              <a:rPr lang="en-US" sz="1500" dirty="0"/>
              <a:t> </a:t>
            </a:r>
            <a:r>
              <a:rPr lang="en-US" sz="1500" dirty="0" err="1"/>
              <a:t>boleh</a:t>
            </a:r>
            <a:r>
              <a:rPr lang="en-US" sz="1500" dirty="0"/>
              <a:t> </a:t>
            </a:r>
            <a:r>
              <a:rPr lang="en-US" sz="1500" dirty="0" err="1"/>
              <a:t>dipegang</a:t>
            </a:r>
            <a:r>
              <a:rPr lang="en-US" sz="1500" dirty="0"/>
              <a:t> </a:t>
            </a:r>
            <a:r>
              <a:rPr lang="en-US" sz="1500" dirty="0" err="1"/>
              <a:t>langsung</a:t>
            </a:r>
            <a:r>
              <a:rPr lang="en-US" sz="1500" dirty="0"/>
              <a:t> </a:t>
            </a:r>
            <a:r>
              <a:rPr lang="en-US" sz="1500" dirty="0" err="1"/>
              <a:t>dengan</a:t>
            </a:r>
            <a:r>
              <a:rPr lang="en-US" sz="1500" dirty="0"/>
              <a:t> </a:t>
            </a:r>
            <a:r>
              <a:rPr lang="en-US" sz="1500" dirty="0" err="1"/>
              <a:t>tangan</a:t>
            </a:r>
            <a:r>
              <a:rPr lang="en-US" sz="1500" dirty="0"/>
              <a:t>, </a:t>
            </a:r>
            <a:r>
              <a:rPr lang="en-US" sz="1500" dirty="0" err="1"/>
              <a:t>jarum</a:t>
            </a:r>
            <a:r>
              <a:rPr lang="en-US" sz="1500" dirty="0"/>
              <a:t> </a:t>
            </a:r>
            <a:r>
              <a:rPr lang="en-US" sz="1500" dirty="0" err="1"/>
              <a:t>sekali</a:t>
            </a:r>
            <a:r>
              <a:rPr lang="en-US" sz="1500" dirty="0"/>
              <a:t> </a:t>
            </a:r>
            <a:r>
              <a:rPr lang="en-US" sz="1500" dirty="0" err="1"/>
              <a:t>pakai</a:t>
            </a:r>
            <a:r>
              <a:rPr lang="en-US" sz="1500" dirty="0"/>
              <a:t> </a:t>
            </a:r>
            <a:r>
              <a:rPr lang="en-US" sz="1500" dirty="0" err="1"/>
              <a:t>tidak</a:t>
            </a:r>
            <a:r>
              <a:rPr lang="en-US" sz="1500" dirty="0"/>
              <a:t> </a:t>
            </a:r>
            <a:r>
              <a:rPr lang="en-US" sz="1500" dirty="0" err="1"/>
              <a:t>boleh</a:t>
            </a:r>
            <a:r>
              <a:rPr lang="en-US" sz="1500" dirty="0"/>
              <a:t> </a:t>
            </a:r>
            <a:r>
              <a:rPr lang="en-US" sz="1500" dirty="0" err="1"/>
              <a:t>dibengkokan</a:t>
            </a:r>
            <a:r>
              <a:rPr lang="en-US" sz="1500" dirty="0"/>
              <a:t> </a:t>
            </a:r>
            <a:r>
              <a:rPr lang="en-US" sz="1500" dirty="0" err="1"/>
              <a:t>dan</a:t>
            </a:r>
            <a:r>
              <a:rPr lang="en-US" sz="1500" dirty="0"/>
              <a:t> </a:t>
            </a:r>
            <a:r>
              <a:rPr lang="en-US" sz="1500" dirty="0" err="1"/>
              <a:t>ditutup</a:t>
            </a:r>
            <a:r>
              <a:rPr lang="en-US" sz="1500" dirty="0"/>
              <a:t> </a:t>
            </a:r>
            <a:r>
              <a:rPr lang="en-US" sz="1500" dirty="0" err="1"/>
              <a:t>lagi</a:t>
            </a:r>
            <a:r>
              <a:rPr lang="en-US" sz="1500" dirty="0"/>
              <a:t> </a:t>
            </a:r>
            <a:r>
              <a:rPr lang="en-US" sz="1500" dirty="0" err="1"/>
              <a:t>tetapi</a:t>
            </a:r>
            <a:r>
              <a:rPr lang="en-US" sz="1500" dirty="0"/>
              <a:t> </a:t>
            </a:r>
            <a:r>
              <a:rPr lang="en-US" sz="1500" dirty="0" err="1"/>
              <a:t>dibuang</a:t>
            </a:r>
            <a:r>
              <a:rPr lang="en-US" sz="1500" dirty="0"/>
              <a:t>  </a:t>
            </a:r>
            <a:r>
              <a:rPr lang="en-US" sz="1500" dirty="0" err="1"/>
              <a:t>ke</a:t>
            </a:r>
            <a:r>
              <a:rPr lang="en-US" sz="1500" dirty="0"/>
              <a:t> sharp container </a:t>
            </a:r>
            <a:r>
              <a:rPr lang="en-US" sz="1500" dirty="0" err="1"/>
              <a:t>untuk</a:t>
            </a:r>
            <a:r>
              <a:rPr lang="en-US" sz="1500" dirty="0"/>
              <a:t> </a:t>
            </a:r>
            <a:r>
              <a:rPr lang="en-US" sz="1500" dirty="0" err="1"/>
              <a:t>didekontaminasi</a:t>
            </a:r>
            <a:endParaRPr lang="en-US" sz="1500" dirty="0"/>
          </a:p>
          <a:p>
            <a:pPr eaLnBrk="1" hangingPunct="1"/>
            <a:r>
              <a:rPr lang="en-US" sz="1500" dirty="0" err="1"/>
              <a:t>Prosedur</a:t>
            </a:r>
            <a:r>
              <a:rPr lang="en-US" sz="1500" dirty="0"/>
              <a:t> yang </a:t>
            </a:r>
            <a:r>
              <a:rPr lang="en-US" sz="1500" dirty="0" err="1"/>
              <a:t>menghasilkan</a:t>
            </a:r>
            <a:r>
              <a:rPr lang="en-US" sz="1500" dirty="0"/>
              <a:t> aerosol </a:t>
            </a:r>
            <a:r>
              <a:rPr lang="en-US" sz="1500" dirty="0" err="1"/>
              <a:t>atau</a:t>
            </a:r>
            <a:r>
              <a:rPr lang="en-US" sz="1500" dirty="0"/>
              <a:t> </a:t>
            </a:r>
            <a:r>
              <a:rPr lang="en-US" sz="1500" dirty="0" err="1"/>
              <a:t>cipratan</a:t>
            </a:r>
            <a:r>
              <a:rPr lang="en-US" sz="1500" dirty="0"/>
              <a:t> </a:t>
            </a:r>
            <a:r>
              <a:rPr lang="en-US" sz="1500" dirty="0" err="1"/>
              <a:t>bahan</a:t>
            </a:r>
            <a:r>
              <a:rPr lang="en-US" sz="1500" dirty="0"/>
              <a:t> </a:t>
            </a:r>
            <a:r>
              <a:rPr lang="en-US" sz="1500" dirty="0" err="1"/>
              <a:t>infeksius</a:t>
            </a:r>
            <a:r>
              <a:rPr lang="en-US" sz="1500" dirty="0"/>
              <a:t> </a:t>
            </a:r>
            <a:r>
              <a:rPr lang="en-US" sz="1500" dirty="0" err="1"/>
              <a:t>dilakukan</a:t>
            </a:r>
            <a:r>
              <a:rPr lang="en-US" sz="1500" dirty="0"/>
              <a:t> </a:t>
            </a:r>
            <a:r>
              <a:rPr lang="en-US" sz="1500" dirty="0" err="1"/>
              <a:t>didalam</a:t>
            </a:r>
            <a:r>
              <a:rPr lang="en-US" sz="1500" dirty="0"/>
              <a:t> BSC </a:t>
            </a:r>
            <a:r>
              <a:rPr lang="en-US" sz="1500" dirty="0" err="1"/>
              <a:t>atau</a:t>
            </a:r>
            <a:r>
              <a:rPr lang="en-US" sz="1500" dirty="0"/>
              <a:t> containment </a:t>
            </a:r>
            <a:r>
              <a:rPr lang="en-US" sz="1500" dirty="0" err="1"/>
              <a:t>fisik</a:t>
            </a:r>
            <a:r>
              <a:rPr lang="en-US" sz="1500" dirty="0"/>
              <a:t> </a:t>
            </a:r>
            <a:r>
              <a:rPr lang="en-US" sz="1500" dirty="0" err="1"/>
              <a:t>lainnya</a:t>
            </a:r>
            <a:endParaRPr lang="en-US" sz="1500" dirty="0"/>
          </a:p>
          <a:p>
            <a:pPr eaLnBrk="1" hangingPunct="1"/>
            <a:r>
              <a:rPr lang="en-US" sz="1500" dirty="0" err="1"/>
              <a:t>Dekontaminasi</a:t>
            </a:r>
            <a:r>
              <a:rPr lang="en-US" sz="1500" dirty="0"/>
              <a:t> yang </a:t>
            </a:r>
            <a:r>
              <a:rPr lang="en-US" sz="1500" dirty="0" err="1"/>
              <a:t>sesuai</a:t>
            </a:r>
            <a:r>
              <a:rPr lang="en-US" sz="1500" dirty="0"/>
              <a:t> (ex: </a:t>
            </a:r>
            <a:r>
              <a:rPr lang="en-US" sz="1500" dirty="0" err="1"/>
              <a:t>autoklaf</a:t>
            </a:r>
            <a:r>
              <a:rPr lang="en-US" sz="1500" dirty="0"/>
              <a:t>) </a:t>
            </a:r>
            <a:r>
              <a:rPr lang="en-US" sz="1500" dirty="0" err="1"/>
              <a:t>untuk</a:t>
            </a:r>
            <a:r>
              <a:rPr lang="en-US" sz="1500" dirty="0"/>
              <a:t> </a:t>
            </a:r>
            <a:r>
              <a:rPr lang="en-US" sz="1500" dirty="0" err="1"/>
              <a:t>limbah</a:t>
            </a:r>
            <a:r>
              <a:rPr lang="en-US" sz="1500" dirty="0"/>
              <a:t> </a:t>
            </a:r>
            <a:r>
              <a:rPr lang="en-US" sz="1500" dirty="0" err="1"/>
              <a:t>dalam</a:t>
            </a:r>
            <a:r>
              <a:rPr lang="en-US" sz="1500" dirty="0"/>
              <a:t> </a:t>
            </a:r>
            <a:r>
              <a:rPr lang="en-US" sz="1500" dirty="0" err="1"/>
              <a:t>kantung</a:t>
            </a:r>
            <a:r>
              <a:rPr lang="en-US" sz="1500" dirty="0"/>
              <a:t> </a:t>
            </a:r>
            <a:r>
              <a:rPr lang="en-US" sz="1500" dirty="0" err="1"/>
              <a:t>antibocor</a:t>
            </a:r>
            <a:r>
              <a:rPr lang="en-US" sz="1500" dirty="0"/>
              <a:t> yang </a:t>
            </a:r>
            <a:r>
              <a:rPr lang="en-US" sz="1500" dirty="0" err="1"/>
              <a:t>awet</a:t>
            </a:r>
            <a:r>
              <a:rPr lang="en-US" sz="1500" dirty="0"/>
              <a:t> </a:t>
            </a:r>
            <a:r>
              <a:rPr lang="en-US" sz="1500" dirty="0" err="1"/>
              <a:t>selama</a:t>
            </a:r>
            <a:r>
              <a:rPr lang="en-US" sz="1500" dirty="0"/>
              <a:t> </a:t>
            </a:r>
            <a:r>
              <a:rPr lang="en-US" sz="1500" dirty="0" err="1"/>
              <a:t>pengumpulan</a:t>
            </a:r>
            <a:r>
              <a:rPr lang="en-US" sz="1500" dirty="0"/>
              <a:t>, </a:t>
            </a:r>
            <a:r>
              <a:rPr lang="en-US" sz="1500" dirty="0" err="1"/>
              <a:t>penanganan</a:t>
            </a:r>
            <a:r>
              <a:rPr lang="en-US" sz="1500" dirty="0"/>
              <a:t> </a:t>
            </a:r>
            <a:r>
              <a:rPr lang="en-US" sz="1500" dirty="0" err="1"/>
              <a:t>dll</a:t>
            </a:r>
            <a:endParaRPr lang="en-US" sz="1500" dirty="0"/>
          </a:p>
          <a:p>
            <a:pPr eaLnBrk="1" hangingPunct="1"/>
            <a:r>
              <a:rPr lang="en-US" sz="1500" dirty="0" err="1"/>
              <a:t>Personil</a:t>
            </a:r>
            <a:r>
              <a:rPr lang="en-US" sz="1500" dirty="0"/>
              <a:t> yang </a:t>
            </a:r>
            <a:r>
              <a:rPr lang="en-US" sz="1500" dirty="0" err="1"/>
              <a:t>mengalami</a:t>
            </a:r>
            <a:r>
              <a:rPr lang="en-US" sz="1500" dirty="0"/>
              <a:t> </a:t>
            </a:r>
            <a:r>
              <a:rPr lang="en-US" sz="1500" dirty="0" err="1"/>
              <a:t>peningkatan</a:t>
            </a:r>
            <a:r>
              <a:rPr lang="en-US" sz="1500" dirty="0"/>
              <a:t> </a:t>
            </a:r>
            <a:r>
              <a:rPr lang="en-US" sz="1500" dirty="0" err="1"/>
              <a:t>resiko</a:t>
            </a:r>
            <a:r>
              <a:rPr lang="en-US" sz="1500" dirty="0"/>
              <a:t> </a:t>
            </a:r>
            <a:r>
              <a:rPr lang="en-US" sz="1500" dirty="0" err="1"/>
              <a:t>terinfeksi</a:t>
            </a:r>
            <a:r>
              <a:rPr lang="en-US" sz="1500" dirty="0"/>
              <a:t> </a:t>
            </a:r>
            <a:r>
              <a:rPr lang="en-US" sz="1500" dirty="0" err="1"/>
              <a:t>tidak</a:t>
            </a:r>
            <a:r>
              <a:rPr lang="en-US" sz="1500" dirty="0"/>
              <a:t> </a:t>
            </a:r>
            <a:r>
              <a:rPr lang="en-US" sz="1500" dirty="0" err="1"/>
              <a:t>boleh</a:t>
            </a:r>
            <a:r>
              <a:rPr lang="en-US" sz="1500" dirty="0"/>
              <a:t> </a:t>
            </a:r>
            <a:r>
              <a:rPr lang="en-US" sz="1500" dirty="0" err="1"/>
              <a:t>masuk</a:t>
            </a:r>
            <a:r>
              <a:rPr lang="en-US" sz="1500" dirty="0"/>
              <a:t> lab (</a:t>
            </a:r>
            <a:r>
              <a:rPr lang="en-US" sz="1500" dirty="0" err="1"/>
              <a:t>immunocompromise</a:t>
            </a:r>
            <a:r>
              <a:rPr lang="en-US" sz="1500" dirty="0"/>
              <a:t>)</a:t>
            </a:r>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12</a:t>
            </a:fld>
            <a:endParaRPr lang="en-US"/>
          </a:p>
        </p:txBody>
      </p:sp>
    </p:spTree>
    <p:extLst>
      <p:ext uri="{BB962C8B-B14F-4D97-AF65-F5344CB8AC3E}">
        <p14:creationId xmlns:p14="http://schemas.microsoft.com/office/powerpoint/2010/main" val="35336858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857250"/>
            <a:ext cx="7343775" cy="800100"/>
          </a:xfrm>
        </p:spPr>
        <p:txBody>
          <a:bodyPr/>
          <a:lstStyle/>
          <a:p>
            <a:pPr algn="r" eaLnBrk="1" hangingPunct="1"/>
            <a:r>
              <a:rPr lang="en-US" sz="2400" b="1" dirty="0" err="1"/>
              <a:t>Praktek</a:t>
            </a:r>
            <a:r>
              <a:rPr lang="en-US" sz="2400" b="1" dirty="0"/>
              <a:t> </a:t>
            </a:r>
            <a:r>
              <a:rPr lang="en-US" sz="2400" b="1" dirty="0" err="1"/>
              <a:t>Mikrobiologi</a:t>
            </a:r>
            <a:r>
              <a:rPr lang="en-US" sz="2400" b="1" dirty="0"/>
              <a:t> </a:t>
            </a:r>
            <a:r>
              <a:rPr lang="en-US" sz="2400" b="1" dirty="0" err="1"/>
              <a:t>Standar</a:t>
            </a:r>
            <a:endParaRPr lang="en-US" sz="2400" b="1" dirty="0"/>
          </a:p>
        </p:txBody>
      </p:sp>
      <p:sp>
        <p:nvSpPr>
          <p:cNvPr id="12291" name="Content Placeholder 2"/>
          <p:cNvSpPr>
            <a:spLocks noGrp="1"/>
          </p:cNvSpPr>
          <p:nvPr>
            <p:ph idx="1"/>
          </p:nvPr>
        </p:nvSpPr>
        <p:spPr>
          <a:xfrm>
            <a:off x="1662545" y="1595005"/>
            <a:ext cx="7242464" cy="4405745"/>
          </a:xfrm>
        </p:spPr>
        <p:txBody>
          <a:bodyPr>
            <a:normAutofit/>
          </a:bodyPr>
          <a:lstStyle/>
          <a:p>
            <a:pPr eaLnBrk="1" hangingPunct="1"/>
            <a:r>
              <a:rPr lang="en-US" sz="1650" dirty="0"/>
              <a:t>Tanda bahaya terpasang </a:t>
            </a:r>
            <a:r>
              <a:rPr lang="en-US" sz="1650" dirty="0" err="1"/>
              <a:t>dipintu</a:t>
            </a:r>
            <a:r>
              <a:rPr lang="en-US" sz="1650" dirty="0"/>
              <a:t> masuk lab</a:t>
            </a:r>
          </a:p>
          <a:p>
            <a:pPr eaLnBrk="1" hangingPunct="1"/>
            <a:r>
              <a:rPr lang="en-US" sz="1650" dirty="0"/>
              <a:t>Prosedur biosafety </a:t>
            </a:r>
            <a:r>
              <a:rPr lang="en-US" sz="1650" dirty="0" err="1"/>
              <a:t>diinkoorporasikan</a:t>
            </a:r>
            <a:r>
              <a:rPr lang="en-US" sz="1650" dirty="0"/>
              <a:t> ke dalam SOP standar atau dalam manual</a:t>
            </a:r>
          </a:p>
          <a:p>
            <a:pPr eaLnBrk="1" hangingPunct="1"/>
            <a:r>
              <a:rPr lang="en-US" sz="1650" dirty="0" err="1"/>
              <a:t>Direktur</a:t>
            </a:r>
            <a:r>
              <a:rPr lang="en-US" sz="1650" dirty="0"/>
              <a:t>, supervisor, principal investigator </a:t>
            </a:r>
            <a:r>
              <a:rPr lang="en-US" sz="1650" dirty="0" err="1"/>
              <a:t>berperan</a:t>
            </a:r>
            <a:r>
              <a:rPr lang="en-US" sz="1650" dirty="0"/>
              <a:t> </a:t>
            </a:r>
            <a:r>
              <a:rPr lang="en-US" sz="1650" dirty="0" err="1"/>
              <a:t>memberitahu</a:t>
            </a:r>
            <a:r>
              <a:rPr lang="en-US" sz="1650" dirty="0"/>
              <a:t> </a:t>
            </a:r>
            <a:r>
              <a:rPr lang="en-US" sz="1650" dirty="0" err="1"/>
              <a:t>personil</a:t>
            </a:r>
            <a:r>
              <a:rPr lang="en-US" sz="1650" dirty="0"/>
              <a:t> lab </a:t>
            </a:r>
            <a:r>
              <a:rPr lang="en-US" sz="1650" dirty="0" err="1"/>
              <a:t>tentang</a:t>
            </a:r>
            <a:r>
              <a:rPr lang="en-US" sz="1650" dirty="0"/>
              <a:t> </a:t>
            </a:r>
            <a:r>
              <a:rPr lang="en-US" sz="1650" dirty="0" err="1"/>
              <a:t>bahaya</a:t>
            </a:r>
            <a:r>
              <a:rPr lang="en-US" sz="1650" dirty="0"/>
              <a:t> </a:t>
            </a:r>
            <a:r>
              <a:rPr lang="en-US" sz="1650" dirty="0" err="1"/>
              <a:t>khusus</a:t>
            </a:r>
            <a:r>
              <a:rPr lang="en-US" sz="1650" dirty="0"/>
              <a:t> </a:t>
            </a:r>
            <a:r>
              <a:rPr lang="en-US" sz="1650" dirty="0" err="1"/>
              <a:t>dan</a:t>
            </a:r>
            <a:r>
              <a:rPr lang="en-US" sz="1650" dirty="0"/>
              <a:t> </a:t>
            </a:r>
            <a:r>
              <a:rPr lang="en-US" sz="1650" dirty="0" err="1"/>
              <a:t>mewajibkan</a:t>
            </a:r>
            <a:r>
              <a:rPr lang="en-US" sz="1650" dirty="0"/>
              <a:t> </a:t>
            </a:r>
            <a:r>
              <a:rPr lang="en-US" sz="1650" dirty="0" err="1"/>
              <a:t>membaca</a:t>
            </a:r>
            <a:r>
              <a:rPr lang="en-US" sz="1650" dirty="0"/>
              <a:t> </a:t>
            </a:r>
            <a:r>
              <a:rPr lang="en-US" sz="1650" dirty="0" err="1"/>
              <a:t>dan</a:t>
            </a:r>
            <a:r>
              <a:rPr lang="en-US" sz="1650" dirty="0"/>
              <a:t> </a:t>
            </a:r>
            <a:r>
              <a:rPr lang="en-US" sz="1650" dirty="0" err="1"/>
              <a:t>mengikuti</a:t>
            </a:r>
            <a:r>
              <a:rPr lang="en-US" sz="1650" dirty="0"/>
              <a:t> </a:t>
            </a:r>
            <a:r>
              <a:rPr lang="en-US" sz="1650" dirty="0" err="1"/>
              <a:t>petunjuk</a:t>
            </a:r>
            <a:r>
              <a:rPr lang="en-US" sz="1650" dirty="0"/>
              <a:t> </a:t>
            </a:r>
            <a:r>
              <a:rPr lang="en-US" sz="1650" dirty="0" err="1"/>
              <a:t>prosedur</a:t>
            </a:r>
            <a:r>
              <a:rPr lang="en-US" sz="1650" dirty="0"/>
              <a:t> </a:t>
            </a:r>
            <a:r>
              <a:rPr lang="en-US" sz="1650" dirty="0" err="1"/>
              <a:t>praktik</a:t>
            </a:r>
            <a:r>
              <a:rPr lang="en-US" sz="1650" dirty="0"/>
              <a:t> lab, </a:t>
            </a:r>
            <a:r>
              <a:rPr lang="en-US" sz="1650" dirty="0" err="1"/>
              <a:t>memberikan</a:t>
            </a:r>
            <a:r>
              <a:rPr lang="en-US" sz="1650" dirty="0"/>
              <a:t> </a:t>
            </a:r>
            <a:r>
              <a:rPr lang="en-US" sz="1650" dirty="0" err="1"/>
              <a:t>pelatihan</a:t>
            </a:r>
            <a:r>
              <a:rPr lang="en-US" sz="1650" dirty="0"/>
              <a:t> yang </a:t>
            </a:r>
            <a:r>
              <a:rPr lang="en-US" sz="1650" dirty="0" err="1"/>
              <a:t>sesuai</a:t>
            </a:r>
            <a:r>
              <a:rPr lang="en-US" sz="1650" dirty="0"/>
              <a:t> </a:t>
            </a:r>
            <a:r>
              <a:rPr lang="en-US" sz="1650" dirty="0" err="1"/>
              <a:t>tentang</a:t>
            </a:r>
            <a:r>
              <a:rPr lang="en-US" sz="1650" dirty="0"/>
              <a:t> </a:t>
            </a:r>
            <a:r>
              <a:rPr lang="en-US" sz="1650" dirty="0" err="1"/>
              <a:t>potensi</a:t>
            </a:r>
            <a:r>
              <a:rPr lang="en-US" sz="1650" dirty="0"/>
              <a:t> </a:t>
            </a:r>
            <a:r>
              <a:rPr lang="en-US" sz="1650" dirty="0" err="1"/>
              <a:t>bahaya</a:t>
            </a:r>
            <a:r>
              <a:rPr lang="en-US" sz="1650" dirty="0"/>
              <a:t> yang </a:t>
            </a:r>
            <a:r>
              <a:rPr lang="en-US" sz="1650" dirty="0" err="1"/>
              <a:t>terkait</a:t>
            </a:r>
            <a:r>
              <a:rPr lang="en-US" sz="1650" dirty="0"/>
              <a:t> </a:t>
            </a:r>
            <a:r>
              <a:rPr lang="en-US" sz="1650" dirty="0" err="1"/>
              <a:t>pekerjaan</a:t>
            </a:r>
            <a:r>
              <a:rPr lang="en-US" sz="1650" dirty="0"/>
              <a:t> yang </a:t>
            </a:r>
            <a:r>
              <a:rPr lang="en-US" sz="1650" dirty="0" err="1"/>
              <a:t>dilakukan</a:t>
            </a:r>
            <a:endParaRPr lang="en-US" sz="1650" dirty="0"/>
          </a:p>
          <a:p>
            <a:pPr eaLnBrk="1" hangingPunct="1"/>
            <a:r>
              <a:rPr lang="en-US" sz="1650" dirty="0"/>
              <a:t>Peralatan dan permukaan kerja harus bersih</a:t>
            </a:r>
          </a:p>
          <a:p>
            <a:pPr eaLnBrk="1" hangingPunct="1"/>
            <a:r>
              <a:rPr lang="en-US" sz="1650" dirty="0" err="1"/>
              <a:t>Peralatan</a:t>
            </a:r>
            <a:r>
              <a:rPr lang="en-US" sz="1650" dirty="0"/>
              <a:t> yang </a:t>
            </a:r>
            <a:r>
              <a:rPr lang="en-US" sz="1650" dirty="0" err="1"/>
              <a:t>terkontaminasi</a:t>
            </a:r>
            <a:r>
              <a:rPr lang="en-US" sz="1650" dirty="0"/>
              <a:t> </a:t>
            </a:r>
            <a:r>
              <a:rPr lang="en-US" sz="1650" dirty="0" err="1"/>
              <a:t>harus</a:t>
            </a:r>
            <a:r>
              <a:rPr lang="en-US" sz="1650" dirty="0"/>
              <a:t> </a:t>
            </a:r>
            <a:r>
              <a:rPr lang="en-US" sz="1650" dirty="0" err="1"/>
              <a:t>didekontaminasi</a:t>
            </a:r>
            <a:r>
              <a:rPr lang="en-US" sz="1650" dirty="0"/>
              <a:t> </a:t>
            </a:r>
            <a:r>
              <a:rPr lang="en-US" sz="1650" dirty="0" err="1"/>
              <a:t>terlebih</a:t>
            </a:r>
            <a:r>
              <a:rPr lang="en-US" sz="1650" dirty="0"/>
              <a:t> </a:t>
            </a:r>
            <a:r>
              <a:rPr lang="en-US" sz="1650" dirty="0" err="1"/>
              <a:t>dahulu</a:t>
            </a:r>
            <a:r>
              <a:rPr lang="en-US" sz="1650" dirty="0"/>
              <a:t> </a:t>
            </a:r>
            <a:r>
              <a:rPr lang="en-US" sz="1650" dirty="0" err="1"/>
              <a:t>sebelum</a:t>
            </a:r>
            <a:r>
              <a:rPr lang="en-US" sz="1650" dirty="0"/>
              <a:t> </a:t>
            </a:r>
            <a:r>
              <a:rPr lang="en-US" sz="1650" dirty="0" err="1"/>
              <a:t>dikirim</a:t>
            </a:r>
            <a:r>
              <a:rPr lang="en-US" sz="1650" dirty="0"/>
              <a:t> </a:t>
            </a:r>
            <a:r>
              <a:rPr lang="en-US" sz="1650" dirty="0" err="1"/>
              <a:t>untuk</a:t>
            </a:r>
            <a:r>
              <a:rPr lang="en-US" sz="1650" dirty="0"/>
              <a:t> </a:t>
            </a:r>
            <a:r>
              <a:rPr lang="en-US" sz="1650" dirty="0" err="1"/>
              <a:t>diperbaiki</a:t>
            </a:r>
            <a:endParaRPr lang="en-US" sz="1650" dirty="0"/>
          </a:p>
          <a:p>
            <a:pPr eaLnBrk="1" hangingPunct="1"/>
            <a:r>
              <a:rPr lang="en-US" sz="1650" dirty="0" err="1"/>
              <a:t>Tumpahan</a:t>
            </a:r>
            <a:r>
              <a:rPr lang="en-US" sz="1650" dirty="0"/>
              <a:t> </a:t>
            </a:r>
            <a:r>
              <a:rPr lang="en-US" sz="1650" dirty="0" err="1"/>
              <a:t>dan</a:t>
            </a:r>
            <a:r>
              <a:rPr lang="en-US" sz="1650" dirty="0"/>
              <a:t> </a:t>
            </a:r>
            <a:r>
              <a:rPr lang="en-US" sz="1650" dirty="0" err="1"/>
              <a:t>kecelakaan</a:t>
            </a:r>
            <a:r>
              <a:rPr lang="en-US" sz="1650" dirty="0"/>
              <a:t> yang </a:t>
            </a:r>
            <a:r>
              <a:rPr lang="en-US" sz="1650" dirty="0" err="1"/>
              <a:t>mengakibatkan</a:t>
            </a:r>
            <a:r>
              <a:rPr lang="en-US" sz="1650" dirty="0"/>
              <a:t> </a:t>
            </a:r>
            <a:r>
              <a:rPr lang="en-US" sz="1650" dirty="0" err="1"/>
              <a:t>paparan</a:t>
            </a:r>
            <a:r>
              <a:rPr lang="en-US" sz="1650" dirty="0"/>
              <a:t> </a:t>
            </a:r>
            <a:r>
              <a:rPr lang="en-US" sz="1650" dirty="0" err="1"/>
              <a:t>terbuka</a:t>
            </a:r>
            <a:r>
              <a:rPr lang="en-US" sz="1650" dirty="0"/>
              <a:t> </a:t>
            </a:r>
            <a:r>
              <a:rPr lang="en-US" sz="1650" dirty="0" err="1"/>
              <a:t>terhadap</a:t>
            </a:r>
            <a:r>
              <a:rPr lang="en-US" sz="1650" dirty="0"/>
              <a:t> </a:t>
            </a:r>
            <a:r>
              <a:rPr lang="en-US" sz="1650" dirty="0" err="1"/>
              <a:t>bahan</a:t>
            </a:r>
            <a:r>
              <a:rPr lang="en-US" sz="1650" dirty="0"/>
              <a:t> </a:t>
            </a:r>
            <a:r>
              <a:rPr lang="en-US" sz="1650" dirty="0" err="1"/>
              <a:t>infeksius</a:t>
            </a:r>
            <a:r>
              <a:rPr lang="en-US" sz="1650" dirty="0"/>
              <a:t> </a:t>
            </a:r>
            <a:r>
              <a:rPr lang="en-US" sz="1650" dirty="0" err="1"/>
              <a:t>harus</a:t>
            </a:r>
            <a:r>
              <a:rPr lang="en-US" sz="1650" dirty="0"/>
              <a:t> </a:t>
            </a:r>
            <a:r>
              <a:rPr lang="en-US" sz="1650" dirty="0" err="1"/>
              <a:t>segera</a:t>
            </a:r>
            <a:r>
              <a:rPr lang="en-US" sz="1650" dirty="0"/>
              <a:t> </a:t>
            </a:r>
            <a:r>
              <a:rPr lang="en-US" sz="1650" dirty="0" err="1"/>
              <a:t>dilaporkan</a:t>
            </a:r>
            <a:endParaRPr lang="en-US" sz="1650" dirty="0"/>
          </a:p>
          <a:p>
            <a:pPr eaLnBrk="1" hangingPunct="1"/>
            <a:endParaRPr lang="en-US" sz="1500" dirty="0"/>
          </a:p>
          <a:p>
            <a:pPr eaLnBrk="1" hangingPunct="1"/>
            <a:endParaRPr lang="en-US" sz="1500" dirty="0"/>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13</a:t>
            </a:fld>
            <a:endParaRPr lang="en-US"/>
          </a:p>
        </p:txBody>
      </p:sp>
      <p:pic>
        <p:nvPicPr>
          <p:cNvPr id="12292" name="Picture 3" descr="animal hazar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37" y="3995881"/>
            <a:ext cx="1364347" cy="185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000" t="30000" r="53906" b="19333"/>
          <a:stretch>
            <a:fillRect/>
          </a:stretch>
        </p:blipFill>
        <p:spPr bwMode="auto">
          <a:xfrm>
            <a:off x="295602" y="2239313"/>
            <a:ext cx="1190298" cy="167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7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857250"/>
            <a:ext cx="7343775" cy="800100"/>
          </a:xfrm>
        </p:spPr>
        <p:txBody>
          <a:bodyPr/>
          <a:lstStyle/>
          <a:p>
            <a:pPr algn="r" eaLnBrk="1" hangingPunct="1"/>
            <a:r>
              <a:rPr lang="en-US" sz="2400" b="1" dirty="0" err="1"/>
              <a:t>Praktek</a:t>
            </a:r>
            <a:r>
              <a:rPr lang="en-US" sz="2400" b="1" dirty="0"/>
              <a:t> </a:t>
            </a:r>
            <a:r>
              <a:rPr lang="en-US" sz="2400" b="1" dirty="0" err="1"/>
              <a:t>Mikrobiologi</a:t>
            </a:r>
            <a:r>
              <a:rPr lang="en-US" sz="2400" b="1" dirty="0"/>
              <a:t> </a:t>
            </a:r>
            <a:r>
              <a:rPr lang="en-US" sz="2400" b="1" dirty="0" err="1"/>
              <a:t>Standar</a:t>
            </a:r>
            <a:endParaRPr lang="en-US" sz="2400" b="1" dirty="0"/>
          </a:p>
        </p:txBody>
      </p:sp>
      <p:sp>
        <p:nvSpPr>
          <p:cNvPr id="12291" name="Content Placeholder 2"/>
          <p:cNvSpPr>
            <a:spLocks noGrp="1"/>
          </p:cNvSpPr>
          <p:nvPr>
            <p:ph idx="1"/>
          </p:nvPr>
        </p:nvSpPr>
        <p:spPr>
          <a:xfrm>
            <a:off x="1662545" y="1595005"/>
            <a:ext cx="7242464" cy="4405745"/>
          </a:xfrm>
        </p:spPr>
        <p:txBody>
          <a:bodyPr>
            <a:normAutofit/>
          </a:bodyPr>
          <a:lstStyle/>
          <a:p>
            <a:pPr eaLnBrk="1" hangingPunct="1"/>
            <a:r>
              <a:rPr lang="en-US" sz="1650" dirty="0" err="1"/>
              <a:t>Tanda</a:t>
            </a:r>
            <a:r>
              <a:rPr lang="en-US" sz="1650" dirty="0"/>
              <a:t> </a:t>
            </a:r>
            <a:r>
              <a:rPr lang="en-US" sz="1650" dirty="0" err="1"/>
              <a:t>bahaya</a:t>
            </a:r>
            <a:r>
              <a:rPr lang="en-US" sz="1650" dirty="0"/>
              <a:t> </a:t>
            </a:r>
            <a:r>
              <a:rPr lang="en-US" sz="1650" dirty="0" err="1"/>
              <a:t>terpasang</a:t>
            </a:r>
            <a:r>
              <a:rPr lang="en-US" sz="1650" dirty="0"/>
              <a:t> </a:t>
            </a:r>
            <a:r>
              <a:rPr lang="en-US" sz="1650" dirty="0" err="1"/>
              <a:t>dipintu</a:t>
            </a:r>
            <a:r>
              <a:rPr lang="en-US" sz="1650" dirty="0"/>
              <a:t> </a:t>
            </a:r>
            <a:r>
              <a:rPr lang="en-US" sz="1650" dirty="0" err="1"/>
              <a:t>masuk</a:t>
            </a:r>
            <a:r>
              <a:rPr lang="en-US" sz="1650" dirty="0"/>
              <a:t> lab, </a:t>
            </a:r>
            <a:r>
              <a:rPr lang="en-US" sz="1650" dirty="0" err="1"/>
              <a:t>agen</a:t>
            </a:r>
            <a:r>
              <a:rPr lang="en-US" sz="1650" dirty="0"/>
              <a:t> </a:t>
            </a:r>
            <a:r>
              <a:rPr lang="en-US" sz="1650" dirty="0" err="1"/>
              <a:t>etiologi</a:t>
            </a:r>
            <a:r>
              <a:rPr lang="en-US" sz="1650" dirty="0"/>
              <a:t> yang </a:t>
            </a:r>
            <a:r>
              <a:rPr lang="en-US" sz="1650" dirty="0" err="1"/>
              <a:t>dikerjakan</a:t>
            </a:r>
            <a:r>
              <a:rPr lang="en-US" sz="1650" dirty="0"/>
              <a:t>, </a:t>
            </a:r>
            <a:r>
              <a:rPr lang="en-US" sz="1650" dirty="0" err="1"/>
              <a:t>imunisasi</a:t>
            </a:r>
            <a:r>
              <a:rPr lang="en-US" sz="1650" dirty="0"/>
              <a:t> yang </a:t>
            </a:r>
            <a:r>
              <a:rPr lang="en-US" sz="1650" dirty="0" err="1"/>
              <a:t>disyaratkan</a:t>
            </a:r>
            <a:r>
              <a:rPr lang="en-US" sz="1650" dirty="0"/>
              <a:t>, </a:t>
            </a:r>
            <a:r>
              <a:rPr lang="en-US" sz="1650" dirty="0" err="1"/>
              <a:t>nama</a:t>
            </a:r>
            <a:r>
              <a:rPr lang="en-US" sz="1650" dirty="0"/>
              <a:t> </a:t>
            </a:r>
            <a:r>
              <a:rPr lang="en-US" sz="1650" dirty="0" err="1"/>
              <a:t>dan</a:t>
            </a:r>
            <a:r>
              <a:rPr lang="en-US" sz="1650" dirty="0"/>
              <a:t> </a:t>
            </a:r>
            <a:r>
              <a:rPr lang="en-US" sz="1650" dirty="0" err="1"/>
              <a:t>kontak</a:t>
            </a:r>
            <a:r>
              <a:rPr lang="en-US" sz="1650" dirty="0"/>
              <a:t> investigator</a:t>
            </a:r>
          </a:p>
          <a:p>
            <a:pPr eaLnBrk="1" hangingPunct="1"/>
            <a:r>
              <a:rPr lang="en-US" sz="1650" dirty="0" err="1"/>
              <a:t>Prosedur</a:t>
            </a:r>
            <a:r>
              <a:rPr lang="en-US" sz="1650" dirty="0"/>
              <a:t> biosafety </a:t>
            </a:r>
            <a:r>
              <a:rPr lang="en-US" sz="1650" dirty="0" err="1"/>
              <a:t>diinkoorporasikan</a:t>
            </a:r>
            <a:r>
              <a:rPr lang="en-US" sz="1650" dirty="0"/>
              <a:t> </a:t>
            </a:r>
            <a:r>
              <a:rPr lang="en-US" sz="1650" dirty="0" err="1"/>
              <a:t>ke</a:t>
            </a:r>
            <a:r>
              <a:rPr lang="en-US" sz="1650" dirty="0"/>
              <a:t> </a:t>
            </a:r>
            <a:r>
              <a:rPr lang="en-US" sz="1650" dirty="0" err="1"/>
              <a:t>dalam</a:t>
            </a:r>
            <a:r>
              <a:rPr lang="en-US" sz="1650" dirty="0"/>
              <a:t> SOP </a:t>
            </a:r>
            <a:r>
              <a:rPr lang="en-US" sz="1650" dirty="0" err="1"/>
              <a:t>standar</a:t>
            </a:r>
            <a:r>
              <a:rPr lang="en-US" sz="1650" dirty="0"/>
              <a:t> </a:t>
            </a:r>
            <a:r>
              <a:rPr lang="en-US" sz="1650" dirty="0" err="1"/>
              <a:t>atau</a:t>
            </a:r>
            <a:r>
              <a:rPr lang="en-US" sz="1650" dirty="0"/>
              <a:t> </a:t>
            </a:r>
            <a:r>
              <a:rPr lang="en-US" sz="1650" dirty="0" err="1"/>
              <a:t>dalam</a:t>
            </a:r>
            <a:r>
              <a:rPr lang="en-US" sz="1650" dirty="0"/>
              <a:t> manual yang </a:t>
            </a:r>
            <a:r>
              <a:rPr lang="en-US" sz="1650" dirty="0" err="1"/>
              <a:t>digunakan</a:t>
            </a:r>
            <a:r>
              <a:rPr lang="en-US" sz="1650" dirty="0"/>
              <a:t> </a:t>
            </a:r>
            <a:r>
              <a:rPr lang="en-US" sz="1650" dirty="0" err="1"/>
              <a:t>secara</a:t>
            </a:r>
            <a:r>
              <a:rPr lang="en-US" sz="1650" dirty="0"/>
              <a:t> </a:t>
            </a:r>
            <a:r>
              <a:rPr lang="en-US" sz="1650" dirty="0" err="1"/>
              <a:t>spesifik</a:t>
            </a:r>
            <a:r>
              <a:rPr lang="en-US" sz="1650" dirty="0"/>
              <a:t> </a:t>
            </a:r>
            <a:r>
              <a:rPr lang="en-US" sz="1650" dirty="0" err="1"/>
              <a:t>untuk</a:t>
            </a:r>
            <a:r>
              <a:rPr lang="en-US" sz="1650" dirty="0"/>
              <a:t> lab </a:t>
            </a:r>
            <a:r>
              <a:rPr lang="en-US" sz="1650" dirty="0" err="1"/>
              <a:t>tertentu</a:t>
            </a:r>
            <a:endParaRPr lang="en-US" sz="1650" dirty="0"/>
          </a:p>
          <a:p>
            <a:pPr eaLnBrk="1" hangingPunct="1"/>
            <a:r>
              <a:rPr lang="en-US" sz="1650" dirty="0" err="1"/>
              <a:t>Direktur</a:t>
            </a:r>
            <a:r>
              <a:rPr lang="en-US" sz="1650" dirty="0"/>
              <a:t>, supervisor, principal investigator </a:t>
            </a:r>
            <a:r>
              <a:rPr lang="en-US" sz="1650" dirty="0" err="1"/>
              <a:t>berperan</a:t>
            </a:r>
            <a:r>
              <a:rPr lang="en-US" sz="1650" dirty="0"/>
              <a:t> </a:t>
            </a:r>
            <a:r>
              <a:rPr lang="en-US" sz="1650" dirty="0" err="1"/>
              <a:t>memberitahu</a:t>
            </a:r>
            <a:r>
              <a:rPr lang="en-US" sz="1650" dirty="0"/>
              <a:t> </a:t>
            </a:r>
            <a:r>
              <a:rPr lang="en-US" sz="1650" dirty="0" err="1"/>
              <a:t>personil</a:t>
            </a:r>
            <a:r>
              <a:rPr lang="en-US" sz="1650" dirty="0"/>
              <a:t> lab </a:t>
            </a:r>
            <a:r>
              <a:rPr lang="en-US" sz="1650" dirty="0" err="1"/>
              <a:t>tentang</a:t>
            </a:r>
            <a:r>
              <a:rPr lang="en-US" sz="1650" dirty="0"/>
              <a:t> </a:t>
            </a:r>
            <a:r>
              <a:rPr lang="en-US" sz="1650" dirty="0" err="1"/>
              <a:t>bahaya</a:t>
            </a:r>
            <a:r>
              <a:rPr lang="en-US" sz="1650" dirty="0"/>
              <a:t> </a:t>
            </a:r>
            <a:r>
              <a:rPr lang="en-US" sz="1650" dirty="0" err="1"/>
              <a:t>khusus</a:t>
            </a:r>
            <a:r>
              <a:rPr lang="en-US" sz="1650" dirty="0"/>
              <a:t> </a:t>
            </a:r>
            <a:r>
              <a:rPr lang="en-US" sz="1650" dirty="0" err="1"/>
              <a:t>dan</a:t>
            </a:r>
            <a:r>
              <a:rPr lang="en-US" sz="1650" dirty="0"/>
              <a:t> </a:t>
            </a:r>
            <a:r>
              <a:rPr lang="en-US" sz="1650" dirty="0" err="1"/>
              <a:t>mewajibkan</a:t>
            </a:r>
            <a:r>
              <a:rPr lang="en-US" sz="1650" dirty="0"/>
              <a:t> </a:t>
            </a:r>
            <a:r>
              <a:rPr lang="en-US" sz="1650" dirty="0" err="1"/>
              <a:t>membaca</a:t>
            </a:r>
            <a:r>
              <a:rPr lang="en-US" sz="1650" dirty="0"/>
              <a:t> </a:t>
            </a:r>
            <a:r>
              <a:rPr lang="en-US" sz="1650" dirty="0" err="1"/>
              <a:t>dan</a:t>
            </a:r>
            <a:r>
              <a:rPr lang="en-US" sz="1650" dirty="0"/>
              <a:t> </a:t>
            </a:r>
            <a:r>
              <a:rPr lang="en-US" sz="1650" dirty="0" err="1"/>
              <a:t>mengikuti</a:t>
            </a:r>
            <a:r>
              <a:rPr lang="en-US" sz="1650" dirty="0"/>
              <a:t> </a:t>
            </a:r>
            <a:r>
              <a:rPr lang="en-US" sz="1650" dirty="0" err="1"/>
              <a:t>petunjuk</a:t>
            </a:r>
            <a:r>
              <a:rPr lang="en-US" sz="1650" dirty="0"/>
              <a:t> </a:t>
            </a:r>
            <a:r>
              <a:rPr lang="en-US" sz="1650" dirty="0" err="1"/>
              <a:t>prosedur</a:t>
            </a:r>
            <a:r>
              <a:rPr lang="en-US" sz="1650" dirty="0"/>
              <a:t> </a:t>
            </a:r>
            <a:r>
              <a:rPr lang="en-US" sz="1650" dirty="0" err="1"/>
              <a:t>praktik</a:t>
            </a:r>
            <a:r>
              <a:rPr lang="en-US" sz="1650" dirty="0"/>
              <a:t> lab, </a:t>
            </a:r>
            <a:r>
              <a:rPr lang="en-US" sz="1650" dirty="0" err="1"/>
              <a:t>memberikan</a:t>
            </a:r>
            <a:r>
              <a:rPr lang="en-US" sz="1650" dirty="0"/>
              <a:t> </a:t>
            </a:r>
            <a:r>
              <a:rPr lang="en-US" sz="1650" dirty="0" err="1"/>
              <a:t>pelatihan</a:t>
            </a:r>
            <a:r>
              <a:rPr lang="en-US" sz="1650" dirty="0"/>
              <a:t> yang </a:t>
            </a:r>
            <a:r>
              <a:rPr lang="en-US" sz="1650" dirty="0" err="1"/>
              <a:t>sesuai</a:t>
            </a:r>
            <a:r>
              <a:rPr lang="en-US" sz="1650" dirty="0"/>
              <a:t> </a:t>
            </a:r>
            <a:r>
              <a:rPr lang="en-US" sz="1650" dirty="0" err="1"/>
              <a:t>tentang</a:t>
            </a:r>
            <a:r>
              <a:rPr lang="en-US" sz="1650" dirty="0"/>
              <a:t> </a:t>
            </a:r>
            <a:r>
              <a:rPr lang="en-US" sz="1650" dirty="0" err="1"/>
              <a:t>potensi</a:t>
            </a:r>
            <a:r>
              <a:rPr lang="en-US" sz="1650" dirty="0"/>
              <a:t> </a:t>
            </a:r>
            <a:r>
              <a:rPr lang="en-US" sz="1650" dirty="0" err="1"/>
              <a:t>bahaya</a:t>
            </a:r>
            <a:r>
              <a:rPr lang="en-US" sz="1650" dirty="0"/>
              <a:t> yang </a:t>
            </a:r>
            <a:r>
              <a:rPr lang="en-US" sz="1650" dirty="0" err="1"/>
              <a:t>terkait</a:t>
            </a:r>
            <a:r>
              <a:rPr lang="en-US" sz="1650" dirty="0"/>
              <a:t> </a:t>
            </a:r>
            <a:r>
              <a:rPr lang="en-US" sz="1650" dirty="0" err="1"/>
              <a:t>pekerjaan</a:t>
            </a:r>
            <a:r>
              <a:rPr lang="en-US" sz="1650" dirty="0"/>
              <a:t> yang </a:t>
            </a:r>
            <a:r>
              <a:rPr lang="en-US" sz="1650" dirty="0" err="1"/>
              <a:t>dilakukan</a:t>
            </a:r>
            <a:endParaRPr lang="en-US" sz="1650" dirty="0"/>
          </a:p>
          <a:p>
            <a:pPr eaLnBrk="1" hangingPunct="1"/>
            <a:r>
              <a:rPr lang="en-US" sz="1650" dirty="0" err="1"/>
              <a:t>Peralatan</a:t>
            </a:r>
            <a:r>
              <a:rPr lang="en-US" sz="1650" dirty="0"/>
              <a:t> </a:t>
            </a:r>
            <a:r>
              <a:rPr lang="en-US" sz="1650" dirty="0" err="1"/>
              <a:t>dan</a:t>
            </a:r>
            <a:r>
              <a:rPr lang="en-US" sz="1650" dirty="0"/>
              <a:t> </a:t>
            </a:r>
            <a:r>
              <a:rPr lang="en-US" sz="1650" dirty="0" err="1"/>
              <a:t>permukaan</a:t>
            </a:r>
            <a:r>
              <a:rPr lang="en-US" sz="1650" dirty="0"/>
              <a:t> </a:t>
            </a:r>
            <a:r>
              <a:rPr lang="en-US" sz="1650" dirty="0" err="1"/>
              <a:t>kerja</a:t>
            </a:r>
            <a:r>
              <a:rPr lang="en-US" sz="1650" dirty="0"/>
              <a:t> </a:t>
            </a:r>
            <a:r>
              <a:rPr lang="en-US" sz="1650" dirty="0" err="1"/>
              <a:t>harus</a:t>
            </a:r>
            <a:r>
              <a:rPr lang="en-US" sz="1650" dirty="0"/>
              <a:t> </a:t>
            </a:r>
            <a:r>
              <a:rPr lang="en-US" sz="1650" dirty="0" err="1"/>
              <a:t>bersih</a:t>
            </a:r>
            <a:r>
              <a:rPr lang="en-US" sz="1650" dirty="0"/>
              <a:t> </a:t>
            </a:r>
            <a:r>
              <a:rPr lang="en-US" sz="1650" dirty="0" err="1"/>
              <a:t>dan</a:t>
            </a:r>
            <a:r>
              <a:rPr lang="en-US" sz="1650" dirty="0"/>
              <a:t> </a:t>
            </a:r>
            <a:r>
              <a:rPr lang="en-US" sz="1650" dirty="0" err="1"/>
              <a:t>dilakukan</a:t>
            </a:r>
            <a:r>
              <a:rPr lang="en-US" sz="1650" dirty="0"/>
              <a:t> </a:t>
            </a:r>
            <a:r>
              <a:rPr lang="en-US" sz="1650" dirty="0" err="1"/>
              <a:t>desinfeksi</a:t>
            </a:r>
            <a:r>
              <a:rPr lang="en-US" sz="1650" dirty="0"/>
              <a:t> </a:t>
            </a:r>
            <a:r>
              <a:rPr lang="en-US" sz="1650" dirty="0" err="1"/>
              <a:t>dengan</a:t>
            </a:r>
            <a:r>
              <a:rPr lang="en-US" sz="1650" dirty="0"/>
              <a:t> </a:t>
            </a:r>
            <a:r>
              <a:rPr lang="en-US" sz="1650" dirty="0" err="1"/>
              <a:t>desifektan</a:t>
            </a:r>
            <a:r>
              <a:rPr lang="en-US" sz="1650" dirty="0"/>
              <a:t> yang </a:t>
            </a:r>
            <a:r>
              <a:rPr lang="en-US" sz="1650" dirty="0" err="1"/>
              <a:t>efektif</a:t>
            </a:r>
            <a:r>
              <a:rPr lang="en-US" sz="1650" dirty="0"/>
              <a:t> </a:t>
            </a:r>
            <a:r>
              <a:rPr lang="en-US" sz="1650" dirty="0" err="1"/>
              <a:t>dan</a:t>
            </a:r>
            <a:r>
              <a:rPr lang="en-US" sz="1650" dirty="0"/>
              <a:t> </a:t>
            </a:r>
            <a:r>
              <a:rPr lang="en-US" sz="1650" dirty="0" err="1"/>
              <a:t>rutin</a:t>
            </a:r>
            <a:endParaRPr lang="en-US" sz="1650" dirty="0"/>
          </a:p>
          <a:p>
            <a:pPr eaLnBrk="1" hangingPunct="1"/>
            <a:r>
              <a:rPr lang="en-US" sz="1650" dirty="0" err="1"/>
              <a:t>Peralatan</a:t>
            </a:r>
            <a:r>
              <a:rPr lang="en-US" sz="1650" dirty="0"/>
              <a:t> yang </a:t>
            </a:r>
            <a:r>
              <a:rPr lang="en-US" sz="1650" dirty="0" err="1"/>
              <a:t>terkontaminasi</a:t>
            </a:r>
            <a:r>
              <a:rPr lang="en-US" sz="1650" dirty="0"/>
              <a:t> </a:t>
            </a:r>
            <a:r>
              <a:rPr lang="en-US" sz="1650" dirty="0" err="1"/>
              <a:t>harus</a:t>
            </a:r>
            <a:r>
              <a:rPr lang="en-US" sz="1650" dirty="0"/>
              <a:t> </a:t>
            </a:r>
            <a:r>
              <a:rPr lang="en-US" sz="1650" dirty="0" err="1"/>
              <a:t>didekontaminasi</a:t>
            </a:r>
            <a:r>
              <a:rPr lang="en-US" sz="1650" dirty="0"/>
              <a:t> </a:t>
            </a:r>
            <a:r>
              <a:rPr lang="en-US" sz="1650" dirty="0" err="1"/>
              <a:t>terlebih</a:t>
            </a:r>
            <a:r>
              <a:rPr lang="en-US" sz="1650" dirty="0"/>
              <a:t> </a:t>
            </a:r>
            <a:r>
              <a:rPr lang="en-US" sz="1650" dirty="0" err="1"/>
              <a:t>dahulu</a:t>
            </a:r>
            <a:r>
              <a:rPr lang="en-US" sz="1650" dirty="0"/>
              <a:t> </a:t>
            </a:r>
            <a:r>
              <a:rPr lang="en-US" sz="1650" dirty="0" err="1"/>
              <a:t>sebelum</a:t>
            </a:r>
            <a:r>
              <a:rPr lang="en-US" sz="1650" dirty="0"/>
              <a:t> </a:t>
            </a:r>
            <a:r>
              <a:rPr lang="en-US" sz="1650" dirty="0" err="1"/>
              <a:t>dikirim</a:t>
            </a:r>
            <a:r>
              <a:rPr lang="en-US" sz="1650" dirty="0"/>
              <a:t> </a:t>
            </a:r>
            <a:r>
              <a:rPr lang="en-US" sz="1650" dirty="0" err="1"/>
              <a:t>untuk</a:t>
            </a:r>
            <a:r>
              <a:rPr lang="en-US" sz="1650" dirty="0"/>
              <a:t> </a:t>
            </a:r>
            <a:r>
              <a:rPr lang="en-US" sz="1650" dirty="0" err="1"/>
              <a:t>diperbaiki</a:t>
            </a:r>
            <a:endParaRPr lang="en-US" sz="1650" dirty="0"/>
          </a:p>
          <a:p>
            <a:pPr eaLnBrk="1" hangingPunct="1"/>
            <a:r>
              <a:rPr lang="en-US" sz="1650" dirty="0" err="1"/>
              <a:t>Tumpahan</a:t>
            </a:r>
            <a:r>
              <a:rPr lang="en-US" sz="1650" dirty="0"/>
              <a:t> </a:t>
            </a:r>
            <a:r>
              <a:rPr lang="en-US" sz="1650" dirty="0" err="1"/>
              <a:t>dan</a:t>
            </a:r>
            <a:r>
              <a:rPr lang="en-US" sz="1650" dirty="0"/>
              <a:t> </a:t>
            </a:r>
            <a:r>
              <a:rPr lang="en-US" sz="1650" dirty="0" err="1"/>
              <a:t>kecelakaan</a:t>
            </a:r>
            <a:r>
              <a:rPr lang="en-US" sz="1650" dirty="0"/>
              <a:t> yang </a:t>
            </a:r>
            <a:r>
              <a:rPr lang="en-US" sz="1650" dirty="0" err="1"/>
              <a:t>mengakibatkan</a:t>
            </a:r>
            <a:r>
              <a:rPr lang="en-US" sz="1650" dirty="0"/>
              <a:t> </a:t>
            </a:r>
            <a:r>
              <a:rPr lang="en-US" sz="1650" dirty="0" err="1"/>
              <a:t>paparan</a:t>
            </a:r>
            <a:r>
              <a:rPr lang="en-US" sz="1650" dirty="0"/>
              <a:t> </a:t>
            </a:r>
            <a:r>
              <a:rPr lang="en-US" sz="1650" dirty="0" err="1"/>
              <a:t>terbuka</a:t>
            </a:r>
            <a:r>
              <a:rPr lang="en-US" sz="1650" dirty="0"/>
              <a:t> </a:t>
            </a:r>
            <a:r>
              <a:rPr lang="en-US" sz="1650" dirty="0" err="1"/>
              <a:t>terhadap</a:t>
            </a:r>
            <a:r>
              <a:rPr lang="en-US" sz="1650" dirty="0"/>
              <a:t> </a:t>
            </a:r>
            <a:r>
              <a:rPr lang="en-US" sz="1650" dirty="0" err="1"/>
              <a:t>bahan</a:t>
            </a:r>
            <a:r>
              <a:rPr lang="en-US" sz="1650" dirty="0"/>
              <a:t> </a:t>
            </a:r>
            <a:r>
              <a:rPr lang="en-US" sz="1650" dirty="0" err="1"/>
              <a:t>infeksius</a:t>
            </a:r>
            <a:r>
              <a:rPr lang="en-US" sz="1650" dirty="0"/>
              <a:t> </a:t>
            </a:r>
            <a:r>
              <a:rPr lang="en-US" sz="1650" dirty="0" err="1"/>
              <a:t>harus</a:t>
            </a:r>
            <a:r>
              <a:rPr lang="en-US" sz="1650" dirty="0"/>
              <a:t> </a:t>
            </a:r>
            <a:r>
              <a:rPr lang="en-US" sz="1650" dirty="0" err="1"/>
              <a:t>segera</a:t>
            </a:r>
            <a:r>
              <a:rPr lang="en-US" sz="1650" dirty="0"/>
              <a:t> </a:t>
            </a:r>
            <a:r>
              <a:rPr lang="en-US" sz="1650" dirty="0" err="1"/>
              <a:t>dilaporkan</a:t>
            </a:r>
            <a:endParaRPr lang="en-US" sz="1650" dirty="0"/>
          </a:p>
          <a:p>
            <a:pPr eaLnBrk="1" hangingPunct="1"/>
            <a:endParaRPr lang="en-US" sz="1500" dirty="0"/>
          </a:p>
          <a:p>
            <a:pPr eaLnBrk="1" hangingPunct="1"/>
            <a:endParaRPr lang="en-US" sz="1500" dirty="0"/>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14</a:t>
            </a:fld>
            <a:endParaRPr lang="en-US"/>
          </a:p>
        </p:txBody>
      </p:sp>
      <p:pic>
        <p:nvPicPr>
          <p:cNvPr id="12292" name="Picture 3" descr="animal hazar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37" y="3995881"/>
            <a:ext cx="1364347" cy="185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000" t="30000" r="53906" b="19333"/>
          <a:stretch>
            <a:fillRect/>
          </a:stretch>
        </p:blipFill>
        <p:spPr bwMode="auto">
          <a:xfrm>
            <a:off x="295602" y="2239313"/>
            <a:ext cx="1190298" cy="167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700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2912" y="1371600"/>
            <a:ext cx="8503661" cy="800100"/>
          </a:xfrm>
        </p:spPr>
        <p:txBody>
          <a:bodyPr/>
          <a:lstStyle/>
          <a:p>
            <a:pPr algn="r" eaLnBrk="1" hangingPunct="1"/>
            <a:r>
              <a:rPr lang="en-US" sz="2400" b="1" dirty="0"/>
              <a:t>Hierarchy of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402470"/>
              </p:ext>
            </p:extLst>
          </p:nvPr>
        </p:nvGraphicFramePr>
        <p:xfrm>
          <a:off x="1953506" y="2201466"/>
          <a:ext cx="6172200" cy="324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C279F19A-DD13-4B25-85E5-F67B8729621E}" type="slidenum">
              <a:rPr lang="en-US" smtClean="0"/>
              <a:pPr/>
              <a:t>15</a:t>
            </a:fld>
            <a:endParaRPr lang="en-US"/>
          </a:p>
        </p:txBody>
      </p:sp>
      <p:sp>
        <p:nvSpPr>
          <p:cNvPr id="5" name="Down Arrow 4"/>
          <p:cNvSpPr/>
          <p:nvPr/>
        </p:nvSpPr>
        <p:spPr>
          <a:xfrm>
            <a:off x="1575540" y="2514600"/>
            <a:ext cx="157163" cy="2237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TextBox 6"/>
          <p:cNvSpPr txBox="1">
            <a:spLocks noChangeArrowheads="1"/>
          </p:cNvSpPr>
          <p:nvPr/>
        </p:nvSpPr>
        <p:spPr bwMode="auto">
          <a:xfrm>
            <a:off x="1150489" y="2228850"/>
            <a:ext cx="1603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latin typeface="Georgia" panose="02040502050405020303" pitchFamily="18" charset="0"/>
              </a:rPr>
              <a:t>most effective</a:t>
            </a:r>
          </a:p>
        </p:txBody>
      </p:sp>
      <p:sp>
        <p:nvSpPr>
          <p:cNvPr id="13318" name="TextBox 7"/>
          <p:cNvSpPr txBox="1">
            <a:spLocks noChangeArrowheads="1"/>
          </p:cNvSpPr>
          <p:nvPr/>
        </p:nvSpPr>
        <p:spPr bwMode="auto">
          <a:xfrm>
            <a:off x="1058213" y="475178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latin typeface="Georgia" panose="02040502050405020303" pitchFamily="18" charset="0"/>
              </a:rPr>
              <a:t>least effective</a:t>
            </a:r>
          </a:p>
        </p:txBody>
      </p:sp>
    </p:spTree>
    <p:extLst>
      <p:ext uri="{BB962C8B-B14F-4D97-AF65-F5344CB8AC3E}">
        <p14:creationId xmlns:p14="http://schemas.microsoft.com/office/powerpoint/2010/main" val="171419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0075" y="1371600"/>
            <a:ext cx="7058025" cy="800100"/>
          </a:xfrm>
        </p:spPr>
        <p:txBody>
          <a:bodyPr/>
          <a:lstStyle/>
          <a:p>
            <a:pPr algn="r" eaLnBrk="1" hangingPunct="1"/>
            <a:r>
              <a:rPr lang="en-US" sz="2400" b="1" dirty="0"/>
              <a:t>Containment</a:t>
            </a:r>
            <a:r>
              <a:rPr lang="id-ID" sz="2400" b="1" dirty="0"/>
              <a:t>: Primary dan Secondary</a:t>
            </a:r>
            <a:endParaRPr lang="en-US" sz="2400" b="1" dirty="0"/>
          </a:p>
        </p:txBody>
      </p:sp>
      <p:sp>
        <p:nvSpPr>
          <p:cNvPr id="3" name="Content Placeholder 2"/>
          <p:cNvSpPr>
            <a:spLocks noGrp="1"/>
          </p:cNvSpPr>
          <p:nvPr>
            <p:ph idx="1"/>
          </p:nvPr>
        </p:nvSpPr>
        <p:spPr>
          <a:xfrm>
            <a:off x="600075" y="2467841"/>
            <a:ext cx="7058025" cy="3190009"/>
          </a:xfrm>
        </p:spPr>
        <p:txBody>
          <a:bodyPr>
            <a:normAutofit lnSpcReduction="10000"/>
          </a:bodyPr>
          <a:lstStyle/>
          <a:p>
            <a:pPr marL="274320" indent="-192024">
              <a:buClr>
                <a:schemeClr val="accent3"/>
              </a:buClr>
              <a:buFont typeface="Georgia"/>
              <a:buChar char="•"/>
              <a:defRPr/>
            </a:pPr>
            <a:r>
              <a:rPr lang="en-US" sz="1800" b="1" dirty="0"/>
              <a:t>Primary containment</a:t>
            </a:r>
          </a:p>
          <a:p>
            <a:pPr marL="493776" lvl="1" indent="-185166">
              <a:buFont typeface="Georgia"/>
              <a:buChar char="▫"/>
              <a:defRPr/>
            </a:pPr>
            <a:r>
              <a:rPr lang="en-US" dirty="0" err="1"/>
              <a:t>Melindungi</a:t>
            </a:r>
            <a:r>
              <a:rPr lang="en-US" dirty="0"/>
              <a:t> </a:t>
            </a:r>
            <a:r>
              <a:rPr lang="en-US" dirty="0" err="1"/>
              <a:t>personil</a:t>
            </a:r>
            <a:r>
              <a:rPr lang="en-US" dirty="0"/>
              <a:t> </a:t>
            </a:r>
            <a:r>
              <a:rPr lang="en-US" dirty="0" err="1"/>
              <a:t>dan</a:t>
            </a:r>
            <a:r>
              <a:rPr lang="en-US" dirty="0"/>
              <a:t> </a:t>
            </a:r>
            <a:r>
              <a:rPr lang="en-US" dirty="0" err="1"/>
              <a:t>lingkungan</a:t>
            </a:r>
            <a:r>
              <a:rPr lang="en-US" dirty="0"/>
              <a:t> lab yang </a:t>
            </a:r>
            <a:r>
              <a:rPr lang="en-US" dirty="0" err="1"/>
              <a:t>dekat</a:t>
            </a:r>
            <a:endParaRPr lang="en-US" dirty="0"/>
          </a:p>
          <a:p>
            <a:pPr marL="493776" lvl="1" indent="-185166">
              <a:buFont typeface="Georgia"/>
              <a:buChar char="▫"/>
              <a:defRPr/>
            </a:pPr>
            <a:r>
              <a:rPr lang="en-US" dirty="0" err="1"/>
              <a:t>Menggunakan</a:t>
            </a:r>
            <a:r>
              <a:rPr lang="en-US" dirty="0"/>
              <a:t> </a:t>
            </a:r>
            <a:r>
              <a:rPr lang="en-US" dirty="0" err="1"/>
              <a:t>berbagai</a:t>
            </a:r>
            <a:r>
              <a:rPr lang="en-US" dirty="0"/>
              <a:t> </a:t>
            </a:r>
            <a:r>
              <a:rPr lang="en-US" dirty="0" err="1"/>
              <a:t>praktik</a:t>
            </a:r>
            <a:r>
              <a:rPr lang="en-US" dirty="0"/>
              <a:t>, </a:t>
            </a:r>
            <a:r>
              <a:rPr lang="en-US" dirty="0" err="1"/>
              <a:t>teknik</a:t>
            </a:r>
            <a:r>
              <a:rPr lang="en-US" dirty="0"/>
              <a:t>, </a:t>
            </a:r>
            <a:r>
              <a:rPr lang="en-US" dirty="0" err="1"/>
              <a:t>dan</a:t>
            </a:r>
            <a:r>
              <a:rPr lang="en-US" dirty="0"/>
              <a:t> </a:t>
            </a:r>
            <a:r>
              <a:rPr lang="en-US" dirty="0" err="1"/>
              <a:t>peralatan</a:t>
            </a:r>
            <a:r>
              <a:rPr lang="en-US" dirty="0"/>
              <a:t> </a:t>
            </a:r>
            <a:r>
              <a:rPr lang="en-US" dirty="0" err="1"/>
              <a:t>keselamatan</a:t>
            </a:r>
            <a:r>
              <a:rPr lang="en-US" dirty="0"/>
              <a:t> lab</a:t>
            </a:r>
          </a:p>
          <a:p>
            <a:pPr marL="493776" lvl="1" indent="-185166">
              <a:buFont typeface="Georgia"/>
              <a:buChar char="▫"/>
              <a:defRPr/>
            </a:pPr>
            <a:r>
              <a:rPr lang="en-US" dirty="0"/>
              <a:t>Primary containment </a:t>
            </a:r>
            <a:r>
              <a:rPr lang="en-US" dirty="0" err="1"/>
              <a:t>menangkal</a:t>
            </a:r>
            <a:r>
              <a:rPr lang="en-US" dirty="0"/>
              <a:t> </a:t>
            </a:r>
            <a:r>
              <a:rPr lang="en-US" dirty="0" err="1"/>
              <a:t>agen</a:t>
            </a:r>
            <a:r>
              <a:rPr lang="en-US" dirty="0"/>
              <a:t> </a:t>
            </a:r>
            <a:r>
              <a:rPr lang="en-US" dirty="0" err="1"/>
              <a:t>pada</a:t>
            </a:r>
            <a:r>
              <a:rPr lang="en-US" dirty="0"/>
              <a:t> </a:t>
            </a:r>
            <a:r>
              <a:rPr lang="en-US" dirty="0" err="1"/>
              <a:t>sumbernya</a:t>
            </a:r>
            <a:endParaRPr lang="en-US" dirty="0"/>
          </a:p>
          <a:p>
            <a:pPr marL="493776" lvl="1" indent="-185166">
              <a:buFont typeface="Georgia"/>
              <a:buChar char="▫"/>
              <a:defRPr/>
            </a:pPr>
            <a:r>
              <a:rPr lang="en-US" dirty="0"/>
              <a:t>BSC, </a:t>
            </a:r>
            <a:r>
              <a:rPr lang="en-US" dirty="0" err="1"/>
              <a:t>fumehood</a:t>
            </a:r>
            <a:r>
              <a:rPr lang="en-US" dirty="0"/>
              <a:t>, </a:t>
            </a:r>
            <a:r>
              <a:rPr lang="en-US" dirty="0" err="1"/>
              <a:t>kandang</a:t>
            </a:r>
            <a:r>
              <a:rPr lang="en-US" dirty="0"/>
              <a:t>, </a:t>
            </a:r>
            <a:r>
              <a:rPr lang="en-US" dirty="0" err="1"/>
              <a:t>sentrifus</a:t>
            </a:r>
            <a:r>
              <a:rPr lang="en-US" dirty="0"/>
              <a:t>; </a:t>
            </a:r>
            <a:r>
              <a:rPr lang="en-US" dirty="0" err="1"/>
              <a:t>ruang</a:t>
            </a:r>
            <a:r>
              <a:rPr lang="en-US" dirty="0"/>
              <a:t> </a:t>
            </a:r>
            <a:r>
              <a:rPr lang="en-US" dirty="0" err="1"/>
              <a:t>hewan</a:t>
            </a:r>
            <a:r>
              <a:rPr lang="en-US" dirty="0"/>
              <a:t> </a:t>
            </a:r>
            <a:r>
              <a:rPr lang="en-US" dirty="0" err="1"/>
              <a:t>tanpa</a:t>
            </a:r>
            <a:r>
              <a:rPr lang="en-US" dirty="0"/>
              <a:t> </a:t>
            </a:r>
            <a:r>
              <a:rPr lang="en-US" dirty="0" err="1"/>
              <a:t>kandang</a:t>
            </a:r>
            <a:endParaRPr lang="en-US" dirty="0"/>
          </a:p>
          <a:p>
            <a:pPr marL="274320" indent="-192024">
              <a:buClr>
                <a:schemeClr val="accent3"/>
              </a:buClr>
              <a:buFont typeface="Georgia"/>
              <a:buChar char="•"/>
              <a:defRPr/>
            </a:pPr>
            <a:r>
              <a:rPr lang="en-US" sz="1800" b="1" dirty="0"/>
              <a:t>Secondary containment</a:t>
            </a:r>
          </a:p>
          <a:p>
            <a:pPr marL="493776" lvl="1" indent="-185166">
              <a:buFont typeface="Georgia"/>
              <a:buChar char="▫"/>
              <a:defRPr/>
            </a:pPr>
            <a:r>
              <a:rPr lang="en-US" dirty="0" err="1"/>
              <a:t>Melindungi</a:t>
            </a:r>
            <a:r>
              <a:rPr lang="en-US" dirty="0"/>
              <a:t>  </a:t>
            </a:r>
            <a:r>
              <a:rPr lang="en-US" dirty="0" err="1"/>
              <a:t>lingkungan</a:t>
            </a:r>
            <a:r>
              <a:rPr lang="en-US" dirty="0"/>
              <a:t> </a:t>
            </a:r>
            <a:r>
              <a:rPr lang="en-US" dirty="0" err="1"/>
              <a:t>eksternal</a:t>
            </a:r>
            <a:r>
              <a:rPr lang="en-US" dirty="0"/>
              <a:t> yang </a:t>
            </a:r>
            <a:r>
              <a:rPr lang="en-US" dirty="0" err="1"/>
              <a:t>dekat</a:t>
            </a:r>
            <a:r>
              <a:rPr lang="en-US" dirty="0"/>
              <a:t> </a:t>
            </a:r>
            <a:r>
              <a:rPr lang="en-US" dirty="0" err="1"/>
              <a:t>dengan</a:t>
            </a:r>
            <a:r>
              <a:rPr lang="en-US" dirty="0"/>
              <a:t> lab</a:t>
            </a:r>
          </a:p>
          <a:p>
            <a:pPr marL="493776" lvl="1" indent="-185166">
              <a:buFont typeface="Georgia"/>
              <a:buChar char="▫"/>
              <a:defRPr/>
            </a:pPr>
            <a:r>
              <a:rPr lang="en-US" dirty="0" err="1"/>
              <a:t>Struktur</a:t>
            </a:r>
            <a:r>
              <a:rPr lang="en-US" dirty="0"/>
              <a:t> yang </a:t>
            </a:r>
            <a:r>
              <a:rPr lang="en-US" dirty="0" err="1"/>
              <a:t>mengelilingi</a:t>
            </a:r>
            <a:r>
              <a:rPr lang="en-US" dirty="0"/>
              <a:t> primary containment (</a:t>
            </a:r>
            <a:r>
              <a:rPr lang="en-US" dirty="0" err="1"/>
              <a:t>ruang-ruang</a:t>
            </a:r>
            <a:r>
              <a:rPr lang="en-US" dirty="0"/>
              <a:t>, </a:t>
            </a:r>
            <a:r>
              <a:rPr lang="en-US" dirty="0" err="1"/>
              <a:t>fasilitas</a:t>
            </a:r>
            <a:r>
              <a:rPr lang="en-US" dirty="0"/>
              <a:t>, lab </a:t>
            </a:r>
            <a:r>
              <a:rPr lang="en-US" dirty="0" err="1"/>
              <a:t>dasar</a:t>
            </a:r>
            <a:r>
              <a:rPr lang="en-US" dirty="0"/>
              <a:t>)</a:t>
            </a:r>
          </a:p>
          <a:p>
            <a:pPr marL="493776" lvl="1" indent="-185166">
              <a:buFont typeface="Georgia"/>
              <a:buChar char="▫"/>
              <a:defRPr/>
            </a:pPr>
            <a:r>
              <a:rPr lang="en-US" dirty="0"/>
              <a:t>Containment lab</a:t>
            </a:r>
          </a:p>
        </p:txBody>
      </p:sp>
      <p:sp>
        <p:nvSpPr>
          <p:cNvPr id="2" name="Slide Number Placeholder 1"/>
          <p:cNvSpPr>
            <a:spLocks noGrp="1"/>
          </p:cNvSpPr>
          <p:nvPr>
            <p:ph type="sldNum" sz="quarter" idx="12"/>
          </p:nvPr>
        </p:nvSpPr>
        <p:spPr/>
        <p:txBody>
          <a:bodyPr/>
          <a:lstStyle/>
          <a:p>
            <a:fld id="{C279F19A-DD13-4B25-85E5-F67B8729621E}" type="slidenum">
              <a:rPr lang="en-US" smtClean="0"/>
              <a:pPr/>
              <a:t>16</a:t>
            </a:fld>
            <a:endParaRPr lang="en-US"/>
          </a:p>
        </p:txBody>
      </p:sp>
    </p:spTree>
    <p:extLst>
      <p:ext uri="{BB962C8B-B14F-4D97-AF65-F5344CB8AC3E}">
        <p14:creationId xmlns:p14="http://schemas.microsoft.com/office/powerpoint/2010/main" val="4944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0075" y="1328738"/>
            <a:ext cx="7733434" cy="800100"/>
          </a:xfrm>
        </p:spPr>
        <p:txBody>
          <a:bodyPr/>
          <a:lstStyle/>
          <a:p>
            <a:pPr algn="r" eaLnBrk="1" hangingPunct="1"/>
            <a:r>
              <a:rPr lang="en-US" sz="2400" b="1" dirty="0"/>
              <a:t>Containment</a:t>
            </a:r>
            <a:r>
              <a:rPr lang="id-ID" sz="2400" b="1" dirty="0"/>
              <a:t>: Tertiary dan PPE</a:t>
            </a:r>
            <a:endParaRPr lang="en-US" sz="2400" b="1" dirty="0"/>
          </a:p>
        </p:txBody>
      </p:sp>
      <p:sp>
        <p:nvSpPr>
          <p:cNvPr id="15363" name="Content Placeholder 2"/>
          <p:cNvSpPr>
            <a:spLocks noGrp="1"/>
          </p:cNvSpPr>
          <p:nvPr>
            <p:ph idx="1"/>
          </p:nvPr>
        </p:nvSpPr>
        <p:spPr>
          <a:xfrm>
            <a:off x="600075" y="2315766"/>
            <a:ext cx="7058025" cy="3243263"/>
          </a:xfrm>
        </p:spPr>
        <p:txBody>
          <a:bodyPr>
            <a:normAutofit/>
          </a:bodyPr>
          <a:lstStyle/>
          <a:p>
            <a:pPr eaLnBrk="1" hangingPunct="1"/>
            <a:r>
              <a:rPr lang="en-US" sz="1800" b="1" dirty="0"/>
              <a:t>Tertiary containment</a:t>
            </a:r>
          </a:p>
          <a:p>
            <a:pPr lvl="1" eaLnBrk="1" hangingPunct="1"/>
            <a:r>
              <a:rPr lang="en-US" dirty="0"/>
              <a:t>Area </a:t>
            </a:r>
            <a:r>
              <a:rPr lang="en-US" dirty="0" err="1"/>
              <a:t>diluar</a:t>
            </a:r>
            <a:r>
              <a:rPr lang="en-US" dirty="0"/>
              <a:t> containment lab</a:t>
            </a:r>
          </a:p>
          <a:p>
            <a:pPr lvl="1" eaLnBrk="1" hangingPunct="1"/>
            <a:r>
              <a:rPr lang="en-US" dirty="0" err="1"/>
              <a:t>Pagar</a:t>
            </a:r>
            <a:r>
              <a:rPr lang="en-US" dirty="0"/>
              <a:t>, </a:t>
            </a:r>
            <a:r>
              <a:rPr lang="en-US" dirty="0" err="1"/>
              <a:t>koridor</a:t>
            </a:r>
            <a:r>
              <a:rPr lang="en-US" dirty="0"/>
              <a:t>, </a:t>
            </a:r>
            <a:r>
              <a:rPr lang="en-US" dirty="0" err="1"/>
              <a:t>gedung</a:t>
            </a:r>
            <a:r>
              <a:rPr lang="en-US" dirty="0"/>
              <a:t> </a:t>
            </a:r>
            <a:r>
              <a:rPr lang="en-US" dirty="0" err="1"/>
              <a:t>dst</a:t>
            </a:r>
            <a:endParaRPr lang="en-US" dirty="0"/>
          </a:p>
          <a:p>
            <a:r>
              <a:rPr lang="en-US" sz="1800" dirty="0"/>
              <a:t> </a:t>
            </a:r>
            <a:r>
              <a:rPr lang="en-US" sz="1800" b="1" dirty="0"/>
              <a:t>Personal Protective Equipment (PPE) / </a:t>
            </a:r>
            <a:r>
              <a:rPr lang="id-ID" sz="1800" b="1" dirty="0"/>
              <a:t>Alat Pelindung Diri (</a:t>
            </a:r>
            <a:r>
              <a:rPr lang="en-US" sz="1800" b="1" dirty="0"/>
              <a:t>APD</a:t>
            </a:r>
            <a:r>
              <a:rPr lang="id-ID" sz="1800" b="1" dirty="0"/>
              <a:t>)</a:t>
            </a:r>
            <a:endParaRPr lang="en-US" sz="1800" b="1" dirty="0"/>
          </a:p>
          <a:p>
            <a:pPr lvl="1" eaLnBrk="1" hangingPunct="1"/>
            <a:r>
              <a:rPr lang="en-US" dirty="0" err="1"/>
              <a:t>Sarung</a:t>
            </a:r>
            <a:r>
              <a:rPr lang="en-US" dirty="0"/>
              <a:t> </a:t>
            </a:r>
            <a:r>
              <a:rPr lang="en-US" dirty="0" err="1"/>
              <a:t>tangan</a:t>
            </a:r>
            <a:r>
              <a:rPr lang="en-US" dirty="0"/>
              <a:t>, </a:t>
            </a:r>
            <a:r>
              <a:rPr lang="en-US" dirty="0" err="1"/>
              <a:t>pakaian</a:t>
            </a:r>
            <a:r>
              <a:rPr lang="en-US" dirty="0"/>
              <a:t> lab, respirator</a:t>
            </a:r>
            <a:r>
              <a:rPr lang="id-ID" dirty="0"/>
              <a:t>,</a:t>
            </a:r>
            <a:r>
              <a:rPr lang="en-US" dirty="0"/>
              <a:t> </a:t>
            </a:r>
            <a:r>
              <a:rPr lang="en-US" dirty="0" err="1"/>
              <a:t>dll</a:t>
            </a:r>
            <a:endParaRPr lang="en-US" dirty="0"/>
          </a:p>
          <a:p>
            <a:pPr lvl="1" eaLnBrk="1" hangingPunct="1"/>
            <a:r>
              <a:rPr lang="en-US" dirty="0"/>
              <a:t>PPE </a:t>
            </a:r>
            <a:r>
              <a:rPr lang="en-US" dirty="0" err="1"/>
              <a:t>tidak</a:t>
            </a:r>
            <a:r>
              <a:rPr lang="en-US" dirty="0"/>
              <a:t> </a:t>
            </a:r>
            <a:r>
              <a:rPr lang="en-US" dirty="0" err="1"/>
              <a:t>berbahaya</a:t>
            </a:r>
            <a:r>
              <a:rPr lang="en-US" dirty="0"/>
              <a:t>, </a:t>
            </a:r>
            <a:r>
              <a:rPr lang="en-US" dirty="0" err="1"/>
              <a:t>tetapi</a:t>
            </a:r>
            <a:r>
              <a:rPr lang="en-US" dirty="0"/>
              <a:t> </a:t>
            </a:r>
            <a:r>
              <a:rPr lang="en-US" dirty="0" err="1"/>
              <a:t>melindungi</a:t>
            </a:r>
            <a:r>
              <a:rPr lang="en-US" dirty="0"/>
              <a:t> </a:t>
            </a:r>
            <a:r>
              <a:rPr lang="en-US" dirty="0" err="1"/>
              <a:t>personil</a:t>
            </a:r>
            <a:r>
              <a:rPr lang="en-US" dirty="0"/>
              <a:t> </a:t>
            </a:r>
            <a:r>
              <a:rPr lang="en-US" dirty="0" err="1"/>
              <a:t>dari</a:t>
            </a:r>
            <a:r>
              <a:rPr lang="en-US" dirty="0"/>
              <a:t> </a:t>
            </a:r>
            <a:r>
              <a:rPr lang="en-US" dirty="0" err="1"/>
              <a:t>paparan</a:t>
            </a:r>
            <a:r>
              <a:rPr lang="en-US" dirty="0"/>
              <a:t> </a:t>
            </a:r>
            <a:r>
              <a:rPr lang="en-US" dirty="0" err="1"/>
              <a:t>terhadap</a:t>
            </a:r>
            <a:r>
              <a:rPr lang="en-US" dirty="0"/>
              <a:t> </a:t>
            </a:r>
            <a:r>
              <a:rPr lang="en-US" dirty="0" err="1"/>
              <a:t>bahaya</a:t>
            </a:r>
            <a:endParaRPr lang="en-US"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17</a:t>
            </a:fld>
            <a:endParaRPr lang="en-US"/>
          </a:p>
        </p:txBody>
      </p:sp>
    </p:spTree>
    <p:extLst>
      <p:ext uri="{BB962C8B-B14F-4D97-AF65-F5344CB8AC3E}">
        <p14:creationId xmlns:p14="http://schemas.microsoft.com/office/powerpoint/2010/main" val="1546309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4A9D30D-C672-E9FE-D55F-E98802B681A4}"/>
              </a:ext>
            </a:extLst>
          </p:cNvPr>
          <p:cNvSpPr>
            <a:spLocks noGrp="1" noChangeArrowheads="1"/>
          </p:cNvSpPr>
          <p:nvPr>
            <p:ph type="title"/>
          </p:nvPr>
        </p:nvSpPr>
        <p:spPr/>
        <p:txBody>
          <a:bodyPr/>
          <a:lstStyle/>
          <a:p>
            <a:pPr eaLnBrk="1" hangingPunct="1"/>
            <a:r>
              <a:rPr lang="en-US" altLang="en-US"/>
              <a:t>DEFINISI APD</a:t>
            </a:r>
          </a:p>
        </p:txBody>
      </p:sp>
      <p:sp>
        <p:nvSpPr>
          <p:cNvPr id="7171" name="Rectangle 3">
            <a:extLst>
              <a:ext uri="{FF2B5EF4-FFF2-40B4-BE49-F238E27FC236}">
                <a16:creationId xmlns:a16="http://schemas.microsoft.com/office/drawing/2014/main" id="{244388E2-97D1-F5CA-692B-4F1F5647A101}"/>
              </a:ext>
            </a:extLst>
          </p:cNvPr>
          <p:cNvSpPr>
            <a:spLocks noGrp="1" noChangeArrowheads="1"/>
          </p:cNvSpPr>
          <p:nvPr>
            <p:ph sz="quarter" idx="1"/>
          </p:nvPr>
        </p:nvSpPr>
        <p:spPr/>
        <p:txBody>
          <a:bodyPr/>
          <a:lstStyle/>
          <a:p>
            <a:pPr eaLnBrk="1" hangingPunct="1"/>
            <a:r>
              <a:rPr lang="en-US" altLang="en-US" sz="2800"/>
              <a:t>adalah seperangkat alat yang digunakan oleh tenaga kerja untuk melindungi seluruh/sebagian tubuhnya terhadap kemungkinan adanya potensi bahaya/kecelakaan kerja.</a:t>
            </a:r>
          </a:p>
          <a:p>
            <a:pPr eaLnBrk="1" hangingPunct="1"/>
            <a:r>
              <a:rPr lang="en-US" altLang="en-US" sz="2800"/>
              <a:t>APD dipakai sebagai upaya terakhir dalam usaha melindungi tenaga kerja apabila usaha rekayasa (engineering) dan administratif tidak dapat dilakukan dengan baik. Namun pemakaian APD bukanlah pengganti dari kedua usaha tersebut, namun sebagai usaha akhir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D30E29-3B6F-E1D1-5854-5D8A11EC6AD8}"/>
              </a:ext>
            </a:extLst>
          </p:cNvPr>
          <p:cNvSpPr>
            <a:spLocks noGrp="1" noChangeArrowheads="1"/>
          </p:cNvSpPr>
          <p:nvPr>
            <p:ph type="title"/>
          </p:nvPr>
        </p:nvSpPr>
        <p:spPr/>
        <p:txBody>
          <a:bodyPr>
            <a:normAutofit/>
          </a:bodyPr>
          <a:lstStyle/>
          <a:p>
            <a:pPr eaLnBrk="1" fontAlgn="auto" hangingPunct="1">
              <a:spcAft>
                <a:spcPts val="0"/>
              </a:spcAft>
              <a:defRPr/>
            </a:pPr>
            <a:r>
              <a:rPr lang="it-IT"/>
              <a:t>Hirarki Pengendalian Potensi Bahaya K3</a:t>
            </a:r>
            <a:endParaRPr lang="en-US"/>
          </a:p>
        </p:txBody>
      </p:sp>
      <p:sp>
        <p:nvSpPr>
          <p:cNvPr id="8195" name="Rectangle 3">
            <a:extLst>
              <a:ext uri="{FF2B5EF4-FFF2-40B4-BE49-F238E27FC236}">
                <a16:creationId xmlns:a16="http://schemas.microsoft.com/office/drawing/2014/main" id="{8B529C57-A1DB-74CC-B2DC-E1F6BE71AC45}"/>
              </a:ext>
            </a:extLst>
          </p:cNvPr>
          <p:cNvSpPr>
            <a:spLocks noGrp="1" noChangeArrowheads="1"/>
          </p:cNvSpPr>
          <p:nvPr>
            <p:ph sz="quarter" idx="1"/>
          </p:nvPr>
        </p:nvSpPr>
        <p:spPr/>
        <p:txBody>
          <a:bodyPr>
            <a:normAutofit lnSpcReduction="10000"/>
          </a:bodyPr>
          <a:lstStyle/>
          <a:p>
            <a:pPr eaLnBrk="1" hangingPunct="1">
              <a:lnSpc>
                <a:spcPct val="80000"/>
              </a:lnSpc>
            </a:pPr>
            <a:r>
              <a:rPr lang="en-US" altLang="en-US" sz="2800" dirty="0" err="1"/>
              <a:t>Pengendalian</a:t>
            </a:r>
            <a:r>
              <a:rPr lang="en-US" altLang="en-US" sz="2800" dirty="0"/>
              <a:t> Teknis (Engineering Control)</a:t>
            </a:r>
          </a:p>
          <a:p>
            <a:pPr eaLnBrk="1" hangingPunct="1">
              <a:lnSpc>
                <a:spcPct val="80000"/>
              </a:lnSpc>
            </a:pPr>
            <a:r>
              <a:rPr lang="en-US" altLang="en-US" sz="2800" dirty="0" err="1"/>
              <a:t>Eliminasi</a:t>
            </a:r>
            <a:endParaRPr lang="en-US" altLang="en-US" sz="2800" dirty="0"/>
          </a:p>
          <a:p>
            <a:pPr eaLnBrk="1" hangingPunct="1">
              <a:lnSpc>
                <a:spcPct val="80000"/>
              </a:lnSpc>
            </a:pPr>
            <a:r>
              <a:rPr lang="en-US" altLang="en-US" sz="2800" dirty="0" err="1"/>
              <a:t>Substitusi</a:t>
            </a:r>
            <a:endParaRPr lang="en-US" altLang="en-US" sz="2800" dirty="0"/>
          </a:p>
          <a:p>
            <a:pPr eaLnBrk="1" hangingPunct="1">
              <a:lnSpc>
                <a:spcPct val="80000"/>
              </a:lnSpc>
            </a:pPr>
            <a:r>
              <a:rPr lang="en-US" altLang="en-US" sz="2800" dirty="0" err="1"/>
              <a:t>Isolasi</a:t>
            </a:r>
            <a:endParaRPr lang="en-US" altLang="en-US" sz="2800" dirty="0"/>
          </a:p>
          <a:p>
            <a:pPr eaLnBrk="1" hangingPunct="1">
              <a:lnSpc>
                <a:spcPct val="80000"/>
              </a:lnSpc>
            </a:pPr>
            <a:r>
              <a:rPr lang="en-US" altLang="en-US" sz="2800" dirty="0" err="1"/>
              <a:t>Perubahan</a:t>
            </a:r>
            <a:r>
              <a:rPr lang="en-US" altLang="en-US" sz="2800" dirty="0"/>
              <a:t> Proses</a:t>
            </a:r>
          </a:p>
          <a:p>
            <a:pPr eaLnBrk="1" hangingPunct="1">
              <a:lnSpc>
                <a:spcPct val="80000"/>
              </a:lnSpc>
            </a:pPr>
            <a:r>
              <a:rPr lang="en-US" altLang="en-US" sz="2800" dirty="0" err="1"/>
              <a:t>Ventilasi</a:t>
            </a:r>
            <a:endParaRPr lang="en-US" altLang="en-US" sz="2800" dirty="0"/>
          </a:p>
          <a:p>
            <a:pPr eaLnBrk="1" hangingPunct="1">
              <a:lnSpc>
                <a:spcPct val="80000"/>
              </a:lnSpc>
            </a:pPr>
            <a:r>
              <a:rPr lang="en-US" altLang="en-US" sz="2800" dirty="0" err="1"/>
              <a:t>Pengendalian</a:t>
            </a:r>
            <a:r>
              <a:rPr lang="en-US" altLang="en-US" sz="2800" dirty="0"/>
              <a:t> </a:t>
            </a:r>
            <a:r>
              <a:rPr lang="en-US" altLang="en-US" sz="2800" dirty="0" err="1"/>
              <a:t>Administratif</a:t>
            </a:r>
            <a:endParaRPr lang="en-US" altLang="en-US" sz="2800" dirty="0"/>
          </a:p>
          <a:p>
            <a:pPr eaLnBrk="1" hangingPunct="1">
              <a:lnSpc>
                <a:spcPct val="80000"/>
              </a:lnSpc>
            </a:pPr>
            <a:r>
              <a:rPr lang="en-US" altLang="en-US" sz="2800" dirty="0" err="1"/>
              <a:t>Pengurangan</a:t>
            </a:r>
            <a:r>
              <a:rPr lang="en-US" altLang="en-US" sz="2800" dirty="0"/>
              <a:t> </a:t>
            </a:r>
            <a:r>
              <a:rPr lang="en-US" altLang="en-US" sz="2800" dirty="0" err="1"/>
              <a:t>waktu</a:t>
            </a:r>
            <a:r>
              <a:rPr lang="en-US" altLang="en-US" sz="2800" dirty="0"/>
              <a:t> </a:t>
            </a:r>
            <a:r>
              <a:rPr lang="en-US" altLang="en-US" sz="2800" dirty="0" err="1"/>
              <a:t>kerja</a:t>
            </a:r>
            <a:endParaRPr lang="en-US" altLang="en-US" sz="2800" dirty="0"/>
          </a:p>
          <a:p>
            <a:pPr eaLnBrk="1" hangingPunct="1">
              <a:lnSpc>
                <a:spcPct val="80000"/>
              </a:lnSpc>
            </a:pPr>
            <a:r>
              <a:rPr lang="en-US" altLang="en-US" sz="2800" dirty="0" err="1"/>
              <a:t>Rotasi</a:t>
            </a:r>
            <a:r>
              <a:rPr lang="en-US" altLang="en-US" sz="2800" dirty="0"/>
              <a:t>, </a:t>
            </a:r>
            <a:r>
              <a:rPr lang="en-US" altLang="en-US" sz="2800" dirty="0" err="1"/>
              <a:t>Mutasi</a:t>
            </a:r>
            <a:endParaRPr lang="en-US" altLang="en-US" sz="2800" dirty="0"/>
          </a:p>
          <a:p>
            <a:pPr eaLnBrk="1" hangingPunct="1">
              <a:lnSpc>
                <a:spcPct val="80000"/>
              </a:lnSpc>
            </a:pPr>
            <a:r>
              <a:rPr lang="en-US" altLang="en-US" sz="2800" dirty="0"/>
              <a:t>Alat </a:t>
            </a:r>
            <a:r>
              <a:rPr lang="en-US" altLang="en-US" sz="2800" dirty="0" err="1"/>
              <a:t>Pelindung</a:t>
            </a:r>
            <a:r>
              <a:rPr lang="en-US" altLang="en-US" sz="2800" dirty="0"/>
              <a:t> </a:t>
            </a:r>
            <a:r>
              <a:rPr lang="en-US" altLang="en-US" sz="2800" dirty="0" err="1"/>
              <a:t>Diri</a:t>
            </a:r>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109" y="2213436"/>
            <a:ext cx="1870365" cy="1870365"/>
          </a:xfrm>
          <a:prstGeom prst="rect">
            <a:avLst/>
          </a:prstGeom>
        </p:spPr>
      </p:pic>
      <p:sp>
        <p:nvSpPr>
          <p:cNvPr id="4" name="Rectangle 3"/>
          <p:cNvSpPr/>
          <p:nvPr/>
        </p:nvSpPr>
        <p:spPr>
          <a:xfrm>
            <a:off x="374072" y="1231324"/>
            <a:ext cx="3179620" cy="105987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700" b="1" dirty="0"/>
              <a:t>General Safety in Laboratory</a:t>
            </a:r>
          </a:p>
        </p:txBody>
      </p:sp>
      <p:sp>
        <p:nvSpPr>
          <p:cNvPr id="7" name="AutoShape 6" descr="data:image/jpeg;base64,/9j/4AAQSkZJRgABAQAAAQABAAD/2wCEAAkGBxQSEBUUEBIVFhAUFBgZEhYVFBUXGBgXFRcYGBgWFRcYHSggGB4xHBMVIjEjJTUrLi4uGR8zODMsNygtLisBCgoKDg0OGxAQGywkICQuLCwyLCwsLCwsLTQsLCwsLiwsLCwsLCwsLC4sLCwsLywsLCwsLDIsLy0sLCwsLSwsLP/AABEIAM0A9gMBEQACEQEDEQH/xAAcAAEAAAcBAAAAAAAAAAAAAAAAAQIDBQYHCAT/xABHEAABAgMCCAsFBwIEBwAAAAABAAIDBBEFIQYSMUFRYXGRBxMWIjJSgZKhwdEUI1NikxVCVJSx4fCCwggzcqIkNUNjc6Px/8QAGwEBAAIDAQEAAAAAAAAAAAAAAAEEAwUGAgf/xAA2EQACAQIEAwMMAwACAwAAAAAAAQIDEQQSEzEhQVEFgZEUFTJSU2FxocHR4fAiQrFD8QYjRP/aAAwDAQACEQMRAD8A3igCAIAgCAIAgCAIAgCAIAgCAxvCvDSWkKNikujEVEJgBdTS6po0bewFYqlaMNy/g+zq2K4w4Lq9jEZbhlhl9Iko9rNLYrXu7pa0eKwLFrmjZy/8eml/Gab96t8+P+GwrEtqDNwhFlnh7CaHMWkZWuabwf2OQq1Cakro0eIw9ShPJUVmXBejCEAQBAEAQBAEAQBAEAQBAEAQBAEAQBAEAQBAEAQBAEAQFrwltpknKxI8TIwc1vWebmtG07hU5l4nNQjdljC4eWIqqnHn8vec5l0Wdmi57qxYry57sw0nUALgNQC1Tbk7s7yMYUKSjHZF7ncF2cWeKLuMAuqQcbVkuSxhjiXf+Wx5cB8InSM0HYxEJ9GxhqzOpqPhXSstGpkl7jF2ng1iaNl6S4r7d/2OiJKZERgcO2i2ZwxXQBAEAQBAEAQBAEAQBAEAQBAEAQBAEAQBAEAQBAEAQBAaI4V8KPapriYTv+HlyRdkfEyOdrA6I7TnWuxFTNKy2R2XY2C0aWpL0pfJcvv/ANE+BNhk4t3vIt5PVZl/fcFjhC7sZcZiFFN8l82bItKyGvgYjAA5g93tGYnX+6uTppxsjQ0cTKNTNJ77/vuNL4WWbxcTjGijXnnDQ/PvvO2qoNHT4epdWNgcEmE+Mz2eKedDAxa54eQd0mmwjQr+GqXWV8jm+2sHp1NaO0t/j+fubUVk0YQBAEAQBAEAQBAEAQBAEAQBAEAQBAEAQBAEAQBAEBhvCfhP7FKYsN1JmPVsOmVrfvxNVAaDWRoKwV6mSPDdm07JwXlFa8vRjxf0RpbByzeOi1cPdsvdoJzN/mYLXJHYV6mWNlubqwas/i4eO4c943NzDz3aFdowyq7OXxlbPPKtkXV7llKqRheGdkNeHGnMiXPpmdmd57RrVWtHjc2+BrO2XmjVkrMRJOZDm3RITuwjONhadxWGMnF3Rt61KGIpOEtn+/I6KwWthk1Lsew3FoI00yEHWDUHYtpGSkro4SvRlRqOnLdF5XoxBAEAQBAEAQBAEAQBAEAQBAEAQBAEAQBAEAQBAUpuZbChuiRHBsNjS57jkAaKkqG7K7PUIOclGO7ObsKbbfaE46LQ84hsFnVYDzW7byTrJWrqTc5XO9weGjhaKh3t+8z3AqwQMVpFWM50Q9ZxzeG4L3ShmZrcdiWlw3exnr3K4aRIoPeoMiR5Ztge0tdkIofVeJK6sZoNxaaNVYZ2QRVwHPh3O1szHz2E6FTkrOxvsPVTXxPRwWYSmXj8Q93u4h93XIImSn9Qu2gKxh6lnlZru2cHqQ1orjHf4fg3vCiBwBGQq8csToAgCAIAgCAIAgCAIAgCAIAgCAIAgCAIAgCAIDU3DNhRkkYR0OmCN7If6OP9OtU8VU/ojpOw8F/9Evgvq/p4mIYG2UXHjSKknFhDSTcT5b1Uirm6xVVJW8TcNnSggwgwZcrjpccp8uxX4RyqxzFWo6s3JlR71JCRQe9eTIkUHuUGVIs1vSuO3GA5zRfrbn/m1YaivxLeHnldjUlsyJgRebUNPOhnRqrpB8lgNvGWZcTd3BphOJqXAefet5sQfNmdscBXaCFsqNTPH3nGdoYTyeq0vRfFfbuM3WUohAEAQBAEAQBAEAQBAEAQBAEAQBAEAQBAEBZsLbfZIyj476FwuhNP3oh6LfAk6gV4qTUI3LWDwssTVVNd/uRztLQ4k3MEvcXPiOLorzlvNXO8fELVNtu7O6eWjTSiuC4I2/gnZga0RKUa0YsIbLifLerNGH9jn8bWv/Bd5kD3qwUUig9y8mRIoPeoMqRRe5eTIkUHuXkypGF4U2QHtLR/qhnQc7fLcsElZl+jMxbBG3HSU015rxZOLGbf0a5aaQbxspnXulPJK55x+FWJpOPNcV++86Rs6bEWGHAg1AvGQ1FQRqIvWyOLaadmepCAgCAIAgCAIAgCAIAgCAIAgCAIAgCAIAgOf+E/Cj22bxIbqy0CrYdDc533omu8UGoVzla2vUzystkdp2TgvJ6WaS/lLf3dEXDAqwjQAij4nOeeqwZvHeV4hHM7E4vEJJvpsbLADWhrRRoFANQV3Y0PFu7KT3KDIkemy5TjHEu6DfE6F6hG5hxNbTVluy8RZCG5tCxo2AAjYQsrgmUI16kXe7MQn4JhvLHZsh0jMVVkrOxvqM1UgpI8T3rwWEjxTsPHaRnzbV4lxM0ODNcYU2fiu4xoucaPGh2nt/XasZbg+RnfBBhTd7NFN7BWHXPDreNrSajUdSu4epdZWc72xhMstaOz3+P5/dzbwVk0gQBAEAQBAEAQBAEAQBAEAQBAEAQBAEBgvCxhR7LK8TCdSYmARcb2Q8jn6ieiNpOZV8RUyxst2bfsjB69XPL0Y/N8l9f+zUGDFm8bEx3D3cO/a7MPM/utejqq88qsuZuOxJLiodXdN951DMFcpxyo53EVNSVlsj2PcvZjSKbWlzg1uUmgUb8D02orMzJGmHAhc97Wsblc4hornJJVlKysaWpUc5OTPJKYSycV2LCnJZ7+qyPCcdwdVSeCTCSQ4yHjtHPZftbnHnv0rFVhdXL+Ar6c8r2f+mFPeqZ0SRRe5QZEiz2xKh7TUc1wo7yK8MyowCHEiSkwHNNIkJwLTmP7EZtZCmLad0TUpxqwcJbM6MwOtxk3LMezOMmcUuc07DdsotlGSkro4qvRlRqOEuRfl6MIQBAEAQBAEAQBAEAQBAEAQBAEAQHntGdZAhPixXYsOG0ucdQ0aToChtJXZ7p05VJqEd2c2W9asS0Jx0Vw50R1Iba1DWi5rRsGU6anOtXObnK53eGoRw1FQXL5s2HghYwaGj7kO9x6zzf++4L3Sjd3NdjK7t72Zc96smtSKD3KDIkXayIIhw3RomQNJGpoFSfD+VWWnHma/G1rvTXLc5Ww0wrj2lMujR3HEqeJh15sNmZrRkrSlTnKylAsCA29wHYexmTTJGYiOiS8UYsDGNTCe0EgNJvxCBTFzGlKX1A2RhPZ/ExatHu33t1HO3+ZjqVKtDKzp+z8RrU7Pdb/AHLE9ywmzSPPFNRQryzIkYphNZ2M3HaOezxb+2XeoRGx6eC/CUysyIT3UhRXClcjYmQHYRzT/ToVmhUyuz5mp7VwurT1I7x/w6BgxQ5ocMh/lFdOYJ0AQBAEAQBAEAQBAEAQBAEAQBAEBp3hmwox3iShO5rCHTBGd+VrNgrU6yM7VSxNT+qOm7Ewdlry57fV/v1McwMskn3hFXP5sIashd5bK6VWSubXE1UuHJG1JWAIbAwZsp0nOVbisqsaKcnOWZh71JKRUs+WMWIG/dF7jqSMczPNeqqUL8+RkVpwqy8VoFxhPAH9JCtGjbvxZxOhAQGUcGDK2xJf+dp3X+SA6utizxHguYbjlYdDhkPlsJXicM0bFjC4h0Kqmu/4GrZhpa4tcKOaSCNBGVa58ODO1g1JKUdmeZ714MyR5Y96gShdXMHtuR4qJd0HXt1aR/NS9owG6+CzCn2mBiRD75lGxK5z91/aBQ6wVsKU80Tku0MLoVeHovivsZ+spQCAIAgCAIAgCAIAgCAIAgCAICwYb4RNkJN8W4xTzYLTniEXVGgXk6hrWOrPJG5cwOFeJrKHLd/A57s6VfNTHPJJc4viuOW81cSdJJ8VrN3c7aTVOFl8EbcwdkQxuPSgpiwxoaLqj9FYpR5mkxVS7yrvLs96yFdIoOcoMiRlVkSXFQ7+m693kOz1VmEcqNLiq2rPhstj2vbUEHOKL2Vjh57SCQcoND2ICCAzLgfZW25MfO892E8+SA6xQGE4fWTSkwwaGxf0a/8AQHsVPE0/7I6LsXF3/wDRL4r6r6+Jgz3qmdKkUHuXkypFvtOUEWGW58rToOb0XqLKtanlZYcGbZdJTTYlDQHFitzlpPOG0UBGsBZ6c8rua7F4dV6Thz5fE6XsifbGhNe1wcCAQRkIIqHDaFsU7nHyi4uz3PahAQBAEAQBAEAQBAEAQBAEBAnSgOd+EfCf26cOIay8KrIOu/nRP6iB2Bq1tapnl7jtezMJ5NR4+k+L+3cXvA+w8VoaRz3c6KdAzN8d5K8Qjd2IxNa3HwM8JAFBcBcFaNWlcovcoMiRcsH5PHfxjuiw3a3ft6LJSjd3KeOrZI5Fu/8APyZMrBpwgOLcIoWJOTDerHijc9w8kBbkBnXAjDrbsr8ojE/QiD9SEB1SgKceC17XMeKtcCHA5wbiFDSasz1CcoSUouzRpzCCznS0d0J14F7D1mHIf1B1grVVYOErH0DBYiOJoqou/wBz5/vQtL3LEXkiiX3qLkzp5o2LFhJJX8a3Ibn7cx8tyzRZqpxaZm/A7hTin2WK7JUwa525XMGy9w/qV2hP+rOd7VwtnrR7/v8AQ3QDXJkVk0pFAEAQBAEAQBAEAQBAEAQGvOF/Cj2eX9mhH30w049MrYWQ969uwO1KtiKmVZVzNz2Pg9Wpqy2j83+N/A1ZgnZvGROMcOZDN2t+bdl3KidNWnZWNsWbLcWy/puvd5D+a1ZhHKjS1Z55e4rPcvRCRJBhl7w1uUn+FQld2JnJU4uUuRmknBDGBrcgH/0q4lZWOdqVHUk5PmV1J4CA45w7h4tqTo0TcemwxXEeCAsSA2RwAQ62y09WBFPgG/3IDptAEBjGHVi+0QMZgrGhVcymVzfvM8KjWBpVfEUs8brdG37Gx3k1bLJ/xlwfu6P7+41EX1WqO+SsSoSHNDmlrrwRQr3FlTE07/yMUcXy0cFhIfDcHMdsvB/mtWIy5o1VWmpJwlszozAXCFs5LMe2gJF7a9Fw6TOw3jUQthCWZXOPxFB0ajgzJV6MIQBAEAQBAEAQBAEAQHjti0octAiRoxpDhtqdeYNGskgDWQolJRV2ZKNKVWahHdnNdqT0WfnHRHXxYz7hmaMzRqDR4LVyk5O7O5o0oYekoR2RndjmBLcWyI6jR0TTK7rO0XmqhTjFrMV506tVNwVzLONBFQQQchBqDsKtXua7K07MovevJkSL9g/KYreMd0ndHU39/RWKUbK5qO0K+aWmtl/v4L6wrMa4qIAgOSuFmFi21OD/ALte8xrv7kBiKA2n/h0ZW1omqTiH/wBsEeaA6QQAoCi8oDUuHlicRMcYwe5jEkfK/K5uw9IduhavE0skrrZnd9h4/wAooacn/KHzXJ/R93UxlVjdlONGDRVx9UPM5RS4ngtiWEaEHs6TRUaxnG1Zos1NWPQ9PBphKZSaDHupBjEAkm5r/uv2X0Oo6lbozyuzNL2jhtWnmjujoyXjB7Q4Z/A5wrhzZUQBAEAQBAEAQBAEAQGlOGTCnjowk4TvdQTWMQelF6uxo8SdCpYmpd5UdR2Ng8kNaW72+H5/dyyYJ2eIcMxn3Fw5tczM57abtqq7GzqycnlRTnZkxHl2bMNAVCcszubKlTVOOUnkLTiwT7t5AztN7TtHmL16p1ZQ2Z5q0KdX0l38zNsErQM5ELXQyMQB0RwNW0rcL7wTfdfkK2WGnrPitjQ9pxWEp5k+L4Lr8e77GwoZWyOSPQwoCsCgIoDlfhvgltuTJzOEFw+jDB8WlAYIgNwf4bINZ2af1ZcN70QH+xAdBoCVxQFB5QFqtyzmzMB8J/3hzT1XC9rh2+FQvFSCnFxZaweKlha0aseXLquaNFWnGiQoj4Tm4j2OLXVvNRo1Zwc4otNKLi7M+gRxSqwU6ezLW5xJqTUqDw3c9lmTFDinIcm1eos8NFrtqS4t9QOY68ajnCzxd0U6kcrNzcEeFftEDiYrvewqNdU3ubkY/XkxTrAOdX6U8yOW7Qw2lUzLZmyVlKAQBAEAQBAEAQBAYzwgYTCQk3PaRx7+ZAHzHK6mgC/bQZ1iq1Mkbl7s/CPE1lF7Li/33mgrFkTMx+cSW1xoriTU35zpJ8ytadlOShGyMqtqZoBDbkuxqaMzf5qVevP+qPeEpf3fcWYqsXg1pJAAq4kAAZSTcAO1ekm3ZENpK72NxYKWOJWXay7jHc6KRnecwOgZBsrnW/w9FUoZT592ljXi67nyXBfD87l/YVnKBXYUBWaUBUQHNn+IiXxbWY6l0SVhmusPiN/tCA1egN3f4Z4XPnnaGwBvMU/2hAb0JQFN5QFB5QHneUBrjhTsDGaJuGOcwBscAZW5Gv7Mh1EaFSxdK6zo6DsTGZXoS2fFfHmu/wDdzWJWvOmJaqSC5kCPBLT0v0cMh/mtZIuxjnHMrFrsC1nyU02KBew0iN6zDc5vprAKswlld0arE0FVg4P9Z03YVptmILXsdjBzQQdIIqD/ADOCryd+JysouLcXui4qTyEAQBAEAQBASveGglxAaBUk3AAZSShKV+COccPsJDaE4XtrxLOZLtv6NelTS436cgzLW1Z55Hadn4VYajZ7vi/33F3s2VEpL87/ADDe7W45G7B6lYJyUVczRi607ItER5JJOU3lUW7u7NqkkrIkQkzDg+sfHf7Q8c1hpC1vzu7Mm06lssBQu9R9xzfb+OyQ8nhu+L+HTv8A8+JsdhW1OSK7CgK7CgKzXICq1yA19ww4ButOAyJLke1y4diNJAEVrqEsqei6rQQTdeQaVqANCyfB/aUWLxbZCYDq0q+E6GwbYjwG+KA6Q4NMDxZckITnB0d7seO9uQvIADW1vxQABrvNBWgAypzkBScUBQeUBQeUB5Zhgc0tcAWuBDgchBFCD2KGr8GTGTi01ujRmFNjGUmXQ7+LPOhOOdhydoyHZrWprU8krHcYHFrE0VPns/j+dyzlYy2VZSYxHVzG47FKAt+Ur7xux3kfLcssHyK2Ih/ZGacDmFJhxPZYh5pq6D+r4fb0hrB0q7Rn/VnO9p4f/lj3m8muBFRkORWDTEUAQBAEAQBAaz4ZcKeKgiThO97GFYxH3YXV2uI3A6Qq2IqWWVG77GwmeetLZbfH8GuMELMx38a8c1h5mt2ns/WmhUjoas+RcLWm8d9B0W3DWc5VKrPM7F3DUskbvdngKxFg9NlyDo8ZsJmVxvPVaOk47B5DOs1Gk6klFFfFYmOHpSqy5fN8kbekpZsKG2HDFGMADezTpOddBGKilFHzqtVlVm6k93xPYwr0YyuwoCswoCs1yAqByAhHmWw2F8RzWMaKuc4hrWgZS4m4BAYq/hPsoROLM9DxtIbFLPqBuJ4oDJ5WcZFYIkJ7Xw3CrXscHNI1OFxQE7nICk5yApPKAoPKAoPKAxrDawfa5Y4o9/Dq6FpPWZ2gbwFhr088febDs3GeT1uPovg/v3GmCtWdmSlAXGz4wc0sdfdvGhSN+DLLHY6BGBaSHMcHQ3DLcatO2o8FYjK/E1tanZuL2OjODzCVs7KtdcH5Ht6rx0hs+8NRV+EsyucriKLo1HEyxejAEAQBAEBb7ftdkpLRI8XoQ21pnccjWjWSQF5lJRV2ZqFGVaoqcd2c1zMeLPTbnvNY0Z9XHMBq0NDRQDQAtZKTk7s7anTjQpqEdkZdOObAgthw7rqDTTO46z5rBWnlVj1h6epPM9kWNUzZkpKkg2RgLY3EweNePexQCK5WsygbTlPZoW7wdDJDM92cX25jterpQf8AGPzfPw2Xf1MnVw0ZMwoCuwoCs0oCq1yAqByA5y4a8L4kzOvlWPIlZZ2Jig3Pit6bn6SHVaBmoTnKA1sgM/4HMLIknPw4JcfZZl4hxGHIHv5rIjdBxsUE5xXQKAdLOcgKbnICi4oCi8oCi4oCCA1RwlWDxMbj4Y91GPO0NiZTvoTtxlr8TSs8y5nVdj4zVp6Ut4/NfjbwMLKrG4DHlpBGUILnutCCI0IOb0hePNq9QdmeK1PPG63RX4O8JTJTYxnUgRSGxNDTXmxOwk11Eq5TnlZocbQ1YXW6/bHSsrHD2hw7dqtnPFZAEAQBAaL4YMKfaJj2aEfcS7udTI6NShP9IJbtxtSo4ipd5VyOp7IwmnT1Zby/z87+B4MFrPEKEY0S5zxUamZfHLuVZuyubGbc5ZUeabmC95cc+QaBmCoTlmdzaU4KEVFFAqD0XrBCyBMzHPFYUOjog0381vaRuBVvCUdSfHZGr7XxrwtD+PpS4L3dX3f60bUW8ODCABAVWFAVmuQFVrkBOHIDmHhbsJ8rakYkHiph7o0J2Y8YcZ4rpDy4U2aUBhiAybg2sl81aksxgNGRWxYhzNZCcHOJ0ZABrcEB1U5yApucgKTnICi8oCRAEB47Xs5kxAfBidF4pXODlDhrBoV5lFSVmZaFaVGoqkd0aGtCUdBivhROnDcWupkuOUas61UouLszuaVWNSCnHZ8TzFQez1WdMYrsU5HeBRo9QfE8dsyuI/GHRd4HOPPestOV1Yo4mlkldbM3DwOYWcbC9niu97CAF5vdDyNd2VDTqxVepSurHM46hpzzLZ/6bUWUoBAEBiXCVhR7DJnEP/Exqsg6RdzonYCO0tWKtUyR95sOzsJ5RV4+iuL+3eaKwes3j43O/wAtvOfr0N7f0qtcdbUllXAya25r/ptyC93kP5qVavP+qM+EpW/m+4tCrl0lJUkF8wQttsrGcYgPFRAA4gVLS0ktdTOLzUa1bwldUpcdmantbAyxdJZPSjxXvvuv8M9GE0p+IZ2kjwIW18opesco+y8Yv+NkeU0p+Jh708opesh5sxfs2Q5TSn4mHvTXp+sR5sxfs2RbhRKfiYe9Tr0+o82Yv2bKgwrk/wATD3pr0+o82Yv2bKgwtkvxULf+ya9PqPNmL9myYYXSX4qFv/ZNan1Hm3F+zZbMIp+yp6DxM1GhPZWrTjEOY7rMcBUHwOeqa1PqPNuL9mzXx4PLHxv+aPxNFYde9i08E1qfUjzbi/ZszrBeNZFnwyyVjQm41OMe52NEeRkL3U23CgFTQXprU+o824r2bLycL5L8VC3n0U61PqPN2K9mymcL5L8VC3n0TWh1Hm7FezZTdhbJfioW8+ia0Oo83Yr2bKZwsk/xUPefRNaHUjzfivZshyrkvxUPefRNaHUeb8V7NjlZJfioe8+iasOo834n1GUJ3DWShsLuPDzmbDBc4nQLqDaaBQ68Etz3T7MxM5Wy297NO2vPmYjxIzhQxHl1NAOQVz0FAtdOWaTZ1tCkqNONNckeMqDISlCC5MIjQi12XPtzOUei7mRxVSDiy3WPaUSTmWxWdOG7nNrc5uRzTqI8ircJW4o0eIo506cjp/Bq12TUuyJDdVrmgtOeh06wag6wrid1c5qcHCTi90XZSeSnMRmsY573BrGNLnONwDWipJOigRuxMYuTSW7Oa8NMIH2hOuiCuJXEgM0MBo27SSanWaZgtbUnnlc7TBYZYaio8938TIJOAJSWAuxzl1vPkPJYJzyq5mhB1Z2LK51TU5TlVHc2qVuCJSUBKVJBAqSCUlASlSQQKkglKkggVJBKUBAlSQSlSQQKEEpUglUkECVJBKUIJSpBAqSCUqSCBKkglKEEpUggVJBUlo2I6ubPsRq5MZWdypbMvUCI3ML9YzFeqcuTMWMpXWou8zHgdwqMCN7NEPMiGsGpyP8AvM2OAu1jWrlKXI5rH0LrUXeb8hvBAIyHIrBqTA+GmefDs0NYaCNGax/+nFe+m9g7KrBiHaBtex6cZYi75K/0+pqfAuTa6K57ssMDFGt1b9wO9UDpqr4WL9acpEiOupijo37ysFSnKTM1CtTpx47njNkxPl3/ALLHoSM3lVP3kpsmJ8u9NGQ8qpkpsmJ8u9ToyHlMCU2VE+XemjIeUQJTZUT5d6nSkR5RAlNlRPl3ppMa8CBsqJ8u9Tpsa0SU2XE+XemmxrRJTZcT5d6abGrElNlxPl3qcjI1YkpsyJ8u9MjGoiBsyJq3qcjGdEpsx+remVjOiU2Y/VvU5SMyJTZr9W9MozEps1+relhcgbNfq3qbEEps5+relgSmzn6t6kWJTZz9W9BZkps9+repGVkDZ79W9LojIyU2e/VvU3QyMlNnv1b0zIaciHsD9W9TmRGlI9crDcG4r6EZthzLw30M0Iu1pFijgw4pxCQWuq0g0IIvBB0hWou6TNHXpqM3DkdQ4J2kYkCG593GQmRKaC9oJG936q8ndHLTjlk10J8NcHhPyb4FQH3OhOORsRuQnUalp1OK81IZ42LGDxLw9VT5c/gc7zMvMyEctiNfBii4ggUI0jK14uyioWulFxdmdfTq060c0XdE/KaY647jPRQesiIcpZjrjuM9EsRkRDlLMdcdxnolhlRA4STHXHcZ6JYWRA4RzHXHcb6KbEWIcopjrjuN9EsgQ5RTHXHcb6JZEEOUMfrjuN9EshdkOUEfrjut9EyoZmQOEEfrjut9EyojMyBt+P1x3W+inKhnZD7ej9cd1vomVDPIh9ux+uO630TKiNSXUh9uxuuO630TKhqy6kv25G647rfRMiI1ZdSBtuN1x3W+iZENafUfbUbrjut9FOREa0+pL9tRusO630TIhrz6kDbMbrDut9EyRHlE+pD7Yi9Yd1vomSJHlFTqQ+2IvWHdb6JpxHlNTr/hA2vF6w7rfRTpxI8pqdf8Ifa0XrDut9E04jyqr1+SIfasXrDut9E04jyur1+SIfasXrf7W+iacSPK6vX5Ih9qROt/tb6JpxHllXr8kQNpxOt4D0TTj0IeMrdfki7YI4KRZ6KLnNlw73sU5KZw0npO/TOs8IXNbicSqafG7OirIlQbgKMa2gpmyUA7ArRoS+oDzz0jDjNxYrGvbocAaaxVGrkxk48U7FndgjL5oUKmuDDPkvOWPQya9X1n4shyRgfCg/QYmWPQa9X1n4sckZf4UH6DEyx6DWqes/FjkjL/AAoP0GJlXQa1T1n4sckJf4UH6DFOVdCNap6z8WOSEv8ACg/QhplXQa1T1n4sckJf4UH6ENMq6DWqes/FjkhL/Cg/QhplXQa1T1n4shyQl/hQfoQ0yroNap6z8WOSEv8ACg/QhplXQa1T1n4sckJf4UH6ENMq6DWqes/FjkhL/Cg/QhplXQatT1n4sckJf4UH6ENMq6DVqes/FjkhL/Cg/QhplXQatT1n4scj5f4UH6ENMq6DVn6z8RyPl/hQfoQ0yroNWfrPxHI+X+FB+hDTKuhGrP1n4jkfL/Cg/QhplXQas/WfiOR8v8KD9CGmVdBqz9Z+I5Hy/wAKD+XhpZDUn1fiOR8v8KD+XhpZDUn1fiOR8v8ACgfl4aWQ1J9X4jkfL/Cgfl4aWQ1J9X4jkdL/AAoH5eGlkNSfV+I5HS/woH5eGlkNSfV+JDkdL/Cgfl4aWQ1J9X4kRgfL5oUH6ENLIakurPdCscCgLrhkAACk8FxhQw0UaKBAf//Z"/>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a:p>
        </p:txBody>
      </p:sp>
      <p:sp>
        <p:nvSpPr>
          <p:cNvPr id="9" name="Bent Arrow 8"/>
          <p:cNvSpPr/>
          <p:nvPr/>
        </p:nvSpPr>
        <p:spPr>
          <a:xfrm rot="10800000" flipH="1">
            <a:off x="1592190" y="2509700"/>
            <a:ext cx="1213355" cy="966060"/>
          </a:xfrm>
          <a:prstGeom prst="bentArrow">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Rectangle 9"/>
          <p:cNvSpPr/>
          <p:nvPr/>
        </p:nvSpPr>
        <p:spPr>
          <a:xfrm>
            <a:off x="3184812" y="2566093"/>
            <a:ext cx="4171952" cy="12525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700" b="1" dirty="0"/>
              <a:t>Keselamatan seluruh personil lab, masyarakat sekitar, dan lingkungan</a:t>
            </a:r>
          </a:p>
        </p:txBody>
      </p:sp>
      <p:sp>
        <p:nvSpPr>
          <p:cNvPr id="13" name="AutoShape 12" descr="http://www.ilsnow.com/videoblog/wp-content/uploads/2014/12/Grim-Reaper-iron-on-transfers-1.jpg"/>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a:p>
        </p:txBody>
      </p:sp>
      <p:sp>
        <p:nvSpPr>
          <p:cNvPr id="12" name="&quot;No&quot; Symbol 11"/>
          <p:cNvSpPr/>
          <p:nvPr/>
        </p:nvSpPr>
        <p:spPr>
          <a:xfrm>
            <a:off x="7849499" y="2616961"/>
            <a:ext cx="872838" cy="914402"/>
          </a:xfrm>
          <a:prstGeom prst="noSmoking">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15" name="Picture 14"/>
          <p:cNvPicPr>
            <a:picLocks noChangeAspect="1"/>
          </p:cNvPicPr>
          <p:nvPr/>
        </p:nvPicPr>
        <p:blipFill>
          <a:blip r:embed="rId4" cstate="print"/>
          <a:stretch>
            <a:fillRect/>
          </a:stretch>
        </p:blipFill>
        <p:spPr>
          <a:xfrm>
            <a:off x="116681" y="4242022"/>
            <a:ext cx="4634952" cy="1475658"/>
          </a:xfrm>
          <a:prstGeom prst="rect">
            <a:avLst/>
          </a:prstGeom>
        </p:spPr>
      </p:pic>
      <p:pic>
        <p:nvPicPr>
          <p:cNvPr id="1040" name="Picture 16" descr="http://www.bluespringsgov.com/ImageRepository/Document?documentID=71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3612" y="4242022"/>
            <a:ext cx="2061609" cy="14548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print"/>
          <a:stretch>
            <a:fillRect/>
          </a:stretch>
        </p:blipFill>
        <p:spPr>
          <a:xfrm>
            <a:off x="7337200" y="4242022"/>
            <a:ext cx="1584198" cy="1454876"/>
          </a:xfrm>
          <a:prstGeom prst="rect">
            <a:avLst/>
          </a:prstGeom>
        </p:spPr>
      </p:pic>
      <p:pic>
        <p:nvPicPr>
          <p:cNvPr id="1042" name="Picture 18" descr="Image result for dangerous chemic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7333" y="1231324"/>
            <a:ext cx="1426367" cy="108781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scienceclarified.com/photos/we-are-surrounded-31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0788" y="1257192"/>
            <a:ext cx="1378671" cy="103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9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8F918C7-50A4-627E-BD0B-B1640EC79C3C}"/>
              </a:ext>
            </a:extLst>
          </p:cNvPr>
          <p:cNvSpPr>
            <a:spLocks noGrp="1" noChangeArrowheads="1"/>
          </p:cNvSpPr>
          <p:nvPr>
            <p:ph type="title"/>
          </p:nvPr>
        </p:nvSpPr>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METODE PENENTUAN APD</a:t>
            </a:r>
          </a:p>
        </p:txBody>
      </p:sp>
      <p:sp>
        <p:nvSpPr>
          <p:cNvPr id="9219" name="Rectangle 3">
            <a:extLst>
              <a:ext uri="{FF2B5EF4-FFF2-40B4-BE49-F238E27FC236}">
                <a16:creationId xmlns:a16="http://schemas.microsoft.com/office/drawing/2014/main" id="{4EE39ED2-865D-06F6-930E-5D139B841EE2}"/>
              </a:ext>
            </a:extLst>
          </p:cNvPr>
          <p:cNvSpPr>
            <a:spLocks noGrp="1" noChangeArrowheads="1"/>
          </p:cNvSpPr>
          <p:nvPr>
            <p:ph sz="quarter" idx="1"/>
          </p:nvPr>
        </p:nvSpPr>
        <p:spPr/>
        <p:txBody>
          <a:bodyPr>
            <a:normAutofit/>
          </a:bodyPr>
          <a:lstStyle/>
          <a:p>
            <a:pPr eaLnBrk="1" hangingPunct="1"/>
            <a:r>
              <a:rPr lang="en-US" altLang="en-US" sz="2800" dirty="0" err="1"/>
              <a:t>Melalui</a:t>
            </a:r>
            <a:r>
              <a:rPr lang="en-US" altLang="en-US" sz="2800" dirty="0"/>
              <a:t> </a:t>
            </a:r>
            <a:r>
              <a:rPr lang="en-US" altLang="en-US" sz="2800" dirty="0" err="1"/>
              <a:t>pengamatan</a:t>
            </a:r>
            <a:r>
              <a:rPr lang="en-US" altLang="en-US" sz="2800" dirty="0"/>
              <a:t> </a:t>
            </a:r>
            <a:r>
              <a:rPr lang="en-US" altLang="en-US" sz="2800" dirty="0" err="1"/>
              <a:t>operasi</a:t>
            </a:r>
            <a:r>
              <a:rPr lang="en-US" altLang="en-US" sz="2800" dirty="0"/>
              <a:t>, proses, dan </a:t>
            </a:r>
            <a:r>
              <a:rPr lang="en-US" altLang="en-US" sz="2800" dirty="0" err="1"/>
              <a:t>jenis</a:t>
            </a:r>
            <a:r>
              <a:rPr lang="en-US" altLang="en-US" sz="2800" dirty="0"/>
              <a:t> material yang </a:t>
            </a:r>
            <a:r>
              <a:rPr lang="en-US" altLang="en-US" sz="2800" dirty="0" err="1"/>
              <a:t>dipakai</a:t>
            </a:r>
            <a:endParaRPr lang="en-US" altLang="en-US" sz="2800" dirty="0"/>
          </a:p>
          <a:p>
            <a:pPr eaLnBrk="1" hangingPunct="1"/>
            <a:r>
              <a:rPr lang="en-US" altLang="en-US" sz="2800" dirty="0" err="1"/>
              <a:t>Telaah</a:t>
            </a:r>
            <a:r>
              <a:rPr lang="en-US" altLang="en-US" sz="2800" dirty="0"/>
              <a:t> data-data </a:t>
            </a:r>
            <a:r>
              <a:rPr lang="en-US" altLang="en-US" sz="2800" dirty="0" err="1"/>
              <a:t>kecelakaan</a:t>
            </a:r>
            <a:r>
              <a:rPr lang="en-US" altLang="en-US" sz="2800" dirty="0"/>
              <a:t> dan </a:t>
            </a:r>
            <a:r>
              <a:rPr lang="en-US" altLang="en-US" sz="2800" dirty="0" err="1"/>
              <a:t>penyakit</a:t>
            </a:r>
            <a:endParaRPr lang="en-US" altLang="en-US" sz="2800" dirty="0"/>
          </a:p>
          <a:p>
            <a:pPr eaLnBrk="1" hangingPunct="1"/>
            <a:r>
              <a:rPr lang="en-US" altLang="en-US" sz="2800" dirty="0" err="1"/>
              <a:t>Belajar</a:t>
            </a:r>
            <a:r>
              <a:rPr lang="en-US" altLang="en-US" sz="2800" dirty="0"/>
              <a:t> </a:t>
            </a:r>
            <a:r>
              <a:rPr lang="en-US" altLang="en-US" sz="2800" dirty="0" err="1"/>
              <a:t>dari</a:t>
            </a:r>
            <a:r>
              <a:rPr lang="en-US" altLang="en-US" sz="2800" dirty="0"/>
              <a:t> </a:t>
            </a:r>
            <a:r>
              <a:rPr lang="en-US" altLang="en-US" sz="2800" dirty="0" err="1"/>
              <a:t>pengalaman</a:t>
            </a:r>
            <a:r>
              <a:rPr lang="en-US" altLang="en-US" sz="2800" dirty="0"/>
              <a:t> </a:t>
            </a:r>
            <a:r>
              <a:rPr lang="en-US" altLang="en-US" sz="2800" dirty="0" err="1"/>
              <a:t>industri</a:t>
            </a:r>
            <a:r>
              <a:rPr lang="en-US" altLang="en-US" sz="2800" dirty="0"/>
              <a:t> </a:t>
            </a:r>
            <a:r>
              <a:rPr lang="en-US" altLang="en-US" sz="2800" dirty="0" err="1"/>
              <a:t>sejenis</a:t>
            </a:r>
            <a:r>
              <a:rPr lang="en-US" altLang="en-US" sz="2800" dirty="0"/>
              <a:t> </a:t>
            </a:r>
            <a:r>
              <a:rPr lang="en-US" altLang="en-US" sz="2800" dirty="0" err="1"/>
              <a:t>lainnya</a:t>
            </a:r>
            <a:endParaRPr lang="en-US" altLang="en-US" sz="2800" dirty="0"/>
          </a:p>
          <a:p>
            <a:pPr eaLnBrk="1" hangingPunct="1"/>
            <a:r>
              <a:rPr lang="en-US" altLang="en-US" sz="2800" dirty="0"/>
              <a:t>Bila </a:t>
            </a:r>
            <a:r>
              <a:rPr lang="en-US" altLang="en-US" sz="2800" dirty="0" err="1"/>
              <a:t>ada</a:t>
            </a:r>
            <a:r>
              <a:rPr lang="en-US" altLang="en-US" sz="2800" dirty="0"/>
              <a:t> </a:t>
            </a:r>
            <a:r>
              <a:rPr lang="en-US" altLang="en-US" sz="2800" dirty="0" err="1"/>
              <a:t>perubahan</a:t>
            </a:r>
            <a:r>
              <a:rPr lang="en-US" altLang="en-US" sz="2800" dirty="0"/>
              <a:t> proses, </a:t>
            </a:r>
            <a:r>
              <a:rPr lang="en-US" altLang="en-US" sz="2800" dirty="0" err="1"/>
              <a:t>mesin</a:t>
            </a:r>
            <a:r>
              <a:rPr lang="en-US" altLang="en-US" sz="2800" dirty="0"/>
              <a:t>, dan material</a:t>
            </a:r>
          </a:p>
          <a:p>
            <a:pPr eaLnBrk="1" hangingPunct="1"/>
            <a:r>
              <a:rPr lang="en-US" altLang="en-US" sz="2800" dirty="0" err="1"/>
              <a:t>Peraturan</a:t>
            </a:r>
            <a:r>
              <a:rPr lang="en-US" altLang="en-US" sz="2800" dirty="0"/>
              <a:t> </a:t>
            </a:r>
            <a:r>
              <a:rPr lang="en-US" altLang="en-US" sz="2800" dirty="0" err="1"/>
              <a:t>perundangan</a:t>
            </a:r>
            <a:endParaRPr lang="en-US"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9D2A1E-210C-ED72-B3D7-24552336E37D}"/>
              </a:ext>
            </a:extLst>
          </p:cNvPr>
          <p:cNvSpPr>
            <a:spLocks noGrp="1" noChangeArrowheads="1"/>
          </p:cNvSpPr>
          <p:nvPr>
            <p:ph type="title"/>
          </p:nvPr>
        </p:nvSpPr>
        <p:spPr>
          <a:gradFill rotWithShape="1">
            <a:gsLst>
              <a:gs pos="0">
                <a:srgbClr val="F8ACA6"/>
              </a:gs>
              <a:gs pos="100000">
                <a:srgbClr val="FF3399"/>
              </a:gs>
            </a:gsLst>
            <a:lin ang="5400000" scaled="1"/>
          </a:gradFill>
        </p:spPr>
        <p:txBody>
          <a:bodyPr/>
          <a:lstStyle/>
          <a:p>
            <a:pPr algn="ctr" eaLnBrk="1" hangingPunct="1"/>
            <a:r>
              <a:rPr lang="en-US" altLang="en-US" b="1" dirty="0">
                <a:latin typeface="Times New Roman" panose="02020603050405020304" pitchFamily="18" charset="0"/>
                <a:cs typeface="Times New Roman" panose="02020603050405020304" pitchFamily="18" charset="0"/>
              </a:rPr>
              <a:t>APA KRITERIA APD?</a:t>
            </a:r>
          </a:p>
        </p:txBody>
      </p:sp>
      <p:sp>
        <p:nvSpPr>
          <p:cNvPr id="10243" name="Rectangle 3">
            <a:extLst>
              <a:ext uri="{FF2B5EF4-FFF2-40B4-BE49-F238E27FC236}">
                <a16:creationId xmlns:a16="http://schemas.microsoft.com/office/drawing/2014/main" id="{A8DD1B68-68F9-5A25-CE0B-F82264E41423}"/>
              </a:ext>
            </a:extLst>
          </p:cNvPr>
          <p:cNvSpPr>
            <a:spLocks noGrp="1" noChangeArrowheads="1"/>
          </p:cNvSpPr>
          <p:nvPr>
            <p:ph sz="quarter" idx="1"/>
          </p:nvPr>
        </p:nvSpPr>
        <p:spPr>
          <a:solidFill>
            <a:srgbClr val="F8ACA6"/>
          </a:solidFill>
        </p:spPr>
        <p:txBody>
          <a:bodyPr>
            <a:normAutofit/>
          </a:bodyPr>
          <a:lstStyle/>
          <a:p>
            <a:pPr eaLnBrk="1" hangingPunct="1"/>
            <a:r>
              <a:rPr lang="en-US" altLang="en-US" sz="2800" dirty="0"/>
              <a:t>Proses </a:t>
            </a:r>
            <a:r>
              <a:rPr lang="en-US" altLang="en-US" sz="2800" dirty="0" err="1"/>
              <a:t>penggunaan</a:t>
            </a:r>
            <a:r>
              <a:rPr lang="en-US" altLang="en-US" sz="2800" dirty="0"/>
              <a:t> APD </a:t>
            </a:r>
            <a:r>
              <a:rPr lang="en-US" altLang="en-US" sz="2800" dirty="0" err="1"/>
              <a:t>harus</a:t>
            </a:r>
            <a:r>
              <a:rPr lang="en-US" altLang="en-US" sz="2800" dirty="0"/>
              <a:t> </a:t>
            </a:r>
            <a:r>
              <a:rPr lang="en-US" altLang="en-US" sz="2800" dirty="0" err="1"/>
              <a:t>memenuhi</a:t>
            </a:r>
            <a:r>
              <a:rPr lang="en-US" altLang="en-US" sz="2800" dirty="0"/>
              <a:t> </a:t>
            </a:r>
            <a:r>
              <a:rPr lang="en-US" altLang="en-US" sz="2800" dirty="0" err="1"/>
              <a:t>kriteria</a:t>
            </a:r>
            <a:r>
              <a:rPr lang="en-US" altLang="en-US" sz="2800" dirty="0"/>
              <a:t>:</a:t>
            </a:r>
          </a:p>
          <a:p>
            <a:pPr eaLnBrk="1" hangingPunct="1"/>
            <a:r>
              <a:rPr lang="en-US" altLang="en-US" sz="2800" dirty="0"/>
              <a:t>Hazard </a:t>
            </a:r>
            <a:r>
              <a:rPr lang="en-US" altLang="en-US" sz="2800" dirty="0" err="1"/>
              <a:t>telah</a:t>
            </a:r>
            <a:r>
              <a:rPr lang="en-US" altLang="en-US" sz="2800" dirty="0"/>
              <a:t> </a:t>
            </a:r>
            <a:r>
              <a:rPr lang="en-US" altLang="en-US" sz="2800" dirty="0" err="1"/>
              <a:t>diidentifikasi</a:t>
            </a:r>
            <a:r>
              <a:rPr lang="en-US" altLang="en-US" sz="2800" dirty="0"/>
              <a:t>.</a:t>
            </a:r>
          </a:p>
          <a:p>
            <a:pPr eaLnBrk="1" hangingPunct="1"/>
            <a:r>
              <a:rPr lang="en-US" altLang="en-US" sz="2800" dirty="0"/>
              <a:t>APD yang </a:t>
            </a:r>
            <a:r>
              <a:rPr lang="en-US" altLang="en-US" sz="2800" dirty="0" err="1"/>
              <a:t>dipakai</a:t>
            </a:r>
            <a:r>
              <a:rPr lang="en-US" altLang="en-US" sz="2800" dirty="0"/>
              <a:t> </a:t>
            </a:r>
            <a:r>
              <a:rPr lang="en-US" altLang="en-US" sz="2800" dirty="0" err="1"/>
              <a:t>sesuai</a:t>
            </a:r>
            <a:r>
              <a:rPr lang="en-US" altLang="en-US" sz="2800" dirty="0"/>
              <a:t> </a:t>
            </a:r>
            <a:r>
              <a:rPr lang="en-US" altLang="en-US" sz="2800" dirty="0" err="1"/>
              <a:t>dengan</a:t>
            </a:r>
            <a:r>
              <a:rPr lang="en-US" altLang="en-US" sz="2800" dirty="0"/>
              <a:t> hazard yang </a:t>
            </a:r>
            <a:r>
              <a:rPr lang="en-US" altLang="en-US" sz="2800" dirty="0" err="1"/>
              <a:t>dituju</a:t>
            </a:r>
            <a:r>
              <a:rPr lang="en-US" altLang="en-US" sz="2800" dirty="0"/>
              <a:t>.</a:t>
            </a:r>
          </a:p>
          <a:p>
            <a:pPr eaLnBrk="1" hangingPunct="1"/>
            <a:r>
              <a:rPr lang="en-US" altLang="en-US" sz="2800" dirty="0" err="1"/>
              <a:t>Adanya</a:t>
            </a:r>
            <a:r>
              <a:rPr lang="en-US" altLang="en-US" sz="2800" dirty="0"/>
              <a:t> </a:t>
            </a:r>
            <a:r>
              <a:rPr lang="en-US" altLang="en-US" sz="2800" dirty="0" err="1"/>
              <a:t>bukti</a:t>
            </a:r>
            <a:r>
              <a:rPr lang="en-US" altLang="en-US" sz="2800" dirty="0"/>
              <a:t> </a:t>
            </a:r>
            <a:r>
              <a:rPr lang="en-US" altLang="en-US" sz="2800" dirty="0" err="1"/>
              <a:t>bahwa</a:t>
            </a:r>
            <a:r>
              <a:rPr lang="en-US" altLang="en-US" sz="2800" dirty="0"/>
              <a:t> APD </a:t>
            </a:r>
            <a:r>
              <a:rPr lang="en-US" altLang="en-US" sz="2800" dirty="0" err="1"/>
              <a:t>dipatuhi</a:t>
            </a:r>
            <a:r>
              <a:rPr lang="en-US" altLang="en-US" sz="2800" dirty="0"/>
              <a:t> </a:t>
            </a:r>
            <a:r>
              <a:rPr lang="en-US" altLang="en-US" sz="2800" dirty="0" err="1"/>
              <a:t>penggunaannya</a:t>
            </a:r>
            <a:endParaRPr lang="en-US" alt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C6F2A1-B306-99C5-6729-13B4A42E6E39}"/>
              </a:ext>
            </a:extLst>
          </p:cNvPr>
          <p:cNvSpPr>
            <a:spLocks noGrp="1" noChangeArrowheads="1"/>
          </p:cNvSpPr>
          <p:nvPr>
            <p:ph type="title"/>
          </p:nvPr>
        </p:nvSpPr>
        <p:spPr>
          <a:xfrm>
            <a:off x="457200" y="274638"/>
            <a:ext cx="8229600" cy="777875"/>
          </a:xfrm>
          <a:solidFill>
            <a:srgbClr val="F8ACA6"/>
          </a:solidFill>
        </p:spPr>
        <p:txBody>
          <a:bodyPr/>
          <a:lstStyle/>
          <a:p>
            <a:pPr eaLnBrk="1" hangingPunct="1"/>
            <a:r>
              <a:rPr lang="en-US" altLang="en-US"/>
              <a:t>DASAR HUKUM</a:t>
            </a:r>
          </a:p>
        </p:txBody>
      </p:sp>
      <p:sp>
        <p:nvSpPr>
          <p:cNvPr id="11267" name="Rectangle 3">
            <a:extLst>
              <a:ext uri="{FF2B5EF4-FFF2-40B4-BE49-F238E27FC236}">
                <a16:creationId xmlns:a16="http://schemas.microsoft.com/office/drawing/2014/main" id="{97223F29-7DC1-7472-F05A-FF1A284218DD}"/>
              </a:ext>
            </a:extLst>
          </p:cNvPr>
          <p:cNvSpPr>
            <a:spLocks noGrp="1" noChangeArrowheads="1"/>
          </p:cNvSpPr>
          <p:nvPr>
            <p:ph sz="quarter" idx="1"/>
          </p:nvPr>
        </p:nvSpPr>
        <p:spPr>
          <a:xfrm>
            <a:off x="468313" y="1341438"/>
            <a:ext cx="8229600" cy="5229225"/>
          </a:xfrm>
          <a:solidFill>
            <a:schemeClr val="bg1"/>
          </a:solidFill>
        </p:spPr>
        <p:txBody>
          <a:bodyPr>
            <a:normAutofit lnSpcReduction="10000"/>
          </a:bodyPr>
          <a:lstStyle/>
          <a:p>
            <a:pPr eaLnBrk="1" hangingPunct="1">
              <a:lnSpc>
                <a:spcPct val="80000"/>
              </a:lnSpc>
              <a:buFont typeface="Wingdings" panose="05000000000000000000" pitchFamily="2" charset="2"/>
              <a:buNone/>
            </a:pPr>
            <a:r>
              <a:rPr lang="en-US" altLang="en-US" sz="1600"/>
              <a:t>Undang-undang No.1 tahun 1970.</a:t>
            </a:r>
          </a:p>
          <a:p>
            <a:pPr eaLnBrk="1" hangingPunct="1">
              <a:lnSpc>
                <a:spcPct val="80000"/>
              </a:lnSpc>
            </a:pPr>
            <a:r>
              <a:rPr lang="en-US" altLang="en-US" sz="1600"/>
              <a:t>a. Pasal 3 ayat (1) butir f: Dengan peraturan perundangan ditetapkan syarat-syarat    untuk memberikan APD</a:t>
            </a:r>
          </a:p>
          <a:p>
            <a:pPr eaLnBrk="1" hangingPunct="1">
              <a:lnSpc>
                <a:spcPct val="80000"/>
              </a:lnSpc>
            </a:pPr>
            <a:r>
              <a:rPr lang="en-US" altLang="en-US" sz="1600"/>
              <a:t>b. Pasal 9 ayat (1) butir c: Pengurus diwajibkan menunjukkan dan menjelaskan pada  tiap tenaga kerja baru tentang APD.</a:t>
            </a:r>
          </a:p>
          <a:p>
            <a:pPr eaLnBrk="1" hangingPunct="1">
              <a:lnSpc>
                <a:spcPct val="80000"/>
              </a:lnSpc>
            </a:pPr>
            <a:r>
              <a:rPr lang="en-US" altLang="en-US" sz="1600"/>
              <a:t>c. Pasal 12 butir b: Dengan peraturan perundangan diatur kewajiban dan atau hak tenaga kerja untuk memakai APD.</a:t>
            </a:r>
          </a:p>
          <a:p>
            <a:pPr eaLnBrk="1" hangingPunct="1">
              <a:lnSpc>
                <a:spcPct val="80000"/>
              </a:lnSpc>
            </a:pPr>
            <a:r>
              <a:rPr lang="en-US" altLang="en-US" sz="1600"/>
              <a:t>Pasal 14 butir c: Pengurus diwajibkan menyediakan APD secara cuma-cuma</a:t>
            </a:r>
          </a:p>
          <a:p>
            <a:pPr eaLnBrk="1" hangingPunct="1">
              <a:lnSpc>
                <a:spcPct val="80000"/>
              </a:lnSpc>
              <a:buFont typeface="Wingdings" panose="05000000000000000000" pitchFamily="2" charset="2"/>
              <a:buNone/>
            </a:pPr>
            <a:endParaRPr lang="en-US" altLang="en-US" sz="1600"/>
          </a:p>
          <a:p>
            <a:pPr eaLnBrk="1" hangingPunct="1">
              <a:lnSpc>
                <a:spcPct val="80000"/>
              </a:lnSpc>
              <a:buFont typeface="Wingdings" panose="05000000000000000000" pitchFamily="2" charset="2"/>
              <a:buNone/>
            </a:pPr>
            <a:r>
              <a:rPr lang="en-US" altLang="en-US" sz="1600"/>
              <a:t>Permenakertrans No.Per.01/MEN/1981</a:t>
            </a:r>
          </a:p>
          <a:p>
            <a:pPr eaLnBrk="1" hangingPunct="1">
              <a:lnSpc>
                <a:spcPct val="80000"/>
              </a:lnSpc>
            </a:pPr>
            <a:r>
              <a:rPr lang="en-US" altLang="en-US" sz="1600"/>
              <a:t>Pasal 4 ayat (3) menyebutkan kewajiban pengurus menyediakan alat pelindung diri dan wajib bagi tenaga kerja untuk menggunakannya untuk pencegahan penyakit akibat kerja.</a:t>
            </a:r>
          </a:p>
          <a:p>
            <a:pPr eaLnBrk="1" hangingPunct="1">
              <a:lnSpc>
                <a:spcPct val="80000"/>
              </a:lnSpc>
              <a:buFont typeface="Wingdings" panose="05000000000000000000" pitchFamily="2" charset="2"/>
              <a:buNone/>
            </a:pPr>
            <a:endParaRPr lang="en-US" altLang="en-US" sz="1600"/>
          </a:p>
          <a:p>
            <a:pPr eaLnBrk="1" hangingPunct="1">
              <a:lnSpc>
                <a:spcPct val="80000"/>
              </a:lnSpc>
              <a:buFont typeface="Wingdings" panose="05000000000000000000" pitchFamily="2" charset="2"/>
              <a:buNone/>
            </a:pPr>
            <a:r>
              <a:rPr lang="en-US" altLang="en-US" sz="1600"/>
              <a:t>Permenakertrans No.Per.03/MEN/1982</a:t>
            </a:r>
          </a:p>
          <a:p>
            <a:pPr eaLnBrk="1" hangingPunct="1">
              <a:lnSpc>
                <a:spcPct val="80000"/>
              </a:lnSpc>
            </a:pPr>
            <a:r>
              <a:rPr lang="en-US" altLang="en-US" sz="1600"/>
              <a:t>Pasal 2 butir I menyebutkan memberikan nasehat mengenai perencanaan dan pembuatan tempat kerja, pemilihan alat pelindung diri yang diperlukan dan gizi serta penyelenggaraan makanan ditempat kerja</a:t>
            </a:r>
          </a:p>
          <a:p>
            <a:pPr eaLnBrk="1" hangingPunct="1">
              <a:lnSpc>
                <a:spcPct val="80000"/>
              </a:lnSpc>
              <a:buFont typeface="Wingdings" panose="05000000000000000000" pitchFamily="2" charset="2"/>
              <a:buNone/>
            </a:pPr>
            <a:endParaRPr lang="en-US" altLang="en-US" sz="1600"/>
          </a:p>
          <a:p>
            <a:pPr eaLnBrk="1" hangingPunct="1">
              <a:lnSpc>
                <a:spcPct val="80000"/>
              </a:lnSpc>
              <a:buFont typeface="Wingdings" panose="05000000000000000000" pitchFamily="2" charset="2"/>
              <a:buNone/>
            </a:pPr>
            <a:r>
              <a:rPr lang="en-US" altLang="en-US" sz="1600"/>
              <a:t>Permenakertrans  No.Per.03/Men/1986</a:t>
            </a:r>
          </a:p>
          <a:p>
            <a:pPr eaLnBrk="1" hangingPunct="1">
              <a:lnSpc>
                <a:spcPct val="80000"/>
              </a:lnSpc>
            </a:pPr>
            <a:r>
              <a:rPr lang="en-US" altLang="en-US" sz="1600"/>
              <a:t>Pasal 2 ayat (2) menyebutkan tenaga kerja yang mengelola Pestisida harus memakai alat-alat pelindung diri yg berupa pakaian kerja, sepatu lars tinggi, sarung tangan, kacamata pelindung atau pelindung muka dan pelindung pernafasan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FB7857-98CD-9271-93E8-9B5595F792AC}"/>
              </a:ext>
            </a:extLst>
          </p:cNvPr>
          <p:cNvSpPr>
            <a:spLocks noGrp="1" noChangeArrowheads="1"/>
          </p:cNvSpPr>
          <p:nvPr>
            <p:ph type="title"/>
          </p:nvPr>
        </p:nvSpPr>
        <p:spPr>
          <a:xfrm>
            <a:off x="457200" y="203517"/>
            <a:ext cx="8229600" cy="706437"/>
          </a:xfrm>
        </p:spPr>
        <p:txBody>
          <a:bodyPr/>
          <a:lstStyle/>
          <a:p>
            <a:pPr algn="ctr" eaLnBrk="1" hangingPunct="1"/>
            <a:r>
              <a:rPr lang="en-US" altLang="en-US" sz="2800" b="1" dirty="0" err="1"/>
              <a:t>Jenis-jenis</a:t>
            </a:r>
            <a:r>
              <a:rPr lang="en-US" altLang="en-US" sz="2800" b="1" dirty="0"/>
              <a:t> APD dan </a:t>
            </a:r>
            <a:r>
              <a:rPr lang="en-US" altLang="en-US" sz="2800" b="1" dirty="0" err="1"/>
              <a:t>Penggunaannya</a:t>
            </a:r>
            <a:endParaRPr lang="en-US" altLang="en-US" sz="2800" b="1" dirty="0"/>
          </a:p>
        </p:txBody>
      </p:sp>
      <p:sp>
        <p:nvSpPr>
          <p:cNvPr id="12291" name="Rectangle 3">
            <a:extLst>
              <a:ext uri="{FF2B5EF4-FFF2-40B4-BE49-F238E27FC236}">
                <a16:creationId xmlns:a16="http://schemas.microsoft.com/office/drawing/2014/main" id="{DB435484-305D-3818-C3B6-DC115BEEDCF3}"/>
              </a:ext>
            </a:extLst>
          </p:cNvPr>
          <p:cNvSpPr>
            <a:spLocks noGrp="1" noChangeArrowheads="1"/>
          </p:cNvSpPr>
          <p:nvPr>
            <p:ph sz="quarter" idx="1"/>
          </p:nvPr>
        </p:nvSpPr>
        <p:spPr>
          <a:xfrm>
            <a:off x="457200" y="964406"/>
            <a:ext cx="4114800" cy="4929188"/>
          </a:xfrm>
        </p:spPr>
        <p:txBody>
          <a:bodyPr/>
          <a:lstStyle/>
          <a:p>
            <a:pPr eaLnBrk="1" hangingPunct="1"/>
            <a:r>
              <a:rPr lang="en-US" altLang="en-US" dirty="0"/>
              <a:t>A.P. </a:t>
            </a:r>
            <a:r>
              <a:rPr lang="en-US" altLang="en-US" dirty="0" err="1"/>
              <a:t>Kepala</a:t>
            </a:r>
            <a:endParaRPr lang="en-US" altLang="en-US" dirty="0"/>
          </a:p>
          <a:p>
            <a:pPr eaLnBrk="1" hangingPunct="1"/>
            <a:r>
              <a:rPr lang="en-US" altLang="en-US" dirty="0"/>
              <a:t>A.P. </a:t>
            </a:r>
            <a:r>
              <a:rPr lang="en-US" altLang="en-US" dirty="0" err="1"/>
              <a:t>Muka</a:t>
            </a:r>
            <a:r>
              <a:rPr lang="en-US" altLang="en-US" dirty="0"/>
              <a:t> dan Mata</a:t>
            </a:r>
          </a:p>
          <a:p>
            <a:pPr eaLnBrk="1" hangingPunct="1"/>
            <a:r>
              <a:rPr lang="en-US" altLang="en-US" dirty="0"/>
              <a:t>A.P. </a:t>
            </a:r>
            <a:r>
              <a:rPr lang="en-US" altLang="en-US" dirty="0" err="1"/>
              <a:t>Telinga</a:t>
            </a:r>
            <a:endParaRPr lang="en-US" altLang="en-US" dirty="0"/>
          </a:p>
          <a:p>
            <a:pPr eaLnBrk="1" hangingPunct="1"/>
            <a:r>
              <a:rPr lang="en-US" altLang="en-US" dirty="0"/>
              <a:t>A.P. </a:t>
            </a:r>
            <a:r>
              <a:rPr lang="en-US" altLang="en-US" dirty="0" err="1"/>
              <a:t>Pernafasan</a:t>
            </a:r>
            <a:endParaRPr lang="en-US" altLang="en-US" dirty="0"/>
          </a:p>
          <a:p>
            <a:pPr eaLnBrk="1" hangingPunct="1"/>
            <a:r>
              <a:rPr lang="en-US" altLang="en-US" dirty="0"/>
              <a:t>A.P. </a:t>
            </a:r>
            <a:r>
              <a:rPr lang="en-US" altLang="en-US" dirty="0" err="1"/>
              <a:t>Tangan</a:t>
            </a:r>
            <a:endParaRPr lang="en-US" altLang="en-US" dirty="0"/>
          </a:p>
          <a:p>
            <a:pPr eaLnBrk="1" hangingPunct="1"/>
            <a:r>
              <a:rPr lang="en-US" altLang="en-US" dirty="0"/>
              <a:t>A.P. Kaki</a:t>
            </a:r>
          </a:p>
          <a:p>
            <a:pPr eaLnBrk="1" hangingPunct="1"/>
            <a:r>
              <a:rPr lang="en-US" altLang="en-US" dirty="0" err="1"/>
              <a:t>Pakaian</a:t>
            </a:r>
            <a:r>
              <a:rPr lang="en-US" altLang="en-US" dirty="0"/>
              <a:t> </a:t>
            </a:r>
            <a:r>
              <a:rPr lang="en-US" altLang="en-US" dirty="0" err="1"/>
              <a:t>Pelindung</a:t>
            </a:r>
            <a:endParaRPr lang="en-US" altLang="en-US" dirty="0"/>
          </a:p>
          <a:p>
            <a:pPr eaLnBrk="1" hangingPunct="1"/>
            <a:r>
              <a:rPr lang="en-US" altLang="en-US" dirty="0"/>
              <a:t>Safety Belt</a:t>
            </a:r>
          </a:p>
        </p:txBody>
      </p:sp>
      <p:pic>
        <p:nvPicPr>
          <p:cNvPr id="1026" name="Picture 2" descr="√ 12 Jenis Alat Pelindung Diri dan Fungsinya [Lengkap] - Teknikece">
            <a:extLst>
              <a:ext uri="{FF2B5EF4-FFF2-40B4-BE49-F238E27FC236}">
                <a16:creationId xmlns:a16="http://schemas.microsoft.com/office/drawing/2014/main" id="{F13F8AC4-3E30-8E2C-B233-8917383D1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8738" y="1209040"/>
            <a:ext cx="1819515" cy="24790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12 Jenis Alat Pelindung Diri dan Fungsinya [Lengkap] - Teknikece">
            <a:extLst>
              <a:ext uri="{FF2B5EF4-FFF2-40B4-BE49-F238E27FC236}">
                <a16:creationId xmlns:a16="http://schemas.microsoft.com/office/drawing/2014/main" id="{F4C57338-DC4F-E50D-02E7-7096D0AE17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919" y="4478020"/>
            <a:ext cx="2233205" cy="21764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lanja Alat Pelindung Diri (apd) Lengkap di Cv Mutha Perkasa Mandiri |  SIPLah Blibli">
            <a:extLst>
              <a:ext uri="{FF2B5EF4-FFF2-40B4-BE49-F238E27FC236}">
                <a16:creationId xmlns:a16="http://schemas.microsoft.com/office/drawing/2014/main" id="{3AB9CFF8-875B-B673-C466-6C840B635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808" y="2038349"/>
            <a:ext cx="3299461" cy="3299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4350" y="232171"/>
            <a:ext cx="7943850" cy="1143000"/>
          </a:xfrm>
        </p:spPr>
        <p:txBody>
          <a:bodyPr/>
          <a:lstStyle/>
          <a:p>
            <a:pPr algn="r"/>
            <a:r>
              <a:rPr lang="en-US" sz="2400" b="1" dirty="0">
                <a:latin typeface="Times New Roman" panose="02020603050405020304" pitchFamily="18" charset="0"/>
                <a:cs typeface="Times New Roman" panose="02020603050405020304" pitchFamily="18" charset="0"/>
              </a:rPr>
              <a:t>Personal Protective Equipment (PPE) / </a:t>
            </a:r>
            <a:br>
              <a:rPr lang="id-ID" sz="2400" b="1" dirty="0">
                <a:latin typeface="Times New Roman" panose="02020603050405020304" pitchFamily="18" charset="0"/>
                <a:cs typeface="Times New Roman" panose="02020603050405020304" pitchFamily="18" charset="0"/>
              </a:rPr>
            </a:br>
            <a:r>
              <a:rPr lang="id-ID" sz="2400" b="1" dirty="0">
                <a:latin typeface="Times New Roman" panose="02020603050405020304" pitchFamily="18" charset="0"/>
                <a:cs typeface="Times New Roman" panose="02020603050405020304" pitchFamily="18" charset="0"/>
              </a:rPr>
              <a:t>Alat Pelindung Diri (</a:t>
            </a:r>
            <a:r>
              <a:rPr lang="en-US" sz="2400" b="1" dirty="0">
                <a:latin typeface="Times New Roman" panose="02020603050405020304" pitchFamily="18" charset="0"/>
                <a:cs typeface="Times New Roman" panose="02020603050405020304" pitchFamily="18" charset="0"/>
              </a:rPr>
              <a:t>APD</a:t>
            </a:r>
            <a:r>
              <a:rPr lang="id-ID"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514350" y="2201466"/>
            <a:ext cx="4743450" cy="4520010"/>
          </a:xfrm>
        </p:spPr>
        <p:txBody>
          <a:bodyPr>
            <a:normAutofit/>
          </a:bodyPr>
          <a:lstStyle/>
          <a:p>
            <a:pPr eaLnBrk="1" hangingPunct="1">
              <a:buFont typeface="Georgia" panose="02040502050405020303" pitchFamily="18" charset="0"/>
              <a:buNone/>
            </a:pPr>
            <a:r>
              <a:rPr lang="en-US" sz="2400" dirty="0" err="1"/>
              <a:t>Perlindungan</a:t>
            </a:r>
            <a:r>
              <a:rPr lang="en-US" sz="2400" dirty="0"/>
              <a:t> </a:t>
            </a:r>
            <a:r>
              <a:rPr lang="en-US" sz="2400" dirty="0" err="1"/>
              <a:t>tambahan</a:t>
            </a:r>
            <a:r>
              <a:rPr lang="en-US" sz="2400" dirty="0"/>
              <a:t> </a:t>
            </a:r>
            <a:r>
              <a:rPr lang="en-US" sz="2400" dirty="0" err="1"/>
              <a:t>untuk</a:t>
            </a:r>
            <a:r>
              <a:rPr lang="en-US" sz="2400" dirty="0"/>
              <a:t> </a:t>
            </a:r>
            <a:r>
              <a:rPr lang="en-US" sz="2400" dirty="0" err="1"/>
              <a:t>personil</a:t>
            </a:r>
            <a:endParaRPr lang="en-US" sz="2400" dirty="0"/>
          </a:p>
          <a:p>
            <a:pPr lvl="1" eaLnBrk="1" hangingPunct="1"/>
            <a:r>
              <a:rPr lang="en-US" sz="2400" dirty="0" err="1"/>
              <a:t>Sarung</a:t>
            </a:r>
            <a:r>
              <a:rPr lang="en-US" sz="2400" dirty="0"/>
              <a:t> </a:t>
            </a:r>
            <a:r>
              <a:rPr lang="en-US" sz="2400" dirty="0" err="1"/>
              <a:t>tangan</a:t>
            </a:r>
            <a:r>
              <a:rPr lang="en-US" sz="2400" dirty="0"/>
              <a:t> yang </a:t>
            </a:r>
            <a:r>
              <a:rPr lang="en-US" sz="2400" dirty="0" err="1"/>
              <a:t>sesuai</a:t>
            </a:r>
            <a:r>
              <a:rPr lang="en-US" sz="2400" dirty="0"/>
              <a:t>/</a:t>
            </a:r>
            <a:r>
              <a:rPr lang="en-US" sz="2400" dirty="0" err="1"/>
              <a:t>tepat</a:t>
            </a:r>
            <a:r>
              <a:rPr lang="en-US" sz="2400" dirty="0"/>
              <a:t> </a:t>
            </a:r>
          </a:p>
          <a:p>
            <a:pPr lvl="1" eaLnBrk="1" hangingPunct="1"/>
            <a:r>
              <a:rPr lang="en-US" sz="2400" dirty="0" err="1"/>
              <a:t>Pakaian</a:t>
            </a:r>
            <a:r>
              <a:rPr lang="en-US" sz="2400" dirty="0"/>
              <a:t> </a:t>
            </a:r>
            <a:r>
              <a:rPr lang="en-US" sz="2400" dirty="0" err="1"/>
              <a:t>penutup</a:t>
            </a:r>
            <a:r>
              <a:rPr lang="en-US" sz="2400" dirty="0"/>
              <a:t> </a:t>
            </a:r>
            <a:r>
              <a:rPr lang="en-US" sz="2400" dirty="0" err="1"/>
              <a:t>tubuh</a:t>
            </a:r>
            <a:r>
              <a:rPr lang="en-US" sz="2400" dirty="0"/>
              <a:t> (coverall) </a:t>
            </a:r>
          </a:p>
          <a:p>
            <a:pPr lvl="1" eaLnBrk="1" hangingPunct="1"/>
            <a:r>
              <a:rPr lang="en-US" sz="2400" dirty="0"/>
              <a:t>Sepatu </a:t>
            </a:r>
            <a:r>
              <a:rPr lang="id-ID" sz="2400" dirty="0"/>
              <a:t>tertutup </a:t>
            </a:r>
            <a:r>
              <a:rPr lang="en-US" sz="2400" dirty="0" err="1"/>
              <a:t>atau</a:t>
            </a:r>
            <a:r>
              <a:rPr lang="en-US" sz="2400" dirty="0"/>
              <a:t> shoe cover</a:t>
            </a:r>
          </a:p>
          <a:p>
            <a:pPr lvl="1" eaLnBrk="1" hangingPunct="1"/>
            <a:r>
              <a:rPr lang="en-US" sz="2400" dirty="0" err="1"/>
              <a:t>Pelindung</a:t>
            </a:r>
            <a:r>
              <a:rPr lang="en-US" sz="2400" dirty="0"/>
              <a:t> </a:t>
            </a:r>
            <a:r>
              <a:rPr lang="en-US" sz="2400" dirty="0" err="1"/>
              <a:t>mata</a:t>
            </a:r>
            <a:r>
              <a:rPr lang="en-US" sz="2400" dirty="0"/>
              <a:t> </a:t>
            </a:r>
            <a:r>
              <a:rPr lang="en-US" sz="2400" dirty="0" err="1"/>
              <a:t>dan</a:t>
            </a:r>
            <a:r>
              <a:rPr lang="en-US" sz="2400" dirty="0"/>
              <a:t> </a:t>
            </a:r>
            <a:r>
              <a:rPr lang="en-US" sz="2400" dirty="0" err="1"/>
              <a:t>wajah</a:t>
            </a:r>
            <a:endParaRPr lang="en-US" sz="2400" dirty="0"/>
          </a:p>
          <a:p>
            <a:pPr lvl="1" eaLnBrk="1" hangingPunct="1"/>
            <a:r>
              <a:rPr lang="en-US" sz="2400" dirty="0" err="1"/>
              <a:t>Perlindungan</a:t>
            </a:r>
            <a:r>
              <a:rPr lang="en-US" sz="2400" dirty="0"/>
              <a:t> </a:t>
            </a:r>
            <a:r>
              <a:rPr lang="en-US" sz="2400" dirty="0" err="1"/>
              <a:t>pernafasan</a:t>
            </a:r>
            <a:r>
              <a:rPr lang="en-US" sz="2400" dirty="0"/>
              <a:t> masker, respirator </a:t>
            </a:r>
            <a:r>
              <a:rPr lang="en-US" sz="2400" dirty="0" err="1"/>
              <a:t>bertekanan</a:t>
            </a:r>
            <a:r>
              <a:rPr lang="en-US" sz="2400" dirty="0"/>
              <a:t> </a:t>
            </a:r>
            <a:r>
              <a:rPr lang="en-US" sz="2400" dirty="0" err="1"/>
              <a:t>udara</a:t>
            </a:r>
            <a:r>
              <a:rPr lang="en-US" sz="2400" dirty="0"/>
              <a:t> (power air pressure respirator -PAPR)</a:t>
            </a:r>
          </a:p>
          <a:p>
            <a:pPr lvl="1" eaLnBrk="1" hangingPunct="1"/>
            <a:endParaRPr lang="en-US" sz="20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24</a:t>
            </a:fld>
            <a:endParaRPr lang="en-US"/>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9486" t="46001" r="59206" b="19978"/>
          <a:stretch>
            <a:fillRect/>
          </a:stretch>
        </p:blipFill>
        <p:spPr bwMode="auto">
          <a:xfrm>
            <a:off x="5657850" y="2057400"/>
            <a:ext cx="1943100" cy="34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70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86BAB55C-69CB-EBB5-489F-78A39DF524A9}"/>
              </a:ext>
            </a:extLst>
          </p:cNvPr>
          <p:cNvSpPr>
            <a:spLocks noGrp="1" noChangeArrowheads="1"/>
          </p:cNvSpPr>
          <p:nvPr>
            <p:ph sz="quarter" idx="1"/>
          </p:nvPr>
        </p:nvSpPr>
        <p:spPr>
          <a:xfrm>
            <a:off x="457200" y="333375"/>
            <a:ext cx="8229600" cy="5792788"/>
          </a:xfrm>
        </p:spPr>
        <p:txBody>
          <a:bodyPr/>
          <a:lstStyle/>
          <a:p>
            <a:pPr eaLnBrk="1" hangingPunct="1">
              <a:lnSpc>
                <a:spcPct val="80000"/>
              </a:lnSpc>
              <a:buFont typeface="Wingdings" panose="05000000000000000000" pitchFamily="2" charset="2"/>
              <a:buNone/>
            </a:pPr>
            <a:r>
              <a:rPr lang="en-US" altLang="en-US" sz="2400" dirty="0"/>
              <a:t>Alat </a:t>
            </a:r>
            <a:r>
              <a:rPr lang="en-US" altLang="en-US" sz="2400" dirty="0" err="1"/>
              <a:t>Pelindung</a:t>
            </a:r>
            <a:r>
              <a:rPr lang="en-US" altLang="en-US" sz="2400" dirty="0"/>
              <a:t> </a:t>
            </a:r>
            <a:r>
              <a:rPr lang="en-US" altLang="en-US" sz="2400" dirty="0" err="1"/>
              <a:t>Kepala</a:t>
            </a:r>
            <a:endParaRPr lang="en-US" altLang="en-US" sz="2400" dirty="0"/>
          </a:p>
          <a:p>
            <a:pPr eaLnBrk="1" hangingPunct="1">
              <a:lnSpc>
                <a:spcPct val="80000"/>
              </a:lnSpc>
            </a:pPr>
            <a:r>
              <a:rPr lang="en-US" altLang="en-US" sz="2400" dirty="0"/>
              <a:t>Topi </a:t>
            </a:r>
            <a:r>
              <a:rPr lang="en-US" altLang="en-US" sz="2400" dirty="0" err="1"/>
              <a:t>Pelindung</a:t>
            </a:r>
            <a:r>
              <a:rPr lang="en-US" altLang="en-US" sz="2400" dirty="0"/>
              <a:t>/</a:t>
            </a:r>
            <a:r>
              <a:rPr lang="en-US" altLang="en-US" sz="2400" dirty="0" err="1"/>
              <a:t>Pengaman</a:t>
            </a:r>
            <a:r>
              <a:rPr lang="en-US" altLang="en-US" sz="2400" dirty="0"/>
              <a:t> (Safety Helmet): </a:t>
            </a:r>
            <a:r>
              <a:rPr lang="en-US" altLang="en-US" sz="2400" dirty="0" err="1"/>
              <a:t>Melindungi</a:t>
            </a:r>
            <a:r>
              <a:rPr lang="en-US" altLang="en-US" sz="2400" dirty="0"/>
              <a:t> </a:t>
            </a:r>
            <a:r>
              <a:rPr lang="en-US" altLang="en-US" sz="2400" dirty="0" err="1"/>
              <a:t>kepala</a:t>
            </a:r>
            <a:r>
              <a:rPr lang="en-US" altLang="en-US" sz="2400" dirty="0"/>
              <a:t> </a:t>
            </a:r>
            <a:r>
              <a:rPr lang="en-US" altLang="en-US" sz="2400" dirty="0" err="1"/>
              <a:t>dari</a:t>
            </a:r>
            <a:r>
              <a:rPr lang="en-US" altLang="en-US" sz="2400" dirty="0"/>
              <a:t> </a:t>
            </a:r>
            <a:r>
              <a:rPr lang="en-US" altLang="en-US" sz="2400" dirty="0" err="1"/>
              <a:t>benda</a:t>
            </a:r>
            <a:r>
              <a:rPr lang="en-US" altLang="en-US" sz="2400" dirty="0"/>
              <a:t> </a:t>
            </a:r>
            <a:r>
              <a:rPr lang="en-US" altLang="en-US" sz="2400" dirty="0" err="1"/>
              <a:t>keras</a:t>
            </a:r>
            <a:r>
              <a:rPr lang="en-US" altLang="en-US" sz="2400" dirty="0"/>
              <a:t>, </a:t>
            </a:r>
            <a:r>
              <a:rPr lang="en-US" altLang="en-US" sz="2400" dirty="0" err="1"/>
              <a:t>pukulan</a:t>
            </a:r>
            <a:r>
              <a:rPr lang="en-US" altLang="en-US" sz="2400" dirty="0"/>
              <a:t> dan </a:t>
            </a:r>
            <a:r>
              <a:rPr lang="en-US" altLang="en-US" sz="2400" dirty="0" err="1"/>
              <a:t>benturan</a:t>
            </a:r>
            <a:r>
              <a:rPr lang="en-US" altLang="en-US" sz="2400" dirty="0"/>
              <a:t>, </a:t>
            </a:r>
            <a:r>
              <a:rPr lang="en-US" altLang="en-US" sz="2400" dirty="0" err="1"/>
              <a:t>terjatuh</a:t>
            </a:r>
            <a:r>
              <a:rPr lang="en-US" altLang="en-US" sz="2400" dirty="0"/>
              <a:t> dan </a:t>
            </a:r>
            <a:r>
              <a:rPr lang="en-US" altLang="en-US" sz="2400" dirty="0" err="1"/>
              <a:t>terkena</a:t>
            </a:r>
            <a:r>
              <a:rPr lang="en-US" altLang="en-US" sz="2400" dirty="0"/>
              <a:t> </a:t>
            </a:r>
            <a:r>
              <a:rPr lang="en-US" altLang="en-US" sz="2400" dirty="0" err="1"/>
              <a:t>arus</a:t>
            </a:r>
            <a:r>
              <a:rPr lang="en-US" altLang="en-US" sz="2400" dirty="0"/>
              <a:t> </a:t>
            </a:r>
            <a:r>
              <a:rPr lang="en-US" altLang="en-US" sz="2400" dirty="0" err="1"/>
              <a:t>listrik</a:t>
            </a:r>
            <a:r>
              <a:rPr lang="en-US" altLang="en-US" sz="2400" dirty="0"/>
              <a:t>.</a:t>
            </a:r>
          </a:p>
          <a:p>
            <a:pPr eaLnBrk="1" hangingPunct="1">
              <a:lnSpc>
                <a:spcPct val="80000"/>
              </a:lnSpc>
            </a:pPr>
            <a:r>
              <a:rPr lang="en-US" altLang="en-US" sz="2400" dirty="0" err="1"/>
              <a:t>Tutup</a:t>
            </a:r>
            <a:r>
              <a:rPr lang="en-US" altLang="en-US" sz="2400" dirty="0"/>
              <a:t> </a:t>
            </a:r>
            <a:r>
              <a:rPr lang="en-US" altLang="en-US" sz="2400" dirty="0" err="1"/>
              <a:t>Kepala</a:t>
            </a:r>
            <a:r>
              <a:rPr lang="en-US" altLang="en-US" sz="2400" dirty="0"/>
              <a:t>: </a:t>
            </a:r>
            <a:r>
              <a:rPr lang="en-US" altLang="en-US" sz="2400" dirty="0" err="1"/>
              <a:t>Melindungi</a:t>
            </a:r>
            <a:r>
              <a:rPr lang="en-US" altLang="en-US" sz="2400" dirty="0"/>
              <a:t> </a:t>
            </a:r>
            <a:r>
              <a:rPr lang="en-US" altLang="en-US" sz="2400" dirty="0" err="1"/>
              <a:t>kepala</a:t>
            </a:r>
            <a:r>
              <a:rPr lang="en-US" altLang="en-US" sz="2400" dirty="0"/>
              <a:t> </a:t>
            </a:r>
            <a:r>
              <a:rPr lang="en-US" altLang="en-US" sz="2400" dirty="0" err="1"/>
              <a:t>dari</a:t>
            </a:r>
            <a:r>
              <a:rPr lang="en-US" altLang="en-US" sz="2400" dirty="0"/>
              <a:t> </a:t>
            </a:r>
            <a:r>
              <a:rPr lang="en-US" altLang="en-US" sz="2400" dirty="0" err="1"/>
              <a:t>kebakaran</a:t>
            </a:r>
            <a:r>
              <a:rPr lang="en-US" altLang="en-US" sz="2400" dirty="0"/>
              <a:t>, </a:t>
            </a:r>
            <a:r>
              <a:rPr lang="en-US" altLang="en-US" sz="2400" dirty="0" err="1"/>
              <a:t>korosif</a:t>
            </a:r>
            <a:r>
              <a:rPr lang="en-US" altLang="en-US" sz="2400" dirty="0"/>
              <a:t>, </a:t>
            </a:r>
            <a:r>
              <a:rPr lang="en-US" altLang="en-US" sz="2400" dirty="0" err="1"/>
              <a:t>uap-uap</a:t>
            </a:r>
            <a:r>
              <a:rPr lang="en-US" altLang="en-US" sz="2400" dirty="0"/>
              <a:t>, </a:t>
            </a:r>
            <a:r>
              <a:rPr lang="en-US" altLang="en-US" sz="2400" dirty="0" err="1"/>
              <a:t>panas</a:t>
            </a:r>
            <a:r>
              <a:rPr lang="en-US" altLang="en-US" sz="2400" dirty="0"/>
              <a:t>/</a:t>
            </a:r>
            <a:r>
              <a:rPr lang="en-US" altLang="en-US" sz="2400" dirty="0" err="1"/>
              <a:t>dingin</a:t>
            </a:r>
            <a:endParaRPr lang="en-US" altLang="en-US" sz="2400" dirty="0"/>
          </a:p>
          <a:p>
            <a:pPr eaLnBrk="1" hangingPunct="1">
              <a:lnSpc>
                <a:spcPct val="80000"/>
              </a:lnSpc>
            </a:pPr>
            <a:r>
              <a:rPr lang="en-US" altLang="en-US" sz="2400" dirty="0"/>
              <a:t>Hats/cap: </a:t>
            </a:r>
            <a:r>
              <a:rPr lang="en-US" altLang="en-US" sz="2400" dirty="0" err="1"/>
              <a:t>Melindungi</a:t>
            </a:r>
            <a:r>
              <a:rPr lang="en-US" altLang="en-US" sz="2400" dirty="0"/>
              <a:t> </a:t>
            </a:r>
            <a:r>
              <a:rPr lang="en-US" altLang="en-US" sz="2400" dirty="0" err="1"/>
              <a:t>kepala</a:t>
            </a:r>
            <a:r>
              <a:rPr lang="en-US" altLang="en-US" sz="2400" dirty="0"/>
              <a:t> </a:t>
            </a:r>
            <a:r>
              <a:rPr lang="en-US" altLang="en-US" sz="2400" dirty="0" err="1"/>
              <a:t>dari</a:t>
            </a:r>
            <a:r>
              <a:rPr lang="en-US" altLang="en-US" sz="2400" dirty="0"/>
              <a:t> </a:t>
            </a:r>
            <a:r>
              <a:rPr lang="en-US" altLang="en-US" sz="2400" dirty="0" err="1"/>
              <a:t>kotoran</a:t>
            </a:r>
            <a:r>
              <a:rPr lang="en-US" altLang="en-US" sz="2400" dirty="0"/>
              <a:t> </a:t>
            </a:r>
            <a:r>
              <a:rPr lang="en-US" altLang="en-US" sz="2400" dirty="0" err="1"/>
              <a:t>debu</a:t>
            </a:r>
            <a:r>
              <a:rPr lang="en-US" altLang="en-US" sz="2400" dirty="0"/>
              <a:t> </a:t>
            </a:r>
            <a:r>
              <a:rPr lang="en-US" altLang="en-US" sz="2400" dirty="0" err="1"/>
              <a:t>atau</a:t>
            </a:r>
            <a:r>
              <a:rPr lang="en-US" altLang="en-US" sz="2400" dirty="0"/>
              <a:t> </a:t>
            </a:r>
            <a:r>
              <a:rPr lang="en-US" altLang="en-US" sz="2400" dirty="0" err="1"/>
              <a:t>tangkapan</a:t>
            </a:r>
            <a:r>
              <a:rPr lang="en-US" altLang="en-US" sz="2400" dirty="0"/>
              <a:t> </a:t>
            </a:r>
            <a:r>
              <a:rPr lang="en-US" altLang="en-US" sz="2400" dirty="0" err="1"/>
              <a:t>mesin-mesin</a:t>
            </a:r>
            <a:r>
              <a:rPr lang="en-US" altLang="en-US" sz="2400" dirty="0"/>
              <a:t> </a:t>
            </a:r>
            <a:r>
              <a:rPr lang="en-US" altLang="en-US" sz="2400" dirty="0" err="1"/>
              <a:t>berputar</a:t>
            </a:r>
            <a:endParaRPr lang="en-US" altLang="en-US" sz="2400" dirty="0"/>
          </a:p>
          <a:p>
            <a:pPr eaLnBrk="1" hangingPunct="1">
              <a:lnSpc>
                <a:spcPct val="80000"/>
              </a:lnSpc>
            </a:pPr>
            <a:endParaRPr lang="en-US" altLang="en-US" sz="2400" dirty="0"/>
          </a:p>
          <a:p>
            <a:pPr eaLnBrk="1" hangingPunct="1">
              <a:lnSpc>
                <a:spcPct val="80000"/>
              </a:lnSpc>
              <a:buFont typeface="Wingdings" panose="05000000000000000000" pitchFamily="2" charset="2"/>
              <a:buNone/>
            </a:pPr>
            <a:r>
              <a:rPr lang="en-US" altLang="en-US" sz="2400" dirty="0"/>
              <a:t>TOPI PENGAMAN</a:t>
            </a:r>
          </a:p>
          <a:p>
            <a:pPr eaLnBrk="1" hangingPunct="1">
              <a:lnSpc>
                <a:spcPct val="80000"/>
              </a:lnSpc>
            </a:pPr>
            <a:r>
              <a:rPr lang="en-US" altLang="en-US" sz="2400" dirty="0" err="1"/>
              <a:t>Untuk</a:t>
            </a:r>
            <a:r>
              <a:rPr lang="en-US" altLang="en-US" sz="2400" dirty="0"/>
              <a:t> </a:t>
            </a:r>
            <a:r>
              <a:rPr lang="en-US" altLang="en-US" sz="2400" dirty="0" err="1"/>
              <a:t>penggunaan</a:t>
            </a:r>
            <a:r>
              <a:rPr lang="en-US" altLang="en-US" sz="2400" dirty="0"/>
              <a:t> yang </a:t>
            </a:r>
            <a:r>
              <a:rPr lang="en-US" altLang="en-US" sz="2400" dirty="0" err="1"/>
              <a:t>bersifat</a:t>
            </a:r>
            <a:r>
              <a:rPr lang="en-US" altLang="en-US" sz="2400" dirty="0"/>
              <a:t> </a:t>
            </a:r>
            <a:r>
              <a:rPr lang="en-US" altLang="en-US" sz="2400" dirty="0" err="1"/>
              <a:t>umum</a:t>
            </a:r>
            <a:r>
              <a:rPr lang="en-US" altLang="en-US" sz="2400" dirty="0"/>
              <a:t> dan </a:t>
            </a:r>
            <a:r>
              <a:rPr lang="en-US" altLang="en-US" sz="2400" dirty="0" err="1"/>
              <a:t>pengaman</a:t>
            </a:r>
            <a:r>
              <a:rPr lang="en-US" altLang="en-US" sz="2400" dirty="0"/>
              <a:t> </a:t>
            </a:r>
            <a:r>
              <a:rPr lang="en-US" altLang="en-US" sz="2400" dirty="0" err="1"/>
              <a:t>dari</a:t>
            </a:r>
            <a:r>
              <a:rPr lang="en-US" altLang="en-US" sz="2400" dirty="0"/>
              <a:t> </a:t>
            </a:r>
            <a:r>
              <a:rPr lang="en-US" altLang="en-US" sz="2400" dirty="0" err="1"/>
              <a:t>tegangan</a:t>
            </a:r>
            <a:r>
              <a:rPr lang="en-US" altLang="en-US" sz="2400" dirty="0"/>
              <a:t> </a:t>
            </a:r>
            <a:r>
              <a:rPr lang="en-US" altLang="en-US" sz="2400" dirty="0" err="1"/>
              <a:t>listrik</a:t>
            </a:r>
            <a:r>
              <a:rPr lang="en-US" altLang="en-US" sz="2400" dirty="0"/>
              <a:t> yang </a:t>
            </a:r>
            <a:r>
              <a:rPr lang="en-US" altLang="en-US" sz="2400" dirty="0" err="1"/>
              <a:t>terbatas</a:t>
            </a:r>
            <a:r>
              <a:rPr lang="en-US" altLang="en-US" sz="2400" dirty="0"/>
              <a:t>.</a:t>
            </a:r>
          </a:p>
          <a:p>
            <a:pPr eaLnBrk="1" hangingPunct="1">
              <a:lnSpc>
                <a:spcPct val="80000"/>
              </a:lnSpc>
            </a:pPr>
            <a:r>
              <a:rPr lang="en-US" altLang="en-US" sz="2400" dirty="0" err="1"/>
              <a:t>Tahan</a:t>
            </a:r>
            <a:r>
              <a:rPr lang="en-US" altLang="en-US" sz="2400" dirty="0"/>
              <a:t> </a:t>
            </a:r>
            <a:r>
              <a:rPr lang="en-US" altLang="en-US" sz="2400" dirty="0" err="1"/>
              <a:t>terhadap</a:t>
            </a:r>
            <a:r>
              <a:rPr lang="en-US" altLang="en-US" sz="2400" dirty="0"/>
              <a:t> </a:t>
            </a:r>
            <a:r>
              <a:rPr lang="en-US" altLang="en-US" sz="2400" dirty="0" err="1"/>
              <a:t>tegangan</a:t>
            </a:r>
            <a:r>
              <a:rPr lang="en-US" altLang="en-US" sz="2400" dirty="0"/>
              <a:t> </a:t>
            </a:r>
            <a:r>
              <a:rPr lang="en-US" altLang="en-US" sz="2400" dirty="0" err="1"/>
              <a:t>listrik</a:t>
            </a:r>
            <a:r>
              <a:rPr lang="en-US" altLang="en-US" sz="2400" dirty="0"/>
              <a:t> </a:t>
            </a:r>
            <a:r>
              <a:rPr lang="en-US" altLang="en-US" sz="2400" dirty="0" err="1"/>
              <a:t>tinggi</a:t>
            </a:r>
            <a:r>
              <a:rPr lang="en-US" altLang="en-US" sz="2400" dirty="0"/>
              <a:t>.</a:t>
            </a:r>
          </a:p>
          <a:p>
            <a:pPr eaLnBrk="1" hangingPunct="1">
              <a:lnSpc>
                <a:spcPct val="80000"/>
              </a:lnSpc>
            </a:pPr>
            <a:r>
              <a:rPr lang="en-US" altLang="en-US" sz="2400" dirty="0" err="1"/>
              <a:t>Tanpa</a:t>
            </a:r>
            <a:r>
              <a:rPr lang="en-US" altLang="en-US" sz="2400" dirty="0"/>
              <a:t> </a:t>
            </a:r>
            <a:r>
              <a:rPr lang="en-US" altLang="en-US" sz="2400" dirty="0" err="1"/>
              <a:t>perlindungan</a:t>
            </a:r>
            <a:r>
              <a:rPr lang="en-US" altLang="en-US" sz="2400" dirty="0"/>
              <a:t> </a:t>
            </a:r>
            <a:r>
              <a:rPr lang="en-US" altLang="en-US" sz="2400" dirty="0" err="1"/>
              <a:t>terhadap</a:t>
            </a:r>
            <a:r>
              <a:rPr lang="en-US" altLang="en-US" sz="2400" dirty="0"/>
              <a:t> </a:t>
            </a:r>
            <a:r>
              <a:rPr lang="en-US" altLang="en-US" sz="2400" dirty="0" err="1"/>
              <a:t>tenaga</a:t>
            </a:r>
            <a:r>
              <a:rPr lang="en-US" altLang="en-US" sz="2400" dirty="0"/>
              <a:t> </a:t>
            </a:r>
            <a:r>
              <a:rPr lang="en-US" altLang="en-US" sz="2400" dirty="0" err="1"/>
              <a:t>listrik,biasanya</a:t>
            </a:r>
            <a:r>
              <a:rPr lang="en-US" altLang="en-US" sz="2400" dirty="0"/>
              <a:t> </a:t>
            </a:r>
            <a:r>
              <a:rPr lang="en-US" altLang="en-US" sz="2400" dirty="0" err="1"/>
              <a:t>terbuat</a:t>
            </a:r>
            <a:r>
              <a:rPr lang="en-US" altLang="en-US" sz="2400" dirty="0"/>
              <a:t> </a:t>
            </a:r>
            <a:r>
              <a:rPr lang="en-US" altLang="en-US" sz="2400" dirty="0" err="1"/>
              <a:t>dari</a:t>
            </a:r>
            <a:r>
              <a:rPr lang="en-US" altLang="en-US" sz="2400" dirty="0"/>
              <a:t> </a:t>
            </a:r>
            <a:r>
              <a:rPr lang="en-US" altLang="en-US" sz="2400" dirty="0" err="1"/>
              <a:t>logam</a:t>
            </a:r>
            <a:endParaRPr lang="en-US" altLang="en-US" sz="2400" dirty="0"/>
          </a:p>
          <a:p>
            <a:pPr eaLnBrk="1" hangingPunct="1">
              <a:lnSpc>
                <a:spcPct val="80000"/>
              </a:lnSpc>
            </a:pPr>
            <a:r>
              <a:rPr lang="en-US" altLang="en-US" sz="2400" dirty="0"/>
              <a:t>Yang </a:t>
            </a:r>
            <a:r>
              <a:rPr lang="en-US" altLang="en-US" sz="2400" dirty="0" err="1"/>
              <a:t>digunakan</a:t>
            </a:r>
            <a:r>
              <a:rPr lang="en-US" altLang="en-US" sz="2400" dirty="0"/>
              <a:t> </a:t>
            </a:r>
            <a:r>
              <a:rPr lang="en-US" altLang="en-US" sz="2400" dirty="0" err="1"/>
              <a:t>untuk</a:t>
            </a:r>
            <a:r>
              <a:rPr lang="en-US" altLang="en-US" sz="2400" dirty="0"/>
              <a:t> </a:t>
            </a:r>
            <a:r>
              <a:rPr lang="en-US" altLang="en-US" sz="2400" dirty="0" err="1"/>
              <a:t>pemadam</a:t>
            </a:r>
            <a:r>
              <a:rPr lang="en-US" altLang="en-US" sz="2400" dirty="0"/>
              <a:t> </a:t>
            </a:r>
            <a:r>
              <a:rPr lang="en-US" altLang="en-US" sz="2400" dirty="0" err="1"/>
              <a:t>kebakaran</a:t>
            </a:r>
            <a:r>
              <a:rPr lang="en-US" altLang="en-US" sz="24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2A3985BF-6A14-7497-9F11-E073C2C5D9AE}"/>
              </a:ext>
            </a:extLst>
          </p:cNvPr>
          <p:cNvSpPr>
            <a:spLocks noGrp="1" noChangeArrowheads="1"/>
          </p:cNvSpPr>
          <p:nvPr>
            <p:ph sz="quarter" idx="1"/>
          </p:nvPr>
        </p:nvSpPr>
        <p:spPr>
          <a:xfrm>
            <a:off x="457200" y="692150"/>
            <a:ext cx="8229600" cy="5434013"/>
          </a:xfrm>
        </p:spPr>
        <p:txBody>
          <a:bodyPr/>
          <a:lstStyle/>
          <a:p>
            <a:pPr eaLnBrk="1" hangingPunct="1">
              <a:buFont typeface="Wingdings" panose="05000000000000000000" pitchFamily="2" charset="2"/>
              <a:buNone/>
            </a:pPr>
            <a:r>
              <a:rPr lang="en-US" altLang="en-US" dirty="0"/>
              <a:t>PENGUJIAN MEKANIK</a:t>
            </a:r>
          </a:p>
          <a:p>
            <a:pPr eaLnBrk="1" hangingPunct="1"/>
            <a:r>
              <a:rPr lang="en-US" altLang="en-US" dirty="0" err="1"/>
              <a:t>Dengan</a:t>
            </a:r>
            <a:r>
              <a:rPr lang="en-US" altLang="en-US" dirty="0"/>
              <a:t> </a:t>
            </a:r>
            <a:r>
              <a:rPr lang="en-US" altLang="en-US" dirty="0" err="1"/>
              <a:t>menjatuhkan</a:t>
            </a:r>
            <a:r>
              <a:rPr lang="en-US" altLang="en-US" dirty="0"/>
              <a:t> </a:t>
            </a:r>
            <a:r>
              <a:rPr lang="en-US" altLang="en-US" dirty="0" err="1"/>
              <a:t>benda</a:t>
            </a:r>
            <a:r>
              <a:rPr lang="en-US" altLang="en-US" dirty="0"/>
              <a:t> </a:t>
            </a:r>
            <a:r>
              <a:rPr lang="en-US" altLang="en-US" dirty="0" err="1"/>
              <a:t>seberat</a:t>
            </a:r>
            <a:r>
              <a:rPr lang="en-US" altLang="en-US" dirty="0"/>
              <a:t> 3 kg </a:t>
            </a:r>
            <a:r>
              <a:rPr lang="en-US" altLang="en-US" dirty="0" err="1"/>
              <a:t>dari</a:t>
            </a:r>
            <a:r>
              <a:rPr lang="en-US" altLang="en-US" dirty="0"/>
              <a:t> </a:t>
            </a:r>
            <a:r>
              <a:rPr lang="en-US" altLang="en-US" dirty="0" err="1"/>
              <a:t>ketinggian</a:t>
            </a:r>
            <a:r>
              <a:rPr lang="en-US" altLang="en-US" dirty="0"/>
              <a:t> 1m, </a:t>
            </a:r>
            <a:r>
              <a:rPr lang="en-US" altLang="en-US" dirty="0" err="1"/>
              <a:t>topi</a:t>
            </a:r>
            <a:r>
              <a:rPr lang="en-US" altLang="en-US" dirty="0"/>
              <a:t> </a:t>
            </a:r>
            <a:r>
              <a:rPr lang="en-US" altLang="en-US" dirty="0" err="1"/>
              <a:t>tidak</a:t>
            </a:r>
            <a:r>
              <a:rPr lang="en-US" altLang="en-US" dirty="0"/>
              <a:t> </a:t>
            </a:r>
            <a:r>
              <a:rPr lang="en-US" altLang="en-US" dirty="0" err="1"/>
              <a:t>boleh</a:t>
            </a:r>
            <a:r>
              <a:rPr lang="en-US" altLang="en-US" dirty="0"/>
              <a:t> </a:t>
            </a:r>
            <a:r>
              <a:rPr lang="en-US" altLang="en-US" dirty="0" err="1"/>
              <a:t>pecah</a:t>
            </a:r>
            <a:r>
              <a:rPr lang="en-US" altLang="en-US" dirty="0"/>
              <a:t> </a:t>
            </a:r>
            <a:r>
              <a:rPr lang="en-US" altLang="en-US" dirty="0" err="1"/>
              <a:t>atau</a:t>
            </a:r>
            <a:r>
              <a:rPr lang="en-US" altLang="en-US" dirty="0"/>
              <a:t> </a:t>
            </a:r>
            <a:r>
              <a:rPr lang="en-US" altLang="en-US" dirty="0" err="1"/>
              <a:t>benda</a:t>
            </a:r>
            <a:r>
              <a:rPr lang="en-US" altLang="en-US" dirty="0"/>
              <a:t> </a:t>
            </a:r>
            <a:r>
              <a:rPr lang="en-US" altLang="en-US" dirty="0" err="1"/>
              <a:t>tak</a:t>
            </a:r>
            <a:r>
              <a:rPr lang="en-US" altLang="en-US" dirty="0"/>
              <a:t> </a:t>
            </a:r>
            <a:r>
              <a:rPr lang="en-US" altLang="en-US" dirty="0" err="1"/>
              <a:t>boleh</a:t>
            </a:r>
            <a:r>
              <a:rPr lang="en-US" altLang="en-US" dirty="0"/>
              <a:t> </a:t>
            </a:r>
            <a:r>
              <a:rPr lang="en-US" altLang="en-US" dirty="0" err="1"/>
              <a:t>menyentuh</a:t>
            </a:r>
            <a:r>
              <a:rPr lang="en-US" altLang="en-US" dirty="0"/>
              <a:t> </a:t>
            </a:r>
            <a:r>
              <a:rPr lang="en-US" altLang="en-US" dirty="0" err="1"/>
              <a:t>kepala</a:t>
            </a:r>
            <a:r>
              <a:rPr lang="en-US" altLang="en-US" dirty="0"/>
              <a:t>.</a:t>
            </a:r>
          </a:p>
          <a:p>
            <a:pPr eaLnBrk="1" hangingPunct="1"/>
            <a:r>
              <a:rPr lang="en-US" altLang="en-US" dirty="0"/>
              <a:t>Jarak </a:t>
            </a:r>
            <a:r>
              <a:rPr lang="en-US" altLang="en-US" dirty="0" err="1"/>
              <a:t>antara</a:t>
            </a:r>
            <a:r>
              <a:rPr lang="en-US" altLang="en-US" dirty="0"/>
              <a:t> </a:t>
            </a:r>
            <a:r>
              <a:rPr lang="en-US" altLang="en-US" dirty="0" err="1"/>
              <a:t>lapisan</a:t>
            </a:r>
            <a:r>
              <a:rPr lang="en-US" altLang="en-US" dirty="0"/>
              <a:t> </a:t>
            </a:r>
            <a:r>
              <a:rPr lang="en-US" altLang="en-US" dirty="0" err="1"/>
              <a:t>luar</a:t>
            </a:r>
            <a:r>
              <a:rPr lang="en-US" altLang="en-US" dirty="0"/>
              <a:t> dan </a:t>
            </a:r>
            <a:r>
              <a:rPr lang="en-US" altLang="en-US" dirty="0" err="1"/>
              <a:t>lapisan</a:t>
            </a:r>
            <a:r>
              <a:rPr lang="en-US" altLang="en-US" dirty="0"/>
              <a:t> </a:t>
            </a:r>
            <a:r>
              <a:rPr lang="en-US" altLang="en-US" dirty="0" err="1"/>
              <a:t>dalam</a:t>
            </a:r>
            <a:r>
              <a:rPr lang="en-US" altLang="en-US" dirty="0"/>
              <a:t> </a:t>
            </a:r>
            <a:r>
              <a:rPr lang="en-US" altLang="en-US" dirty="0" err="1"/>
              <a:t>dibagian</a:t>
            </a:r>
            <a:r>
              <a:rPr lang="en-US" altLang="en-US" dirty="0"/>
              <a:t> </a:t>
            </a:r>
            <a:r>
              <a:rPr lang="en-US" altLang="en-US" dirty="0" err="1"/>
              <a:t>puncak</a:t>
            </a:r>
            <a:r>
              <a:rPr lang="en-US" altLang="en-US" dirty="0"/>
              <a:t> ; 4-5 cm.</a:t>
            </a:r>
          </a:p>
          <a:p>
            <a:pPr eaLnBrk="1" hangingPunct="1"/>
            <a:r>
              <a:rPr lang="en-US" altLang="en-US" dirty="0" err="1"/>
              <a:t>Tidak</a:t>
            </a:r>
            <a:r>
              <a:rPr lang="en-US" altLang="en-US" dirty="0"/>
              <a:t> </a:t>
            </a:r>
            <a:r>
              <a:rPr lang="en-US" altLang="en-US" dirty="0" err="1"/>
              <a:t>menyerap</a:t>
            </a:r>
            <a:r>
              <a:rPr lang="en-US" altLang="en-US" dirty="0"/>
              <a:t> air </a:t>
            </a:r>
            <a:r>
              <a:rPr lang="en-US" altLang="en-US" dirty="0" err="1"/>
              <a:t>dengan</a:t>
            </a:r>
            <a:r>
              <a:rPr lang="en-US" altLang="en-US" dirty="0"/>
              <a:t> </a:t>
            </a:r>
            <a:r>
              <a:rPr lang="en-US" altLang="en-US" dirty="0" err="1"/>
              <a:t>direndam</a:t>
            </a:r>
            <a:r>
              <a:rPr lang="en-US" altLang="en-US" dirty="0"/>
              <a:t> </a:t>
            </a:r>
            <a:r>
              <a:rPr lang="en-US" altLang="en-US" dirty="0" err="1"/>
              <a:t>dalam</a:t>
            </a:r>
            <a:r>
              <a:rPr lang="en-US" altLang="en-US" dirty="0"/>
              <a:t> air </a:t>
            </a:r>
            <a:r>
              <a:rPr lang="en-US" altLang="en-US" dirty="0" err="1"/>
              <a:t>selama</a:t>
            </a:r>
            <a:r>
              <a:rPr lang="en-US" altLang="en-US" dirty="0"/>
              <a:t> 24 jam. Air yang </a:t>
            </a:r>
            <a:r>
              <a:rPr lang="en-US" altLang="en-US" dirty="0" err="1"/>
              <a:t>diserap</a:t>
            </a:r>
            <a:r>
              <a:rPr lang="en-US" altLang="en-US" dirty="0"/>
              <a:t> </a:t>
            </a:r>
            <a:r>
              <a:rPr lang="en-US" altLang="en-US" dirty="0" err="1"/>
              <a:t>kurang</a:t>
            </a:r>
            <a:r>
              <a:rPr lang="en-US" altLang="en-US" dirty="0"/>
              <a:t> 5% </a:t>
            </a:r>
            <a:r>
              <a:rPr lang="en-US" altLang="en-US" dirty="0" err="1"/>
              <a:t>beratnya</a:t>
            </a:r>
            <a:endParaRPr lang="en-US" altLang="en-US" dirty="0"/>
          </a:p>
          <a:p>
            <a:pPr eaLnBrk="1" hangingPunct="1"/>
            <a:r>
              <a:rPr lang="en-US" altLang="en-US" dirty="0" err="1"/>
              <a:t>Tahan</a:t>
            </a:r>
            <a:r>
              <a:rPr lang="en-US" altLang="en-US" dirty="0"/>
              <a:t> </a:t>
            </a:r>
            <a:r>
              <a:rPr lang="en-US" altLang="en-US" dirty="0" err="1"/>
              <a:t>terhadap</a:t>
            </a:r>
            <a:r>
              <a:rPr lang="en-US" altLang="en-US" dirty="0"/>
              <a:t> </a:t>
            </a:r>
            <a:r>
              <a:rPr lang="en-US" altLang="en-US" dirty="0" err="1"/>
              <a:t>api</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2ABF1FE9-1372-4978-0535-6B4EA329483D}"/>
              </a:ext>
            </a:extLst>
          </p:cNvPr>
          <p:cNvSpPr>
            <a:spLocks noGrp="1" noChangeArrowheads="1"/>
          </p:cNvSpPr>
          <p:nvPr>
            <p:ph sz="quarter" idx="1"/>
          </p:nvPr>
        </p:nvSpPr>
        <p:spPr>
          <a:xfrm>
            <a:off x="457200" y="476250"/>
            <a:ext cx="8229600" cy="5649913"/>
          </a:xfrm>
        </p:spPr>
        <p:txBody>
          <a:bodyPr/>
          <a:lstStyle/>
          <a:p>
            <a:pPr eaLnBrk="1" hangingPunct="1">
              <a:lnSpc>
                <a:spcPct val="80000"/>
              </a:lnSpc>
              <a:buFont typeface="Wingdings" panose="05000000000000000000" pitchFamily="2" charset="2"/>
              <a:buNone/>
            </a:pPr>
            <a:r>
              <a:rPr lang="en-US" altLang="en-US" sz="2800" dirty="0"/>
              <a:t>PENGUJIAN DAYA TAHAN TERHADAP API</a:t>
            </a:r>
          </a:p>
          <a:p>
            <a:pPr eaLnBrk="1" hangingPunct="1">
              <a:lnSpc>
                <a:spcPct val="80000"/>
              </a:lnSpc>
            </a:pPr>
            <a:r>
              <a:rPr lang="en-US" altLang="en-US" sz="2800" dirty="0"/>
              <a:t>Topi </a:t>
            </a:r>
            <a:r>
              <a:rPr lang="en-US" altLang="en-US" sz="2800" dirty="0" err="1"/>
              <a:t>dibakar</a:t>
            </a:r>
            <a:r>
              <a:rPr lang="en-US" altLang="en-US" sz="2800" dirty="0"/>
              <a:t> </a:t>
            </a:r>
            <a:r>
              <a:rPr lang="en-US" altLang="en-US" sz="2800" dirty="0" err="1"/>
              <a:t>selama</a:t>
            </a:r>
            <a:r>
              <a:rPr lang="en-US" altLang="en-US" sz="2800" dirty="0"/>
              <a:t> 10 </a:t>
            </a:r>
            <a:r>
              <a:rPr lang="en-US" altLang="en-US" sz="2800" dirty="0" err="1"/>
              <a:t>detik</a:t>
            </a:r>
            <a:r>
              <a:rPr lang="en-US" altLang="en-US" sz="2800" dirty="0"/>
              <a:t> </a:t>
            </a:r>
            <a:r>
              <a:rPr lang="en-US" altLang="en-US" sz="2800" dirty="0" err="1"/>
              <a:t>dengan</a:t>
            </a:r>
            <a:r>
              <a:rPr lang="en-US" altLang="en-US" sz="2800" dirty="0"/>
              <a:t> </a:t>
            </a:r>
            <a:r>
              <a:rPr lang="en-US" altLang="en-US" sz="2800" dirty="0" err="1"/>
              <a:t>pembakar</a:t>
            </a:r>
            <a:r>
              <a:rPr lang="en-US" altLang="en-US" sz="2800" dirty="0"/>
              <a:t> Bunsen </a:t>
            </a:r>
            <a:r>
              <a:rPr lang="en-US" altLang="en-US" sz="2800" dirty="0" err="1"/>
              <a:t>atau</a:t>
            </a:r>
            <a:r>
              <a:rPr lang="en-US" altLang="en-US" sz="2800" dirty="0"/>
              <a:t> </a:t>
            </a:r>
            <a:r>
              <a:rPr lang="en-US" altLang="en-US" sz="2800" dirty="0" err="1"/>
              <a:t>propan</a:t>
            </a:r>
            <a:r>
              <a:rPr lang="en-US" altLang="en-US" sz="2800" dirty="0"/>
              <a:t>, </a:t>
            </a:r>
            <a:r>
              <a:rPr lang="en-US" altLang="en-US" sz="2800" dirty="0" err="1"/>
              <a:t>dengan</a:t>
            </a:r>
            <a:r>
              <a:rPr lang="en-US" altLang="en-US" sz="2800" dirty="0"/>
              <a:t> nyala </a:t>
            </a:r>
            <a:r>
              <a:rPr lang="en-US" altLang="en-US" sz="2800" dirty="0" err="1"/>
              <a:t>api</a:t>
            </a:r>
            <a:r>
              <a:rPr lang="en-US" altLang="en-US" sz="2800" dirty="0"/>
              <a:t> </a:t>
            </a:r>
            <a:r>
              <a:rPr lang="en-US" altLang="en-US" sz="2800" dirty="0" err="1"/>
              <a:t>bergaris</a:t>
            </a:r>
            <a:r>
              <a:rPr lang="en-US" altLang="en-US" sz="2800" dirty="0"/>
              <a:t> </a:t>
            </a:r>
            <a:r>
              <a:rPr lang="en-US" altLang="en-US" sz="2800" dirty="0" err="1"/>
              <a:t>tengah</a:t>
            </a:r>
            <a:r>
              <a:rPr lang="en-US" altLang="en-US" sz="2800" dirty="0"/>
              <a:t> 1 cm. Api </a:t>
            </a:r>
            <a:r>
              <a:rPr lang="en-US" altLang="en-US" sz="2800" dirty="0" err="1"/>
              <a:t>harus</a:t>
            </a:r>
            <a:r>
              <a:rPr lang="en-US" altLang="en-US" sz="2800" dirty="0"/>
              <a:t> </a:t>
            </a:r>
            <a:r>
              <a:rPr lang="en-US" altLang="en-US" sz="2800" dirty="0" err="1"/>
              <a:t>padam</a:t>
            </a:r>
            <a:r>
              <a:rPr lang="en-US" altLang="en-US" sz="2800" dirty="0"/>
              <a:t> </a:t>
            </a:r>
            <a:r>
              <a:rPr lang="en-US" altLang="en-US" sz="2800" dirty="0" err="1"/>
              <a:t>setelah</a:t>
            </a:r>
            <a:r>
              <a:rPr lang="en-US" altLang="en-US" sz="2800" dirty="0"/>
              <a:t> 5 </a:t>
            </a:r>
            <a:r>
              <a:rPr lang="en-US" altLang="en-US" sz="2800" dirty="0" err="1"/>
              <a:t>detik</a:t>
            </a:r>
            <a:r>
              <a:rPr lang="en-US" altLang="en-US" sz="2800" dirty="0"/>
              <a:t>.</a:t>
            </a:r>
          </a:p>
          <a:p>
            <a:pPr eaLnBrk="1" hangingPunct="1">
              <a:lnSpc>
                <a:spcPct val="80000"/>
              </a:lnSpc>
            </a:pPr>
            <a:endParaRPr lang="en-US" altLang="en-US" sz="2800" dirty="0"/>
          </a:p>
          <a:p>
            <a:pPr eaLnBrk="1" hangingPunct="1">
              <a:lnSpc>
                <a:spcPct val="80000"/>
              </a:lnSpc>
              <a:buFont typeface="Wingdings" panose="05000000000000000000" pitchFamily="2" charset="2"/>
              <a:buNone/>
            </a:pPr>
            <a:r>
              <a:rPr lang="en-US" altLang="en-US" sz="2800" dirty="0" err="1"/>
              <a:t>Pengujian</a:t>
            </a:r>
            <a:r>
              <a:rPr lang="en-US" altLang="en-US" sz="2800" dirty="0"/>
              <a:t> </a:t>
            </a:r>
            <a:r>
              <a:rPr lang="en-US" altLang="en-US" sz="2800" dirty="0" err="1"/>
              <a:t>listrik</a:t>
            </a:r>
            <a:endParaRPr lang="en-US" altLang="en-US" sz="2800" dirty="0"/>
          </a:p>
          <a:p>
            <a:pPr eaLnBrk="1" hangingPunct="1">
              <a:lnSpc>
                <a:spcPct val="80000"/>
              </a:lnSpc>
            </a:pPr>
            <a:r>
              <a:rPr lang="en-US" altLang="en-US" sz="2800" dirty="0" err="1"/>
              <a:t>Tahan</a:t>
            </a:r>
            <a:r>
              <a:rPr lang="en-US" altLang="en-US" sz="2800" dirty="0"/>
              <a:t> </a:t>
            </a:r>
            <a:r>
              <a:rPr lang="en-US" altLang="en-US" sz="2800" dirty="0" err="1"/>
              <a:t>terhadap</a:t>
            </a:r>
            <a:r>
              <a:rPr lang="en-US" altLang="en-US" sz="2800" dirty="0"/>
              <a:t> </a:t>
            </a:r>
            <a:r>
              <a:rPr lang="en-US" altLang="en-US" sz="2800" dirty="0" err="1"/>
              <a:t>listrik</a:t>
            </a:r>
            <a:r>
              <a:rPr lang="en-US" altLang="en-US" sz="2800" dirty="0"/>
              <a:t> </a:t>
            </a:r>
            <a:r>
              <a:rPr lang="en-US" altLang="en-US" sz="2800" dirty="0" err="1"/>
              <a:t>tegangan</a:t>
            </a:r>
            <a:r>
              <a:rPr lang="en-US" altLang="en-US" sz="2800" dirty="0"/>
              <a:t> </a:t>
            </a:r>
            <a:r>
              <a:rPr lang="en-US" altLang="en-US" sz="2800" dirty="0" err="1"/>
              <a:t>tinggi</a:t>
            </a:r>
            <a:r>
              <a:rPr lang="en-US" altLang="en-US" sz="2800" dirty="0"/>
              <a:t> </a:t>
            </a:r>
            <a:r>
              <a:rPr lang="en-US" altLang="en-US" sz="2800" dirty="0" err="1"/>
              <a:t>diuji</a:t>
            </a:r>
            <a:r>
              <a:rPr lang="en-US" altLang="en-US" sz="2800" dirty="0"/>
              <a:t> </a:t>
            </a:r>
            <a:r>
              <a:rPr lang="en-US" altLang="en-US" sz="2800" dirty="0" err="1"/>
              <a:t>dengan</a:t>
            </a:r>
            <a:r>
              <a:rPr lang="en-US" altLang="en-US" sz="2800" dirty="0"/>
              <a:t> </a:t>
            </a:r>
            <a:r>
              <a:rPr lang="en-US" altLang="en-US" sz="2800" dirty="0" err="1"/>
              <a:t>mengalirkan</a:t>
            </a:r>
            <a:r>
              <a:rPr lang="en-US" altLang="en-US" sz="2800" dirty="0"/>
              <a:t> </a:t>
            </a:r>
            <a:r>
              <a:rPr lang="en-US" altLang="en-US" sz="2800" dirty="0" err="1"/>
              <a:t>arus</a:t>
            </a:r>
            <a:r>
              <a:rPr lang="en-US" altLang="en-US" sz="2800" dirty="0"/>
              <a:t> </a:t>
            </a:r>
            <a:r>
              <a:rPr lang="en-US" altLang="en-US" sz="2800" dirty="0" err="1"/>
              <a:t>bolak-balik</a:t>
            </a:r>
            <a:r>
              <a:rPr lang="en-US" altLang="en-US" sz="2800" dirty="0"/>
              <a:t> 20.000 volt </a:t>
            </a:r>
            <a:r>
              <a:rPr lang="en-US" altLang="en-US" sz="2800" dirty="0" err="1"/>
              <a:t>dengan</a:t>
            </a:r>
            <a:r>
              <a:rPr lang="en-US" altLang="en-US" sz="2800" dirty="0"/>
              <a:t> </a:t>
            </a:r>
            <a:r>
              <a:rPr lang="en-US" altLang="en-US" sz="2800" dirty="0" err="1"/>
              <a:t>frekuensi</a:t>
            </a:r>
            <a:r>
              <a:rPr lang="en-US" altLang="en-US" sz="2800" dirty="0"/>
              <a:t> 60 Hz, </a:t>
            </a:r>
            <a:r>
              <a:rPr lang="en-US" altLang="en-US" sz="2800" dirty="0" err="1"/>
              <a:t>selama</a:t>
            </a:r>
            <a:r>
              <a:rPr lang="en-US" altLang="en-US" sz="2800" dirty="0"/>
              <a:t> 3 </a:t>
            </a:r>
            <a:r>
              <a:rPr lang="en-US" altLang="en-US" sz="2800" dirty="0" err="1"/>
              <a:t>menit,kebocoran</a:t>
            </a:r>
            <a:r>
              <a:rPr lang="en-US" altLang="en-US" sz="2800" dirty="0"/>
              <a:t> </a:t>
            </a:r>
            <a:r>
              <a:rPr lang="en-US" altLang="en-US" sz="2800" dirty="0" err="1"/>
              <a:t>arus</a:t>
            </a:r>
            <a:r>
              <a:rPr lang="en-US" altLang="en-US" sz="2800" dirty="0"/>
              <a:t> </a:t>
            </a:r>
            <a:r>
              <a:rPr lang="en-US" altLang="en-US" sz="2800" dirty="0" err="1"/>
              <a:t>harus</a:t>
            </a:r>
            <a:r>
              <a:rPr lang="en-US" altLang="en-US" sz="2800" dirty="0"/>
              <a:t> </a:t>
            </a:r>
            <a:r>
              <a:rPr lang="en-US" altLang="en-US" sz="2800" dirty="0" err="1"/>
              <a:t>lebih</a:t>
            </a:r>
            <a:r>
              <a:rPr lang="en-US" altLang="en-US" sz="2800" dirty="0"/>
              <a:t> </a:t>
            </a:r>
            <a:r>
              <a:rPr lang="en-US" altLang="en-US" sz="2800" dirty="0" err="1"/>
              <a:t>kecil</a:t>
            </a:r>
            <a:r>
              <a:rPr lang="en-US" altLang="en-US" sz="2800" dirty="0"/>
              <a:t> </a:t>
            </a:r>
            <a:r>
              <a:rPr lang="en-US" altLang="en-US" sz="2800" dirty="0" err="1"/>
              <a:t>dari</a:t>
            </a:r>
            <a:r>
              <a:rPr lang="en-US" altLang="en-US" sz="2800" dirty="0"/>
              <a:t> 9 mA.</a:t>
            </a:r>
          </a:p>
          <a:p>
            <a:pPr eaLnBrk="1" hangingPunct="1">
              <a:lnSpc>
                <a:spcPct val="80000"/>
              </a:lnSpc>
            </a:pPr>
            <a:r>
              <a:rPr lang="en-US" altLang="en-US" sz="2800" dirty="0" err="1"/>
              <a:t>Tahan</a:t>
            </a:r>
            <a:r>
              <a:rPr lang="en-US" altLang="en-US" sz="2800" dirty="0"/>
              <a:t> </a:t>
            </a:r>
            <a:r>
              <a:rPr lang="en-US" altLang="en-US" sz="2800" dirty="0" err="1"/>
              <a:t>terhadap</a:t>
            </a:r>
            <a:r>
              <a:rPr lang="en-US" altLang="en-US" sz="2800" dirty="0"/>
              <a:t> </a:t>
            </a:r>
            <a:r>
              <a:rPr lang="en-US" altLang="en-US" sz="2800" dirty="0" err="1"/>
              <a:t>listrik</a:t>
            </a:r>
            <a:r>
              <a:rPr lang="en-US" altLang="en-US" sz="2800" dirty="0"/>
              <a:t> </a:t>
            </a:r>
            <a:r>
              <a:rPr lang="en-US" altLang="en-US" sz="2800" dirty="0" err="1"/>
              <a:t>tegangan</a:t>
            </a:r>
            <a:r>
              <a:rPr lang="en-US" altLang="en-US" sz="2800" dirty="0"/>
              <a:t> </a:t>
            </a:r>
            <a:r>
              <a:rPr lang="en-US" altLang="en-US" sz="2800" dirty="0" err="1"/>
              <a:t>rendah</a:t>
            </a:r>
            <a:r>
              <a:rPr lang="en-US" altLang="en-US" sz="2800" dirty="0"/>
              <a:t>, </a:t>
            </a:r>
            <a:r>
              <a:rPr lang="en-US" altLang="en-US" sz="2800" dirty="0" err="1"/>
              <a:t>diuji</a:t>
            </a:r>
            <a:r>
              <a:rPr lang="en-US" altLang="en-US" sz="2800" dirty="0"/>
              <a:t> </a:t>
            </a:r>
            <a:r>
              <a:rPr lang="en-US" altLang="en-US" sz="2800" dirty="0" err="1"/>
              <a:t>dengan</a:t>
            </a:r>
            <a:r>
              <a:rPr lang="en-US" altLang="en-US" sz="2800" dirty="0"/>
              <a:t> </a:t>
            </a:r>
            <a:r>
              <a:rPr lang="en-US" altLang="en-US" sz="2800" dirty="0" err="1"/>
              <a:t>mengalirkan</a:t>
            </a:r>
            <a:r>
              <a:rPr lang="en-US" altLang="en-US" sz="2800" dirty="0"/>
              <a:t> </a:t>
            </a:r>
            <a:r>
              <a:rPr lang="en-US" altLang="en-US" sz="2800" dirty="0" err="1"/>
              <a:t>arus</a:t>
            </a:r>
            <a:r>
              <a:rPr lang="en-US" altLang="en-US" sz="2800" dirty="0"/>
              <a:t> </a:t>
            </a:r>
            <a:r>
              <a:rPr lang="en-US" altLang="en-US" sz="2800" dirty="0" err="1"/>
              <a:t>bolak-balik</a:t>
            </a:r>
            <a:r>
              <a:rPr lang="en-US" altLang="en-US" sz="2800" dirty="0"/>
              <a:t> 2200 volt </a:t>
            </a:r>
            <a:r>
              <a:rPr lang="en-US" altLang="en-US" sz="2800" dirty="0" err="1"/>
              <a:t>dengan</a:t>
            </a:r>
            <a:r>
              <a:rPr lang="en-US" altLang="en-US" sz="2800" dirty="0"/>
              <a:t> </a:t>
            </a:r>
            <a:r>
              <a:rPr lang="en-US" altLang="en-US" sz="2800" dirty="0" err="1"/>
              <a:t>frekuensi</a:t>
            </a:r>
            <a:r>
              <a:rPr lang="en-US" altLang="en-US" sz="2800" dirty="0"/>
              <a:t> 60 Hz </a:t>
            </a:r>
            <a:r>
              <a:rPr lang="en-US" altLang="en-US" sz="2800" dirty="0" err="1"/>
              <a:t>selama</a:t>
            </a:r>
            <a:r>
              <a:rPr lang="en-US" altLang="en-US" sz="2800" dirty="0"/>
              <a:t> 1 </a:t>
            </a:r>
            <a:r>
              <a:rPr lang="en-US" altLang="en-US" sz="2800" dirty="0" err="1"/>
              <a:t>menit</a:t>
            </a:r>
            <a:r>
              <a:rPr lang="en-US" altLang="en-US" sz="2800" dirty="0"/>
              <a:t> </a:t>
            </a:r>
            <a:r>
              <a:rPr lang="en-US" altLang="en-US" sz="2800" dirty="0" err="1"/>
              <a:t>kebocoran</a:t>
            </a:r>
            <a:r>
              <a:rPr lang="en-US" altLang="en-US" sz="2800" dirty="0"/>
              <a:t> </a:t>
            </a:r>
            <a:r>
              <a:rPr lang="en-US" altLang="en-US" sz="2800" dirty="0" err="1"/>
              <a:t>arus</a:t>
            </a:r>
            <a:r>
              <a:rPr lang="en-US" altLang="en-US" sz="2800" dirty="0"/>
              <a:t> </a:t>
            </a:r>
            <a:r>
              <a:rPr lang="en-US" altLang="en-US" sz="2800" dirty="0" err="1"/>
              <a:t>harus</a:t>
            </a:r>
            <a:r>
              <a:rPr lang="en-US" altLang="en-US" sz="2800" dirty="0"/>
              <a:t> </a:t>
            </a:r>
            <a:r>
              <a:rPr lang="en-US" altLang="en-US" sz="2800" dirty="0" err="1"/>
              <a:t>kurang</a:t>
            </a:r>
            <a:r>
              <a:rPr lang="en-US" altLang="en-US" sz="2800" dirty="0"/>
              <a:t> </a:t>
            </a:r>
            <a:r>
              <a:rPr lang="en-US" altLang="en-US" sz="2800" dirty="0" err="1"/>
              <a:t>dari</a:t>
            </a:r>
            <a:r>
              <a:rPr lang="en-US" altLang="en-US" sz="2800" dirty="0"/>
              <a:t> 9mA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76454B23-8B7C-7A79-DEC9-23530B41AED7}"/>
              </a:ext>
            </a:extLst>
          </p:cNvPr>
          <p:cNvSpPr>
            <a:spLocks noGrp="1" noChangeArrowheads="1"/>
          </p:cNvSpPr>
          <p:nvPr>
            <p:ph sz="quarter" idx="1"/>
          </p:nvPr>
        </p:nvSpPr>
        <p:spPr>
          <a:xfrm>
            <a:off x="457200" y="549275"/>
            <a:ext cx="8229600" cy="5576888"/>
          </a:xfrm>
        </p:spPr>
        <p:txBody>
          <a:bodyPr/>
          <a:lstStyle/>
          <a:p>
            <a:pPr eaLnBrk="1" hangingPunct="1">
              <a:lnSpc>
                <a:spcPct val="90000"/>
              </a:lnSpc>
              <a:buFont typeface="Wingdings" panose="05000000000000000000" pitchFamily="2" charset="2"/>
              <a:buNone/>
            </a:pPr>
            <a:r>
              <a:rPr lang="en-US" altLang="en-US" sz="2800"/>
              <a:t>APD RESPIRATOR dan KACAMATA</a:t>
            </a:r>
          </a:p>
          <a:p>
            <a:pPr eaLnBrk="1" hangingPunct="1">
              <a:lnSpc>
                <a:spcPct val="90000"/>
              </a:lnSpc>
            </a:pPr>
            <a:r>
              <a:rPr lang="en-US" altLang="en-US" sz="2800"/>
              <a:t>Mudah dikenakan.</a:t>
            </a:r>
          </a:p>
          <a:p>
            <a:pPr eaLnBrk="1" hangingPunct="1">
              <a:lnSpc>
                <a:spcPct val="90000"/>
              </a:lnSpc>
            </a:pPr>
            <a:r>
              <a:rPr lang="en-US" altLang="en-US" sz="2800"/>
              <a:t>Cocok untuk kasus berisiko kecil dan menengah.</a:t>
            </a:r>
          </a:p>
          <a:p>
            <a:pPr eaLnBrk="1" hangingPunct="1">
              <a:lnSpc>
                <a:spcPct val="90000"/>
              </a:lnSpc>
            </a:pPr>
            <a:endParaRPr lang="en-US" altLang="en-US" sz="2800"/>
          </a:p>
          <a:p>
            <a:pPr eaLnBrk="1" hangingPunct="1">
              <a:lnSpc>
                <a:spcPct val="90000"/>
              </a:lnSpc>
              <a:buFont typeface="Wingdings" panose="05000000000000000000" pitchFamily="2" charset="2"/>
              <a:buNone/>
            </a:pPr>
            <a:r>
              <a:rPr lang="en-US" altLang="en-US" sz="2800"/>
              <a:t>ALAT PELINDUNG MUKA DAN MATA </a:t>
            </a:r>
          </a:p>
          <a:p>
            <a:pPr eaLnBrk="1" hangingPunct="1">
              <a:lnSpc>
                <a:spcPct val="90000"/>
              </a:lnSpc>
            </a:pPr>
            <a:r>
              <a:rPr lang="en-US" altLang="en-US" sz="2800"/>
              <a:t>( FACE SHIELD )</a:t>
            </a:r>
          </a:p>
          <a:p>
            <a:pPr eaLnBrk="1" hangingPunct="1">
              <a:lnSpc>
                <a:spcPct val="90000"/>
              </a:lnSpc>
            </a:pPr>
            <a:r>
              <a:rPr lang="en-US" altLang="en-US" sz="2800"/>
              <a:t>Fungsi: Melindungi muka dan mata dari:</a:t>
            </a:r>
          </a:p>
          <a:p>
            <a:pPr eaLnBrk="1" hangingPunct="1">
              <a:lnSpc>
                <a:spcPct val="90000"/>
              </a:lnSpc>
            </a:pPr>
            <a:r>
              <a:rPr lang="en-US" altLang="en-US" sz="2800"/>
              <a:t>Lemparan benda – benda kecil.</a:t>
            </a:r>
          </a:p>
          <a:p>
            <a:pPr eaLnBrk="1" hangingPunct="1">
              <a:lnSpc>
                <a:spcPct val="90000"/>
              </a:lnSpc>
            </a:pPr>
            <a:r>
              <a:rPr lang="en-US" altLang="en-US" sz="2800"/>
              <a:t>Lemparan benda-benda panas.</a:t>
            </a:r>
          </a:p>
          <a:p>
            <a:pPr eaLnBrk="1" hangingPunct="1">
              <a:lnSpc>
                <a:spcPct val="90000"/>
              </a:lnSpc>
            </a:pPr>
            <a:r>
              <a:rPr lang="en-US" altLang="en-US" sz="2800"/>
              <a:t>Pengaruh cahaya.</a:t>
            </a:r>
          </a:p>
          <a:p>
            <a:pPr eaLnBrk="1" hangingPunct="1">
              <a:lnSpc>
                <a:spcPct val="90000"/>
              </a:lnSpc>
            </a:pPr>
            <a:r>
              <a:rPr lang="en-US" altLang="en-US" sz="2800"/>
              <a:t>Pengaruh radiasi tertentu.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F7279F26-90CB-5FCB-852E-09DA059D2C4C}"/>
              </a:ext>
            </a:extLst>
          </p:cNvPr>
          <p:cNvSpPr>
            <a:spLocks noGrp="1" noChangeArrowheads="1"/>
          </p:cNvSpPr>
          <p:nvPr>
            <p:ph sz="quarter" idx="1"/>
          </p:nvPr>
        </p:nvSpPr>
        <p:spPr>
          <a:xfrm>
            <a:off x="457200" y="404813"/>
            <a:ext cx="8229600" cy="5721350"/>
          </a:xfrm>
        </p:spPr>
        <p:txBody>
          <a:bodyPr/>
          <a:lstStyle/>
          <a:p>
            <a:pPr eaLnBrk="1" hangingPunct="1">
              <a:lnSpc>
                <a:spcPct val="90000"/>
              </a:lnSpc>
              <a:buFont typeface="Wingdings" panose="05000000000000000000" pitchFamily="2" charset="2"/>
              <a:buNone/>
            </a:pPr>
            <a:r>
              <a:rPr lang="en-US" altLang="en-US" sz="2800"/>
              <a:t>BAHAN PEMBUAT ALAT PELINDUNG MUKA DAN MATA</a:t>
            </a:r>
          </a:p>
          <a:p>
            <a:pPr eaLnBrk="1" hangingPunct="1">
              <a:lnSpc>
                <a:spcPct val="90000"/>
              </a:lnSpc>
            </a:pPr>
            <a:r>
              <a:rPr lang="en-US" altLang="en-US" sz="2800"/>
              <a:t>Gelas/kaca biasa/Plastik.</a:t>
            </a:r>
          </a:p>
          <a:p>
            <a:pPr eaLnBrk="1" hangingPunct="1">
              <a:lnSpc>
                <a:spcPct val="90000"/>
              </a:lnSpc>
            </a:pPr>
            <a:r>
              <a:rPr lang="en-US" altLang="en-US" sz="2800"/>
              <a:t>Gelas yang ditempa secara panas.Bila pecah tak menimbulkan bagian-bagian yang tajam.</a:t>
            </a:r>
          </a:p>
          <a:p>
            <a:pPr eaLnBrk="1" hangingPunct="1">
              <a:lnSpc>
                <a:spcPct val="90000"/>
              </a:lnSpc>
            </a:pPr>
            <a:r>
              <a:rPr lang="en-US" altLang="en-US" sz="2800"/>
              <a:t>Gelas dengan laminasi aluminium dan lain-lain.</a:t>
            </a:r>
          </a:p>
          <a:p>
            <a:pPr eaLnBrk="1" hangingPunct="1">
              <a:lnSpc>
                <a:spcPct val="90000"/>
              </a:lnSpc>
            </a:pPr>
            <a:r>
              <a:rPr lang="en-US" altLang="en-US" sz="2800"/>
              <a:t>Yang terbaik adalah jenis gelas yg ditempa secara panas karena bila pecah tak menimbulkan bagian-bagian yang tajam .Bila dipasang frame tak mudah lepas.</a:t>
            </a:r>
          </a:p>
          <a:p>
            <a:pPr eaLnBrk="1" hangingPunct="1">
              <a:lnSpc>
                <a:spcPct val="90000"/>
              </a:lnSpc>
            </a:pPr>
            <a:r>
              <a:rPr lang="en-US" altLang="en-US" sz="2800"/>
              <a:t>Dari plastik ada beberapa jenis tergantung dari bahan dasarnya seperti: selulosa asetat, akrilik, poli karbonat dll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79F19A-DD13-4B25-85E5-F67B8729621E}" type="slidenum">
              <a:rPr lang="en-US" smtClean="0"/>
              <a:pPr/>
              <a:t>3</a:t>
            </a:fld>
            <a:endParaRPr lang="en-US"/>
          </a:p>
        </p:txBody>
      </p:sp>
      <p:sp>
        <p:nvSpPr>
          <p:cNvPr id="4" name="Rectangle 3"/>
          <p:cNvSpPr/>
          <p:nvPr/>
        </p:nvSpPr>
        <p:spPr>
          <a:xfrm>
            <a:off x="746369" y="3711401"/>
            <a:ext cx="7651262" cy="761747"/>
          </a:xfrm>
          <a:prstGeom prst="rect">
            <a:avLst/>
          </a:prstGeom>
          <a:noFill/>
        </p:spPr>
        <p:txBody>
          <a:bodyPr wrap="none" lIns="68580" tIns="34290" rIns="68580" bIns="34290">
            <a:spAutoFit/>
          </a:bodyPr>
          <a:lstStyle/>
          <a:p>
            <a:pPr algn="ctr"/>
            <a:r>
              <a:rPr lang="id-ID" sz="4500" b="1" dirty="0">
                <a:ln w="22225">
                  <a:solidFill>
                    <a:schemeClr val="accent2"/>
                  </a:solidFill>
                  <a:prstDash val="solid"/>
                </a:ln>
                <a:solidFill>
                  <a:schemeClr val="accent2">
                    <a:lumMod val="40000"/>
                    <a:lumOff val="60000"/>
                  </a:schemeClr>
                </a:solidFill>
              </a:rPr>
              <a:t>WASPADAI </a:t>
            </a:r>
            <a:r>
              <a:rPr lang="id-ID" sz="4500" dirty="0">
                <a:ln w="0"/>
                <a:effectLst>
                  <a:outerShdw blurRad="38100" dist="19050" dir="2700000" algn="tl" rotWithShape="0">
                    <a:schemeClr val="dk1">
                      <a:alpha val="40000"/>
                    </a:schemeClr>
                  </a:outerShdw>
                </a:effectLst>
              </a:rPr>
              <a:t>&amp;</a:t>
            </a:r>
            <a:r>
              <a:rPr lang="id-ID" sz="4500" b="1" dirty="0">
                <a:ln w="22225">
                  <a:solidFill>
                    <a:schemeClr val="accent2"/>
                  </a:solidFill>
                  <a:prstDash val="solid"/>
                </a:ln>
                <a:solidFill>
                  <a:schemeClr val="accent2">
                    <a:lumMod val="40000"/>
                    <a:lumOff val="60000"/>
                  </a:schemeClr>
                </a:solidFill>
              </a:rPr>
              <a:t> </a:t>
            </a:r>
            <a:r>
              <a:rPr lang="id-ID" sz="4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PERHATIKAN</a:t>
            </a:r>
            <a:endParaRPr lang="en-US" sz="4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2" descr="http://www.osd.ie/wp-content/uploads/2012/06/redimportantsig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973" y="1837752"/>
            <a:ext cx="2030340" cy="1691950"/>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http://www.clker.com/cliparts/U/X/6/t/R/u/attention-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0109" y="1837752"/>
            <a:ext cx="1876469" cy="169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9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B99A2C8A-77E5-E335-47B9-1126F540A322}"/>
              </a:ext>
            </a:extLst>
          </p:cNvPr>
          <p:cNvSpPr>
            <a:spLocks noGrp="1" noChangeArrowheads="1"/>
          </p:cNvSpPr>
          <p:nvPr>
            <p:ph sz="quarter" idx="1"/>
          </p:nvPr>
        </p:nvSpPr>
        <p:spPr>
          <a:xfrm>
            <a:off x="457200" y="476250"/>
            <a:ext cx="8229600" cy="5649913"/>
          </a:xfrm>
        </p:spPr>
        <p:txBody>
          <a:bodyPr/>
          <a:lstStyle/>
          <a:p>
            <a:pPr eaLnBrk="1" hangingPunct="1">
              <a:lnSpc>
                <a:spcPct val="80000"/>
              </a:lnSpc>
              <a:buFont typeface="Wingdings" panose="05000000000000000000" pitchFamily="2" charset="2"/>
              <a:buNone/>
            </a:pPr>
            <a:r>
              <a:rPr lang="en-US" altLang="en-US" sz="2000"/>
              <a:t>SYARAT OPTIS TERTENTU</a:t>
            </a:r>
          </a:p>
          <a:p>
            <a:pPr eaLnBrk="1" hangingPunct="1">
              <a:lnSpc>
                <a:spcPct val="80000"/>
              </a:lnSpc>
            </a:pPr>
            <a:r>
              <a:rPr lang="en-US" altLang="en-US" sz="2000"/>
              <a:t>Lensa tidak boleh mempunyai efek distorsi/ efek prisma lebih dari 1/16 prisma dioptri; artinya perbedaan refraksi,harus lebih kecil dari 1/16 dioptri.</a:t>
            </a:r>
          </a:p>
          <a:p>
            <a:pPr eaLnBrk="1" hangingPunct="1">
              <a:lnSpc>
                <a:spcPct val="80000"/>
              </a:lnSpc>
            </a:pPr>
            <a:r>
              <a:rPr lang="en-US" altLang="en-US" sz="2000"/>
              <a:t>Alat pelindung mata terhadap radiasi : </a:t>
            </a:r>
          </a:p>
          <a:p>
            <a:pPr eaLnBrk="1" hangingPunct="1">
              <a:lnSpc>
                <a:spcPct val="80000"/>
              </a:lnSpc>
            </a:pPr>
            <a:r>
              <a:rPr lang="en-US" altLang="en-US" sz="2000"/>
              <a:t>Prinsipnya kacamata yang hanya tahan terhadap panjang gelombang tertentu;</a:t>
            </a:r>
          </a:p>
          <a:p>
            <a:pPr eaLnBrk="1" hangingPunct="1">
              <a:lnSpc>
                <a:spcPct val="80000"/>
              </a:lnSpc>
            </a:pPr>
            <a:r>
              <a:rPr lang="en-US" altLang="en-US" sz="2000"/>
              <a:t>Standar Amerika, ada 16 jenis kaca dengan sifat-sifat tertentu</a:t>
            </a:r>
          </a:p>
          <a:p>
            <a:pPr eaLnBrk="1" hangingPunct="1">
              <a:lnSpc>
                <a:spcPct val="80000"/>
              </a:lnSpc>
            </a:pPr>
            <a:endParaRPr lang="en-US" altLang="en-US" sz="2000"/>
          </a:p>
          <a:p>
            <a:pPr eaLnBrk="1" hangingPunct="1">
              <a:lnSpc>
                <a:spcPct val="80000"/>
              </a:lnSpc>
              <a:buFont typeface="Wingdings" panose="05000000000000000000" pitchFamily="2" charset="2"/>
              <a:buNone/>
            </a:pPr>
            <a:r>
              <a:rPr lang="en-US" altLang="en-US" sz="2000"/>
              <a:t>Integrasi APD</a:t>
            </a:r>
          </a:p>
          <a:p>
            <a:pPr eaLnBrk="1" hangingPunct="1">
              <a:lnSpc>
                <a:spcPct val="80000"/>
              </a:lnSpc>
            </a:pPr>
            <a:r>
              <a:rPr lang="en-US" altLang="en-US" sz="2000"/>
              <a:t>Alat pelindung kepala ini dapat dilengkapi dengan alat pelindung diri lainnya seperti:</a:t>
            </a:r>
          </a:p>
          <a:p>
            <a:pPr eaLnBrk="1" hangingPunct="1">
              <a:lnSpc>
                <a:spcPct val="80000"/>
              </a:lnSpc>
            </a:pPr>
            <a:r>
              <a:rPr lang="en-US" altLang="en-US" sz="2000"/>
              <a:t>Kacamata / goggles.</a:t>
            </a:r>
          </a:p>
          <a:p>
            <a:pPr eaLnBrk="1" hangingPunct="1">
              <a:lnSpc>
                <a:spcPct val="80000"/>
              </a:lnSpc>
            </a:pPr>
            <a:r>
              <a:rPr lang="en-US" altLang="en-US" sz="2000"/>
              <a:t>Penutup muka.</a:t>
            </a:r>
          </a:p>
          <a:p>
            <a:pPr eaLnBrk="1" hangingPunct="1">
              <a:lnSpc>
                <a:spcPct val="80000"/>
              </a:lnSpc>
            </a:pPr>
            <a:r>
              <a:rPr lang="en-US" altLang="en-US" sz="2000"/>
              <a:t>Penutup telinga.</a:t>
            </a:r>
          </a:p>
          <a:p>
            <a:pPr eaLnBrk="1" hangingPunct="1">
              <a:lnSpc>
                <a:spcPct val="80000"/>
              </a:lnSpc>
            </a:pPr>
            <a:r>
              <a:rPr lang="en-US" altLang="en-US" sz="2000"/>
              <a:t>Respirator dan lain-lain.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D95903C5-E9BC-8E0A-28F7-8D387D83D598}"/>
              </a:ext>
            </a:extLst>
          </p:cNvPr>
          <p:cNvSpPr>
            <a:spLocks noGrp="1" noChangeArrowheads="1"/>
          </p:cNvSpPr>
          <p:nvPr>
            <p:ph sz="quarter" idx="1"/>
          </p:nvPr>
        </p:nvSpPr>
        <p:spPr>
          <a:xfrm>
            <a:off x="457200" y="476250"/>
            <a:ext cx="8229600" cy="5649913"/>
          </a:xfrm>
        </p:spPr>
        <p:txBody>
          <a:bodyPr/>
          <a:lstStyle/>
          <a:p>
            <a:pPr marL="0" indent="0" algn="ctr" eaLnBrk="1" hangingPunct="1">
              <a:buNone/>
            </a:pPr>
            <a:r>
              <a:rPr lang="en-US" altLang="en-US" sz="4000" b="1" dirty="0">
                <a:latin typeface="Times New Roman" panose="02020603050405020304" pitchFamily="18" charset="0"/>
                <a:cs typeface="Times New Roman" panose="02020603050405020304" pitchFamily="18" charset="0"/>
              </a:rPr>
              <a:t>Alat </a:t>
            </a:r>
            <a:r>
              <a:rPr lang="en-US" altLang="en-US" sz="4000" b="1" dirty="0" err="1">
                <a:latin typeface="Times New Roman" panose="02020603050405020304" pitchFamily="18" charset="0"/>
                <a:cs typeface="Times New Roman" panose="02020603050405020304" pitchFamily="18" charset="0"/>
              </a:rPr>
              <a:t>Pelindung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Telinga</a:t>
            </a:r>
            <a:endParaRPr lang="en-US" altLang="en-US" sz="4000" b="1" dirty="0">
              <a:latin typeface="Times New Roman" panose="02020603050405020304" pitchFamily="18" charset="0"/>
              <a:cs typeface="Times New Roman" panose="02020603050405020304" pitchFamily="18" charset="0"/>
            </a:endParaRPr>
          </a:p>
          <a:p>
            <a:pPr eaLnBrk="1" hangingPunct="1"/>
            <a:endParaRPr lang="en-US" altLang="en-US" dirty="0"/>
          </a:p>
          <a:p>
            <a:pPr eaLnBrk="1" hangingPunct="1"/>
            <a:r>
              <a:rPr lang="en-US" altLang="en-US" sz="2800" dirty="0" err="1"/>
              <a:t>Sumbat</a:t>
            </a:r>
            <a:r>
              <a:rPr lang="en-US" altLang="en-US" sz="2800" dirty="0"/>
              <a:t> </a:t>
            </a:r>
            <a:r>
              <a:rPr lang="en-US" altLang="en-US" sz="2800" dirty="0" err="1"/>
              <a:t>telinga</a:t>
            </a:r>
            <a:r>
              <a:rPr lang="en-US" altLang="en-US" sz="2800" dirty="0"/>
              <a:t> (ear plug): </a:t>
            </a:r>
            <a:r>
              <a:rPr lang="en-US" altLang="en-US" sz="2800" dirty="0" err="1"/>
              <a:t>Dapat</a:t>
            </a:r>
            <a:r>
              <a:rPr lang="en-US" altLang="en-US" sz="2800" dirty="0"/>
              <a:t> </a:t>
            </a:r>
            <a:r>
              <a:rPr lang="en-US" altLang="en-US" sz="2800" dirty="0" err="1"/>
              <a:t>mengurangi</a:t>
            </a:r>
            <a:r>
              <a:rPr lang="en-US" altLang="en-US" sz="2800" dirty="0"/>
              <a:t> </a:t>
            </a:r>
            <a:r>
              <a:rPr lang="en-US" altLang="en-US" sz="2800" dirty="0" err="1"/>
              <a:t>intensitas</a:t>
            </a:r>
            <a:r>
              <a:rPr lang="en-US" altLang="en-US" sz="2800" dirty="0"/>
              <a:t> </a:t>
            </a:r>
            <a:r>
              <a:rPr lang="en-US" altLang="en-US" sz="2800" dirty="0" err="1"/>
              <a:t>suara</a:t>
            </a:r>
            <a:r>
              <a:rPr lang="en-US" altLang="en-US" sz="2800" dirty="0"/>
              <a:t> 10 s/d 15 dB</a:t>
            </a:r>
          </a:p>
          <a:p>
            <a:pPr eaLnBrk="1" hangingPunct="1"/>
            <a:r>
              <a:rPr lang="en-US" altLang="en-US" sz="2800" dirty="0" err="1"/>
              <a:t>Tutup</a:t>
            </a:r>
            <a:r>
              <a:rPr lang="en-US" altLang="en-US" sz="2800" dirty="0"/>
              <a:t> </a:t>
            </a:r>
            <a:r>
              <a:rPr lang="en-US" altLang="en-US" sz="2800" dirty="0" err="1"/>
              <a:t>telinga</a:t>
            </a:r>
            <a:r>
              <a:rPr lang="en-US" altLang="en-US" sz="2800" dirty="0"/>
              <a:t> ( ear muff ): </a:t>
            </a:r>
            <a:r>
              <a:rPr lang="en-US" altLang="en-US" sz="2800" dirty="0" err="1"/>
              <a:t>Dapat</a:t>
            </a:r>
            <a:r>
              <a:rPr lang="en-US" altLang="en-US" sz="2800" dirty="0"/>
              <a:t> </a:t>
            </a:r>
            <a:r>
              <a:rPr lang="en-US" altLang="en-US" sz="2800" dirty="0" err="1"/>
              <a:t>mengurangi</a:t>
            </a:r>
            <a:r>
              <a:rPr lang="en-US" altLang="en-US" sz="2800" dirty="0"/>
              <a:t> </a:t>
            </a:r>
            <a:r>
              <a:rPr lang="en-US" altLang="en-US" sz="2800" dirty="0" err="1"/>
              <a:t>intensitas</a:t>
            </a:r>
            <a:r>
              <a:rPr lang="en-US" altLang="en-US" sz="2800" dirty="0"/>
              <a:t> </a:t>
            </a:r>
            <a:r>
              <a:rPr lang="en-US" altLang="en-US" sz="2800" dirty="0" err="1"/>
              <a:t>suara</a:t>
            </a:r>
            <a:r>
              <a:rPr lang="en-US" altLang="en-US" sz="2800" dirty="0"/>
              <a:t> 20 s/d 30 dB</a:t>
            </a:r>
          </a:p>
        </p:txBody>
      </p:sp>
      <p:pic>
        <p:nvPicPr>
          <p:cNvPr id="3074" name="Picture 2" descr="3,100+ Ear Plug Ear Protectors Stock Photos, Pictures &amp; Royalty-Free Images  - iStock">
            <a:extLst>
              <a:ext uri="{FF2B5EF4-FFF2-40B4-BE49-F238E27FC236}">
                <a16:creationId xmlns:a16="http://schemas.microsoft.com/office/drawing/2014/main" id="{202D3773-9897-6E52-3275-CDCC36E0E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810" y="3628865"/>
            <a:ext cx="3818890" cy="254592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Ear Plug Safety Tutup Telinga Silicone | Lazada Indonesia">
            <a:extLst>
              <a:ext uri="{FF2B5EF4-FFF2-40B4-BE49-F238E27FC236}">
                <a16:creationId xmlns:a16="http://schemas.microsoft.com/office/drawing/2014/main" id="{284AE0F0-9903-8383-9837-A789B512A613}"/>
              </a:ext>
            </a:extLst>
          </p:cNvPr>
          <p:cNvSpPr>
            <a:spLocks noChangeAspect="1" noChangeArrowheads="1"/>
          </p:cNvSpPr>
          <p:nvPr/>
        </p:nvSpPr>
        <p:spPr bwMode="auto">
          <a:xfrm>
            <a:off x="4419600" y="3276600"/>
            <a:ext cx="3129280" cy="3129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Ear Plug Ear Plug Tidur Ear Plugs Earplug Earplug Tidur Penutup Teling  Penutup Telinga Tidur Penutup Telinga - Jadi Store">
            <a:extLst>
              <a:ext uri="{FF2B5EF4-FFF2-40B4-BE49-F238E27FC236}">
                <a16:creationId xmlns:a16="http://schemas.microsoft.com/office/drawing/2014/main" id="{3CEDBE05-7A2E-BC39-38C2-896A939D5D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0230" y="3664425"/>
            <a:ext cx="2138680" cy="213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814FFE2-B606-AE59-F35A-C284185CFC2C}"/>
              </a:ext>
            </a:extLst>
          </p:cNvPr>
          <p:cNvSpPr>
            <a:spLocks noGrp="1" noChangeArrowheads="1"/>
          </p:cNvSpPr>
          <p:nvPr>
            <p:ph sz="quarter" idx="1"/>
          </p:nvPr>
        </p:nvSpPr>
        <p:spPr>
          <a:xfrm>
            <a:off x="457200" y="404812"/>
            <a:ext cx="8229600" cy="6300787"/>
          </a:xfrm>
        </p:spPr>
        <p:txBody>
          <a:bodyPr>
            <a:normAutofit lnSpcReduction="10000"/>
          </a:bodyPr>
          <a:lstStyle/>
          <a:p>
            <a:pPr algn="ctr" eaLnBrk="1" hangingPunct="1">
              <a:lnSpc>
                <a:spcPct val="80000"/>
              </a:lnSpc>
              <a:buFont typeface="Wingdings" panose="05000000000000000000" pitchFamily="2" charset="2"/>
              <a:buNone/>
            </a:pPr>
            <a:r>
              <a:rPr lang="en-US" altLang="en-US" sz="2800" b="1" dirty="0"/>
              <a:t>Alat </a:t>
            </a:r>
            <a:r>
              <a:rPr lang="en-US" altLang="en-US" sz="2800" b="1" dirty="0" err="1"/>
              <a:t>pelindung</a:t>
            </a:r>
            <a:r>
              <a:rPr lang="en-US" altLang="en-US" sz="2800" b="1" dirty="0"/>
              <a:t> </a:t>
            </a:r>
            <a:r>
              <a:rPr lang="en-US" altLang="en-US" sz="2800" b="1" dirty="0" err="1"/>
              <a:t>pernafasan</a:t>
            </a:r>
            <a:endParaRPr lang="en-US" altLang="en-US" sz="1800" b="1" dirty="0"/>
          </a:p>
          <a:p>
            <a:pPr eaLnBrk="1" hangingPunct="1">
              <a:lnSpc>
                <a:spcPct val="80000"/>
              </a:lnSpc>
            </a:pPr>
            <a:endParaRPr lang="en-US" altLang="en-US" sz="1800" dirty="0"/>
          </a:p>
          <a:p>
            <a:pPr eaLnBrk="1" hangingPunct="1">
              <a:lnSpc>
                <a:spcPct val="80000"/>
              </a:lnSpc>
            </a:pPr>
            <a:r>
              <a:rPr lang="en-US" altLang="en-US" sz="1800" dirty="0" err="1"/>
              <a:t>Memberikan</a:t>
            </a:r>
            <a:r>
              <a:rPr lang="en-US" altLang="en-US" sz="1800" dirty="0"/>
              <a:t> </a:t>
            </a:r>
            <a:r>
              <a:rPr lang="en-US" altLang="en-US" sz="1800" dirty="0" err="1"/>
              <a:t>perlindungan</a:t>
            </a:r>
            <a:r>
              <a:rPr lang="en-US" altLang="en-US" sz="1800" dirty="0"/>
              <a:t> </a:t>
            </a:r>
            <a:r>
              <a:rPr lang="en-US" altLang="en-US" sz="1800" dirty="0" err="1"/>
              <a:t>terhadap</a:t>
            </a:r>
            <a:r>
              <a:rPr lang="en-US" altLang="en-US" sz="1800" dirty="0"/>
              <a:t> </a:t>
            </a:r>
            <a:r>
              <a:rPr lang="en-US" altLang="en-US" sz="1800" dirty="0" err="1"/>
              <a:t>sumber-sumber</a:t>
            </a:r>
            <a:r>
              <a:rPr lang="en-US" altLang="en-US" sz="1800" dirty="0"/>
              <a:t> </a:t>
            </a:r>
            <a:r>
              <a:rPr lang="en-US" altLang="en-US" sz="1800" dirty="0" err="1"/>
              <a:t>bahaya</a:t>
            </a:r>
            <a:r>
              <a:rPr lang="en-US" altLang="en-US" sz="1800" dirty="0"/>
              <a:t> </a:t>
            </a:r>
            <a:r>
              <a:rPr lang="en-US" altLang="en-US" sz="1800" dirty="0" err="1"/>
              <a:t>seperti</a:t>
            </a:r>
            <a:r>
              <a:rPr lang="en-US" altLang="en-US" sz="1800" dirty="0"/>
              <a:t>:</a:t>
            </a:r>
          </a:p>
          <a:p>
            <a:pPr eaLnBrk="1" hangingPunct="1">
              <a:lnSpc>
                <a:spcPct val="80000"/>
              </a:lnSpc>
            </a:pPr>
            <a:r>
              <a:rPr lang="en-US" altLang="en-US" sz="1800" dirty="0" err="1"/>
              <a:t>kekurangan</a:t>
            </a:r>
            <a:r>
              <a:rPr lang="en-US" altLang="en-US" sz="1800" dirty="0"/>
              <a:t> </a:t>
            </a:r>
            <a:r>
              <a:rPr lang="en-US" altLang="en-US" sz="1800" dirty="0" err="1"/>
              <a:t>oksigen</a:t>
            </a:r>
            <a:endParaRPr lang="en-US" altLang="en-US" sz="1800" dirty="0"/>
          </a:p>
          <a:p>
            <a:pPr eaLnBrk="1" hangingPunct="1">
              <a:lnSpc>
                <a:spcPct val="80000"/>
              </a:lnSpc>
            </a:pPr>
            <a:r>
              <a:rPr lang="en-US" altLang="en-US" sz="1800" dirty="0" err="1"/>
              <a:t>pencemaran</a:t>
            </a:r>
            <a:r>
              <a:rPr lang="en-US" altLang="en-US" sz="1800" dirty="0"/>
              <a:t> oleh </a:t>
            </a:r>
            <a:r>
              <a:rPr lang="en-US" altLang="en-US" sz="1800" dirty="0" err="1"/>
              <a:t>partikel</a:t>
            </a:r>
            <a:r>
              <a:rPr lang="en-US" altLang="en-US" sz="1800" dirty="0"/>
              <a:t> (</a:t>
            </a:r>
            <a:r>
              <a:rPr lang="en-US" altLang="en-US" sz="1800" dirty="0" err="1"/>
              <a:t>debu</a:t>
            </a:r>
            <a:r>
              <a:rPr lang="en-US" altLang="en-US" sz="1800" dirty="0"/>
              <a:t>, </a:t>
            </a:r>
            <a:r>
              <a:rPr lang="en-US" altLang="en-US" sz="1800" dirty="0" err="1"/>
              <a:t>kabut</a:t>
            </a:r>
            <a:r>
              <a:rPr lang="en-US" altLang="en-US" sz="1800" dirty="0"/>
              <a:t>, asap dan </a:t>
            </a:r>
            <a:r>
              <a:rPr lang="en-US" altLang="en-US" sz="1800" dirty="0" err="1"/>
              <a:t>uap</a:t>
            </a:r>
            <a:r>
              <a:rPr lang="en-US" altLang="en-US" sz="1800" dirty="0"/>
              <a:t> </a:t>
            </a:r>
            <a:r>
              <a:rPr lang="en-US" altLang="en-US" sz="1800" dirty="0" err="1"/>
              <a:t>logam</a:t>
            </a:r>
            <a:r>
              <a:rPr lang="en-US" altLang="en-US" sz="1800" dirty="0"/>
              <a:t>)</a:t>
            </a:r>
          </a:p>
          <a:p>
            <a:pPr eaLnBrk="1" hangingPunct="1">
              <a:lnSpc>
                <a:spcPct val="80000"/>
              </a:lnSpc>
            </a:pPr>
            <a:r>
              <a:rPr lang="en-US" altLang="en-US" sz="1800" dirty="0" err="1"/>
              <a:t>pencemaran</a:t>
            </a:r>
            <a:r>
              <a:rPr lang="en-US" altLang="en-US" sz="1800" dirty="0"/>
              <a:t> oleh gas </a:t>
            </a:r>
            <a:r>
              <a:rPr lang="en-US" altLang="en-US" sz="1800" dirty="0" err="1"/>
              <a:t>atau</a:t>
            </a:r>
            <a:r>
              <a:rPr lang="en-US" altLang="en-US" sz="1800" dirty="0"/>
              <a:t> </a:t>
            </a:r>
            <a:r>
              <a:rPr lang="en-US" altLang="en-US" sz="1800" dirty="0" err="1"/>
              <a:t>uap</a:t>
            </a:r>
            <a:endParaRPr lang="en-US" altLang="en-US" sz="1800" dirty="0"/>
          </a:p>
          <a:p>
            <a:pPr eaLnBrk="1" hangingPunct="1">
              <a:lnSpc>
                <a:spcPct val="80000"/>
              </a:lnSpc>
              <a:buFont typeface="Wingdings" panose="05000000000000000000" pitchFamily="2" charset="2"/>
              <a:buNone/>
            </a:pPr>
            <a:endParaRPr lang="en-US" altLang="en-US" sz="1800" dirty="0"/>
          </a:p>
          <a:p>
            <a:pPr algn="ctr" eaLnBrk="1" hangingPunct="1">
              <a:lnSpc>
                <a:spcPct val="80000"/>
              </a:lnSpc>
              <a:buFont typeface="Wingdings" panose="05000000000000000000" pitchFamily="2" charset="2"/>
              <a:buNone/>
            </a:pPr>
            <a:r>
              <a:rPr lang="en-US" altLang="en-US" sz="2600" b="1" dirty="0"/>
              <a:t>Alat </a:t>
            </a:r>
            <a:r>
              <a:rPr lang="en-US" altLang="en-US" sz="2600" b="1" dirty="0" err="1"/>
              <a:t>Pelindung</a:t>
            </a:r>
            <a:r>
              <a:rPr lang="en-US" altLang="en-US" sz="2600" b="1" dirty="0"/>
              <a:t> </a:t>
            </a:r>
            <a:r>
              <a:rPr lang="en-US" altLang="en-US" sz="2600" b="1" dirty="0" err="1"/>
              <a:t>Tangan</a:t>
            </a:r>
            <a:r>
              <a:rPr lang="en-US" altLang="en-US" sz="2600" b="1" dirty="0"/>
              <a:t> &amp; Kaki</a:t>
            </a:r>
          </a:p>
          <a:p>
            <a:pPr eaLnBrk="1" hangingPunct="1">
              <a:lnSpc>
                <a:spcPct val="80000"/>
              </a:lnSpc>
              <a:buFont typeface="Wingdings" panose="05000000000000000000" pitchFamily="2" charset="2"/>
              <a:buNone/>
            </a:pPr>
            <a:endParaRPr lang="en-US" altLang="en-US" sz="1800" dirty="0"/>
          </a:p>
          <a:p>
            <a:pPr eaLnBrk="1" hangingPunct="1">
              <a:lnSpc>
                <a:spcPct val="80000"/>
              </a:lnSpc>
            </a:pPr>
            <a:r>
              <a:rPr lang="en-US" altLang="en-US" sz="1800" dirty="0"/>
              <a:t>Pada </a:t>
            </a:r>
            <a:r>
              <a:rPr lang="en-US" altLang="en-US" sz="1800" dirty="0" err="1"/>
              <a:t>industri</a:t>
            </a:r>
            <a:r>
              <a:rPr lang="en-US" altLang="en-US" sz="1800" dirty="0"/>
              <a:t> </a:t>
            </a:r>
            <a:r>
              <a:rPr lang="en-US" altLang="en-US" sz="1800" dirty="0" err="1"/>
              <a:t>ringan</a:t>
            </a:r>
            <a:r>
              <a:rPr lang="en-US" altLang="en-US" sz="1800" dirty="0"/>
              <a:t>/ </a:t>
            </a:r>
            <a:r>
              <a:rPr lang="en-US" altLang="en-US" sz="1800" dirty="0" err="1"/>
              <a:t>tempat</a:t>
            </a:r>
            <a:r>
              <a:rPr lang="en-US" altLang="en-US" sz="1800" dirty="0"/>
              <a:t> </a:t>
            </a:r>
            <a:r>
              <a:rPr lang="en-US" altLang="en-US" sz="1800" dirty="0" err="1"/>
              <a:t>kerja</a:t>
            </a:r>
            <a:r>
              <a:rPr lang="en-US" altLang="en-US" sz="1800" dirty="0"/>
              <a:t> </a:t>
            </a:r>
            <a:r>
              <a:rPr lang="en-US" altLang="en-US" sz="1800" dirty="0" err="1"/>
              <a:t>biasa</a:t>
            </a:r>
            <a:endParaRPr lang="en-US" altLang="en-US" sz="1800" dirty="0"/>
          </a:p>
          <a:p>
            <a:pPr eaLnBrk="1" hangingPunct="1">
              <a:lnSpc>
                <a:spcPct val="80000"/>
              </a:lnSpc>
            </a:pPr>
            <a:r>
              <a:rPr lang="en-US" altLang="en-US" sz="1800" dirty="0" err="1"/>
              <a:t>Cukup</a:t>
            </a:r>
            <a:r>
              <a:rPr lang="en-US" altLang="en-US" sz="1800" dirty="0"/>
              <a:t> </a:t>
            </a:r>
            <a:r>
              <a:rPr lang="en-US" altLang="en-US" sz="1800" dirty="0" err="1"/>
              <a:t>dengan</a:t>
            </a:r>
            <a:r>
              <a:rPr lang="en-US" altLang="en-US" sz="1800" dirty="0"/>
              <a:t> </a:t>
            </a:r>
            <a:r>
              <a:rPr lang="en-US" altLang="en-US" sz="1800" dirty="0" err="1"/>
              <a:t>sepatu</a:t>
            </a:r>
            <a:r>
              <a:rPr lang="en-US" altLang="en-US" sz="1800" dirty="0"/>
              <a:t> yang </a:t>
            </a:r>
            <a:r>
              <a:rPr lang="en-US" altLang="en-US" sz="1800" dirty="0" err="1"/>
              <a:t>baik</a:t>
            </a:r>
            <a:endParaRPr lang="en-US" altLang="en-US" sz="1800" dirty="0"/>
          </a:p>
          <a:p>
            <a:pPr eaLnBrk="1" hangingPunct="1">
              <a:lnSpc>
                <a:spcPct val="80000"/>
              </a:lnSpc>
            </a:pPr>
            <a:r>
              <a:rPr lang="en-US" altLang="en-US" sz="1800" dirty="0"/>
              <a:t>Sepatu </a:t>
            </a:r>
            <a:r>
              <a:rPr lang="en-US" altLang="en-US" sz="1800" dirty="0" err="1"/>
              <a:t>pelindung</a:t>
            </a:r>
            <a:r>
              <a:rPr lang="en-US" altLang="en-US" sz="1800" dirty="0"/>
              <a:t> ( safety shoes)</a:t>
            </a:r>
          </a:p>
          <a:p>
            <a:pPr eaLnBrk="1" hangingPunct="1">
              <a:lnSpc>
                <a:spcPct val="80000"/>
              </a:lnSpc>
            </a:pPr>
            <a:r>
              <a:rPr lang="en-US" altLang="en-US" sz="1800" dirty="0" err="1"/>
              <a:t>Dapat</a:t>
            </a:r>
            <a:r>
              <a:rPr lang="en-US" altLang="en-US" sz="1800" dirty="0"/>
              <a:t> </a:t>
            </a:r>
            <a:r>
              <a:rPr lang="en-US" altLang="en-US" sz="1800" dirty="0" err="1"/>
              <a:t>terbuat</a:t>
            </a:r>
            <a:r>
              <a:rPr lang="en-US" altLang="en-US" sz="1800" dirty="0"/>
              <a:t> </a:t>
            </a:r>
            <a:r>
              <a:rPr lang="en-US" altLang="en-US" sz="1800" dirty="0" err="1"/>
              <a:t>dari</a:t>
            </a:r>
            <a:r>
              <a:rPr lang="en-US" altLang="en-US" sz="1800" dirty="0"/>
              <a:t> </a:t>
            </a:r>
            <a:r>
              <a:rPr lang="en-US" altLang="en-US" sz="1800" dirty="0" err="1"/>
              <a:t>kulit</a:t>
            </a:r>
            <a:r>
              <a:rPr lang="en-US" altLang="en-US" sz="1800" dirty="0"/>
              <a:t>, </a:t>
            </a:r>
            <a:r>
              <a:rPr lang="en-US" altLang="en-US" sz="1800" dirty="0" err="1"/>
              <a:t>karet</a:t>
            </a:r>
            <a:r>
              <a:rPr lang="en-US" altLang="en-US" sz="1800" dirty="0"/>
              <a:t>, </a:t>
            </a:r>
            <a:r>
              <a:rPr lang="en-US" altLang="en-US" sz="1800" dirty="0" err="1"/>
              <a:t>sintetik</a:t>
            </a:r>
            <a:r>
              <a:rPr lang="en-US" altLang="en-US" sz="1800" dirty="0"/>
              <a:t> </a:t>
            </a:r>
            <a:r>
              <a:rPr lang="en-US" altLang="en-US" sz="1800" dirty="0" err="1"/>
              <a:t>atau</a:t>
            </a:r>
            <a:r>
              <a:rPr lang="en-US" altLang="en-US" sz="1800" dirty="0"/>
              <a:t> </a:t>
            </a:r>
            <a:r>
              <a:rPr lang="en-US" altLang="en-US" sz="1800" dirty="0" err="1"/>
              <a:t>plastik</a:t>
            </a:r>
            <a:endParaRPr lang="en-US" altLang="en-US" sz="1800" dirty="0"/>
          </a:p>
          <a:p>
            <a:pPr eaLnBrk="1" hangingPunct="1">
              <a:lnSpc>
                <a:spcPct val="80000"/>
              </a:lnSpc>
            </a:pPr>
            <a:r>
              <a:rPr lang="en-US" altLang="en-US" sz="1800" dirty="0" err="1"/>
              <a:t>Untuk</a:t>
            </a:r>
            <a:r>
              <a:rPr lang="en-US" altLang="en-US" sz="1800" dirty="0"/>
              <a:t> </a:t>
            </a:r>
            <a:r>
              <a:rPr lang="en-US" altLang="en-US" sz="1800" dirty="0" err="1"/>
              <a:t>mencegah</a:t>
            </a:r>
            <a:r>
              <a:rPr lang="en-US" altLang="en-US" sz="1800" dirty="0"/>
              <a:t> </a:t>
            </a:r>
            <a:r>
              <a:rPr lang="en-US" altLang="en-US" sz="1800" dirty="0" err="1"/>
              <a:t>tergelincir</a:t>
            </a:r>
            <a:endParaRPr lang="en-US" altLang="en-US" sz="1800" dirty="0"/>
          </a:p>
          <a:p>
            <a:pPr eaLnBrk="1" hangingPunct="1">
              <a:lnSpc>
                <a:spcPct val="80000"/>
              </a:lnSpc>
            </a:pPr>
            <a:r>
              <a:rPr lang="en-US" altLang="en-US" sz="1800" dirty="0" err="1"/>
              <a:t>Dipakai</a:t>
            </a:r>
            <a:r>
              <a:rPr lang="en-US" altLang="en-US" sz="1800" dirty="0"/>
              <a:t> sol anti slip</a:t>
            </a:r>
          </a:p>
          <a:p>
            <a:pPr eaLnBrk="1" hangingPunct="1">
              <a:lnSpc>
                <a:spcPct val="80000"/>
              </a:lnSpc>
            </a:pPr>
            <a:r>
              <a:rPr lang="en-US" altLang="en-US" sz="1800" dirty="0" err="1"/>
              <a:t>Untuk</a:t>
            </a:r>
            <a:r>
              <a:rPr lang="en-US" altLang="en-US" sz="1800" dirty="0"/>
              <a:t> </a:t>
            </a:r>
            <a:r>
              <a:rPr lang="en-US" altLang="en-US" sz="1800" dirty="0" err="1"/>
              <a:t>mencegah</a:t>
            </a:r>
            <a:r>
              <a:rPr lang="en-US" altLang="en-US" sz="1800" dirty="0"/>
              <a:t> </a:t>
            </a:r>
            <a:r>
              <a:rPr lang="en-US" altLang="en-US" sz="1800" dirty="0" err="1"/>
              <a:t>tusukan</a:t>
            </a:r>
            <a:endParaRPr lang="en-US" altLang="en-US" sz="1800" dirty="0"/>
          </a:p>
          <a:p>
            <a:pPr eaLnBrk="1" hangingPunct="1">
              <a:lnSpc>
                <a:spcPct val="80000"/>
              </a:lnSpc>
            </a:pPr>
            <a:r>
              <a:rPr lang="en-US" altLang="en-US" sz="1800" dirty="0" err="1"/>
              <a:t>Dipakai</a:t>
            </a:r>
            <a:r>
              <a:rPr lang="en-US" altLang="en-US" sz="1800" dirty="0"/>
              <a:t> sol </a:t>
            </a:r>
            <a:r>
              <a:rPr lang="en-US" altLang="en-US" sz="1800" dirty="0" err="1"/>
              <a:t>dari</a:t>
            </a:r>
            <a:r>
              <a:rPr lang="en-US" altLang="en-US" sz="1800" dirty="0"/>
              <a:t> </a:t>
            </a:r>
            <a:r>
              <a:rPr lang="en-US" altLang="en-US" sz="1800" dirty="0" err="1"/>
              <a:t>logam</a:t>
            </a:r>
            <a:endParaRPr lang="en-US" altLang="en-US" sz="1800" dirty="0"/>
          </a:p>
          <a:p>
            <a:pPr eaLnBrk="1" hangingPunct="1">
              <a:lnSpc>
                <a:spcPct val="80000"/>
              </a:lnSpc>
            </a:pPr>
            <a:r>
              <a:rPr lang="en-US" altLang="en-US" sz="1800" dirty="0" err="1"/>
              <a:t>Terhadap</a:t>
            </a:r>
            <a:r>
              <a:rPr lang="en-US" altLang="en-US" sz="1800" dirty="0"/>
              <a:t> </a:t>
            </a:r>
            <a:r>
              <a:rPr lang="en-US" altLang="en-US" sz="1800" dirty="0" err="1"/>
              <a:t>bahaya</a:t>
            </a:r>
            <a:r>
              <a:rPr lang="en-US" altLang="en-US" sz="1800" dirty="0"/>
              <a:t> </a:t>
            </a:r>
            <a:r>
              <a:rPr lang="en-US" altLang="en-US" sz="1800" dirty="0" err="1"/>
              <a:t>listrik</a:t>
            </a:r>
            <a:endParaRPr lang="en-US" altLang="en-US" sz="1800" dirty="0"/>
          </a:p>
          <a:p>
            <a:pPr eaLnBrk="1" hangingPunct="1">
              <a:lnSpc>
                <a:spcPct val="80000"/>
              </a:lnSpc>
            </a:pPr>
            <a:r>
              <a:rPr lang="en-US" altLang="en-US" sz="1800" dirty="0"/>
              <a:t>Sepatu </a:t>
            </a:r>
            <a:r>
              <a:rPr lang="en-US" altLang="en-US" sz="1800" dirty="0" err="1"/>
              <a:t>seluruhnya</a:t>
            </a:r>
            <a:r>
              <a:rPr lang="en-US" altLang="en-US" sz="1800" dirty="0"/>
              <a:t> </a:t>
            </a:r>
            <a:r>
              <a:rPr lang="en-US" altLang="en-US" sz="1800" dirty="0" err="1"/>
              <a:t>harus</a:t>
            </a:r>
            <a:r>
              <a:rPr lang="en-US" altLang="en-US" sz="1800" dirty="0"/>
              <a:t> di </a:t>
            </a:r>
            <a:r>
              <a:rPr lang="en-US" altLang="en-US" sz="1800" dirty="0" err="1"/>
              <a:t>jahit</a:t>
            </a:r>
            <a:r>
              <a:rPr lang="en-US" altLang="en-US" sz="1800" dirty="0"/>
              <a:t> </a:t>
            </a:r>
            <a:r>
              <a:rPr lang="en-US" altLang="en-US" sz="1800" dirty="0" err="1"/>
              <a:t>atau</a:t>
            </a:r>
            <a:r>
              <a:rPr lang="en-US" altLang="en-US" sz="1800" dirty="0"/>
              <a:t>  </a:t>
            </a:r>
            <a:r>
              <a:rPr lang="en-US" altLang="en-US" sz="1800" dirty="0" err="1"/>
              <a:t>direkat</a:t>
            </a:r>
            <a:r>
              <a:rPr lang="en-US" altLang="en-US" sz="1800" dirty="0"/>
              <a:t> </a:t>
            </a:r>
            <a:r>
              <a:rPr lang="en-US" altLang="en-US" sz="1800" dirty="0" err="1"/>
              <a:t>tak</a:t>
            </a:r>
            <a:r>
              <a:rPr lang="en-US" altLang="en-US" sz="1800" dirty="0"/>
              <a:t> </a:t>
            </a:r>
            <a:r>
              <a:rPr lang="en-US" altLang="en-US" sz="1800" dirty="0" err="1"/>
              <a:t>boleh</a:t>
            </a:r>
            <a:r>
              <a:rPr lang="en-US" altLang="en-US" sz="1800" dirty="0"/>
              <a:t> </a:t>
            </a:r>
            <a:r>
              <a:rPr lang="en-US" altLang="en-US" sz="1800" dirty="0" err="1"/>
              <a:t>memakai</a:t>
            </a:r>
            <a:r>
              <a:rPr lang="en-US" altLang="en-US" sz="1800" dirty="0"/>
              <a:t> </a:t>
            </a:r>
            <a:r>
              <a:rPr lang="en-US" altLang="en-US" sz="1800" dirty="0" err="1"/>
              <a:t>paku</a:t>
            </a:r>
            <a:endParaRPr lang="en-US" alt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54E0582E-7C78-4490-3BA5-A51076529774}"/>
              </a:ext>
            </a:extLst>
          </p:cNvPr>
          <p:cNvSpPr>
            <a:spLocks noGrp="1" noChangeArrowheads="1"/>
          </p:cNvSpPr>
          <p:nvPr>
            <p:ph sz="quarter" idx="1"/>
          </p:nvPr>
        </p:nvSpPr>
        <p:spPr>
          <a:xfrm>
            <a:off x="457200" y="333375"/>
            <a:ext cx="8229600" cy="5792788"/>
          </a:xfrm>
        </p:spPr>
        <p:txBody>
          <a:bodyPr/>
          <a:lstStyle/>
          <a:p>
            <a:pPr eaLnBrk="1" hangingPunct="1">
              <a:lnSpc>
                <a:spcPct val="80000"/>
              </a:lnSpc>
              <a:buFont typeface="Wingdings" panose="05000000000000000000" pitchFamily="2" charset="2"/>
              <a:buNone/>
            </a:pPr>
            <a:r>
              <a:rPr lang="en-US" altLang="en-US" sz="2800"/>
              <a:t>Safety Belt</a:t>
            </a:r>
          </a:p>
          <a:p>
            <a:pPr eaLnBrk="1" hangingPunct="1">
              <a:lnSpc>
                <a:spcPct val="80000"/>
              </a:lnSpc>
            </a:pPr>
            <a:r>
              <a:rPr lang="en-US" altLang="en-US" sz="2800"/>
              <a:t>Berguna untuk melindungi tubuh dari kemungkinan terjatuh, biasanya digunakan pada  pekerjaan konstruksi dan memanjat serta tempat tertutup atau boiler.</a:t>
            </a:r>
          </a:p>
          <a:p>
            <a:pPr eaLnBrk="1" hangingPunct="1">
              <a:lnSpc>
                <a:spcPct val="80000"/>
              </a:lnSpc>
            </a:pPr>
            <a:r>
              <a:rPr lang="en-US" altLang="en-US" sz="2800"/>
              <a:t>Harus dapat menahan beban sebesar 80 Kg.</a:t>
            </a:r>
          </a:p>
          <a:p>
            <a:pPr eaLnBrk="1" hangingPunct="1">
              <a:lnSpc>
                <a:spcPct val="80000"/>
              </a:lnSpc>
              <a:buFont typeface="Wingdings" panose="05000000000000000000" pitchFamily="2" charset="2"/>
              <a:buNone/>
            </a:pPr>
            <a:r>
              <a:rPr lang="en-US" altLang="en-US" sz="2800"/>
              <a:t>Jenis</a:t>
            </a:r>
          </a:p>
          <a:p>
            <a:pPr eaLnBrk="1" hangingPunct="1">
              <a:lnSpc>
                <a:spcPct val="80000"/>
              </a:lnSpc>
            </a:pPr>
            <a:r>
              <a:rPr lang="en-US" altLang="en-US" sz="2800"/>
              <a:t>Penggantung unifilar</a:t>
            </a:r>
          </a:p>
          <a:p>
            <a:pPr eaLnBrk="1" hangingPunct="1">
              <a:lnSpc>
                <a:spcPct val="80000"/>
              </a:lnSpc>
            </a:pPr>
            <a:r>
              <a:rPr lang="en-US" altLang="en-US" sz="2800"/>
              <a:t>Penggantung berbentuk U</a:t>
            </a:r>
          </a:p>
          <a:p>
            <a:pPr eaLnBrk="1" hangingPunct="1">
              <a:lnSpc>
                <a:spcPct val="80000"/>
              </a:lnSpc>
            </a:pPr>
            <a:r>
              <a:rPr lang="en-US" altLang="en-US" sz="2800"/>
              <a:t>Gabungan penggantung unifilar dan bentuk U</a:t>
            </a:r>
          </a:p>
          <a:p>
            <a:pPr eaLnBrk="1" hangingPunct="1">
              <a:lnSpc>
                <a:spcPct val="80000"/>
              </a:lnSpc>
            </a:pPr>
            <a:r>
              <a:rPr lang="en-US" altLang="en-US" sz="2800"/>
              <a:t>Penunjang dada (chest harness)</a:t>
            </a:r>
          </a:p>
          <a:p>
            <a:pPr eaLnBrk="1" hangingPunct="1">
              <a:lnSpc>
                <a:spcPct val="80000"/>
              </a:lnSpc>
            </a:pPr>
            <a:r>
              <a:rPr lang="en-US" altLang="en-US" sz="2800"/>
              <a:t>Penunjang dada dan punggung (chest waist harness)</a:t>
            </a:r>
          </a:p>
          <a:p>
            <a:pPr eaLnBrk="1" hangingPunct="1">
              <a:lnSpc>
                <a:spcPct val="80000"/>
              </a:lnSpc>
            </a:pPr>
            <a:r>
              <a:rPr lang="en-US" altLang="en-US" sz="2800"/>
              <a:t>Penunjang seluruh tubuh (full body harness)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37855" y="1131094"/>
            <a:ext cx="6977495" cy="994172"/>
          </a:xfrm>
        </p:spPr>
        <p:txBody>
          <a:bodyPr/>
          <a:lstStyle/>
          <a:p>
            <a:pPr eaLnBrk="1" hangingPunct="1"/>
            <a:r>
              <a:rPr lang="en-US" b="1" dirty="0"/>
              <a:t>APD – 1</a:t>
            </a:r>
            <a:r>
              <a:rPr lang="en-US" b="1" baseline="30000" dirty="0"/>
              <a:t>st</a:t>
            </a:r>
            <a:r>
              <a:rPr lang="en-US" b="1" dirty="0"/>
              <a:t> line of barrier</a:t>
            </a:r>
          </a:p>
        </p:txBody>
      </p:sp>
      <p:sp>
        <p:nvSpPr>
          <p:cNvPr id="17411" name="Content Placeholder 2"/>
          <p:cNvSpPr>
            <a:spLocks noGrp="1"/>
          </p:cNvSpPr>
          <p:nvPr>
            <p:ph idx="1"/>
          </p:nvPr>
        </p:nvSpPr>
        <p:spPr>
          <a:xfrm>
            <a:off x="628650" y="2447059"/>
            <a:ext cx="5566264" cy="3042914"/>
          </a:xfrm>
        </p:spPr>
        <p:txBody>
          <a:bodyPr/>
          <a:lstStyle/>
          <a:p>
            <a:pPr eaLnBrk="1" hangingPunct="1"/>
            <a:r>
              <a:rPr lang="en-US" dirty="0" err="1"/>
              <a:t>Fungsi</a:t>
            </a:r>
            <a:r>
              <a:rPr lang="en-US" dirty="0"/>
              <a:t> APD</a:t>
            </a:r>
          </a:p>
          <a:p>
            <a:pPr lvl="1" eaLnBrk="1" hangingPunct="1"/>
            <a:r>
              <a:rPr lang="en-US" dirty="0" err="1"/>
              <a:t>Melindungi</a:t>
            </a:r>
            <a:r>
              <a:rPr lang="en-US" dirty="0"/>
              <a:t> </a:t>
            </a:r>
            <a:r>
              <a:rPr lang="en-US" dirty="0" err="1"/>
              <a:t>kulit</a:t>
            </a:r>
            <a:r>
              <a:rPr lang="en-US" dirty="0"/>
              <a:t>, </a:t>
            </a:r>
            <a:r>
              <a:rPr lang="en-US" dirty="0" err="1"/>
              <a:t>mem</a:t>
            </a:r>
            <a:r>
              <a:rPr lang="id-ID" dirty="0"/>
              <a:t>b</a:t>
            </a:r>
            <a:r>
              <a:rPr lang="en-US" dirty="0"/>
              <a:t>ran </a:t>
            </a:r>
            <a:r>
              <a:rPr lang="en-US" dirty="0" err="1"/>
              <a:t>mukosa</a:t>
            </a:r>
            <a:r>
              <a:rPr lang="en-US" dirty="0"/>
              <a:t>/</a:t>
            </a:r>
            <a:r>
              <a:rPr lang="en-US" dirty="0" err="1"/>
              <a:t>pernafasan</a:t>
            </a:r>
            <a:r>
              <a:rPr lang="en-US" dirty="0"/>
              <a:t> </a:t>
            </a:r>
            <a:r>
              <a:rPr lang="en-US" dirty="0" err="1"/>
              <a:t>terhadap</a:t>
            </a:r>
            <a:r>
              <a:rPr lang="en-US" dirty="0"/>
              <a:t> </a:t>
            </a:r>
            <a:r>
              <a:rPr lang="en-US" dirty="0" err="1"/>
              <a:t>paparan</a:t>
            </a:r>
            <a:r>
              <a:rPr lang="en-US" dirty="0"/>
              <a:t> </a:t>
            </a:r>
            <a:r>
              <a:rPr lang="en-US" dirty="0" err="1"/>
              <a:t>agen</a:t>
            </a:r>
            <a:r>
              <a:rPr lang="en-US" dirty="0"/>
              <a:t> </a:t>
            </a:r>
            <a:r>
              <a:rPr lang="en-US" dirty="0" err="1"/>
              <a:t>infeksius</a:t>
            </a:r>
            <a:r>
              <a:rPr lang="en-US" dirty="0"/>
              <a:t> </a:t>
            </a:r>
            <a:r>
              <a:rPr lang="en-US" dirty="0" err="1"/>
              <a:t>saat</a:t>
            </a:r>
            <a:r>
              <a:rPr lang="en-US" dirty="0"/>
              <a:t> </a:t>
            </a:r>
            <a:r>
              <a:rPr lang="en-US" dirty="0" err="1"/>
              <a:t>bekerja</a:t>
            </a:r>
            <a:endParaRPr lang="en-US" dirty="0"/>
          </a:p>
          <a:p>
            <a:pPr lvl="1" eaLnBrk="1" hangingPunct="1"/>
            <a:r>
              <a:rPr lang="en-US" dirty="0" err="1"/>
              <a:t>Untuk</a:t>
            </a:r>
            <a:r>
              <a:rPr lang="en-US" dirty="0"/>
              <a:t> </a:t>
            </a:r>
            <a:r>
              <a:rPr lang="en-US" dirty="0" err="1"/>
              <a:t>mencegah</a:t>
            </a:r>
            <a:r>
              <a:rPr lang="en-US" dirty="0"/>
              <a:t> </a:t>
            </a:r>
            <a:r>
              <a:rPr lang="en-US" dirty="0" err="1"/>
              <a:t>kontaminasi</a:t>
            </a:r>
            <a:endParaRPr lang="en-US" dirty="0"/>
          </a:p>
          <a:p>
            <a:pPr eaLnBrk="1" hangingPunct="1"/>
            <a:r>
              <a:rPr lang="en-US" dirty="0" err="1"/>
              <a:t>Keterbatasan</a:t>
            </a:r>
            <a:r>
              <a:rPr lang="en-US" dirty="0"/>
              <a:t> APD</a:t>
            </a:r>
          </a:p>
          <a:p>
            <a:pPr lvl="1" eaLnBrk="1" hangingPunct="1"/>
            <a:r>
              <a:rPr lang="en-US" dirty="0" err="1"/>
              <a:t>Tidak</a:t>
            </a:r>
            <a:r>
              <a:rPr lang="en-US" dirty="0"/>
              <a:t> </a:t>
            </a:r>
            <a:r>
              <a:rPr lang="en-US" dirty="0" err="1"/>
              <a:t>mengeliminasi</a:t>
            </a:r>
            <a:r>
              <a:rPr lang="en-US" dirty="0"/>
              <a:t> </a:t>
            </a:r>
            <a:r>
              <a:rPr lang="id-ID" dirty="0"/>
              <a:t>agen patogen</a:t>
            </a:r>
            <a:endParaRPr lang="en-US" dirty="0"/>
          </a:p>
          <a:p>
            <a:pPr lvl="1" eaLnBrk="1" hangingPunct="1"/>
            <a:r>
              <a:rPr lang="id-ID" dirty="0"/>
              <a:t>Membatasi gerak</a:t>
            </a:r>
          </a:p>
          <a:p>
            <a:pPr lvl="1" eaLnBrk="1" hangingPunct="1"/>
            <a:r>
              <a:rPr lang="id-ID" dirty="0"/>
              <a:t>Perlu dilakukan pemilihan bahan yang cocok agar tidak terjadi alergi</a:t>
            </a:r>
            <a:endParaRPr lang="en-US" dirty="0"/>
          </a:p>
          <a:p>
            <a:pPr lvl="1" eaLnBrk="1" hangingPunct="1"/>
            <a:endParaRPr lang="en-US"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34</a:t>
            </a:fld>
            <a:endParaRPr lang="en-US"/>
          </a:p>
        </p:txBody>
      </p:sp>
      <p:pic>
        <p:nvPicPr>
          <p:cNvPr id="4" name="Picture 3"/>
          <p:cNvPicPr>
            <a:picLocks noChangeAspect="1"/>
          </p:cNvPicPr>
          <p:nvPr/>
        </p:nvPicPr>
        <p:blipFill>
          <a:blip r:embed="rId2" cstate="print"/>
          <a:stretch>
            <a:fillRect/>
          </a:stretch>
        </p:blipFill>
        <p:spPr>
          <a:xfrm>
            <a:off x="7910348" y="1122103"/>
            <a:ext cx="1040523" cy="1290284"/>
          </a:xfrm>
          <a:prstGeom prst="rect">
            <a:avLst/>
          </a:prstGeom>
        </p:spPr>
      </p:pic>
      <p:pic>
        <p:nvPicPr>
          <p:cNvPr id="5" name="Picture 4"/>
          <p:cNvPicPr>
            <a:picLocks noChangeAspect="1"/>
          </p:cNvPicPr>
          <p:nvPr/>
        </p:nvPicPr>
        <p:blipFill>
          <a:blip r:embed="rId3" cstate="print"/>
          <a:stretch>
            <a:fillRect/>
          </a:stretch>
        </p:blipFill>
        <p:spPr>
          <a:xfrm>
            <a:off x="6772801" y="4688087"/>
            <a:ext cx="1459907" cy="994006"/>
          </a:xfrm>
          <a:prstGeom prst="rect">
            <a:avLst/>
          </a:prstGeom>
        </p:spPr>
      </p:pic>
      <p:pic>
        <p:nvPicPr>
          <p:cNvPr id="6" name="Picture 5"/>
          <p:cNvPicPr>
            <a:picLocks noChangeAspect="1"/>
          </p:cNvPicPr>
          <p:nvPr/>
        </p:nvPicPr>
        <p:blipFill>
          <a:blip r:embed="rId4" cstate="print"/>
          <a:stretch>
            <a:fillRect/>
          </a:stretch>
        </p:blipFill>
        <p:spPr>
          <a:xfrm>
            <a:off x="7583214" y="2766005"/>
            <a:ext cx="1448117" cy="1753031"/>
          </a:xfrm>
          <a:prstGeom prst="rect">
            <a:avLst/>
          </a:prstGeom>
        </p:spPr>
      </p:pic>
      <p:pic>
        <p:nvPicPr>
          <p:cNvPr id="7" name="Picture 6"/>
          <p:cNvPicPr>
            <a:picLocks noChangeAspect="1"/>
          </p:cNvPicPr>
          <p:nvPr/>
        </p:nvPicPr>
        <p:blipFill>
          <a:blip r:embed="rId5" cstate="print"/>
          <a:stretch>
            <a:fillRect/>
          </a:stretch>
        </p:blipFill>
        <p:spPr>
          <a:xfrm>
            <a:off x="6097597" y="2791320"/>
            <a:ext cx="1405157" cy="1626513"/>
          </a:xfrm>
          <a:prstGeom prst="rect">
            <a:avLst/>
          </a:prstGeom>
        </p:spPr>
      </p:pic>
      <p:pic>
        <p:nvPicPr>
          <p:cNvPr id="8" name="Picture 7"/>
          <p:cNvPicPr>
            <a:picLocks noChangeAspect="1"/>
          </p:cNvPicPr>
          <p:nvPr/>
        </p:nvPicPr>
        <p:blipFill>
          <a:blip r:embed="rId6" cstate="print"/>
          <a:stretch>
            <a:fillRect/>
          </a:stretch>
        </p:blipFill>
        <p:spPr>
          <a:xfrm>
            <a:off x="6366725" y="1113411"/>
            <a:ext cx="1216489" cy="1265183"/>
          </a:xfrm>
          <a:prstGeom prst="rect">
            <a:avLst/>
          </a:prstGeom>
        </p:spPr>
      </p:pic>
    </p:spTree>
    <p:extLst>
      <p:ext uri="{BB962C8B-B14F-4D97-AF65-F5344CB8AC3E}">
        <p14:creationId xmlns:p14="http://schemas.microsoft.com/office/powerpoint/2010/main" val="374901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877276" y="2761060"/>
            <a:ext cx="1591031" cy="400050"/>
          </a:xfrm>
        </p:spPr>
        <p:txBody>
          <a:bodyPr>
            <a:noAutofit/>
          </a:bodyPr>
          <a:lstStyle/>
          <a:p>
            <a:pPr algn="ctr" eaLnBrk="1" hangingPunct="1"/>
            <a:r>
              <a:rPr lang="en-US" sz="1350" dirty="0"/>
              <a:t>General Lab / BSL-1</a:t>
            </a:r>
          </a:p>
        </p:txBody>
      </p:sp>
      <p:pic>
        <p:nvPicPr>
          <p:cNvPr id="1843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6509" t="49779" r="83725" b="29665"/>
          <a:stretch>
            <a:fillRect/>
          </a:stretch>
        </p:blipFill>
        <p:spPr>
          <a:xfrm>
            <a:off x="7103663" y="1205263"/>
            <a:ext cx="1119351" cy="1657350"/>
          </a:xfrm>
          <a:noFill/>
        </p:spPr>
      </p:pic>
      <p:sp>
        <p:nvSpPr>
          <p:cNvPr id="3" name="Slide Number Placeholder 2"/>
          <p:cNvSpPr>
            <a:spLocks noGrp="1"/>
          </p:cNvSpPr>
          <p:nvPr>
            <p:ph type="sldNum" sz="quarter" idx="12"/>
          </p:nvPr>
        </p:nvSpPr>
        <p:spPr/>
        <p:txBody>
          <a:bodyPr/>
          <a:lstStyle/>
          <a:p>
            <a:fld id="{C279F19A-DD13-4B25-85E5-F67B8729621E}" type="slidenum">
              <a:rPr lang="en-US" smtClean="0"/>
              <a:pPr/>
              <a:t>35</a:t>
            </a:fld>
            <a:endParaRPr lang="en-US"/>
          </a:p>
        </p:txBody>
      </p:sp>
      <p:pic>
        <p:nvPicPr>
          <p:cNvPr id="184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5156" t="42000" r="57031" b="36667"/>
          <a:stretch>
            <a:fillRect/>
          </a:stretch>
        </p:blipFill>
        <p:spPr bwMode="auto">
          <a:xfrm>
            <a:off x="5148739" y="1046560"/>
            <a:ext cx="1085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6250" t="42000" r="80469" b="25999"/>
          <a:stretch>
            <a:fillRect/>
          </a:stretch>
        </p:blipFill>
        <p:spPr bwMode="auto">
          <a:xfrm>
            <a:off x="1655292" y="3464222"/>
            <a:ext cx="10525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33594" t="42000" r="53906" b="25999"/>
          <a:stretch>
            <a:fillRect/>
          </a:stretch>
        </p:blipFill>
        <p:spPr bwMode="auto">
          <a:xfrm>
            <a:off x="6800227" y="3458557"/>
            <a:ext cx="1104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0313" t="42000" r="67969" b="25999"/>
          <a:stretch>
            <a:fillRect/>
          </a:stretch>
        </p:blipFill>
        <p:spPr bwMode="auto">
          <a:xfrm>
            <a:off x="496861" y="3464222"/>
            <a:ext cx="9286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7158200" y="2761060"/>
            <a:ext cx="1257300" cy="400050"/>
          </a:xfrm>
          <a:prstGeom prst="rect">
            <a:avLst/>
          </a:prstGeom>
          <a:noFill/>
          <a:ln w="9525">
            <a:noFill/>
            <a:miter lim="800000"/>
            <a:headEnd/>
            <a:tailEnd/>
          </a:ln>
        </p:spPr>
        <p:txBody>
          <a:bodyPr anchor="ctr"/>
          <a:lstStyle/>
          <a:p>
            <a:pPr algn="ctr">
              <a:defRPr/>
            </a:pPr>
            <a:r>
              <a:rPr lang="en-US" dirty="0">
                <a:latin typeface="+mj-lt"/>
                <a:ea typeface="+mj-ea"/>
                <a:cs typeface="+mj-cs"/>
              </a:rPr>
              <a:t>BSL-</a:t>
            </a:r>
            <a:r>
              <a:rPr lang="id-ID" dirty="0">
                <a:latin typeface="+mj-lt"/>
                <a:ea typeface="+mj-ea"/>
                <a:cs typeface="+mj-cs"/>
              </a:rPr>
              <a:t>2</a:t>
            </a:r>
            <a:endParaRPr lang="en-US" dirty="0">
              <a:latin typeface="+mj-lt"/>
              <a:ea typeface="+mj-ea"/>
              <a:cs typeface="+mj-cs"/>
            </a:endParaRPr>
          </a:p>
        </p:txBody>
      </p:sp>
      <p:sp>
        <p:nvSpPr>
          <p:cNvPr id="11" name="Title 1"/>
          <p:cNvSpPr txBox="1">
            <a:spLocks/>
          </p:cNvSpPr>
          <p:nvPr/>
        </p:nvSpPr>
        <p:spPr bwMode="auto">
          <a:xfrm>
            <a:off x="6666877" y="5148245"/>
            <a:ext cx="1371600" cy="400050"/>
          </a:xfrm>
          <a:prstGeom prst="rect">
            <a:avLst/>
          </a:prstGeom>
          <a:noFill/>
          <a:ln w="9525">
            <a:noFill/>
            <a:miter lim="800000"/>
            <a:headEnd/>
            <a:tailEnd/>
          </a:ln>
        </p:spPr>
        <p:txBody>
          <a:bodyPr anchor="ctr"/>
          <a:lstStyle/>
          <a:p>
            <a:pPr algn="ctr">
              <a:defRPr/>
            </a:pPr>
            <a:r>
              <a:rPr lang="en-US" dirty="0" err="1">
                <a:latin typeface="+mj-lt"/>
                <a:ea typeface="+mj-ea"/>
                <a:cs typeface="+mj-cs"/>
              </a:rPr>
              <a:t>cryoprotection</a:t>
            </a:r>
            <a:endParaRPr lang="en-US" dirty="0">
              <a:latin typeface="+mj-lt"/>
              <a:ea typeface="+mj-ea"/>
              <a:cs typeface="+mj-cs"/>
            </a:endParaRPr>
          </a:p>
        </p:txBody>
      </p:sp>
      <p:sp>
        <p:nvSpPr>
          <p:cNvPr id="12" name="Title 1"/>
          <p:cNvSpPr txBox="1">
            <a:spLocks/>
          </p:cNvSpPr>
          <p:nvPr/>
        </p:nvSpPr>
        <p:spPr bwMode="auto">
          <a:xfrm>
            <a:off x="796898" y="4990276"/>
            <a:ext cx="1257300" cy="400050"/>
          </a:xfrm>
          <a:prstGeom prst="rect">
            <a:avLst/>
          </a:prstGeom>
          <a:noFill/>
          <a:ln w="9525">
            <a:noFill/>
            <a:miter lim="800000"/>
            <a:headEnd/>
            <a:tailEnd/>
          </a:ln>
        </p:spPr>
        <p:txBody>
          <a:bodyPr anchor="ctr"/>
          <a:lstStyle/>
          <a:p>
            <a:pPr algn="ctr">
              <a:defRPr/>
            </a:pPr>
            <a:r>
              <a:rPr lang="id-ID" dirty="0">
                <a:solidFill>
                  <a:schemeClr val="tx2"/>
                </a:solidFill>
                <a:latin typeface="+mj-lt"/>
                <a:ea typeface="+mj-ea"/>
                <a:cs typeface="+mj-cs"/>
              </a:rPr>
              <a:t>BSL 2/ </a:t>
            </a:r>
            <a:r>
              <a:rPr lang="en-US" dirty="0">
                <a:solidFill>
                  <a:schemeClr val="tx2"/>
                </a:solidFill>
                <a:latin typeface="+mj-lt"/>
                <a:ea typeface="+mj-ea"/>
                <a:cs typeface="+mj-cs"/>
              </a:rPr>
              <a:t>R. DNA</a:t>
            </a:r>
          </a:p>
        </p:txBody>
      </p:sp>
      <p:sp>
        <p:nvSpPr>
          <p:cNvPr id="13" name="Title 1"/>
          <p:cNvSpPr txBox="1">
            <a:spLocks/>
          </p:cNvSpPr>
          <p:nvPr/>
        </p:nvSpPr>
        <p:spPr bwMode="auto">
          <a:xfrm>
            <a:off x="4699194" y="5115907"/>
            <a:ext cx="1257300" cy="400050"/>
          </a:xfrm>
          <a:prstGeom prst="rect">
            <a:avLst/>
          </a:prstGeom>
          <a:noFill/>
          <a:ln w="9525">
            <a:noFill/>
            <a:miter lim="800000"/>
            <a:headEnd/>
            <a:tailEnd/>
          </a:ln>
        </p:spPr>
        <p:txBody>
          <a:bodyPr anchor="ctr"/>
          <a:lstStyle/>
          <a:p>
            <a:pPr algn="ctr">
              <a:defRPr/>
            </a:pPr>
            <a:r>
              <a:rPr lang="en-US" dirty="0">
                <a:latin typeface="+mj-lt"/>
                <a:ea typeface="+mj-ea"/>
                <a:cs typeface="+mj-cs"/>
              </a:rPr>
              <a:t>BSL-4</a:t>
            </a:r>
          </a:p>
        </p:txBody>
      </p:sp>
      <p:sp>
        <p:nvSpPr>
          <p:cNvPr id="14" name="Rectangle 13"/>
          <p:cNvSpPr/>
          <p:nvPr/>
        </p:nvSpPr>
        <p:spPr>
          <a:xfrm>
            <a:off x="1484494" y="1316367"/>
            <a:ext cx="3413521" cy="1754326"/>
          </a:xfrm>
          <a:prstGeom prst="rect">
            <a:avLst/>
          </a:prstGeom>
        </p:spPr>
        <p:txBody>
          <a:bodyPr wrap="square">
            <a:spAutoFit/>
          </a:bodyPr>
          <a:lstStyle/>
          <a:p>
            <a:pPr marL="171450" indent="-171450">
              <a:buFont typeface="Arial" pitchFamily="34" charset="0"/>
              <a:buChar char="•"/>
              <a:defRPr/>
            </a:pPr>
            <a:r>
              <a:rPr lang="en-US" b="1" dirty="0" err="1"/>
              <a:t>Jenis</a:t>
            </a:r>
            <a:r>
              <a:rPr lang="en-US" b="1" dirty="0"/>
              <a:t> </a:t>
            </a:r>
            <a:r>
              <a:rPr lang="en-US" b="1" dirty="0" err="1"/>
              <a:t>pakaian</a:t>
            </a:r>
            <a:r>
              <a:rPr lang="en-US" b="1" dirty="0"/>
              <a:t> lab </a:t>
            </a:r>
            <a:r>
              <a:rPr lang="en-US" b="1" dirty="0" err="1"/>
              <a:t>disesuaikan</a:t>
            </a:r>
            <a:r>
              <a:rPr lang="en-US" b="1" dirty="0"/>
              <a:t> </a:t>
            </a:r>
            <a:r>
              <a:rPr lang="en-US" b="1" dirty="0" err="1"/>
              <a:t>dengan</a:t>
            </a:r>
            <a:r>
              <a:rPr lang="en-US" b="1" dirty="0"/>
              <a:t> </a:t>
            </a:r>
            <a:r>
              <a:rPr lang="en-US" b="1" dirty="0" err="1"/>
              <a:t>penggunaan</a:t>
            </a:r>
            <a:r>
              <a:rPr lang="en-US" b="1" dirty="0"/>
              <a:t> (</a:t>
            </a:r>
            <a:r>
              <a:rPr lang="en-US" b="1" dirty="0" err="1"/>
              <a:t>tahan</a:t>
            </a:r>
            <a:r>
              <a:rPr lang="en-US" b="1" dirty="0"/>
              <a:t> </a:t>
            </a:r>
            <a:r>
              <a:rPr lang="en-US" b="1" dirty="0" err="1"/>
              <a:t>api</a:t>
            </a:r>
            <a:r>
              <a:rPr lang="en-US" b="1" dirty="0"/>
              <a:t> </a:t>
            </a:r>
            <a:r>
              <a:rPr lang="en-US" b="1" dirty="0" err="1"/>
              <a:t>dan</a:t>
            </a:r>
            <a:r>
              <a:rPr lang="en-US" b="1" dirty="0"/>
              <a:t> </a:t>
            </a:r>
            <a:r>
              <a:rPr lang="en-US" b="1" dirty="0" err="1"/>
              <a:t>bahan</a:t>
            </a:r>
            <a:r>
              <a:rPr lang="en-US" b="1" dirty="0"/>
              <a:t> </a:t>
            </a:r>
            <a:r>
              <a:rPr lang="en-US" b="1" dirty="0" err="1"/>
              <a:t>kimia</a:t>
            </a:r>
            <a:r>
              <a:rPr lang="en-US" b="1" dirty="0"/>
              <a:t>, anti air </a:t>
            </a:r>
            <a:r>
              <a:rPr lang="en-US" b="1" dirty="0" err="1"/>
              <a:t>bisa</a:t>
            </a:r>
            <a:r>
              <a:rPr lang="en-US" b="1" dirty="0"/>
              <a:t> </a:t>
            </a:r>
            <a:r>
              <a:rPr lang="en-US" b="1" dirty="0" err="1"/>
              <a:t>ditambah</a:t>
            </a:r>
            <a:r>
              <a:rPr lang="en-US" b="1" dirty="0"/>
              <a:t> </a:t>
            </a:r>
            <a:r>
              <a:rPr lang="en-US" b="1" dirty="0" err="1"/>
              <a:t>celemek</a:t>
            </a:r>
            <a:r>
              <a:rPr lang="en-US" b="1" dirty="0"/>
              <a:t> </a:t>
            </a:r>
            <a:r>
              <a:rPr lang="en-US" b="1" dirty="0" err="1"/>
              <a:t>plastik</a:t>
            </a:r>
            <a:r>
              <a:rPr lang="en-US" b="1" dirty="0"/>
              <a:t>)</a:t>
            </a:r>
            <a:r>
              <a:rPr lang="id-ID" b="1" dirty="0"/>
              <a:t> dan pekerjaan</a:t>
            </a:r>
            <a:endParaRPr lang="en-US" b="1" dirty="0"/>
          </a:p>
        </p:txBody>
      </p:sp>
      <p:pic>
        <p:nvPicPr>
          <p:cNvPr id="184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36719" t="63333" r="58308" b="15697"/>
          <a:stretch>
            <a:fillRect/>
          </a:stretch>
        </p:blipFill>
        <p:spPr bwMode="auto">
          <a:xfrm>
            <a:off x="3413403" y="3367579"/>
            <a:ext cx="685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3074468" y="5148245"/>
            <a:ext cx="1257300" cy="400050"/>
          </a:xfrm>
          <a:prstGeom prst="rect">
            <a:avLst/>
          </a:prstGeom>
          <a:noFill/>
          <a:ln w="9525">
            <a:noFill/>
            <a:miter lim="800000"/>
            <a:headEnd/>
            <a:tailEnd/>
          </a:ln>
        </p:spPr>
        <p:txBody>
          <a:bodyPr anchor="ctr"/>
          <a:lstStyle/>
          <a:p>
            <a:pPr algn="ctr">
              <a:defRPr/>
            </a:pPr>
            <a:r>
              <a:rPr lang="en-US" dirty="0">
                <a:latin typeface="+mj-lt"/>
                <a:ea typeface="+mj-ea"/>
                <a:cs typeface="+mj-cs"/>
              </a:rPr>
              <a:t>BSL-3</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387" y="3310979"/>
            <a:ext cx="1197674" cy="1784534"/>
          </a:xfrm>
          <a:prstGeom prst="rect">
            <a:avLst/>
          </a:prstGeom>
        </p:spPr>
      </p:pic>
    </p:spTree>
    <p:extLst>
      <p:ext uri="{BB962C8B-B14F-4D97-AF65-F5344CB8AC3E}">
        <p14:creationId xmlns:p14="http://schemas.microsoft.com/office/powerpoint/2010/main" val="173982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57400" y="1200150"/>
            <a:ext cx="5372100" cy="800100"/>
          </a:xfrm>
        </p:spPr>
        <p:txBody>
          <a:bodyPr/>
          <a:lstStyle/>
          <a:p>
            <a:pPr eaLnBrk="1" hangingPunct="1"/>
            <a:r>
              <a:rPr lang="en-US" sz="2400" b="1" dirty="0"/>
              <a:t>APD – Alas kaki</a:t>
            </a:r>
          </a:p>
        </p:txBody>
      </p:sp>
      <p:sp>
        <p:nvSpPr>
          <p:cNvPr id="19459" name="Content Placeholder 2"/>
          <p:cNvSpPr>
            <a:spLocks noGrp="1"/>
          </p:cNvSpPr>
          <p:nvPr>
            <p:ph idx="1"/>
          </p:nvPr>
        </p:nvSpPr>
        <p:spPr>
          <a:xfrm>
            <a:off x="1319645" y="2114550"/>
            <a:ext cx="6281305" cy="3243263"/>
          </a:xfrm>
        </p:spPr>
        <p:txBody>
          <a:bodyPr/>
          <a:lstStyle/>
          <a:p>
            <a:pPr eaLnBrk="1" hangingPunct="1"/>
            <a:r>
              <a:rPr lang="en-US" sz="1800" dirty="0" err="1"/>
              <a:t>sepatu</a:t>
            </a:r>
            <a:r>
              <a:rPr lang="en-US" sz="1800" dirty="0"/>
              <a:t> </a:t>
            </a:r>
            <a:r>
              <a:rPr lang="en-US" sz="1800" dirty="0" err="1"/>
              <a:t>sendal</a:t>
            </a:r>
            <a:r>
              <a:rPr lang="en-US" sz="1800" dirty="0"/>
              <a:t> </a:t>
            </a:r>
            <a:r>
              <a:rPr lang="en-US" sz="1800" dirty="0" err="1"/>
              <a:t>atau</a:t>
            </a:r>
            <a:r>
              <a:rPr lang="en-US" sz="1800" dirty="0"/>
              <a:t> s</a:t>
            </a:r>
            <a:r>
              <a:rPr lang="id-ID" sz="1800" dirty="0"/>
              <a:t>endal</a:t>
            </a:r>
            <a:r>
              <a:rPr lang="en-US" sz="1800" dirty="0"/>
              <a:t> </a:t>
            </a:r>
            <a:r>
              <a:rPr lang="en-US" sz="1800" dirty="0" err="1"/>
              <a:t>tidak</a:t>
            </a:r>
            <a:r>
              <a:rPr lang="en-US" sz="1800" dirty="0"/>
              <a:t> </a:t>
            </a:r>
            <a:r>
              <a:rPr lang="en-US" sz="1800" dirty="0" err="1"/>
              <a:t>boleh</a:t>
            </a:r>
            <a:r>
              <a:rPr lang="en-US" sz="1800" dirty="0"/>
              <a:t>, </a:t>
            </a:r>
            <a:r>
              <a:rPr lang="en-US" sz="1800" dirty="0" err="1"/>
              <a:t>harus</a:t>
            </a:r>
            <a:r>
              <a:rPr lang="en-US" sz="1800" dirty="0"/>
              <a:t> </a:t>
            </a:r>
            <a:r>
              <a:rPr lang="en-US" sz="1800" dirty="0" err="1"/>
              <a:t>berpenutup</a:t>
            </a:r>
            <a:endParaRPr lang="en-US" sz="1800" dirty="0"/>
          </a:p>
          <a:p>
            <a:pPr eaLnBrk="1" hangingPunct="1"/>
            <a:r>
              <a:rPr lang="en-US" sz="1800" dirty="0"/>
              <a:t>Sol </a:t>
            </a:r>
            <a:r>
              <a:rPr lang="en-US" sz="1800" dirty="0" err="1"/>
              <a:t>tidak</a:t>
            </a:r>
            <a:r>
              <a:rPr lang="en-US" sz="1800" dirty="0"/>
              <a:t> </a:t>
            </a:r>
            <a:r>
              <a:rPr lang="en-US" sz="1800" dirty="0" err="1"/>
              <a:t>licin</a:t>
            </a:r>
            <a:endParaRPr lang="en-US" sz="1800" dirty="0"/>
          </a:p>
          <a:p>
            <a:pPr eaLnBrk="1" hangingPunct="1"/>
            <a:r>
              <a:rPr lang="en-US" sz="1800" dirty="0" err="1"/>
              <a:t>Berbahan</a:t>
            </a:r>
            <a:r>
              <a:rPr lang="en-US" sz="1800" dirty="0"/>
              <a:t> </a:t>
            </a:r>
            <a:r>
              <a:rPr lang="en-US" sz="1800" dirty="0" err="1"/>
              <a:t>karet</a:t>
            </a:r>
            <a:endParaRPr lang="en-US" sz="1800" dirty="0"/>
          </a:p>
          <a:p>
            <a:pPr eaLnBrk="1" hangingPunct="1"/>
            <a:endParaRPr lang="en-US" sz="18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36</a:t>
            </a:fld>
            <a:endParaRPr lang="en-US"/>
          </a:p>
        </p:txBody>
      </p:sp>
      <p:pic>
        <p:nvPicPr>
          <p:cNvPr id="71682" name="Picture 2" descr="http://www.terrauniversal.com/gallery/cleanroom_gowning/garments-gloves-supplies/garments-reusable/Images/gowning_vidaro_smock_shoe_t_071116_02_fl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749" y="1058020"/>
            <a:ext cx="1865481" cy="2884586"/>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http://blog.universalmedicalinc.com/wp-content/uploads/sites/136/gallery/postimages/cpe-all-film-shoe-co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3749" y="4084737"/>
            <a:ext cx="1961055" cy="1210136"/>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https://www.cmu.edu/ehs/newsletters/lab-safety/footwear.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88" y="3506797"/>
            <a:ext cx="1669528" cy="1529954"/>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http://www.chess.cornell.edu/onlnequiz/pages/images/NoSa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4527" y="3506797"/>
            <a:ext cx="1671678" cy="1671678"/>
          </a:xfrm>
          <a:prstGeom prst="rect">
            <a:avLst/>
          </a:prstGeom>
          <a:noFill/>
          <a:extLst>
            <a:ext uri="{909E8E84-426E-40DD-AFC4-6F175D3DCCD1}">
              <a14:hiddenFill xmlns:a14="http://schemas.microsoft.com/office/drawing/2010/main">
                <a:solidFill>
                  <a:srgbClr val="FFFFFF"/>
                </a:solidFill>
              </a14:hiddenFill>
            </a:ext>
          </a:extLst>
        </p:spPr>
      </p:pic>
      <p:pic>
        <p:nvPicPr>
          <p:cNvPr id="71690" name="Picture 10" descr="http://www.copybook.com/media/pharmaceutical/profiles/abeba-speczialschuhausstatter-gmbh/migrated/images/laboratory-safety-shoes-1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2303" y="3811205"/>
            <a:ext cx="2655349" cy="122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81991" y="1131094"/>
            <a:ext cx="7133359" cy="994172"/>
          </a:xfrm>
        </p:spPr>
        <p:txBody>
          <a:bodyPr/>
          <a:lstStyle/>
          <a:p>
            <a:pPr eaLnBrk="1" hangingPunct="1"/>
            <a:r>
              <a:rPr lang="en-US" b="1" dirty="0"/>
              <a:t>APD – </a:t>
            </a:r>
            <a:r>
              <a:rPr lang="en-US" b="1" dirty="0" err="1"/>
              <a:t>sarung</a:t>
            </a:r>
            <a:r>
              <a:rPr lang="en-US" b="1" dirty="0"/>
              <a:t> </a:t>
            </a:r>
            <a:r>
              <a:rPr lang="en-US" b="1" dirty="0" err="1"/>
              <a:t>tangan</a:t>
            </a:r>
            <a:endParaRPr lang="en-US" b="1" dirty="0"/>
          </a:p>
        </p:txBody>
      </p:sp>
      <p:sp>
        <p:nvSpPr>
          <p:cNvPr id="20483" name="Content Placeholder 2"/>
          <p:cNvSpPr>
            <a:spLocks noGrp="1"/>
          </p:cNvSpPr>
          <p:nvPr>
            <p:ph idx="1"/>
          </p:nvPr>
        </p:nvSpPr>
        <p:spPr>
          <a:xfrm>
            <a:off x="116681" y="3262901"/>
            <a:ext cx="2575340" cy="706038"/>
          </a:xfrm>
        </p:spPr>
        <p:txBody>
          <a:bodyPr>
            <a:normAutofit fontScale="55000" lnSpcReduction="20000"/>
          </a:bodyPr>
          <a:lstStyle/>
          <a:p>
            <a:pPr algn="ctr" eaLnBrk="1" hangingPunct="1">
              <a:buFont typeface="Georgia" panose="02040502050405020303" pitchFamily="18" charset="0"/>
              <a:buNone/>
            </a:pPr>
            <a:r>
              <a:rPr lang="en-US" sz="3825" b="1" dirty="0" err="1"/>
              <a:t>Lateks</a:t>
            </a:r>
            <a:endParaRPr lang="id-ID" sz="3825" b="1" dirty="0"/>
          </a:p>
          <a:p>
            <a:pPr algn="ctr" eaLnBrk="1" hangingPunct="1">
              <a:buFont typeface="Georgia" panose="02040502050405020303" pitchFamily="18" charset="0"/>
              <a:buNone/>
            </a:pPr>
            <a:r>
              <a:rPr lang="id-ID" dirty="0"/>
              <a:t>Dengan serbuk atau bebas serbuk – memberikan sentuhan sensitif</a:t>
            </a:r>
            <a:endParaRPr lang="en-US" dirty="0"/>
          </a:p>
        </p:txBody>
      </p:sp>
      <p:sp>
        <p:nvSpPr>
          <p:cNvPr id="5" name="Slide Number Placeholder 4"/>
          <p:cNvSpPr>
            <a:spLocks noGrp="1"/>
          </p:cNvSpPr>
          <p:nvPr>
            <p:ph type="sldNum" sz="quarter" idx="12"/>
          </p:nvPr>
        </p:nvSpPr>
        <p:spPr/>
        <p:txBody>
          <a:bodyPr/>
          <a:lstStyle/>
          <a:p>
            <a:fld id="{C279F19A-DD13-4B25-85E5-F67B8729621E}" type="slidenum">
              <a:rPr lang="en-US" smtClean="0"/>
              <a:pPr/>
              <a:t>37</a:t>
            </a:fld>
            <a:endParaRPr lang="en-US"/>
          </a:p>
        </p:txBody>
      </p:sp>
      <p:sp>
        <p:nvSpPr>
          <p:cNvPr id="8" name="Content Placeholder 2"/>
          <p:cNvSpPr txBox="1">
            <a:spLocks/>
          </p:cNvSpPr>
          <p:nvPr/>
        </p:nvSpPr>
        <p:spPr bwMode="auto">
          <a:xfrm>
            <a:off x="2614258" y="3111743"/>
            <a:ext cx="3053324" cy="342900"/>
          </a:xfrm>
          <a:prstGeom prst="rect">
            <a:avLst/>
          </a:prstGeom>
          <a:noFill/>
          <a:ln w="9525">
            <a:noFill/>
            <a:miter lim="800000"/>
            <a:headEnd/>
            <a:tailEnd/>
          </a:ln>
        </p:spPr>
        <p:txBody>
          <a:bodyPr/>
          <a:lstStyle/>
          <a:p>
            <a:pPr marL="273844" indent="-191691" algn="ctr">
              <a:spcBef>
                <a:spcPts val="225"/>
              </a:spcBef>
              <a:buClr>
                <a:srgbClr val="A04DA3"/>
              </a:buClr>
              <a:defRPr/>
            </a:pPr>
            <a:r>
              <a:rPr lang="en-US" sz="2100" b="1" dirty="0" err="1"/>
              <a:t>Nitril</a:t>
            </a:r>
            <a:endParaRPr lang="id-ID" sz="2100" b="1" dirty="0"/>
          </a:p>
          <a:p>
            <a:pPr marL="273844" indent="-191691" algn="ctr">
              <a:spcBef>
                <a:spcPts val="225"/>
              </a:spcBef>
              <a:buClr>
                <a:srgbClr val="A04DA3"/>
              </a:buClr>
              <a:defRPr/>
            </a:pPr>
            <a:r>
              <a:rPr lang="id-ID" dirty="0"/>
              <a:t>Dibuat dari lateks sintetis. Untuk pengguna yang alergi terhadap lateks</a:t>
            </a:r>
          </a:p>
          <a:p>
            <a:pPr marL="273844" indent="-191691">
              <a:spcBef>
                <a:spcPts val="225"/>
              </a:spcBef>
              <a:buClr>
                <a:srgbClr val="A04DA3"/>
              </a:buClr>
              <a:defRPr/>
            </a:pPr>
            <a:endParaRPr lang="en-US" sz="2100" b="1" dirty="0"/>
          </a:p>
        </p:txBody>
      </p:sp>
      <p:sp>
        <p:nvSpPr>
          <p:cNvPr id="9" name="Content Placeholder 2"/>
          <p:cNvSpPr txBox="1">
            <a:spLocks/>
          </p:cNvSpPr>
          <p:nvPr/>
        </p:nvSpPr>
        <p:spPr bwMode="auto">
          <a:xfrm>
            <a:off x="5531873" y="3030139"/>
            <a:ext cx="3088296" cy="400050"/>
          </a:xfrm>
          <a:prstGeom prst="rect">
            <a:avLst/>
          </a:prstGeom>
          <a:noFill/>
          <a:ln w="9525">
            <a:noFill/>
            <a:miter lim="800000"/>
            <a:headEnd/>
            <a:tailEnd/>
          </a:ln>
        </p:spPr>
        <p:txBody>
          <a:bodyPr/>
          <a:lstStyle/>
          <a:p>
            <a:pPr marL="273844" indent="-191691" algn="ctr">
              <a:spcBef>
                <a:spcPts val="225"/>
              </a:spcBef>
              <a:buClr>
                <a:srgbClr val="A04DA3"/>
              </a:buClr>
              <a:defRPr/>
            </a:pPr>
            <a:r>
              <a:rPr lang="id-ID" sz="2100" b="1" dirty="0"/>
              <a:t>V</a:t>
            </a:r>
            <a:r>
              <a:rPr lang="en-US" sz="2100" b="1" dirty="0"/>
              <a:t>in</a:t>
            </a:r>
            <a:r>
              <a:rPr lang="id-ID" sz="2100" b="1" dirty="0"/>
              <a:t>y</a:t>
            </a:r>
            <a:r>
              <a:rPr lang="en-US" sz="2100" b="1" dirty="0"/>
              <a:t>l</a:t>
            </a:r>
            <a:endParaRPr lang="id-ID" sz="2100" b="1" dirty="0"/>
          </a:p>
          <a:p>
            <a:pPr marL="273844" indent="-191691" algn="ctr">
              <a:spcBef>
                <a:spcPts val="225"/>
              </a:spcBef>
              <a:buClr>
                <a:srgbClr val="A04DA3"/>
              </a:buClr>
              <a:defRPr/>
            </a:pPr>
            <a:r>
              <a:rPr lang="id-ID" dirty="0"/>
              <a:t>Sentuhannya sensitif – sarung tangan yang baik untuk menangani bahan kimia dan spesimen</a:t>
            </a:r>
            <a:endParaRPr lang="en-US" dirty="0"/>
          </a:p>
        </p:txBody>
      </p:sp>
      <p:sp>
        <p:nvSpPr>
          <p:cNvPr id="11" name="Content Placeholder 2"/>
          <p:cNvSpPr txBox="1">
            <a:spLocks/>
          </p:cNvSpPr>
          <p:nvPr/>
        </p:nvSpPr>
        <p:spPr bwMode="auto">
          <a:xfrm>
            <a:off x="3200400" y="4514850"/>
            <a:ext cx="4717613" cy="742950"/>
          </a:xfrm>
          <a:prstGeom prst="rect">
            <a:avLst/>
          </a:prstGeom>
          <a:noFill/>
          <a:ln w="9525">
            <a:noFill/>
            <a:miter lim="800000"/>
            <a:headEnd/>
            <a:tailEnd/>
          </a:ln>
        </p:spPr>
        <p:txBody>
          <a:bodyPr/>
          <a:lstStyle/>
          <a:p>
            <a:pPr marL="95250" indent="-13097">
              <a:spcBef>
                <a:spcPts val="225"/>
              </a:spcBef>
              <a:buClr>
                <a:srgbClr val="A04DA3"/>
              </a:buClr>
              <a:defRPr/>
            </a:pPr>
            <a:r>
              <a:rPr lang="en-US" sz="1650" b="1" dirty="0" err="1"/>
              <a:t>Pilih</a:t>
            </a:r>
            <a:r>
              <a:rPr lang="en-US" sz="1650" b="1" dirty="0"/>
              <a:t> </a:t>
            </a:r>
            <a:r>
              <a:rPr lang="en-US" sz="1650" b="1" dirty="0" err="1"/>
              <a:t>ukuran</a:t>
            </a:r>
            <a:r>
              <a:rPr lang="en-US" sz="1650" b="1" dirty="0"/>
              <a:t> </a:t>
            </a:r>
            <a:r>
              <a:rPr lang="en-US" sz="1650" b="1" dirty="0" err="1"/>
              <a:t>sarung</a:t>
            </a:r>
            <a:r>
              <a:rPr lang="en-US" sz="1650" b="1" dirty="0"/>
              <a:t> </a:t>
            </a:r>
            <a:r>
              <a:rPr lang="en-US" sz="1650" b="1" dirty="0" err="1"/>
              <a:t>tangan</a:t>
            </a:r>
            <a:r>
              <a:rPr lang="en-US" sz="1650" b="1" dirty="0"/>
              <a:t> yang </a:t>
            </a:r>
            <a:r>
              <a:rPr lang="en-US" sz="1650" b="1" dirty="0" err="1"/>
              <a:t>tepat</a:t>
            </a:r>
            <a:r>
              <a:rPr lang="en-US" sz="1650" b="1" dirty="0"/>
              <a:t> agar </a:t>
            </a:r>
            <a:r>
              <a:rPr lang="en-US" sz="1650" b="1" dirty="0" err="1"/>
              <a:t>nyaman</a:t>
            </a:r>
            <a:endParaRPr lang="en-US" sz="1650" b="1" dirty="0"/>
          </a:p>
        </p:txBody>
      </p:sp>
      <p:sp>
        <p:nvSpPr>
          <p:cNvPr id="12" name="Content Placeholder 2"/>
          <p:cNvSpPr txBox="1">
            <a:spLocks/>
          </p:cNvSpPr>
          <p:nvPr/>
        </p:nvSpPr>
        <p:spPr bwMode="auto">
          <a:xfrm>
            <a:off x="3200400" y="5257800"/>
            <a:ext cx="4400550" cy="742950"/>
          </a:xfrm>
          <a:prstGeom prst="rect">
            <a:avLst/>
          </a:prstGeom>
          <a:noFill/>
          <a:ln w="9525">
            <a:noFill/>
            <a:miter lim="800000"/>
            <a:headEnd/>
            <a:tailEnd/>
          </a:ln>
        </p:spPr>
        <p:txBody>
          <a:bodyPr/>
          <a:lstStyle/>
          <a:p>
            <a:pPr marL="95250" indent="-13097">
              <a:spcBef>
                <a:spcPts val="225"/>
              </a:spcBef>
              <a:buClr>
                <a:srgbClr val="A04DA3"/>
              </a:buClr>
              <a:defRPr/>
            </a:pPr>
            <a:r>
              <a:rPr lang="en-US" sz="1650" dirty="0"/>
              <a:t>NOTE: BAD HABIT!!! When using glove</a:t>
            </a:r>
          </a:p>
        </p:txBody>
      </p:sp>
      <p:pic>
        <p:nvPicPr>
          <p:cNvPr id="70658" name="Picture 2" descr="http://ecx.images-amazon.com/images/I/81zanRdCez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918" y="4272969"/>
            <a:ext cx="1355402" cy="135630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SEBUUEBQVFBQUFBQUFBQUFRQUFBUUFBQXFhQUFBQYHCggGBolHBQVITEhJSkrLi4uFx8zODMsNygtLisBCgoKDg0OGBAQGiwkHSYsLCwsLCwsLCwvLCwsLC0sLy0sLCwtLCwsLCwsLCwsLCwsLCwsLCwsLCwsLCwsLCwsLP/AABEIALABHwMBIgACEQEDEQH/xAAbAAABBQEBAAAAAAAAAAAAAAACAQMEBQYAB//EAEQQAAIBAgMEBwUFBwIFBQEAAAECAAMREiExBAVBURMiYXGRodEGMlJTgRVCkrHBFCNygqKy8GLhFsLS4vEkM0NUcwf/xAAZAQEBAQEBAQAAAAAAAAAAAAAAAQIEAwX/xAAnEQEBAAIBBAEEAgMBAAAAAAAAAQIRAwQSEyExFCJBUTJhcbHwI//aAAwDAQACEQMRAD8AsAsMLCCwgJhoIWGFigQwIAgQgsILCAgCBCCwgIQEAQIQEICKBAECLaFaLaANooEK0W0AbQrQgItoAWnWjgWLgMm4GrTrR4UjF6Ltk7oujFolpICCdYcBM3ki9tRrRSkkO2WQjAUzHl38L2m7TsMf6OKFtL5KmkfojBKyUIjCPJTSIVgkSaR9IDMBrbyl8hpEKGARE2nblBsD3kZ+EYO0BmFm0B4ayTl96XtPEQCI5BInswbIgER0iCRAICEBFAhASjgIQE4CEBIDFPK5No309P5ifiX1kX2i2jBsz82sg/m18rzCidPFwd825ebqPHdaejCvT+Yn4l9YaVaZNg6k8gy+s84Bk7dmRd/gpsR/E3UXzbynpelkny8p1lt1puhWp/MT8S+sIVafzF/EvrPOlhCX6Sftn62/p6KKtP5i/iX1iirT+Yn4l9Z52I4iFiAouToALk/SPpJ+z62/p6MiAi4NxzGYihBwN+7s1jO7KZSjTUixCAHv4+cfFhkLDs78zPn55yXUfRx3ZuuwRxVEAOOMcnlba0WITEJt6RQvOYrRLRcMW8SNGyWiFYjuBrG+nzsoJ7TkIPZ3BE6OAS3E+GU4078T4x7NuI4Dxg1F5G0Toj8TeJi4DzPjJ7ER6Tk+/l4RtqJ4sZKqKRo3jY/nAz4j6i3mDM9v7a2hHZT8ZjFbYv8AUx8JYsRxNu/L84JpX43ETCHdVcdmW1ufGRBsbA9U56/SXuDsjFbZgSDpbXkRNdkTupKXuiKRDtygkTrjyNkQSI4YBEocAhATgIQEBQIaDOCBHUEIzHtptH/t0+9z+Q/5pmJY+0m0Y9pfkpCD+XXzvJOzbmRqOPHiYqGyamqglgChxG9wLk6T6XHrDCbfK5N8nJdKcGTkOHZ2PzKgX+WmpY+br4SPt1JFqMtJsaA5Nzy8++P7dlTopyQue+oxP9oWe196eE9bRgYYjYknYKYdhe5F10BsQdc+EmfJhh/KmHFnn/GJO7t3PWayaD3mOg9T2TY7t3elFbKLn7zn3j6Dsg7IoCWUBQCRYZDLWPh8s8p8jn6nLl9T1H1uDpseP3fdPB+U4PGsWUTFObTpP4geycGI0zEi44301zYaDUyWyEixoVQTHC/OQqTW0zkpD8XHhALpB3zix7uyCKmdrQ2gCRxnAwjGNp2pUGZueA4y60bPs3E6Svr7YWypfi4fSR61bGes+XwgW/8AMcWooGRbuA/2nncrfUakkRX2Srr0hv8AxNGH2er8w/iaWPSNwU/zEfkIgBPHwmfDK15EOiXOV2VxxzKsO/hJSdONSp7x6Q8HbOFuM3OLX5ZuaLte21VyFPHzIVgPpnnILb6K+/RdO0aeBAlzkYjEAZAn/OM12f2ndFZR9oKR1JHepB8riG28lZgAcu3K8Z23dtOpnTHRuNCB1L8mX0tIO416SmWqFMasVKpeykcDfO81hjdlsaQaRDB2drr3QzOhg2RBMcMAiA6IQEQQhCFi1qoRGY6KpY/QXicR/mkrfauvg2VhxchB9Tc+QM1hj3ZSMcmXbjaw6XdwOLtx5sc/zmv2iuUyVFsjK622imtMFVsAFsGw5kkak8Zn9i2miKDU6uPE1QMSiqeqoyW5I45w96bTs9RmdFqqxACramEFgAMhnPpZY91k16fLxymGNu/dQHcu5OV3YmwFhdjwH1kre7fv3A0UhB3IAv6QdzJeul9FOM9yAuf7ZHZrkk6kknvOZntr7nPb9v8Am/8Af7S9l3TUdr2JU+4RpbLzmm2LcpX3ja/3RnlYan6Sg3Xvh6OQ6yfCf0PCX9L2jpsLWKk64vUT5fP0/LMrfl9Xg6niuMnwm9IQpI7D6/lCp17/AOecaSsrDqsDwyIOsZZCjX1A5cVPpOL3L7dfz8JrGEt/ugnukSqWIya3dr4mS9k3mGGG4xLqMtOYHKSqRtidveYKOQzPjDbZaai2Z+vpFqbTGukUyeOL3UtCjrgyYcLmxHZykqlUuMteN9RILAqQwOmXff8AwSWjBs9Dz598THRaeBzEexSNtNkXEzAKPvE2AmT3r7UEtg2cG2mO2bdijgPOW2Y/JJcvhqqm03NlNubfoOZiU6Cg3Gp1Y5k/WY/Zt/MPetllZlZfAjKWFH2kpsQvWBPh4zMyxq3GxompxiohHu+EYSpiFwbg6EG/5Q1cib0yEZwc10MNwDmMjEVyMjAQODDy4QWjL1gNWA7yJUP4p2LPKV9XedNfvX/hF5D+2i4/doQOba+A9ZLlGu2rqrnpxlO2x9HXV0+91WHMa59ojO6tmrttPSM11wlTftsRZRlwmjNEa8efpPXD4Zs9mNkbMiSDGMNmBkgzSAIgGOGAYU4IQiCFCCpjOZf232jrU6fIFz9ch+RmqojLvzmC3/tGPanOoVgtuYTIjxvOrpcd57/Tk6zLXHr9pnsxszEO1lKuRROJXfNteqpFhnmSco3vnZgtNSEpoWdwAEdKlkJAbrOeqcjJ2zOi0VekKNJmvjxtXQAfdt1ut33lZvyvTd1NPCbIA7KCAz8SC2ZHfOrHeXJtyZyY8eh7HsFVMZ6NmxU3VSpVs2sCcjpbFpK0LNQ6ilSW+NWRMmNIMy3S4CVChUDEfiFh2zNAT14srd14c2MxkkIBDAigQgJ7OcgE0vsjs3SdKal3AwBcRJt717cuEztps/Yqn+5c86n5KvrObqteOurot+WJx3YlrAEDsZuPLPKU1H2NoIbjpC3xNUJPjNZaIUnyrhjfmPtzKxnqfs+AerUqDkCxIHcI99jNwqX/AIkH6ES6FOLgk7Mf0d1UbboqfMv9CBbuvGqu7KzG3SBF4BL4j3sf0mhtEwx48U7qyW1eyzPa9ViQc8bFsuzLWStl9n1pjqgYviJufymjtOtM+HFrvyUp3ZlmAe83z8JE2ncIZSAiA8DoQeYsNZpCsQrL48U7qx2wezFSlcirmeRcD8IOvab90fqbnr8NpI/kxf8ANNQVglJZx4z8FyrJncW0f/cqX/8AzS0X7Drn3tqY9wwf2mak04BSPHid1Zj/AIec+9Vv3s5/WGvs9/qH4Sf1mi6OdgmfFivfVEm4QNX8FA/WSKe6aY1xN3n0lrhiFZqYYz8HdTKUwosBYdkRhHbRCJplEqCEpyh1FgJIpDBIhmCZA4JzaeXjOiqLsPH/ADxlB16oRGY6IpbwF55nmTc6k5ntM3XtXXw7Kw4uVTzufIGZjc+wMWWoVXo1cXNRlRWIzwgnWd/TaxxuVfO6veWcxjQ7LVFKmOsygDVHr7QuQ5YcAHlM+R0+0HrjrMLM4CXGQGSggG0uNr3gKFcsx2gvmRTZ16LrDL3Sbr9OEqt10/3i1HIVcTWY2C4wpYKMwAe82m+OalyeXLd2Y/2nbbVQUXClGJwgYTQv72ZtTAJyHEDWUYl77QVSVCl1brserhuRYWZghwnNjmQDkdZSgT24f47eHUX7tEEMCcBCtPVzuAm69kUtsq9rOfO36TDT0H2cS2y0v4SfxMT+s5erv2T/AC7egn/pb/Syi2nRZ859Z1p1p06AloloU6AJEG0ctEtAbIiGOWg2lDZiGOEQSIARDCIgwBIiERY1tO0LTQu5CqouSdAJFHadaRdm3ilRsK4g2HHZ0dCVvbEMQFxeScUBCIBEO8QyBh1jJkplkeosATBMWIZFGIezjMn6eH/mNkyRQWyjxPec5UZj22r9amnIFz9ch+RldS3qvRJTeirhLkEswzJuTYTY7VuqjVbFUTE1gL3bQdxjY3Bs/wAoeLes68ObCYzGyuLk4OS53KWe2V27ey1rlqKByLY8T3FshYaRmhvKolMIhCgEtoDcm3vXuOE2Y3Ds/wAoeLesL7C2f5S+Les3Oo45Naed6Xlt33TbDV9oLkYgtx8KKl+/CBeAJvvsPZ/lL4t6xRuPZ/lL4t6zU6vCfhi9DyX8xgohab8bj2f5S/1esX7C2f5S+frNfWYfqsXoOT9x58XnouyALslMElf3dMXGtzhA05k2+sb+wdm+Snn6yx6MYQthYWsOGWnhYTw6jnx5JJI6el6bLituVRNow4s6oW1rrfLqurC+eWdx2hrcI3tYpgYjVKg5YlubFFbFYjQ6n+Xsk0bMnwL+Ec7xwUltawtcm1hqdTOZ2q9ejxH96QwYC17AXUWXCeBsD33zzIhV8D9YVCtytPEL9V1Y2vyvcDPs5yadnQm5Vb88IvlpCWio0Ua30GvPvgQaYR1t0xONkcA2VvexgAai4Fu4Gc9MFT+/ZVuy3OmTsCoY8rYdb9XtzmpsyA3CqDloANBYachFbZ0Oqqc75ga6374EJEByG0XucgCt/eBtkbnQj6xKlRLn96VLO5vbTCAGUk5BQbHw1Gs1NmRbWVQRoQBfx+p8Yh2RDqin+UcgPyAH0ECvKi1v2m98I1Uk2JuLX43z7BFDKhUNWLBw2EEXUjIHMcsQ8zzk59kQkEqMr92etxx0E5tnQ2uq9UWGQyFwbDlmB4CBXFEAyrkKtmtiBNgcWZ1Istu6+sSwtY7Qb3tmQPdLYha/aPoJYfsqfAvL3Rpa1vAkQTsqfAvH7o46wIY2G5DpVb3FQEWIOG/W7zfyifZ7cKr355ak3Y2POT1pgaADjkLZ84sCPRpFb3YtfnwyAsPM/WRd8oDQqBkNQYTdAbFuwHnLAxt1BFjoYGOAJx0ld62zmg4vWpkPSa3VVWZQXzAyz8oGzEGhUWsgx1KA6NxTOWFABRItdGVs+295rzQHb+JvWCaI7fxN6wMrRW5x0hZjQpY6RUolTJhVpm4ADjqkHnCejT6LZnKC5ZBVGE3saXRtiFsgLA+c0xojt/E3rANEdv4m9ZBQVQlOsSoJoIUNQfC+EgOvFlAtitxz4GXwQW6uhzGdxny7ILbOp1v+JvWJsuzrTUIgso0FybdgudIUBiQ6wgTKmN6MwoVShswpuQeRCkiUWxe0tR6asLZgc9RkRrzmkdMQIOhBB7iLTzPcLlWqUW1RiR42bzHnLEbAb9qdnn6wxvyp2efrMfv2vUp4WpsQDcHIHPUajvlT9sV/jP4V9J648dym3llyzG6r0gb7qdnnCG+6nZ5zzYb6r/H/AEr6Rftyv8f9K+k14az58XpY33U7POEN+VOyeaDftf4/6V9IQ37X+P8ApX0l8OSefF6WN91OyEN9VOyeaDf1f4/6V9IQ9oK/xj8K+kvgyPqMXpY3zU5whvepznnGy7/rF1DOLFlB6q6Ei/Ca3bajCk5TJgjFeOYBIymM8Lj8t4ckz+F2N8VOY8IY3xU5jwlNs1XEit8SqfEXlXs+21KlR1x4FcuaLBQSBSfA4N9b6zD0a4b4qdnhCG+qn+nwmT2F6x6QtVv0b1Ew9GgvhHVNx3gwN2bUzrTZtqUlgjGnhpXuQCU59kg2I33U5L4Qhv5/hXwmP2jeFRGal71Rz+4a2RVtS1vgzvzFucmbyrtT2eoym7JTYgkDNgupGko0w9oH+BPA+s7/AIgb4E8/WZHZKrFh/wCpSpxKKtO5y0BBvH6W9KbWsTmrMcvdVDZsfw55WgaVt/t8CecbO/X5CZxd6Kb3DrZDUGJbYkXUr4jI2Oca+2F0CVSSuNQEzZOLLc6DttqOcDSnfb9kQ77fkJm33mg6+I4OiWpYLwdrK19b6i0UbzTr3DqUAJDKQSGJClQNbkEW1gaA77fs/wA+kE78fs/z6TNbVvW1OoQjh0A6jAffuEJsdLg8eEL9vALFsWWBQmHrY2GKwzzJBHdaBoTvyp2f59IJ35U7JnjvNbXIcHGKZQr1wxFwLA55Z3Ec2XahUDWDKVbCysACDYHgSNCJBdnflTsgHflTkPOZp6zVCxFToqasUBAW7MuTElgQBe4t2GANqcCmHZdahdhbCaaA9bsvdb/WBpTvypyXz9YB37U5L4H1mefeagEsjrZS4uB1lFrkC+RzGRtDr7YFbDYk2BsBfM+6vebH6A3gXZ39U5L5+sE7/qcl85Q/twzurBgwXAcNySMQsb2tbPWOUnxC5UqbkEG3Du1EKtK2/wCqbKoXE7Ki5XzY2v8ATM/SaMzIbko9JtYP3aKlj/G/VXyuZrpmhwTzX2gp/s+8S2i1Dc9z5H+rP6T0mY//APoew4qa1APdNj3N/v8AnIIG9aGOiw4jrDvGf5Xmd2XZg4YlrYQDoNCbE3LAC2XjNJuqv0lFWOtrN3jI/wCdsz20UujqlSLgNpzU5/lOjiv4eHLPe3Hd54MpHWsQTmF946Tjut+Q5ajiwUeJI+k4VEsQOkFwbgHq34ZcorVEz61S3AXGgvh8Or5z13XjqF+y2ysVOTXzyBVsJF/qI1W2MoAWsLkgC4JyJByHdJD7QMyHqkgHDc87f59BrG2wnWox1Oak5nXjNS1myfg7V3UQQAQxOg0+7ivcnlAG7KhAIFwbWsQb3NgddLzgRcHpTcaHC1xYWHlDR7Cwq2A0FnyzvlllnLuprExX2VqZGIW4jMHQ8xN77y/xL+YmJq2b3qoPer/9M2G7XvRQ3v1QL552FuPdPLm9yPbg9WmNj6ZKSoaYuqBcXSDVVsDa3MRunucolMozGpTKmzOxQ3yqAA5C4LS1EIGc7pRtk2cqat9HqFl7iijP6gyLu6hUppTU0EuiqpfGl8hYt7t5aXi3gVlfd7uzVCQtRT+4zuFVeDfx537COUlbwotU2d1Asz0yLE5AkaX/AFkq868CFs4YEfuEX/UHW+n8I/wyLS2CqnSMpUPWQliLDBVzwhTbNbG1+YvxlvedApKm7nOOy4cVCpTGKqXbE1s2J4ZcJPbZz0hYWsKOBe+5PhpJZiGBTDdjYQMvd2ZNeFJ8Tx3bNkcu7L97olsGwsUQsXAb7pOKWRiGBTfZ72qWUDE1EgYy11QglSxF75Hxjj7G4fpAAx6Vnw3tdTTCCxtkQB+cszBMCup7E3SB2tcu1RgDex6PAijLOwvnzj+y0SuMm12qM2XLIL/SBJBiGBWU9mqKpphabLiYq7G9sTFs0tmRfnGfsxsAW69WkqjWxbHje+WhIEtzAMCvr7K1QMXwglGRQCSBi1Jawvew4cI1V2AkKeqzAlnDXAZmFri17W0HZLMwSIVWtsJtYCmQbllKZYuBFs8hlHqdMU0AvkozJ7MzJJkXa0xlaY/+RrH+EZt5ZfWSi69kqBFIuw61VsZ7j7o8JexrZqWFQByjkzFOCRN7bIKtF0PFT48DJQiyo809nmKVHpNkfeA7VNmH5eE72j2ezK/MYT3jMfr4Sw9qdj/Z9qSuo6rG579GH1H5SRvXZukosBmQMS94z8xcfWb47qsZzeLG2nWh4YuGdbjBaEBCtFAlZCBFAh2hASoACa32de9AD4Sw87/rMsFmj9lm6rryIbxFv0nnyz7Xrw37l0BCi5aXEXLmJyuwlotoWXZOy5iAMW0O0TLmIA2nQ8ucS45jxgBaJaOZRCIDZEEiOZcxENuYgNkQSI6YloDVoJEOuwVSx0A7T+UqF25xfGblVLHCFam2uFQdQdMs4FkRBIkNt4NgJsAwKrgN7km2d/hz1iNtr3thBBOFGF7XBscQvkNSD2QJZEG0jnaWxsLoAoBxYWNyScgL52A8TO2Kuz4g2FWXIqAeOjDPS35GA8Vjm4dnx13qHRP3a9+rnxsPpG9qfAhbWw8TwHjLzc2x9FRVT71rsebHM+ZmaqbOnRDCnBCgiEIRG3hsKVkwVBcXB+ozlWm7HUALYgZAkkGw0vlL4xoywVH2fU5L+I+k77Of4V8f9pbhoQMrKnG7X+BfH/aL9mP8CeP/AGy5DQg0opfsxvgTx/7Yv2Y3y08f+2XYMUGE0pfstvlp4j/phpu5xpTUdxA/SXQaEDApf2F+KDx/2i/sD/LHiPSXYMIGFUQ2B/ljxHpFOxP8seIl7eLeBQjYG+WPEThsLfLHisvrzrwKI7E/Gn5iJ+wN8sf0y+vOvAoTsLfL/tifsTjSn5rL+8QmBnm2Fvlf2zv2Nvl/2zQRDAz/AOxN8v8AtgjYWGlO31WaAxDAoG2RzqnmsA7E3y/7ZoDBMDPHY2+X/b6wDsjfL/t9ZooJhWdOyt8s/wBPrA/ZWBuKWfPq3mjMEyCipbuNQrjGFVYMRkcWHMDuvY/SXcICIZlQmJFMEwr/2Q=="/>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a:p>
        </p:txBody>
      </p:sp>
      <p:pic>
        <p:nvPicPr>
          <p:cNvPr id="70662" name="Picture 6" descr="http://bioland-sci.com/images/Latex%20glove%20image%20for%20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145" y="2125266"/>
            <a:ext cx="1756474" cy="107914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SEhUUExQVFRUWFBQUFRQYFBYXGBQVGBUXFhQXFxcYHCggGBolHBcUITEhJSkuLi4uFx8zODMsNygtLi0BCgoKDg0OGxAQGiwkHyYsLCwsLCwsLSwsLCwsLCwsLCwvLCwsLCwsLCwsLCwsLCwsLCwsLCwsLCwsLCwsLCwsLP/AABEIALMBGQMBIgACEQEDEQH/xAAcAAEAAgMBAQEAAAAAAAAAAAAABAUDBgcCAQj/xABBEAACAQIDBAcFBQcEAgMBAAABAgADEQQSIQUxQVEGImFxgZGhEzKxwdEHQlJichQjM5Ky4fBDgqLCJCVTY9IV/8QAGgEBAAMBAQEAAAAAAAAAAAAAAAECAwQFBv/EACwRAQACAgEEAAMHBQAAAAAAAAABAgMRBBIhMUETImEFFEJRcYGRMjOhseH/2gAMAwEAAhEDEQA/AO4xEQEREBERAREQEREBERAREQEREBETFicQtNS7sFVRcsdABAyyHtDalGgAatRUvuud9t9hNE6WfaACpp4S9+NbdpxCA637T/cc/wAVtFqp61RmbmzE6crmduHhWv3t2hx5eZWnavd2o9MMHe3tge0K5HmBLbB42nVXNTdXHNSDY8jbceyfnX9orDVF0GmhDf03lz0f6RVKDirTurDSpTa4DDkRy5GbZOBER8ssqc2Zn5o7O8RNbwvTfCtSWoz5Cd9OxLKeI0HrK7af2l4WiAclVtQNFUacTq04Yw5J7dMu341PO4brEqNh9JcNi1zUaqtuupNmXvU6y0q1VUXYhRzJAHmZnMTE6leJiY3D3E+K1xcag6g859kJIiICIiAiIgIiICIiAiIgIiICIiAiIgIiICInmpUCgliABvJNgPGB6kTae06WHTPXqLTS4XMxsMx3Dv0PlOedLelWJpYkfstenUSxNrAIh3ZWsCX53vObbcbG4h81eo1bUm3tBlHPKhIC+AnZi4c31MzqP8uXJyq1mYjy6r0w+0VaYFLAkVazb3sStIeO9u/QceU5tj9pYurpVxJfrZiGJIvzA3emk8bHUKp4MSSQdG8RvmXFpmFioNvMeM9LFgpj7RH7uDLmtknvP7K6oz8cptxBI+N5Dq1gNCwHYNTM1XBOO7tOkwDZ7Eggqba7zqeG8To6pjwxise3vCYrIxFzqL+Uk7MxZdn1vqoHYNb/ABEqMYjISSCNP875bbEw2WmDxYAk9p1Hpl8pnadyvNYiNpz45VNmJHh/nIyn2viM7jiANPn8pl2lU1YW90Zh/tOsiYygRkAF2ZQxIubsRc6d5lfSYq8U3IN1uDzBm1YDpdVNhXvU0sKm9xy36GamoI4HyMzJV7/Iyl6UvGrNK2vWd1dS2H02aiwWztTPBkIHhvy+GnZOk7J2zSxC3RtbXKH3h9R2ifn/AGZi7i2W50todfGb1g82VSBkYWtlJFrbrTzeVipjmOl3cfJe++p1aJqOyelRWy4gXHCoBr/uA+I8ptdGsrqGUhlO4g3BnI6XuIiAiIgIiICIiAiIgIieXcAXJAHMm0D1EgVts0F31Af03b+m8r6/SmmPdVj32X6n0gX8TUa3SmofdVFHM3a3jp8Jzjb3TGvi7rncURcBR1TUHNsvDsmuLDbJOoZ5ckY43Lqm1+mmDw5ytVzv+Cn128baA9hM1rHfahbSjhXPbUYL/wAQD8ZzBcbl3BRfzPrrMtDGqT1rg894no14NYjc93BbmXme3Ztm0ftBxtTRclIckGvmbnytKDFbarVNapd++oxt/NMFXGpbq2MxHEC24AczNqYq18VYXy2t5lIpY1SbNdTyPHxmepSB3TWauMuSoFwToON+wyXhwy+81+74A7z6Dvm0QzmOy0rYEMLVMrL+YXt9JArYWkLZQdN1ncAa3/FrPlbEHw7yfjIlWvpImfzWr1enrFVyeMYfEjcZBqYiYVqXlJyr/D7NlVww110nqjVUKoG4AHdbhpKjB4i+hkiviAgAPKwHZLbjSnT309YlFNi3AMO8EWIMU6pY8h2abt0gCoXbWT6FybAX7BrK9S/S1/aOCc1nILam4AYjeB/eQq9OvT1Dv/tqN9bzfaewa9VgRTyi3vVDkH8vvekusH0MojWr1zxA6q+mp8xPLzxWLTqXo4uqaxuGv/ZptHE1mZaih6SA3rMLMr6ZUDD3+Oh1HPcD0UCeMLhlpqERQqjcoFgOcy2nK6Ih4ZLzLgcbUoNembDip1Vu8fMazzEgbjsfpDTr2U9Sp+EnQ/pPHu3y4nMnpAy42X0hqUbLUvUTgb9cDsJ97x85I3WJHwWMSquamwYeo7CN4MkQEREBIGL2vSpPkdrGwO4m1924SfOddMsRkxh7UTTnpA2PG9MKFPffXcWIUHu3k+UpcV9oS/cA8FZj5tlErnRKyWIuDv7D2cjNQ2jgmovlOoOqt+IfXmJjlvaneHo8Dj4c89N5nf8AttOJ6bVX3Fv5gvog+ciDaj1eIz8rXzfpLX17OM12grMbKCTv0HDiTyHbJj4V0XMwsAQN67zqLa6+EzjLaXo34GCnbtv6rD9qY72Pdc/CZadSRaVX2uh/icD/APJ2H83I8ZExe0VpMykPdRvy2B7i9rzSm7T2ceaKY+1uys6U9J2U+xp6XFmbiQbiw5bjKBtpDLlGgAGvd8pV7cxd6n+1R8ZBfEXGk9yk0xfLD5nJFss7lbXNc66AHT6zNUTLoCdNOcibKq6MCbHS3dJ4yneSfS83rfcbY2rqdK9sY1NufO/1no7UV9DcdmlpJxlWinvLc8ANT3nXSVdatRb/AE2Hj/eZ2vMe161ifS1wZFyRvtYeMzirzOvbKCgzbqRY9gFz5S1oYPGVN1A97gJ6MRK/eKxHdPwJmeyRWrgDfK6tjQ243luvQ7E1f4lSmg5Lmb00HrLPBfZ7SHvvUfusg9AT6znycqN9m1OP+bT2aS8Dh840BPcCfQTouB6K4en7tFO9ruf+ZMt0wYGltOUz+869L/A37cvo7PqZxam4A+8Ra57jraTcP0fq1WzOQuu4XOnDlOi/sQ5TLTwgHCVtybzGlq8esNX2b0YRd4Ld5+QtNkwmDVBZVC9wA+Elqk+2mFr2t5lrFIjxDyFn0T6SJjNYbvkZRZkmLE4gU1zNe1wNBe1za55DtOgmRTefYECptVApI61r3CsjWOuUHIxtmtpwNwN+kVccQbAIeIs5NxubULowJHVI1G6+omZsMgN21OXJdmLdS98vWJ0uBp2Ty+Mprx8oGEe0bU5rhgCuYKrqbaqydZTvNm7RyI90qDqWKkdZs1m10yqts3vX03m8xPtQcFkeptFzyEC7w9ZqZDo2RuYPob7x3zZtj9KEqOlGppUfMFK6qxVSx/SbAm3YZzZ67HeTJnRdv/ZYMfmxDeWHcf8AaSOvxEQE5n9o1P8A8pTzpr8WHynTJoH2iJ++pnnSt5M31ga1s3GZeNxuMtsbhVrJlO46q3FTwImu5bHcNxIlrs3F2sG3H0MiY3HdNLTWYmPLXStShUym4YciQGHeCOqZsbs5zEIyuqXYZQNG+6tQuUYcdQfOZ9r7NFdOAce43yPYf7zVEqsHAdc5U5fZvdhfdlt9Jyf2516fQUtHOpFu0Xr5+v8AxnrJlOlu4Orkd5XSajtDD4r21TNet7RiwYHXdotjyAAt9Z0j9mpKoJUKtwpBQAm46y2v7RD3Fu6VeLw3snGZVa9nUEuCBwBHVYeIG6a4r2xW6oY5a4+XXone48OYvsqu7E+zY+Xd8pNw/R6uf9O3iv1nTHwqMgyga6hrIvW3Wa2vhblrrIy08pIIsRoQeBnT95tE71Dzo4FJjzO4aVh+i1cneij9RJ9F+ctsN0QPGsR3Jr4Etp5TaKYkqkJMcm/5srcOsNbw3QSgNW9pUPEs9v6QJa4Tovh03UafeVznze5l5SEkKkibzPtjNIhATBACwFhyGk9jBDlLBUn3LK7ShLhhMi0plNRQbX+f+b55LNwXzNvhABJ9yzyUY7yB3D5mfRSA3knjqd2/dy3mQPLVVG8j49s+CvfcrHwt8Z8avTTiB3f2keptNRuBMCUpbkB43nw0Sd7t6D5StqbVbgAPWRqmMc72PhpAunVANbeJv8d8wvtBBxv3SjqVLXJOg1JJ3DiSZ8gWdTav4R5yLUxznjbu0kHE4laYuxAGZV1NtWIHzv4TC2NC2uC34io0QZiuZrm4FwRpfceAgTWYneZExOOSmbMbaXNlY5Re2ZiB1VvfU2Gk80cUzPYqAl6ig5utmptlOlrZTZuPDtmJybVyArHOQwdiFyiimhsDpY7vzGShLOIUZsxChWCksQBcqrDU/qEVMQq6k7iQewqpY+ikyAKiB71MoS7HrWtm9hhyBrxympbxmNMM5XJY3NANckj96aS0ct+BspJP5oEt8cbWCZHLZQtRgo93ODdb7xw7+UuuiLE7UwelupiiRy/dKPnKD9mZlNqagMdUrH2hIy2DMbtcg3sL7uIl70Ip22rhV35cNie/QU1gdkiIhJNF+0sEGiw/OD3XT6zepqH2kUM1Gmfzkea3/wCsDQ3AI+HjpMNGplNiLDv3d3ZFJrdU7p9enfQ9ljzHKELzZ2L+6fD6SPt/ZXtBnQfvFG78ajh+ocPLlKzDVuZ1vpr6X56GbBs/FZxY7x69spesWjUtsOa2G8Xr5hqmy8eaZtc5DvHDvsQfhrNgxVAMAgS2YBgRTbKt9xYoMvm57pA6SbMyn2qDQnrjkTubuPHt754G1aItanplymkRSCFram+Qu3nOaszXdbPdyxHIiubDHf39Jh6wTlHNMWa7Zcy635ZdD8OPGS8ZhwRcX0091hm1N9SABprp5CQaeHqPb2dApY3DdcH+eo2vhJ1PY9ViWdlBOpOrNft3D1l671pnn6ItFptET79z/EbRqZkukZMo7JUbyzeQHkNfWSRRROCjvI+c0isuHLyMc+EehJaCYKm0KY+9fuF/7SLU2sOC+Zl3Fa21i4PA28BPQogjrG/fwlHU2k54gdw+sjPULbyT3mSo2B8VTTiO4a/CRau1l4An0lBWxSKLs2lgdLtoTlBAW5OpAkb/APpgqzJTcgWALDIGY1BTsC2uhOunAwL2rtRzusP87ZEqV2beSZVVsbUUPnVVIptVXK5e4QjODdRrqvn2SZhn61QHXLVy+GRGH9UD01VQQpYBjuW4ubC5sN+6R8TjcrZFp1HawaygWAJIF2YgDVW8pD2OEUKq0SDYq9X2aqLrcE5iczXI4A75nr06hrH2bql6SZiUznR6tsouAN5334SRMFQWF9CSBa97Mfu6cZGO0VsSAxtkt1bZw75FKE7xf/NRMFUZcQh1IsoqG4A9owZKLkc/fU/qTlMGFDMAbOSUp5iVyqjJVpuaaqbWAGbUA3tvNoQz1MXUscyKotVS18xzrTaoCDYAoQtrEXnrrZ8xdrCrlC/dyGlmNxxOY3v2DtmZ8KWvc2/eO3PRqLU7ebE+EyphwO3rBvEKF+AgU9KyZuqqC2EcgG7W9uevUNtWIOp9TJLI1nXKx9orU76WX97WDFr7hlcEc9ZOw+FRBZFCgch/nIeUzRsRqVAixPCpVbwd3I9GE+VsCrMSS1jbOgPVe2gzDjpYdoABvJUQljWio4DgfEAAHvsB5TJPk+wEm9CR/wC4o9mExB83QSDJ3QMX2yvZgqnrVX6RA7DERATXOnqXwt/w1FPoV+c2OU3TBL4Or2BT5OpgcsrJcXHKYvbXbJxsGUzNSMwYzD3sRvG76SJTTW+76Uvrax4jt5j1mfB1rbtLHd2cphw9TNY/eG8cwf8APSeKilfd3d/oez+8ImJidNlGLpsMrMnWBGRmUFh97qk6jWe6bUqY6uRP0qB/SJqBe2LXtw7eYqJ/eS8Vi0QXdgo4Xvr3Ab5E68r16p+WP4X1TaqDcCfSRqm1m4AD1M1it0gpj3QzeAUeZ19JBrdInPuqq992PyHpKTlrHt004Oe34dfq2ypjHO9j4afCRK9ZV1dgv6mA+M0+vtKq++o3cDlHktpEtM55EeodVPsufxW/httbbdFfvFv0qfibD1kCt0k/BT8Wb5D6yhtPoWZzntPh10+zsNfMb/Vsew9pvVqMHt7mYACw0YA9vEbzJFaqyYjNc+zyUlYcFLPUAccrEID2NfhKjo3pW70YfBv+s2CrSzVNVujUnRuXvJYHvBqTfDaZr3eZ9oY60y6rGo0jYLR6Y5LiqfjTrqF9AZ8xJy0MRberVn52N/bD1YTJgsGyBczZsr1Tfiyte1+3UEyR+zLZwdRUJLA7jdFQjuso9Zq4VfjMMylw1Q1PaUK6ahRYgAgIFAsCC1xr7o5TOKzLUe1J2zsjZrqFH7tFNyxvpl3AGT4gQcPRrA2zUwgdzYKzMyl2YAkkBTY8jMuJwKVCC9zYWtmZQRe+oUjN4yTEDHSoqgsqhQABYC2gFgPACe4iB8iIgIifLyR9gzFWqhFLMbAC5PZMJxoFwyupF9CupsoY2sSPvAb9+kCVF5X1tpZSbrZVbK7EjqDKhzWG9R7RL66a8pj9uxtmcgGkHIQAG5yjS9z+LjyhCzJlh9nhvthuzBkedRTNf2Y9wQ1vaKbPx1sMpH5StiO88by9+zTXbFbswn/anA7HERCSYcXh1qIyN7rAqe4zNEDje2MA+HrNTfeNQfxKfdYd/wAQRwkWod06h0u2H+00rqP3qXKH8XND3/EDtnLWPMd43EHjccDCEXFIUIqLw94cxzk1WDrfgfQ/WfEN9P8ADI6HI3Z8gPiPUd0r4lrvqrr3CNiDbGURzo1R6g/KeOkyXpqeVQeqt/aNoG2Mwx5rUHpeSNupei3YVP8AyA+crkj5ZX4s6zVn6w1PLPuWW+EVFpZmVSc7LqtyeoMoBv1NeNjMoNFCNFbXQjMTlAVgXzaZiwtpwJnJGP6vftydTMRWZVOGwjVGyqL9uth3nhM1LZrkXICrlzZmI0FgdQLkGzA2IlmuLJsVpEgFWGpADda97aFbu2l5jqCs2mlgMha6gHqrcFmNt1t0t0VZTyMkz6j9ZRaWHpiiGI6xZ1ucx3BfdAIAPW3teSfYUFzXF8tQrYsSSFZQCLaEGzHdx3iYhhAPeqL3KC/0X1n0JTG5Wf8AU2UeS6+stEfRFp3Pa0/szYeqpxCFALWYXChb9V+A7CB4S9lLganXUBUUX4KL7j943b1l1Nsfh5fN/qiPoRETRxk+RED7PkT5eB9nyJ5Zrb4HqfCZiNcd/dPOdjwt2mBnvPN5hUG9y1/CSMJhqlU2pI9Th1FLW7yBYeMkRMeuZCuUODYFSbXFxm14G1yO20gUtmmwBZrBnZesWNMkoUCs2/LkG/fmM3fBdCcXU95UpD87AnwCX9SJfYH7PaY1rVXc8lApr4+83kRCHNf2cDMWN82bNfd1gqtpusQq+UsMDsqrWt7KjUccCFOX+c2X1nWsB0dwtGxSilxuZhnb+d7n1lpCXMsB0CxDauadIHfrnYeC6H+abd0a6KUcGz1Fu9aoAHqkAHKtrKo4Lpe2usv4gIiICIiAnPun+wsjftNMdViBVA+63B+47j22PEzoM8VqSupVgCrAqwO4gixBgcSpGfKy3+v0ln0h2OcJWKG5Q3amx+8nI82XcfA8ZWMQZAqNq9Wvgr2vmZTbd7olrtRL02HYPQgyr6RDr4Vvw1h6i0ucWvVYdhkT4XpbVon6tfwqqL5hfdbS53i9uWl5mWso91ALgg9oJv36W5x7OfRTmERMPWvetp3Ly2Ic8ba30/ztmPJffqZIFOehSk6lT4ta+EYUp7FOSRTnsU5MVUtyGLCU7OO+WsiUk1EklppWNOLNfqnb1EwtXA7e7WfBVJ3Lz1MsxZjPha0wMrH71vCEoBiBqzHcupJ7lG+B7NYWvv0vprPBqsdy+JPyl3gei2KqWy0Sg5vamB3qet6S+wX2fMda1YDmtNb+Tt/+YGjWY72t2D6+cyYfClzlRWqNyClzra+gF7aCdTwXQ/CU99P2h51CWv3r7vpLyjSVBlVQoG4AAAeAkjlmB6HYqp/pimObsBp3LdvMS/wf2fL/AKtZj2U1C/8AJr38hN3iBTYLothKW6irHm93N+YzXA8LS4UW0Gg5T7EBERAREQEREBERAREQERECr6R7HXFUShsHHWpt+F+Hgdx7DOSV6bIxVlyspKsDwI3idvmmdP8AYOdf2imOsotVA+8g3P3rx7O6ByrpRpSptyrU/wCofSXtbce4yj6TD/xz+U5vIG3raXIe4HaB8JUQPZz6Kcz5Z9yyum85ZYRTnoU5ltBYDU6DnJ0pN5eRTnoJJuD2RiK38OjUYc8uVT3O1lPnL/B9Aq7fxHp0x2XqN4gWH/IydK7aoBPNQKbXtyF+fZOlYPoJh1/iGpVPa2QeASxt2EmX+B2ZRo/wqSJzKqAT3nefGTpVyrA9H8TV9yg4HNl9mO/r2uO68vsF0Aqn+LVROxAXPmcoB8DOhRJGt4LoThU94PUPN2Nv5UsD4gy9wuDp0hamiIOSqFHpM8QEREBERAREQEREBERAREQEREBERAREQEREBPhE+xA479pWwP2cNl/hVGX2f5TnXNT8rkdncZUYSpelTP8A9aH/AIidzxeFSqhSoodWFipFwRKzZvRbCUABToJpuL3qMOVmckjwkaHLMHgqtb+FTep2qpK+Le6PEy+wPQfFPq+SkPzNmYf7U0P806dEaGn4LoBRX+LUeoeIFqanyuw/ml/gNh4ejY06KKR9613/AJ2u3rLGJIREQEREBERAREQEREBERAREQEREBERAREQEREBERAREQEREBERAREQEREBERAREQEREBERAREQEREBERAREQEREBERAREQEREBERA//2Q=="/>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a:p>
        </p:txBody>
      </p:sp>
      <p:pic>
        <p:nvPicPr>
          <p:cNvPr id="70666" name="Picture 10" descr="http://www.esafetysupplies.com/images/P/5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0750" y="2027735"/>
            <a:ext cx="1884631" cy="12024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stretch>
            <a:fillRect/>
          </a:stretch>
        </p:blipFill>
        <p:spPr>
          <a:xfrm>
            <a:off x="6428292" y="1868818"/>
            <a:ext cx="1172658" cy="1128127"/>
          </a:xfrm>
          <a:prstGeom prst="rect">
            <a:avLst/>
          </a:prstGeom>
        </p:spPr>
      </p:pic>
    </p:spTree>
    <p:extLst>
      <p:ext uri="{BB962C8B-B14F-4D97-AF65-F5344CB8AC3E}">
        <p14:creationId xmlns:p14="http://schemas.microsoft.com/office/powerpoint/2010/main" val="2410601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06682" y="1314450"/>
            <a:ext cx="5979968" cy="800100"/>
          </a:xfrm>
        </p:spPr>
        <p:txBody>
          <a:bodyPr/>
          <a:lstStyle/>
          <a:p>
            <a:pPr eaLnBrk="1" hangingPunct="1"/>
            <a:r>
              <a:rPr lang="en-US" sz="2400" b="1" dirty="0" err="1"/>
              <a:t>Pelindung</a:t>
            </a:r>
            <a:r>
              <a:rPr lang="en-US" sz="2400" b="1" dirty="0"/>
              <a:t> </a:t>
            </a:r>
            <a:r>
              <a:rPr lang="en-US" sz="2400" b="1" dirty="0" err="1"/>
              <a:t>mata</a:t>
            </a:r>
            <a:r>
              <a:rPr lang="en-US" sz="2400" b="1" dirty="0"/>
              <a:t> </a:t>
            </a:r>
            <a:r>
              <a:rPr lang="en-US" sz="2400" b="1" dirty="0" err="1"/>
              <a:t>dan</a:t>
            </a:r>
            <a:r>
              <a:rPr lang="en-US" sz="2400" b="1" dirty="0"/>
              <a:t> </a:t>
            </a:r>
            <a:r>
              <a:rPr lang="en-US" sz="2400" b="1" dirty="0" err="1"/>
              <a:t>wajah</a:t>
            </a:r>
            <a:endParaRPr lang="en-US" sz="2400" b="1" dirty="0"/>
          </a:p>
        </p:txBody>
      </p:sp>
      <p:sp>
        <p:nvSpPr>
          <p:cNvPr id="14" name="Content Placeholder 2"/>
          <p:cNvSpPr>
            <a:spLocks noGrp="1"/>
          </p:cNvSpPr>
          <p:nvPr>
            <p:ph idx="1"/>
          </p:nvPr>
        </p:nvSpPr>
        <p:spPr>
          <a:xfrm>
            <a:off x="1381991" y="2114550"/>
            <a:ext cx="7471064" cy="1250476"/>
          </a:xfrm>
        </p:spPr>
        <p:txBody>
          <a:bodyPr>
            <a:normAutofit/>
          </a:bodyPr>
          <a:lstStyle/>
          <a:p>
            <a:pPr eaLnBrk="1" hangingPunct="1"/>
            <a:r>
              <a:rPr lang="en-US" sz="1800" dirty="0"/>
              <a:t>P</a:t>
            </a:r>
            <a:r>
              <a:rPr lang="id-ID" sz="1800" dirty="0"/>
              <a:t>erlindungan mata dan wajah sesuai dengan pekerjaan</a:t>
            </a:r>
          </a:p>
          <a:p>
            <a:pPr lvl="1">
              <a:buFont typeface="Wingdings" panose="05000000000000000000" pitchFamily="2" charset="2"/>
              <a:buChar char="ü"/>
            </a:pPr>
            <a:r>
              <a:rPr lang="id-ID" dirty="0"/>
              <a:t> Kacamata pelindung (google) harus memiliki pelindung samping</a:t>
            </a:r>
          </a:p>
          <a:p>
            <a:pPr lvl="1">
              <a:buFont typeface="Wingdings" panose="05000000000000000000" pitchFamily="2" charset="2"/>
              <a:buChar char="ü"/>
            </a:pPr>
            <a:r>
              <a:rPr lang="id-ID" dirty="0"/>
              <a:t>Pelindung wajah (faceshield) digunakan bila ada risiko percikan atau ciprakan</a:t>
            </a:r>
            <a:endParaRPr lang="en-US" dirty="0"/>
          </a:p>
          <a:p>
            <a:pPr eaLnBrk="1" hangingPunct="1"/>
            <a:endParaRPr lang="en-US" sz="1800" dirty="0"/>
          </a:p>
        </p:txBody>
      </p:sp>
      <p:sp>
        <p:nvSpPr>
          <p:cNvPr id="3" name="Slide Number Placeholder 2"/>
          <p:cNvSpPr>
            <a:spLocks noGrp="1"/>
          </p:cNvSpPr>
          <p:nvPr>
            <p:ph type="sldNum" sz="quarter" idx="12"/>
          </p:nvPr>
        </p:nvSpPr>
        <p:spPr/>
        <p:txBody>
          <a:bodyPr/>
          <a:lstStyle/>
          <a:p>
            <a:fld id="{C279F19A-DD13-4B25-85E5-F67B8729621E}" type="slidenum">
              <a:rPr lang="en-US" smtClean="0"/>
              <a:pPr/>
              <a:t>38</a:t>
            </a:fld>
            <a:endParaRPr lang="en-US"/>
          </a:p>
        </p:txBody>
      </p:sp>
      <p:sp>
        <p:nvSpPr>
          <p:cNvPr id="9" name="Content Placeholder 2"/>
          <p:cNvSpPr txBox="1">
            <a:spLocks/>
          </p:cNvSpPr>
          <p:nvPr/>
        </p:nvSpPr>
        <p:spPr bwMode="auto">
          <a:xfrm>
            <a:off x="5964071" y="4671197"/>
            <a:ext cx="2228850" cy="571500"/>
          </a:xfrm>
          <a:prstGeom prst="rect">
            <a:avLst/>
          </a:prstGeom>
          <a:noFill/>
          <a:ln w="9525">
            <a:noFill/>
            <a:miter lim="800000"/>
            <a:headEnd/>
            <a:tailEnd/>
          </a:ln>
        </p:spPr>
        <p:txBody>
          <a:bodyPr/>
          <a:lstStyle/>
          <a:p>
            <a:pPr marL="273844" indent="-191691" algn="ctr">
              <a:spcBef>
                <a:spcPts val="225"/>
              </a:spcBef>
              <a:buClr>
                <a:srgbClr val="A04DA3"/>
              </a:buClr>
              <a:defRPr/>
            </a:pPr>
            <a:r>
              <a:rPr lang="en-US" dirty="0" err="1"/>
              <a:t>faceshield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362" y="3375643"/>
            <a:ext cx="2189334" cy="144347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1854" y="3251905"/>
            <a:ext cx="1432232" cy="146895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09391"/>
            <a:ext cx="1667204" cy="1111469"/>
          </a:xfrm>
          <a:prstGeom prst="rect">
            <a:avLst/>
          </a:prstGeom>
        </p:spPr>
      </p:pic>
      <p:sp>
        <p:nvSpPr>
          <p:cNvPr id="8" name="Content Placeholder 2"/>
          <p:cNvSpPr txBox="1">
            <a:spLocks/>
          </p:cNvSpPr>
          <p:nvPr/>
        </p:nvSpPr>
        <p:spPr bwMode="auto">
          <a:xfrm>
            <a:off x="1385846" y="4722278"/>
            <a:ext cx="2228850" cy="571500"/>
          </a:xfrm>
          <a:prstGeom prst="rect">
            <a:avLst/>
          </a:prstGeom>
          <a:noFill/>
          <a:ln w="9525">
            <a:noFill/>
            <a:miter lim="800000"/>
            <a:headEnd/>
            <a:tailEnd/>
          </a:ln>
        </p:spPr>
        <p:txBody>
          <a:bodyPr/>
          <a:lstStyle/>
          <a:p>
            <a:pPr marL="273844" indent="-191691" algn="ctr">
              <a:spcBef>
                <a:spcPts val="225"/>
              </a:spcBef>
              <a:buClr>
                <a:srgbClr val="A04DA3"/>
              </a:buClr>
              <a:defRPr/>
            </a:pPr>
            <a:r>
              <a:rPr lang="en-US" dirty="0" err="1"/>
              <a:t>googles</a:t>
            </a:r>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1979" y="3375644"/>
            <a:ext cx="2042021" cy="1361622"/>
          </a:xfrm>
          <a:prstGeom prst="rect">
            <a:avLst/>
          </a:prstGeom>
        </p:spPr>
      </p:pic>
      <p:pic>
        <p:nvPicPr>
          <p:cNvPr id="2" name="Picture 1"/>
          <p:cNvPicPr>
            <a:picLocks noChangeAspect="1"/>
          </p:cNvPicPr>
          <p:nvPr/>
        </p:nvPicPr>
        <p:blipFill>
          <a:blip r:embed="rId6" cstate="print"/>
          <a:stretch>
            <a:fillRect/>
          </a:stretch>
        </p:blipFill>
        <p:spPr>
          <a:xfrm>
            <a:off x="3504363" y="3832912"/>
            <a:ext cx="1207294" cy="707231"/>
          </a:xfrm>
          <a:prstGeom prst="rect">
            <a:avLst/>
          </a:prstGeom>
        </p:spPr>
      </p:pic>
    </p:spTree>
    <p:extLst>
      <p:ext uri="{BB962C8B-B14F-4D97-AF65-F5344CB8AC3E}">
        <p14:creationId xmlns:p14="http://schemas.microsoft.com/office/powerpoint/2010/main" val="3881380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48246" y="1131094"/>
            <a:ext cx="6967104" cy="994172"/>
          </a:xfrm>
        </p:spPr>
        <p:txBody>
          <a:bodyPr/>
          <a:lstStyle/>
          <a:p>
            <a:pPr eaLnBrk="1" hangingPunct="1"/>
            <a:r>
              <a:rPr lang="en-US" sz="2400" b="1" dirty="0"/>
              <a:t>Respirator</a:t>
            </a:r>
          </a:p>
        </p:txBody>
      </p:sp>
      <p:sp>
        <p:nvSpPr>
          <p:cNvPr id="12" name="Content Placeholder 2"/>
          <p:cNvSpPr>
            <a:spLocks noGrp="1"/>
          </p:cNvSpPr>
          <p:nvPr>
            <p:ph idx="1"/>
          </p:nvPr>
        </p:nvSpPr>
        <p:spPr>
          <a:xfrm>
            <a:off x="2476135" y="3902961"/>
            <a:ext cx="5124815" cy="1454851"/>
          </a:xfrm>
        </p:spPr>
        <p:txBody>
          <a:bodyPr>
            <a:normAutofit fontScale="92500" lnSpcReduction="10000"/>
          </a:bodyPr>
          <a:lstStyle/>
          <a:p>
            <a:pPr marL="0" indent="0">
              <a:buNone/>
            </a:pPr>
            <a:r>
              <a:rPr lang="id-ID" sz="1800" dirty="0"/>
              <a:t>Pasokan Udara</a:t>
            </a:r>
          </a:p>
          <a:p>
            <a:r>
              <a:rPr lang="id-ID" sz="1800" dirty="0"/>
              <a:t>Udara dipasok dari area yang aman</a:t>
            </a:r>
          </a:p>
          <a:p>
            <a:r>
              <a:rPr lang="id-ID" sz="1800" dirty="0"/>
              <a:t>Air flow dari ruang bertekanan positif ke negatif</a:t>
            </a:r>
          </a:p>
          <a:p>
            <a:r>
              <a:rPr lang="id-ID" sz="1800" dirty="0"/>
              <a:t>Alat pernafasan pribadi (self-contained breathing apparatus – SCBA)</a:t>
            </a:r>
          </a:p>
          <a:p>
            <a:endParaRPr lang="en-US" sz="18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39</a:t>
            </a:fld>
            <a:endParaRPr lang="en-US"/>
          </a:p>
        </p:txBody>
      </p:sp>
      <p:sp>
        <p:nvSpPr>
          <p:cNvPr id="7" name="Content Placeholder 2"/>
          <p:cNvSpPr txBox="1">
            <a:spLocks/>
          </p:cNvSpPr>
          <p:nvPr/>
        </p:nvSpPr>
        <p:spPr bwMode="auto">
          <a:xfrm>
            <a:off x="2910106" y="3286456"/>
            <a:ext cx="1257300" cy="571500"/>
          </a:xfrm>
          <a:prstGeom prst="rect">
            <a:avLst/>
          </a:prstGeom>
          <a:noFill/>
          <a:ln w="9525">
            <a:noFill/>
            <a:miter lim="800000"/>
            <a:headEnd/>
            <a:tailEnd/>
          </a:ln>
        </p:spPr>
        <p:txBody>
          <a:bodyPr/>
          <a:lstStyle/>
          <a:p>
            <a:pPr marL="273844" indent="-191691" algn="ctr">
              <a:spcBef>
                <a:spcPts val="225"/>
              </a:spcBef>
              <a:buClr>
                <a:srgbClr val="A04DA3"/>
              </a:buClr>
              <a:defRPr/>
            </a:pPr>
            <a:r>
              <a:rPr lang="en-US" dirty="0"/>
              <a:t>N95</a:t>
            </a:r>
          </a:p>
        </p:txBody>
      </p:sp>
      <p:sp>
        <p:nvSpPr>
          <p:cNvPr id="8" name="Content Placeholder 2"/>
          <p:cNvSpPr txBox="1">
            <a:spLocks/>
          </p:cNvSpPr>
          <p:nvPr/>
        </p:nvSpPr>
        <p:spPr bwMode="auto">
          <a:xfrm>
            <a:off x="4663237" y="3260003"/>
            <a:ext cx="3534001" cy="571500"/>
          </a:xfrm>
          <a:prstGeom prst="rect">
            <a:avLst/>
          </a:prstGeom>
          <a:noFill/>
          <a:ln w="9525">
            <a:noFill/>
            <a:miter lim="800000"/>
            <a:headEnd/>
            <a:tailEnd/>
          </a:ln>
        </p:spPr>
        <p:txBody>
          <a:bodyPr/>
          <a:lstStyle/>
          <a:p>
            <a:pPr marL="273844" indent="-191691" algn="ctr">
              <a:spcBef>
                <a:spcPts val="225"/>
              </a:spcBef>
              <a:buClr>
                <a:srgbClr val="A04DA3"/>
              </a:buClr>
              <a:defRPr/>
            </a:pPr>
            <a:r>
              <a:rPr lang="id-ID" dirty="0"/>
              <a:t>Power Air Pressure Respirator (</a:t>
            </a:r>
            <a:r>
              <a:rPr lang="en-US" dirty="0"/>
              <a:t>PAPR</a:t>
            </a:r>
            <a:r>
              <a:rPr lang="id-ID" dirty="0"/>
              <a:t>)</a:t>
            </a:r>
            <a:endParaRPr lang="en-US" dirty="0"/>
          </a:p>
        </p:txBody>
      </p:sp>
      <p:pic>
        <p:nvPicPr>
          <p:cNvPr id="225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8510" t="46022" r="85893" b="43924"/>
          <a:stretch>
            <a:fillRect/>
          </a:stretch>
        </p:blipFill>
        <p:spPr bwMode="auto">
          <a:xfrm>
            <a:off x="811110" y="2050328"/>
            <a:ext cx="1148954"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225188" y="3286456"/>
            <a:ext cx="2701322" cy="571500"/>
          </a:xfrm>
          <a:prstGeom prst="rect">
            <a:avLst/>
          </a:prstGeom>
          <a:noFill/>
          <a:ln w="9525">
            <a:noFill/>
            <a:miter lim="800000"/>
            <a:headEnd/>
            <a:tailEnd/>
          </a:ln>
        </p:spPr>
        <p:txBody>
          <a:bodyPr/>
          <a:lstStyle/>
          <a:p>
            <a:pPr marL="273844" indent="-191691" algn="ctr">
              <a:spcBef>
                <a:spcPts val="225"/>
              </a:spcBef>
              <a:buClr>
                <a:srgbClr val="A04DA3"/>
              </a:buClr>
              <a:defRPr/>
            </a:pPr>
            <a:r>
              <a:rPr lang="id-ID" dirty="0"/>
              <a:t>M</a:t>
            </a:r>
            <a:r>
              <a:rPr lang="en-US" dirty="0"/>
              <a:t>asker</a:t>
            </a:r>
            <a:r>
              <a:rPr lang="id-ID" dirty="0"/>
              <a:t> </a:t>
            </a:r>
          </a:p>
        </p:txBody>
      </p:sp>
      <p:pic>
        <p:nvPicPr>
          <p:cNvPr id="68610" name="Picture 2" descr="http://justinproductsusa.com/images/producto-respir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7077" y="2050328"/>
            <a:ext cx="1788641" cy="1236128"/>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3M Versaflo PAPR Respira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6726" y="1670661"/>
            <a:ext cx="1589342" cy="1589342"/>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http://www.conney.com/wcsstore/Conney/images/fullsize/Z5299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0238" y="1744439"/>
            <a:ext cx="1444105" cy="14441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057" y="3884409"/>
            <a:ext cx="1428750" cy="1435894"/>
          </a:xfrm>
          <a:prstGeom prst="rect">
            <a:avLst/>
          </a:prstGeom>
        </p:spPr>
      </p:pic>
    </p:spTree>
    <p:extLst>
      <p:ext uri="{BB962C8B-B14F-4D97-AF65-F5344CB8AC3E}">
        <p14:creationId xmlns:p14="http://schemas.microsoft.com/office/powerpoint/2010/main" val="330889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92382" y="1131094"/>
            <a:ext cx="712296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700" b="1" dirty="0"/>
              <a:t>WASPADAI</a:t>
            </a:r>
            <a:r>
              <a:rPr lang="id-ID" sz="3300" b="1" dirty="0"/>
              <a:t> APA YANG ADA DISEKITARMU</a:t>
            </a:r>
          </a:p>
        </p:txBody>
      </p:sp>
      <p:sp>
        <p:nvSpPr>
          <p:cNvPr id="6" name="Content Placeholder 2"/>
          <p:cNvSpPr>
            <a:spLocks noGrp="1"/>
          </p:cNvSpPr>
          <p:nvPr>
            <p:ph idx="1"/>
          </p:nvPr>
        </p:nvSpPr>
        <p:spPr>
          <a:xfrm>
            <a:off x="628650" y="2778485"/>
            <a:ext cx="4457701" cy="2265003"/>
          </a:xfrm>
        </p:spPr>
        <p:txBody>
          <a:bodyPr>
            <a:normAutofit/>
          </a:bodyPr>
          <a:lstStyle/>
          <a:p>
            <a:pPr marL="0" indent="0">
              <a:buNone/>
            </a:pPr>
            <a:r>
              <a:rPr lang="id-ID" b="1" dirty="0"/>
              <a:t>Tanda-tanda lainnya, seperti:</a:t>
            </a:r>
          </a:p>
          <a:p>
            <a:r>
              <a:rPr lang="id-ID" b="1" dirty="0"/>
              <a:t>Dilarang merokok</a:t>
            </a:r>
          </a:p>
          <a:p>
            <a:r>
              <a:rPr lang="id-ID" b="1" dirty="0"/>
              <a:t>Dilarang membawa handphone</a:t>
            </a:r>
          </a:p>
          <a:p>
            <a:r>
              <a:rPr lang="id-ID" b="1" dirty="0"/>
              <a:t>Dilarang menyimpan makanan dan minuman di kulkas</a:t>
            </a:r>
          </a:p>
          <a:p>
            <a:endParaRPr lang="id-ID" b="1" dirty="0"/>
          </a:p>
          <a:p>
            <a:pPr algn="ctr"/>
            <a:endParaRPr lang="id-ID" b="1" dirty="0"/>
          </a:p>
          <a:p>
            <a:pPr lvl="5" algn="ctr"/>
            <a:endParaRPr lang="id-ID" b="1" dirty="0"/>
          </a:p>
          <a:p>
            <a:pPr marL="0" indent="0" algn="ctr">
              <a:buNone/>
            </a:pPr>
            <a:endParaRPr lang="id-ID" b="1"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4</a:t>
            </a:fld>
            <a:endParaRPr lang="en-US"/>
          </a:p>
        </p:txBody>
      </p:sp>
      <p:pic>
        <p:nvPicPr>
          <p:cNvPr id="7170" name="Picture 2" descr="photo of refrigerator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5987" y="4261030"/>
            <a:ext cx="1690941" cy="12715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6/6b/No_Smoking.svg/2000px-No_Smoki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454" y="2660611"/>
            <a:ext cx="1271588" cy="12715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ooverwebdesign.com/free-printables/signs/no-cell-phone-zone-printable-sig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70" y="2542739"/>
            <a:ext cx="1193006" cy="150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1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2936" y="1428750"/>
            <a:ext cx="5756564" cy="800100"/>
          </a:xfrm>
        </p:spPr>
        <p:txBody>
          <a:bodyPr/>
          <a:lstStyle/>
          <a:p>
            <a:pPr eaLnBrk="1" hangingPunct="1"/>
            <a:r>
              <a:rPr lang="en-US" sz="2400" b="1" dirty="0" err="1"/>
              <a:t>Bahaya-bahaya</a:t>
            </a:r>
            <a:r>
              <a:rPr lang="en-US" sz="2400" b="1" dirty="0"/>
              <a:t> di Lab </a:t>
            </a:r>
            <a:r>
              <a:rPr lang="en-US" sz="2400" b="1" dirty="0" err="1"/>
              <a:t>Biologi</a:t>
            </a:r>
            <a:endParaRPr lang="en-US" sz="2400" b="1" dirty="0"/>
          </a:p>
        </p:txBody>
      </p:sp>
      <p:sp>
        <p:nvSpPr>
          <p:cNvPr id="23555" name="Content Placeholder 2"/>
          <p:cNvSpPr>
            <a:spLocks noGrp="1"/>
          </p:cNvSpPr>
          <p:nvPr>
            <p:ph idx="1"/>
          </p:nvPr>
        </p:nvSpPr>
        <p:spPr>
          <a:xfrm>
            <a:off x="514350" y="2499013"/>
            <a:ext cx="6457950" cy="2987387"/>
          </a:xfrm>
        </p:spPr>
        <p:txBody>
          <a:bodyPr>
            <a:noAutofit/>
          </a:bodyPr>
          <a:lstStyle/>
          <a:p>
            <a:pPr eaLnBrk="1" hangingPunct="1"/>
            <a:r>
              <a:rPr lang="en-US" dirty="0" err="1"/>
              <a:t>Materi-materi</a:t>
            </a:r>
            <a:r>
              <a:rPr lang="en-US" dirty="0"/>
              <a:t> </a:t>
            </a:r>
            <a:r>
              <a:rPr lang="en-US" dirty="0" err="1"/>
              <a:t>biologis</a:t>
            </a:r>
            <a:endParaRPr lang="en-US" dirty="0"/>
          </a:p>
          <a:p>
            <a:pPr eaLnBrk="1" hangingPunct="1"/>
            <a:r>
              <a:rPr lang="en-US" dirty="0" err="1"/>
              <a:t>Substansi</a:t>
            </a:r>
            <a:r>
              <a:rPr lang="en-US" dirty="0"/>
              <a:t> </a:t>
            </a:r>
            <a:r>
              <a:rPr lang="en-US" dirty="0" err="1"/>
              <a:t>infeksius</a:t>
            </a:r>
            <a:endParaRPr lang="en-US" dirty="0"/>
          </a:p>
          <a:p>
            <a:pPr eaLnBrk="1" hangingPunct="1"/>
            <a:r>
              <a:rPr lang="en-US" dirty="0" err="1"/>
              <a:t>Reagen</a:t>
            </a:r>
            <a:r>
              <a:rPr lang="en-US" dirty="0"/>
              <a:t> </a:t>
            </a:r>
            <a:r>
              <a:rPr lang="en-US" dirty="0" err="1"/>
              <a:t>kimia</a:t>
            </a:r>
            <a:endParaRPr lang="en-US" dirty="0"/>
          </a:p>
          <a:p>
            <a:pPr eaLnBrk="1" hangingPunct="1"/>
            <a:r>
              <a:rPr lang="en-US" dirty="0" err="1"/>
              <a:t>Radioaktif</a:t>
            </a:r>
            <a:endParaRPr lang="en-US" dirty="0"/>
          </a:p>
          <a:p>
            <a:pPr eaLnBrk="1" hangingPunct="1"/>
            <a:r>
              <a:rPr lang="en-US" dirty="0" err="1"/>
              <a:t>Materi</a:t>
            </a:r>
            <a:r>
              <a:rPr lang="en-US" dirty="0"/>
              <a:t> non-ionizing</a:t>
            </a:r>
          </a:p>
          <a:p>
            <a:pPr eaLnBrk="1" hangingPunct="1"/>
            <a:r>
              <a:rPr lang="en-US" dirty="0" err="1"/>
              <a:t>Bahan</a:t>
            </a:r>
            <a:r>
              <a:rPr lang="en-US" dirty="0"/>
              <a:t> yang </a:t>
            </a:r>
            <a:r>
              <a:rPr lang="en-US" dirty="0" err="1"/>
              <a:t>mudah</a:t>
            </a:r>
            <a:r>
              <a:rPr lang="en-US" dirty="0"/>
              <a:t> </a:t>
            </a:r>
            <a:r>
              <a:rPr lang="en-US" dirty="0" err="1"/>
              <a:t>terbakar</a:t>
            </a:r>
            <a:endParaRPr lang="en-US" dirty="0"/>
          </a:p>
          <a:p>
            <a:pPr eaLnBrk="1" hangingPunct="1"/>
            <a:r>
              <a:rPr lang="en-US" dirty="0" err="1"/>
              <a:t>Peralatan</a:t>
            </a:r>
            <a:r>
              <a:rPr lang="en-US" dirty="0"/>
              <a:t> </a:t>
            </a:r>
            <a:r>
              <a:rPr lang="en-US" dirty="0" err="1"/>
              <a:t>listrik</a:t>
            </a:r>
            <a:endParaRPr lang="en-US" dirty="0"/>
          </a:p>
          <a:p>
            <a:pPr eaLnBrk="1" hangingPunct="1"/>
            <a:r>
              <a:rPr lang="en-US" dirty="0" err="1"/>
              <a:t>dll</a:t>
            </a:r>
            <a:endParaRPr lang="en-US"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40</a:t>
            </a:fld>
            <a:endParaRPr lang="en-US"/>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3438" t="44667" r="54688" b="15334"/>
          <a:stretch>
            <a:fillRect/>
          </a:stretch>
        </p:blipFill>
        <p:spPr bwMode="auto">
          <a:xfrm>
            <a:off x="4808936" y="1345981"/>
            <a:ext cx="282654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9531" t="63333" r="67188" b="22000"/>
          <a:stretch>
            <a:fillRect/>
          </a:stretch>
        </p:blipFill>
        <p:spPr bwMode="auto">
          <a:xfrm>
            <a:off x="6276081" y="4743450"/>
            <a:ext cx="123706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32031" t="53999" r="57031" b="22000"/>
          <a:stretch>
            <a:fillRect/>
          </a:stretch>
        </p:blipFill>
        <p:spPr bwMode="auto">
          <a:xfrm>
            <a:off x="5090518" y="4543425"/>
            <a:ext cx="800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35156" t="46001" r="56252" b="35333"/>
          <a:stretch>
            <a:fillRect/>
          </a:stretch>
        </p:blipFill>
        <p:spPr bwMode="auto">
          <a:xfrm>
            <a:off x="4000501" y="4572000"/>
            <a:ext cx="80843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311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54727" y="971550"/>
            <a:ext cx="5974773" cy="800100"/>
          </a:xfrm>
        </p:spPr>
        <p:txBody>
          <a:bodyPr/>
          <a:lstStyle/>
          <a:p>
            <a:pPr eaLnBrk="1" hangingPunct="1"/>
            <a:r>
              <a:rPr lang="en-US" sz="2400" b="1" dirty="0" err="1"/>
              <a:t>Bahan</a:t>
            </a:r>
            <a:r>
              <a:rPr lang="en-US" sz="2400" b="1" dirty="0"/>
              <a:t> </a:t>
            </a:r>
            <a:r>
              <a:rPr lang="en-US" sz="2400" b="1" dirty="0" err="1"/>
              <a:t>kimia</a:t>
            </a:r>
            <a:endParaRPr lang="en-US" sz="2400" b="1" dirty="0"/>
          </a:p>
        </p:txBody>
      </p:sp>
      <p:sp>
        <p:nvSpPr>
          <p:cNvPr id="24579" name="Content Placeholder 2"/>
          <p:cNvSpPr>
            <a:spLocks noGrp="1"/>
          </p:cNvSpPr>
          <p:nvPr>
            <p:ph idx="1"/>
          </p:nvPr>
        </p:nvSpPr>
        <p:spPr>
          <a:xfrm>
            <a:off x="83130" y="1781420"/>
            <a:ext cx="5470890" cy="4156983"/>
          </a:xfrm>
          <a:solidFill>
            <a:schemeClr val="bg1"/>
          </a:solidFill>
        </p:spPr>
        <p:txBody>
          <a:bodyPr>
            <a:normAutofit lnSpcReduction="10000"/>
          </a:bodyPr>
          <a:lstStyle/>
          <a:p>
            <a:pPr eaLnBrk="1" hangingPunct="1"/>
            <a:r>
              <a:rPr lang="en-US" sz="1800" dirty="0" err="1"/>
              <a:t>Mudah</a:t>
            </a:r>
            <a:r>
              <a:rPr lang="en-US" sz="1800" dirty="0"/>
              <a:t> </a:t>
            </a:r>
            <a:r>
              <a:rPr lang="en-US" sz="1800" dirty="0" err="1"/>
              <a:t>terbakar</a:t>
            </a:r>
            <a:r>
              <a:rPr lang="en-US" sz="1800" dirty="0"/>
              <a:t> (</a:t>
            </a:r>
            <a:r>
              <a:rPr lang="en-US" sz="1800" dirty="0" err="1"/>
              <a:t>aseton</a:t>
            </a:r>
            <a:r>
              <a:rPr lang="en-US" sz="1800" dirty="0"/>
              <a:t>, </a:t>
            </a:r>
            <a:r>
              <a:rPr lang="en-US" sz="1800" dirty="0" err="1"/>
              <a:t>etanol</a:t>
            </a:r>
            <a:r>
              <a:rPr lang="en-US" sz="1800" dirty="0"/>
              <a:t>)</a:t>
            </a:r>
          </a:p>
          <a:p>
            <a:pPr eaLnBrk="1" hangingPunct="1"/>
            <a:r>
              <a:rPr lang="en-US" sz="1800" dirty="0" err="1"/>
              <a:t>Oksidator</a:t>
            </a:r>
            <a:r>
              <a:rPr lang="en-US" sz="1800" dirty="0"/>
              <a:t> (</a:t>
            </a:r>
            <a:r>
              <a:rPr lang="en-US" sz="1800" dirty="0" err="1"/>
              <a:t>oksigen</a:t>
            </a:r>
            <a:r>
              <a:rPr lang="en-US" sz="1800" dirty="0"/>
              <a:t>, </a:t>
            </a:r>
            <a:r>
              <a:rPr lang="en-US" sz="1800" dirty="0" err="1"/>
              <a:t>beberapa</a:t>
            </a:r>
            <a:r>
              <a:rPr lang="en-US" sz="1800" dirty="0"/>
              <a:t> </a:t>
            </a:r>
            <a:r>
              <a:rPr lang="en-US" sz="1800" dirty="0" err="1"/>
              <a:t>peroksida</a:t>
            </a:r>
            <a:r>
              <a:rPr lang="en-US" sz="1800" dirty="0"/>
              <a:t>, </a:t>
            </a:r>
            <a:r>
              <a:rPr lang="en-US" sz="1800" dirty="0" err="1"/>
              <a:t>klorin</a:t>
            </a:r>
            <a:r>
              <a:rPr lang="en-US" sz="1800" dirty="0"/>
              <a:t>)</a:t>
            </a:r>
          </a:p>
          <a:p>
            <a:pPr eaLnBrk="1" hangingPunct="1"/>
            <a:r>
              <a:rPr lang="en-US" sz="1800" dirty="0" err="1"/>
              <a:t>Korosif</a:t>
            </a:r>
            <a:r>
              <a:rPr lang="en-US" sz="1800" dirty="0"/>
              <a:t> (KOH, H2SO4)</a:t>
            </a:r>
          </a:p>
          <a:p>
            <a:pPr eaLnBrk="1" hangingPunct="1"/>
            <a:r>
              <a:rPr lang="en-US" sz="1800" dirty="0" err="1"/>
              <a:t>Eksplosif</a:t>
            </a:r>
            <a:r>
              <a:rPr lang="en-US" sz="1800" dirty="0"/>
              <a:t> (</a:t>
            </a:r>
            <a:r>
              <a:rPr lang="en-US" sz="1800" dirty="0" err="1"/>
              <a:t>aseton</a:t>
            </a:r>
            <a:r>
              <a:rPr lang="en-US" sz="1800" dirty="0"/>
              <a:t> </a:t>
            </a:r>
            <a:r>
              <a:rPr lang="en-US" sz="1800" dirty="0" err="1"/>
              <a:t>peroksida</a:t>
            </a:r>
            <a:r>
              <a:rPr lang="en-US" sz="1800" dirty="0"/>
              <a:t>, </a:t>
            </a:r>
            <a:r>
              <a:rPr lang="en-US" sz="1800" dirty="0" err="1"/>
              <a:t>natrium</a:t>
            </a:r>
            <a:r>
              <a:rPr lang="en-US" sz="1800" dirty="0"/>
              <a:t> </a:t>
            </a:r>
            <a:r>
              <a:rPr lang="en-US" sz="1800" dirty="0" err="1"/>
              <a:t>azida</a:t>
            </a:r>
            <a:r>
              <a:rPr lang="en-US" sz="1800" dirty="0"/>
              <a:t>)</a:t>
            </a:r>
          </a:p>
          <a:p>
            <a:pPr eaLnBrk="1" hangingPunct="1"/>
            <a:r>
              <a:rPr lang="en-US" sz="1800" dirty="0" err="1"/>
              <a:t>Reaktif</a:t>
            </a:r>
            <a:r>
              <a:rPr lang="en-US" sz="1800" dirty="0"/>
              <a:t> (</a:t>
            </a:r>
            <a:r>
              <a:rPr lang="en-US" sz="1800" dirty="0" err="1"/>
              <a:t>NaOH</a:t>
            </a:r>
            <a:r>
              <a:rPr lang="en-US" sz="1800" dirty="0"/>
              <a:t>)</a:t>
            </a:r>
          </a:p>
          <a:p>
            <a:pPr eaLnBrk="1" hangingPunct="1"/>
            <a:r>
              <a:rPr lang="en-US" sz="1800" dirty="0"/>
              <a:t>Mutagen (</a:t>
            </a:r>
            <a:r>
              <a:rPr lang="en-US" sz="1800" dirty="0" err="1"/>
              <a:t>Etbr</a:t>
            </a:r>
            <a:r>
              <a:rPr lang="en-US" sz="1800" dirty="0"/>
              <a:t>, </a:t>
            </a:r>
            <a:r>
              <a:rPr lang="en-US" sz="1800" dirty="0" err="1"/>
              <a:t>radiasi</a:t>
            </a:r>
            <a:r>
              <a:rPr lang="en-US" sz="1800" dirty="0"/>
              <a:t>)</a:t>
            </a:r>
          </a:p>
          <a:p>
            <a:pPr eaLnBrk="1" hangingPunct="1">
              <a:buFont typeface="Georgia" panose="02040502050405020303" pitchFamily="18" charset="0"/>
              <a:buNone/>
            </a:pPr>
            <a:r>
              <a:rPr lang="en-US" sz="1800" b="1" dirty="0" err="1"/>
              <a:t>Efek</a:t>
            </a:r>
            <a:r>
              <a:rPr lang="en-US" sz="1800" b="1" dirty="0"/>
              <a:t> </a:t>
            </a:r>
            <a:r>
              <a:rPr lang="en-US" sz="1800" b="1" dirty="0" err="1"/>
              <a:t>terhadap</a:t>
            </a:r>
            <a:r>
              <a:rPr lang="en-US" sz="1800" b="1" dirty="0"/>
              <a:t> </a:t>
            </a:r>
            <a:r>
              <a:rPr lang="en-US" sz="1800" b="1" dirty="0" err="1"/>
              <a:t>kesehatan</a:t>
            </a:r>
            <a:endParaRPr lang="en-US" sz="1800" b="1" dirty="0"/>
          </a:p>
          <a:p>
            <a:pPr eaLnBrk="1" hangingPunct="1"/>
            <a:r>
              <a:rPr lang="en-US" sz="1800" dirty="0" err="1"/>
              <a:t>Karsinogen</a:t>
            </a:r>
            <a:r>
              <a:rPr lang="en-US" sz="1800" dirty="0"/>
              <a:t> (</a:t>
            </a:r>
            <a:r>
              <a:rPr lang="en-US" sz="1800" dirty="0" err="1"/>
              <a:t>benzen</a:t>
            </a:r>
            <a:r>
              <a:rPr lang="en-US" sz="1800" dirty="0"/>
              <a:t>)</a:t>
            </a:r>
          </a:p>
          <a:p>
            <a:pPr eaLnBrk="1" hangingPunct="1"/>
            <a:r>
              <a:rPr lang="en-US" sz="1800" dirty="0" err="1"/>
              <a:t>Iritan</a:t>
            </a:r>
            <a:r>
              <a:rPr lang="en-US" sz="1800" dirty="0"/>
              <a:t> (</a:t>
            </a:r>
            <a:r>
              <a:rPr lang="en-US" sz="1800" dirty="0" err="1"/>
              <a:t>klorin</a:t>
            </a:r>
            <a:r>
              <a:rPr lang="en-US" sz="1800" dirty="0"/>
              <a:t>, </a:t>
            </a:r>
            <a:r>
              <a:rPr lang="en-US" sz="1800" dirty="0" err="1"/>
              <a:t>as.nitrat</a:t>
            </a:r>
            <a:r>
              <a:rPr lang="en-US" sz="1800" dirty="0"/>
              <a:t>)</a:t>
            </a:r>
          </a:p>
          <a:p>
            <a:pPr eaLnBrk="1" hangingPunct="1"/>
            <a:r>
              <a:rPr lang="en-US" sz="1800" dirty="0" err="1"/>
              <a:t>Sensitif</a:t>
            </a:r>
            <a:r>
              <a:rPr lang="en-US" sz="1800" dirty="0"/>
              <a:t> (</a:t>
            </a:r>
            <a:r>
              <a:rPr lang="en-US" sz="1800" dirty="0" err="1"/>
              <a:t>alergi</a:t>
            </a:r>
            <a:r>
              <a:rPr lang="en-US" sz="1800" dirty="0"/>
              <a:t>)</a:t>
            </a:r>
          </a:p>
          <a:p>
            <a:pPr eaLnBrk="1" hangingPunct="1"/>
            <a:r>
              <a:rPr lang="en-US" sz="1800" dirty="0" err="1"/>
              <a:t>Kematian</a:t>
            </a:r>
            <a:r>
              <a:rPr lang="en-US" sz="1800" dirty="0"/>
              <a:t> (</a:t>
            </a:r>
            <a:r>
              <a:rPr lang="en-US" sz="1800" dirty="0" err="1"/>
              <a:t>neurotoksin-cyanida</a:t>
            </a:r>
            <a:r>
              <a:rPr lang="en-US" sz="1800" dirty="0"/>
              <a:t> </a:t>
            </a:r>
            <a:r>
              <a:rPr lang="en-US" sz="1800" dirty="0" err="1"/>
              <a:t>barbiturat</a:t>
            </a:r>
            <a:endParaRPr lang="en-US" sz="1800" dirty="0"/>
          </a:p>
          <a:p>
            <a:pPr eaLnBrk="1" hangingPunct="1"/>
            <a:r>
              <a:rPr lang="en-US" sz="1800" dirty="0" err="1"/>
              <a:t>Terbakar</a:t>
            </a:r>
            <a:r>
              <a:rPr lang="en-US" sz="1800" dirty="0"/>
              <a:t>  (</a:t>
            </a:r>
            <a:r>
              <a:rPr lang="en-US" sz="1800" dirty="0" err="1"/>
              <a:t>asam</a:t>
            </a:r>
            <a:r>
              <a:rPr lang="en-US" sz="1800" dirty="0"/>
              <a:t> </a:t>
            </a:r>
            <a:r>
              <a:rPr lang="en-US" sz="1800" dirty="0" err="1"/>
              <a:t>atau</a:t>
            </a:r>
            <a:r>
              <a:rPr lang="en-US" sz="1800" dirty="0"/>
              <a:t> </a:t>
            </a:r>
            <a:r>
              <a:rPr lang="en-US" sz="1800" dirty="0" err="1"/>
              <a:t>fenol</a:t>
            </a:r>
            <a:r>
              <a:rPr lang="en-US" sz="1800" dirty="0"/>
              <a:t>)</a:t>
            </a:r>
          </a:p>
          <a:p>
            <a:pPr eaLnBrk="1" hangingPunct="1"/>
            <a:endParaRPr lang="en-US" sz="165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41</a:t>
            </a:fld>
            <a:endParaRPr lang="en-US"/>
          </a:p>
        </p:txBody>
      </p:sp>
      <p:pic>
        <p:nvPicPr>
          <p:cNvPr id="7" name="Picture 4" descr="http://image.slidesharecdn.com/labsafety-120706045405-phpapp02/95/lab-safety-19-728.jpg?cb=13415506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8750" y="2230547"/>
            <a:ext cx="4037473" cy="302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09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6" y="1131094"/>
            <a:ext cx="7071014" cy="994172"/>
          </a:xfrm>
        </p:spPr>
        <p:txBody>
          <a:bodyPr/>
          <a:lstStyle/>
          <a:p>
            <a:r>
              <a:rPr lang="en-US" dirty="0"/>
              <a:t>Kesimpulan</a:t>
            </a:r>
          </a:p>
        </p:txBody>
      </p:sp>
      <p:sp>
        <p:nvSpPr>
          <p:cNvPr id="3" name="Content Placeholder 2"/>
          <p:cNvSpPr>
            <a:spLocks noGrp="1"/>
          </p:cNvSpPr>
          <p:nvPr>
            <p:ph idx="1"/>
          </p:nvPr>
        </p:nvSpPr>
        <p:spPr>
          <a:xfrm>
            <a:off x="756742" y="2582141"/>
            <a:ext cx="5311550" cy="2723569"/>
          </a:xfrm>
        </p:spPr>
        <p:txBody>
          <a:bodyPr/>
          <a:lstStyle/>
          <a:p>
            <a:r>
              <a:rPr lang="en-US" dirty="0"/>
              <a:t>Patuhi peraturan laboratorium</a:t>
            </a:r>
          </a:p>
          <a:p>
            <a:r>
              <a:rPr lang="en-US" dirty="0"/>
              <a:t>Ketahui tingkat bahaya prosedur yang sedang dikerjakan</a:t>
            </a:r>
          </a:p>
          <a:p>
            <a:r>
              <a:rPr lang="en-US" dirty="0"/>
              <a:t>Diskusikan dengan supervisor atau orang yang lebih ahli bila ada hal-hal yang kurang jelas</a:t>
            </a:r>
          </a:p>
        </p:txBody>
      </p:sp>
      <p:sp>
        <p:nvSpPr>
          <p:cNvPr id="4" name="Slide Number Placeholder 3"/>
          <p:cNvSpPr>
            <a:spLocks noGrp="1"/>
          </p:cNvSpPr>
          <p:nvPr>
            <p:ph type="sldNum" sz="quarter" idx="12"/>
          </p:nvPr>
        </p:nvSpPr>
        <p:spPr/>
        <p:txBody>
          <a:bodyPr/>
          <a:lstStyle/>
          <a:p>
            <a:fld id="{C279F19A-DD13-4B25-85E5-F67B8729621E}" type="slidenum">
              <a:rPr lang="en-US" smtClean="0"/>
              <a:pPr/>
              <a:t>42</a:t>
            </a:fld>
            <a:endParaRPr lang="en-US"/>
          </a:p>
        </p:txBody>
      </p:sp>
      <p:sp>
        <p:nvSpPr>
          <p:cNvPr id="2050" name="AutoShape 2" descr="https://s-media-cache-ak0.pinimg.com/236x/90/e4/4a/90e44a9c595cb559ab6037c02d175964.jpg"/>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052" name="AutoShape 4" descr="https://s-media-cache-ak0.pinimg.com/236x/90/e4/4a/90e44a9c595cb559ab6037c02d175964.jpg"/>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sp>
        <p:nvSpPr>
          <p:cNvPr id="2054" name="AutoShape 6" descr="https://s-media-cache-ak0.pinimg.com/236x/90/e4/4a/90e44a9c595cb559ab6037c02d175964.jpg"/>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cstate="print"/>
          <a:srcRect/>
          <a:stretch>
            <a:fillRect/>
          </a:stretch>
        </p:blipFill>
        <p:spPr bwMode="auto">
          <a:xfrm>
            <a:off x="6555364" y="1463003"/>
            <a:ext cx="2328863" cy="299989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224CD98-AFAD-B5BC-21DB-0FFA48E2445A}"/>
              </a:ext>
            </a:extLst>
          </p:cNvPr>
          <p:cNvSpPr>
            <a:spLocks noGrp="1" noChangeArrowheads="1"/>
          </p:cNvSpPr>
          <p:nvPr>
            <p:ph type="title"/>
          </p:nvPr>
        </p:nvSpPr>
        <p:spPr>
          <a:xfrm>
            <a:off x="457200" y="274638"/>
            <a:ext cx="8229600" cy="850900"/>
          </a:xfrm>
        </p:spPr>
        <p:txBody>
          <a:bodyPr>
            <a:noAutofit/>
          </a:bodyPr>
          <a:lstStyle/>
          <a:p>
            <a:pPr algn="ctr" eaLnBrk="1" hangingPunct="1"/>
            <a:r>
              <a:rPr lang="en-US" altLang="en-US" sz="2400" b="1" dirty="0">
                <a:latin typeface="Times New Roman" panose="02020603050405020304" pitchFamily="18" charset="0"/>
                <a:cs typeface="Times New Roman" panose="02020603050405020304" pitchFamily="18" charset="0"/>
              </a:rPr>
              <a:t>SETELAH APD DIPAKAI, </a:t>
            </a:r>
            <a:r>
              <a:rPr lang="id-ID" altLang="en-US" sz="2400" b="1" dirty="0">
                <a:latin typeface="Times New Roman" panose="02020603050405020304" pitchFamily="18" charset="0"/>
                <a:cs typeface="Times New Roman" panose="02020603050405020304" pitchFamily="18" charset="0"/>
              </a:rPr>
              <a:t>Y</a:t>
            </a:r>
            <a:r>
              <a:rPr lang="en-US" altLang="en-US" sz="2400" b="1" dirty="0">
                <a:latin typeface="Times New Roman" panose="02020603050405020304" pitchFamily="18" charset="0"/>
                <a:cs typeface="Times New Roman" panose="02020603050405020304" pitchFamily="18" charset="0"/>
              </a:rPr>
              <a:t>AN</a:t>
            </a:r>
            <a:r>
              <a:rPr lang="id-ID" altLang="en-US" sz="2400" b="1" dirty="0">
                <a:latin typeface="Times New Roman" panose="02020603050405020304" pitchFamily="18" charset="0"/>
                <a:cs typeface="Times New Roman" panose="02020603050405020304" pitchFamily="18" charset="0"/>
              </a:rPr>
              <a:t>G PERLU DILIHAT </a:t>
            </a:r>
            <a:endParaRPr lang="en-US" altLang="en-US" sz="2400" b="1" dirty="0">
              <a:latin typeface="Times New Roman" panose="02020603050405020304" pitchFamily="18" charset="0"/>
              <a:cs typeface="Times New Roman" panose="02020603050405020304" pitchFamily="18" charset="0"/>
            </a:endParaRPr>
          </a:p>
        </p:txBody>
      </p:sp>
      <p:sp>
        <p:nvSpPr>
          <p:cNvPr id="25603" name="Rectangle 3">
            <a:extLst>
              <a:ext uri="{FF2B5EF4-FFF2-40B4-BE49-F238E27FC236}">
                <a16:creationId xmlns:a16="http://schemas.microsoft.com/office/drawing/2014/main" id="{9C8E78F5-4EEA-D01B-EAB2-287D3EFBD02C}"/>
              </a:ext>
            </a:extLst>
          </p:cNvPr>
          <p:cNvSpPr>
            <a:spLocks noGrp="1" noChangeArrowheads="1"/>
          </p:cNvSpPr>
          <p:nvPr>
            <p:ph sz="quarter" idx="1"/>
          </p:nvPr>
        </p:nvSpPr>
        <p:spPr>
          <a:xfrm>
            <a:off x="457200" y="2793999"/>
            <a:ext cx="8229600" cy="3332163"/>
          </a:xfrm>
        </p:spPr>
        <p:txBody>
          <a:bodyPr>
            <a:normAutofit/>
          </a:bodyPr>
          <a:lstStyle/>
          <a:p>
            <a:pPr eaLnBrk="1" hangingPunct="1"/>
            <a:r>
              <a:rPr lang="en-US" altLang="en-US" sz="3200" dirty="0"/>
              <a:t>APD yang </a:t>
            </a:r>
            <a:r>
              <a:rPr lang="en-US" altLang="en-US" sz="3200" dirty="0" err="1"/>
              <a:t>dipakai</a:t>
            </a:r>
            <a:r>
              <a:rPr lang="en-US" altLang="en-US" sz="3200" dirty="0"/>
              <a:t> </a:t>
            </a:r>
            <a:r>
              <a:rPr lang="en-US" altLang="en-US" sz="3200" dirty="0" err="1"/>
              <a:t>sesuai</a:t>
            </a:r>
            <a:r>
              <a:rPr lang="en-US" altLang="en-US" sz="3200" dirty="0"/>
              <a:t> </a:t>
            </a:r>
            <a:r>
              <a:rPr lang="en-US" altLang="en-US" sz="3200" dirty="0" err="1"/>
              <a:t>standar</a:t>
            </a:r>
            <a:r>
              <a:rPr lang="en-US" altLang="en-US" sz="3200" dirty="0"/>
              <a:t>?</a:t>
            </a:r>
          </a:p>
          <a:p>
            <a:pPr eaLnBrk="1" hangingPunct="1"/>
            <a:r>
              <a:rPr lang="en-US" altLang="en-US" sz="3200" dirty="0"/>
              <a:t>APD </a:t>
            </a:r>
            <a:r>
              <a:rPr lang="en-US" altLang="en-US" sz="3200" dirty="0" err="1"/>
              <a:t>memberikan</a:t>
            </a:r>
            <a:r>
              <a:rPr lang="en-US" altLang="en-US" sz="3200" dirty="0"/>
              <a:t> </a:t>
            </a:r>
            <a:r>
              <a:rPr lang="en-US" altLang="en-US" sz="3200" dirty="0" err="1"/>
              <a:t>perlindungan</a:t>
            </a:r>
            <a:r>
              <a:rPr lang="en-US" altLang="en-US" sz="3200" dirty="0"/>
              <a:t>?</a:t>
            </a:r>
          </a:p>
          <a:p>
            <a:pPr eaLnBrk="1" hangingPunct="1"/>
            <a:r>
              <a:rPr lang="en-US" altLang="en-US" sz="3200" dirty="0"/>
              <a:t>APD </a:t>
            </a:r>
            <a:r>
              <a:rPr lang="en-US" altLang="en-US" sz="3200" dirty="0" err="1"/>
              <a:t>sesuai</a:t>
            </a:r>
            <a:r>
              <a:rPr lang="en-US" altLang="en-US" sz="3200" dirty="0"/>
              <a:t> </a:t>
            </a:r>
            <a:r>
              <a:rPr lang="en-US" altLang="en-US" sz="3200" dirty="0" err="1"/>
              <a:t>dengan</a:t>
            </a:r>
            <a:r>
              <a:rPr lang="en-US" altLang="en-US" sz="3200" dirty="0"/>
              <a:t> </a:t>
            </a:r>
            <a:r>
              <a:rPr lang="en-US" altLang="en-US" sz="3200" dirty="0" err="1"/>
              <a:t>tugas</a:t>
            </a:r>
            <a:r>
              <a:rPr lang="en-US" altLang="en-US" sz="3200" dirty="0"/>
              <a:t> yang </a:t>
            </a:r>
            <a:r>
              <a:rPr lang="en-US" altLang="en-US" sz="3200" dirty="0" err="1"/>
              <a:t>dikerjakan</a:t>
            </a:r>
            <a:r>
              <a:rPr lang="en-US" altLang="en-US" sz="3200" dirty="0"/>
              <a:t>?</a:t>
            </a:r>
          </a:p>
          <a:p>
            <a:pPr eaLnBrk="1" hangingPunct="1"/>
            <a:r>
              <a:rPr lang="en-US" altLang="en-US" sz="3200" dirty="0"/>
              <a:t>APD </a:t>
            </a:r>
            <a:r>
              <a:rPr lang="en-US" altLang="en-US" sz="3200" dirty="0" err="1"/>
              <a:t>nyaman</a:t>
            </a:r>
            <a:r>
              <a:rPr lang="en-US" altLang="en-US" sz="3200" dirty="0"/>
              <a:t> </a:t>
            </a:r>
            <a:r>
              <a:rPr lang="en-US" altLang="en-US" sz="3200" dirty="0" err="1"/>
              <a:t>dipakai</a:t>
            </a:r>
            <a:r>
              <a:rPr lang="en-US" altLang="en-US" sz="3200" dirty="0"/>
              <a:t> </a:t>
            </a:r>
            <a:r>
              <a:rPr lang="en-US" altLang="en-US" sz="3200" dirty="0" err="1"/>
              <a:t>terus</a:t>
            </a:r>
            <a:r>
              <a:rPr lang="en-US" altLang="en-US" sz="3200" dirty="0"/>
              <a:t> </a:t>
            </a:r>
            <a:r>
              <a:rPr lang="en-US" altLang="en-US" sz="3200" dirty="0" err="1"/>
              <a:t>menerus</a:t>
            </a:r>
            <a:r>
              <a:rPr lang="en-US" altLang="en-US" sz="3200" dirty="0"/>
              <a:t>?</a:t>
            </a:r>
          </a:p>
        </p:txBody>
      </p:sp>
    </p:spTree>
    <p:extLst>
      <p:ext uri="{BB962C8B-B14F-4D97-AF65-F5344CB8AC3E}">
        <p14:creationId xmlns:p14="http://schemas.microsoft.com/office/powerpoint/2010/main" val="2857233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AC02213-794C-BCD0-7E51-96AB0CE6415F}"/>
              </a:ext>
            </a:extLst>
          </p:cNvPr>
          <p:cNvSpPr>
            <a:spLocks noGrp="1" noChangeArrowheads="1"/>
          </p:cNvSpPr>
          <p:nvPr>
            <p:ph type="title"/>
          </p:nvPr>
        </p:nvSpPr>
        <p:spPr/>
        <p:txBody>
          <a:bodyPr/>
          <a:lstStyle/>
          <a:p>
            <a:pPr eaLnBrk="1" hangingPunct="1"/>
            <a:r>
              <a:rPr lang="en-US" altLang="en-US"/>
              <a:t>MANAJEMEN  APD</a:t>
            </a:r>
          </a:p>
        </p:txBody>
      </p:sp>
      <p:sp>
        <p:nvSpPr>
          <p:cNvPr id="26627" name="Rectangle 3">
            <a:extLst>
              <a:ext uri="{FF2B5EF4-FFF2-40B4-BE49-F238E27FC236}">
                <a16:creationId xmlns:a16="http://schemas.microsoft.com/office/drawing/2014/main" id="{D02267F1-C7A4-FACF-8079-D5913BDC0B66}"/>
              </a:ext>
            </a:extLst>
          </p:cNvPr>
          <p:cNvSpPr>
            <a:spLocks noGrp="1" noChangeArrowheads="1"/>
          </p:cNvSpPr>
          <p:nvPr>
            <p:ph sz="quarter" idx="1"/>
          </p:nvPr>
        </p:nvSpPr>
        <p:spPr/>
        <p:txBody>
          <a:bodyPr/>
          <a:lstStyle/>
          <a:p>
            <a:pPr eaLnBrk="1" hangingPunct="1"/>
            <a:r>
              <a:rPr lang="en-US" altLang="en-US"/>
              <a:t>APD dibutuhkan untuk membatasi hazard lingkungan</a:t>
            </a:r>
          </a:p>
          <a:p>
            <a:pPr eaLnBrk="1" hangingPunct="1"/>
            <a:r>
              <a:rPr lang="en-US" altLang="en-US"/>
              <a:t>Jangan membeli APD sekedar hanya memiliki jenis APD</a:t>
            </a:r>
          </a:p>
          <a:p>
            <a:pPr eaLnBrk="1" hangingPunct="1"/>
            <a:r>
              <a:rPr lang="en-US" altLang="en-US"/>
              <a:t>Adanya hazard awareness dan pelatihan</a:t>
            </a:r>
          </a:p>
          <a:p>
            <a:pPr eaLnBrk="1" hangingPunct="1"/>
            <a:r>
              <a:rPr lang="en-US" altLang="en-US"/>
              <a:t>Adanya SOP penggunaan APD</a:t>
            </a:r>
          </a:p>
          <a:p>
            <a:pPr eaLnBrk="1" hangingPunct="1"/>
            <a:r>
              <a:rPr lang="en-US" altLang="en-US"/>
              <a:t>APD yang dibeli telah melalui seleksi kebutuhan jenis pekerjaan</a:t>
            </a:r>
          </a:p>
        </p:txBody>
      </p:sp>
    </p:spTree>
    <p:extLst>
      <p:ext uri="{BB962C8B-B14F-4D97-AF65-F5344CB8AC3E}">
        <p14:creationId xmlns:p14="http://schemas.microsoft.com/office/powerpoint/2010/main" val="429493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154B509-3A48-DF73-D07C-F3F1ACF74EFB}"/>
              </a:ext>
            </a:extLst>
          </p:cNvPr>
          <p:cNvSpPr>
            <a:spLocks noGrp="1" noChangeArrowheads="1"/>
          </p:cNvSpPr>
          <p:nvPr>
            <p:ph type="title"/>
          </p:nvPr>
        </p:nvSpPr>
        <p:spPr/>
        <p:txBody>
          <a:bodyPr/>
          <a:lstStyle/>
          <a:p>
            <a:pPr eaLnBrk="1" hangingPunct="1"/>
            <a:r>
              <a:rPr lang="en-US" altLang="en-US"/>
              <a:t>PERKEMBANGAN APD</a:t>
            </a:r>
          </a:p>
        </p:txBody>
      </p:sp>
      <p:sp>
        <p:nvSpPr>
          <p:cNvPr id="27651" name="Rectangle 3">
            <a:extLst>
              <a:ext uri="{FF2B5EF4-FFF2-40B4-BE49-F238E27FC236}">
                <a16:creationId xmlns:a16="http://schemas.microsoft.com/office/drawing/2014/main" id="{285F43CF-D823-A034-DEA1-5F7A4C0DAED1}"/>
              </a:ext>
            </a:extLst>
          </p:cNvPr>
          <p:cNvSpPr>
            <a:spLocks noGrp="1" noChangeArrowheads="1"/>
          </p:cNvSpPr>
          <p:nvPr>
            <p:ph sz="quarter" idx="1"/>
          </p:nvPr>
        </p:nvSpPr>
        <p:spPr/>
        <p:txBody>
          <a:bodyPr/>
          <a:lstStyle/>
          <a:p>
            <a:pPr eaLnBrk="1" hangingPunct="1">
              <a:lnSpc>
                <a:spcPct val="90000"/>
              </a:lnSpc>
            </a:pPr>
            <a:r>
              <a:rPr lang="en-US" altLang="en-US" sz="2400"/>
              <a:t>Teknologi APD berkembang pesat pada APD terhadap bahaya fisik dan kimia.</a:t>
            </a:r>
          </a:p>
          <a:p>
            <a:pPr eaLnBrk="1" hangingPunct="1">
              <a:lnSpc>
                <a:spcPct val="90000"/>
              </a:lnSpc>
            </a:pPr>
            <a:r>
              <a:rPr lang="en-US" altLang="en-US" sz="2400"/>
              <a:t>Namun kurang berkembang pada APD terhadap bahaya biologi.</a:t>
            </a:r>
          </a:p>
          <a:p>
            <a:pPr eaLnBrk="1" hangingPunct="1">
              <a:lnSpc>
                <a:spcPct val="90000"/>
              </a:lnSpc>
            </a:pPr>
            <a:r>
              <a:rPr lang="en-US" altLang="en-US" sz="2400"/>
              <a:t>Kelemahan penggunaan APD</a:t>
            </a:r>
          </a:p>
          <a:p>
            <a:pPr eaLnBrk="1" hangingPunct="1">
              <a:lnSpc>
                <a:spcPct val="90000"/>
              </a:lnSpc>
            </a:pPr>
            <a:r>
              <a:rPr lang="en-US" altLang="en-US" sz="2400"/>
              <a:t>Kemampuan perlindungan yang tak sempurna karena (memakai APD yang kurang tepat,cara pemakaian APD yang salah, APD tak memenuhi persyaratan standar)</a:t>
            </a:r>
          </a:p>
          <a:p>
            <a:pPr eaLnBrk="1" hangingPunct="1">
              <a:lnSpc>
                <a:spcPct val="90000"/>
              </a:lnSpc>
            </a:pPr>
            <a:r>
              <a:rPr lang="en-US" altLang="en-US" sz="2400"/>
              <a:t>APD yang sangat sensitive terhadap perubahan tertentu.</a:t>
            </a:r>
          </a:p>
          <a:p>
            <a:pPr eaLnBrk="1" hangingPunct="1">
              <a:lnSpc>
                <a:spcPct val="90000"/>
              </a:lnSpc>
            </a:pPr>
            <a:r>
              <a:rPr lang="en-US" altLang="en-US" sz="2400"/>
              <a:t>APD yang mempunyai masa kerja tertentu seperti kanister, filter dan penyerap (cartridge).</a:t>
            </a:r>
          </a:p>
        </p:txBody>
      </p:sp>
    </p:spTree>
    <p:extLst>
      <p:ext uri="{BB962C8B-B14F-4D97-AF65-F5344CB8AC3E}">
        <p14:creationId xmlns:p14="http://schemas.microsoft.com/office/powerpoint/2010/main" val="3824762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0B268A27-1C74-0360-FD34-884B65DF3DDD}"/>
              </a:ext>
            </a:extLst>
          </p:cNvPr>
          <p:cNvSpPr>
            <a:spLocks noGrp="1" noChangeArrowheads="1"/>
          </p:cNvSpPr>
          <p:nvPr>
            <p:ph sz="quarter" idx="1"/>
          </p:nvPr>
        </p:nvSpPr>
        <p:spPr>
          <a:xfrm>
            <a:off x="457200" y="1590357"/>
            <a:ext cx="8229600" cy="3677285"/>
          </a:xfrm>
        </p:spPr>
        <p:txBody>
          <a:bodyPr>
            <a:normAutofit/>
          </a:bodyPr>
          <a:lstStyle/>
          <a:p>
            <a:pPr eaLnBrk="1" hangingPunct="1"/>
            <a:r>
              <a:rPr lang="en-US" altLang="en-US" sz="2800" dirty="0"/>
              <a:t>APD </a:t>
            </a:r>
            <a:r>
              <a:rPr lang="en-US" altLang="en-US" sz="2800" dirty="0" err="1"/>
              <a:t>dapat</a:t>
            </a:r>
            <a:r>
              <a:rPr lang="en-US" altLang="en-US" sz="2800" dirty="0"/>
              <a:t> </a:t>
            </a:r>
            <a:r>
              <a:rPr lang="en-US" altLang="en-US" sz="2800" dirty="0" err="1"/>
              <a:t>menularkan</a:t>
            </a:r>
            <a:r>
              <a:rPr lang="en-US" altLang="en-US" sz="2800" dirty="0"/>
              <a:t> </a:t>
            </a:r>
            <a:r>
              <a:rPr lang="en-US" altLang="en-US" sz="2800" dirty="0" err="1"/>
              <a:t>penyakit,bila</a:t>
            </a:r>
            <a:r>
              <a:rPr lang="en-US" altLang="en-US" sz="2800" dirty="0"/>
              <a:t> </a:t>
            </a:r>
            <a:r>
              <a:rPr lang="en-US" altLang="en-US" sz="2800" dirty="0" err="1"/>
              <a:t>dipakai</a:t>
            </a:r>
            <a:r>
              <a:rPr lang="en-US" altLang="en-US" sz="2800" dirty="0"/>
              <a:t> </a:t>
            </a:r>
            <a:r>
              <a:rPr lang="en-US" altLang="en-US" sz="2800" dirty="0" err="1"/>
              <a:t>berganti-ganti</a:t>
            </a:r>
            <a:r>
              <a:rPr lang="en-US" altLang="en-US" sz="2800" dirty="0"/>
              <a:t>.</a:t>
            </a:r>
          </a:p>
          <a:p>
            <a:pPr eaLnBrk="1" hangingPunct="1"/>
            <a:r>
              <a:rPr lang="en-US" altLang="en-US" sz="2800" dirty="0" err="1"/>
              <a:t>Mengapa</a:t>
            </a:r>
            <a:r>
              <a:rPr lang="en-US" altLang="en-US" sz="2800" dirty="0"/>
              <a:t> APD </a:t>
            </a:r>
            <a:r>
              <a:rPr lang="en-US" altLang="en-US" sz="2800" dirty="0" err="1"/>
              <a:t>sering</a:t>
            </a:r>
            <a:r>
              <a:rPr lang="en-US" altLang="en-US" sz="2800" dirty="0"/>
              <a:t> </a:t>
            </a:r>
            <a:r>
              <a:rPr lang="en-US" altLang="en-US" sz="2800" dirty="0" err="1"/>
              <a:t>tidak</a:t>
            </a:r>
            <a:r>
              <a:rPr lang="en-US" altLang="en-US" sz="2800" dirty="0"/>
              <a:t> </a:t>
            </a:r>
            <a:r>
              <a:rPr lang="en-US" altLang="en-US" sz="2800" dirty="0" err="1"/>
              <a:t>dipakai</a:t>
            </a:r>
            <a:endParaRPr lang="en-US" altLang="en-US" sz="2800" dirty="0"/>
          </a:p>
          <a:p>
            <a:pPr eaLnBrk="1" hangingPunct="1"/>
            <a:r>
              <a:rPr lang="en-US" altLang="en-US" sz="2800" dirty="0" err="1"/>
              <a:t>Rendahnya</a:t>
            </a:r>
            <a:r>
              <a:rPr lang="en-US" altLang="en-US" sz="2800" dirty="0"/>
              <a:t> </a:t>
            </a:r>
            <a:r>
              <a:rPr lang="en-US" altLang="en-US" sz="2800" dirty="0" err="1"/>
              <a:t>kesadaran</a:t>
            </a:r>
            <a:r>
              <a:rPr lang="en-US" altLang="en-US" sz="2800" dirty="0"/>
              <a:t> </a:t>
            </a:r>
            <a:r>
              <a:rPr lang="en-US" altLang="en-US" sz="2800" dirty="0" err="1"/>
              <a:t>pekerja</a:t>
            </a:r>
            <a:r>
              <a:rPr lang="en-US" altLang="en-US" sz="2800" dirty="0"/>
              <a:t> </a:t>
            </a:r>
            <a:r>
              <a:rPr lang="en-US" altLang="en-US" sz="2800" dirty="0" err="1"/>
              <a:t>terhadap</a:t>
            </a:r>
            <a:r>
              <a:rPr lang="en-US" altLang="en-US" sz="2800" dirty="0"/>
              <a:t> </a:t>
            </a:r>
            <a:r>
              <a:rPr lang="en-US" altLang="en-US" sz="2800" dirty="0" err="1"/>
              <a:t>Keselamatan</a:t>
            </a:r>
            <a:r>
              <a:rPr lang="en-US" altLang="en-US" sz="2800" dirty="0"/>
              <a:t> </a:t>
            </a:r>
            <a:r>
              <a:rPr lang="en-US" altLang="en-US" sz="2800" dirty="0" err="1"/>
              <a:t>kerja</a:t>
            </a:r>
            <a:endParaRPr lang="en-US" altLang="en-US" sz="2800" dirty="0"/>
          </a:p>
          <a:p>
            <a:pPr eaLnBrk="1" hangingPunct="1"/>
            <a:r>
              <a:rPr lang="en-US" altLang="en-US" sz="2800" dirty="0" err="1"/>
              <a:t>Dianggap</a:t>
            </a:r>
            <a:r>
              <a:rPr lang="en-US" altLang="en-US" sz="2800" dirty="0"/>
              <a:t> </a:t>
            </a:r>
            <a:r>
              <a:rPr lang="en-US" altLang="en-US" sz="2800" dirty="0" err="1"/>
              <a:t>mengurangi</a:t>
            </a:r>
            <a:r>
              <a:rPr lang="en-US" altLang="en-US" sz="2800" dirty="0"/>
              <a:t> </a:t>
            </a:r>
            <a:r>
              <a:rPr lang="en-US" altLang="en-US" sz="2800" dirty="0" err="1"/>
              <a:t>feminitas</a:t>
            </a:r>
            <a:endParaRPr lang="en-US" altLang="en-US" sz="2800" dirty="0"/>
          </a:p>
          <a:p>
            <a:pPr eaLnBrk="1" hangingPunct="1"/>
            <a:r>
              <a:rPr lang="en-US" altLang="en-US" sz="2800" dirty="0" err="1"/>
              <a:t>Terbatasnya</a:t>
            </a:r>
            <a:r>
              <a:rPr lang="en-US" altLang="en-US" sz="2800" dirty="0"/>
              <a:t> </a:t>
            </a:r>
            <a:r>
              <a:rPr lang="en-US" altLang="en-US" sz="2800" dirty="0" err="1"/>
              <a:t>faktor</a:t>
            </a:r>
            <a:r>
              <a:rPr lang="en-US" altLang="en-US" sz="2800" dirty="0"/>
              <a:t> </a:t>
            </a:r>
            <a:r>
              <a:rPr lang="en-US" altLang="en-US" sz="2800" dirty="0" err="1"/>
              <a:t>stimulan</a:t>
            </a:r>
            <a:r>
              <a:rPr lang="en-US" altLang="en-US" sz="2800" dirty="0"/>
              <a:t> </a:t>
            </a:r>
            <a:r>
              <a:rPr lang="en-US" altLang="en-US" sz="2800" dirty="0" err="1"/>
              <a:t>pimpinan</a:t>
            </a:r>
            <a:endParaRPr lang="en-US" altLang="en-US" sz="2800" dirty="0"/>
          </a:p>
          <a:p>
            <a:pPr eaLnBrk="1" hangingPunct="1"/>
            <a:r>
              <a:rPr lang="en-US" altLang="en-US" sz="2800" dirty="0"/>
              <a:t>Karena </a:t>
            </a:r>
            <a:r>
              <a:rPr lang="en-US" altLang="en-US" sz="2800" dirty="0" err="1"/>
              <a:t>tidak</a:t>
            </a:r>
            <a:r>
              <a:rPr lang="en-US" altLang="en-US" sz="2800" dirty="0"/>
              <a:t> </a:t>
            </a:r>
            <a:r>
              <a:rPr lang="en-US" altLang="en-US" sz="2800" dirty="0" err="1"/>
              <a:t>enak</a:t>
            </a:r>
            <a:r>
              <a:rPr lang="en-US" altLang="en-US" sz="2800" dirty="0"/>
              <a:t> /</a:t>
            </a:r>
            <a:r>
              <a:rPr lang="en-US" altLang="en-US" sz="2800" dirty="0" err="1"/>
              <a:t>kurang</a:t>
            </a:r>
            <a:r>
              <a:rPr lang="en-US" altLang="en-US" sz="2800" dirty="0"/>
              <a:t> </a:t>
            </a:r>
            <a:r>
              <a:rPr lang="en-US" altLang="en-US" sz="2800" dirty="0" err="1"/>
              <a:t>nyaman</a:t>
            </a:r>
            <a:endParaRPr lang="en-US" altLang="en-US" sz="2800" dirty="0"/>
          </a:p>
        </p:txBody>
      </p:sp>
    </p:spTree>
    <p:extLst>
      <p:ext uri="{BB962C8B-B14F-4D97-AF65-F5344CB8AC3E}">
        <p14:creationId xmlns:p14="http://schemas.microsoft.com/office/powerpoint/2010/main" val="266654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F1A910E-5534-201F-2254-412E7DC9437C}"/>
              </a:ext>
            </a:extLst>
          </p:cNvPr>
          <p:cNvSpPr>
            <a:spLocks noGrp="1"/>
          </p:cNvSpPr>
          <p:nvPr>
            <p:ph type="ctrTitle"/>
          </p:nvPr>
        </p:nvSpPr>
        <p:spPr>
          <a:xfrm>
            <a:off x="680720" y="2116455"/>
            <a:ext cx="8077200" cy="1470025"/>
          </a:xfrm>
        </p:spPr>
        <p:txBody>
          <a:bodyPr>
            <a:normAutofit/>
          </a:bodyPr>
          <a:lstStyle/>
          <a:p>
            <a:pPr algn="ctr" eaLnBrk="1" fontAlgn="auto" hangingPunct="1">
              <a:spcAft>
                <a:spcPts val="0"/>
              </a:spcAft>
              <a:defRPr/>
            </a:pPr>
            <a:r>
              <a:rPr lang="id-ID" dirty="0">
                <a:solidFill>
                  <a:schemeClr val="tx2">
                    <a:satMod val="200000"/>
                  </a:schemeClr>
                </a:solidFill>
                <a:latin typeface="Arial" pitchFamily="34" charset="0"/>
                <a:cs typeface="Arial" pitchFamily="34" charset="0"/>
              </a:rPr>
              <a:t>Manajemen</a:t>
            </a:r>
            <a:r>
              <a:rPr lang="en-US" dirty="0">
                <a:solidFill>
                  <a:schemeClr val="tx2">
                    <a:satMod val="200000"/>
                  </a:schemeClr>
                </a:solidFill>
                <a:latin typeface="Arial" pitchFamily="34" charset="0"/>
                <a:cs typeface="Arial" pitchFamily="34" charset="0"/>
              </a:rPr>
              <a:t> </a:t>
            </a:r>
            <a:r>
              <a:rPr lang="en-US" dirty="0" err="1">
                <a:solidFill>
                  <a:schemeClr val="tx2">
                    <a:satMod val="200000"/>
                  </a:schemeClr>
                </a:solidFill>
                <a:latin typeface="Arial" pitchFamily="34" charset="0"/>
                <a:cs typeface="Arial" pitchFamily="34" charset="0"/>
              </a:rPr>
              <a:t>Api</a:t>
            </a:r>
            <a:r>
              <a:rPr lang="en-US" dirty="0">
                <a:solidFill>
                  <a:schemeClr val="tx2">
                    <a:satMod val="200000"/>
                  </a:schemeClr>
                </a:solidFill>
                <a:latin typeface="Arial" pitchFamily="34" charset="0"/>
                <a:cs typeface="Arial" pitchFamily="34" charset="0"/>
              </a:rPr>
              <a:t> di</a:t>
            </a:r>
            <a:r>
              <a:rPr lang="id-ID" dirty="0">
                <a:solidFill>
                  <a:schemeClr val="tx2">
                    <a:satMod val="200000"/>
                  </a:schemeClr>
                </a:solidFill>
                <a:latin typeface="Arial" pitchFamily="34" charset="0"/>
                <a:cs typeface="Arial" pitchFamily="34" charset="0"/>
              </a:rPr>
              <a:t> Laboratorium</a:t>
            </a:r>
            <a:endParaRPr lang="en-US" dirty="0">
              <a:solidFill>
                <a:schemeClr val="tx2">
                  <a:satMod val="200000"/>
                </a:schemeClr>
              </a:solidFill>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E3DE-BC79-CDEF-2223-00F24242CC75}"/>
              </a:ext>
            </a:extLst>
          </p:cNvPr>
          <p:cNvSpPr>
            <a:spLocks noGrp="1"/>
          </p:cNvSpPr>
          <p:nvPr>
            <p:ph type="title"/>
          </p:nvPr>
        </p:nvSpPr>
        <p:spPr/>
        <p:txBody>
          <a:bodyPr rtlCol="0">
            <a:normAutofit/>
          </a:bodyPr>
          <a:lstStyle/>
          <a:p>
            <a:pPr eaLnBrk="1" fontAlgn="auto" hangingPunct="1">
              <a:spcAft>
                <a:spcPts val="0"/>
              </a:spcAft>
              <a:defRPr/>
            </a:pPr>
            <a:r>
              <a:rPr lang="id-ID" b="1" dirty="0">
                <a:solidFill>
                  <a:schemeClr val="tx2">
                    <a:satMod val="200000"/>
                  </a:schemeClr>
                </a:solidFill>
                <a:latin typeface="Arial" pitchFamily="34" charset="0"/>
                <a:cs typeface="Arial" pitchFamily="34" charset="0"/>
              </a:rPr>
              <a:t>Kebutuhan Pemanasan di Laboratorium</a:t>
            </a:r>
            <a:endParaRPr lang="en-US"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31A7493C-A8AF-1882-69F1-256B9AE37626}"/>
              </a:ext>
            </a:extLst>
          </p:cNvPr>
          <p:cNvSpPr>
            <a:spLocks noGrp="1"/>
          </p:cNvSpPr>
          <p:nvPr>
            <p:ph idx="1"/>
          </p:nvPr>
        </p:nvSpPr>
        <p:spPr/>
        <p:txBody>
          <a:bodyPr rtlCol="0">
            <a:normAutofit/>
          </a:bodyPr>
          <a:lstStyle/>
          <a:p>
            <a:pPr marL="411480" eaLnBrk="1" fontAlgn="auto" hangingPunct="1">
              <a:spcAft>
                <a:spcPts val="0"/>
              </a:spcAft>
              <a:buFont typeface="Arial" pitchFamily="34" charset="0"/>
              <a:buChar char="•"/>
              <a:defRPr/>
            </a:pPr>
            <a:r>
              <a:rPr lang="id-ID" sz="2800" dirty="0">
                <a:latin typeface="Arial" pitchFamily="34" charset="0"/>
                <a:ea typeface="+mj-ea"/>
                <a:cs typeface="Arial" pitchFamily="34" charset="0"/>
              </a:rPr>
              <a:t>Dalam kegiatan lab </a:t>
            </a:r>
            <a:r>
              <a:rPr lang="id-ID" sz="2800" dirty="0">
                <a:latin typeface="Arial" pitchFamily="34" charset="0"/>
                <a:ea typeface="+mj-ea"/>
                <a:cs typeface="Arial" pitchFamily="34" charset="0"/>
                <a:sym typeface="Wingdings" pitchFamily="2" charset="2"/>
              </a:rPr>
              <a:t> </a:t>
            </a:r>
            <a:r>
              <a:rPr lang="id-ID" sz="2800" dirty="0">
                <a:latin typeface="Arial" pitchFamily="34" charset="0"/>
                <a:ea typeface="+mj-ea"/>
                <a:cs typeface="Arial" pitchFamily="34" charset="0"/>
              </a:rPr>
              <a:t>butuh pemanasan dalam proses afiksasi, isolasi mikroba, inkubasi, pengeringan, pembakaran, pengabuan dan kegiatan pemanasan lainnya.</a:t>
            </a:r>
            <a:endParaRPr lang="en-US" sz="2800" dirty="0">
              <a:latin typeface="Arial" pitchFamily="34" charset="0"/>
              <a:ea typeface="+mj-ea"/>
              <a:cs typeface="Arial" pitchFamily="34" charset="0"/>
            </a:endParaRPr>
          </a:p>
          <a:p>
            <a:pPr marL="411480" eaLnBrk="1" fontAlgn="auto" hangingPunct="1">
              <a:spcAft>
                <a:spcPts val="0"/>
              </a:spcAft>
              <a:buFont typeface="Arial" pitchFamily="34" charset="0"/>
              <a:buChar char="•"/>
              <a:defRPr/>
            </a:pPr>
            <a:r>
              <a:rPr lang="id-ID" sz="2800" dirty="0">
                <a:latin typeface="Arial" pitchFamily="34" charset="0"/>
                <a:ea typeface="+mj-ea"/>
                <a:cs typeface="Arial" pitchFamily="34" charset="0"/>
              </a:rPr>
              <a:t>Dalam kegiatan praktikum atau penelitian Lab, perlu pengendalian penggunaan panas </a:t>
            </a:r>
            <a:r>
              <a:rPr lang="id-ID" sz="2800" dirty="0">
                <a:latin typeface="Arial" pitchFamily="34" charset="0"/>
                <a:ea typeface="+mj-ea"/>
                <a:cs typeface="Arial" pitchFamily="34" charset="0"/>
                <a:sym typeface="Wingdings" pitchFamily="2" charset="2"/>
              </a:rPr>
              <a:t> </a:t>
            </a:r>
            <a:r>
              <a:rPr lang="id-ID" sz="2800" dirty="0">
                <a:latin typeface="Arial" pitchFamily="34" charset="0"/>
                <a:ea typeface="+mj-ea"/>
                <a:cs typeface="Arial" pitchFamily="34" charset="0"/>
              </a:rPr>
              <a:t>keamanan dan keselamatan Laboratorium dari terbentuknya api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A23B66A-4C69-7535-43D9-3B94C3F7F272}"/>
              </a:ext>
            </a:extLst>
          </p:cNvPr>
          <p:cNvSpPr>
            <a:spLocks noGrp="1"/>
          </p:cNvSpPr>
          <p:nvPr>
            <p:ph type="title"/>
          </p:nvPr>
        </p:nvSpPr>
        <p:spPr>
          <a:xfrm>
            <a:off x="914400" y="274638"/>
            <a:ext cx="8229600" cy="792162"/>
          </a:xfrm>
        </p:spPr>
        <p:txBody>
          <a:bodyPr/>
          <a:lstStyle/>
          <a:p>
            <a:pPr eaLnBrk="1" fontAlgn="auto" hangingPunct="1">
              <a:spcAft>
                <a:spcPts val="0"/>
              </a:spcAft>
              <a:defRPr/>
            </a:pPr>
            <a:r>
              <a:rPr lang="en-US" sz="2800" b="1" dirty="0">
                <a:solidFill>
                  <a:schemeClr val="tx2">
                    <a:satMod val="200000"/>
                  </a:schemeClr>
                </a:solidFill>
                <a:latin typeface="Arial" pitchFamily="34" charset="0"/>
                <a:cs typeface="Arial" pitchFamily="34" charset="0"/>
              </a:rPr>
              <a:t>API</a:t>
            </a:r>
            <a:r>
              <a:rPr lang="id-ID" sz="2800" b="1" dirty="0">
                <a:solidFill>
                  <a:schemeClr val="tx2">
                    <a:satMod val="200000"/>
                  </a:schemeClr>
                </a:solidFill>
                <a:latin typeface="Arial" pitchFamily="34" charset="0"/>
                <a:cs typeface="Arial" pitchFamily="34" charset="0"/>
              </a:rPr>
              <a:t> DAN METODA PENANGGULANGANNYA</a:t>
            </a:r>
            <a:endParaRPr lang="en-US" sz="2800"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D04716CE-E635-757E-C5CE-218DAC154B5C}"/>
              </a:ext>
            </a:extLst>
          </p:cNvPr>
          <p:cNvSpPr>
            <a:spLocks noGrp="1"/>
          </p:cNvSpPr>
          <p:nvPr>
            <p:ph idx="1"/>
          </p:nvPr>
        </p:nvSpPr>
        <p:spPr>
          <a:xfrm>
            <a:off x="457200" y="990600"/>
            <a:ext cx="8305800" cy="5135563"/>
          </a:xfrm>
        </p:spPr>
        <p:txBody>
          <a:bodyPr rtlCol="0">
            <a:noAutofit/>
          </a:bodyPr>
          <a:lstStyle/>
          <a:p>
            <a:pPr marL="411480" eaLnBrk="1" fontAlgn="auto" hangingPunct="1">
              <a:spcAft>
                <a:spcPts val="0"/>
              </a:spcAft>
              <a:buFont typeface="Arial" pitchFamily="34" charset="0"/>
              <a:buChar char="•"/>
              <a:defRPr/>
            </a:pPr>
            <a:r>
              <a:rPr lang="id-ID" sz="2000" dirty="0">
                <a:latin typeface="Arial" pitchFamily="34" charset="0"/>
                <a:ea typeface="+mj-ea"/>
                <a:cs typeface="Arial" pitchFamily="34" charset="0"/>
              </a:rPr>
              <a:t>Pranata Lab harus memahami prinsip </a:t>
            </a:r>
            <a:r>
              <a:rPr lang="en-US" sz="2000" dirty="0" err="1">
                <a:latin typeface="Arial" pitchFamily="34" charset="0"/>
                <a:ea typeface="+mj-ea"/>
                <a:cs typeface="Arial" pitchFamily="34" charset="0"/>
              </a:rPr>
              <a:t>dasar</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api</a:t>
            </a:r>
            <a:r>
              <a:rPr lang="en-US" sz="2000" dirty="0">
                <a:latin typeface="Arial" pitchFamily="34" charset="0"/>
                <a:ea typeface="+mj-ea"/>
                <a:cs typeface="Arial" pitchFamily="34" charset="0"/>
              </a:rPr>
              <a:t> </a:t>
            </a:r>
            <a:r>
              <a:rPr lang="id-ID" sz="2000" dirty="0">
                <a:latin typeface="Arial" pitchFamily="34" charset="0"/>
                <a:ea typeface="+mj-ea"/>
                <a:cs typeface="Arial" pitchFamily="34" charset="0"/>
              </a:rPr>
              <a:t>untuk menata penggunaan pemanasan dilab agar tercipta rasa aman bagi pengguna laboratorium</a:t>
            </a:r>
          </a:p>
          <a:p>
            <a:pPr marL="411480" eaLnBrk="1" fontAlgn="auto" hangingPunct="1">
              <a:spcAft>
                <a:spcPts val="0"/>
              </a:spcAft>
              <a:buFont typeface="Arial" pitchFamily="34" charset="0"/>
              <a:buChar char="•"/>
              <a:defRPr/>
            </a:pPr>
            <a:r>
              <a:rPr lang="id-ID" sz="2000" dirty="0">
                <a:latin typeface="Arial" pitchFamily="34" charset="0"/>
                <a:ea typeface="+mj-ea"/>
                <a:cs typeface="Arial" pitchFamily="34" charset="0"/>
              </a:rPr>
              <a:t>pada dasarnya api </a:t>
            </a:r>
            <a:r>
              <a:rPr lang="en-US" sz="2000" dirty="0" err="1">
                <a:latin typeface="Arial" pitchFamily="34" charset="0"/>
                <a:ea typeface="+mj-ea"/>
                <a:cs typeface="Arial" pitchFamily="34" charset="0"/>
              </a:rPr>
              <a:t>merupakan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hasil</a:t>
            </a:r>
            <a:r>
              <a:rPr lang="id-ID" sz="2000" dirty="0">
                <a:latin typeface="Arial" pitchFamily="34" charset="0"/>
                <a:ea typeface="+mj-ea"/>
                <a:cs typeface="Arial" pitchFamily="34" charset="0"/>
              </a:rPr>
              <a:t> dari</a:t>
            </a:r>
            <a:r>
              <a:rPr lang="en-US" sz="2000" dirty="0">
                <a:latin typeface="Arial" pitchFamily="34" charset="0"/>
                <a:ea typeface="+mj-ea"/>
                <a:cs typeface="Arial" pitchFamily="34" charset="0"/>
              </a:rPr>
              <a:t> 3 </a:t>
            </a:r>
            <a:r>
              <a:rPr lang="en-US" sz="2000" dirty="0" err="1">
                <a:latin typeface="Arial" pitchFamily="34" charset="0"/>
                <a:ea typeface="+mj-ea"/>
                <a:cs typeface="Arial" pitchFamily="34" charset="0"/>
              </a:rPr>
              <a:t>faktor</a:t>
            </a:r>
            <a:r>
              <a:rPr lang="en-US" sz="2000" dirty="0">
                <a:latin typeface="Arial" pitchFamily="34" charset="0"/>
                <a:ea typeface="+mj-ea"/>
                <a:cs typeface="Arial" pitchFamily="34" charset="0"/>
              </a:rPr>
              <a:t> yang </a:t>
            </a:r>
            <a:r>
              <a:rPr lang="en-US" sz="2000" dirty="0" err="1">
                <a:latin typeface="Arial" pitchFamily="34" charset="0"/>
                <a:ea typeface="+mj-ea"/>
                <a:cs typeface="Arial" pitchFamily="34" charset="0"/>
              </a:rPr>
              <a:t>menunjang</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terjadinya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pembakaran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seperti</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terlihat</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pada</a:t>
            </a:r>
            <a:r>
              <a:rPr lang="en-US" sz="2000" dirty="0">
                <a:latin typeface="Arial" pitchFamily="34" charset="0"/>
                <a:ea typeface="+mj-ea"/>
                <a:cs typeface="Arial" pitchFamily="34" charset="0"/>
              </a:rPr>
              <a:t> </a:t>
            </a:r>
            <a:r>
              <a:rPr lang="id-ID" sz="2000" dirty="0">
                <a:latin typeface="Arial" pitchFamily="34" charset="0"/>
                <a:ea typeface="+mj-ea"/>
                <a:cs typeface="Arial" pitchFamily="34" charset="0"/>
              </a:rPr>
              <a:t>segitiga </a:t>
            </a:r>
            <a:r>
              <a:rPr lang="en-US" sz="2000" dirty="0" err="1">
                <a:latin typeface="Arial" pitchFamily="34" charset="0"/>
                <a:ea typeface="+mj-ea"/>
                <a:cs typeface="Arial" pitchFamily="34" charset="0"/>
              </a:rPr>
              <a:t>berikut</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ini</a:t>
            </a:r>
            <a:r>
              <a:rPr lang="en-US" sz="2000" dirty="0">
                <a:latin typeface="Arial" pitchFamily="34" charset="0"/>
                <a:ea typeface="+mj-ea"/>
                <a:cs typeface="Arial" pitchFamily="34" charset="0"/>
              </a:rPr>
              <a:t>:</a:t>
            </a:r>
            <a:endParaRPr lang="id-ID" sz="2000" dirty="0">
              <a:latin typeface="Arial" pitchFamily="34" charset="0"/>
              <a:ea typeface="+mj-ea"/>
              <a:cs typeface="Arial" pitchFamily="34" charset="0"/>
            </a:endParaRPr>
          </a:p>
        </p:txBody>
      </p:sp>
      <p:sp>
        <p:nvSpPr>
          <p:cNvPr id="11268" name="Rectangle 2">
            <a:extLst>
              <a:ext uri="{FF2B5EF4-FFF2-40B4-BE49-F238E27FC236}">
                <a16:creationId xmlns:a16="http://schemas.microsoft.com/office/drawing/2014/main" id="{A6354A94-1E2A-1FB4-AA22-CD6B2CF8D1C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9" name="AutoShape 1">
            <a:extLst>
              <a:ext uri="{FF2B5EF4-FFF2-40B4-BE49-F238E27FC236}">
                <a16:creationId xmlns:a16="http://schemas.microsoft.com/office/drawing/2014/main" id="{06770CC2-3D3B-979B-E2EC-614A0050C6AF}"/>
              </a:ext>
            </a:extLst>
          </p:cNvPr>
          <p:cNvSpPr>
            <a:spLocks noChangeArrowheads="1"/>
          </p:cNvSpPr>
          <p:nvPr/>
        </p:nvSpPr>
        <p:spPr bwMode="auto">
          <a:xfrm>
            <a:off x="914400" y="2840038"/>
            <a:ext cx="2514600" cy="1665287"/>
          </a:xfrm>
          <a:prstGeom prst="triangle">
            <a:avLst>
              <a:gd name="adj" fmla="val 50000"/>
            </a:avLst>
          </a:prstGeom>
          <a:solidFill>
            <a:srgbClr val="FFFFFF"/>
          </a:solidFill>
          <a:ln w="9525">
            <a:solidFill>
              <a:srgbClr val="0D0D0D"/>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latin typeface="Calibri" panose="020F0502020204030204" pitchFamily="34" charset="0"/>
            </a:endParaRPr>
          </a:p>
        </p:txBody>
      </p:sp>
      <p:sp>
        <p:nvSpPr>
          <p:cNvPr id="7" name="Rectangle 6">
            <a:extLst>
              <a:ext uri="{FF2B5EF4-FFF2-40B4-BE49-F238E27FC236}">
                <a16:creationId xmlns:a16="http://schemas.microsoft.com/office/drawing/2014/main" id="{D4CC5055-4DDC-4252-6742-AB1F6B4BA183}"/>
              </a:ext>
            </a:extLst>
          </p:cNvPr>
          <p:cNvSpPr/>
          <p:nvPr/>
        </p:nvSpPr>
        <p:spPr>
          <a:xfrm>
            <a:off x="1828800" y="3515380"/>
            <a:ext cx="707246" cy="523220"/>
          </a:xfrm>
          <a:prstGeom prst="rect">
            <a:avLst/>
          </a:prstGeom>
          <a:noFill/>
        </p:spPr>
        <p:txBody>
          <a:bodyPr wrap="none">
            <a:spAutoFit/>
          </a:bodyPr>
          <a:lstStyle/>
          <a:p>
            <a:pPr algn="ctr" fontAlgn="auto">
              <a:spcBef>
                <a:spcPts val="0"/>
              </a:spcBef>
              <a:spcAft>
                <a:spcPts val="0"/>
              </a:spcAft>
              <a:defRPr/>
            </a:pPr>
            <a:r>
              <a:rPr lang="id-ID"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Api</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endParaRPr>
          </a:p>
        </p:txBody>
      </p:sp>
      <p:sp>
        <p:nvSpPr>
          <p:cNvPr id="8" name="Rectangle 7">
            <a:extLst>
              <a:ext uri="{FF2B5EF4-FFF2-40B4-BE49-F238E27FC236}">
                <a16:creationId xmlns:a16="http://schemas.microsoft.com/office/drawing/2014/main" id="{142C52AF-EEEC-755D-54EE-6EA251580906}"/>
              </a:ext>
            </a:extLst>
          </p:cNvPr>
          <p:cNvSpPr/>
          <p:nvPr/>
        </p:nvSpPr>
        <p:spPr>
          <a:xfrm>
            <a:off x="609600" y="3058180"/>
            <a:ext cx="1120820" cy="523220"/>
          </a:xfrm>
          <a:prstGeom prst="rect">
            <a:avLst/>
          </a:prstGeom>
          <a:noFill/>
        </p:spPr>
        <p:txBody>
          <a:bodyPr wrap="none">
            <a:spAutoFit/>
          </a:bodyPr>
          <a:lstStyle/>
          <a:p>
            <a:pPr algn="ctr" fontAlgn="auto">
              <a:spcBef>
                <a:spcPts val="0"/>
              </a:spcBef>
              <a:spcAft>
                <a:spcPts val="0"/>
              </a:spcAft>
              <a:defRPr/>
            </a:pPr>
            <a:r>
              <a:rPr lang="id-ID"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mn-lt"/>
                <a:cs typeface="+mn-cs"/>
              </a:rPr>
              <a:t>Panas</a:t>
            </a:r>
            <a:endPar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mn-lt"/>
              <a:cs typeface="+mn-cs"/>
            </a:endParaRPr>
          </a:p>
        </p:txBody>
      </p:sp>
      <p:sp>
        <p:nvSpPr>
          <p:cNvPr id="9" name="Rectangle 8">
            <a:extLst>
              <a:ext uri="{FF2B5EF4-FFF2-40B4-BE49-F238E27FC236}">
                <a16:creationId xmlns:a16="http://schemas.microsoft.com/office/drawing/2014/main" id="{66B31397-F8F8-504D-3D1D-A4172BCDE338}"/>
              </a:ext>
            </a:extLst>
          </p:cNvPr>
          <p:cNvSpPr/>
          <p:nvPr/>
        </p:nvSpPr>
        <p:spPr>
          <a:xfrm>
            <a:off x="2667000" y="3220760"/>
            <a:ext cx="1457450" cy="523220"/>
          </a:xfrm>
          <a:prstGeom prst="rect">
            <a:avLst/>
          </a:prstGeom>
          <a:noFill/>
        </p:spPr>
        <p:txBody>
          <a:bodyPr wrap="none">
            <a:spAutoFit/>
          </a:bodyPr>
          <a:lstStyle/>
          <a:p>
            <a:pPr algn="ctr" fontAlgn="auto">
              <a:spcBef>
                <a:spcPts val="0"/>
              </a:spcBef>
              <a:spcAft>
                <a:spcPts val="0"/>
              </a:spcAft>
              <a:defRPr/>
            </a:pPr>
            <a:r>
              <a:rPr lang="id-ID" sz="28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n-lt"/>
                <a:cs typeface="+mn-cs"/>
              </a:rPr>
              <a:t>Oksigen</a:t>
            </a:r>
            <a:endParaRPr lang="en-US" sz="28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mn-lt"/>
              <a:cs typeface="+mn-cs"/>
            </a:endParaRPr>
          </a:p>
        </p:txBody>
      </p:sp>
      <p:sp>
        <p:nvSpPr>
          <p:cNvPr id="10" name="Rectangle 9">
            <a:extLst>
              <a:ext uri="{FF2B5EF4-FFF2-40B4-BE49-F238E27FC236}">
                <a16:creationId xmlns:a16="http://schemas.microsoft.com/office/drawing/2014/main" id="{3C6E2478-6E54-9EB2-15DC-523E1339E93F}"/>
              </a:ext>
            </a:extLst>
          </p:cNvPr>
          <p:cNvSpPr/>
          <p:nvPr/>
        </p:nvSpPr>
        <p:spPr>
          <a:xfrm>
            <a:off x="1066800" y="4582180"/>
            <a:ext cx="2286000" cy="523220"/>
          </a:xfrm>
          <a:prstGeom prst="rect">
            <a:avLst/>
          </a:prstGeom>
          <a:noFill/>
        </p:spPr>
        <p:txBody>
          <a:bodyPr>
            <a:spAutoFit/>
          </a:bodyPr>
          <a:lstStyle/>
          <a:p>
            <a:pPr algn="ctr" fontAlgn="auto">
              <a:spcBef>
                <a:spcPts val="0"/>
              </a:spcBef>
              <a:spcAft>
                <a:spcPts val="0"/>
              </a:spcAft>
              <a:defRPr/>
            </a:pPr>
            <a:r>
              <a:rPr lang="id-ID" sz="2800" b="1"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latin typeface="+mn-lt"/>
                <a:cs typeface="+mn-cs"/>
              </a:rPr>
              <a:t>Bahan Bakar</a:t>
            </a:r>
            <a:endParaRPr lang="en-US" sz="2800" b="1"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latin typeface="+mn-lt"/>
              <a:cs typeface="+mn-cs"/>
            </a:endParaRPr>
          </a:p>
        </p:txBody>
      </p:sp>
      <p:sp>
        <p:nvSpPr>
          <p:cNvPr id="11274" name="Content Placeholder 2">
            <a:extLst>
              <a:ext uri="{FF2B5EF4-FFF2-40B4-BE49-F238E27FC236}">
                <a16:creationId xmlns:a16="http://schemas.microsoft.com/office/drawing/2014/main" id="{579FF567-6051-B90F-B310-0A0910FC5CA1}"/>
              </a:ext>
            </a:extLst>
          </p:cNvPr>
          <p:cNvSpPr txBox="1">
            <a:spLocks/>
          </p:cNvSpPr>
          <p:nvPr/>
        </p:nvSpPr>
        <p:spPr bwMode="auto">
          <a:xfrm>
            <a:off x="4038600" y="27432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id-ID" altLang="en-US" sz="2000">
                <a:latin typeface="Calibri" panose="020F0502020204030204" pitchFamily="34" charset="0"/>
              </a:rPr>
              <a:t>Pada sisi bawah, tersedianya </a:t>
            </a:r>
            <a:r>
              <a:rPr lang="en-US" altLang="en-US" sz="2000">
                <a:latin typeface="Calibri" panose="020F0502020204030204" pitchFamily="34" charset="0"/>
              </a:rPr>
              <a:t>Bahan bakar</a:t>
            </a:r>
            <a:r>
              <a:rPr lang="id-ID" altLang="en-US" sz="2000">
                <a:latin typeface="Calibri" panose="020F0502020204030204" pitchFamily="34" charset="0"/>
              </a:rPr>
              <a:t>; </a:t>
            </a:r>
            <a:r>
              <a:rPr lang="en-US" altLang="en-US" sz="2000">
                <a:latin typeface="Calibri" panose="020F0502020204030204" pitchFamily="34" charset="0"/>
              </a:rPr>
              <a:t>padat, cair, atau gas</a:t>
            </a:r>
            <a:endParaRPr lang="id-ID" altLang="en-US" sz="2000">
              <a:latin typeface="Calibri" panose="020F0502020204030204" pitchFamily="34" charset="0"/>
            </a:endParaRPr>
          </a:p>
          <a:p>
            <a:pPr eaLnBrk="1" hangingPunct="1">
              <a:spcBef>
                <a:spcPct val="20000"/>
              </a:spcBef>
              <a:buFont typeface="Arial" panose="020B0604020202020204" pitchFamily="34" charset="0"/>
              <a:buChar char="•"/>
            </a:pPr>
            <a:r>
              <a:rPr lang="id-ID" altLang="en-US" sz="2000">
                <a:latin typeface="Calibri" panose="020F0502020204030204" pitchFamily="34" charset="0"/>
              </a:rPr>
              <a:t>di kaki segitiga ada Oksigen dan Panas. </a:t>
            </a:r>
          </a:p>
          <a:p>
            <a:pPr lvl="1" eaLnBrk="1" hangingPunct="1">
              <a:spcBef>
                <a:spcPct val="20000"/>
              </a:spcBef>
              <a:buFont typeface="Arial" panose="020B0604020202020204" pitchFamily="34" charset="0"/>
              <a:buChar char="•"/>
            </a:pPr>
            <a:r>
              <a:rPr lang="id-ID" altLang="en-US" sz="2000">
                <a:latin typeface="Calibri" panose="020F0502020204030204" pitchFamily="34" charset="0"/>
              </a:rPr>
              <a:t>Oksigen </a:t>
            </a:r>
            <a:r>
              <a:rPr lang="en-US" altLang="en-US" sz="2000">
                <a:latin typeface="Calibri" panose="020F0502020204030204" pitchFamily="34" charset="0"/>
              </a:rPr>
              <a:t>terdapat di udara</a:t>
            </a:r>
            <a:r>
              <a:rPr lang="id-ID" altLang="en-US" sz="2000">
                <a:latin typeface="Calibri" panose="020F0502020204030204" pitchFamily="34" charset="0"/>
              </a:rPr>
              <a:t> atau pada tabung gas</a:t>
            </a:r>
          </a:p>
          <a:p>
            <a:pPr lvl="1" eaLnBrk="1" hangingPunct="1">
              <a:spcBef>
                <a:spcPct val="20000"/>
              </a:spcBef>
              <a:buFont typeface="Arial" panose="020B0604020202020204" pitchFamily="34" charset="0"/>
              <a:buChar char="•"/>
            </a:pPr>
            <a:r>
              <a:rPr lang="en-US" altLang="en-US" sz="2000">
                <a:latin typeface="Calibri" panose="020F0502020204030204" pitchFamily="34" charset="0"/>
              </a:rPr>
              <a:t>panas</a:t>
            </a:r>
            <a:r>
              <a:rPr lang="id-ID" altLang="en-US" sz="2000">
                <a:latin typeface="Calibri" panose="020F0502020204030204" pitchFamily="34" charset="0"/>
              </a:rPr>
              <a:t> yaitu </a:t>
            </a:r>
            <a:r>
              <a:rPr lang="en-US" altLang="en-US" sz="2000">
                <a:latin typeface="Calibri" panose="020F0502020204030204" pitchFamily="34" charset="0"/>
              </a:rPr>
              <a:t>temperatur pembakaran</a:t>
            </a:r>
            <a:r>
              <a:rPr lang="id-ID" altLang="en-US" sz="2000">
                <a:latin typeface="Calibri" panose="020F0502020204030204" pitchFamily="34" charset="0"/>
              </a:rPr>
              <a:t> pada bahan yang </a:t>
            </a:r>
            <a:r>
              <a:rPr lang="en-US" altLang="en-US" sz="2000">
                <a:latin typeface="Calibri" panose="020F0502020204030204" pitchFamily="34" charset="0"/>
              </a:rPr>
              <a:t>berfariasi</a:t>
            </a:r>
            <a:r>
              <a:rPr lang="id-ID" altLang="en-US" sz="2000">
                <a:latin typeface="Calibri" panose="020F0502020204030204" pitchFamily="34" charset="0"/>
              </a:rPr>
              <a:t>,</a:t>
            </a:r>
            <a:r>
              <a:rPr lang="en-US" altLang="en-US" sz="2000">
                <a:latin typeface="Calibri" panose="020F0502020204030204" pitchFamily="34" charset="0"/>
              </a:rPr>
              <a:t> tergantung pada bahan </a:t>
            </a:r>
            <a:r>
              <a:rPr lang="id-ID" altLang="en-US" sz="2000">
                <a:latin typeface="Calibri" panose="020F0502020204030204" pitchFamily="34" charset="0"/>
              </a:rPr>
              <a:t>bakarnya</a:t>
            </a:r>
          </a:p>
        </p:txBody>
      </p:sp>
      <p:sp>
        <p:nvSpPr>
          <p:cNvPr id="11275" name="Content Placeholder 2">
            <a:extLst>
              <a:ext uri="{FF2B5EF4-FFF2-40B4-BE49-F238E27FC236}">
                <a16:creationId xmlns:a16="http://schemas.microsoft.com/office/drawing/2014/main" id="{BA688FA5-4987-81C6-4B49-01E45F206C0A}"/>
              </a:ext>
            </a:extLst>
          </p:cNvPr>
          <p:cNvSpPr txBox="1">
            <a:spLocks/>
          </p:cNvSpPr>
          <p:nvPr/>
        </p:nvSpPr>
        <p:spPr bwMode="auto">
          <a:xfrm>
            <a:off x="533400" y="56388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d-ID" altLang="en-US" sz="2800" b="1">
                <a:latin typeface="Calibri" panose="020F0502020204030204" pitchFamily="34" charset="0"/>
              </a:rPr>
              <a:t>d</a:t>
            </a:r>
            <a:r>
              <a:rPr lang="en-US" altLang="en-US" sz="2800" b="1">
                <a:latin typeface="Calibri" panose="020F0502020204030204" pitchFamily="34" charset="0"/>
              </a:rPr>
              <a:t>engan menghilangkan salah satu dari faktor tersebut</a:t>
            </a:r>
            <a:r>
              <a:rPr lang="id-ID" altLang="en-US" sz="2800" b="1">
                <a:latin typeface="Calibri" panose="020F0502020204030204" pitchFamily="34" charset="0"/>
              </a:rPr>
              <a:t> maka </a:t>
            </a:r>
            <a:r>
              <a:rPr lang="en-US" altLang="en-US" sz="2800" b="1">
                <a:latin typeface="Calibri" panose="020F0502020204030204" pitchFamily="34" charset="0"/>
              </a:rPr>
              <a:t>pembakaran tidak dapat berlangsung</a:t>
            </a:r>
            <a:endParaRPr lang="id-ID" altLang="en-US" sz="240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773" y="1131094"/>
            <a:ext cx="7112577" cy="994172"/>
          </a:xfrm>
        </p:spPr>
        <p:txBody>
          <a:bodyPr>
            <a:normAutofit/>
          </a:bodyPr>
          <a:lstStyle/>
          <a:p>
            <a:r>
              <a:rPr lang="id-ID" sz="2700" b="1" dirty="0"/>
              <a:t>PERHATIKAN APA YANG ADA DISEKITARMU</a:t>
            </a:r>
          </a:p>
        </p:txBody>
      </p:sp>
      <p:sp>
        <p:nvSpPr>
          <p:cNvPr id="5" name="Content Placeholder 2"/>
          <p:cNvSpPr>
            <a:spLocks noGrp="1"/>
          </p:cNvSpPr>
          <p:nvPr>
            <p:ph idx="1"/>
          </p:nvPr>
        </p:nvSpPr>
        <p:spPr>
          <a:xfrm>
            <a:off x="628650" y="3226377"/>
            <a:ext cx="2083377" cy="1153392"/>
          </a:xfrm>
        </p:spPr>
        <p:txBody>
          <a:bodyPr/>
          <a:lstStyle/>
          <a:p>
            <a:pPr marL="0" indent="0" algn="ctr">
              <a:buNone/>
            </a:pPr>
            <a:r>
              <a:rPr lang="id-ID" b="1" dirty="0"/>
              <a:t>Lokasi alat dan alarm kebakaran</a:t>
            </a:r>
          </a:p>
        </p:txBody>
      </p:sp>
      <p:sp>
        <p:nvSpPr>
          <p:cNvPr id="3" name="Slide Number Placeholder 2"/>
          <p:cNvSpPr>
            <a:spLocks noGrp="1"/>
          </p:cNvSpPr>
          <p:nvPr>
            <p:ph type="sldNum" sz="quarter" idx="12"/>
          </p:nvPr>
        </p:nvSpPr>
        <p:spPr/>
        <p:txBody>
          <a:bodyPr/>
          <a:lstStyle/>
          <a:p>
            <a:fld id="{C279F19A-DD13-4B25-85E5-F67B8729621E}" type="slidenum">
              <a:rPr lang="en-US" smtClean="0"/>
              <a:pPr/>
              <a:t>5</a:t>
            </a:fld>
            <a:endParaRPr lang="en-US"/>
          </a:p>
        </p:txBody>
      </p:sp>
      <p:pic>
        <p:nvPicPr>
          <p:cNvPr id="5122" name="Picture 2" descr="http://weltuk.com/images/shutterstock_337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845" y="3024649"/>
            <a:ext cx="1682137" cy="12616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arinefiresafety.co.uk/images/boat-fire_suppression/boat-fire_extinguish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2" y="2735082"/>
            <a:ext cx="2871788" cy="213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8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39536EC-F116-562D-57D2-0A2BD70D8AE3}"/>
              </a:ext>
            </a:extLst>
          </p:cNvPr>
          <p:cNvSpPr>
            <a:spLocks noGrp="1"/>
          </p:cNvSpPr>
          <p:nvPr>
            <p:ph type="title"/>
          </p:nvPr>
        </p:nvSpPr>
        <p:spPr/>
        <p:txBody>
          <a:bodyPr/>
          <a:lstStyle/>
          <a:p>
            <a:pPr eaLnBrk="1" fontAlgn="auto" hangingPunct="1">
              <a:spcAft>
                <a:spcPts val="0"/>
              </a:spcAft>
              <a:defRPr/>
            </a:pPr>
            <a:r>
              <a:rPr lang="id-ID" sz="3200" b="1" dirty="0">
                <a:solidFill>
                  <a:schemeClr val="tx2">
                    <a:satMod val="200000"/>
                  </a:schemeClr>
                </a:solidFill>
                <a:latin typeface="Arial" pitchFamily="34" charset="0"/>
                <a:cs typeface="Arial" pitchFamily="34" charset="0"/>
              </a:rPr>
              <a:t>Pegangan PLP dalam Menegelola Api</a:t>
            </a:r>
            <a:endParaRPr lang="en-US" sz="3200" b="1"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FB69932E-B233-0C2A-EB26-0406A792ACBD}"/>
              </a:ext>
            </a:extLst>
          </p:cNvPr>
          <p:cNvSpPr>
            <a:spLocks noGrp="1"/>
          </p:cNvSpPr>
          <p:nvPr>
            <p:ph idx="1"/>
          </p:nvPr>
        </p:nvSpPr>
        <p:spPr>
          <a:xfrm>
            <a:off x="914400" y="1371600"/>
            <a:ext cx="7772400" cy="4984750"/>
          </a:xfrm>
        </p:spPr>
        <p:txBody>
          <a:bodyPr rtlCol="0">
            <a:normAutofit/>
          </a:bodyPr>
          <a:lstStyle/>
          <a:p>
            <a:pPr marL="411480" eaLnBrk="1" fontAlgn="auto" hangingPunct="1">
              <a:lnSpc>
                <a:spcPct val="120000"/>
              </a:lnSpc>
              <a:spcBef>
                <a:spcPts val="0"/>
              </a:spcBef>
              <a:spcAft>
                <a:spcPts val="0"/>
              </a:spcAft>
              <a:buFont typeface="Arial" pitchFamily="34" charset="0"/>
              <a:buChar char="•"/>
              <a:defRPr/>
            </a:pPr>
            <a:r>
              <a:rPr lang="id-ID" dirty="0">
                <a:latin typeface="Arial" pitchFamily="34" charset="0"/>
                <a:cs typeface="Arial" pitchFamily="34" charset="0"/>
              </a:rPr>
              <a:t>Menjadi pegangan bagi PLP sebagai pengelola laboratorium, dengan </a:t>
            </a:r>
            <a:r>
              <a:rPr lang="en-US" dirty="0" err="1">
                <a:latin typeface="Arial" pitchFamily="34" charset="0"/>
                <a:cs typeface="Arial" pitchFamily="34" charset="0"/>
              </a:rPr>
              <a:t>memperhatikan</a:t>
            </a:r>
            <a:r>
              <a:rPr lang="en-US" dirty="0">
                <a:latin typeface="Arial" pitchFamily="34" charset="0"/>
                <a:cs typeface="Arial" pitchFamily="34" charset="0"/>
              </a:rPr>
              <a:t> </a:t>
            </a:r>
            <a:r>
              <a:rPr lang="en-US" dirty="0" err="1">
                <a:latin typeface="Arial" pitchFamily="34" charset="0"/>
                <a:cs typeface="Arial" pitchFamily="34" charset="0"/>
              </a:rPr>
              <a:t>segitiga</a:t>
            </a:r>
            <a:r>
              <a:rPr lang="en-US" dirty="0">
                <a:latin typeface="Arial" pitchFamily="34" charset="0"/>
                <a:cs typeface="Arial" pitchFamily="34" charset="0"/>
              </a:rPr>
              <a:t> </a:t>
            </a:r>
            <a:r>
              <a:rPr lang="id-ID" dirty="0">
                <a:latin typeface="Arial" pitchFamily="34" charset="0"/>
                <a:cs typeface="Arial" pitchFamily="34" charset="0"/>
              </a:rPr>
              <a:t>api </a:t>
            </a:r>
            <a:r>
              <a:rPr lang="en-US" dirty="0" err="1">
                <a:latin typeface="Arial" pitchFamily="34" charset="0"/>
                <a:cs typeface="Arial" pitchFamily="34" charset="0"/>
              </a:rPr>
              <a:t>di</a:t>
            </a:r>
            <a:r>
              <a:rPr lang="en-US" dirty="0">
                <a:latin typeface="Arial" pitchFamily="34" charset="0"/>
                <a:cs typeface="Arial" pitchFamily="34" charset="0"/>
              </a:rPr>
              <a:t> </a:t>
            </a:r>
            <a:r>
              <a:rPr lang="en-US" dirty="0" err="1">
                <a:latin typeface="Arial" pitchFamily="34" charset="0"/>
                <a:cs typeface="Arial" pitchFamily="34" charset="0"/>
              </a:rPr>
              <a:t>atas</a:t>
            </a:r>
            <a:r>
              <a:rPr lang="id-ID" dirty="0">
                <a:latin typeface="Arial" pitchFamily="34" charset="0"/>
                <a:cs typeface="Arial" pitchFamily="34" charset="0"/>
              </a:rPr>
              <a:t>.</a:t>
            </a:r>
          </a:p>
          <a:p>
            <a:pPr marL="411480" eaLnBrk="1" fontAlgn="auto" hangingPunct="1">
              <a:lnSpc>
                <a:spcPct val="120000"/>
              </a:lnSpc>
              <a:spcBef>
                <a:spcPts val="0"/>
              </a:spcBef>
              <a:spcAft>
                <a:spcPts val="0"/>
              </a:spcAft>
              <a:buFont typeface="Arial" pitchFamily="34" charset="0"/>
              <a:buChar char="•"/>
              <a:defRPr/>
            </a:pPr>
            <a:r>
              <a:rPr lang="id-ID" dirty="0">
                <a:latin typeface="Arial" pitchFamily="34" charset="0"/>
                <a:cs typeface="Arial" pitchFamily="34" charset="0"/>
              </a:rPr>
              <a:t>bilamana terjadi kebakaran maka </a:t>
            </a:r>
            <a:r>
              <a:rPr lang="en-US" dirty="0" err="1">
                <a:latin typeface="Arial" pitchFamily="34" charset="0"/>
                <a:cs typeface="Arial" pitchFamily="34" charset="0"/>
              </a:rPr>
              <a:t>ada</a:t>
            </a:r>
            <a:r>
              <a:rPr lang="en-US" dirty="0">
                <a:latin typeface="Arial" pitchFamily="34" charset="0"/>
                <a:cs typeface="Arial" pitchFamily="34" charset="0"/>
              </a:rPr>
              <a:t> </a:t>
            </a:r>
            <a:r>
              <a:rPr lang="en-US" dirty="0" err="1">
                <a:latin typeface="Arial" pitchFamily="34" charset="0"/>
                <a:cs typeface="Arial" pitchFamily="34" charset="0"/>
              </a:rPr>
              <a:t>tiga</a:t>
            </a:r>
            <a:r>
              <a:rPr lang="en-US" dirty="0">
                <a:latin typeface="Arial" pitchFamily="34" charset="0"/>
                <a:cs typeface="Arial" pitchFamily="34" charset="0"/>
              </a:rPr>
              <a:t> </a:t>
            </a:r>
            <a:r>
              <a:rPr lang="en-US" dirty="0" err="1">
                <a:latin typeface="Arial" pitchFamily="34" charset="0"/>
                <a:cs typeface="Arial" pitchFamily="34" charset="0"/>
              </a:rPr>
              <a:t>metoda</a:t>
            </a:r>
            <a:r>
              <a:rPr lang="en-US" dirty="0">
                <a:latin typeface="Arial" pitchFamily="34" charset="0"/>
                <a:cs typeface="Arial" pitchFamily="34" charset="0"/>
              </a:rPr>
              <a:t> </a:t>
            </a:r>
            <a:r>
              <a:rPr lang="en-US" dirty="0" err="1">
                <a:latin typeface="Arial" pitchFamily="34" charset="0"/>
                <a:cs typeface="Arial" pitchFamily="34" charset="0"/>
              </a:rPr>
              <a:t>untuk</a:t>
            </a:r>
            <a:r>
              <a:rPr lang="en-US" dirty="0">
                <a:latin typeface="Arial" pitchFamily="34" charset="0"/>
                <a:cs typeface="Arial" pitchFamily="34" charset="0"/>
              </a:rPr>
              <a:t> </a:t>
            </a:r>
            <a:r>
              <a:rPr lang="id-ID" dirty="0">
                <a:latin typeface="Arial" pitchFamily="34" charset="0"/>
                <a:cs typeface="Arial" pitchFamily="34" charset="0"/>
              </a:rPr>
              <a:t>menanggulanginya,</a:t>
            </a:r>
            <a:r>
              <a:rPr lang="en-US" dirty="0">
                <a:latin typeface="Arial" pitchFamily="34" charset="0"/>
                <a:cs typeface="Arial" pitchFamily="34" charset="0"/>
              </a:rPr>
              <a:t> </a:t>
            </a:r>
            <a:r>
              <a:rPr lang="en-US" dirty="0" err="1">
                <a:latin typeface="Arial" pitchFamily="34" charset="0"/>
                <a:cs typeface="Arial" pitchFamily="34" charset="0"/>
              </a:rPr>
              <a:t>yaitu</a:t>
            </a:r>
            <a:r>
              <a:rPr lang="en-US" dirty="0">
                <a:latin typeface="Arial" pitchFamily="34" charset="0"/>
                <a:cs typeface="Arial" pitchFamily="34" charset="0"/>
              </a:rPr>
              <a:t> </a:t>
            </a:r>
            <a:r>
              <a:rPr lang="en-US" dirty="0" err="1">
                <a:latin typeface="Arial" pitchFamily="34" charset="0"/>
                <a:cs typeface="Arial" pitchFamily="34" charset="0"/>
              </a:rPr>
              <a:t>dengan</a:t>
            </a:r>
            <a:r>
              <a:rPr lang="id-ID" dirty="0">
                <a:latin typeface="Arial" pitchFamily="34" charset="0"/>
                <a:cs typeface="Arial" pitchFamily="34" charset="0"/>
              </a:rPr>
              <a:t> cara</a:t>
            </a:r>
            <a:r>
              <a:rPr lang="en-US" dirty="0">
                <a:latin typeface="Arial" pitchFamily="34" charset="0"/>
                <a:cs typeface="Arial" pitchFamily="34" charset="0"/>
              </a:rPr>
              <a:t>:</a:t>
            </a:r>
          </a:p>
          <a:p>
            <a:pPr marL="740664" lvl="1" eaLnBrk="1" fontAlgn="auto" hangingPunct="1">
              <a:lnSpc>
                <a:spcPct val="120000"/>
              </a:lnSpc>
              <a:spcBef>
                <a:spcPts val="0"/>
              </a:spcBef>
              <a:spcAft>
                <a:spcPts val="0"/>
              </a:spcAft>
              <a:buFont typeface="Arial" pitchFamily="34" charset="0"/>
              <a:buChar char="–"/>
              <a:defRPr/>
            </a:pPr>
            <a:r>
              <a:rPr lang="en-US" u="sng" dirty="0" err="1">
                <a:latin typeface="Arial" pitchFamily="34" charset="0"/>
                <a:cs typeface="Arial" pitchFamily="34" charset="0"/>
              </a:rPr>
              <a:t>M</a:t>
            </a:r>
            <a:r>
              <a:rPr lang="en-US" dirty="0" err="1">
                <a:latin typeface="Arial" pitchFamily="34" charset="0"/>
                <a:cs typeface="Arial" pitchFamily="34" charset="0"/>
              </a:rPr>
              <a:t>enghilangkan</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a:t>
            </a:r>
            <a:r>
              <a:rPr lang="en-US" dirty="0" err="1">
                <a:latin typeface="Arial" pitchFamily="34" charset="0"/>
                <a:cs typeface="Arial" pitchFamily="34" charset="0"/>
              </a:rPr>
              <a:t>bakar</a:t>
            </a:r>
            <a:r>
              <a:rPr lang="en-US" dirty="0">
                <a:latin typeface="Arial" pitchFamily="34" charset="0"/>
                <a:cs typeface="Arial" pitchFamily="34" charset="0"/>
              </a:rPr>
              <a:t> </a:t>
            </a:r>
            <a:r>
              <a:rPr lang="en-US" dirty="0" err="1">
                <a:latin typeface="Arial" pitchFamily="34" charset="0"/>
                <a:cs typeface="Arial" pitchFamily="34" charset="0"/>
              </a:rPr>
              <a:t>atau</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yang </a:t>
            </a:r>
            <a:r>
              <a:rPr lang="en-US" dirty="0" err="1">
                <a:latin typeface="Arial" pitchFamily="34" charset="0"/>
                <a:cs typeface="Arial" pitchFamily="34" charset="0"/>
              </a:rPr>
              <a:t>mudah</a:t>
            </a:r>
            <a:r>
              <a:rPr lang="en-US" dirty="0">
                <a:latin typeface="Arial" pitchFamily="34" charset="0"/>
                <a:cs typeface="Arial" pitchFamily="34" charset="0"/>
              </a:rPr>
              <a:t> </a:t>
            </a:r>
            <a:r>
              <a:rPr lang="en-US" dirty="0" err="1">
                <a:latin typeface="Arial" pitchFamily="34" charset="0"/>
                <a:cs typeface="Arial" pitchFamily="34" charset="0"/>
              </a:rPr>
              <a:t>terbakar</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sekitar</a:t>
            </a:r>
            <a:r>
              <a:rPr lang="en-US" dirty="0">
                <a:latin typeface="Arial" pitchFamily="34" charset="0"/>
                <a:cs typeface="Arial" pitchFamily="34" charset="0"/>
              </a:rPr>
              <a:t> </a:t>
            </a:r>
            <a:r>
              <a:rPr lang="en-US" dirty="0" err="1">
                <a:latin typeface="Arial" pitchFamily="34" charset="0"/>
                <a:cs typeface="Arial" pitchFamily="34" charset="0"/>
              </a:rPr>
              <a:t>api</a:t>
            </a:r>
            <a:r>
              <a:rPr lang="en-US" dirty="0">
                <a:latin typeface="Arial" pitchFamily="34" charset="0"/>
                <a:cs typeface="Arial" pitchFamily="34" charset="0"/>
              </a:rPr>
              <a:t> </a:t>
            </a:r>
            <a:r>
              <a:rPr lang="en-US" dirty="0" err="1">
                <a:latin typeface="Arial" pitchFamily="34" charset="0"/>
                <a:cs typeface="Arial" pitchFamily="34" charset="0"/>
              </a:rPr>
              <a:t>denga</a:t>
            </a:r>
            <a:r>
              <a:rPr lang="en-US" dirty="0">
                <a:latin typeface="Arial" pitchFamily="34" charset="0"/>
                <a:cs typeface="Arial" pitchFamily="34" charset="0"/>
              </a:rPr>
              <a:t> </a:t>
            </a:r>
            <a:r>
              <a:rPr lang="en-US" dirty="0" err="1">
                <a:latin typeface="Arial" pitchFamily="34" charset="0"/>
                <a:cs typeface="Arial" pitchFamily="34" charset="0"/>
              </a:rPr>
              <a:t>tujuan</a:t>
            </a:r>
            <a:r>
              <a:rPr lang="en-US" dirty="0">
                <a:latin typeface="Arial" pitchFamily="34" charset="0"/>
                <a:cs typeface="Arial" pitchFamily="34" charset="0"/>
              </a:rPr>
              <a:t> </a:t>
            </a:r>
            <a:r>
              <a:rPr lang="en-US" dirty="0" err="1">
                <a:latin typeface="Arial" pitchFamily="34" charset="0"/>
                <a:cs typeface="Arial" pitchFamily="34" charset="0"/>
              </a:rPr>
              <a:t>mengisolasi</a:t>
            </a:r>
            <a:r>
              <a:rPr lang="en-US" dirty="0">
                <a:latin typeface="Arial" pitchFamily="34" charset="0"/>
                <a:cs typeface="Arial" pitchFamily="34" charset="0"/>
              </a:rPr>
              <a:t> </a:t>
            </a:r>
            <a:r>
              <a:rPr lang="en-US" dirty="0" err="1">
                <a:latin typeface="Arial" pitchFamily="34" charset="0"/>
                <a:cs typeface="Arial" pitchFamily="34" charset="0"/>
              </a:rPr>
              <a:t>api</a:t>
            </a:r>
            <a:r>
              <a:rPr lang="en-US" dirty="0">
                <a:latin typeface="Arial" pitchFamily="34" charset="0"/>
                <a:cs typeface="Arial" pitchFamily="34" charset="0"/>
              </a:rPr>
              <a:t>.</a:t>
            </a:r>
          </a:p>
          <a:p>
            <a:pPr marL="740664" lvl="1" eaLnBrk="1" fontAlgn="auto" hangingPunct="1">
              <a:lnSpc>
                <a:spcPct val="120000"/>
              </a:lnSpc>
              <a:spcBef>
                <a:spcPts val="0"/>
              </a:spcBef>
              <a:spcAft>
                <a:spcPts val="0"/>
              </a:spcAft>
              <a:buFont typeface="Arial" pitchFamily="34" charset="0"/>
              <a:buChar char="–"/>
              <a:defRPr/>
            </a:pPr>
            <a:r>
              <a:rPr lang="id-ID" dirty="0">
                <a:latin typeface="Arial" pitchFamily="34" charset="0"/>
                <a:cs typeface="Arial" pitchFamily="34" charset="0"/>
              </a:rPr>
              <a:t>Isolir </a:t>
            </a:r>
            <a:r>
              <a:rPr lang="en-US" dirty="0" err="1">
                <a:latin typeface="Arial" pitchFamily="34" charset="0"/>
                <a:cs typeface="Arial" pitchFamily="34" charset="0"/>
              </a:rPr>
              <a:t>oksigen</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a:t>
            </a:r>
            <a:r>
              <a:rPr lang="en-US" dirty="0" err="1">
                <a:latin typeface="Arial" pitchFamily="34" charset="0"/>
                <a:cs typeface="Arial" pitchFamily="34" charset="0"/>
              </a:rPr>
              <a:t>tempat</a:t>
            </a:r>
            <a:r>
              <a:rPr lang="en-US" dirty="0">
                <a:latin typeface="Arial" pitchFamily="34" charset="0"/>
                <a:cs typeface="Arial" pitchFamily="34" charset="0"/>
              </a:rPr>
              <a:t> </a:t>
            </a:r>
            <a:r>
              <a:rPr lang="en-US" dirty="0" err="1">
                <a:latin typeface="Arial" pitchFamily="34" charset="0"/>
                <a:cs typeface="Arial" pitchFamily="34" charset="0"/>
              </a:rPr>
              <a:t>kebakaran</a:t>
            </a:r>
            <a:r>
              <a:rPr lang="en-US" dirty="0">
                <a:latin typeface="Arial" pitchFamily="34" charset="0"/>
                <a:cs typeface="Arial" pitchFamily="34" charset="0"/>
              </a:rPr>
              <a:t> </a:t>
            </a:r>
            <a:r>
              <a:rPr lang="en-US" dirty="0" err="1">
                <a:latin typeface="Arial" pitchFamily="34" charset="0"/>
                <a:cs typeface="Arial" pitchFamily="34" charset="0"/>
              </a:rPr>
              <a:t>dengan</a:t>
            </a:r>
            <a:r>
              <a:rPr lang="en-US" dirty="0">
                <a:latin typeface="Arial" pitchFamily="34" charset="0"/>
                <a:cs typeface="Arial" pitchFamily="34" charset="0"/>
              </a:rPr>
              <a:t> </a:t>
            </a:r>
            <a:r>
              <a:rPr lang="en-US" dirty="0" err="1">
                <a:latin typeface="Arial" pitchFamily="34" charset="0"/>
                <a:cs typeface="Arial" pitchFamily="34" charset="0"/>
              </a:rPr>
              <a:t>cara</a:t>
            </a:r>
            <a:r>
              <a:rPr lang="en-US" dirty="0">
                <a:latin typeface="Arial" pitchFamily="34" charset="0"/>
                <a:cs typeface="Arial" pitchFamily="34" charset="0"/>
              </a:rPr>
              <a:t> </a:t>
            </a:r>
            <a:r>
              <a:rPr lang="id-ID" dirty="0">
                <a:latin typeface="Arial" pitchFamily="34" charset="0"/>
                <a:cs typeface="Arial" pitchFamily="34" charset="0"/>
              </a:rPr>
              <a:t>memutus kontak dengan </a:t>
            </a:r>
            <a:r>
              <a:rPr lang="en-US" dirty="0" err="1">
                <a:latin typeface="Arial" pitchFamily="34" charset="0"/>
                <a:cs typeface="Arial" pitchFamily="34" charset="0"/>
              </a:rPr>
              <a:t>udara</a:t>
            </a:r>
            <a:endParaRPr lang="en-US" dirty="0">
              <a:latin typeface="Arial" pitchFamily="34" charset="0"/>
              <a:cs typeface="Arial" pitchFamily="34" charset="0"/>
            </a:endParaRPr>
          </a:p>
          <a:p>
            <a:pPr marL="740664" lvl="1" eaLnBrk="1" fontAlgn="auto" hangingPunct="1">
              <a:lnSpc>
                <a:spcPct val="120000"/>
              </a:lnSpc>
              <a:spcBef>
                <a:spcPts val="0"/>
              </a:spcBef>
              <a:spcAft>
                <a:spcPts val="0"/>
              </a:spcAft>
              <a:buFont typeface="Arial" pitchFamily="34" charset="0"/>
              <a:buChar char="–"/>
              <a:defRPr/>
            </a:pPr>
            <a:r>
              <a:rPr lang="id-ID" u="sng" dirty="0">
                <a:latin typeface="Arial" pitchFamily="34" charset="0"/>
                <a:cs typeface="Arial" pitchFamily="34" charset="0"/>
              </a:rPr>
              <a:t>Menurunkan temperatur </a:t>
            </a:r>
            <a:r>
              <a:rPr lang="en-US" dirty="0" err="1">
                <a:latin typeface="Arial" pitchFamily="34" charset="0"/>
                <a:cs typeface="Arial" pitchFamily="34" charset="0"/>
              </a:rPr>
              <a:t>suhu</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yang </a:t>
            </a:r>
            <a:r>
              <a:rPr lang="en-US" dirty="0" err="1">
                <a:latin typeface="Arial" pitchFamily="34" charset="0"/>
                <a:cs typeface="Arial" pitchFamily="34" charset="0"/>
              </a:rPr>
              <a:t>terbakar</a:t>
            </a:r>
            <a:r>
              <a:rPr lang="en-US" dirty="0">
                <a:latin typeface="Arial" pitchFamily="34" charset="0"/>
                <a:cs typeface="Arial" pitchFamily="34" charset="0"/>
              </a:rPr>
              <a:t> </a:t>
            </a:r>
            <a:r>
              <a:rPr lang="en-US" dirty="0" err="1">
                <a:latin typeface="Arial" pitchFamily="34" charset="0"/>
                <a:cs typeface="Arial" pitchFamily="34" charset="0"/>
              </a:rPr>
              <a:t>sampai</a:t>
            </a:r>
            <a:r>
              <a:rPr lang="en-US" dirty="0">
                <a:latin typeface="Arial" pitchFamily="34" charset="0"/>
                <a:cs typeface="Arial" pitchFamily="34" charset="0"/>
              </a:rPr>
              <a:t> </a:t>
            </a:r>
            <a:r>
              <a:rPr lang="en-US" dirty="0" err="1">
                <a:latin typeface="Arial" pitchFamily="34" charset="0"/>
                <a:cs typeface="Arial" pitchFamily="34" charset="0"/>
              </a:rPr>
              <a:t>di</a:t>
            </a:r>
            <a:r>
              <a:rPr lang="en-US" dirty="0">
                <a:latin typeface="Arial" pitchFamily="34" charset="0"/>
                <a:cs typeface="Arial" pitchFamily="34" charset="0"/>
              </a:rPr>
              <a:t> </a:t>
            </a:r>
            <a:r>
              <a:rPr lang="en-US" dirty="0" err="1">
                <a:latin typeface="Arial" pitchFamily="34" charset="0"/>
                <a:cs typeface="Arial" pitchFamily="34" charset="0"/>
              </a:rPr>
              <a:t>bawah</a:t>
            </a:r>
            <a:r>
              <a:rPr lang="en-US" dirty="0">
                <a:latin typeface="Arial" pitchFamily="34" charset="0"/>
                <a:cs typeface="Arial" pitchFamily="34" charset="0"/>
              </a:rPr>
              <a:t> temperature </a:t>
            </a:r>
            <a:r>
              <a:rPr lang="en-US" dirty="0" err="1">
                <a:latin typeface="Arial" pitchFamily="34" charset="0"/>
                <a:cs typeface="Arial" pitchFamily="34" charset="0"/>
              </a:rPr>
              <a:t>pembakaran</a:t>
            </a:r>
            <a:r>
              <a:rPr lang="en-US" dirty="0">
                <a:latin typeface="Arial" pitchFamily="34" charset="0"/>
                <a:cs typeface="Arial" pitchFamily="34" charset="0"/>
              </a:rPr>
              <a:t>.</a:t>
            </a:r>
            <a:endParaRPr lang="id-ID" dirty="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A038884-EC19-275B-F700-27DC40F08255}"/>
              </a:ext>
            </a:extLst>
          </p:cNvPr>
          <p:cNvSpPr>
            <a:spLocks noGrp="1"/>
          </p:cNvSpPr>
          <p:nvPr>
            <p:ph type="title"/>
          </p:nvPr>
        </p:nvSpPr>
        <p:spPr>
          <a:xfrm>
            <a:off x="457200" y="579438"/>
            <a:ext cx="8544560" cy="715962"/>
          </a:xfrm>
        </p:spPr>
        <p:txBody>
          <a:bodyPr>
            <a:normAutofit fontScale="90000"/>
          </a:bodyPr>
          <a:lstStyle/>
          <a:p>
            <a:pPr algn="ctr" eaLnBrk="1" fontAlgn="auto" hangingPunct="1">
              <a:spcAft>
                <a:spcPts val="0"/>
              </a:spcAft>
              <a:defRPr/>
            </a:pPr>
            <a:r>
              <a:rPr lang="id-ID" sz="3200" b="1" dirty="0">
                <a:solidFill>
                  <a:schemeClr val="tx2">
                    <a:satMod val="200000"/>
                  </a:schemeClr>
                </a:solidFill>
                <a:latin typeface="Arial" pitchFamily="34" charset="0"/>
                <a:cs typeface="Arial" pitchFamily="34" charset="0"/>
              </a:rPr>
              <a:t>PENYEBAB KEBAKARAN DI</a:t>
            </a:r>
            <a:r>
              <a:rPr lang="en-US" sz="3200" b="1" dirty="0">
                <a:solidFill>
                  <a:schemeClr val="tx2">
                    <a:satMod val="200000"/>
                  </a:schemeClr>
                </a:solidFill>
                <a:latin typeface="Arial" pitchFamily="34" charset="0"/>
                <a:cs typeface="Arial" pitchFamily="34" charset="0"/>
              </a:rPr>
              <a:t> </a:t>
            </a:r>
            <a:r>
              <a:rPr lang="id-ID" sz="3200" b="1" dirty="0">
                <a:solidFill>
                  <a:schemeClr val="tx2">
                    <a:satMod val="200000"/>
                  </a:schemeClr>
                </a:solidFill>
                <a:latin typeface="Arial" pitchFamily="34" charset="0"/>
                <a:cs typeface="Arial" pitchFamily="34" charset="0"/>
              </a:rPr>
              <a:t>LABORATORIUM</a:t>
            </a:r>
            <a:endParaRPr lang="en-US" sz="3200"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9E62214F-A712-DE11-8B90-F060A5D25598}"/>
              </a:ext>
            </a:extLst>
          </p:cNvPr>
          <p:cNvSpPr>
            <a:spLocks noGrp="1"/>
          </p:cNvSpPr>
          <p:nvPr>
            <p:ph idx="1"/>
          </p:nvPr>
        </p:nvSpPr>
        <p:spPr>
          <a:xfrm>
            <a:off x="457200" y="1524000"/>
            <a:ext cx="8229600" cy="4602163"/>
          </a:xfrm>
        </p:spPr>
        <p:txBody>
          <a:bodyPr rtlCol="0">
            <a:noAutofit/>
          </a:bodyPr>
          <a:lstStyle/>
          <a:p>
            <a:pPr marL="411480" eaLnBrk="1" fontAlgn="auto" hangingPunct="1">
              <a:lnSpc>
                <a:spcPct val="120000"/>
              </a:lnSpc>
              <a:spcBef>
                <a:spcPts val="0"/>
              </a:spcBef>
              <a:spcAft>
                <a:spcPts val="0"/>
              </a:spcAft>
              <a:buFont typeface="Arial" pitchFamily="34" charset="0"/>
              <a:buChar char="•"/>
              <a:defRPr/>
            </a:pPr>
            <a:r>
              <a:rPr lang="id-ID" sz="2400" dirty="0">
                <a:latin typeface="Arial" pitchFamily="34" charset="0"/>
                <a:ea typeface="+mj-ea"/>
                <a:cs typeface="Arial" pitchFamily="34" charset="0"/>
              </a:rPr>
              <a:t>PLP wajib mewaspadai akan terjadinya kecelakaan api di Lab. Umumnya disebabkan </a:t>
            </a:r>
            <a:r>
              <a:rPr lang="en-US" sz="2400" dirty="0" err="1">
                <a:latin typeface="Arial" pitchFamily="34" charset="0"/>
                <a:ea typeface="+mj-ea"/>
                <a:cs typeface="Arial" pitchFamily="34" charset="0"/>
              </a:rPr>
              <a:t>bahan</a:t>
            </a:r>
            <a:r>
              <a:rPr lang="en-US" sz="2400" dirty="0">
                <a:latin typeface="Arial" pitchFamily="34" charset="0"/>
                <a:ea typeface="+mj-ea"/>
                <a:cs typeface="Arial" pitchFamily="34" charset="0"/>
              </a:rPr>
              <a:t> </a:t>
            </a:r>
            <a:r>
              <a:rPr lang="id-ID" sz="2400" dirty="0">
                <a:latin typeface="Arial" pitchFamily="34" charset="0"/>
                <a:ea typeface="+mj-ea"/>
                <a:cs typeface="Arial" pitchFamily="34" charset="0"/>
              </a:rPr>
              <a:t>kimia</a:t>
            </a:r>
            <a:r>
              <a:rPr lang="en-US" sz="2400" dirty="0">
                <a:latin typeface="Arial" pitchFamily="34" charset="0"/>
                <a:ea typeface="+mj-ea"/>
                <a:cs typeface="Arial" pitchFamily="34" charset="0"/>
              </a:rPr>
              <a:t> yang </a:t>
            </a:r>
            <a:r>
              <a:rPr lang="en-US" sz="2400" dirty="0" err="1">
                <a:latin typeface="Arial" pitchFamily="34" charset="0"/>
                <a:ea typeface="+mj-ea"/>
                <a:cs typeface="Arial" pitchFamily="34" charset="0"/>
              </a:rPr>
              <a:t>mudah</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terbakar</a:t>
            </a:r>
            <a:r>
              <a:rPr lang="en-US" sz="2400" dirty="0">
                <a:latin typeface="Arial" pitchFamily="34" charset="0"/>
                <a:ea typeface="+mj-ea"/>
                <a:cs typeface="Arial" pitchFamily="34" charset="0"/>
              </a:rPr>
              <a:t> </a:t>
            </a:r>
            <a:r>
              <a:rPr lang="id-ID" sz="2400" dirty="0">
                <a:latin typeface="Arial" pitchFamily="34" charset="0"/>
                <a:ea typeface="+mj-ea"/>
                <a:cs typeface="Arial" pitchFamily="34" charset="0"/>
              </a:rPr>
              <a:t>serta akibat </a:t>
            </a:r>
            <a:r>
              <a:rPr lang="en-US" sz="2400" dirty="0" err="1">
                <a:latin typeface="Arial" pitchFamily="34" charset="0"/>
                <a:ea typeface="+mj-ea"/>
                <a:cs typeface="Arial" pitchFamily="34" charset="0"/>
              </a:rPr>
              <a:t>listrik</a:t>
            </a:r>
            <a:r>
              <a:rPr lang="id-ID" sz="2400" dirty="0">
                <a:latin typeface="Arial" pitchFamily="34" charset="0"/>
                <a:ea typeface="+mj-ea"/>
                <a:cs typeface="Arial" pitchFamily="34" charset="0"/>
              </a:rPr>
              <a:t> :</a:t>
            </a:r>
          </a:p>
          <a:p>
            <a:pPr marL="740664" lvl="1" eaLnBrk="1" fontAlgn="auto" hangingPunct="1">
              <a:lnSpc>
                <a:spcPct val="120000"/>
              </a:lnSpc>
              <a:spcBef>
                <a:spcPts val="0"/>
              </a:spcBef>
              <a:spcAft>
                <a:spcPts val="0"/>
              </a:spcAft>
              <a:buFont typeface="Arial" pitchFamily="34" charset="0"/>
              <a:buChar char="–"/>
              <a:defRPr/>
            </a:pPr>
            <a:r>
              <a:rPr lang="id-ID" sz="2000" dirty="0">
                <a:latin typeface="Arial" pitchFamily="34" charset="0"/>
                <a:ea typeface="+mj-ea"/>
                <a:cs typeface="Arial" pitchFamily="34" charset="0"/>
              </a:rPr>
              <a:t>Waspadai penggunaan pelarut organik </a:t>
            </a:r>
          </a:p>
          <a:p>
            <a:pPr marL="740664" lvl="1" eaLnBrk="1" fontAlgn="auto" hangingPunct="1">
              <a:lnSpc>
                <a:spcPct val="120000"/>
              </a:lnSpc>
              <a:spcBef>
                <a:spcPts val="0"/>
              </a:spcBef>
              <a:spcAft>
                <a:spcPts val="0"/>
              </a:spcAft>
              <a:buFont typeface="Arial" pitchFamily="34" charset="0"/>
              <a:buChar char="–"/>
              <a:defRPr/>
            </a:pPr>
            <a:r>
              <a:rPr lang="id-ID" sz="2000" dirty="0">
                <a:latin typeface="Arial" pitchFamily="34" charset="0"/>
                <a:ea typeface="+mj-ea"/>
                <a:cs typeface="Arial" pitchFamily="34" charset="0"/>
              </a:rPr>
              <a:t>Perhatikan proses penggunaan alat dalam pemanasan; pengeringan, pengabuan, ekstraksi, destilasi, inkubasi, afiksasi dll</a:t>
            </a:r>
          </a:p>
          <a:p>
            <a:pPr marL="740664" lvl="1" eaLnBrk="1" fontAlgn="auto" hangingPunct="1">
              <a:lnSpc>
                <a:spcPct val="120000"/>
              </a:lnSpc>
              <a:spcBef>
                <a:spcPts val="0"/>
              </a:spcBef>
              <a:spcAft>
                <a:spcPts val="0"/>
              </a:spcAft>
              <a:buFont typeface="Arial" pitchFamily="34" charset="0"/>
              <a:buChar char="–"/>
              <a:defRPr/>
            </a:pPr>
            <a:r>
              <a:rPr lang="id-ID" sz="2000" dirty="0">
                <a:latin typeface="Arial" pitchFamily="34" charset="0"/>
                <a:ea typeface="+mj-ea"/>
                <a:cs typeface="Arial" pitchFamily="34" charset="0"/>
              </a:rPr>
              <a:t>Kontrol penggunaan listrik pada alat maupun dalam proses penggunaannya.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999D5-96A1-69FD-FA45-F8E02AB0FAE3}"/>
              </a:ext>
            </a:extLst>
          </p:cNvPr>
          <p:cNvSpPr>
            <a:spLocks noGrp="1"/>
          </p:cNvSpPr>
          <p:nvPr>
            <p:ph idx="1"/>
          </p:nvPr>
        </p:nvSpPr>
        <p:spPr>
          <a:xfrm>
            <a:off x="457200" y="457200"/>
            <a:ext cx="8229600" cy="6248400"/>
          </a:xfrm>
        </p:spPr>
        <p:txBody>
          <a:bodyPr rtlCol="0">
            <a:normAutofit/>
          </a:bodyPr>
          <a:lstStyle/>
          <a:p>
            <a:pPr marL="411480" eaLnBrk="1" fontAlgn="auto" hangingPunct="1">
              <a:spcAft>
                <a:spcPts val="0"/>
              </a:spcAft>
              <a:buFont typeface="Arial" pitchFamily="34" charset="0"/>
              <a:buChar char="•"/>
              <a:defRPr/>
            </a:pPr>
            <a:r>
              <a:rPr lang="id-ID" sz="2600" b="1" dirty="0">
                <a:latin typeface="Arial" pitchFamily="34" charset="0"/>
                <a:cs typeface="Arial" pitchFamily="34" charset="0"/>
              </a:rPr>
              <a:t>Bahan Kimia Mudah Terbakar</a:t>
            </a:r>
            <a:endParaRPr lang="en-US" sz="2600" dirty="0">
              <a:latin typeface="Arial" pitchFamily="34" charset="0"/>
              <a:cs typeface="Arial" pitchFamily="34" charset="0"/>
            </a:endParaRPr>
          </a:p>
          <a:p>
            <a:pPr marL="740664" lvl="1" eaLnBrk="1" fontAlgn="auto" hangingPunct="1">
              <a:spcAft>
                <a:spcPts val="0"/>
              </a:spcAft>
              <a:buFont typeface="Arial" pitchFamily="34" charset="0"/>
              <a:buChar char="–"/>
              <a:defRPr/>
            </a:pPr>
            <a:r>
              <a:rPr lang="id-ID" sz="2000" dirty="0">
                <a:latin typeface="Arial" pitchFamily="34" charset="0"/>
                <a:ea typeface="+mj-ea"/>
                <a:cs typeface="Arial" pitchFamily="34" charset="0"/>
              </a:rPr>
              <a:t>PLP wajib memperhatikan label pada botol bahan kimia </a:t>
            </a:r>
          </a:p>
          <a:p>
            <a:pPr marL="740664" lvl="1" eaLnBrk="1" fontAlgn="auto" hangingPunct="1">
              <a:spcAft>
                <a:spcPts val="0"/>
              </a:spcAft>
              <a:buFont typeface="Arial" pitchFamily="34" charset="0"/>
              <a:buChar char="–"/>
              <a:defRPr/>
            </a:pPr>
            <a:r>
              <a:rPr lang="id-ID" sz="2000" dirty="0">
                <a:latin typeface="Arial" pitchFamily="34" charset="0"/>
                <a:ea typeface="+mj-ea"/>
                <a:cs typeface="Arial" pitchFamily="34" charset="0"/>
              </a:rPr>
              <a:t>P</a:t>
            </a:r>
            <a:r>
              <a:rPr lang="en-US" sz="2000" dirty="0" err="1">
                <a:latin typeface="Arial" pitchFamily="34" charset="0"/>
                <a:ea typeface="+mj-ea"/>
                <a:cs typeface="Arial" pitchFamily="34" charset="0"/>
              </a:rPr>
              <a:t>eringatan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mudah</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terbakar</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dicantumkan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pada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bahan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kimia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dengan</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titik</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nyala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antara</a:t>
            </a:r>
            <a:r>
              <a:rPr lang="en-US" sz="2000" dirty="0">
                <a:latin typeface="Arial" pitchFamily="34" charset="0"/>
                <a:ea typeface="+mj-ea"/>
                <a:cs typeface="Arial" pitchFamily="34" charset="0"/>
              </a:rPr>
              <a:t> 22ºC - 66ºC</a:t>
            </a:r>
            <a:r>
              <a:rPr lang="id-ID" sz="2000" dirty="0">
                <a:latin typeface="Arial" pitchFamily="34" charset="0"/>
                <a:ea typeface="+mj-ea"/>
                <a:cs typeface="Arial" pitchFamily="34" charset="0"/>
              </a:rPr>
              <a:t> m</a:t>
            </a:r>
            <a:r>
              <a:rPr lang="en-US" sz="2000" dirty="0" err="1">
                <a:latin typeface="Arial" pitchFamily="34" charset="0"/>
                <a:ea typeface="+mj-ea"/>
                <a:cs typeface="Arial" pitchFamily="34" charset="0"/>
              </a:rPr>
              <a:t>inyak</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tanah</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kerosin</a:t>
            </a:r>
            <a:r>
              <a:rPr lang="en-US" sz="2000" dirty="0">
                <a:latin typeface="Arial" pitchFamily="34" charset="0"/>
                <a:ea typeface="+mj-ea"/>
                <a:cs typeface="Arial" pitchFamily="34" charset="0"/>
              </a:rPr>
              <a:t>)</a:t>
            </a:r>
            <a:endParaRPr lang="id-ID" sz="2000" dirty="0">
              <a:latin typeface="Arial" pitchFamily="34" charset="0"/>
              <a:ea typeface="+mj-ea"/>
              <a:cs typeface="Arial" pitchFamily="34" charset="0"/>
            </a:endParaRPr>
          </a:p>
          <a:p>
            <a:pPr marL="740664" lvl="1" eaLnBrk="1" fontAlgn="auto" hangingPunct="1">
              <a:spcAft>
                <a:spcPts val="0"/>
              </a:spcAft>
              <a:buFont typeface="Arial" pitchFamily="34" charset="0"/>
              <a:buChar char="–"/>
              <a:defRPr/>
            </a:pPr>
            <a:r>
              <a:rPr lang="id-ID" sz="2000" dirty="0">
                <a:latin typeface="Arial" pitchFamily="34" charset="0"/>
                <a:ea typeface="+mj-ea"/>
                <a:cs typeface="Arial" pitchFamily="34" charset="0"/>
              </a:rPr>
              <a:t>bahan </a:t>
            </a:r>
            <a:r>
              <a:rPr lang="en-US" sz="2000" dirty="0" err="1">
                <a:latin typeface="Arial" pitchFamily="34" charset="0"/>
                <a:ea typeface="+mj-ea"/>
                <a:cs typeface="Arial" pitchFamily="34" charset="0"/>
              </a:rPr>
              <a:t>sangat</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mudah</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terbakar</a:t>
            </a:r>
            <a:r>
              <a:rPr lang="id-ID" sz="2000" dirty="0">
                <a:latin typeface="Arial" pitchFamily="34" charset="0"/>
                <a:ea typeface="+mj-ea"/>
                <a:cs typeface="Arial" pitchFamily="34" charset="0"/>
              </a:rPr>
              <a:t>,</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titik</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nyala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dibawah</a:t>
            </a:r>
            <a:r>
              <a:rPr lang="en-US" sz="2000" dirty="0">
                <a:latin typeface="Arial" pitchFamily="34" charset="0"/>
                <a:ea typeface="+mj-ea"/>
                <a:cs typeface="Arial" pitchFamily="34" charset="0"/>
              </a:rPr>
              <a:t> 22ºC.</a:t>
            </a:r>
            <a:r>
              <a:rPr lang="id-ID" sz="2000" dirty="0">
                <a:latin typeface="Arial" pitchFamily="34" charset="0"/>
                <a:ea typeface="+mj-ea"/>
                <a:cs typeface="Arial" pitchFamily="34" charset="0"/>
              </a:rPr>
              <a:t> </a:t>
            </a:r>
            <a:r>
              <a:rPr lang="en-US" sz="2000" dirty="0">
                <a:latin typeface="Arial" pitchFamily="34" charset="0"/>
                <a:ea typeface="+mj-ea"/>
                <a:cs typeface="Arial" pitchFamily="34" charset="0"/>
              </a:rPr>
              <a:t>petroleum</a:t>
            </a:r>
            <a:r>
              <a:rPr lang="id-ID" sz="2000" dirty="0">
                <a:latin typeface="Arial" pitchFamily="34" charset="0"/>
                <a:ea typeface="+mj-ea"/>
                <a:cs typeface="Arial" pitchFamily="34" charset="0"/>
              </a:rPr>
              <a:t> benzena</a:t>
            </a:r>
            <a:r>
              <a:rPr lang="en-US" sz="2000" dirty="0">
                <a:latin typeface="Arial" pitchFamily="34" charset="0"/>
                <a:ea typeface="+mj-ea"/>
                <a:cs typeface="Arial" pitchFamily="34" charset="0"/>
              </a:rPr>
              <a:t>, </a:t>
            </a:r>
            <a:r>
              <a:rPr lang="en-US" sz="2000" dirty="0" err="1">
                <a:latin typeface="Arial" pitchFamily="34" charset="0"/>
                <a:ea typeface="+mj-ea"/>
                <a:cs typeface="Arial" pitchFamily="34" charset="0"/>
              </a:rPr>
              <a:t>aseton</a:t>
            </a:r>
            <a:r>
              <a:rPr lang="id-ID" sz="2000" dirty="0">
                <a:latin typeface="Arial" pitchFamily="34" charset="0"/>
                <a:ea typeface="+mj-ea"/>
                <a:cs typeface="Arial" pitchFamily="34" charset="0"/>
              </a:rPr>
              <a:t>, hexane</a:t>
            </a:r>
            <a:r>
              <a:rPr lang="en-US" sz="2000" dirty="0">
                <a:latin typeface="Arial" pitchFamily="34" charset="0"/>
                <a:ea typeface="+mj-ea"/>
                <a:cs typeface="Arial" pitchFamily="34" charset="0"/>
              </a:rPr>
              <a:t> </a:t>
            </a:r>
            <a:r>
              <a:rPr lang="id-ID" sz="2000" dirty="0">
                <a:latin typeface="Arial" pitchFamily="34" charset="0"/>
                <a:ea typeface="+mj-ea"/>
                <a:cs typeface="Arial" pitchFamily="34" charset="0"/>
              </a:rPr>
              <a:t>dll</a:t>
            </a:r>
          </a:p>
          <a:p>
            <a:pPr marL="411480" eaLnBrk="1" fontAlgn="auto" hangingPunct="1">
              <a:spcAft>
                <a:spcPts val="0"/>
              </a:spcAft>
              <a:buFont typeface="Arial" pitchFamily="34" charset="0"/>
              <a:buChar char="•"/>
              <a:defRPr/>
            </a:pPr>
            <a:r>
              <a:rPr lang="id-ID" sz="2600" b="1" dirty="0">
                <a:latin typeface="Arial" pitchFamily="34" charset="0"/>
                <a:cs typeface="Arial" pitchFamily="34" charset="0"/>
              </a:rPr>
              <a:t>Kebakaran Listrik</a:t>
            </a:r>
          </a:p>
          <a:p>
            <a:pPr marL="740664" lvl="1" eaLnBrk="1" fontAlgn="auto" hangingPunct="1">
              <a:spcAft>
                <a:spcPts val="0"/>
              </a:spcAft>
              <a:buFont typeface="Arial" pitchFamily="34" charset="0"/>
              <a:buChar char="–"/>
              <a:defRPr/>
            </a:pPr>
            <a:r>
              <a:rPr lang="id-ID" sz="2000" dirty="0">
                <a:latin typeface="Arial" pitchFamily="34" charset="0"/>
                <a:cs typeface="Arial" pitchFamily="34" charset="0"/>
              </a:rPr>
              <a:t>Listrik menjadi vital, bila listrik padam maka praktis kegiatan laboratorium terhenti karena listrik menjadi kebutuhan mutlak untuk mengoperasikan kegiatan di laboratorium.</a:t>
            </a:r>
          </a:p>
          <a:p>
            <a:pPr marL="740664" lvl="1" eaLnBrk="1" fontAlgn="auto" hangingPunct="1">
              <a:spcAft>
                <a:spcPts val="0"/>
              </a:spcAft>
              <a:buFont typeface="Arial" pitchFamily="34" charset="0"/>
              <a:buChar char="–"/>
              <a:defRPr/>
            </a:pPr>
            <a:r>
              <a:rPr lang="id-ID" sz="2000" dirty="0">
                <a:latin typeface="Arial" pitchFamily="34" charset="0"/>
                <a:cs typeface="Arial" pitchFamily="34" charset="0"/>
              </a:rPr>
              <a:t>Dalam operasional alat laboratorium, bahaya yang diakibatkan dari listrik  </a:t>
            </a:r>
            <a:r>
              <a:rPr lang="id-ID" sz="2000" dirty="0">
                <a:latin typeface="Arial" pitchFamily="34" charset="0"/>
                <a:cs typeface="Arial" pitchFamily="34" charset="0"/>
                <a:sym typeface="Wingdings" pitchFamily="2" charset="2"/>
              </a:rPr>
              <a:t> </a:t>
            </a:r>
            <a:r>
              <a:rPr lang="id-ID" sz="2000" dirty="0">
                <a:latin typeface="Arial" pitchFamily="34" charset="0"/>
                <a:cs typeface="Arial" pitchFamily="34" charset="0"/>
              </a:rPr>
              <a:t>hubungan pendek yang menimbulkan loncatan bunga api </a:t>
            </a:r>
          </a:p>
          <a:p>
            <a:pPr marL="740664" lvl="1" eaLnBrk="1" fontAlgn="auto" hangingPunct="1">
              <a:spcAft>
                <a:spcPts val="0"/>
              </a:spcAft>
              <a:buFont typeface="Arial" pitchFamily="34" charset="0"/>
              <a:buChar char="–"/>
              <a:defRPr/>
            </a:pPr>
            <a:r>
              <a:rPr lang="en-US" sz="2000" dirty="0" err="1">
                <a:latin typeface="Arial" pitchFamily="34" charset="0"/>
                <a:cs typeface="Arial" pitchFamily="34" charset="0"/>
              </a:rPr>
              <a:t>Sebagian</a:t>
            </a:r>
            <a:r>
              <a:rPr lang="en-US" sz="2000" dirty="0">
                <a:latin typeface="Arial" pitchFamily="34" charset="0"/>
                <a:cs typeface="Arial" pitchFamily="34" charset="0"/>
              </a:rPr>
              <a:t> </a:t>
            </a:r>
            <a:r>
              <a:rPr lang="en-US" sz="2000" dirty="0" err="1">
                <a:latin typeface="Arial" pitchFamily="34" charset="0"/>
                <a:cs typeface="Arial" pitchFamily="34" charset="0"/>
              </a:rPr>
              <a:t>besar</a:t>
            </a:r>
            <a:r>
              <a:rPr lang="en-US" sz="2000" dirty="0">
                <a:latin typeface="Arial" pitchFamily="34" charset="0"/>
                <a:cs typeface="Arial" pitchFamily="34" charset="0"/>
              </a:rPr>
              <a:t> </a:t>
            </a:r>
            <a:r>
              <a:rPr lang="en-US" sz="2000" dirty="0" err="1">
                <a:latin typeface="Arial" pitchFamily="34" charset="0"/>
                <a:cs typeface="Arial" pitchFamily="34" charset="0"/>
              </a:rPr>
              <a:t>kebakaran</a:t>
            </a:r>
            <a:r>
              <a:rPr lang="en-US" sz="2000" dirty="0">
                <a:latin typeface="Arial" pitchFamily="34" charset="0"/>
                <a:cs typeface="Arial" pitchFamily="34" charset="0"/>
              </a:rPr>
              <a:t> </a:t>
            </a:r>
            <a:r>
              <a:rPr lang="en-US" sz="2000" dirty="0" err="1">
                <a:latin typeface="Arial" pitchFamily="34" charset="0"/>
                <a:cs typeface="Arial" pitchFamily="34" charset="0"/>
              </a:rPr>
              <a:t>listrik</a:t>
            </a:r>
            <a:r>
              <a:rPr lang="en-US" sz="2000" dirty="0">
                <a:latin typeface="Arial" pitchFamily="34" charset="0"/>
                <a:cs typeface="Arial" pitchFamily="34" charset="0"/>
              </a:rPr>
              <a:t> </a:t>
            </a:r>
            <a:r>
              <a:rPr lang="en-US" sz="2000" dirty="0" err="1">
                <a:latin typeface="Arial" pitchFamily="34" charset="0"/>
                <a:cs typeface="Arial" pitchFamily="34" charset="0"/>
              </a:rPr>
              <a:t>disebabkan</a:t>
            </a:r>
            <a:r>
              <a:rPr lang="en-US" sz="2000" dirty="0">
                <a:latin typeface="Arial" pitchFamily="34" charset="0"/>
                <a:cs typeface="Arial" pitchFamily="34" charset="0"/>
              </a:rPr>
              <a:t> </a:t>
            </a:r>
            <a:r>
              <a:rPr lang="en-US" sz="2000" dirty="0" err="1">
                <a:latin typeface="Arial" pitchFamily="34" charset="0"/>
                <a:cs typeface="Arial" pitchFamily="34" charset="0"/>
              </a:rPr>
              <a:t>oleh</a:t>
            </a:r>
            <a:r>
              <a:rPr lang="en-US" sz="2000" dirty="0">
                <a:latin typeface="Arial" pitchFamily="34" charset="0"/>
                <a:cs typeface="Arial" pitchFamily="34" charset="0"/>
              </a:rPr>
              <a:t> </a:t>
            </a:r>
            <a:r>
              <a:rPr lang="en-US" sz="2000" dirty="0" err="1">
                <a:latin typeface="Arial" pitchFamily="34" charset="0"/>
                <a:cs typeface="Arial" pitchFamily="34" charset="0"/>
              </a:rPr>
              <a:t>pemanasan</a:t>
            </a:r>
            <a:r>
              <a:rPr lang="en-US" sz="2000" dirty="0">
                <a:latin typeface="Arial" pitchFamily="34" charset="0"/>
                <a:cs typeface="Arial" pitchFamily="34" charset="0"/>
              </a:rPr>
              <a:t> yang </a:t>
            </a:r>
            <a:r>
              <a:rPr lang="en-US" sz="2000" dirty="0" err="1">
                <a:latin typeface="Arial" pitchFamily="34" charset="0"/>
                <a:cs typeface="Arial" pitchFamily="34" charset="0"/>
              </a:rPr>
              <a:t>berlebihan</a:t>
            </a:r>
            <a:r>
              <a:rPr lang="en-US" sz="2000" dirty="0">
                <a:latin typeface="Arial" pitchFamily="34" charset="0"/>
                <a:cs typeface="Arial" pitchFamily="34" charset="0"/>
              </a:rPr>
              <a:t> </a:t>
            </a:r>
            <a:r>
              <a:rPr lang="en-US" sz="2000" dirty="0" err="1">
                <a:latin typeface="Arial" pitchFamily="34" charset="0"/>
                <a:cs typeface="Arial" pitchFamily="34" charset="0"/>
              </a:rPr>
              <a:t>akibat</a:t>
            </a:r>
            <a:r>
              <a:rPr lang="en-US" sz="2000" dirty="0">
                <a:latin typeface="Arial" pitchFamily="34" charset="0"/>
                <a:cs typeface="Arial" pitchFamily="34" charset="0"/>
              </a:rPr>
              <a:t> </a:t>
            </a:r>
            <a:r>
              <a:rPr lang="en-US" sz="2000" dirty="0" err="1">
                <a:latin typeface="Arial" pitchFamily="34" charset="0"/>
                <a:cs typeface="Arial" pitchFamily="34" charset="0"/>
              </a:rPr>
              <a:t>kesalahan</a:t>
            </a:r>
            <a:r>
              <a:rPr lang="en-US" sz="2000" dirty="0">
                <a:latin typeface="Arial" pitchFamily="34" charset="0"/>
                <a:cs typeface="Arial" pitchFamily="34" charset="0"/>
              </a:rPr>
              <a:t> </a:t>
            </a:r>
            <a:r>
              <a:rPr lang="en-US" sz="2000" dirty="0" err="1">
                <a:latin typeface="Arial" pitchFamily="34" charset="0"/>
                <a:cs typeface="Arial" pitchFamily="34" charset="0"/>
              </a:rPr>
              <a:t>komponen</a:t>
            </a:r>
            <a:r>
              <a:rPr lang="en-US" sz="2000" dirty="0">
                <a:latin typeface="Arial" pitchFamily="34" charset="0"/>
                <a:cs typeface="Arial" pitchFamily="34" charset="0"/>
              </a:rPr>
              <a:t> </a:t>
            </a:r>
            <a:r>
              <a:rPr lang="en-US" sz="2000" dirty="0" err="1">
                <a:latin typeface="Arial" pitchFamily="34" charset="0"/>
                <a:cs typeface="Arial" pitchFamily="34" charset="0"/>
              </a:rPr>
              <a:t>pada</a:t>
            </a:r>
            <a:r>
              <a:rPr lang="en-US" sz="2000" dirty="0">
                <a:latin typeface="Arial" pitchFamily="34" charset="0"/>
                <a:cs typeface="Arial" pitchFamily="34" charset="0"/>
              </a:rPr>
              <a:t> </a:t>
            </a:r>
            <a:r>
              <a:rPr lang="en-US" sz="2000" dirty="0" err="1">
                <a:latin typeface="Arial" pitchFamily="34" charset="0"/>
                <a:cs typeface="Arial" pitchFamily="34" charset="0"/>
              </a:rPr>
              <a:t>instalasi</a:t>
            </a:r>
            <a:r>
              <a:rPr lang="en-US" sz="2000" dirty="0">
                <a:latin typeface="Arial" pitchFamily="34" charset="0"/>
                <a:cs typeface="Arial" pitchFamily="34" charset="0"/>
              </a:rPr>
              <a:t> </a:t>
            </a:r>
            <a:r>
              <a:rPr lang="en-US" sz="2000" dirty="0" err="1">
                <a:latin typeface="Arial" pitchFamily="34" charset="0"/>
                <a:cs typeface="Arial" pitchFamily="34" charset="0"/>
              </a:rPr>
              <a:t>listrik</a:t>
            </a:r>
            <a:r>
              <a:rPr lang="en-US" sz="2000" dirty="0">
                <a:latin typeface="Arial" pitchFamily="34" charset="0"/>
                <a:cs typeface="Arial" pitchFamily="34" charset="0"/>
              </a:rPr>
              <a:t> </a:t>
            </a:r>
            <a:r>
              <a:rPr lang="en-US" sz="2000" dirty="0" err="1">
                <a:latin typeface="Arial" pitchFamily="34" charset="0"/>
                <a:cs typeface="Arial" pitchFamily="34" charset="0"/>
              </a:rPr>
              <a:t>atau</a:t>
            </a:r>
            <a:r>
              <a:rPr lang="en-US" sz="2000" dirty="0">
                <a:latin typeface="Arial" pitchFamily="34" charset="0"/>
                <a:cs typeface="Arial" pitchFamily="34" charset="0"/>
              </a:rPr>
              <a:t> </a:t>
            </a:r>
            <a:r>
              <a:rPr lang="en-US" sz="2000" dirty="0" err="1">
                <a:latin typeface="Arial" pitchFamily="34" charset="0"/>
                <a:cs typeface="Arial" pitchFamily="34" charset="0"/>
              </a:rPr>
              <a:t>pada</a:t>
            </a:r>
            <a:r>
              <a:rPr lang="en-US" sz="2000" dirty="0">
                <a:latin typeface="Arial" pitchFamily="34" charset="0"/>
                <a:cs typeface="Arial" pitchFamily="34" charset="0"/>
              </a:rPr>
              <a:t> </a:t>
            </a:r>
            <a:r>
              <a:rPr lang="en-US" sz="2000" dirty="0" err="1">
                <a:latin typeface="Arial" pitchFamily="34" charset="0"/>
                <a:cs typeface="Arial" pitchFamily="34" charset="0"/>
              </a:rPr>
              <a:t>peralatan</a:t>
            </a:r>
            <a:r>
              <a:rPr lang="id-ID" sz="2000" dirty="0">
                <a:latin typeface="Arial" pitchFamily="34" charset="0"/>
                <a:cs typeface="Arial" pitchFamily="34" charset="0"/>
              </a:rPr>
              <a:t>, seringkali b</a:t>
            </a:r>
            <a:r>
              <a:rPr lang="en-US" sz="2000" dirty="0" err="1">
                <a:latin typeface="Arial" pitchFamily="34" charset="0"/>
                <a:cs typeface="Arial" pitchFamily="34" charset="0"/>
              </a:rPr>
              <a:t>unga</a:t>
            </a:r>
            <a:r>
              <a:rPr lang="en-US" sz="2000" dirty="0">
                <a:latin typeface="Arial" pitchFamily="34" charset="0"/>
                <a:cs typeface="Arial" pitchFamily="34" charset="0"/>
              </a:rPr>
              <a:t> </a:t>
            </a:r>
            <a:r>
              <a:rPr lang="en-US" sz="2000" dirty="0" err="1">
                <a:latin typeface="Arial" pitchFamily="34" charset="0"/>
                <a:cs typeface="Arial" pitchFamily="34" charset="0"/>
              </a:rPr>
              <a:t>api</a:t>
            </a:r>
            <a:r>
              <a:rPr lang="en-US" sz="2000" dirty="0">
                <a:latin typeface="Arial" pitchFamily="34" charset="0"/>
                <a:cs typeface="Arial" pitchFamily="34" charset="0"/>
              </a:rPr>
              <a:t> </a:t>
            </a:r>
            <a:r>
              <a:rPr lang="en-US" sz="2000" dirty="0" err="1">
                <a:latin typeface="Arial" pitchFamily="34" charset="0"/>
                <a:cs typeface="Arial" pitchFamily="34" charset="0"/>
              </a:rPr>
              <a:t>timbul</a:t>
            </a:r>
            <a:r>
              <a:rPr lang="en-US" sz="2000" dirty="0">
                <a:latin typeface="Arial" pitchFamily="34" charset="0"/>
                <a:cs typeface="Arial" pitchFamily="34" charset="0"/>
              </a:rPr>
              <a:t> </a:t>
            </a:r>
            <a:r>
              <a:rPr lang="id-ID" sz="2000" dirty="0">
                <a:latin typeface="Arial" pitchFamily="34" charset="0"/>
                <a:cs typeface="Arial" pitchFamily="34" charset="0"/>
              </a:rPr>
              <a:t>pada saklar atau saat menaikkan suhu dari potensiometer</a:t>
            </a:r>
            <a:r>
              <a:rPr lang="en-US" sz="2000" dirty="0">
                <a:latin typeface="Arial" pitchFamily="34" charset="0"/>
                <a:cs typeface="Arial" pitchFamily="34" charset="0"/>
              </a:rPr>
              <a:t>. </a:t>
            </a:r>
            <a:endParaRPr lang="id-ID" sz="2000"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7EC8381-AA18-00C3-10ED-DD171D46DEB6}"/>
              </a:ext>
            </a:extLst>
          </p:cNvPr>
          <p:cNvSpPr>
            <a:spLocks noGrp="1"/>
          </p:cNvSpPr>
          <p:nvPr>
            <p:ph type="title"/>
          </p:nvPr>
        </p:nvSpPr>
        <p:spPr>
          <a:xfrm>
            <a:off x="457200" y="0"/>
            <a:ext cx="8229600" cy="792163"/>
          </a:xfrm>
        </p:spPr>
        <p:txBody>
          <a:bodyPr/>
          <a:lstStyle/>
          <a:p>
            <a:pPr eaLnBrk="1" fontAlgn="auto" hangingPunct="1">
              <a:spcAft>
                <a:spcPts val="0"/>
              </a:spcAft>
              <a:defRPr/>
            </a:pPr>
            <a:r>
              <a:rPr lang="id-ID" sz="3200" b="1" dirty="0">
                <a:solidFill>
                  <a:schemeClr val="tx2">
                    <a:satMod val="200000"/>
                  </a:schemeClr>
                </a:solidFill>
                <a:latin typeface="Arial" pitchFamily="34" charset="0"/>
                <a:cs typeface="Arial" pitchFamily="34" charset="0"/>
              </a:rPr>
              <a:t>Antisipasi Kebakaran di Laboratorium</a:t>
            </a:r>
            <a:endParaRPr lang="en-US" sz="3200" b="1" dirty="0">
              <a:solidFill>
                <a:schemeClr val="tx2">
                  <a:satMod val="200000"/>
                </a:schemeClr>
              </a:solidFill>
              <a:latin typeface="Arial" pitchFamily="34" charset="0"/>
              <a:cs typeface="Arial" pitchFamily="34" charset="0"/>
            </a:endParaRPr>
          </a:p>
        </p:txBody>
      </p:sp>
      <p:sp>
        <p:nvSpPr>
          <p:cNvPr id="9219" name="Content Placeholder 2">
            <a:extLst>
              <a:ext uri="{FF2B5EF4-FFF2-40B4-BE49-F238E27FC236}">
                <a16:creationId xmlns:a16="http://schemas.microsoft.com/office/drawing/2014/main" id="{0BDC7FF4-6D83-6934-DE0C-2094811BE6ED}"/>
              </a:ext>
            </a:extLst>
          </p:cNvPr>
          <p:cNvSpPr>
            <a:spLocks noGrp="1"/>
          </p:cNvSpPr>
          <p:nvPr>
            <p:ph idx="1"/>
          </p:nvPr>
        </p:nvSpPr>
        <p:spPr>
          <a:xfrm>
            <a:off x="457200" y="762000"/>
            <a:ext cx="8229600" cy="5364163"/>
          </a:xfrm>
        </p:spPr>
        <p:txBody>
          <a:bodyPr>
            <a:normAutofit/>
          </a:bodyPr>
          <a:lstStyle/>
          <a:p>
            <a:pPr marL="411480" eaLnBrk="1" fontAlgn="auto" hangingPunct="1">
              <a:spcAft>
                <a:spcPts val="0"/>
              </a:spcAft>
              <a:buFont typeface="Arial" charset="0"/>
              <a:buNone/>
              <a:defRPr/>
            </a:pPr>
            <a:r>
              <a:rPr lang="id-ID" sz="2800">
                <a:latin typeface="Arial" pitchFamily="34" charset="0"/>
                <a:cs typeface="Arial" pitchFamily="34" charset="0"/>
              </a:rPr>
              <a:t>PLP harus mengantisipasi bahaya kebakaran dengan:</a:t>
            </a:r>
          </a:p>
          <a:p>
            <a:pPr marL="411480" eaLnBrk="1" fontAlgn="auto" hangingPunct="1">
              <a:spcAft>
                <a:spcPts val="0"/>
              </a:spcAft>
              <a:buFont typeface="Wingdings"/>
              <a:buChar char=""/>
              <a:defRPr/>
            </a:pPr>
            <a:r>
              <a:rPr lang="id-ID" sz="2800">
                <a:latin typeface="Arial" pitchFamily="34" charset="0"/>
                <a:cs typeface="Arial" pitchFamily="34" charset="0"/>
              </a:rPr>
              <a:t>Menangani Bahan kimia dengan cara:</a:t>
            </a:r>
          </a:p>
          <a:p>
            <a:pPr marL="740664" lvl="1" eaLnBrk="1" fontAlgn="auto" hangingPunct="1">
              <a:spcAft>
                <a:spcPts val="0"/>
              </a:spcAft>
              <a:buFont typeface="Wingdings"/>
              <a:buChar char=""/>
              <a:defRPr/>
            </a:pPr>
            <a:r>
              <a:rPr lang="en-US" sz="2400">
                <a:latin typeface="Arial" pitchFamily="34" charset="0"/>
                <a:cs typeface="Arial" pitchFamily="34" charset="0"/>
              </a:rPr>
              <a:t>Simpan di tempat </a:t>
            </a:r>
            <a:r>
              <a:rPr lang="id-ID" sz="2400">
                <a:latin typeface="Arial" pitchFamily="34" charset="0"/>
                <a:cs typeface="Arial" pitchFamily="34" charset="0"/>
              </a:rPr>
              <a:t>yang </a:t>
            </a:r>
            <a:r>
              <a:rPr lang="en-US" sz="2400">
                <a:latin typeface="Arial" pitchFamily="34" charset="0"/>
                <a:cs typeface="Arial" pitchFamily="34" charset="0"/>
              </a:rPr>
              <a:t>sejuk dan berventilasi baik</a:t>
            </a:r>
            <a:r>
              <a:rPr lang="id-ID" sz="2400">
                <a:latin typeface="Arial" pitchFamily="34" charset="0"/>
                <a:cs typeface="Arial" pitchFamily="34" charset="0"/>
              </a:rPr>
              <a:t> dan </a:t>
            </a:r>
            <a:r>
              <a:rPr lang="en-US" sz="2400">
                <a:latin typeface="Arial" pitchFamily="34" charset="0"/>
                <a:cs typeface="Arial" pitchFamily="34" charset="0"/>
              </a:rPr>
              <a:t>Ja</a:t>
            </a:r>
            <a:r>
              <a:rPr lang="id-ID" sz="2400">
                <a:latin typeface="Arial" pitchFamily="34" charset="0"/>
                <a:cs typeface="Arial" pitchFamily="34" charset="0"/>
              </a:rPr>
              <a:t>u</a:t>
            </a:r>
            <a:r>
              <a:rPr lang="en-US" sz="2400">
                <a:latin typeface="Arial" pitchFamily="34" charset="0"/>
                <a:cs typeface="Arial" pitchFamily="34" charset="0"/>
              </a:rPr>
              <a:t>h</a:t>
            </a:r>
            <a:r>
              <a:rPr lang="id-ID" sz="2400">
                <a:latin typeface="Arial" pitchFamily="34" charset="0"/>
                <a:cs typeface="Arial" pitchFamily="34" charset="0"/>
              </a:rPr>
              <a:t>kan</a:t>
            </a:r>
            <a:r>
              <a:rPr lang="en-US" sz="2400">
                <a:latin typeface="Arial" pitchFamily="34" charset="0"/>
                <a:cs typeface="Arial" pitchFamily="34" charset="0"/>
              </a:rPr>
              <a:t> dari segala sumber </a:t>
            </a:r>
            <a:r>
              <a:rPr lang="id-ID" sz="2400">
                <a:latin typeface="Arial" pitchFamily="34" charset="0"/>
                <a:cs typeface="Arial" pitchFamily="34" charset="0"/>
              </a:rPr>
              <a:t>panas</a:t>
            </a:r>
            <a:r>
              <a:rPr lang="en-US" sz="2400">
                <a:latin typeface="Arial" pitchFamily="34" charset="0"/>
                <a:cs typeface="Arial" pitchFamily="34" charset="0"/>
              </a:rPr>
              <a:t>.</a:t>
            </a:r>
            <a:r>
              <a:rPr lang="id-ID" sz="2400">
                <a:latin typeface="Arial" pitchFamily="34" charset="0"/>
                <a:cs typeface="Arial" pitchFamily="34" charset="0"/>
              </a:rPr>
              <a:t> Yakinkan wadah </a:t>
            </a:r>
            <a:r>
              <a:rPr lang="en-US" sz="2400">
                <a:latin typeface="Arial" pitchFamily="34" charset="0"/>
                <a:cs typeface="Arial" pitchFamily="34" charset="0"/>
              </a:rPr>
              <a:t>dalam keadaan </a:t>
            </a:r>
            <a:r>
              <a:rPr lang="id-ID" sz="2400">
                <a:latin typeface="Arial" pitchFamily="34" charset="0"/>
                <a:cs typeface="Arial" pitchFamily="34" charset="0"/>
              </a:rPr>
              <a:t>ter</a:t>
            </a:r>
            <a:r>
              <a:rPr lang="en-US" sz="2400">
                <a:latin typeface="Arial" pitchFamily="34" charset="0"/>
                <a:cs typeface="Arial" pitchFamily="34" charset="0"/>
              </a:rPr>
              <a:t>segel bila tidak dipakai</a:t>
            </a:r>
            <a:r>
              <a:rPr lang="id-ID" sz="2400">
                <a:latin typeface="Arial" pitchFamily="34" charset="0"/>
                <a:cs typeface="Arial" pitchFamily="34" charset="0"/>
              </a:rPr>
              <a:t>, serta gunakan</a:t>
            </a:r>
            <a:r>
              <a:rPr lang="en-US" sz="2400">
                <a:latin typeface="Arial" pitchFamily="34" charset="0"/>
                <a:cs typeface="Arial" pitchFamily="34" charset="0"/>
              </a:rPr>
              <a:t> pelarut dalam </a:t>
            </a:r>
            <a:r>
              <a:rPr lang="id-ID" sz="2400">
                <a:latin typeface="Arial" pitchFamily="34" charset="0"/>
                <a:cs typeface="Arial" pitchFamily="34" charset="0"/>
              </a:rPr>
              <a:t>jumlah </a:t>
            </a:r>
            <a:r>
              <a:rPr lang="en-US" sz="2400">
                <a:latin typeface="Arial" pitchFamily="34" charset="0"/>
                <a:cs typeface="Arial" pitchFamily="34" charset="0"/>
              </a:rPr>
              <a:t>minimum</a:t>
            </a:r>
            <a:r>
              <a:rPr lang="id-ID" sz="2400">
                <a:latin typeface="Arial" pitchFamily="34" charset="0"/>
                <a:cs typeface="Arial" pitchFamily="34" charset="0"/>
              </a:rPr>
              <a:t>. </a:t>
            </a:r>
            <a:endParaRPr lang="en-US" sz="2400">
              <a:latin typeface="Arial" pitchFamily="34" charset="0"/>
              <a:cs typeface="Arial" pitchFamily="34" charset="0"/>
            </a:endParaRPr>
          </a:p>
          <a:p>
            <a:pPr marL="740664" lvl="1" eaLnBrk="1" fontAlgn="auto" hangingPunct="1">
              <a:spcAft>
                <a:spcPts val="0"/>
              </a:spcAft>
              <a:buFont typeface="Wingdings"/>
              <a:buChar char=""/>
              <a:defRPr/>
            </a:pPr>
            <a:r>
              <a:rPr lang="id-ID" sz="2400">
                <a:latin typeface="Arial" pitchFamily="34" charset="0"/>
                <a:cs typeface="Arial" pitchFamily="34" charset="0"/>
              </a:rPr>
              <a:t>Ketahui Sifat bahan yang mudah terbakar. Contoh:</a:t>
            </a:r>
          </a:p>
          <a:p>
            <a:pPr marL="996696" lvl="2" eaLnBrk="1" fontAlgn="auto" hangingPunct="1">
              <a:spcAft>
                <a:spcPts val="0"/>
              </a:spcAft>
              <a:buFont typeface="Wingdings 2"/>
              <a:buChar char=""/>
              <a:defRPr/>
            </a:pPr>
            <a:r>
              <a:rPr lang="id-ID" sz="1800">
                <a:latin typeface="Arial" pitchFamily="34" charset="0"/>
                <a:cs typeface="Arial" pitchFamily="34" charset="0"/>
              </a:rPr>
              <a:t>Saat gunakan Aceton, Chloroform dan sejenisnya sbg pelarut lemak pada penentuan serat kasar, tidak serta merta langsung residu Serat diuapkan dalam oven kering, tapi lakukan tindakan awal dengan kering anginkan lebih dahulu hingga aceton menguap, bila tidak maka panas oven menyambar residu yang masih menyisakan aceton sbg pemicu timbulnya api yang akan membakar residu lainnya sehingga akan terjadi kebakaran hebat</a:t>
            </a:r>
            <a:r>
              <a:rPr lang="en-US" sz="1800">
                <a:latin typeface="Arial" pitchFamily="34" charset="0"/>
                <a:cs typeface="Arial" pitchFamily="34" charset="0"/>
              </a:rPr>
              <a:t>.</a:t>
            </a:r>
            <a:r>
              <a:rPr lang="id-ID" sz="1800">
                <a:latin typeface="Arial" pitchFamily="34" charset="0"/>
                <a:cs typeface="Arial"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321BAEFE-322F-F225-C4A0-A18FDAA1443B}"/>
              </a:ext>
            </a:extLst>
          </p:cNvPr>
          <p:cNvSpPr>
            <a:spLocks noGrp="1"/>
          </p:cNvSpPr>
          <p:nvPr>
            <p:ph idx="1"/>
          </p:nvPr>
        </p:nvSpPr>
        <p:spPr>
          <a:xfrm>
            <a:off x="457200" y="609600"/>
            <a:ext cx="8229600" cy="4525963"/>
          </a:xfrm>
        </p:spPr>
        <p:txBody>
          <a:bodyPr>
            <a:normAutofit fontScale="92500"/>
          </a:bodyPr>
          <a:lstStyle/>
          <a:p>
            <a:pPr marL="411480" eaLnBrk="1" fontAlgn="auto" hangingPunct="1">
              <a:spcAft>
                <a:spcPts val="0"/>
              </a:spcAft>
              <a:buFont typeface="Wingdings"/>
              <a:buChar char=""/>
              <a:defRPr/>
            </a:pPr>
            <a:r>
              <a:rPr lang="id-ID" sz="2800">
                <a:latin typeface="Arial" pitchFamily="34" charset="0"/>
                <a:cs typeface="Arial" pitchFamily="34" charset="0"/>
              </a:rPr>
              <a:t>Memperhatikan Bahaya listrik dengan cara berikut: </a:t>
            </a:r>
          </a:p>
          <a:p>
            <a:pPr marL="740664" lvl="1" eaLnBrk="1" fontAlgn="auto" hangingPunct="1">
              <a:spcAft>
                <a:spcPts val="0"/>
              </a:spcAft>
              <a:buFont typeface="Wingdings"/>
              <a:buChar char=""/>
              <a:defRPr/>
            </a:pPr>
            <a:r>
              <a:rPr lang="id-ID" sz="2400">
                <a:latin typeface="Arial" pitchFamily="34" charset="0"/>
                <a:cs typeface="Arial" pitchFamily="34" charset="0"/>
              </a:rPr>
              <a:t>P</a:t>
            </a:r>
            <a:r>
              <a:rPr lang="en-US" sz="2400">
                <a:latin typeface="Arial" pitchFamily="34" charset="0"/>
                <a:cs typeface="Arial" pitchFamily="34" charset="0"/>
              </a:rPr>
              <a:t>eralatan listrik </a:t>
            </a:r>
            <a:r>
              <a:rPr lang="id-ID" sz="2400">
                <a:latin typeface="Arial" pitchFamily="34" charset="0"/>
                <a:cs typeface="Arial" pitchFamily="34" charset="0"/>
              </a:rPr>
              <a:t> sesuai tegangan yang dibutuhkan alat</a:t>
            </a:r>
            <a:r>
              <a:rPr lang="en-US" sz="2400">
                <a:latin typeface="Arial" pitchFamily="34" charset="0"/>
                <a:cs typeface="Arial" pitchFamily="34" charset="0"/>
              </a:rPr>
              <a:t> </a:t>
            </a:r>
            <a:r>
              <a:rPr lang="id-ID" sz="2400">
                <a:latin typeface="Arial" pitchFamily="34" charset="0"/>
                <a:cs typeface="Arial" pitchFamily="34" charset="0"/>
                <a:sym typeface="Wingdings" pitchFamily="2" charset="2"/>
              </a:rPr>
              <a:t></a:t>
            </a:r>
            <a:r>
              <a:rPr lang="id-ID" sz="2400">
                <a:latin typeface="Arial" pitchFamily="34" charset="0"/>
                <a:cs typeface="Arial" pitchFamily="34" charset="0"/>
              </a:rPr>
              <a:t> 110V atau 220V </a:t>
            </a:r>
            <a:endParaRPr lang="en-US" sz="2400">
              <a:latin typeface="Arial" pitchFamily="34" charset="0"/>
              <a:cs typeface="Arial" pitchFamily="34" charset="0"/>
            </a:endParaRPr>
          </a:p>
          <a:p>
            <a:pPr marL="740664" lvl="1" eaLnBrk="1" fontAlgn="auto" hangingPunct="1">
              <a:spcAft>
                <a:spcPts val="0"/>
              </a:spcAft>
              <a:buFont typeface="Wingdings"/>
              <a:buChar char=""/>
              <a:defRPr/>
            </a:pPr>
            <a:r>
              <a:rPr lang="id-ID" sz="2400">
                <a:latin typeface="Arial" pitchFamily="34" charset="0"/>
                <a:cs typeface="Arial" pitchFamily="34" charset="0"/>
              </a:rPr>
              <a:t>Gunakan kabel yang  sesuai arus listrik yang dibutuhkan alat.  </a:t>
            </a:r>
            <a:r>
              <a:rPr lang="id-ID" sz="2400">
                <a:latin typeface="Arial" pitchFamily="34" charset="0"/>
                <a:cs typeface="Arial" pitchFamily="34" charset="0"/>
                <a:sym typeface="Wingdings" pitchFamily="2" charset="2"/>
              </a:rPr>
              <a:t> kabel yang lebih kecil </a:t>
            </a:r>
            <a:r>
              <a:rPr lang="id-ID" sz="2400">
                <a:latin typeface="Arial" pitchFamily="34" charset="0"/>
                <a:cs typeface="Arial" pitchFamily="34" charset="0"/>
              </a:rPr>
              <a:t>mengakibatkan kabel, stecker atau plug meleleh </a:t>
            </a:r>
            <a:r>
              <a:rPr lang="id-ID" sz="2400">
                <a:latin typeface="Arial" pitchFamily="34" charset="0"/>
                <a:cs typeface="Arial" pitchFamily="34" charset="0"/>
                <a:sym typeface="Wingdings" pitchFamily="2" charset="2"/>
              </a:rPr>
              <a:t> </a:t>
            </a:r>
            <a:r>
              <a:rPr lang="id-ID" sz="2400">
                <a:latin typeface="Arial" pitchFamily="34" charset="0"/>
                <a:cs typeface="Arial" pitchFamily="34" charset="0"/>
              </a:rPr>
              <a:t>kebakaran</a:t>
            </a:r>
            <a:endParaRPr lang="en-US" sz="2400">
              <a:latin typeface="Arial" pitchFamily="34" charset="0"/>
              <a:cs typeface="Arial" pitchFamily="34" charset="0"/>
            </a:endParaRPr>
          </a:p>
          <a:p>
            <a:pPr marL="740664" lvl="1" eaLnBrk="1" fontAlgn="auto" hangingPunct="1">
              <a:spcAft>
                <a:spcPts val="0"/>
              </a:spcAft>
              <a:buFont typeface="Wingdings"/>
              <a:buChar char=""/>
              <a:defRPr/>
            </a:pPr>
            <a:r>
              <a:rPr lang="id-ID" sz="2400">
                <a:latin typeface="Arial" pitchFamily="34" charset="0"/>
                <a:cs typeface="Arial" pitchFamily="34" charset="0"/>
              </a:rPr>
              <a:t>Kabel yng berserat, masing2  disolder hingga menyatu baru di pasang pada plug dan stacker listrik </a:t>
            </a:r>
            <a:r>
              <a:rPr lang="id-ID" sz="2400">
                <a:latin typeface="Arial" pitchFamily="34" charset="0"/>
                <a:cs typeface="Arial" pitchFamily="34" charset="0"/>
                <a:sym typeface="Wingdings" pitchFamily="2" charset="2"/>
              </a:rPr>
              <a:t></a:t>
            </a:r>
            <a:r>
              <a:rPr lang="id-ID" sz="2400">
                <a:latin typeface="Arial" pitchFamily="34" charset="0"/>
                <a:cs typeface="Arial" pitchFamily="34" charset="0"/>
              </a:rPr>
              <a:t> menghindari gesekan antar serat kabel </a:t>
            </a:r>
            <a:r>
              <a:rPr lang="id-ID" sz="2400">
                <a:latin typeface="Arial" pitchFamily="34" charset="0"/>
                <a:cs typeface="Arial" pitchFamily="34" charset="0"/>
                <a:sym typeface="Wingdings" pitchFamily="2" charset="2"/>
              </a:rPr>
              <a:t> bunga api</a:t>
            </a:r>
            <a:endParaRPr lang="en-US" sz="2400">
              <a:latin typeface="Arial" pitchFamily="34" charset="0"/>
              <a:cs typeface="Arial" pitchFamily="34" charset="0"/>
            </a:endParaRPr>
          </a:p>
          <a:p>
            <a:pPr marL="740664" lvl="1" eaLnBrk="1" fontAlgn="auto" hangingPunct="1">
              <a:spcAft>
                <a:spcPts val="0"/>
              </a:spcAft>
              <a:buFont typeface="Wingdings"/>
              <a:buChar char=""/>
              <a:defRPr/>
            </a:pPr>
            <a:r>
              <a:rPr lang="id-ID" sz="2400">
                <a:latin typeface="Arial" pitchFamily="34" charset="0"/>
                <a:cs typeface="Arial" pitchFamily="34" charset="0"/>
              </a:rPr>
              <a:t>Alat </a:t>
            </a:r>
            <a:r>
              <a:rPr lang="en-US" sz="2400">
                <a:latin typeface="Arial" pitchFamily="34" charset="0"/>
                <a:cs typeface="Arial" pitchFamily="34" charset="0"/>
              </a:rPr>
              <a:t>listrik harus dilindungi oleh sekering atau sirkuit termal pemutus</a:t>
            </a:r>
          </a:p>
          <a:p>
            <a:pPr marL="740664" lvl="1" eaLnBrk="1" fontAlgn="auto" hangingPunct="1">
              <a:spcAft>
                <a:spcPts val="0"/>
              </a:spcAft>
              <a:buFont typeface="Wingdings"/>
              <a:buChar char=""/>
              <a:defRPr/>
            </a:pPr>
            <a:r>
              <a:rPr lang="id-ID" sz="2400">
                <a:latin typeface="Arial" pitchFamily="34" charset="0"/>
                <a:cs typeface="Arial" pitchFamily="34" charset="0"/>
              </a:rPr>
              <a:t>Alat pemanas diletakkan pada meja tembok, hindari di atas meja kayu yang mudah terbakar</a:t>
            </a:r>
            <a:endParaRPr lang="en-US" sz="360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50D0-E944-285F-800A-B0717B4DF068}"/>
              </a:ext>
            </a:extLst>
          </p:cNvPr>
          <p:cNvSpPr>
            <a:spLocks noGrp="1"/>
          </p:cNvSpPr>
          <p:nvPr>
            <p:ph type="title"/>
          </p:nvPr>
        </p:nvSpPr>
        <p:spPr>
          <a:xfrm>
            <a:off x="457200" y="274638"/>
            <a:ext cx="8229600" cy="411162"/>
          </a:xfrm>
        </p:spPr>
        <p:txBody>
          <a:bodyPr rtlCol="0">
            <a:normAutofit fontScale="90000"/>
          </a:bodyPr>
          <a:lstStyle/>
          <a:p>
            <a:pPr algn="ctr" eaLnBrk="1" fontAlgn="auto" hangingPunct="1">
              <a:spcAft>
                <a:spcPts val="0"/>
              </a:spcAft>
              <a:defRPr/>
            </a:pPr>
            <a:r>
              <a:rPr lang="id-ID" sz="2800" b="1" dirty="0">
                <a:solidFill>
                  <a:schemeClr val="tx2">
                    <a:satMod val="200000"/>
                  </a:schemeClr>
                </a:solidFill>
                <a:latin typeface="Arial" pitchFamily="34" charset="0"/>
                <a:cs typeface="Arial" pitchFamily="34" charset="0"/>
              </a:rPr>
              <a:t>PENANGGULANGAN dan PENCEGAHAN KEBAKARAN </a:t>
            </a:r>
            <a:endParaRPr lang="en-US" sz="2800"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CEE5132F-010B-5461-CBE1-9C6AFBE69479}"/>
              </a:ext>
            </a:extLst>
          </p:cNvPr>
          <p:cNvSpPr>
            <a:spLocks noGrp="1"/>
          </p:cNvSpPr>
          <p:nvPr>
            <p:ph idx="1"/>
          </p:nvPr>
        </p:nvSpPr>
        <p:spPr>
          <a:xfrm>
            <a:off x="457200" y="838200"/>
            <a:ext cx="8229600" cy="5287963"/>
          </a:xfrm>
        </p:spPr>
        <p:txBody>
          <a:bodyPr rtlCol="0">
            <a:normAutofit/>
          </a:bodyPr>
          <a:lstStyle/>
          <a:p>
            <a:pPr marL="0" indent="0" eaLnBrk="1" fontAlgn="auto" hangingPunct="1">
              <a:spcBef>
                <a:spcPts val="0"/>
              </a:spcBef>
              <a:spcAft>
                <a:spcPts val="0"/>
              </a:spcAft>
              <a:buFont typeface="Arial" pitchFamily="34" charset="0"/>
              <a:buNone/>
              <a:defRPr/>
            </a:pPr>
            <a:r>
              <a:rPr lang="id-ID" sz="2400" dirty="0">
                <a:latin typeface="Arial" pitchFamily="34" charset="0"/>
                <a:ea typeface="+mj-ea"/>
                <a:cs typeface="Arial" pitchFamily="34" charset="0"/>
              </a:rPr>
              <a:t>Bila terjadi kebakaran, hal utama yang dilakukan adalah </a:t>
            </a:r>
            <a:r>
              <a:rPr lang="id-ID" sz="2400" b="1" dirty="0">
                <a:latin typeface="Arial" pitchFamily="34" charset="0"/>
                <a:ea typeface="+mj-ea"/>
                <a:cs typeface="Arial" pitchFamily="34" charset="0"/>
              </a:rPr>
              <a:t>"jangan panik" </a:t>
            </a:r>
            <a:r>
              <a:rPr lang="id-ID" sz="2400" dirty="0">
                <a:latin typeface="Arial" pitchFamily="34" charset="0"/>
                <a:ea typeface="+mj-ea"/>
                <a:cs typeface="Arial" pitchFamily="34" charset="0"/>
              </a:rPr>
              <a:t>tetap tenang. Cegah kebakaran dengan:</a:t>
            </a:r>
          </a:p>
          <a:p>
            <a:pPr marL="231775" indent="-231775" eaLnBrk="1" fontAlgn="auto" hangingPunct="1">
              <a:spcBef>
                <a:spcPts val="0"/>
              </a:spcBef>
              <a:spcAft>
                <a:spcPts val="0"/>
              </a:spcAft>
              <a:buFont typeface="Arial" pitchFamily="34" charset="0"/>
              <a:buChar char="•"/>
              <a:defRPr/>
            </a:pPr>
            <a:r>
              <a:rPr lang="id-ID" sz="2000" dirty="0">
                <a:latin typeface="Arial" pitchFamily="34" charset="0"/>
                <a:ea typeface="+mj-ea"/>
                <a:cs typeface="Arial" pitchFamily="34" charset="0"/>
              </a:rPr>
              <a:t>ketika api masih kecil nyalanya sebatas nyala lilin, isolir udara Oksigen, tutup api dengan telapak sepatu atau ditepuk dengan benda datar, seperti papan, buku dan lain-lain, jangan ditiup karena bisa menyebabkan percikan api yang dapat menyambar bahan yang mudah terbakar. </a:t>
            </a:r>
            <a:endParaRPr lang="en-US" sz="2000" dirty="0">
              <a:latin typeface="Arial" pitchFamily="34" charset="0"/>
              <a:ea typeface="+mj-ea"/>
              <a:cs typeface="Arial" pitchFamily="34" charset="0"/>
            </a:endParaRPr>
          </a:p>
          <a:p>
            <a:pPr marL="231775" indent="-231775" eaLnBrk="1" fontAlgn="auto" hangingPunct="1">
              <a:spcBef>
                <a:spcPts val="0"/>
              </a:spcBef>
              <a:spcAft>
                <a:spcPts val="0"/>
              </a:spcAft>
              <a:buFont typeface="Arial" pitchFamily="34" charset="0"/>
              <a:buChar char="•"/>
              <a:defRPr/>
            </a:pPr>
            <a:r>
              <a:rPr lang="id-ID" sz="2000" dirty="0">
                <a:latin typeface="Arial" pitchFamily="34" charset="0"/>
                <a:ea typeface="+mj-ea"/>
                <a:cs typeface="Arial" pitchFamily="34" charset="0"/>
              </a:rPr>
              <a:t>Kalau api sedikit membesar seperti nyala kompor, ambil karung goni yang sudah dibasahi, letakkan punggung telapak tangan di kedua ujung karung, seperti ditunjukkan dalam simulasi pada gambar berikut: jepit dengan ibu jari (Gbr. 1), lalu tekuk ke dalam (Gbr.2), selanjutnya tutup api dengan karung (Gbr.3)</a:t>
            </a:r>
            <a:endParaRPr lang="en-US" sz="2000" dirty="0">
              <a:latin typeface="Arial" pitchFamily="34" charset="0"/>
              <a:ea typeface="+mj-ea"/>
              <a:cs typeface="Arial" pitchFamily="34" charset="0"/>
            </a:endParaRPr>
          </a:p>
          <a:p>
            <a:pPr marL="411480" eaLnBrk="1" fontAlgn="auto" hangingPunct="1">
              <a:spcBef>
                <a:spcPts val="0"/>
              </a:spcBef>
              <a:spcAft>
                <a:spcPts val="0"/>
              </a:spcAft>
              <a:buFont typeface="Arial" pitchFamily="34" charset="0"/>
              <a:buNone/>
              <a:defRPr/>
            </a:pPr>
            <a:r>
              <a:rPr lang="id-ID" sz="2000" b="1" dirty="0">
                <a:latin typeface="Arial" pitchFamily="34" charset="0"/>
                <a:cs typeface="Arial" pitchFamily="34" charset="0"/>
              </a:rPr>
              <a:t>			Gbr 1			 Gbr 2			 Gbr 3</a:t>
            </a:r>
          </a:p>
          <a:p>
            <a:pPr marL="411480" eaLnBrk="1" fontAlgn="auto" hangingPunct="1">
              <a:spcBef>
                <a:spcPts val="0"/>
              </a:spcBef>
              <a:spcAft>
                <a:spcPts val="0"/>
              </a:spcAft>
              <a:buFont typeface="Arial" pitchFamily="34" charset="0"/>
              <a:buNone/>
              <a:defRPr/>
            </a:pPr>
            <a:endParaRPr lang="id-ID" sz="2000" b="1" dirty="0">
              <a:latin typeface="Arial" pitchFamily="34" charset="0"/>
              <a:cs typeface="Arial" pitchFamily="34" charset="0"/>
            </a:endParaRPr>
          </a:p>
        </p:txBody>
      </p:sp>
      <p:pic>
        <p:nvPicPr>
          <p:cNvPr id="17412" name="Picture 2" descr="20180131_101418">
            <a:extLst>
              <a:ext uri="{FF2B5EF4-FFF2-40B4-BE49-F238E27FC236}">
                <a16:creationId xmlns:a16="http://schemas.microsoft.com/office/drawing/2014/main" id="{A583A166-5479-4970-E1B4-C3B60DF1F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032" t="53470" r="23679"/>
          <a:stretch>
            <a:fillRect/>
          </a:stretch>
        </p:blipFill>
        <p:spPr bwMode="auto">
          <a:xfrm>
            <a:off x="3810000" y="4800600"/>
            <a:ext cx="22717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20180131_101409">
            <a:extLst>
              <a:ext uri="{FF2B5EF4-FFF2-40B4-BE49-F238E27FC236}">
                <a16:creationId xmlns:a16="http://schemas.microsoft.com/office/drawing/2014/main" id="{29314115-17B9-A184-657C-DF835A2C3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30" t="70337" r="65410" b="-998"/>
          <a:stretch>
            <a:fillRect/>
          </a:stretch>
        </p:blipFill>
        <p:spPr bwMode="auto">
          <a:xfrm>
            <a:off x="838200" y="4724400"/>
            <a:ext cx="2433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20180131_101433">
            <a:extLst>
              <a:ext uri="{FF2B5EF4-FFF2-40B4-BE49-F238E27FC236}">
                <a16:creationId xmlns:a16="http://schemas.microsoft.com/office/drawing/2014/main" id="{BFEE6842-81AE-1EA4-674F-0D04BE874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250" r="15245"/>
          <a:stretch>
            <a:fillRect/>
          </a:stretch>
        </p:blipFill>
        <p:spPr bwMode="auto">
          <a:xfrm>
            <a:off x="6400800" y="4800600"/>
            <a:ext cx="2179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9012-6488-4272-36C6-3D4EB6324225}"/>
              </a:ext>
            </a:extLst>
          </p:cNvPr>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id-ID" sz="3200" b="1" dirty="0">
                <a:solidFill>
                  <a:schemeClr val="tx2">
                    <a:satMod val="200000"/>
                  </a:schemeClr>
                </a:solidFill>
                <a:latin typeface="Arial" pitchFamily="34" charset="0"/>
                <a:cs typeface="Arial" pitchFamily="34" charset="0"/>
              </a:rPr>
              <a:t>Pemadam Kebakaran</a:t>
            </a:r>
            <a:endParaRPr lang="en-US" sz="3200" b="1" dirty="0">
              <a:solidFill>
                <a:schemeClr val="tx2">
                  <a:satMod val="200000"/>
                </a:schemeClr>
              </a:solidFill>
              <a:latin typeface="Arial" pitchFamily="34" charset="0"/>
              <a:cs typeface="Arial" pitchFamily="34" charset="0"/>
            </a:endParaRPr>
          </a:p>
        </p:txBody>
      </p:sp>
      <p:sp>
        <p:nvSpPr>
          <p:cNvPr id="12291" name="Content Placeholder 2">
            <a:extLst>
              <a:ext uri="{FF2B5EF4-FFF2-40B4-BE49-F238E27FC236}">
                <a16:creationId xmlns:a16="http://schemas.microsoft.com/office/drawing/2014/main" id="{B470B7FE-4BDD-A0BE-C90B-5B1272D2BB93}"/>
              </a:ext>
            </a:extLst>
          </p:cNvPr>
          <p:cNvSpPr>
            <a:spLocks noGrp="1"/>
          </p:cNvSpPr>
          <p:nvPr>
            <p:ph idx="1"/>
          </p:nvPr>
        </p:nvSpPr>
        <p:spPr>
          <a:xfrm>
            <a:off x="457200" y="914400"/>
            <a:ext cx="8382000" cy="5211763"/>
          </a:xfrm>
        </p:spPr>
        <p:txBody>
          <a:bodyPr>
            <a:normAutofit fontScale="92500" lnSpcReduction="10000"/>
          </a:bodyPr>
          <a:lstStyle/>
          <a:p>
            <a:pPr marL="411480" eaLnBrk="1" fontAlgn="auto" hangingPunct="1">
              <a:spcBef>
                <a:spcPct val="0"/>
              </a:spcBef>
              <a:spcAft>
                <a:spcPts val="0"/>
              </a:spcAft>
              <a:buFont typeface="Wingdings"/>
              <a:buChar char=""/>
              <a:defRPr/>
            </a:pPr>
            <a:r>
              <a:rPr lang="id-ID" sz="2000">
                <a:latin typeface="Arial" pitchFamily="34" charset="0"/>
                <a:cs typeface="Arial" pitchFamily="34" charset="0"/>
              </a:rPr>
              <a:t>Bila api membesar dan sulit dikendalikan maka segera padamkan dengan pemadam kebakaran berikut: </a:t>
            </a:r>
          </a:p>
          <a:p>
            <a:pPr marL="740664" lvl="1" eaLnBrk="1" fontAlgn="auto" hangingPunct="1">
              <a:spcAft>
                <a:spcPts val="0"/>
              </a:spcAft>
              <a:buFont typeface="Wingdings"/>
              <a:buChar char=""/>
              <a:defRPr/>
            </a:pPr>
            <a:r>
              <a:rPr lang="id-ID" sz="1800">
                <a:latin typeface="Arial" pitchFamily="34" charset="0"/>
                <a:cs typeface="Arial" pitchFamily="34" charset="0"/>
              </a:rPr>
              <a:t>Air mudah didapat,  berfungsi menurunkan suhu dan mengisolir Oksigen, cocok untuk memadamkan api dari bahan bakar kayu, kertas, tekstil dan sejenisnya, tapi tidak diperkenankan untuk memadamkan api listrik atau bahan kimia </a:t>
            </a:r>
            <a:r>
              <a:rPr lang="id-ID" sz="1800">
                <a:latin typeface="Arial" pitchFamily="34" charset="0"/>
                <a:cs typeface="Arial" pitchFamily="34" charset="0"/>
                <a:sym typeface="Wingdings" pitchFamily="2" charset="2"/>
              </a:rPr>
              <a:t> </a:t>
            </a:r>
            <a:r>
              <a:rPr lang="id-ID" sz="1800">
                <a:latin typeface="Arial" pitchFamily="34" charset="0"/>
                <a:cs typeface="Arial" pitchFamily="34" charset="0"/>
              </a:rPr>
              <a:t>arus pendek pada listrik, bahkan kimia </a:t>
            </a:r>
            <a:r>
              <a:rPr lang="id-ID" sz="1800">
                <a:latin typeface="Arial" pitchFamily="34" charset="0"/>
                <a:cs typeface="Arial" pitchFamily="34" charset="0"/>
                <a:sym typeface="Wingdings" pitchFamily="2" charset="2"/>
              </a:rPr>
              <a:t> </a:t>
            </a:r>
            <a:r>
              <a:rPr lang="id-ID" sz="1800">
                <a:latin typeface="Arial" pitchFamily="34" charset="0"/>
                <a:cs typeface="Arial" pitchFamily="34" charset="0"/>
              </a:rPr>
              <a:t>mempercepat reaksi kebakaran</a:t>
            </a:r>
            <a:endParaRPr lang="en-US" sz="1600">
              <a:latin typeface="Arial" pitchFamily="34" charset="0"/>
              <a:cs typeface="Arial" pitchFamily="34" charset="0"/>
            </a:endParaRPr>
          </a:p>
          <a:p>
            <a:pPr marL="740664" lvl="1" eaLnBrk="1" fontAlgn="auto" hangingPunct="1">
              <a:spcAft>
                <a:spcPts val="0"/>
              </a:spcAft>
              <a:buFont typeface="Wingdings"/>
              <a:buChar char=""/>
              <a:defRPr/>
            </a:pPr>
            <a:r>
              <a:rPr lang="id-ID" sz="1800">
                <a:latin typeface="Arial" pitchFamily="34" charset="0"/>
                <a:cs typeface="Arial" pitchFamily="34" charset="0"/>
              </a:rPr>
              <a:t>Busa merupakan dispersi gas dalam cairan yang mampu mengisolir bahan dan oksigen pada api. Tidak digunakan untuk api listrik dan bahan kimia, akibatnya seperti penggunaan pemadam dengan dengan air diatas.</a:t>
            </a:r>
            <a:endParaRPr lang="en-US" sz="1600">
              <a:latin typeface="Arial" pitchFamily="34" charset="0"/>
              <a:cs typeface="Arial" pitchFamily="34" charset="0"/>
            </a:endParaRPr>
          </a:p>
          <a:p>
            <a:pPr marL="740664" lvl="1" eaLnBrk="1" fontAlgn="auto" hangingPunct="1">
              <a:spcAft>
                <a:spcPts val="0"/>
              </a:spcAft>
              <a:buFont typeface="Wingdings"/>
              <a:buChar char=""/>
              <a:defRPr/>
            </a:pPr>
            <a:r>
              <a:rPr lang="id-ID" sz="1800">
                <a:latin typeface="Arial" pitchFamily="34" charset="0"/>
                <a:cs typeface="Arial" pitchFamily="34" charset="0"/>
              </a:rPr>
              <a:t>Bubuk Kering berupa bubuk halus dari Natrium Karbonat, Potasium Karbonat, Potasium Klorida, Ammonium Pospat disemprotkan pada saat pemadaman api, bubuk ini berfungsi untuk mengisolir oksigen dan menurunkan panas. Jangan lakukan pemadaman ditempat terbuka yang berangin. </a:t>
            </a:r>
            <a:endParaRPr lang="en-US" sz="1600">
              <a:latin typeface="Arial" pitchFamily="34" charset="0"/>
              <a:cs typeface="Arial" pitchFamily="34" charset="0"/>
            </a:endParaRPr>
          </a:p>
          <a:p>
            <a:pPr marL="740664" lvl="1" eaLnBrk="1" fontAlgn="auto" hangingPunct="1">
              <a:spcAft>
                <a:spcPts val="0"/>
              </a:spcAft>
              <a:buFont typeface="Wingdings"/>
              <a:buChar char=""/>
              <a:defRPr/>
            </a:pPr>
            <a:r>
              <a:rPr lang="id-ID" sz="1800">
                <a:latin typeface="Arial" pitchFamily="34" charset="0"/>
                <a:cs typeface="Arial" pitchFamily="34" charset="0"/>
              </a:rPr>
              <a:t>Gas Karbon dioksida, CO</a:t>
            </a:r>
            <a:r>
              <a:rPr lang="id-ID" sz="1800" baseline="-25000">
                <a:latin typeface="Arial" pitchFamily="34" charset="0"/>
                <a:cs typeface="Arial" pitchFamily="34" charset="0"/>
              </a:rPr>
              <a:t>2</a:t>
            </a:r>
            <a:r>
              <a:rPr lang="id-ID" sz="1800">
                <a:latin typeface="Arial" pitchFamily="34" charset="0"/>
                <a:cs typeface="Arial" pitchFamily="34" charset="0"/>
              </a:rPr>
              <a:t> bertekanan tinggi dalam tabung pemadam digunakan memadamkan semua kelas Api, mampu mengisolasi Oksigen dari bahan yang terbakar.</a:t>
            </a:r>
            <a:endParaRPr lang="en-US" sz="1600">
              <a:latin typeface="Arial" pitchFamily="34" charset="0"/>
              <a:cs typeface="Arial" pitchFamily="34" charset="0"/>
            </a:endParaRPr>
          </a:p>
          <a:p>
            <a:pPr marL="740664" lvl="1" eaLnBrk="1" fontAlgn="auto" hangingPunct="1">
              <a:spcAft>
                <a:spcPts val="0"/>
              </a:spcAft>
              <a:buFont typeface="Wingdings"/>
              <a:buChar char=""/>
              <a:defRPr/>
            </a:pPr>
            <a:r>
              <a:rPr lang="id-ID" sz="1800">
                <a:latin typeface="Arial" pitchFamily="34" charset="0"/>
                <a:cs typeface="Arial" pitchFamily="34" charset="0"/>
              </a:rPr>
              <a:t>Uap zat cair berupa senyawa hidrokarbon yang terhalogenisasi membentuk Bromochlorodifluoromethane atau disingkat BCF. Pemadam ini berfungsi untuk menyelimuti bahan agar tidak terkontaminasai dengan O</a:t>
            </a:r>
            <a:r>
              <a:rPr lang="id-ID" sz="1800" baseline="-25000">
                <a:latin typeface="Arial" pitchFamily="34" charset="0"/>
                <a:cs typeface="Arial" pitchFamily="34" charset="0"/>
              </a:rPr>
              <a:t>2</a:t>
            </a:r>
            <a:r>
              <a:rPr lang="id-ID" sz="1800">
                <a:latin typeface="Arial" pitchFamily="34" charset="0"/>
                <a:cs typeface="Arial" pitchFamily="34" charset="0"/>
              </a:rPr>
              <a:t>. </a:t>
            </a:r>
            <a:endParaRPr lang="en-US" sz="160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5D6C-4497-7845-5B36-EE2AC0B93588}"/>
              </a:ext>
            </a:extLst>
          </p:cNvPr>
          <p:cNvSpPr>
            <a:spLocks noGrp="1"/>
          </p:cNvSpPr>
          <p:nvPr>
            <p:ph type="title"/>
          </p:nvPr>
        </p:nvSpPr>
        <p:spPr/>
        <p:txBody>
          <a:bodyPr rtlCol="0">
            <a:normAutofit/>
          </a:bodyPr>
          <a:lstStyle/>
          <a:p>
            <a:pPr eaLnBrk="1" fontAlgn="auto" hangingPunct="1">
              <a:spcAft>
                <a:spcPts val="0"/>
              </a:spcAft>
              <a:defRPr/>
            </a:pPr>
            <a:r>
              <a:rPr lang="id-ID" sz="3200" dirty="0">
                <a:solidFill>
                  <a:schemeClr val="tx2">
                    <a:satMod val="200000"/>
                  </a:schemeClr>
                </a:solidFill>
                <a:latin typeface="Arial" pitchFamily="34" charset="0"/>
                <a:ea typeface="+mn-ea"/>
                <a:cs typeface="Arial" pitchFamily="34" charset="0"/>
              </a:rPr>
              <a:t>Cara Menggunakan Tabung Pemadam dan Ketersediaan Pemadam di Lab</a:t>
            </a:r>
            <a:endParaRPr lang="en-US" dirty="0">
              <a:solidFill>
                <a:schemeClr val="tx2">
                  <a:satMod val="200000"/>
                </a:schemeClr>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8DCADFC6-410E-8BC9-7481-CC5E382CBFA1}"/>
              </a:ext>
            </a:extLst>
          </p:cNvPr>
          <p:cNvSpPr>
            <a:spLocks noGrp="1"/>
          </p:cNvSpPr>
          <p:nvPr>
            <p:ph idx="1"/>
          </p:nvPr>
        </p:nvSpPr>
        <p:spPr/>
        <p:txBody>
          <a:bodyPr rtlCol="0">
            <a:normAutofit fontScale="92500"/>
          </a:bodyPr>
          <a:lstStyle/>
          <a:p>
            <a:pPr marL="411480" eaLnBrk="1" fontAlgn="auto" hangingPunct="1">
              <a:spcAft>
                <a:spcPts val="0"/>
              </a:spcAft>
              <a:buFont typeface="Arial" pitchFamily="34" charset="0"/>
              <a:buChar char="•"/>
              <a:defRPr/>
            </a:pPr>
            <a:r>
              <a:rPr lang="id-ID" dirty="0">
                <a:latin typeface="Arial" pitchFamily="34" charset="0"/>
                <a:cs typeface="Arial" pitchFamily="34" charset="0"/>
              </a:rPr>
              <a:t>C</a:t>
            </a:r>
            <a:r>
              <a:rPr lang="en-US" dirty="0" err="1">
                <a:latin typeface="Arial" pitchFamily="34" charset="0"/>
                <a:cs typeface="Arial" pitchFamily="34" charset="0"/>
              </a:rPr>
              <a:t>ara</a:t>
            </a:r>
            <a:r>
              <a:rPr lang="en-US" dirty="0">
                <a:latin typeface="Arial" pitchFamily="34" charset="0"/>
                <a:cs typeface="Arial" pitchFamily="34" charset="0"/>
              </a:rPr>
              <a:t> </a:t>
            </a:r>
            <a:r>
              <a:rPr lang="en-US" dirty="0" err="1">
                <a:latin typeface="Arial" pitchFamily="34" charset="0"/>
                <a:cs typeface="Arial" pitchFamily="34" charset="0"/>
              </a:rPr>
              <a:t>penggunaan</a:t>
            </a:r>
            <a:r>
              <a:rPr lang="en-US" dirty="0">
                <a:latin typeface="Arial" pitchFamily="34" charset="0"/>
                <a:cs typeface="Arial" pitchFamily="34" charset="0"/>
              </a:rPr>
              <a:t> </a:t>
            </a:r>
            <a:r>
              <a:rPr lang="id-ID" dirty="0">
                <a:latin typeface="Arial" pitchFamily="34" charset="0"/>
                <a:cs typeface="Arial" pitchFamily="34" charset="0"/>
              </a:rPr>
              <a:t>tabung p</a:t>
            </a:r>
            <a:r>
              <a:rPr lang="en-US" dirty="0" err="1">
                <a:latin typeface="Arial" pitchFamily="34" charset="0"/>
                <a:cs typeface="Arial" pitchFamily="34" charset="0"/>
              </a:rPr>
              <a:t>emadam</a:t>
            </a:r>
            <a:r>
              <a:rPr lang="en-US" dirty="0">
                <a:latin typeface="Arial" pitchFamily="34" charset="0"/>
                <a:cs typeface="Arial" pitchFamily="34" charset="0"/>
              </a:rPr>
              <a:t> </a:t>
            </a:r>
            <a:r>
              <a:rPr lang="id-ID" dirty="0">
                <a:latin typeface="Arial" pitchFamily="34" charset="0"/>
                <a:cs typeface="Arial" pitchFamily="34" charset="0"/>
              </a:rPr>
              <a:t>kebakaran. </a:t>
            </a:r>
            <a:r>
              <a:rPr lang="en-US" dirty="0" err="1">
                <a:latin typeface="Arial" pitchFamily="34" charset="0"/>
                <a:cs typeface="Arial" pitchFamily="34" charset="0"/>
              </a:rPr>
              <a:t>Lepas</a:t>
            </a:r>
            <a:r>
              <a:rPr lang="en-US" dirty="0">
                <a:latin typeface="Arial" pitchFamily="34" charset="0"/>
                <a:cs typeface="Arial" pitchFamily="34" charset="0"/>
              </a:rPr>
              <a:t> Pin </a:t>
            </a:r>
            <a:r>
              <a:rPr lang="en-US" dirty="0" err="1">
                <a:latin typeface="Arial" pitchFamily="34" charset="0"/>
                <a:cs typeface="Arial" pitchFamily="34" charset="0"/>
              </a:rPr>
              <a:t>pengunci</a:t>
            </a:r>
            <a:r>
              <a:rPr lang="en-US" dirty="0">
                <a:latin typeface="Arial" pitchFamily="34" charset="0"/>
                <a:cs typeface="Arial" pitchFamily="34" charset="0"/>
              </a:rPr>
              <a:t> </a:t>
            </a:r>
            <a:r>
              <a:rPr lang="en-US" dirty="0" err="1">
                <a:latin typeface="Arial" pitchFamily="34" charset="0"/>
                <a:cs typeface="Arial" pitchFamily="34" charset="0"/>
              </a:rPr>
              <a:t>tuas</a:t>
            </a:r>
            <a:r>
              <a:rPr lang="en-US" dirty="0">
                <a:latin typeface="Arial" pitchFamily="34" charset="0"/>
                <a:cs typeface="Arial" pitchFamily="34" charset="0"/>
              </a:rPr>
              <a:t> </a:t>
            </a:r>
            <a:r>
              <a:rPr lang="en-US" dirty="0" err="1">
                <a:latin typeface="Arial" pitchFamily="34" charset="0"/>
                <a:cs typeface="Arial" pitchFamily="34" charset="0"/>
              </a:rPr>
              <a:t>Tabung</a:t>
            </a:r>
            <a:r>
              <a:rPr lang="en-US" dirty="0">
                <a:latin typeface="Arial" pitchFamily="34" charset="0"/>
                <a:cs typeface="Arial" pitchFamily="34" charset="0"/>
              </a:rPr>
              <a:t> </a:t>
            </a:r>
            <a:r>
              <a:rPr lang="en-US" dirty="0" err="1">
                <a:latin typeface="Arial" pitchFamily="34" charset="0"/>
                <a:cs typeface="Arial" pitchFamily="34" charset="0"/>
              </a:rPr>
              <a:t>Pemadam</a:t>
            </a:r>
            <a:r>
              <a:rPr lang="id-ID" dirty="0">
                <a:latin typeface="Arial" pitchFamily="34" charset="0"/>
                <a:cs typeface="Arial" pitchFamily="34" charset="0"/>
              </a:rPr>
              <a:t>, lalu a</a:t>
            </a:r>
            <a:r>
              <a:rPr lang="en-US" dirty="0" err="1">
                <a:latin typeface="Arial" pitchFamily="34" charset="0"/>
                <a:cs typeface="Arial" pitchFamily="34" charset="0"/>
              </a:rPr>
              <a:t>rahkan</a:t>
            </a:r>
            <a:r>
              <a:rPr lang="en-US" dirty="0">
                <a:latin typeface="Arial" pitchFamily="34" charset="0"/>
                <a:cs typeface="Arial" pitchFamily="34" charset="0"/>
              </a:rPr>
              <a:t> </a:t>
            </a:r>
            <a:r>
              <a:rPr lang="en-US" dirty="0" err="1">
                <a:latin typeface="Arial" pitchFamily="34" charset="0"/>
                <a:cs typeface="Arial" pitchFamily="34" charset="0"/>
              </a:rPr>
              <a:t>selang</a:t>
            </a:r>
            <a:r>
              <a:rPr lang="en-US" dirty="0">
                <a:latin typeface="Arial" pitchFamily="34" charset="0"/>
                <a:cs typeface="Arial" pitchFamily="34" charset="0"/>
              </a:rPr>
              <a:t> </a:t>
            </a:r>
            <a:r>
              <a:rPr lang="en-US" dirty="0" err="1">
                <a:latin typeface="Arial" pitchFamily="34" charset="0"/>
                <a:cs typeface="Arial" pitchFamily="34" charset="0"/>
              </a:rPr>
              <a:t>ke</a:t>
            </a:r>
            <a:r>
              <a:rPr lang="en-US" dirty="0">
                <a:latin typeface="Arial" pitchFamily="34" charset="0"/>
                <a:cs typeface="Arial" pitchFamily="34" charset="0"/>
              </a:rPr>
              <a:t> </a:t>
            </a:r>
            <a:r>
              <a:rPr lang="en-US" dirty="0" err="1">
                <a:latin typeface="Arial" pitchFamily="34" charset="0"/>
                <a:cs typeface="Arial" pitchFamily="34" charset="0"/>
              </a:rPr>
              <a:t>titik</a:t>
            </a:r>
            <a:r>
              <a:rPr lang="en-US" dirty="0">
                <a:latin typeface="Arial" pitchFamily="34" charset="0"/>
                <a:cs typeface="Arial" pitchFamily="34" charset="0"/>
              </a:rPr>
              <a:t> </a:t>
            </a:r>
            <a:r>
              <a:rPr lang="en-US" dirty="0" err="1">
                <a:latin typeface="Arial" pitchFamily="34" charset="0"/>
                <a:cs typeface="Arial" pitchFamily="34" charset="0"/>
              </a:rPr>
              <a:t>pusat</a:t>
            </a:r>
            <a:r>
              <a:rPr lang="en-US" dirty="0">
                <a:latin typeface="Arial" pitchFamily="34" charset="0"/>
                <a:cs typeface="Arial" pitchFamily="34" charset="0"/>
              </a:rPr>
              <a:t> </a:t>
            </a:r>
            <a:r>
              <a:rPr lang="en-US" dirty="0" err="1">
                <a:latin typeface="Arial" pitchFamily="34" charset="0"/>
                <a:cs typeface="Arial" pitchFamily="34" charset="0"/>
              </a:rPr>
              <a:t>api</a:t>
            </a:r>
            <a:r>
              <a:rPr lang="id-ID" dirty="0">
                <a:latin typeface="Arial" pitchFamily="34" charset="0"/>
                <a:cs typeface="Arial" pitchFamily="34" charset="0"/>
              </a:rPr>
              <a:t>, kemudian t</a:t>
            </a:r>
            <a:r>
              <a:rPr lang="en-US" dirty="0" err="1">
                <a:latin typeface="Arial" pitchFamily="34" charset="0"/>
                <a:cs typeface="Arial" pitchFamily="34" charset="0"/>
              </a:rPr>
              <a:t>ekan</a:t>
            </a:r>
            <a:r>
              <a:rPr lang="en-US" dirty="0">
                <a:latin typeface="Arial" pitchFamily="34" charset="0"/>
                <a:cs typeface="Arial" pitchFamily="34" charset="0"/>
              </a:rPr>
              <a:t> </a:t>
            </a:r>
            <a:r>
              <a:rPr lang="en-US" dirty="0" err="1">
                <a:latin typeface="Arial" pitchFamily="34" charset="0"/>
                <a:cs typeface="Arial" pitchFamily="34" charset="0"/>
              </a:rPr>
              <a:t>tuas</a:t>
            </a:r>
            <a:r>
              <a:rPr lang="en-US" dirty="0">
                <a:latin typeface="Arial" pitchFamily="34" charset="0"/>
                <a:cs typeface="Arial" pitchFamily="34" charset="0"/>
              </a:rPr>
              <a:t> </a:t>
            </a:r>
            <a:r>
              <a:rPr lang="en-US" dirty="0" err="1">
                <a:latin typeface="Arial" pitchFamily="34" charset="0"/>
                <a:cs typeface="Arial" pitchFamily="34" charset="0"/>
              </a:rPr>
              <a:t>untuk</a:t>
            </a:r>
            <a:r>
              <a:rPr lang="en-US" dirty="0">
                <a:latin typeface="Arial" pitchFamily="34" charset="0"/>
                <a:cs typeface="Arial" pitchFamily="34" charset="0"/>
              </a:rPr>
              <a:t> </a:t>
            </a:r>
            <a:r>
              <a:rPr lang="en-US" dirty="0" err="1">
                <a:latin typeface="Arial" pitchFamily="34" charset="0"/>
                <a:cs typeface="Arial" pitchFamily="34" charset="0"/>
              </a:rPr>
              <a:t>mengeluarkan</a:t>
            </a:r>
            <a:r>
              <a:rPr lang="en-US" dirty="0">
                <a:latin typeface="Arial" pitchFamily="34" charset="0"/>
                <a:cs typeface="Arial" pitchFamily="34" charset="0"/>
              </a:rPr>
              <a:t> </a:t>
            </a:r>
            <a:r>
              <a:rPr lang="en-US" dirty="0" err="1">
                <a:latin typeface="Arial" pitchFamily="34" charset="0"/>
                <a:cs typeface="Arial" pitchFamily="34" charset="0"/>
              </a:rPr>
              <a:t>isi</a:t>
            </a:r>
            <a:r>
              <a:rPr lang="en-US" dirty="0">
                <a:latin typeface="Arial" pitchFamily="34" charset="0"/>
                <a:cs typeface="Arial" pitchFamily="34" charset="0"/>
              </a:rPr>
              <a:t> </a:t>
            </a:r>
            <a:r>
              <a:rPr lang="en-US" dirty="0" err="1">
                <a:latin typeface="Arial" pitchFamily="34" charset="0"/>
                <a:cs typeface="Arial" pitchFamily="34" charset="0"/>
              </a:rPr>
              <a:t>Tabung</a:t>
            </a:r>
            <a:r>
              <a:rPr lang="en-US" dirty="0">
                <a:latin typeface="Arial" pitchFamily="34" charset="0"/>
                <a:cs typeface="Arial" pitchFamily="34" charset="0"/>
              </a:rPr>
              <a:t> </a:t>
            </a:r>
            <a:r>
              <a:rPr lang="en-US" dirty="0" err="1">
                <a:latin typeface="Arial" pitchFamily="34" charset="0"/>
                <a:cs typeface="Arial" pitchFamily="34" charset="0"/>
              </a:rPr>
              <a:t>Pemadam</a:t>
            </a:r>
            <a:r>
              <a:rPr lang="id-ID" dirty="0">
                <a:latin typeface="Arial" pitchFamily="34" charset="0"/>
                <a:cs typeface="Arial" pitchFamily="34" charset="0"/>
              </a:rPr>
              <a:t>, </a:t>
            </a:r>
            <a:r>
              <a:rPr lang="en-US" dirty="0" err="1">
                <a:latin typeface="Arial" pitchFamily="34" charset="0"/>
                <a:cs typeface="Arial" pitchFamily="34" charset="0"/>
              </a:rPr>
              <a:t>Sapukan</a:t>
            </a:r>
            <a:r>
              <a:rPr lang="en-US" dirty="0">
                <a:latin typeface="Arial" pitchFamily="34" charset="0"/>
                <a:cs typeface="Arial" pitchFamily="34" charset="0"/>
              </a:rPr>
              <a:t> </a:t>
            </a:r>
            <a:r>
              <a:rPr lang="en-US" dirty="0" err="1">
                <a:latin typeface="Arial" pitchFamily="34" charset="0"/>
                <a:cs typeface="Arial" pitchFamily="34" charset="0"/>
              </a:rPr>
              <a:t>secara</a:t>
            </a:r>
            <a:r>
              <a:rPr lang="en-US" dirty="0">
                <a:latin typeface="Arial" pitchFamily="34" charset="0"/>
                <a:cs typeface="Arial" pitchFamily="34" charset="0"/>
              </a:rPr>
              <a:t> </a:t>
            </a:r>
            <a:r>
              <a:rPr lang="en-US" dirty="0" err="1">
                <a:latin typeface="Arial" pitchFamily="34" charset="0"/>
                <a:cs typeface="Arial" pitchFamily="34" charset="0"/>
              </a:rPr>
              <a:t>merata</a:t>
            </a:r>
            <a:r>
              <a:rPr lang="en-US" dirty="0">
                <a:latin typeface="Arial" pitchFamily="34" charset="0"/>
                <a:cs typeface="Arial" pitchFamily="34" charset="0"/>
              </a:rPr>
              <a:t> </a:t>
            </a:r>
            <a:r>
              <a:rPr lang="en-US" dirty="0" err="1">
                <a:latin typeface="Arial" pitchFamily="34" charset="0"/>
                <a:cs typeface="Arial" pitchFamily="34" charset="0"/>
              </a:rPr>
              <a:t>sampai</a:t>
            </a:r>
            <a:r>
              <a:rPr lang="id-ID" dirty="0">
                <a:latin typeface="Arial" pitchFamily="34" charset="0"/>
                <a:cs typeface="Arial" pitchFamily="34" charset="0"/>
              </a:rPr>
              <a:t> api padam.</a:t>
            </a:r>
            <a:endParaRPr lang="en-US" sz="2800" dirty="0">
              <a:latin typeface="Arial" pitchFamily="34" charset="0"/>
              <a:cs typeface="Arial" pitchFamily="34" charset="0"/>
            </a:endParaRPr>
          </a:p>
          <a:p>
            <a:pPr marL="411480" eaLnBrk="1" fontAlgn="auto" hangingPunct="1">
              <a:spcAft>
                <a:spcPts val="0"/>
              </a:spcAft>
              <a:buFont typeface="Arial" pitchFamily="34" charset="0"/>
              <a:buChar char="•"/>
              <a:defRPr/>
            </a:pPr>
            <a:r>
              <a:rPr lang="id-ID" dirty="0">
                <a:latin typeface="Arial" pitchFamily="34" charset="0"/>
                <a:cs typeface="Arial" pitchFamily="34" charset="0"/>
              </a:rPr>
              <a:t>Selain ketersediaan tabung pemadam kebakaran, pemadam kebakaran yang ada di Lab dapat diberdayagunakan, seperti batu kapur yang sudah dihaluskan dapat difungsikan dengan cara menaburkan bubuk ini pada sumber api, juga karung goni dan selimut tahan api yang dapat diproduksi sendiri dalam skala kecil. </a:t>
            </a:r>
          </a:p>
          <a:p>
            <a:pPr marL="411480" eaLnBrk="1" fontAlgn="auto" hangingPunct="1">
              <a:spcAft>
                <a:spcPts val="0"/>
              </a:spcAft>
              <a:buFont typeface="Arial" pitchFamily="34" charset="0"/>
              <a:buChar char="•"/>
              <a:defRPr/>
            </a:pPr>
            <a:r>
              <a:rPr lang="id-ID" dirty="0">
                <a:latin typeface="Arial" pitchFamily="34" charset="0"/>
                <a:cs typeface="Arial" pitchFamily="34" charset="0"/>
              </a:rPr>
              <a:t>Selimut tahan api dibuat dari bahan kain tebal yang dicelupkan hingga rata ke dalam campuran larutan (</a:t>
            </a:r>
            <a:r>
              <a:rPr lang="en-US" dirty="0">
                <a:latin typeface="Arial" pitchFamily="34" charset="0"/>
                <a:cs typeface="Arial" pitchFamily="34" charset="0"/>
              </a:rPr>
              <a:t>NH4)</a:t>
            </a:r>
            <a:r>
              <a:rPr lang="en-US" baseline="-25000" dirty="0">
                <a:latin typeface="Arial" pitchFamily="34" charset="0"/>
                <a:cs typeface="Arial" pitchFamily="34" charset="0"/>
              </a:rPr>
              <a:t>3</a:t>
            </a:r>
            <a:r>
              <a:rPr lang="en-US" dirty="0">
                <a:latin typeface="Arial" pitchFamily="34" charset="0"/>
                <a:cs typeface="Arial" pitchFamily="34" charset="0"/>
              </a:rPr>
              <a:t>PO</a:t>
            </a:r>
            <a:r>
              <a:rPr lang="en-US" baseline="-25000" dirty="0">
                <a:latin typeface="Arial" pitchFamily="34" charset="0"/>
                <a:cs typeface="Arial" pitchFamily="34" charset="0"/>
              </a:rPr>
              <a:t>4</a:t>
            </a:r>
            <a:r>
              <a:rPr lang="en-US" dirty="0">
                <a:latin typeface="Arial" pitchFamily="34" charset="0"/>
                <a:cs typeface="Arial" pitchFamily="34" charset="0"/>
              </a:rPr>
              <a:t> 0.5kg </a:t>
            </a:r>
            <a:r>
              <a:rPr lang="en-US" dirty="0" err="1">
                <a:latin typeface="Arial" pitchFamily="34" charset="0"/>
                <a:cs typeface="Arial" pitchFamily="34" charset="0"/>
              </a:rPr>
              <a:t>dan</a:t>
            </a:r>
            <a:r>
              <a:rPr lang="en-US" dirty="0">
                <a:latin typeface="Arial" pitchFamily="34" charset="0"/>
                <a:cs typeface="Arial" pitchFamily="34" charset="0"/>
              </a:rPr>
              <a:t> NH</a:t>
            </a:r>
            <a:r>
              <a:rPr lang="en-US" baseline="-25000" dirty="0">
                <a:latin typeface="Arial" pitchFamily="34" charset="0"/>
                <a:cs typeface="Arial" pitchFamily="34" charset="0"/>
              </a:rPr>
              <a:t>4</a:t>
            </a:r>
            <a:r>
              <a:rPr lang="en-US" dirty="0">
                <a:latin typeface="Arial" pitchFamily="34" charset="0"/>
                <a:cs typeface="Arial" pitchFamily="34" charset="0"/>
              </a:rPr>
              <a:t>Cl 1kg </a:t>
            </a:r>
            <a:r>
              <a:rPr lang="en-US" dirty="0" err="1">
                <a:latin typeface="Arial" pitchFamily="34" charset="0"/>
                <a:cs typeface="Arial" pitchFamily="34" charset="0"/>
              </a:rPr>
              <a:t>dalam</a:t>
            </a:r>
            <a:r>
              <a:rPr lang="en-US" dirty="0">
                <a:latin typeface="Arial" pitchFamily="34" charset="0"/>
                <a:cs typeface="Arial" pitchFamily="34" charset="0"/>
              </a:rPr>
              <a:t> air 1,9L</a:t>
            </a:r>
            <a:r>
              <a:rPr lang="id-ID" dirty="0">
                <a:latin typeface="Arial" pitchFamily="34" charset="0"/>
                <a:cs typeface="Arial" pitchFamily="34" charset="0"/>
              </a:rPr>
              <a:t>, setelah dikeringkan selimut api siap digunakan untuk mengantisipasi kebakaran.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79F19A-DD13-4B25-85E5-F67B8729621E}" type="slidenum">
              <a:rPr lang="en-US" smtClean="0"/>
              <a:pPr/>
              <a:t>58</a:t>
            </a:fld>
            <a:endParaRPr lang="en-US"/>
          </a:p>
        </p:txBody>
      </p:sp>
      <p:pic>
        <p:nvPicPr>
          <p:cNvPr id="6" name="Picture 5">
            <a:extLst>
              <a:ext uri="{FF2B5EF4-FFF2-40B4-BE49-F238E27FC236}">
                <a16:creationId xmlns:a16="http://schemas.microsoft.com/office/drawing/2014/main" id="{F1109548-EB10-15F2-0ABF-5D8E89B7DF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831209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EE0B3-25E0-9270-40C3-8D2FFC9FA46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A64816-4FB4-8C8F-28BF-A65498AC9DD2}"/>
              </a:ext>
            </a:extLst>
          </p:cNvPr>
          <p:cNvSpPr>
            <a:spLocks noGrp="1"/>
          </p:cNvSpPr>
          <p:nvPr>
            <p:ph type="sldNum" sz="quarter" idx="12"/>
          </p:nvPr>
        </p:nvSpPr>
        <p:spPr/>
        <p:txBody>
          <a:bodyPr/>
          <a:lstStyle/>
          <a:p>
            <a:fld id="{C279F19A-DD13-4B25-85E5-F67B8729621E}" type="slidenum">
              <a:rPr lang="en-US" smtClean="0"/>
              <a:pPr/>
              <a:t>59</a:t>
            </a:fld>
            <a:endParaRPr lang="en-US"/>
          </a:p>
        </p:txBody>
      </p:sp>
      <p:pic>
        <p:nvPicPr>
          <p:cNvPr id="1026" name="Picture 2" descr="Pengetahuan Teori Segitiga Api - damkar">
            <a:extLst>
              <a:ext uri="{FF2B5EF4-FFF2-40B4-BE49-F238E27FC236}">
                <a16:creationId xmlns:a16="http://schemas.microsoft.com/office/drawing/2014/main" id="{38149C32-F262-C223-A437-7325C931A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22" y="2462759"/>
            <a:ext cx="4971364" cy="333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0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7" y="1131094"/>
            <a:ext cx="7060623" cy="994172"/>
          </a:xfrm>
        </p:spPr>
        <p:txBody>
          <a:bodyPr>
            <a:normAutofit/>
          </a:bodyPr>
          <a:lstStyle/>
          <a:p>
            <a:r>
              <a:rPr lang="id-ID" sz="2700" b="1" dirty="0"/>
              <a:t>PERHATIKAN APA YANG ADA DISEKITARMU</a:t>
            </a:r>
          </a:p>
        </p:txBody>
      </p:sp>
      <p:sp>
        <p:nvSpPr>
          <p:cNvPr id="4" name="Content Placeholder 2"/>
          <p:cNvSpPr>
            <a:spLocks noGrp="1"/>
          </p:cNvSpPr>
          <p:nvPr>
            <p:ph idx="1"/>
          </p:nvPr>
        </p:nvSpPr>
        <p:spPr>
          <a:xfrm>
            <a:off x="628650" y="3226377"/>
            <a:ext cx="2083377" cy="748146"/>
          </a:xfrm>
        </p:spPr>
        <p:txBody>
          <a:bodyPr/>
          <a:lstStyle/>
          <a:p>
            <a:pPr marL="0" indent="0" algn="ctr">
              <a:buNone/>
            </a:pPr>
            <a:r>
              <a:rPr lang="id-ID" b="1" dirty="0"/>
              <a:t>Interkom dan telepon</a:t>
            </a:r>
          </a:p>
        </p:txBody>
      </p:sp>
      <p:sp>
        <p:nvSpPr>
          <p:cNvPr id="5" name="Slide Number Placeholder 4"/>
          <p:cNvSpPr>
            <a:spLocks noGrp="1"/>
          </p:cNvSpPr>
          <p:nvPr>
            <p:ph type="sldNum" sz="quarter" idx="12"/>
          </p:nvPr>
        </p:nvSpPr>
        <p:spPr/>
        <p:txBody>
          <a:bodyPr/>
          <a:lstStyle/>
          <a:p>
            <a:fld id="{C279F19A-DD13-4B25-85E5-F67B8729621E}" type="slidenum">
              <a:rPr lang="en-US" smtClean="0"/>
              <a:pPr/>
              <a:t>6</a:t>
            </a:fld>
            <a:endParaRPr lang="en-US"/>
          </a:p>
        </p:txBody>
      </p:sp>
      <p:pic>
        <p:nvPicPr>
          <p:cNvPr id="3" name="Picture 2"/>
          <p:cNvPicPr>
            <a:picLocks noChangeAspect="1"/>
          </p:cNvPicPr>
          <p:nvPr/>
        </p:nvPicPr>
        <p:blipFill>
          <a:blip r:embed="rId2" cstate="print"/>
          <a:stretch>
            <a:fillRect/>
          </a:stretch>
        </p:blipFill>
        <p:spPr>
          <a:xfrm>
            <a:off x="6915150" y="2470764"/>
            <a:ext cx="1600200" cy="3007519"/>
          </a:xfrm>
          <a:prstGeom prst="rect">
            <a:avLst/>
          </a:prstGeom>
        </p:spPr>
      </p:pic>
      <p:pic>
        <p:nvPicPr>
          <p:cNvPr id="3074" name="Picture 2" descr="http://www.cleverhome.com.au/images/products/Aiphone-JB-DVF-video-intercom-door-s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592" y="2342501"/>
            <a:ext cx="2448034" cy="326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25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A8B9-2C76-87F2-D697-971A624CB4C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5510725-145F-5DCA-DD94-135CE1721F3F}"/>
              </a:ext>
            </a:extLst>
          </p:cNvPr>
          <p:cNvSpPr>
            <a:spLocks noGrp="1"/>
          </p:cNvSpPr>
          <p:nvPr>
            <p:ph type="sldNum" sz="quarter" idx="12"/>
          </p:nvPr>
        </p:nvSpPr>
        <p:spPr/>
        <p:txBody>
          <a:bodyPr/>
          <a:lstStyle/>
          <a:p>
            <a:fld id="{C279F19A-DD13-4B25-85E5-F67B8729621E}" type="slidenum">
              <a:rPr lang="en-US" smtClean="0"/>
              <a:pPr/>
              <a:t>60</a:t>
            </a:fld>
            <a:endParaRPr lang="en-US"/>
          </a:p>
        </p:txBody>
      </p:sp>
      <p:sp>
        <p:nvSpPr>
          <p:cNvPr id="5" name="Content Placeholder 2">
            <a:extLst>
              <a:ext uri="{FF2B5EF4-FFF2-40B4-BE49-F238E27FC236}">
                <a16:creationId xmlns:a16="http://schemas.microsoft.com/office/drawing/2014/main" id="{10359605-5199-028B-4AED-D66AB4A09D9C}"/>
              </a:ext>
            </a:extLst>
          </p:cNvPr>
          <p:cNvSpPr txBox="1">
            <a:spLocks/>
          </p:cNvSpPr>
          <p:nvPr/>
        </p:nvSpPr>
        <p:spPr>
          <a:xfrm>
            <a:off x="628650" y="2447058"/>
            <a:ext cx="7555980" cy="4045815"/>
          </a:xfrm>
          <a:prstGeom prst="rect">
            <a:avLst/>
          </a:prstGeom>
          <a:solidFill>
            <a:schemeClr val="accent2"/>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err="1"/>
              <a:t>Fungsi</a:t>
            </a:r>
            <a:r>
              <a:rPr lang="en-US" sz="2400" dirty="0"/>
              <a:t> APD</a:t>
            </a:r>
          </a:p>
          <a:p>
            <a:pPr lvl="1"/>
            <a:r>
              <a:rPr lang="en-US" sz="2400" dirty="0" err="1"/>
              <a:t>Melindungi</a:t>
            </a:r>
            <a:r>
              <a:rPr lang="en-US" sz="2400" dirty="0"/>
              <a:t> </a:t>
            </a:r>
            <a:r>
              <a:rPr lang="en-US" sz="2400" dirty="0" err="1"/>
              <a:t>kulit</a:t>
            </a:r>
            <a:r>
              <a:rPr lang="en-US" sz="2400" dirty="0"/>
              <a:t>, mem</a:t>
            </a:r>
            <a:r>
              <a:rPr lang="id-ID" sz="2400" dirty="0"/>
              <a:t>b</a:t>
            </a:r>
            <a:r>
              <a:rPr lang="en-US" sz="2400" dirty="0"/>
              <a:t>ran </a:t>
            </a:r>
            <a:r>
              <a:rPr lang="en-US" sz="2400" dirty="0" err="1"/>
              <a:t>mukosa</a:t>
            </a:r>
            <a:r>
              <a:rPr lang="en-US" sz="2400" dirty="0"/>
              <a:t>/</a:t>
            </a:r>
            <a:r>
              <a:rPr lang="en-US" sz="2400" dirty="0" err="1"/>
              <a:t>pernafasan</a:t>
            </a:r>
            <a:r>
              <a:rPr lang="en-US" sz="2400" dirty="0"/>
              <a:t> </a:t>
            </a:r>
            <a:r>
              <a:rPr lang="en-US" sz="2400" dirty="0" err="1"/>
              <a:t>terhadap</a:t>
            </a:r>
            <a:r>
              <a:rPr lang="en-US" sz="2400" dirty="0"/>
              <a:t> </a:t>
            </a:r>
            <a:r>
              <a:rPr lang="en-US" sz="2400" dirty="0" err="1"/>
              <a:t>paparan</a:t>
            </a:r>
            <a:r>
              <a:rPr lang="en-US" sz="2400" dirty="0"/>
              <a:t> </a:t>
            </a:r>
            <a:r>
              <a:rPr lang="en-US" sz="2400" dirty="0" err="1"/>
              <a:t>agen</a:t>
            </a:r>
            <a:r>
              <a:rPr lang="en-US" sz="2400" dirty="0"/>
              <a:t> </a:t>
            </a:r>
            <a:r>
              <a:rPr lang="en-US" sz="2400" dirty="0" err="1"/>
              <a:t>infeksius</a:t>
            </a:r>
            <a:r>
              <a:rPr lang="en-US" sz="2400" dirty="0"/>
              <a:t> </a:t>
            </a:r>
            <a:r>
              <a:rPr lang="en-US" sz="2400" dirty="0" err="1"/>
              <a:t>saat</a:t>
            </a:r>
            <a:r>
              <a:rPr lang="en-US" sz="2400" dirty="0"/>
              <a:t> </a:t>
            </a:r>
            <a:r>
              <a:rPr lang="en-US" sz="2400" dirty="0" err="1"/>
              <a:t>bekerja</a:t>
            </a:r>
            <a:endParaRPr lang="en-US" sz="2400" dirty="0"/>
          </a:p>
          <a:p>
            <a:pPr lvl="1"/>
            <a:r>
              <a:rPr lang="en-US" sz="2400" dirty="0" err="1"/>
              <a:t>Untuk</a:t>
            </a:r>
            <a:r>
              <a:rPr lang="en-US" sz="2400" dirty="0"/>
              <a:t> </a:t>
            </a:r>
            <a:r>
              <a:rPr lang="en-US" sz="2400" dirty="0" err="1"/>
              <a:t>mencegah</a:t>
            </a:r>
            <a:r>
              <a:rPr lang="en-US" sz="2400" dirty="0"/>
              <a:t> </a:t>
            </a:r>
            <a:r>
              <a:rPr lang="en-US" sz="2400" dirty="0" err="1"/>
              <a:t>kontaminasi</a:t>
            </a:r>
            <a:endParaRPr lang="en-US" sz="2400" dirty="0"/>
          </a:p>
          <a:p>
            <a:r>
              <a:rPr lang="en-US" sz="2400" dirty="0" err="1"/>
              <a:t>Keterbatasan</a:t>
            </a:r>
            <a:r>
              <a:rPr lang="en-US" sz="2400" dirty="0"/>
              <a:t> APD</a:t>
            </a:r>
          </a:p>
          <a:p>
            <a:pPr lvl="1"/>
            <a:r>
              <a:rPr lang="en-US" sz="2400" dirty="0" err="1"/>
              <a:t>Tidak</a:t>
            </a:r>
            <a:r>
              <a:rPr lang="en-US" sz="2400" dirty="0"/>
              <a:t> </a:t>
            </a:r>
            <a:r>
              <a:rPr lang="en-US" sz="2400" dirty="0" err="1"/>
              <a:t>mengeliminasi</a:t>
            </a:r>
            <a:r>
              <a:rPr lang="en-US" sz="2400" dirty="0"/>
              <a:t> </a:t>
            </a:r>
            <a:r>
              <a:rPr lang="id-ID" sz="2400" dirty="0"/>
              <a:t>agen patogen</a:t>
            </a:r>
            <a:endParaRPr lang="en-US" sz="2400" dirty="0"/>
          </a:p>
          <a:p>
            <a:pPr lvl="1"/>
            <a:r>
              <a:rPr lang="id-ID" sz="2400" dirty="0"/>
              <a:t>Membatasi gerak</a:t>
            </a:r>
          </a:p>
          <a:p>
            <a:pPr lvl="1"/>
            <a:r>
              <a:rPr lang="id-ID" sz="2400" dirty="0"/>
              <a:t>Perlu dilakukan pemilihan bahan yang cocok agar tidak terjadi alergi</a:t>
            </a:r>
            <a:endParaRPr lang="en-US" sz="2400" dirty="0"/>
          </a:p>
          <a:p>
            <a:pPr lvl="1"/>
            <a:endParaRPr lang="en-US" sz="2400" dirty="0"/>
          </a:p>
        </p:txBody>
      </p:sp>
    </p:spTree>
    <p:extLst>
      <p:ext uri="{BB962C8B-B14F-4D97-AF65-F5344CB8AC3E}">
        <p14:creationId xmlns:p14="http://schemas.microsoft.com/office/powerpoint/2010/main" val="3049013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5AC926-936C-B7CC-07F4-E009863FFECF}"/>
              </a:ext>
            </a:extLst>
          </p:cNvPr>
          <p:cNvSpPr>
            <a:spLocks noGrp="1"/>
          </p:cNvSpPr>
          <p:nvPr>
            <p:ph type="sldNum" sz="quarter" idx="12"/>
          </p:nvPr>
        </p:nvSpPr>
        <p:spPr/>
        <p:txBody>
          <a:bodyPr/>
          <a:lstStyle/>
          <a:p>
            <a:fld id="{C279F19A-DD13-4B25-85E5-F67B8729621E}" type="slidenum">
              <a:rPr lang="en-US" smtClean="0"/>
              <a:pPr/>
              <a:t>61</a:t>
            </a:fld>
            <a:endParaRPr lang="en-US"/>
          </a:p>
        </p:txBody>
      </p:sp>
      <p:pic>
        <p:nvPicPr>
          <p:cNvPr id="6" name="Picture 5">
            <a:extLst>
              <a:ext uri="{FF2B5EF4-FFF2-40B4-BE49-F238E27FC236}">
                <a16:creationId xmlns:a16="http://schemas.microsoft.com/office/drawing/2014/main" id="{F14B400B-A5BC-5340-2A16-5AE650BA481D}"/>
              </a:ext>
            </a:extLst>
          </p:cNvPr>
          <p:cNvPicPr>
            <a:picLocks noChangeAspect="1"/>
          </p:cNvPicPr>
          <p:nvPr/>
        </p:nvPicPr>
        <p:blipFill>
          <a:blip r:embed="rId2"/>
          <a:stretch>
            <a:fillRect/>
          </a:stretch>
        </p:blipFill>
        <p:spPr>
          <a:xfrm>
            <a:off x="278738" y="1573255"/>
            <a:ext cx="8490508" cy="3446242"/>
          </a:xfrm>
          <a:prstGeom prst="rect">
            <a:avLst/>
          </a:prstGeom>
        </p:spPr>
      </p:pic>
    </p:spTree>
    <p:extLst>
      <p:ext uri="{BB962C8B-B14F-4D97-AF65-F5344CB8AC3E}">
        <p14:creationId xmlns:p14="http://schemas.microsoft.com/office/powerpoint/2010/main" val="2642190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535F77-AECE-D4CA-33F1-2564CED6A7D4}"/>
              </a:ext>
            </a:extLst>
          </p:cNvPr>
          <p:cNvPicPr>
            <a:picLocks noChangeAspect="1"/>
          </p:cNvPicPr>
          <p:nvPr/>
        </p:nvPicPr>
        <p:blipFill>
          <a:blip r:embed="rId2"/>
          <a:stretch>
            <a:fillRect/>
          </a:stretch>
        </p:blipFill>
        <p:spPr>
          <a:xfrm>
            <a:off x="176800" y="1242060"/>
            <a:ext cx="8967199" cy="4289310"/>
          </a:xfrm>
          <a:prstGeom prst="rect">
            <a:avLst/>
          </a:prstGeom>
        </p:spPr>
      </p:pic>
    </p:spTree>
    <p:extLst>
      <p:ext uri="{BB962C8B-B14F-4D97-AF65-F5344CB8AC3E}">
        <p14:creationId xmlns:p14="http://schemas.microsoft.com/office/powerpoint/2010/main" val="152537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91" y="1131094"/>
            <a:ext cx="7133359" cy="994172"/>
          </a:xfrm>
        </p:spPr>
        <p:txBody>
          <a:bodyPr>
            <a:normAutofit/>
          </a:bodyPr>
          <a:lstStyle/>
          <a:p>
            <a:r>
              <a:rPr lang="id-ID" sz="2700" b="1" dirty="0"/>
              <a:t>PERHATIKAN APA YANG ADA DISEKITARMU</a:t>
            </a:r>
          </a:p>
        </p:txBody>
      </p:sp>
      <p:sp>
        <p:nvSpPr>
          <p:cNvPr id="4" name="Content Placeholder 2"/>
          <p:cNvSpPr>
            <a:spLocks noGrp="1"/>
          </p:cNvSpPr>
          <p:nvPr>
            <p:ph idx="1"/>
          </p:nvPr>
        </p:nvSpPr>
        <p:spPr>
          <a:xfrm>
            <a:off x="628650" y="2778485"/>
            <a:ext cx="2083377" cy="748146"/>
          </a:xfrm>
        </p:spPr>
        <p:txBody>
          <a:bodyPr>
            <a:normAutofit fontScale="77500" lnSpcReduction="20000"/>
          </a:bodyPr>
          <a:lstStyle/>
          <a:p>
            <a:pPr marL="0" indent="0" algn="ctr">
              <a:buNone/>
            </a:pPr>
            <a:r>
              <a:rPr lang="id-ID" b="1" dirty="0"/>
              <a:t>P3K, spill kit, shower, eye washer, jalur evakuasi</a:t>
            </a:r>
          </a:p>
        </p:txBody>
      </p:sp>
      <p:sp>
        <p:nvSpPr>
          <p:cNvPr id="3" name="Slide Number Placeholder 2"/>
          <p:cNvSpPr>
            <a:spLocks noGrp="1"/>
          </p:cNvSpPr>
          <p:nvPr>
            <p:ph type="sldNum" sz="quarter" idx="12"/>
          </p:nvPr>
        </p:nvSpPr>
        <p:spPr/>
        <p:txBody>
          <a:bodyPr/>
          <a:lstStyle/>
          <a:p>
            <a:fld id="{C279F19A-DD13-4B25-85E5-F67B8729621E}" type="slidenum">
              <a:rPr lang="en-US" smtClean="0"/>
              <a:pPr/>
              <a:t>7</a:t>
            </a:fld>
            <a:endParaRPr lang="en-US"/>
          </a:p>
        </p:txBody>
      </p:sp>
      <p:pic>
        <p:nvPicPr>
          <p:cNvPr id="6146" name="Picture 2" descr="http://www.gonzostoolbox.com/StoriesFolder/first_aid_kit_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522" y="2514240"/>
            <a:ext cx="1931194" cy="14339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imimg.com/data3/BP/FT/MY-2271920/eye-washer-500x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177" y="4514929"/>
            <a:ext cx="1785261" cy="1313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2210" y="2649748"/>
            <a:ext cx="1955331" cy="1256109"/>
          </a:xfrm>
          <a:prstGeom prst="rect">
            <a:avLst/>
          </a:prstGeom>
          <a:noFill/>
          <a:ln>
            <a:noFill/>
          </a:ln>
        </p:spPr>
      </p:pic>
      <p:pic>
        <p:nvPicPr>
          <p:cNvPr id="6150" name="Picture 6" descr="http://www.eyewashdirect.com/v/vspfiles/photos/S19-120A-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409" y="4286987"/>
            <a:ext cx="1541859" cy="15418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ire Evacuatipn Plan And Procedu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399" y="4514929"/>
            <a:ext cx="3455119" cy="13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8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7" y="967487"/>
            <a:ext cx="7143750" cy="994172"/>
          </a:xfrm>
        </p:spPr>
        <p:txBody>
          <a:bodyPr>
            <a:normAutofit/>
          </a:bodyPr>
          <a:lstStyle/>
          <a:p>
            <a:r>
              <a:rPr lang="id-ID" sz="2700" b="1" dirty="0"/>
              <a:t>Peraturan Umum: </a:t>
            </a:r>
            <a:r>
              <a:rPr lang="id-ID" sz="3600" b="1" dirty="0">
                <a:solidFill>
                  <a:srgbClr val="FF0000"/>
                </a:solidFill>
              </a:rPr>
              <a:t>AKSES TERBATAS</a:t>
            </a:r>
          </a:p>
        </p:txBody>
      </p:sp>
      <p:sp>
        <p:nvSpPr>
          <p:cNvPr id="3" name="Content Placeholder 2"/>
          <p:cNvSpPr>
            <a:spLocks noGrp="1"/>
          </p:cNvSpPr>
          <p:nvPr>
            <p:ph idx="1"/>
          </p:nvPr>
        </p:nvSpPr>
        <p:spPr>
          <a:xfrm>
            <a:off x="628650" y="2226469"/>
            <a:ext cx="6372225" cy="3263504"/>
          </a:xfrm>
        </p:spPr>
        <p:txBody>
          <a:bodyPr>
            <a:normAutofit/>
          </a:bodyPr>
          <a:lstStyle/>
          <a:p>
            <a:pPr marL="385763" indent="-385763">
              <a:buAutoNum type="arabicPeriod"/>
            </a:pPr>
            <a:r>
              <a:rPr lang="id-ID" dirty="0"/>
              <a:t>Hanya orang yang memiliki otoritas yang diperbolehkan masuk ke area kerja laboratorium</a:t>
            </a:r>
            <a:r>
              <a:rPr lang="en-US" i="1" dirty="0"/>
              <a:t>. </a:t>
            </a:r>
            <a:endParaRPr lang="id-ID" dirty="0"/>
          </a:p>
          <a:p>
            <a:pPr marL="385763" indent="-385763">
              <a:buAutoNum type="arabicPeriod"/>
            </a:pPr>
            <a:r>
              <a:rPr lang="id-ID" dirty="0"/>
              <a:t>Pintu laboratorium harus tertutup sepanjang waktu</a:t>
            </a:r>
          </a:p>
          <a:p>
            <a:pPr marL="385763" indent="-385763">
              <a:buAutoNum type="arabicPeriod"/>
            </a:pPr>
            <a:r>
              <a:rPr lang="id-ID" dirty="0"/>
              <a:t>Anak-anak di bawah 16 tahun tidak diperkenankan masuk ke dalam area kerja  laboratorium</a:t>
            </a:r>
            <a:r>
              <a:rPr lang="id-ID" i="1" dirty="0"/>
              <a:t> </a:t>
            </a:r>
          </a:p>
          <a:p>
            <a:pPr marL="385763" indent="-385763">
              <a:buFont typeface="Arial" panose="020B0604020202020204" pitchFamily="34" charset="0"/>
              <a:buAutoNum type="arabicPeriod"/>
            </a:pPr>
            <a:r>
              <a:rPr lang="id-ID" dirty="0"/>
              <a:t>Hewan yang tidak terlibat dalam eksperimen tidak diperkenankan berada di dalam laboratorium</a:t>
            </a:r>
            <a:r>
              <a:rPr lang="id-ID" i="1" dirty="0"/>
              <a:t> </a:t>
            </a:r>
          </a:p>
          <a:p>
            <a:pPr marL="385763" indent="-385763">
              <a:buFont typeface="Arial" panose="020B0604020202020204" pitchFamily="34" charset="0"/>
              <a:buAutoNum type="arabicPeriod"/>
            </a:pPr>
            <a:r>
              <a:rPr lang="id-ID" dirty="0"/>
              <a:t>Pintu dan jalur </a:t>
            </a:r>
            <a:r>
              <a:rPr lang="en-US" dirty="0" err="1"/>
              <a:t>evakuasi</a:t>
            </a:r>
            <a:r>
              <a:rPr lang="en-US" dirty="0"/>
              <a:t> </a:t>
            </a:r>
            <a:r>
              <a:rPr lang="en-US" dirty="0" err="1"/>
              <a:t>tidak</a:t>
            </a:r>
            <a:r>
              <a:rPr lang="en-US" dirty="0"/>
              <a:t> </a:t>
            </a:r>
            <a:r>
              <a:rPr lang="en-US" dirty="0" err="1"/>
              <a:t>boleh</a:t>
            </a:r>
            <a:r>
              <a:rPr lang="en-US" dirty="0"/>
              <a:t> </a:t>
            </a:r>
            <a:r>
              <a:rPr lang="en-US" dirty="0" err="1"/>
              <a:t>terhalang</a:t>
            </a:r>
            <a:r>
              <a:rPr lang="en-US" dirty="0"/>
              <a:t> </a:t>
            </a:r>
            <a:r>
              <a:rPr lang="en-US" dirty="0" err="1"/>
              <a:t>oleh</a:t>
            </a:r>
            <a:r>
              <a:rPr lang="en-US" dirty="0"/>
              <a:t> </a:t>
            </a:r>
            <a:r>
              <a:rPr lang="en-US" dirty="0" err="1"/>
              <a:t>benda</a:t>
            </a:r>
            <a:r>
              <a:rPr lang="en-US" dirty="0"/>
              <a:t>/</a:t>
            </a:r>
            <a:r>
              <a:rPr lang="en-US" dirty="0" err="1"/>
              <a:t>barang</a:t>
            </a:r>
            <a:r>
              <a:rPr lang="en-US" dirty="0"/>
              <a:t> </a:t>
            </a:r>
            <a:r>
              <a:rPr lang="en-US" dirty="0" err="1"/>
              <a:t>apapun</a:t>
            </a:r>
            <a:r>
              <a:rPr lang="en-US" dirty="0"/>
              <a:t>.</a:t>
            </a:r>
            <a:endParaRPr lang="id-ID" dirty="0"/>
          </a:p>
          <a:p>
            <a:pPr marL="0" indent="0">
              <a:buNone/>
            </a:pPr>
            <a:endParaRPr lang="id-ID" dirty="0"/>
          </a:p>
          <a:p>
            <a:pPr marL="385763" indent="-385763">
              <a:buFont typeface="+mj-lt"/>
              <a:buAutoNum type="arabicPeriod"/>
            </a:pPr>
            <a:endParaRPr lang="id-ID" dirty="0"/>
          </a:p>
        </p:txBody>
      </p:sp>
      <p:sp>
        <p:nvSpPr>
          <p:cNvPr id="6" name="Slide Number Placeholder 5"/>
          <p:cNvSpPr>
            <a:spLocks noGrp="1"/>
          </p:cNvSpPr>
          <p:nvPr>
            <p:ph type="sldNum" sz="quarter" idx="12"/>
          </p:nvPr>
        </p:nvSpPr>
        <p:spPr/>
        <p:txBody>
          <a:bodyPr/>
          <a:lstStyle/>
          <a:p>
            <a:fld id="{C279F19A-DD13-4B25-85E5-F67B8729621E}" type="slidenum">
              <a:rPr lang="en-US" smtClean="0"/>
              <a:pPr/>
              <a:t>8</a:t>
            </a:fld>
            <a:endParaRPr lang="en-US"/>
          </a:p>
        </p:txBody>
      </p:sp>
      <p:pic>
        <p:nvPicPr>
          <p:cNvPr id="4" name="Picture 3"/>
          <p:cNvPicPr>
            <a:picLocks noChangeAspect="1"/>
          </p:cNvPicPr>
          <p:nvPr/>
        </p:nvPicPr>
        <p:blipFill>
          <a:blip r:embed="rId3" cstate="print"/>
          <a:stretch>
            <a:fillRect/>
          </a:stretch>
        </p:blipFill>
        <p:spPr>
          <a:xfrm>
            <a:off x="7246441" y="3928969"/>
            <a:ext cx="1554659" cy="15610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441" y="1343025"/>
            <a:ext cx="1554659" cy="2072878"/>
          </a:xfrm>
          <a:prstGeom prst="rect">
            <a:avLst/>
          </a:prstGeom>
        </p:spPr>
      </p:pic>
    </p:spTree>
    <p:extLst>
      <p:ext uri="{BB962C8B-B14F-4D97-AF65-F5344CB8AC3E}">
        <p14:creationId xmlns:p14="http://schemas.microsoft.com/office/powerpoint/2010/main" val="377318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41673" y="750886"/>
            <a:ext cx="3974123" cy="800100"/>
          </a:xfrm>
        </p:spPr>
        <p:txBody>
          <a:bodyPr/>
          <a:lstStyle/>
          <a:p>
            <a:pPr algn="r" eaLnBrk="1" hangingPunct="1"/>
            <a:r>
              <a:rPr lang="en-US" sz="2400" b="1" dirty="0" err="1"/>
              <a:t>Aturan</a:t>
            </a:r>
            <a:r>
              <a:rPr lang="en-US" sz="2400" b="1" dirty="0"/>
              <a:t> </a:t>
            </a:r>
            <a:r>
              <a:rPr lang="en-US" sz="2400" b="1" dirty="0" err="1"/>
              <a:t>umum</a:t>
            </a:r>
            <a:r>
              <a:rPr lang="en-US" sz="2400" b="1" dirty="0"/>
              <a:t> </a:t>
            </a:r>
            <a:r>
              <a:rPr lang="en-US" sz="2400" b="1" dirty="0" err="1"/>
              <a:t>praktik</a:t>
            </a:r>
            <a:r>
              <a:rPr lang="en-US" sz="2400" b="1" dirty="0"/>
              <a:t> lab</a:t>
            </a:r>
          </a:p>
        </p:txBody>
      </p:sp>
      <p:sp>
        <p:nvSpPr>
          <p:cNvPr id="8195" name="Content Placeholder 2"/>
          <p:cNvSpPr>
            <a:spLocks noGrp="1"/>
          </p:cNvSpPr>
          <p:nvPr>
            <p:ph idx="1"/>
          </p:nvPr>
        </p:nvSpPr>
        <p:spPr>
          <a:xfrm>
            <a:off x="1506709" y="1728787"/>
            <a:ext cx="7232057" cy="4271963"/>
          </a:xfrm>
        </p:spPr>
        <p:txBody>
          <a:bodyPr>
            <a:normAutofit lnSpcReduction="10000"/>
          </a:bodyPr>
          <a:lstStyle/>
          <a:p>
            <a:pPr eaLnBrk="1" hangingPunct="1"/>
            <a:r>
              <a:rPr lang="en-US" sz="1800" dirty="0" err="1"/>
              <a:t>Larangan</a:t>
            </a:r>
            <a:r>
              <a:rPr lang="en-US" sz="1800" dirty="0"/>
              <a:t> </a:t>
            </a:r>
            <a:r>
              <a:rPr lang="en-US" sz="1800" dirty="0" err="1"/>
              <a:t>makan</a:t>
            </a:r>
            <a:r>
              <a:rPr lang="en-US" sz="1800" dirty="0"/>
              <a:t>, </a:t>
            </a:r>
            <a:r>
              <a:rPr lang="en-US" sz="1800" dirty="0" err="1"/>
              <a:t>minum</a:t>
            </a:r>
            <a:r>
              <a:rPr lang="en-US" sz="1800" dirty="0"/>
              <a:t>, </a:t>
            </a:r>
            <a:r>
              <a:rPr lang="en-US" sz="1800" dirty="0" err="1"/>
              <a:t>menyimpan</a:t>
            </a:r>
            <a:r>
              <a:rPr lang="en-US" sz="1800" dirty="0"/>
              <a:t> </a:t>
            </a:r>
            <a:r>
              <a:rPr lang="en-US" sz="1800" dirty="0" err="1"/>
              <a:t>makanan</a:t>
            </a:r>
            <a:r>
              <a:rPr lang="en-US" sz="1800" dirty="0"/>
              <a:t>, </a:t>
            </a:r>
            <a:r>
              <a:rPr lang="en-US" sz="1800" dirty="0" err="1"/>
              <a:t>merokok</a:t>
            </a:r>
            <a:r>
              <a:rPr lang="en-US" sz="1800" dirty="0"/>
              <a:t> </a:t>
            </a:r>
            <a:r>
              <a:rPr lang="en-US" sz="1800" dirty="0" err="1"/>
              <a:t>dalam</a:t>
            </a:r>
            <a:r>
              <a:rPr lang="en-US" sz="1800" dirty="0"/>
              <a:t> lab</a:t>
            </a:r>
          </a:p>
          <a:p>
            <a:pPr eaLnBrk="1" hangingPunct="1"/>
            <a:r>
              <a:rPr lang="en-US" sz="1800" dirty="0" err="1"/>
              <a:t>Cuci</a:t>
            </a:r>
            <a:r>
              <a:rPr lang="en-US" sz="1800" dirty="0"/>
              <a:t> </a:t>
            </a:r>
            <a:r>
              <a:rPr lang="en-US" sz="1800" dirty="0" err="1"/>
              <a:t>tangan</a:t>
            </a:r>
            <a:r>
              <a:rPr lang="en-US" sz="1800" dirty="0"/>
              <a:t> </a:t>
            </a:r>
            <a:r>
              <a:rPr lang="en-US" sz="1800" dirty="0" err="1"/>
              <a:t>segera</a:t>
            </a:r>
            <a:r>
              <a:rPr lang="en-US" sz="1800" dirty="0"/>
              <a:t> </a:t>
            </a:r>
            <a:r>
              <a:rPr lang="en-US" sz="1800" dirty="0" err="1"/>
              <a:t>setelah</a:t>
            </a:r>
            <a:r>
              <a:rPr lang="en-US" sz="1800" dirty="0"/>
              <a:t> </a:t>
            </a:r>
            <a:r>
              <a:rPr lang="en-US" sz="1800" dirty="0" err="1"/>
              <a:t>melakukan</a:t>
            </a:r>
            <a:r>
              <a:rPr lang="en-US" sz="1800" dirty="0"/>
              <a:t> </a:t>
            </a:r>
            <a:r>
              <a:rPr lang="en-US" sz="1800" dirty="0" err="1"/>
              <a:t>segala</a:t>
            </a:r>
            <a:r>
              <a:rPr lang="en-US" sz="1800" dirty="0"/>
              <a:t> </a:t>
            </a:r>
            <a:r>
              <a:rPr lang="en-US" sz="1800" dirty="0" err="1"/>
              <a:t>aktivitas</a:t>
            </a:r>
            <a:r>
              <a:rPr lang="en-US" sz="1800" dirty="0"/>
              <a:t> lab</a:t>
            </a:r>
          </a:p>
          <a:p>
            <a:pPr eaLnBrk="1" hangingPunct="1"/>
            <a:r>
              <a:rPr lang="en-US" sz="1800" dirty="0" err="1"/>
              <a:t>Mengenakan</a:t>
            </a:r>
            <a:r>
              <a:rPr lang="en-US" sz="1800" dirty="0"/>
              <a:t> </a:t>
            </a:r>
            <a:r>
              <a:rPr lang="en-US" sz="1800" dirty="0" err="1"/>
              <a:t>Alat</a:t>
            </a:r>
            <a:r>
              <a:rPr lang="en-US" sz="1800" dirty="0"/>
              <a:t> </a:t>
            </a:r>
            <a:r>
              <a:rPr lang="en-US" sz="1800" dirty="0" err="1"/>
              <a:t>Pelindung</a:t>
            </a:r>
            <a:r>
              <a:rPr lang="en-US" sz="1800" dirty="0"/>
              <a:t> </a:t>
            </a:r>
            <a:r>
              <a:rPr lang="en-US" sz="1800" dirty="0" err="1"/>
              <a:t>Diri</a:t>
            </a:r>
            <a:r>
              <a:rPr lang="en-US" sz="1800" dirty="0"/>
              <a:t> (APD)/PPE (</a:t>
            </a:r>
            <a:r>
              <a:rPr lang="en-US" sz="1800" dirty="0" err="1"/>
              <a:t>sarung</a:t>
            </a:r>
            <a:r>
              <a:rPr lang="en-US" sz="1800" dirty="0"/>
              <a:t> </a:t>
            </a:r>
            <a:r>
              <a:rPr lang="en-US" sz="1800" dirty="0" err="1"/>
              <a:t>tangan</a:t>
            </a:r>
            <a:r>
              <a:rPr lang="en-US" sz="1800" dirty="0"/>
              <a:t>, </a:t>
            </a:r>
            <a:r>
              <a:rPr lang="id-ID" sz="1800" dirty="0"/>
              <a:t>masker, </a:t>
            </a:r>
            <a:r>
              <a:rPr lang="en-US" sz="1800" dirty="0" err="1"/>
              <a:t>google</a:t>
            </a:r>
            <a:r>
              <a:rPr lang="en-US" sz="1800" dirty="0"/>
              <a:t>, </a:t>
            </a:r>
            <a:r>
              <a:rPr lang="en-US" sz="1800" dirty="0" err="1"/>
              <a:t>jas</a:t>
            </a:r>
            <a:r>
              <a:rPr lang="en-US" sz="1800" dirty="0"/>
              <a:t> lab </a:t>
            </a:r>
            <a:r>
              <a:rPr lang="id-ID" sz="1800" dirty="0"/>
              <a:t>dll)</a:t>
            </a:r>
            <a:endParaRPr lang="en-US" sz="1800" dirty="0"/>
          </a:p>
          <a:p>
            <a:pPr eaLnBrk="1" hangingPunct="1"/>
            <a:r>
              <a:rPr lang="en-US" sz="1800" dirty="0" err="1"/>
              <a:t>Pakaian</a:t>
            </a:r>
            <a:r>
              <a:rPr lang="en-US" sz="1800" dirty="0"/>
              <a:t> lab </a:t>
            </a:r>
            <a:r>
              <a:rPr lang="en-US" sz="1800" dirty="0" err="1"/>
              <a:t>dan</a:t>
            </a:r>
            <a:r>
              <a:rPr lang="en-US" sz="1800" dirty="0"/>
              <a:t> </a:t>
            </a:r>
            <a:r>
              <a:rPr lang="en-US" sz="1800" dirty="0" err="1"/>
              <a:t>pakaian</a:t>
            </a:r>
            <a:r>
              <a:rPr lang="en-US" sz="1800" dirty="0"/>
              <a:t> </a:t>
            </a:r>
            <a:r>
              <a:rPr lang="en-US" sz="1800" dirty="0" err="1"/>
              <a:t>pelindung</a:t>
            </a:r>
            <a:r>
              <a:rPr lang="en-US" sz="1800" dirty="0"/>
              <a:t> </a:t>
            </a:r>
            <a:r>
              <a:rPr lang="en-US" sz="1800" dirty="0" err="1"/>
              <a:t>dari</a:t>
            </a:r>
            <a:r>
              <a:rPr lang="en-US" sz="1800" dirty="0"/>
              <a:t> </a:t>
            </a:r>
            <a:r>
              <a:rPr lang="en-US" sz="1800" dirty="0" err="1"/>
              <a:t>kontaminasi</a:t>
            </a:r>
            <a:r>
              <a:rPr lang="en-US" sz="1800" dirty="0"/>
              <a:t> </a:t>
            </a:r>
            <a:r>
              <a:rPr lang="en-US" sz="1800" dirty="0" err="1"/>
              <a:t>tidak</a:t>
            </a:r>
            <a:r>
              <a:rPr lang="en-US" sz="1800" dirty="0"/>
              <a:t> </a:t>
            </a:r>
            <a:r>
              <a:rPr lang="en-US" sz="1800" dirty="0" err="1"/>
              <a:t>boleh</a:t>
            </a:r>
            <a:r>
              <a:rPr lang="en-US" sz="1800" dirty="0"/>
              <a:t> </a:t>
            </a:r>
            <a:r>
              <a:rPr lang="en-US" sz="1800" dirty="0" err="1"/>
              <a:t>dipakai</a:t>
            </a:r>
            <a:r>
              <a:rPr lang="en-US" sz="1800" dirty="0"/>
              <a:t> </a:t>
            </a:r>
            <a:r>
              <a:rPr lang="en-US" sz="1800" dirty="0" err="1"/>
              <a:t>diluar</a:t>
            </a:r>
            <a:r>
              <a:rPr lang="en-US" sz="1800" dirty="0"/>
              <a:t> lab</a:t>
            </a:r>
          </a:p>
          <a:p>
            <a:pPr eaLnBrk="1" hangingPunct="1"/>
            <a:r>
              <a:rPr lang="en-US" sz="1800" dirty="0" err="1"/>
              <a:t>Meja</a:t>
            </a:r>
            <a:r>
              <a:rPr lang="en-US" sz="1800" dirty="0"/>
              <a:t> </a:t>
            </a:r>
            <a:r>
              <a:rPr lang="en-US" sz="1800" dirty="0" err="1"/>
              <a:t>kerja</a:t>
            </a:r>
            <a:r>
              <a:rPr lang="en-US" sz="1800" dirty="0"/>
              <a:t> lab </a:t>
            </a:r>
            <a:r>
              <a:rPr lang="en-US" sz="1800" dirty="0" err="1"/>
              <a:t>terjaga</a:t>
            </a:r>
            <a:r>
              <a:rPr lang="en-US" sz="1800" dirty="0"/>
              <a:t> </a:t>
            </a:r>
            <a:r>
              <a:rPr lang="en-US" sz="1800" dirty="0" err="1"/>
              <a:t>bersih</a:t>
            </a:r>
            <a:r>
              <a:rPr lang="en-US" sz="1800" dirty="0"/>
              <a:t> </a:t>
            </a:r>
            <a:r>
              <a:rPr lang="en-US" sz="1800" dirty="0" err="1"/>
              <a:t>dan</a:t>
            </a:r>
            <a:r>
              <a:rPr lang="en-US" sz="1800" dirty="0"/>
              <a:t> </a:t>
            </a:r>
            <a:r>
              <a:rPr lang="en-US" sz="1800" dirty="0" err="1"/>
              <a:t>tertata</a:t>
            </a:r>
            <a:endParaRPr lang="en-US" sz="1800" dirty="0"/>
          </a:p>
          <a:p>
            <a:pPr eaLnBrk="1" hangingPunct="1"/>
            <a:r>
              <a:rPr lang="en-US" sz="1800" dirty="0" err="1"/>
              <a:t>Melakukan</a:t>
            </a:r>
            <a:r>
              <a:rPr lang="en-US" sz="1800" dirty="0"/>
              <a:t> </a:t>
            </a:r>
            <a:r>
              <a:rPr lang="en-US" sz="1800" dirty="0" err="1"/>
              <a:t>dekontaminasi</a:t>
            </a:r>
            <a:r>
              <a:rPr lang="en-US" sz="1800" dirty="0"/>
              <a:t> </a:t>
            </a:r>
            <a:r>
              <a:rPr lang="en-US" sz="1800" dirty="0" err="1"/>
              <a:t>permukaan</a:t>
            </a:r>
            <a:r>
              <a:rPr lang="en-US" sz="1800" dirty="0"/>
              <a:t> </a:t>
            </a:r>
            <a:r>
              <a:rPr lang="en-US" sz="1800" dirty="0" err="1"/>
              <a:t>tempat</a:t>
            </a:r>
            <a:r>
              <a:rPr lang="en-US" sz="1800" dirty="0"/>
              <a:t> </a:t>
            </a:r>
            <a:r>
              <a:rPr lang="en-US" sz="1800" dirty="0" err="1"/>
              <a:t>bekerja</a:t>
            </a:r>
            <a:r>
              <a:rPr lang="en-US" sz="1800" dirty="0"/>
              <a:t> </a:t>
            </a:r>
            <a:r>
              <a:rPr lang="en-US" sz="1800" dirty="0" err="1"/>
              <a:t>sebelum</a:t>
            </a:r>
            <a:r>
              <a:rPr lang="en-US" sz="1800" dirty="0"/>
              <a:t> </a:t>
            </a:r>
            <a:r>
              <a:rPr lang="en-US" sz="1800" dirty="0" err="1"/>
              <a:t>dan</a:t>
            </a:r>
            <a:r>
              <a:rPr lang="en-US" sz="1800" dirty="0"/>
              <a:t> </a:t>
            </a:r>
            <a:r>
              <a:rPr lang="en-US" sz="1800" dirty="0" err="1"/>
              <a:t>setelah</a:t>
            </a:r>
            <a:r>
              <a:rPr lang="en-US" sz="1800" dirty="0"/>
              <a:t> </a:t>
            </a:r>
            <a:r>
              <a:rPr lang="en-US" sz="1800" dirty="0" err="1"/>
              <a:t>digunakan</a:t>
            </a:r>
            <a:r>
              <a:rPr lang="en-US" sz="1800" dirty="0"/>
              <a:t> </a:t>
            </a:r>
            <a:r>
              <a:rPr lang="en-US" sz="1800" dirty="0" err="1"/>
              <a:t>dan</a:t>
            </a:r>
            <a:r>
              <a:rPr lang="en-US" sz="1800" dirty="0"/>
              <a:t> </a:t>
            </a:r>
            <a:r>
              <a:rPr lang="en-US" sz="1800" dirty="0" err="1"/>
              <a:t>segera</a:t>
            </a:r>
            <a:r>
              <a:rPr lang="en-US" sz="1800" dirty="0"/>
              <a:t> </a:t>
            </a:r>
            <a:r>
              <a:rPr lang="en-US" sz="1800" dirty="0" err="1"/>
              <a:t>jika</a:t>
            </a:r>
            <a:r>
              <a:rPr lang="en-US" sz="1800" dirty="0"/>
              <a:t> </a:t>
            </a:r>
            <a:r>
              <a:rPr lang="en-US" sz="1800" dirty="0" err="1"/>
              <a:t>terjadi</a:t>
            </a:r>
            <a:r>
              <a:rPr lang="en-US" sz="1800" dirty="0"/>
              <a:t> </a:t>
            </a:r>
            <a:r>
              <a:rPr lang="en-US" sz="1800" dirty="0" err="1"/>
              <a:t>tumpahan</a:t>
            </a:r>
            <a:r>
              <a:rPr lang="en-US" sz="1800" dirty="0"/>
              <a:t> (</a:t>
            </a:r>
            <a:r>
              <a:rPr lang="en-US" sz="1800" dirty="0" err="1"/>
              <a:t>sesuai</a:t>
            </a:r>
            <a:r>
              <a:rPr lang="en-US" sz="1800" dirty="0"/>
              <a:t> </a:t>
            </a:r>
            <a:r>
              <a:rPr lang="en-US" sz="1800" dirty="0" err="1"/>
              <a:t>prosedur</a:t>
            </a:r>
            <a:r>
              <a:rPr lang="en-US" sz="1800" dirty="0"/>
              <a:t>)</a:t>
            </a:r>
          </a:p>
          <a:p>
            <a:pPr eaLnBrk="1" hangingPunct="1"/>
            <a:r>
              <a:rPr lang="en-US" sz="1800" dirty="0" err="1"/>
              <a:t>Pemberian</a:t>
            </a:r>
            <a:r>
              <a:rPr lang="en-US" sz="1800" dirty="0"/>
              <a:t> label </a:t>
            </a:r>
            <a:r>
              <a:rPr lang="en-US" sz="1800" dirty="0" err="1"/>
              <a:t>pada</a:t>
            </a:r>
            <a:r>
              <a:rPr lang="en-US" sz="1800" dirty="0"/>
              <a:t> </a:t>
            </a:r>
            <a:r>
              <a:rPr lang="en-US" sz="1800" dirty="0" err="1"/>
              <a:t>semua</a:t>
            </a:r>
            <a:r>
              <a:rPr lang="en-US" sz="1800" dirty="0"/>
              <a:t> </a:t>
            </a:r>
            <a:r>
              <a:rPr lang="en-US" sz="1800" dirty="0" err="1"/>
              <a:t>bahan</a:t>
            </a:r>
            <a:r>
              <a:rPr lang="en-US" sz="1800" dirty="0"/>
              <a:t> </a:t>
            </a:r>
            <a:r>
              <a:rPr lang="en-US" sz="1800" dirty="0" err="1"/>
              <a:t>kimia</a:t>
            </a:r>
            <a:r>
              <a:rPr lang="en-US" sz="1800" dirty="0"/>
              <a:t>, </a:t>
            </a:r>
            <a:r>
              <a:rPr lang="en-US" sz="1800" dirty="0" err="1"/>
              <a:t>spesimen</a:t>
            </a:r>
            <a:r>
              <a:rPr lang="en-US" sz="1800" dirty="0"/>
              <a:t> </a:t>
            </a:r>
            <a:r>
              <a:rPr lang="en-US" sz="1800" dirty="0" err="1"/>
              <a:t>biologi</a:t>
            </a:r>
            <a:r>
              <a:rPr lang="en-US" sz="1800" dirty="0"/>
              <a:t> </a:t>
            </a:r>
            <a:r>
              <a:rPr lang="en-US" sz="1800" dirty="0" err="1"/>
              <a:t>dll</a:t>
            </a:r>
            <a:endParaRPr lang="en-US" sz="1800" dirty="0"/>
          </a:p>
          <a:p>
            <a:pPr eaLnBrk="1" hangingPunct="1"/>
            <a:r>
              <a:rPr lang="en-US" sz="1800" dirty="0"/>
              <a:t>Menggunakan prosedur yang aman pada peralatan yang tepat</a:t>
            </a:r>
          </a:p>
          <a:p>
            <a:pPr eaLnBrk="1" hangingPunct="1"/>
            <a:r>
              <a:rPr lang="en-US" sz="1800" dirty="0"/>
              <a:t>Mencari informasi tentang keselamatan dari sumber yang sesuai</a:t>
            </a:r>
          </a:p>
          <a:p>
            <a:pPr eaLnBrk="1" hangingPunct="1"/>
            <a:r>
              <a:rPr lang="en-US" sz="1800" dirty="0"/>
              <a:t>Merencanakan dan melaksanakan pekerjaan</a:t>
            </a:r>
          </a:p>
          <a:p>
            <a:pPr eaLnBrk="1" hangingPunct="1"/>
            <a:r>
              <a:rPr lang="en-US" sz="1800" dirty="0"/>
              <a:t>Good Microbiology Practice</a:t>
            </a:r>
          </a:p>
          <a:p>
            <a:pPr eaLnBrk="1" hangingPunct="1"/>
            <a:endParaRPr lang="en-US" sz="1500" dirty="0"/>
          </a:p>
          <a:p>
            <a:pPr eaLnBrk="1" hangingPunct="1"/>
            <a:endParaRPr lang="en-US" sz="1500" dirty="0"/>
          </a:p>
        </p:txBody>
      </p:sp>
      <p:sp>
        <p:nvSpPr>
          <p:cNvPr id="2" name="Slide Number Placeholder 1"/>
          <p:cNvSpPr>
            <a:spLocks noGrp="1"/>
          </p:cNvSpPr>
          <p:nvPr>
            <p:ph type="sldNum" sz="quarter" idx="12"/>
          </p:nvPr>
        </p:nvSpPr>
        <p:spPr/>
        <p:txBody>
          <a:bodyPr/>
          <a:lstStyle/>
          <a:p>
            <a:fld id="{C279F19A-DD13-4B25-85E5-F67B8729621E}" type="slidenum">
              <a:rPr lang="en-US" smtClean="0"/>
              <a:pPr/>
              <a:t>9</a:t>
            </a:fld>
            <a:endParaRPr lang="en-US"/>
          </a:p>
        </p:txBody>
      </p:sp>
    </p:spTree>
    <p:extLst>
      <p:ext uri="{BB962C8B-B14F-4D97-AF65-F5344CB8AC3E}">
        <p14:creationId xmlns:p14="http://schemas.microsoft.com/office/powerpoint/2010/main" val="1383680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TotalTime>
  <Words>3870</Words>
  <Application>Microsoft Office PowerPoint</Application>
  <PresentationFormat>On-screen Show (4:3)</PresentationFormat>
  <Paragraphs>465</Paragraphs>
  <Slides>62</Slides>
  <Notes>14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Georgia</vt:lpstr>
      <vt:lpstr>Times New Roman</vt:lpstr>
      <vt:lpstr>Wingdings</vt:lpstr>
      <vt:lpstr>Wingdings 2</vt:lpstr>
      <vt:lpstr>Office Theme</vt:lpstr>
      <vt:lpstr>PowerPoint Presentation</vt:lpstr>
      <vt:lpstr>PowerPoint Presentation</vt:lpstr>
      <vt:lpstr>PowerPoint Presentation</vt:lpstr>
      <vt:lpstr>PowerPoint Presentation</vt:lpstr>
      <vt:lpstr>PERHATIKAN APA YANG ADA DISEKITARMU</vt:lpstr>
      <vt:lpstr>PERHATIKAN APA YANG ADA DISEKITARMU</vt:lpstr>
      <vt:lpstr>PERHATIKAN APA YANG ADA DISEKITARMU</vt:lpstr>
      <vt:lpstr>Peraturan Umum: AKSES TERBATAS</vt:lpstr>
      <vt:lpstr>Aturan umum praktik lab</vt:lpstr>
      <vt:lpstr>Aturan umum praktik lab</vt:lpstr>
      <vt:lpstr>Praktek Mikrobiologi Standar</vt:lpstr>
      <vt:lpstr>Praktek Mikrobiologi Standar</vt:lpstr>
      <vt:lpstr>Praktek Mikrobiologi Standar</vt:lpstr>
      <vt:lpstr>Praktek Mikrobiologi Standar</vt:lpstr>
      <vt:lpstr>Hierarchy of controls</vt:lpstr>
      <vt:lpstr>Containment: Primary dan Secondary</vt:lpstr>
      <vt:lpstr>Containment: Tertiary dan PPE</vt:lpstr>
      <vt:lpstr>DEFINISI APD</vt:lpstr>
      <vt:lpstr>Hirarki Pengendalian Potensi Bahaya K3</vt:lpstr>
      <vt:lpstr>METODE PENENTUAN APD</vt:lpstr>
      <vt:lpstr>APA KRITERIA APD?</vt:lpstr>
      <vt:lpstr>DASAR HUKUM</vt:lpstr>
      <vt:lpstr>Jenis-jenis APD dan Penggunaannya</vt:lpstr>
      <vt:lpstr>Personal Protective Equipment (PPE) /  Alat Pelindung Diri (APD)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APD – 1st line of barrier</vt:lpstr>
      <vt:lpstr>General Lab / BSL-1</vt:lpstr>
      <vt:lpstr>APD – Alas kaki</vt:lpstr>
      <vt:lpstr>APD – sarung tangan</vt:lpstr>
      <vt:lpstr>Pelindung mata dan wajah</vt:lpstr>
      <vt:lpstr>Respirator</vt:lpstr>
      <vt:lpstr>Bahaya-bahaya di Lab Biologi</vt:lpstr>
      <vt:lpstr>Bahan kimia</vt:lpstr>
      <vt:lpstr>Kesimpulan</vt:lpstr>
      <vt:lpstr>SETELAH APD DIPAKAI, YANG PERLU DILIHAT </vt:lpstr>
      <vt:lpstr>MANAJEMEN  APD</vt:lpstr>
      <vt:lpstr>PERKEMBANGAN APD</vt:lpstr>
      <vt:lpstr>PowerPoint Presentation</vt:lpstr>
      <vt:lpstr>Manajemen Api di Laboratorium</vt:lpstr>
      <vt:lpstr>Kebutuhan Pemanasan di Laboratorium</vt:lpstr>
      <vt:lpstr>API DAN METODA PENANGGULANGANNYA</vt:lpstr>
      <vt:lpstr>Pegangan PLP dalam Menegelola Api</vt:lpstr>
      <vt:lpstr>PENYEBAB KEBAKARAN DI LABORATORIUM</vt:lpstr>
      <vt:lpstr>PowerPoint Presentation</vt:lpstr>
      <vt:lpstr>Antisipasi Kebakaran di Laboratorium</vt:lpstr>
      <vt:lpstr>PowerPoint Presentation</vt:lpstr>
      <vt:lpstr>PENANGGULANGAN dan PENCEGAHAN KEBAKARAN </vt:lpstr>
      <vt:lpstr>Pemadam Kebakaran</vt:lpstr>
      <vt:lpstr>Cara Menggunakan Tabung Pemadam dan Ketersediaan Pemadam di Lab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Qonitha</dc:creator>
  <cp:lastModifiedBy>Rahmania Pamungkas</cp:lastModifiedBy>
  <cp:revision>23</cp:revision>
  <cp:lastPrinted>2016-08-19T18:05:06Z</cp:lastPrinted>
  <dcterms:created xsi:type="dcterms:W3CDTF">2016-08-09T08:37:58Z</dcterms:created>
  <dcterms:modified xsi:type="dcterms:W3CDTF">2024-05-02T01:57:18Z</dcterms:modified>
</cp:coreProperties>
</file>