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45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58.jpg" ContentType="image/jpg"/>
  <Override PartName="/ppt/media/image5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</p:sldMasterIdLst>
  <p:notesMasterIdLst>
    <p:notesMasterId r:id="rId49"/>
  </p:notesMasterIdLst>
  <p:sldIdLst>
    <p:sldId id="426" r:id="rId2"/>
    <p:sldId id="427" r:id="rId3"/>
    <p:sldId id="428" r:id="rId4"/>
    <p:sldId id="433" r:id="rId5"/>
    <p:sldId id="430" r:id="rId6"/>
    <p:sldId id="431" r:id="rId7"/>
    <p:sldId id="432" r:id="rId8"/>
    <p:sldId id="392" r:id="rId9"/>
    <p:sldId id="257" r:id="rId10"/>
    <p:sldId id="422" r:id="rId11"/>
    <p:sldId id="258" r:id="rId12"/>
    <p:sldId id="259" r:id="rId13"/>
    <p:sldId id="418" r:id="rId14"/>
    <p:sldId id="260" r:id="rId15"/>
    <p:sldId id="419" r:id="rId16"/>
    <p:sldId id="420" r:id="rId17"/>
    <p:sldId id="421" r:id="rId18"/>
    <p:sldId id="412" r:id="rId19"/>
    <p:sldId id="261" r:id="rId20"/>
    <p:sldId id="423" r:id="rId21"/>
    <p:sldId id="424" r:id="rId22"/>
    <p:sldId id="264" r:id="rId23"/>
    <p:sldId id="266" r:id="rId24"/>
    <p:sldId id="267" r:id="rId25"/>
    <p:sldId id="268" r:id="rId26"/>
    <p:sldId id="269" r:id="rId27"/>
    <p:sldId id="413" r:id="rId28"/>
    <p:sldId id="356" r:id="rId29"/>
    <p:sldId id="414" r:id="rId30"/>
    <p:sldId id="415" r:id="rId31"/>
    <p:sldId id="416" r:id="rId32"/>
    <p:sldId id="417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262" r:id="rId42"/>
    <p:sldId id="425" r:id="rId43"/>
    <p:sldId id="263" r:id="rId44"/>
    <p:sldId id="270" r:id="rId45"/>
    <p:sldId id="271" r:id="rId46"/>
    <p:sldId id="272" r:id="rId47"/>
    <p:sldId id="273" r:id="rId48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200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D364B-2C43-44E0-BAB4-997D251708AD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F99E-26B6-43BC-8C6E-31AD038C8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7A187-65A3-4899-ACC1-C6272E23A9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7A187-65A3-4899-ACC1-C6272E23A9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7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7A187-65A3-4899-ACC1-C6272E23A9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7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7A187-65A3-4899-ACC1-C6272E23A9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7A187-65A3-4899-ACC1-C6272E23A9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7A187-65A3-4899-ACC1-C6272E23A9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5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7A187-65A3-4899-ACC1-C6272E23A9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7A187-65A3-4899-ACC1-C6272E23A9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1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56" y="860146"/>
            <a:ext cx="829818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00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542" y="5049704"/>
            <a:ext cx="8298180" cy="12954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 algn="ctr">
              <a:buNone/>
              <a:defRPr sz="2640"/>
            </a:lvl2pPr>
            <a:lvl3pPr marL="1005840" indent="0" algn="ctr">
              <a:buNone/>
              <a:defRPr sz="2640"/>
            </a:lvl3pPr>
            <a:lvl4pPr marL="1508760" indent="0" algn="ctr">
              <a:buNone/>
              <a:defRPr sz="2200"/>
            </a:lvl4pPr>
            <a:lvl5pPr marL="2011680" indent="0" algn="ctr">
              <a:buNone/>
              <a:defRPr sz="2200"/>
            </a:lvl5pPr>
            <a:lvl6pPr marL="2514600" indent="0" algn="ctr">
              <a:buNone/>
              <a:defRPr sz="2200"/>
            </a:lvl6pPr>
            <a:lvl7pPr marL="3017520" indent="0" algn="ctr">
              <a:buNone/>
              <a:defRPr sz="2200"/>
            </a:lvl7pPr>
            <a:lvl8pPr marL="3520440" indent="0" algn="ctr">
              <a:buNone/>
              <a:defRPr sz="2200"/>
            </a:lvl8pPr>
            <a:lvl9pPr marL="4023360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4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</p:spTree>
    <p:extLst>
      <p:ext uri="{BB962C8B-B14F-4D97-AF65-F5344CB8AC3E}">
        <p14:creationId xmlns:p14="http://schemas.microsoft.com/office/powerpoint/2010/main" val="48158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70084"/>
            <a:ext cx="2168843" cy="65250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70083"/>
            <a:ext cx="6380798" cy="6525076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</p:spTree>
    <p:extLst>
      <p:ext uri="{BB962C8B-B14F-4D97-AF65-F5344CB8AC3E}">
        <p14:creationId xmlns:p14="http://schemas.microsoft.com/office/powerpoint/2010/main" val="333986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</p:spTree>
    <p:extLst>
      <p:ext uri="{BB962C8B-B14F-4D97-AF65-F5344CB8AC3E}">
        <p14:creationId xmlns:p14="http://schemas.microsoft.com/office/powerpoint/2010/main" val="269021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860146"/>
            <a:ext cx="8298180" cy="404164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5046878"/>
            <a:ext cx="8298180" cy="12954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72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256" y="2091832"/>
            <a:ext cx="4073652" cy="4559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784" y="2091835"/>
            <a:ext cx="4073652" cy="45598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</p:spTree>
    <p:extLst>
      <p:ext uri="{BB962C8B-B14F-4D97-AF65-F5344CB8AC3E}">
        <p14:creationId xmlns:p14="http://schemas.microsoft.com/office/powerpoint/2010/main" val="308458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926645"/>
            <a:ext cx="4073652" cy="372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9784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784" y="2926645"/>
            <a:ext cx="4073652" cy="372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</p:spTree>
    <p:extLst>
      <p:ext uri="{BB962C8B-B14F-4D97-AF65-F5344CB8AC3E}">
        <p14:creationId xmlns:p14="http://schemas.microsoft.com/office/powerpoint/2010/main" val="315447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</p:spTree>
    <p:extLst>
      <p:ext uri="{BB962C8B-B14F-4D97-AF65-F5344CB8AC3E}">
        <p14:creationId xmlns:p14="http://schemas.microsoft.com/office/powerpoint/2010/main" val="239642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</p:spTree>
    <p:extLst>
      <p:ext uri="{BB962C8B-B14F-4D97-AF65-F5344CB8AC3E}">
        <p14:creationId xmlns:p14="http://schemas.microsoft.com/office/powerpoint/2010/main" val="16255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1902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33058" y="0"/>
            <a:ext cx="52807" cy="7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673607"/>
            <a:ext cx="2640330" cy="2590800"/>
          </a:xfrm>
        </p:spPr>
        <p:txBody>
          <a:bodyPr anchor="b">
            <a:normAutofit/>
          </a:bodyPr>
          <a:lstStyle>
            <a:lvl1pPr>
              <a:defRPr sz="39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6261" y="829056"/>
            <a:ext cx="5510332" cy="5958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190" y="3316224"/>
            <a:ext cx="2640330" cy="382967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048" y="7321092"/>
            <a:ext cx="2160271" cy="41380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0495" y="7321092"/>
            <a:ext cx="3834765" cy="41380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</p:spTree>
    <p:extLst>
      <p:ext uri="{BB962C8B-B14F-4D97-AF65-F5344CB8AC3E}">
        <p14:creationId xmlns:p14="http://schemas.microsoft.com/office/powerpoint/2010/main" val="213417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613400"/>
            <a:ext cx="10055781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570420"/>
            <a:ext cx="10055781" cy="72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5751576"/>
            <a:ext cx="8348472" cy="932688"/>
          </a:xfrm>
        </p:spPr>
        <p:txBody>
          <a:bodyPr tIns="0" bIns="0" anchor="b">
            <a:noAutofit/>
          </a:bodyPr>
          <a:lstStyle>
            <a:lvl1pPr>
              <a:defRPr sz="39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58388" cy="5570419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520">
                <a:solidFill>
                  <a:schemeClr val="bg1"/>
                </a:solidFill>
              </a:defRPr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5" y="6694627"/>
            <a:ext cx="8348472" cy="67360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0"/>
              </a:spcAft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</p:spTree>
    <p:extLst>
      <p:ext uri="{BB962C8B-B14F-4D97-AF65-F5344CB8AC3E}">
        <p14:creationId xmlns:p14="http://schemas.microsoft.com/office/powerpoint/2010/main" val="152343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254240"/>
            <a:ext cx="10058401" cy="518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178891"/>
            <a:ext cx="10058401" cy="74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5" y="2091832"/>
            <a:ext cx="8298181" cy="45598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258" y="7321092"/>
            <a:ext cx="203962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104" y="7321092"/>
            <a:ext cx="397881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7879" y="7321092"/>
            <a:ext cx="1082421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>
                <a:solidFill>
                  <a:srgbClr val="FFFFFF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lang="en-US" spc="-30" smtClean="0"/>
              <a:t>‹#›</a:t>
            </a:fld>
            <a:endParaRPr lang="en-US" spc="-3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84664" y="1969558"/>
            <a:ext cx="822274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4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1005840" rtl="0" eaLnBrk="1" latinLnBrk="0" hangingPunct="1">
        <a:lnSpc>
          <a:spcPct val="85000"/>
        </a:lnSpc>
        <a:spcBef>
          <a:spcPct val="0"/>
        </a:spcBef>
        <a:buNone/>
        <a:defRPr sz="5280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584" indent="-100584" algn="l" defTabSz="1005840" rtl="0" eaLnBrk="1" latinLnBrk="0" hangingPunct="1">
        <a:lnSpc>
          <a:spcPct val="90000"/>
        </a:lnSpc>
        <a:spcBef>
          <a:spcPts val="1320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2453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9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3621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4789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5957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9927-F4B1-3A8C-BE1B-6EBAE9AF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b="1" i="0" dirty="0">
                <a:solidFill>
                  <a:srgbClr val="676A6C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Keamanan dan Keselamatan Kerja Laboratorium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977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87D3-33EF-2D8C-CA73-885D9577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39" y="895603"/>
            <a:ext cx="8072120" cy="5539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Tujuan</a:t>
            </a:r>
            <a:r>
              <a:rPr lang="en-US" sz="3600" b="1" dirty="0"/>
              <a:t> </a:t>
            </a:r>
            <a:r>
              <a:rPr lang="en-US" sz="3600" b="1" dirty="0" err="1"/>
              <a:t>Penanganan</a:t>
            </a:r>
            <a:r>
              <a:rPr lang="en-US" sz="3600" b="1" dirty="0"/>
              <a:t> </a:t>
            </a:r>
            <a:r>
              <a:rPr lang="en-US" sz="3600" b="1" dirty="0" err="1"/>
              <a:t>Limbah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762E9-2E5D-B0E7-3074-969A371E4F8E}"/>
              </a:ext>
            </a:extLst>
          </p:cNvPr>
          <p:cNvSpPr txBox="1"/>
          <p:nvPr/>
        </p:nvSpPr>
        <p:spPr>
          <a:xfrm>
            <a:off x="1295400" y="2514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/>
              <a:t>Melindungi</a:t>
            </a:r>
            <a:r>
              <a:rPr lang="en-US" sz="3600" dirty="0"/>
              <a:t> </a:t>
            </a:r>
            <a:r>
              <a:rPr lang="en-US" sz="3600" dirty="0" err="1"/>
              <a:t>petugas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perlaukaan</a:t>
            </a:r>
            <a:r>
              <a:rPr lang="en-US" sz="3600" dirty="0"/>
              <a:t>/</a:t>
            </a:r>
            <a:r>
              <a:rPr lang="en-US" sz="3600" dirty="0" err="1"/>
              <a:t>tertusuk</a:t>
            </a:r>
            <a:r>
              <a:rPr lang="en-US" sz="3600" dirty="0"/>
              <a:t> </a:t>
            </a:r>
            <a:r>
              <a:rPr lang="en-US" sz="3600" dirty="0" err="1"/>
              <a:t>benda</a:t>
            </a:r>
            <a:r>
              <a:rPr lang="en-US" sz="3600" dirty="0"/>
              <a:t> </a:t>
            </a:r>
            <a:r>
              <a:rPr lang="en-US" sz="3600" dirty="0" err="1"/>
              <a:t>tajam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/>
              <a:t>Melindungi</a:t>
            </a:r>
            <a:r>
              <a:rPr lang="en-US" sz="3600" dirty="0"/>
              <a:t> </a:t>
            </a:r>
            <a:r>
              <a:rPr lang="en-US" sz="3600" dirty="0" err="1"/>
              <a:t>penyebaran</a:t>
            </a:r>
            <a:r>
              <a:rPr lang="en-US" sz="3600" dirty="0"/>
              <a:t> </a:t>
            </a:r>
            <a:r>
              <a:rPr lang="en-US" sz="3600" dirty="0" err="1"/>
              <a:t>infeksi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para </a:t>
            </a:r>
            <a:r>
              <a:rPr lang="en-US" sz="3600" dirty="0" err="1"/>
              <a:t>petugas</a:t>
            </a:r>
            <a:r>
              <a:rPr lang="en-US" sz="3600" dirty="0"/>
              <a:t> </a:t>
            </a:r>
            <a:r>
              <a:rPr lang="en-US" sz="3600" dirty="0" err="1"/>
              <a:t>kesehatan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Mencegah penularan infeksi pada masyarakat sekitar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/>
              <a:t>Mencegah</a:t>
            </a:r>
            <a:r>
              <a:rPr lang="en-US" sz="3600" dirty="0"/>
              <a:t> </a:t>
            </a:r>
            <a:r>
              <a:rPr lang="en-US" sz="3600" dirty="0" err="1"/>
              <a:t>pencemaran</a:t>
            </a:r>
            <a:r>
              <a:rPr lang="en-US" sz="3600" dirty="0"/>
              <a:t> </a:t>
            </a:r>
            <a:r>
              <a:rPr lang="en-US" sz="3600" dirty="0" err="1"/>
              <a:t>lingkungan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041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6972" y="1991444"/>
            <a:ext cx="7022544" cy="4584954"/>
            <a:chOff x="1717541" y="1132326"/>
            <a:chExt cx="8512175" cy="5557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7541" y="1132326"/>
              <a:ext cx="7530862" cy="55572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54123" y="1144524"/>
              <a:ext cx="7462520" cy="5486400"/>
            </a:xfrm>
            <a:custGeom>
              <a:avLst/>
              <a:gdLst/>
              <a:ahLst/>
              <a:cxnLst/>
              <a:rect l="l" t="t" r="r" b="b"/>
              <a:pathLst>
                <a:path w="7462520" h="5486400">
                  <a:moveTo>
                    <a:pt x="6858000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6858000" y="5486400"/>
                  </a:lnTo>
                  <a:lnTo>
                    <a:pt x="6858000" y="4572000"/>
                  </a:lnTo>
                  <a:lnTo>
                    <a:pt x="7462139" y="2855214"/>
                  </a:lnTo>
                  <a:lnTo>
                    <a:pt x="6858000" y="32004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485"/>
            </a:p>
          </p:txBody>
        </p:sp>
        <p:sp>
          <p:nvSpPr>
            <p:cNvPr id="5" name="object 5"/>
            <p:cNvSpPr/>
            <p:nvPr/>
          </p:nvSpPr>
          <p:spPr>
            <a:xfrm>
              <a:off x="1754123" y="1144524"/>
              <a:ext cx="7462520" cy="5486400"/>
            </a:xfrm>
            <a:custGeom>
              <a:avLst/>
              <a:gdLst/>
              <a:ahLst/>
              <a:cxnLst/>
              <a:rect l="l" t="t" r="r" b="b"/>
              <a:pathLst>
                <a:path w="7462520" h="5486400">
                  <a:moveTo>
                    <a:pt x="0" y="0"/>
                  </a:moveTo>
                  <a:lnTo>
                    <a:pt x="4000500" y="0"/>
                  </a:lnTo>
                  <a:lnTo>
                    <a:pt x="5715000" y="0"/>
                  </a:lnTo>
                  <a:lnTo>
                    <a:pt x="6858000" y="0"/>
                  </a:lnTo>
                  <a:lnTo>
                    <a:pt x="6858000" y="3200400"/>
                  </a:lnTo>
                  <a:lnTo>
                    <a:pt x="7462139" y="2855214"/>
                  </a:lnTo>
                  <a:lnTo>
                    <a:pt x="6858000" y="4572000"/>
                  </a:lnTo>
                  <a:lnTo>
                    <a:pt x="6858000" y="5486400"/>
                  </a:lnTo>
                  <a:lnTo>
                    <a:pt x="5715000" y="5486400"/>
                  </a:lnTo>
                  <a:lnTo>
                    <a:pt x="4000500" y="5486400"/>
                  </a:lnTo>
                  <a:lnTo>
                    <a:pt x="0" y="5486400"/>
                  </a:lnTo>
                  <a:lnTo>
                    <a:pt x="0" y="4572000"/>
                  </a:lnTo>
                  <a:lnTo>
                    <a:pt x="0" y="32004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85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600" y="2895600"/>
              <a:ext cx="1618488" cy="34290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74244" y="1217748"/>
            <a:ext cx="4402646" cy="568666"/>
          </a:xfrm>
          <a:prstGeom prst="rect">
            <a:avLst/>
          </a:prstGeom>
        </p:spPr>
        <p:txBody>
          <a:bodyPr vert="horz" wrap="square" lIns="0" tIns="9954" rIns="0" bIns="0" rtlCol="0">
            <a:spAutoFit/>
          </a:bodyPr>
          <a:lstStyle/>
          <a:p>
            <a:pPr marL="10478">
              <a:spcBef>
                <a:spcPts val="78"/>
              </a:spcBef>
            </a:pPr>
            <a:r>
              <a:rPr sz="3630" spc="-41" dirty="0">
                <a:solidFill>
                  <a:srgbClr val="C00000"/>
                </a:solidFill>
                <a:latin typeface="Calibri Light"/>
                <a:cs typeface="Calibri Light"/>
              </a:rPr>
              <a:t>Upaya</a:t>
            </a:r>
            <a:r>
              <a:rPr sz="3630" spc="-132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630" spc="-41" dirty="0">
                <a:solidFill>
                  <a:srgbClr val="C00000"/>
                </a:solidFill>
                <a:latin typeface="Calibri Light"/>
                <a:cs typeface="Calibri Light"/>
              </a:rPr>
              <a:t>Reduksi</a:t>
            </a:r>
            <a:r>
              <a:rPr sz="3630" spc="-111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3630" spc="-25" dirty="0">
                <a:solidFill>
                  <a:srgbClr val="C00000"/>
                </a:solidFill>
                <a:latin typeface="Calibri Light"/>
                <a:cs typeface="Calibri Light"/>
              </a:rPr>
              <a:t>Limbah…</a:t>
            </a:r>
            <a:endParaRPr sz="363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9890" y="6440363"/>
            <a:ext cx="86963" cy="162930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10478">
              <a:spcBef>
                <a:spcPts val="83"/>
              </a:spcBef>
            </a:pPr>
            <a:r>
              <a:rPr sz="990" dirty="0">
                <a:latin typeface="Trebuchet MS"/>
                <a:cs typeface="Trebuchet MS"/>
              </a:rPr>
              <a:t>3</a:t>
            </a:r>
            <a:endParaRPr sz="99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7110" y="1883377"/>
            <a:ext cx="5239274" cy="3919054"/>
          </a:xfrm>
          <a:prstGeom prst="rect">
            <a:avLst/>
          </a:prstGeom>
        </p:spPr>
        <p:txBody>
          <a:bodyPr vert="horz" wrap="square" lIns="0" tIns="269272" rIns="0" bIns="0" rtlCol="0">
            <a:spAutoFit/>
          </a:bodyPr>
          <a:lstStyle/>
          <a:p>
            <a:pPr marL="36147" algn="ctr">
              <a:spcBef>
                <a:spcPts val="2120"/>
              </a:spcBef>
            </a:pPr>
            <a:r>
              <a:rPr sz="3300" b="1" dirty="0">
                <a:solidFill>
                  <a:srgbClr val="FF0000"/>
                </a:solidFill>
                <a:latin typeface="Trebuchet MS"/>
                <a:cs typeface="Trebuchet MS"/>
              </a:rPr>
              <a:t>LESS</a:t>
            </a:r>
            <a:r>
              <a:rPr sz="33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300" b="1" dirty="0">
                <a:solidFill>
                  <a:srgbClr val="FF0000"/>
                </a:solidFill>
                <a:latin typeface="Trebuchet MS"/>
                <a:cs typeface="Trebuchet MS"/>
              </a:rPr>
              <a:t>IS</a:t>
            </a:r>
            <a:r>
              <a:rPr sz="3300" b="1" spc="-21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300" b="1" spc="-4" dirty="0">
                <a:solidFill>
                  <a:srgbClr val="FF0000"/>
                </a:solidFill>
                <a:latin typeface="Trebuchet MS"/>
                <a:cs typeface="Trebuchet MS"/>
              </a:rPr>
              <a:t>BETTER…!!!</a:t>
            </a:r>
            <a:endParaRPr sz="3300">
              <a:latin typeface="Trebuchet MS"/>
              <a:cs typeface="Trebuchet MS"/>
            </a:endParaRPr>
          </a:p>
          <a:p>
            <a:pPr marL="10478">
              <a:lnSpc>
                <a:spcPts val="2256"/>
              </a:lnSpc>
              <a:spcBef>
                <a:spcPts val="1221"/>
              </a:spcBef>
            </a:pPr>
            <a:r>
              <a:rPr sz="1980" dirty="0">
                <a:latin typeface="Calibri"/>
                <a:cs typeface="Calibri"/>
              </a:rPr>
              <a:t>Sebelum</a:t>
            </a:r>
            <a:r>
              <a:rPr sz="1980" spc="-33" dirty="0">
                <a:latin typeface="Calibri"/>
                <a:cs typeface="Calibri"/>
              </a:rPr>
              <a:t> </a:t>
            </a:r>
            <a:r>
              <a:rPr sz="1980" dirty="0">
                <a:latin typeface="Calibri"/>
                <a:cs typeface="Calibri"/>
              </a:rPr>
              <a:t>membeli</a:t>
            </a:r>
            <a:r>
              <a:rPr sz="1980" spc="-25" dirty="0">
                <a:latin typeface="Calibri"/>
                <a:cs typeface="Calibri"/>
              </a:rPr>
              <a:t> </a:t>
            </a:r>
            <a:r>
              <a:rPr sz="1980" dirty="0">
                <a:latin typeface="Calibri"/>
                <a:cs typeface="Calibri"/>
              </a:rPr>
              <a:t>dan </a:t>
            </a:r>
            <a:r>
              <a:rPr sz="1980" spc="-4" dirty="0">
                <a:latin typeface="Calibri"/>
                <a:cs typeface="Calibri"/>
              </a:rPr>
              <a:t>menggunakan</a:t>
            </a:r>
            <a:r>
              <a:rPr sz="1980" spc="-37" dirty="0">
                <a:latin typeface="Calibri"/>
                <a:cs typeface="Calibri"/>
              </a:rPr>
              <a:t> </a:t>
            </a:r>
            <a:r>
              <a:rPr sz="1980" spc="-8" dirty="0">
                <a:latin typeface="Calibri"/>
                <a:cs typeface="Calibri"/>
              </a:rPr>
              <a:t>BAHAN</a:t>
            </a:r>
            <a:endParaRPr sz="1980">
              <a:latin typeface="Calibri"/>
              <a:cs typeface="Calibri"/>
            </a:endParaRPr>
          </a:p>
          <a:p>
            <a:pPr marL="10478">
              <a:lnSpc>
                <a:spcPts val="2256"/>
              </a:lnSpc>
            </a:pPr>
            <a:r>
              <a:rPr sz="1980" spc="-4" dirty="0">
                <a:latin typeface="Calibri"/>
                <a:cs typeface="Calibri"/>
              </a:rPr>
              <a:t>(KIMIA),</a:t>
            </a:r>
            <a:r>
              <a:rPr sz="1980" spc="-17" dirty="0">
                <a:latin typeface="Calibri"/>
                <a:cs typeface="Calibri"/>
              </a:rPr>
              <a:t> </a:t>
            </a:r>
            <a:r>
              <a:rPr sz="1980" spc="-8" dirty="0">
                <a:latin typeface="Calibri"/>
                <a:cs typeface="Calibri"/>
              </a:rPr>
              <a:t>pikirkan </a:t>
            </a:r>
            <a:r>
              <a:rPr sz="1980" dirty="0">
                <a:latin typeface="Calibri"/>
                <a:cs typeface="Calibri"/>
              </a:rPr>
              <a:t>terlebih</a:t>
            </a:r>
            <a:r>
              <a:rPr sz="1980" spc="-33" dirty="0">
                <a:latin typeface="Calibri"/>
                <a:cs typeface="Calibri"/>
              </a:rPr>
              <a:t> </a:t>
            </a:r>
            <a:r>
              <a:rPr sz="1980" dirty="0">
                <a:latin typeface="Calibri"/>
                <a:cs typeface="Calibri"/>
              </a:rPr>
              <a:t>dahulu</a:t>
            </a:r>
            <a:r>
              <a:rPr sz="1980" spc="-25" dirty="0">
                <a:latin typeface="Calibri"/>
                <a:cs typeface="Calibri"/>
              </a:rPr>
              <a:t> </a:t>
            </a:r>
            <a:r>
              <a:rPr sz="1980" dirty="0">
                <a:latin typeface="Calibri"/>
                <a:cs typeface="Calibri"/>
              </a:rPr>
              <a:t>:</a:t>
            </a:r>
            <a:endParaRPr sz="1980">
              <a:latin typeface="Calibri"/>
              <a:cs typeface="Calibri"/>
            </a:endParaRPr>
          </a:p>
          <a:p>
            <a:pPr marL="199073" indent="-188595">
              <a:lnSpc>
                <a:spcPts val="1881"/>
              </a:lnSpc>
              <a:spcBef>
                <a:spcPts val="309"/>
              </a:spcBef>
              <a:buFont typeface="Arial MT"/>
              <a:buChar char="•"/>
              <a:tabLst>
                <a:tab pos="198549" algn="l"/>
                <a:tab pos="199073" algn="l"/>
              </a:tabLst>
            </a:pPr>
            <a:r>
              <a:rPr sz="1650" spc="-8" dirty="0">
                <a:latin typeface="Calibri"/>
                <a:cs typeface="Calibri"/>
              </a:rPr>
              <a:t>Apakah</a:t>
            </a:r>
            <a:r>
              <a:rPr sz="1650" spc="12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kita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benar-benar</a:t>
            </a:r>
            <a:r>
              <a:rPr sz="1650" spc="17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membutuhkan</a:t>
            </a:r>
            <a:r>
              <a:rPr sz="1650" spc="29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bahan </a:t>
            </a:r>
            <a:r>
              <a:rPr sz="1650" spc="-4" dirty="0">
                <a:latin typeface="Calibri"/>
                <a:cs typeface="Calibri"/>
              </a:rPr>
              <a:t>kimia</a:t>
            </a:r>
            <a:endParaRPr sz="1650">
              <a:latin typeface="Calibri"/>
              <a:cs typeface="Calibri"/>
            </a:endParaRPr>
          </a:p>
          <a:p>
            <a:pPr marL="199073">
              <a:lnSpc>
                <a:spcPts val="1881"/>
              </a:lnSpc>
            </a:pPr>
            <a:r>
              <a:rPr sz="1650" spc="-12" dirty="0">
                <a:latin typeface="Calibri"/>
                <a:cs typeface="Calibri"/>
              </a:rPr>
              <a:t>tersebut</a:t>
            </a:r>
            <a:r>
              <a:rPr sz="1650" spc="21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?</a:t>
            </a:r>
            <a:endParaRPr sz="1650">
              <a:latin typeface="Calibri"/>
              <a:cs typeface="Calibri"/>
            </a:endParaRPr>
          </a:p>
          <a:p>
            <a:pPr marL="199073" indent="-188595">
              <a:lnSpc>
                <a:spcPts val="1881"/>
              </a:lnSpc>
              <a:spcBef>
                <a:spcPts val="297"/>
              </a:spcBef>
              <a:buFont typeface="Arial MT"/>
              <a:buChar char="•"/>
              <a:tabLst>
                <a:tab pos="198549" algn="l"/>
                <a:tab pos="199073" algn="l"/>
              </a:tabLst>
            </a:pPr>
            <a:r>
              <a:rPr sz="1650" spc="-8" dirty="0">
                <a:latin typeface="Calibri"/>
                <a:cs typeface="Calibri"/>
              </a:rPr>
              <a:t>Apakah</a:t>
            </a:r>
            <a:r>
              <a:rPr sz="1650" spc="12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kita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benar-benar</a:t>
            </a:r>
            <a:r>
              <a:rPr sz="1650" spc="17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membutuhkan</a:t>
            </a:r>
            <a:r>
              <a:rPr sz="1650" spc="29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bahan </a:t>
            </a:r>
            <a:r>
              <a:rPr sz="1650" spc="-4" dirty="0">
                <a:latin typeface="Calibri"/>
                <a:cs typeface="Calibri"/>
              </a:rPr>
              <a:t>kimia</a:t>
            </a:r>
            <a:endParaRPr sz="1650">
              <a:latin typeface="Calibri"/>
              <a:cs typeface="Calibri"/>
            </a:endParaRPr>
          </a:p>
          <a:p>
            <a:pPr marL="199073">
              <a:lnSpc>
                <a:spcPts val="1881"/>
              </a:lnSpc>
            </a:pPr>
            <a:r>
              <a:rPr sz="1650" spc="-12" dirty="0">
                <a:latin typeface="Calibri"/>
                <a:cs typeface="Calibri"/>
              </a:rPr>
              <a:t>sebanyak</a:t>
            </a:r>
            <a:r>
              <a:rPr sz="1650" spc="12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itu</a:t>
            </a:r>
            <a:r>
              <a:rPr sz="1650" spc="-8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?</a:t>
            </a:r>
            <a:endParaRPr sz="1650">
              <a:latin typeface="Calibri"/>
              <a:cs typeface="Calibri"/>
            </a:endParaRPr>
          </a:p>
          <a:p>
            <a:pPr marL="199073" indent="-188595">
              <a:lnSpc>
                <a:spcPts val="1881"/>
              </a:lnSpc>
              <a:spcBef>
                <a:spcPts val="297"/>
              </a:spcBef>
              <a:buFont typeface="Arial MT"/>
              <a:buChar char="•"/>
              <a:tabLst>
                <a:tab pos="198549" algn="l"/>
                <a:tab pos="199073" algn="l"/>
              </a:tabLst>
            </a:pPr>
            <a:r>
              <a:rPr sz="1650" spc="-8" dirty="0">
                <a:latin typeface="Calibri"/>
                <a:cs typeface="Calibri"/>
              </a:rPr>
              <a:t>Apakah</a:t>
            </a:r>
            <a:r>
              <a:rPr sz="1650" spc="21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kita</a:t>
            </a:r>
            <a:r>
              <a:rPr sz="1650" spc="4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memiliki</a:t>
            </a:r>
            <a:r>
              <a:rPr sz="1650" spc="74" dirty="0">
                <a:latin typeface="Calibri"/>
                <a:cs typeface="Calibri"/>
              </a:rPr>
              <a:t> </a:t>
            </a:r>
            <a:r>
              <a:rPr sz="1650" spc="-12" dirty="0">
                <a:latin typeface="Calibri"/>
                <a:cs typeface="Calibri"/>
              </a:rPr>
              <a:t>fasilitas</a:t>
            </a:r>
            <a:r>
              <a:rPr sz="1650" spc="62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penyimpanan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untuk</a:t>
            </a:r>
            <a:r>
              <a:rPr sz="1650" spc="12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bahan</a:t>
            </a:r>
            <a:endParaRPr sz="1650">
              <a:latin typeface="Calibri"/>
              <a:cs typeface="Calibri"/>
            </a:endParaRPr>
          </a:p>
          <a:p>
            <a:pPr marL="199073">
              <a:lnSpc>
                <a:spcPts val="1881"/>
              </a:lnSpc>
            </a:pPr>
            <a:r>
              <a:rPr sz="1650" spc="-4" dirty="0">
                <a:latin typeface="Calibri"/>
                <a:cs typeface="Calibri"/>
              </a:rPr>
              <a:t>kimia</a:t>
            </a:r>
            <a:r>
              <a:rPr sz="1650" spc="4" dirty="0">
                <a:latin typeface="Calibri"/>
                <a:cs typeface="Calibri"/>
              </a:rPr>
              <a:t> </a:t>
            </a:r>
            <a:r>
              <a:rPr sz="1650" spc="-12" dirty="0">
                <a:latin typeface="Calibri"/>
                <a:cs typeface="Calibri"/>
              </a:rPr>
              <a:t>tersebut</a:t>
            </a:r>
            <a:r>
              <a:rPr sz="1650" spc="21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?</a:t>
            </a:r>
            <a:endParaRPr sz="1650">
              <a:latin typeface="Calibri"/>
              <a:cs typeface="Calibri"/>
            </a:endParaRPr>
          </a:p>
          <a:p>
            <a:pPr marL="199073" indent="-188595">
              <a:lnSpc>
                <a:spcPts val="1881"/>
              </a:lnSpc>
              <a:spcBef>
                <a:spcPts val="301"/>
              </a:spcBef>
              <a:buFont typeface="Arial MT"/>
              <a:buChar char="•"/>
              <a:tabLst>
                <a:tab pos="198549" algn="l"/>
                <a:tab pos="199073" algn="l"/>
              </a:tabLst>
            </a:pPr>
            <a:r>
              <a:rPr sz="1650" spc="-8" dirty="0">
                <a:latin typeface="Calibri"/>
                <a:cs typeface="Calibri"/>
              </a:rPr>
              <a:t>Apakah</a:t>
            </a:r>
            <a:r>
              <a:rPr sz="1650" spc="12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kita</a:t>
            </a:r>
            <a:r>
              <a:rPr sz="1650" spc="4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memiliki</a:t>
            </a:r>
            <a:r>
              <a:rPr sz="1650" spc="66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wadah</a:t>
            </a:r>
            <a:r>
              <a:rPr sz="1650" spc="17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penampung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limbah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khusus</a:t>
            </a:r>
            <a:endParaRPr sz="1650">
              <a:latin typeface="Calibri"/>
              <a:cs typeface="Calibri"/>
            </a:endParaRPr>
          </a:p>
          <a:p>
            <a:pPr marL="199073">
              <a:lnSpc>
                <a:spcPts val="1881"/>
              </a:lnSpc>
            </a:pPr>
            <a:r>
              <a:rPr sz="1650" spc="-12" dirty="0">
                <a:latin typeface="Calibri"/>
                <a:cs typeface="Calibri"/>
              </a:rPr>
              <a:t>atau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dapat</a:t>
            </a:r>
            <a:r>
              <a:rPr sz="1650" spc="8" dirty="0">
                <a:latin typeface="Calibri"/>
                <a:cs typeface="Calibri"/>
              </a:rPr>
              <a:t> </a:t>
            </a:r>
            <a:r>
              <a:rPr sz="1650" spc="-8" dirty="0">
                <a:latin typeface="Calibri"/>
                <a:cs typeface="Calibri"/>
              </a:rPr>
              <a:t>mengelola</a:t>
            </a:r>
            <a:r>
              <a:rPr sz="1650" spc="45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limbah</a:t>
            </a:r>
            <a:r>
              <a:rPr sz="1650" spc="33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untuk</a:t>
            </a:r>
            <a:r>
              <a:rPr sz="1650" spc="-21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bahan</a:t>
            </a:r>
            <a:r>
              <a:rPr sz="1650" spc="-4" dirty="0">
                <a:latin typeface="Calibri"/>
                <a:cs typeface="Calibri"/>
              </a:rPr>
              <a:t> kimia</a:t>
            </a:r>
            <a:r>
              <a:rPr sz="1650" spc="17" dirty="0">
                <a:latin typeface="Calibri"/>
                <a:cs typeface="Calibri"/>
              </a:rPr>
              <a:t> </a:t>
            </a:r>
            <a:r>
              <a:rPr sz="1650" spc="-12" dirty="0">
                <a:latin typeface="Calibri"/>
                <a:cs typeface="Calibri"/>
              </a:rPr>
              <a:t>tersebut</a:t>
            </a:r>
            <a:r>
              <a:rPr sz="1650" spc="54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?</a:t>
            </a:r>
            <a:endParaRPr sz="1650">
              <a:latin typeface="Calibri"/>
              <a:cs typeface="Calibri"/>
            </a:endParaRPr>
          </a:p>
          <a:p>
            <a:pPr marL="199073" indent="-188595">
              <a:spcBef>
                <a:spcPts val="297"/>
              </a:spcBef>
              <a:buFont typeface="Arial MT"/>
              <a:buChar char="•"/>
              <a:tabLst>
                <a:tab pos="198549" algn="l"/>
                <a:tab pos="199073" algn="l"/>
              </a:tabLst>
            </a:pPr>
            <a:r>
              <a:rPr sz="1650" spc="-8" dirty="0">
                <a:latin typeface="Calibri"/>
                <a:cs typeface="Calibri"/>
              </a:rPr>
              <a:t>Apakah</a:t>
            </a:r>
            <a:r>
              <a:rPr sz="1650" spc="21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bahan </a:t>
            </a:r>
            <a:r>
              <a:rPr sz="1650" spc="-8" dirty="0">
                <a:latin typeface="Calibri"/>
                <a:cs typeface="Calibri"/>
              </a:rPr>
              <a:t>kimia</a:t>
            </a:r>
            <a:r>
              <a:rPr sz="1650" spc="33" dirty="0">
                <a:latin typeface="Calibri"/>
                <a:cs typeface="Calibri"/>
              </a:rPr>
              <a:t> </a:t>
            </a:r>
            <a:r>
              <a:rPr sz="1650" spc="-12" dirty="0">
                <a:latin typeface="Calibri"/>
                <a:cs typeface="Calibri"/>
              </a:rPr>
              <a:t>tersebut</a:t>
            </a:r>
            <a:r>
              <a:rPr sz="1650" spc="37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dapat</a:t>
            </a:r>
            <a:r>
              <a:rPr sz="1650" spc="4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di</a:t>
            </a:r>
            <a:r>
              <a:rPr sz="1650" spc="4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daur-ulang</a:t>
            </a:r>
            <a:r>
              <a:rPr sz="1650" spc="4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?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534" y="3027133"/>
            <a:ext cx="8613202" cy="3221267"/>
          </a:xfrm>
          <a:prstGeom prst="rect">
            <a:avLst/>
          </a:prstGeom>
        </p:spPr>
        <p:txBody>
          <a:bodyPr vert="horz" wrap="square" lIns="0" tIns="87313" rIns="0" bIns="0" rtlCol="0">
            <a:spAutoFit/>
          </a:bodyPr>
          <a:lstStyle/>
          <a:p>
            <a:pPr marL="13970" marR="354140">
              <a:lnSpc>
                <a:spcPct val="80000"/>
              </a:lnSpc>
              <a:spcBef>
                <a:spcPts val="688"/>
              </a:spcBef>
            </a:pPr>
            <a:r>
              <a:rPr sz="2420" spc="-6" dirty="0">
                <a:solidFill>
                  <a:srgbClr val="FF0000"/>
                </a:solidFill>
                <a:latin typeface="Calibri"/>
                <a:cs typeface="Calibri"/>
              </a:rPr>
              <a:t>Limbah </a:t>
            </a:r>
            <a:r>
              <a:rPr sz="2420" spc="-17" dirty="0">
                <a:solidFill>
                  <a:srgbClr val="FF0000"/>
                </a:solidFill>
                <a:latin typeface="Calibri"/>
                <a:cs typeface="Calibri"/>
              </a:rPr>
              <a:t>laboratorium </a:t>
            </a:r>
            <a:r>
              <a:rPr sz="2420" spc="-6" dirty="0">
                <a:latin typeface="Calibri"/>
                <a:cs typeface="Calibri"/>
              </a:rPr>
              <a:t>adalah sisa </a:t>
            </a:r>
            <a:r>
              <a:rPr sz="2420" spc="-17" dirty="0">
                <a:latin typeface="Calibri"/>
                <a:cs typeface="Calibri"/>
              </a:rPr>
              <a:t>atau </a:t>
            </a:r>
            <a:r>
              <a:rPr sz="2420" spc="-11" dirty="0">
                <a:latin typeface="Calibri"/>
                <a:cs typeface="Calibri"/>
              </a:rPr>
              <a:t>buangan/sampah yang </a:t>
            </a:r>
            <a:r>
              <a:rPr sz="2420" spc="-6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dihasilkan</a:t>
            </a:r>
            <a:r>
              <a:rPr sz="2420" spc="-22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dari suatu</a:t>
            </a:r>
            <a:r>
              <a:rPr sz="2420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proses</a:t>
            </a:r>
            <a:r>
              <a:rPr sz="2420" spc="6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atau</a:t>
            </a:r>
            <a:r>
              <a:rPr sz="2420" spc="-6" dirty="0">
                <a:latin typeface="Calibri"/>
                <a:cs typeface="Calibri"/>
              </a:rPr>
              <a:t> </a:t>
            </a:r>
            <a:r>
              <a:rPr sz="2420" spc="-22" dirty="0">
                <a:latin typeface="Calibri"/>
                <a:cs typeface="Calibri"/>
              </a:rPr>
              <a:t>kegiatan</a:t>
            </a:r>
            <a:r>
              <a:rPr sz="2420" spc="22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laboratorium</a:t>
            </a:r>
            <a:r>
              <a:rPr sz="2420" spc="-22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yang </a:t>
            </a:r>
            <a:r>
              <a:rPr sz="2420" spc="-11" dirty="0">
                <a:latin typeface="Calibri"/>
                <a:cs typeface="Calibri"/>
              </a:rPr>
              <a:t> </a:t>
            </a:r>
            <a:r>
              <a:rPr sz="2420" spc="-22" dirty="0">
                <a:latin typeface="Calibri"/>
                <a:cs typeface="Calibri"/>
              </a:rPr>
              <a:t>kehadirannya </a:t>
            </a:r>
            <a:r>
              <a:rPr sz="2420" spc="-11" dirty="0">
                <a:latin typeface="Calibri"/>
                <a:cs typeface="Calibri"/>
              </a:rPr>
              <a:t>pada</a:t>
            </a:r>
            <a:r>
              <a:rPr sz="2420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suatu</a:t>
            </a:r>
            <a:r>
              <a:rPr sz="2420" spc="-17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saat dan</a:t>
            </a:r>
            <a:r>
              <a:rPr sz="2420" spc="-6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tempat</a:t>
            </a:r>
            <a:r>
              <a:rPr sz="2420" spc="28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tertentu </a:t>
            </a:r>
            <a:r>
              <a:rPr sz="2420" spc="-11" dirty="0">
                <a:latin typeface="Calibri"/>
                <a:cs typeface="Calibri"/>
              </a:rPr>
              <a:t> </a:t>
            </a:r>
            <a:r>
              <a:rPr sz="2420" spc="-6" dirty="0">
                <a:latin typeface="Calibri"/>
                <a:cs typeface="Calibri"/>
              </a:rPr>
              <a:t>merugikan/merusak</a:t>
            </a:r>
            <a:r>
              <a:rPr sz="2420" spc="28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lingkungan</a:t>
            </a:r>
            <a:r>
              <a:rPr sz="2420" spc="-11" dirty="0">
                <a:latin typeface="Calibri"/>
                <a:cs typeface="Calibri"/>
              </a:rPr>
              <a:t> dan</a:t>
            </a:r>
            <a:r>
              <a:rPr sz="2420" spc="6" dirty="0">
                <a:latin typeface="Calibri"/>
                <a:cs typeface="Calibri"/>
              </a:rPr>
              <a:t> </a:t>
            </a:r>
            <a:r>
              <a:rPr sz="2420" spc="-6" dirty="0">
                <a:latin typeface="Calibri"/>
                <a:cs typeface="Calibri"/>
              </a:rPr>
              <a:t>tidak</a:t>
            </a:r>
            <a:r>
              <a:rPr sz="2420" spc="-11" dirty="0">
                <a:latin typeface="Calibri"/>
                <a:cs typeface="Calibri"/>
              </a:rPr>
              <a:t> </a:t>
            </a:r>
            <a:r>
              <a:rPr sz="2420" spc="-6" dirty="0">
                <a:latin typeface="Calibri"/>
                <a:cs typeface="Calibri"/>
              </a:rPr>
              <a:t>memiliki</a:t>
            </a:r>
            <a:r>
              <a:rPr sz="2420" spc="22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nilai</a:t>
            </a:r>
            <a:r>
              <a:rPr sz="2420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ekonomis.</a:t>
            </a:r>
            <a:endParaRPr sz="2420" dirty="0">
              <a:latin typeface="Calibri"/>
              <a:cs typeface="Calibri"/>
            </a:endParaRPr>
          </a:p>
          <a:p>
            <a:pPr>
              <a:spcBef>
                <a:spcPts val="61"/>
              </a:spcBef>
            </a:pPr>
            <a:endParaRPr sz="2805" dirty="0">
              <a:latin typeface="Calibri"/>
              <a:cs typeface="Calibri"/>
            </a:endParaRPr>
          </a:p>
          <a:p>
            <a:pPr marL="13970" marR="5588">
              <a:lnSpc>
                <a:spcPct val="80000"/>
              </a:lnSpc>
            </a:pPr>
            <a:r>
              <a:rPr sz="2420" spc="-6" dirty="0">
                <a:solidFill>
                  <a:srgbClr val="FF0000"/>
                </a:solidFill>
                <a:latin typeface="Calibri"/>
                <a:cs typeface="Calibri"/>
              </a:rPr>
              <a:t>Bahan</a:t>
            </a:r>
            <a:r>
              <a:rPr sz="242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20" spc="-17" dirty="0">
                <a:solidFill>
                  <a:srgbClr val="FF0000"/>
                </a:solidFill>
                <a:latin typeface="Calibri"/>
                <a:cs typeface="Calibri"/>
              </a:rPr>
              <a:t>berbahaya</a:t>
            </a:r>
            <a:r>
              <a:rPr sz="2420" spc="-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20" spc="-11" dirty="0">
                <a:solidFill>
                  <a:srgbClr val="FF0000"/>
                </a:solidFill>
                <a:latin typeface="Calibri"/>
                <a:cs typeface="Calibri"/>
              </a:rPr>
              <a:t>dan</a:t>
            </a:r>
            <a:r>
              <a:rPr sz="2420" spc="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20" spc="-17" dirty="0">
                <a:solidFill>
                  <a:srgbClr val="FF0000"/>
                </a:solidFill>
                <a:latin typeface="Calibri"/>
                <a:cs typeface="Calibri"/>
              </a:rPr>
              <a:t>beracun</a:t>
            </a:r>
            <a:r>
              <a:rPr sz="2420" spc="-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20" spc="-11" dirty="0">
                <a:solidFill>
                  <a:srgbClr val="FF0000"/>
                </a:solidFill>
                <a:latin typeface="Calibri"/>
                <a:cs typeface="Calibri"/>
              </a:rPr>
              <a:t>(B3)</a:t>
            </a:r>
            <a:r>
              <a:rPr sz="2420" spc="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20" spc="-6" dirty="0">
                <a:latin typeface="Calibri"/>
                <a:cs typeface="Calibri"/>
              </a:rPr>
              <a:t>adalah setiap </a:t>
            </a:r>
            <a:r>
              <a:rPr sz="2420" spc="-11" dirty="0">
                <a:latin typeface="Calibri"/>
                <a:cs typeface="Calibri"/>
              </a:rPr>
              <a:t>bahan</a:t>
            </a:r>
            <a:r>
              <a:rPr sz="2420" spc="6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yang</a:t>
            </a:r>
            <a:r>
              <a:rPr sz="2420" spc="17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karena </a:t>
            </a:r>
            <a:r>
              <a:rPr sz="2420" spc="-11" dirty="0">
                <a:latin typeface="Calibri"/>
                <a:cs typeface="Calibri"/>
              </a:rPr>
              <a:t> </a:t>
            </a:r>
            <a:r>
              <a:rPr sz="2420" spc="-22" dirty="0">
                <a:latin typeface="Calibri"/>
                <a:cs typeface="Calibri"/>
              </a:rPr>
              <a:t>sifat</a:t>
            </a:r>
            <a:r>
              <a:rPr sz="2420" spc="11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atau</a:t>
            </a:r>
            <a:r>
              <a:rPr sz="2420" spc="6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konsentrasi,</a:t>
            </a:r>
            <a:r>
              <a:rPr sz="2420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jumlahnya,</a:t>
            </a:r>
            <a:r>
              <a:rPr sz="2420" spc="6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baik</a:t>
            </a:r>
            <a:r>
              <a:rPr sz="2420" dirty="0">
                <a:latin typeface="Calibri"/>
                <a:cs typeface="Calibri"/>
              </a:rPr>
              <a:t> </a:t>
            </a:r>
            <a:r>
              <a:rPr sz="2420" spc="-22" dirty="0">
                <a:latin typeface="Calibri"/>
                <a:cs typeface="Calibri"/>
              </a:rPr>
              <a:t>secara</a:t>
            </a:r>
            <a:r>
              <a:rPr sz="2420" spc="6" dirty="0">
                <a:latin typeface="Calibri"/>
                <a:cs typeface="Calibri"/>
              </a:rPr>
              <a:t> </a:t>
            </a:r>
            <a:r>
              <a:rPr sz="2420" spc="-6" dirty="0">
                <a:latin typeface="Calibri"/>
                <a:cs typeface="Calibri"/>
              </a:rPr>
              <a:t>langsung</a:t>
            </a:r>
            <a:r>
              <a:rPr sz="2420" spc="6" dirty="0">
                <a:latin typeface="Calibri"/>
                <a:cs typeface="Calibri"/>
              </a:rPr>
              <a:t> </a:t>
            </a:r>
            <a:r>
              <a:rPr sz="2420" spc="-6" dirty="0">
                <a:latin typeface="Calibri"/>
                <a:cs typeface="Calibri"/>
              </a:rPr>
              <a:t>maupun tidak </a:t>
            </a:r>
            <a:r>
              <a:rPr sz="2420" spc="-532" dirty="0">
                <a:latin typeface="Calibri"/>
                <a:cs typeface="Calibri"/>
              </a:rPr>
              <a:t> </a:t>
            </a:r>
            <a:r>
              <a:rPr sz="2420" dirty="0">
                <a:latin typeface="Calibri"/>
                <a:cs typeface="Calibri"/>
              </a:rPr>
              <a:t>langsung,</a:t>
            </a:r>
            <a:r>
              <a:rPr sz="2420" spc="-6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dapat mencemarkan</a:t>
            </a:r>
            <a:r>
              <a:rPr sz="2420" spc="22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dan/atau </a:t>
            </a:r>
            <a:r>
              <a:rPr sz="2420" spc="-11" dirty="0">
                <a:latin typeface="Calibri"/>
                <a:cs typeface="Calibri"/>
              </a:rPr>
              <a:t>merusakkan</a:t>
            </a:r>
            <a:r>
              <a:rPr sz="2420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lingkungan </a:t>
            </a:r>
            <a:r>
              <a:rPr sz="2420" spc="-6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hidup, </a:t>
            </a:r>
            <a:r>
              <a:rPr sz="2420" spc="-17" dirty="0">
                <a:latin typeface="Calibri"/>
                <a:cs typeface="Calibri"/>
              </a:rPr>
              <a:t>kesehatan,</a:t>
            </a:r>
            <a:r>
              <a:rPr sz="2420" spc="28" dirty="0">
                <a:latin typeface="Calibri"/>
                <a:cs typeface="Calibri"/>
              </a:rPr>
              <a:t> </a:t>
            </a:r>
            <a:r>
              <a:rPr sz="2420" spc="-17" dirty="0">
                <a:latin typeface="Calibri"/>
                <a:cs typeface="Calibri"/>
              </a:rPr>
              <a:t>kelangsungan</a:t>
            </a:r>
            <a:r>
              <a:rPr sz="2420" spc="-6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hidup</a:t>
            </a:r>
            <a:r>
              <a:rPr sz="2420" spc="6" dirty="0">
                <a:latin typeface="Calibri"/>
                <a:cs typeface="Calibri"/>
              </a:rPr>
              <a:t> </a:t>
            </a:r>
            <a:r>
              <a:rPr sz="2420" spc="-6" dirty="0">
                <a:latin typeface="Calibri"/>
                <a:cs typeface="Calibri"/>
              </a:rPr>
              <a:t>manusia</a:t>
            </a:r>
            <a:r>
              <a:rPr sz="2420" spc="-11" dirty="0">
                <a:latin typeface="Calibri"/>
                <a:cs typeface="Calibri"/>
              </a:rPr>
              <a:t> serta</a:t>
            </a:r>
            <a:r>
              <a:rPr sz="2420" spc="17" dirty="0">
                <a:latin typeface="Calibri"/>
                <a:cs typeface="Calibri"/>
              </a:rPr>
              <a:t> </a:t>
            </a:r>
            <a:r>
              <a:rPr sz="2420" spc="-6" dirty="0">
                <a:latin typeface="Calibri"/>
                <a:cs typeface="Calibri"/>
              </a:rPr>
              <a:t>makhluk</a:t>
            </a:r>
            <a:r>
              <a:rPr sz="2420" spc="6" dirty="0">
                <a:latin typeface="Calibri"/>
                <a:cs typeface="Calibri"/>
              </a:rPr>
              <a:t> </a:t>
            </a:r>
            <a:r>
              <a:rPr sz="2420" spc="-11" dirty="0">
                <a:latin typeface="Calibri"/>
                <a:cs typeface="Calibri"/>
              </a:rPr>
              <a:t>hidup </a:t>
            </a:r>
            <a:r>
              <a:rPr sz="2420" spc="-6" dirty="0">
                <a:latin typeface="Calibri"/>
                <a:cs typeface="Calibri"/>
              </a:rPr>
              <a:t> lain</a:t>
            </a:r>
            <a:endParaRPr sz="242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3603" y="1524000"/>
            <a:ext cx="5465064" cy="676404"/>
          </a:xfrm>
          <a:prstGeom prst="rect">
            <a:avLst/>
          </a:prstGeom>
        </p:spPr>
        <p:txBody>
          <a:bodyPr vert="horz" wrap="square" lIns="0" tIns="66358" rIns="0" bIns="0" rtlCol="0">
            <a:spAutoFit/>
          </a:bodyPr>
          <a:lstStyle/>
          <a:p>
            <a:pPr marL="736918" marR="478473">
              <a:spcBef>
                <a:spcPts val="270"/>
              </a:spcBef>
            </a:pP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(Undang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Undang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sz="198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33" dirty="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1997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dan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22" dirty="0">
                <a:solidFill>
                  <a:srgbClr val="000000"/>
                </a:solidFill>
                <a:latin typeface="Calibri"/>
                <a:cs typeface="Calibri"/>
              </a:rPr>
              <a:t>Peraturan</a:t>
            </a: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000000"/>
                </a:solidFill>
                <a:latin typeface="Calibri"/>
                <a:cs typeface="Calibri"/>
              </a:rPr>
              <a:t>Pemerintah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No.18</a:t>
            </a:r>
            <a:r>
              <a:rPr sz="198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33" dirty="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1999)</a:t>
            </a:r>
            <a:endParaRPr sz="198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A150A-1DBD-05E4-51A1-0461CA6ADD33}"/>
              </a:ext>
            </a:extLst>
          </p:cNvPr>
          <p:cNvSpPr txBox="1"/>
          <p:nvPr/>
        </p:nvSpPr>
        <p:spPr>
          <a:xfrm>
            <a:off x="1876567" y="364731"/>
            <a:ext cx="630526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spc="-6" dirty="0" err="1"/>
              <a:t>Limbah</a:t>
            </a:r>
            <a:r>
              <a:rPr lang="en-US" sz="3600" b="1" spc="17" dirty="0"/>
              <a:t> </a:t>
            </a:r>
            <a:r>
              <a:rPr lang="en-US" sz="3600" b="1" spc="-6" dirty="0" err="1"/>
              <a:t>Laboratorium</a:t>
            </a:r>
            <a:r>
              <a:rPr lang="en-US" sz="3600" b="1" spc="22" dirty="0"/>
              <a:t> </a:t>
            </a:r>
            <a:r>
              <a:rPr lang="en-US" sz="3600" b="1" spc="-6" dirty="0"/>
              <a:t>dan </a:t>
            </a:r>
            <a:r>
              <a:rPr lang="en-US" sz="3600" b="1" spc="-11" dirty="0"/>
              <a:t>B3</a:t>
            </a:r>
            <a:endParaRPr lang="en-US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533" y="3505200"/>
            <a:ext cx="8772462" cy="28579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spcBef>
                <a:spcPts val="110"/>
              </a:spcBef>
            </a:pPr>
            <a:r>
              <a:rPr sz="2640" spc="-6" dirty="0">
                <a:solidFill>
                  <a:srgbClr val="FF0000"/>
                </a:solidFill>
                <a:latin typeface="Calibri"/>
                <a:cs typeface="Calibri"/>
              </a:rPr>
              <a:t>Limbah </a:t>
            </a:r>
            <a:r>
              <a:rPr sz="2640" dirty="0">
                <a:solidFill>
                  <a:srgbClr val="FF0000"/>
                </a:solidFill>
                <a:latin typeface="Calibri"/>
                <a:cs typeface="Calibri"/>
              </a:rPr>
              <a:t>B3 </a:t>
            </a:r>
            <a:r>
              <a:rPr sz="2640" dirty="0">
                <a:latin typeface="Calibri"/>
                <a:cs typeface="Calibri"/>
              </a:rPr>
              <a:t>adalah </a:t>
            </a:r>
            <a:r>
              <a:rPr sz="2640" spc="-6" dirty="0">
                <a:latin typeface="Calibri"/>
                <a:cs typeface="Calibri"/>
              </a:rPr>
              <a:t>sisa usaha </a:t>
            </a:r>
            <a:r>
              <a:rPr sz="2640" spc="-17" dirty="0">
                <a:latin typeface="Calibri"/>
                <a:cs typeface="Calibri"/>
              </a:rPr>
              <a:t>dan/atau kegiatan </a:t>
            </a:r>
            <a:r>
              <a:rPr sz="2640" spc="-11" dirty="0">
                <a:latin typeface="Calibri"/>
                <a:cs typeface="Calibri"/>
              </a:rPr>
              <a:t>yang </a:t>
            </a:r>
            <a:r>
              <a:rPr sz="2640" spc="-6" dirty="0">
                <a:latin typeface="Calibri"/>
                <a:cs typeface="Calibri"/>
              </a:rPr>
              <a:t> mengandung</a:t>
            </a:r>
            <a:r>
              <a:rPr sz="2640" spc="-11" dirty="0">
                <a:latin typeface="Calibri"/>
                <a:cs typeface="Calibri"/>
              </a:rPr>
              <a:t> </a:t>
            </a:r>
            <a:r>
              <a:rPr sz="2640" spc="-6" dirty="0">
                <a:latin typeface="Calibri"/>
                <a:cs typeface="Calibri"/>
              </a:rPr>
              <a:t>bahan</a:t>
            </a:r>
            <a:r>
              <a:rPr sz="2640" spc="6" dirty="0">
                <a:latin typeface="Calibri"/>
                <a:cs typeface="Calibri"/>
              </a:rPr>
              <a:t> </a:t>
            </a:r>
            <a:r>
              <a:rPr sz="2640" spc="-17" dirty="0">
                <a:latin typeface="Calibri"/>
                <a:cs typeface="Calibri"/>
              </a:rPr>
              <a:t>berbahaya</a:t>
            </a:r>
            <a:r>
              <a:rPr sz="2640" spc="6" dirty="0">
                <a:latin typeface="Calibri"/>
                <a:cs typeface="Calibri"/>
              </a:rPr>
              <a:t> </a:t>
            </a:r>
            <a:r>
              <a:rPr sz="2640" spc="-17" dirty="0">
                <a:latin typeface="Calibri"/>
                <a:cs typeface="Calibri"/>
              </a:rPr>
              <a:t>dan/atau</a:t>
            </a:r>
            <a:r>
              <a:rPr sz="2640" spc="-22" dirty="0">
                <a:latin typeface="Calibri"/>
                <a:cs typeface="Calibri"/>
              </a:rPr>
              <a:t> </a:t>
            </a:r>
            <a:r>
              <a:rPr sz="2640" spc="-11" dirty="0">
                <a:latin typeface="Calibri"/>
                <a:cs typeface="Calibri"/>
              </a:rPr>
              <a:t>beracun</a:t>
            </a:r>
            <a:r>
              <a:rPr sz="2640" spc="6" dirty="0">
                <a:latin typeface="Calibri"/>
                <a:cs typeface="Calibri"/>
              </a:rPr>
              <a:t> </a:t>
            </a:r>
            <a:r>
              <a:rPr sz="2640" spc="-11" dirty="0">
                <a:latin typeface="Calibri"/>
                <a:cs typeface="Calibri"/>
              </a:rPr>
              <a:t>yang</a:t>
            </a:r>
            <a:r>
              <a:rPr sz="2640" spc="-17" dirty="0">
                <a:latin typeface="Calibri"/>
                <a:cs typeface="Calibri"/>
              </a:rPr>
              <a:t> karena </a:t>
            </a:r>
            <a:r>
              <a:rPr sz="2640" spc="-11" dirty="0">
                <a:latin typeface="Calibri"/>
                <a:cs typeface="Calibri"/>
              </a:rPr>
              <a:t> </a:t>
            </a:r>
            <a:r>
              <a:rPr sz="2640" spc="-22" dirty="0">
                <a:latin typeface="Calibri"/>
                <a:cs typeface="Calibri"/>
              </a:rPr>
              <a:t>sifat</a:t>
            </a:r>
            <a:r>
              <a:rPr sz="2640" spc="-6" dirty="0">
                <a:latin typeface="Calibri"/>
                <a:cs typeface="Calibri"/>
              </a:rPr>
              <a:t> </a:t>
            </a:r>
            <a:r>
              <a:rPr sz="2640" spc="-17" dirty="0">
                <a:latin typeface="Calibri"/>
                <a:cs typeface="Calibri"/>
              </a:rPr>
              <a:t>dan/atau</a:t>
            </a:r>
            <a:r>
              <a:rPr sz="2640" spc="-11" dirty="0">
                <a:latin typeface="Calibri"/>
                <a:cs typeface="Calibri"/>
              </a:rPr>
              <a:t> </a:t>
            </a:r>
            <a:r>
              <a:rPr sz="2640" spc="-22" dirty="0">
                <a:latin typeface="Calibri"/>
                <a:cs typeface="Calibri"/>
              </a:rPr>
              <a:t>konsentrasinya</a:t>
            </a:r>
            <a:r>
              <a:rPr sz="2640" spc="-17" dirty="0">
                <a:latin typeface="Calibri"/>
                <a:cs typeface="Calibri"/>
              </a:rPr>
              <a:t> dan/atau</a:t>
            </a:r>
            <a:r>
              <a:rPr sz="2640" spc="-6" dirty="0">
                <a:latin typeface="Calibri"/>
                <a:cs typeface="Calibri"/>
              </a:rPr>
              <a:t> </a:t>
            </a:r>
            <a:r>
              <a:rPr sz="2640" spc="-11" dirty="0">
                <a:latin typeface="Calibri"/>
                <a:cs typeface="Calibri"/>
              </a:rPr>
              <a:t>jumlahnya,</a:t>
            </a:r>
            <a:r>
              <a:rPr sz="2640" spc="-22" dirty="0">
                <a:latin typeface="Calibri"/>
                <a:cs typeface="Calibri"/>
              </a:rPr>
              <a:t> </a:t>
            </a:r>
            <a:r>
              <a:rPr sz="2640" spc="-6" dirty="0">
                <a:latin typeface="Calibri"/>
                <a:cs typeface="Calibri"/>
              </a:rPr>
              <a:t>baik</a:t>
            </a:r>
            <a:r>
              <a:rPr sz="2640" spc="-17" dirty="0">
                <a:latin typeface="Calibri"/>
                <a:cs typeface="Calibri"/>
              </a:rPr>
              <a:t> secara </a:t>
            </a:r>
            <a:r>
              <a:rPr sz="2640" spc="-11" dirty="0">
                <a:latin typeface="Calibri"/>
                <a:cs typeface="Calibri"/>
              </a:rPr>
              <a:t> </a:t>
            </a:r>
            <a:r>
              <a:rPr sz="2640" spc="-6" dirty="0">
                <a:latin typeface="Calibri"/>
                <a:cs typeface="Calibri"/>
              </a:rPr>
              <a:t>langsung </a:t>
            </a:r>
            <a:r>
              <a:rPr sz="2640" dirty="0">
                <a:latin typeface="Calibri"/>
                <a:cs typeface="Calibri"/>
              </a:rPr>
              <a:t>maupun tidak </a:t>
            </a:r>
            <a:r>
              <a:rPr sz="2640" spc="-6" dirty="0">
                <a:latin typeface="Calibri"/>
                <a:cs typeface="Calibri"/>
              </a:rPr>
              <a:t>langsung, </a:t>
            </a:r>
            <a:r>
              <a:rPr sz="2640" spc="-11" dirty="0">
                <a:latin typeface="Calibri"/>
                <a:cs typeface="Calibri"/>
              </a:rPr>
              <a:t>dapat </a:t>
            </a:r>
            <a:r>
              <a:rPr sz="2640" spc="-6" dirty="0">
                <a:latin typeface="Calibri"/>
                <a:cs typeface="Calibri"/>
              </a:rPr>
              <a:t>mencemarkan </a:t>
            </a:r>
            <a:r>
              <a:rPr sz="2640" spc="-17" dirty="0">
                <a:latin typeface="Calibri"/>
                <a:cs typeface="Calibri"/>
              </a:rPr>
              <a:t>dan/atau </a:t>
            </a:r>
            <a:r>
              <a:rPr sz="2640" spc="-583" dirty="0">
                <a:latin typeface="Calibri"/>
                <a:cs typeface="Calibri"/>
              </a:rPr>
              <a:t> </a:t>
            </a:r>
            <a:r>
              <a:rPr sz="2640" spc="-11" dirty="0">
                <a:latin typeface="Calibri"/>
                <a:cs typeface="Calibri"/>
              </a:rPr>
              <a:t>merusakkan </a:t>
            </a:r>
            <a:r>
              <a:rPr sz="2640" spc="-17" dirty="0">
                <a:latin typeface="Calibri"/>
                <a:cs typeface="Calibri"/>
              </a:rPr>
              <a:t>lingkungan</a:t>
            </a:r>
            <a:r>
              <a:rPr sz="2640" spc="11" dirty="0">
                <a:latin typeface="Calibri"/>
                <a:cs typeface="Calibri"/>
              </a:rPr>
              <a:t> </a:t>
            </a:r>
            <a:r>
              <a:rPr sz="2640" spc="-6" dirty="0">
                <a:latin typeface="Calibri"/>
                <a:cs typeface="Calibri"/>
              </a:rPr>
              <a:t>hidup,</a:t>
            </a:r>
            <a:r>
              <a:rPr sz="2640" spc="6" dirty="0">
                <a:latin typeface="Calibri"/>
                <a:cs typeface="Calibri"/>
              </a:rPr>
              <a:t> </a:t>
            </a:r>
            <a:r>
              <a:rPr sz="2640" spc="-17" dirty="0">
                <a:latin typeface="Calibri"/>
                <a:cs typeface="Calibri"/>
              </a:rPr>
              <a:t>dan/atau</a:t>
            </a:r>
            <a:r>
              <a:rPr sz="2640" spc="6" dirty="0">
                <a:latin typeface="Calibri"/>
                <a:cs typeface="Calibri"/>
              </a:rPr>
              <a:t> </a:t>
            </a:r>
            <a:r>
              <a:rPr sz="2640" spc="-11" dirty="0">
                <a:latin typeface="Calibri"/>
                <a:cs typeface="Calibri"/>
              </a:rPr>
              <a:t>dapat</a:t>
            </a:r>
            <a:r>
              <a:rPr sz="2640" spc="6" dirty="0">
                <a:latin typeface="Calibri"/>
                <a:cs typeface="Calibri"/>
              </a:rPr>
              <a:t> </a:t>
            </a:r>
            <a:r>
              <a:rPr sz="2640" spc="-17" dirty="0">
                <a:latin typeface="Calibri"/>
                <a:cs typeface="Calibri"/>
              </a:rPr>
              <a:t>membahayakan </a:t>
            </a:r>
            <a:r>
              <a:rPr sz="2640" spc="-11" dirty="0">
                <a:latin typeface="Calibri"/>
                <a:cs typeface="Calibri"/>
              </a:rPr>
              <a:t> </a:t>
            </a:r>
            <a:r>
              <a:rPr sz="2640" spc="-17" dirty="0">
                <a:latin typeface="Calibri"/>
                <a:cs typeface="Calibri"/>
              </a:rPr>
              <a:t>lingkungan</a:t>
            </a:r>
            <a:r>
              <a:rPr sz="2640" spc="-6" dirty="0">
                <a:latin typeface="Calibri"/>
                <a:cs typeface="Calibri"/>
              </a:rPr>
              <a:t> hidup,</a:t>
            </a:r>
            <a:r>
              <a:rPr sz="2640" dirty="0">
                <a:latin typeface="Calibri"/>
                <a:cs typeface="Calibri"/>
              </a:rPr>
              <a:t> </a:t>
            </a:r>
            <a:r>
              <a:rPr sz="2640" spc="-17" dirty="0">
                <a:latin typeface="Calibri"/>
                <a:cs typeface="Calibri"/>
              </a:rPr>
              <a:t>kesehatan,</a:t>
            </a:r>
            <a:r>
              <a:rPr sz="2640" spc="-11" dirty="0">
                <a:latin typeface="Calibri"/>
                <a:cs typeface="Calibri"/>
              </a:rPr>
              <a:t> </a:t>
            </a:r>
            <a:r>
              <a:rPr sz="2640" spc="-17" dirty="0">
                <a:latin typeface="Calibri"/>
                <a:cs typeface="Calibri"/>
              </a:rPr>
              <a:t>kelangsungan</a:t>
            </a:r>
            <a:r>
              <a:rPr sz="2640" spc="-6" dirty="0">
                <a:latin typeface="Calibri"/>
                <a:cs typeface="Calibri"/>
              </a:rPr>
              <a:t> hidup</a:t>
            </a:r>
            <a:r>
              <a:rPr sz="2640" spc="11" dirty="0">
                <a:latin typeface="Calibri"/>
                <a:cs typeface="Calibri"/>
              </a:rPr>
              <a:t> </a:t>
            </a:r>
            <a:r>
              <a:rPr sz="2640" dirty="0">
                <a:latin typeface="Calibri"/>
                <a:cs typeface="Calibri"/>
              </a:rPr>
              <a:t>manusia</a:t>
            </a:r>
            <a:r>
              <a:rPr sz="2640" spc="-11" dirty="0">
                <a:latin typeface="Calibri"/>
                <a:cs typeface="Calibri"/>
              </a:rPr>
              <a:t> serta </a:t>
            </a:r>
            <a:r>
              <a:rPr sz="2640" spc="-578" dirty="0">
                <a:latin typeface="Calibri"/>
                <a:cs typeface="Calibri"/>
              </a:rPr>
              <a:t> </a:t>
            </a:r>
            <a:r>
              <a:rPr sz="2640" dirty="0">
                <a:latin typeface="Calibri"/>
                <a:cs typeface="Calibri"/>
              </a:rPr>
              <a:t>makhluk</a:t>
            </a:r>
            <a:r>
              <a:rPr sz="2640" spc="-33" dirty="0">
                <a:latin typeface="Calibri"/>
                <a:cs typeface="Calibri"/>
              </a:rPr>
              <a:t> </a:t>
            </a:r>
            <a:r>
              <a:rPr sz="2640" spc="-6" dirty="0">
                <a:latin typeface="Calibri"/>
                <a:cs typeface="Calibri"/>
              </a:rPr>
              <a:t>hidup</a:t>
            </a:r>
            <a:r>
              <a:rPr sz="2640" spc="11" dirty="0">
                <a:latin typeface="Calibri"/>
                <a:cs typeface="Calibri"/>
              </a:rPr>
              <a:t> </a:t>
            </a:r>
            <a:r>
              <a:rPr sz="2640" dirty="0">
                <a:latin typeface="Calibri"/>
                <a:cs typeface="Calibri"/>
              </a:rPr>
              <a:t>lain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846" y="1600200"/>
            <a:ext cx="4267835" cy="676404"/>
          </a:xfrm>
          <a:prstGeom prst="rect">
            <a:avLst/>
          </a:prstGeom>
        </p:spPr>
        <p:txBody>
          <a:bodyPr vert="horz" wrap="square" lIns="0" tIns="66358" rIns="0" bIns="0" rtlCol="0">
            <a:spAutoFit/>
          </a:bodyPr>
          <a:lstStyle/>
          <a:p>
            <a:pPr marL="13970" marR="5588">
              <a:spcBef>
                <a:spcPts val="270"/>
              </a:spcBef>
            </a:pP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(Undang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Undang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sz="198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33" dirty="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1997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dan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22" dirty="0">
                <a:solidFill>
                  <a:srgbClr val="000000"/>
                </a:solidFill>
                <a:latin typeface="Calibri"/>
                <a:cs typeface="Calibri"/>
              </a:rPr>
              <a:t>Peraturan</a:t>
            </a: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000000"/>
                </a:solidFill>
                <a:latin typeface="Calibri"/>
                <a:cs typeface="Calibri"/>
              </a:rPr>
              <a:t>Pemerintah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No.18</a:t>
            </a:r>
            <a:r>
              <a:rPr sz="198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33" dirty="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1999)</a:t>
            </a:r>
            <a:endParaRPr sz="198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EDBA4-24D0-866A-D836-4646C409CFC8}"/>
              </a:ext>
            </a:extLst>
          </p:cNvPr>
          <p:cNvSpPr txBox="1"/>
          <p:nvPr/>
        </p:nvSpPr>
        <p:spPr>
          <a:xfrm>
            <a:off x="2514600" y="701352"/>
            <a:ext cx="502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-6" dirty="0" err="1"/>
              <a:t>Limbah</a:t>
            </a:r>
            <a:r>
              <a:rPr lang="en-US" sz="4000" b="1" spc="-17" dirty="0"/>
              <a:t> </a:t>
            </a:r>
            <a:r>
              <a:rPr lang="en-US" sz="4000" b="1" spc="-11" dirty="0"/>
              <a:t>B3</a:t>
            </a:r>
            <a:endParaRPr lang="en-US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1532" y="1247127"/>
            <a:ext cx="6410134" cy="1948815"/>
          </a:xfrm>
          <a:custGeom>
            <a:avLst/>
            <a:gdLst/>
            <a:ahLst/>
            <a:cxnLst/>
            <a:rect l="l" t="t" r="r" b="b"/>
            <a:pathLst>
              <a:path w="7769859" h="2362200">
                <a:moveTo>
                  <a:pt x="7769352" y="0"/>
                </a:moveTo>
                <a:lnTo>
                  <a:pt x="0" y="0"/>
                </a:lnTo>
                <a:lnTo>
                  <a:pt x="0" y="2362200"/>
                </a:lnTo>
                <a:lnTo>
                  <a:pt x="7769352" y="2362200"/>
                </a:lnTo>
                <a:lnTo>
                  <a:pt x="7769352" y="0"/>
                </a:lnTo>
                <a:close/>
              </a:path>
            </a:pathLst>
          </a:custGeom>
          <a:solidFill>
            <a:srgbClr val="46FFD1"/>
          </a:solidFill>
        </p:spPr>
        <p:txBody>
          <a:bodyPr wrap="square" lIns="0" tIns="0" rIns="0" bIns="0" rtlCol="0"/>
          <a:lstStyle/>
          <a:p>
            <a:endParaRPr sz="148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1532" y="1247128"/>
            <a:ext cx="6410134" cy="594057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85392" rIns="0" bIns="0" rtlCol="0">
            <a:spAutoFit/>
          </a:bodyPr>
          <a:lstStyle/>
          <a:p>
            <a:pPr marL="675799">
              <a:spcBef>
                <a:spcPts val="672"/>
              </a:spcBef>
            </a:pPr>
            <a:r>
              <a:rPr sz="3300" b="1" spc="-4" dirty="0">
                <a:solidFill>
                  <a:srgbClr val="FF6600"/>
                </a:solidFill>
                <a:latin typeface="Calibri"/>
                <a:cs typeface="Calibri"/>
              </a:rPr>
              <a:t>LIMBAH</a:t>
            </a:r>
            <a:r>
              <a:rPr sz="3300" b="1" spc="-58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3300" b="1" spc="-8" dirty="0">
                <a:solidFill>
                  <a:srgbClr val="FF6600"/>
                </a:solidFill>
                <a:latin typeface="Calibri"/>
                <a:cs typeface="Calibri"/>
              </a:rPr>
              <a:t>BAHAN</a:t>
            </a:r>
            <a:r>
              <a:rPr sz="3300" b="1" spc="-33" dirty="0">
                <a:solidFill>
                  <a:srgbClr val="FF6600"/>
                </a:solidFill>
                <a:latin typeface="Calibri"/>
                <a:cs typeface="Calibri"/>
              </a:rPr>
              <a:t> </a:t>
            </a:r>
            <a:r>
              <a:rPr sz="3300" b="1" spc="-66" dirty="0">
                <a:solidFill>
                  <a:srgbClr val="FF6600"/>
                </a:solidFill>
                <a:latin typeface="Calibri"/>
                <a:cs typeface="Calibri"/>
              </a:rPr>
              <a:t>BERBAHAYA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10739" y="2037968"/>
            <a:ext cx="5281708" cy="873300"/>
            <a:chOff x="3285744" y="1188719"/>
            <a:chExt cx="6402070" cy="10585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7008" y="1188719"/>
              <a:ext cx="2908808" cy="3543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5744" y="1877580"/>
              <a:ext cx="6401561" cy="36955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40029" y="3324405"/>
            <a:ext cx="5585031" cy="1721401"/>
          </a:xfrm>
          <a:prstGeom prst="rect">
            <a:avLst/>
          </a:prstGeom>
        </p:spPr>
        <p:txBody>
          <a:bodyPr vert="horz" wrap="square" lIns="0" tIns="80677" rIns="0" bIns="0" rtlCol="0">
            <a:spAutoFit/>
          </a:bodyPr>
          <a:lstStyle/>
          <a:p>
            <a:pPr marL="199073" indent="-188595">
              <a:spcBef>
                <a:spcPts val="635"/>
              </a:spcBef>
              <a:buFont typeface="Arial MT"/>
              <a:buChar char="•"/>
              <a:tabLst>
                <a:tab pos="199073" algn="l"/>
              </a:tabLst>
            </a:pPr>
            <a:r>
              <a:rPr sz="2310" spc="-4" dirty="0">
                <a:latin typeface="Calibri"/>
                <a:cs typeface="Calibri"/>
              </a:rPr>
              <a:t>Limbah</a:t>
            </a:r>
            <a:r>
              <a:rPr sz="2310" spc="-8" dirty="0">
                <a:latin typeface="Calibri"/>
                <a:cs typeface="Calibri"/>
              </a:rPr>
              <a:t> merupakan</a:t>
            </a:r>
            <a:r>
              <a:rPr sz="2310" dirty="0">
                <a:latin typeface="Calibri"/>
                <a:cs typeface="Calibri"/>
              </a:rPr>
              <a:t> </a:t>
            </a:r>
            <a:r>
              <a:rPr sz="2310" spc="-4" dirty="0">
                <a:latin typeface="Calibri"/>
                <a:cs typeface="Calibri"/>
              </a:rPr>
              <a:t>polusi</a:t>
            </a:r>
            <a:r>
              <a:rPr sz="2310" spc="4" dirty="0">
                <a:latin typeface="Calibri"/>
                <a:cs typeface="Calibri"/>
              </a:rPr>
              <a:t> </a:t>
            </a:r>
            <a:r>
              <a:rPr sz="2310" spc="-8" dirty="0">
                <a:latin typeface="Calibri"/>
                <a:cs typeface="Calibri"/>
              </a:rPr>
              <a:t>lingkungan</a:t>
            </a:r>
            <a:endParaRPr sz="2310">
              <a:latin typeface="Calibri"/>
              <a:cs typeface="Calibri"/>
            </a:endParaRPr>
          </a:p>
          <a:p>
            <a:pPr marL="199073" indent="-188595">
              <a:spcBef>
                <a:spcPts val="557"/>
              </a:spcBef>
              <a:buFont typeface="Arial MT"/>
              <a:buChar char="•"/>
              <a:tabLst>
                <a:tab pos="199073" algn="l"/>
              </a:tabLst>
            </a:pPr>
            <a:r>
              <a:rPr sz="2310" spc="-4" dirty="0">
                <a:latin typeface="Calibri"/>
                <a:cs typeface="Calibri"/>
              </a:rPr>
              <a:t>Bukti</a:t>
            </a:r>
            <a:r>
              <a:rPr sz="2310" spc="4" dirty="0">
                <a:latin typeface="Calibri"/>
                <a:cs typeface="Calibri"/>
              </a:rPr>
              <a:t> </a:t>
            </a:r>
            <a:r>
              <a:rPr sz="2310" spc="-4" dirty="0">
                <a:latin typeface="Calibri"/>
                <a:cs typeface="Calibri"/>
              </a:rPr>
              <a:t>tanggung</a:t>
            </a:r>
            <a:r>
              <a:rPr sz="2310" spc="-17" dirty="0">
                <a:latin typeface="Calibri"/>
                <a:cs typeface="Calibri"/>
              </a:rPr>
              <a:t> </a:t>
            </a:r>
            <a:r>
              <a:rPr sz="2310" spc="-8" dirty="0">
                <a:latin typeface="Calibri"/>
                <a:cs typeface="Calibri"/>
              </a:rPr>
              <a:t>jawab</a:t>
            </a:r>
            <a:r>
              <a:rPr sz="2310" spc="-21" dirty="0">
                <a:latin typeface="Calibri"/>
                <a:cs typeface="Calibri"/>
              </a:rPr>
              <a:t> </a:t>
            </a:r>
            <a:r>
              <a:rPr sz="2310" spc="-8" dirty="0">
                <a:latin typeface="Calibri"/>
                <a:cs typeface="Calibri"/>
              </a:rPr>
              <a:t>moral</a:t>
            </a:r>
            <a:r>
              <a:rPr sz="2310" spc="-29" dirty="0">
                <a:latin typeface="Calibri"/>
                <a:cs typeface="Calibri"/>
              </a:rPr>
              <a:t> </a:t>
            </a:r>
            <a:r>
              <a:rPr sz="2310" dirty="0">
                <a:latin typeface="Calibri"/>
                <a:cs typeface="Calibri"/>
              </a:rPr>
              <a:t>dan </a:t>
            </a:r>
            <a:r>
              <a:rPr sz="2310" spc="-12" dirty="0">
                <a:latin typeface="Calibri"/>
                <a:cs typeface="Calibri"/>
              </a:rPr>
              <a:t>etika profesi</a:t>
            </a:r>
            <a:endParaRPr sz="2310">
              <a:latin typeface="Calibri"/>
              <a:cs typeface="Calibri"/>
            </a:endParaRPr>
          </a:p>
          <a:p>
            <a:pPr marL="199073" indent="-188595">
              <a:spcBef>
                <a:spcPts val="536"/>
              </a:spcBef>
              <a:buFont typeface="Arial MT"/>
              <a:buChar char="•"/>
              <a:tabLst>
                <a:tab pos="199073" algn="l"/>
              </a:tabLst>
            </a:pPr>
            <a:r>
              <a:rPr sz="2310" spc="-4" dirty="0">
                <a:latin typeface="Calibri"/>
                <a:cs typeface="Calibri"/>
              </a:rPr>
              <a:t>Bukti</a:t>
            </a:r>
            <a:r>
              <a:rPr sz="2310" spc="-12" dirty="0">
                <a:latin typeface="Calibri"/>
                <a:cs typeface="Calibri"/>
              </a:rPr>
              <a:t> </a:t>
            </a:r>
            <a:r>
              <a:rPr sz="2310" spc="-4" dirty="0">
                <a:latin typeface="Calibri"/>
                <a:cs typeface="Calibri"/>
              </a:rPr>
              <a:t>peduli</a:t>
            </a:r>
            <a:r>
              <a:rPr sz="2310" dirty="0">
                <a:latin typeface="Calibri"/>
                <a:cs typeface="Calibri"/>
              </a:rPr>
              <a:t> </a:t>
            </a:r>
            <a:r>
              <a:rPr sz="2310" spc="-8" dirty="0">
                <a:latin typeface="Calibri"/>
                <a:cs typeface="Calibri"/>
              </a:rPr>
              <a:t>lingkungan</a:t>
            </a:r>
            <a:endParaRPr sz="2310">
              <a:latin typeface="Calibri"/>
              <a:cs typeface="Calibri"/>
            </a:endParaRPr>
          </a:p>
          <a:p>
            <a:pPr marL="199073" indent="-188595">
              <a:spcBef>
                <a:spcPts val="557"/>
              </a:spcBef>
              <a:buFont typeface="Arial MT"/>
              <a:buChar char="•"/>
              <a:tabLst>
                <a:tab pos="199073" algn="l"/>
              </a:tabLst>
            </a:pPr>
            <a:r>
              <a:rPr sz="2310" dirty="0">
                <a:latin typeface="Calibri"/>
                <a:cs typeface="Calibri"/>
              </a:rPr>
              <a:t>Beri</a:t>
            </a:r>
            <a:r>
              <a:rPr sz="2310" spc="-33" dirty="0">
                <a:latin typeface="Calibri"/>
                <a:cs typeface="Calibri"/>
              </a:rPr>
              <a:t> </a:t>
            </a:r>
            <a:r>
              <a:rPr sz="2310" dirty="0">
                <a:latin typeface="Calibri"/>
                <a:cs typeface="Calibri"/>
              </a:rPr>
              <a:t>label</a:t>
            </a:r>
            <a:r>
              <a:rPr sz="2310" spc="-25" dirty="0">
                <a:latin typeface="Calibri"/>
                <a:cs typeface="Calibri"/>
              </a:rPr>
              <a:t> </a:t>
            </a:r>
            <a:r>
              <a:rPr sz="2310" spc="-4" dirty="0">
                <a:latin typeface="Calibri"/>
                <a:cs typeface="Calibri"/>
              </a:rPr>
              <a:t>pada</a:t>
            </a:r>
            <a:r>
              <a:rPr sz="2310" dirty="0">
                <a:latin typeface="Calibri"/>
                <a:cs typeface="Calibri"/>
              </a:rPr>
              <a:t> </a:t>
            </a:r>
            <a:r>
              <a:rPr sz="2310" spc="-4" dirty="0">
                <a:latin typeface="Calibri"/>
                <a:cs typeface="Calibri"/>
              </a:rPr>
              <a:t>wadah</a:t>
            </a:r>
            <a:r>
              <a:rPr sz="2310" spc="-25" dirty="0">
                <a:latin typeface="Calibri"/>
                <a:cs typeface="Calibri"/>
              </a:rPr>
              <a:t> </a:t>
            </a:r>
            <a:r>
              <a:rPr sz="2310" dirty="0">
                <a:latin typeface="Calibri"/>
                <a:cs typeface="Calibri"/>
              </a:rPr>
              <a:t>limbah</a:t>
            </a:r>
            <a:endParaRPr sz="231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32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5935" y="2538095"/>
          <a:ext cx="9220200" cy="313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807">
                <a:tc>
                  <a:txBody>
                    <a:bodyPr/>
                    <a:lstStyle/>
                    <a:p>
                      <a:pPr marL="6940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Sumber Limbah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B3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0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695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Karakteritik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Limbah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0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Bentuk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Limbah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0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458">
                <a:tc>
                  <a:txBody>
                    <a:bodyPr/>
                    <a:lstStyle/>
                    <a:p>
                      <a:pPr marL="434340" marR="168275" indent="-342900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Limbah B3 dari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sumber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tidak </a:t>
                      </a:r>
                      <a:r>
                        <a:rPr sz="18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spesifik;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marR="628015" indent="-342900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Limbah B3 dari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sumber </a:t>
                      </a:r>
                      <a:r>
                        <a:rPr sz="18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spesifik;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marR="116205" indent="-342900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Limbah B3 dari bahan kimia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kadaluarsa,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tumpahan,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bekas </a:t>
                      </a:r>
                      <a:r>
                        <a:rPr sz="18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kemasan,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buangan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produk yang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tidak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memenuhi </a:t>
                      </a:r>
                      <a:r>
                        <a:rPr sz="18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spesifikasi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0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Mudah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meledak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(explosive);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Mudah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terbakar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(flammable);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Bersifat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reaktif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(reactive);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Beracun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(toxic);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Menyebabkan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infeksi;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Bersifat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korosif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(corrosive).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975" marR="347980" indent="-342900" algn="just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Pengujian toksikologi untuk </a:t>
                      </a:r>
                      <a:r>
                        <a:rPr sz="18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menentukan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sifat akut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atau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kronik.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0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35609" indent="-343535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Limbah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cair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5609" indent="-343535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Limbah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padat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5609" indent="-343535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Limbah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70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3">
            <a:extLst>
              <a:ext uri="{FF2B5EF4-FFF2-40B4-BE49-F238E27FC236}">
                <a16:creationId xmlns:a16="http://schemas.microsoft.com/office/drawing/2014/main" id="{E4339A97-3509-2DF0-A07A-DA0CA2399B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1846" y="1600200"/>
            <a:ext cx="4267835" cy="676404"/>
          </a:xfrm>
          <a:prstGeom prst="rect">
            <a:avLst/>
          </a:prstGeom>
        </p:spPr>
        <p:txBody>
          <a:bodyPr vert="horz" wrap="square" lIns="0" tIns="66358" rIns="0" bIns="0" rtlCol="0">
            <a:spAutoFit/>
          </a:bodyPr>
          <a:lstStyle/>
          <a:p>
            <a:pPr marL="13970" marR="5588">
              <a:spcBef>
                <a:spcPts val="270"/>
              </a:spcBef>
            </a:pP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(Undang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Undang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sz="198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33" dirty="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1997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dan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22" dirty="0">
                <a:solidFill>
                  <a:srgbClr val="000000"/>
                </a:solidFill>
                <a:latin typeface="Calibri"/>
                <a:cs typeface="Calibri"/>
              </a:rPr>
              <a:t>Peraturan</a:t>
            </a:r>
            <a:r>
              <a:rPr sz="1980" spc="-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11" dirty="0">
                <a:solidFill>
                  <a:srgbClr val="000000"/>
                </a:solidFill>
                <a:latin typeface="Calibri"/>
                <a:cs typeface="Calibri"/>
              </a:rPr>
              <a:t>Pemerintah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No.18</a:t>
            </a:r>
            <a:r>
              <a:rPr sz="198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spc="-33" dirty="0">
                <a:solidFill>
                  <a:srgbClr val="000000"/>
                </a:solidFill>
                <a:latin typeface="Calibri"/>
                <a:cs typeface="Calibri"/>
              </a:rPr>
              <a:t>Tahun</a:t>
            </a:r>
            <a:r>
              <a:rPr sz="1980" spc="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80" dirty="0">
                <a:solidFill>
                  <a:srgbClr val="000000"/>
                </a:solidFill>
                <a:latin typeface="Calibri"/>
                <a:cs typeface="Calibri"/>
              </a:rPr>
              <a:t>1999)</a:t>
            </a:r>
            <a:endParaRPr sz="198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8FFAC-B0BB-254D-8CCD-57EC25101397}"/>
              </a:ext>
            </a:extLst>
          </p:cNvPr>
          <p:cNvSpPr txBox="1"/>
          <p:nvPr/>
        </p:nvSpPr>
        <p:spPr>
          <a:xfrm>
            <a:off x="2514600" y="701352"/>
            <a:ext cx="502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-6" dirty="0" err="1"/>
              <a:t>Limbah</a:t>
            </a:r>
            <a:r>
              <a:rPr lang="en-US" sz="4000" b="1" spc="-17" dirty="0"/>
              <a:t> </a:t>
            </a:r>
            <a:r>
              <a:rPr lang="en-US" sz="4000" b="1" spc="-11" dirty="0"/>
              <a:t>B3</a:t>
            </a:r>
            <a:endParaRPr lang="en-US" sz="4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0" y="1875358"/>
            <a:ext cx="1346149" cy="13511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2758" y="599848"/>
            <a:ext cx="5323251" cy="56739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algn="ctr">
              <a:spcBef>
                <a:spcPts val="105"/>
              </a:spcBef>
            </a:pPr>
            <a:r>
              <a:rPr sz="3600" b="1" spc="-6" dirty="0"/>
              <a:t>Simbol</a:t>
            </a:r>
            <a:r>
              <a:rPr sz="3600" b="1" spc="-28" dirty="0"/>
              <a:t> </a:t>
            </a:r>
            <a:r>
              <a:rPr sz="3600" b="1" spc="-6" dirty="0"/>
              <a:t>Limbah</a:t>
            </a:r>
            <a:r>
              <a:rPr sz="3600" b="1" spc="-22" dirty="0"/>
              <a:t> </a:t>
            </a:r>
            <a:r>
              <a:rPr sz="3600" b="1" spc="-11" dirty="0"/>
              <a:t>B3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53388" y="3261545"/>
            <a:ext cx="959739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6" dirty="0">
                <a:latin typeface="Arial MT"/>
                <a:cs typeface="Arial MT"/>
              </a:rPr>
              <a:t>explosive</a:t>
            </a:r>
            <a:endParaRPr sz="176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346" y="1875359"/>
            <a:ext cx="1344473" cy="13461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53144" y="3230727"/>
            <a:ext cx="1010031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6" dirty="0">
                <a:latin typeface="Arial MT"/>
                <a:cs typeface="Arial MT"/>
              </a:rPr>
              <a:t>oxsidizing</a:t>
            </a:r>
            <a:endParaRPr sz="176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4737" y="1875358"/>
            <a:ext cx="1367942" cy="13729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65916" y="3274313"/>
            <a:ext cx="1058926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6" dirty="0">
                <a:latin typeface="Arial MT"/>
                <a:cs typeface="Arial MT"/>
              </a:rPr>
              <a:t>flammable</a:t>
            </a:r>
            <a:endParaRPr sz="176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64274" y="1848535"/>
            <a:ext cx="1356207" cy="13562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66052" y="3281019"/>
            <a:ext cx="486855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6" dirty="0">
                <a:latin typeface="Arial MT"/>
                <a:cs typeface="Arial MT"/>
              </a:rPr>
              <a:t>to</a:t>
            </a:r>
            <a:r>
              <a:rPr sz="1760" spc="-11" dirty="0">
                <a:latin typeface="Arial MT"/>
                <a:cs typeface="Arial MT"/>
              </a:rPr>
              <a:t>x</a:t>
            </a:r>
            <a:r>
              <a:rPr sz="1760" spc="-6" dirty="0">
                <a:latin typeface="Arial MT"/>
                <a:cs typeface="Arial MT"/>
              </a:rPr>
              <a:t>ic</a:t>
            </a:r>
            <a:endParaRPr sz="176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5840" y="3970857"/>
            <a:ext cx="1302563" cy="130088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84656" y="5304714"/>
            <a:ext cx="934593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6" dirty="0">
                <a:latin typeface="Arial MT"/>
                <a:cs typeface="Arial MT"/>
              </a:rPr>
              <a:t>corrosive</a:t>
            </a:r>
            <a:endParaRPr sz="176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8553" y="3970857"/>
            <a:ext cx="1302563" cy="130088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302814" y="5304714"/>
            <a:ext cx="2703195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6" dirty="0">
                <a:latin typeface="Arial MT"/>
                <a:cs typeface="Arial MT"/>
              </a:rPr>
              <a:t>dangerous</a:t>
            </a:r>
            <a:r>
              <a:rPr sz="1760" dirty="0">
                <a:latin typeface="Arial MT"/>
                <a:cs typeface="Arial MT"/>
              </a:rPr>
              <a:t> </a:t>
            </a:r>
            <a:r>
              <a:rPr sz="1760" spc="-6" dirty="0">
                <a:latin typeface="Arial MT"/>
                <a:cs typeface="Arial MT"/>
              </a:rPr>
              <a:t>for</a:t>
            </a:r>
            <a:r>
              <a:rPr sz="1760" dirty="0">
                <a:latin typeface="Arial MT"/>
                <a:cs typeface="Arial MT"/>
              </a:rPr>
              <a:t> </a:t>
            </a:r>
            <a:r>
              <a:rPr sz="1760" spc="-6" dirty="0">
                <a:latin typeface="Arial MT"/>
                <a:cs typeface="Arial MT"/>
              </a:rPr>
              <a:t>environment</a:t>
            </a:r>
            <a:endParaRPr sz="176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54063" y="3970857"/>
            <a:ext cx="1299210" cy="129921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204384" y="5304714"/>
            <a:ext cx="3541395" cy="28424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760" spc="-6" dirty="0">
                <a:latin typeface="Arial MT"/>
                <a:cs typeface="Arial MT"/>
              </a:rPr>
              <a:t>carcinogenic,</a:t>
            </a:r>
            <a:r>
              <a:rPr sz="1760" spc="-17" dirty="0">
                <a:latin typeface="Arial MT"/>
                <a:cs typeface="Arial MT"/>
              </a:rPr>
              <a:t> </a:t>
            </a:r>
            <a:r>
              <a:rPr sz="1760" spc="-6" dirty="0">
                <a:latin typeface="Arial MT"/>
                <a:cs typeface="Arial MT"/>
              </a:rPr>
              <a:t>tetragenic,</a:t>
            </a:r>
            <a:r>
              <a:rPr sz="1760" spc="17" dirty="0">
                <a:latin typeface="Arial MT"/>
                <a:cs typeface="Arial MT"/>
              </a:rPr>
              <a:t> </a:t>
            </a:r>
            <a:r>
              <a:rPr sz="1760" spc="-6" dirty="0">
                <a:latin typeface="Arial MT"/>
                <a:cs typeface="Arial MT"/>
              </a:rPr>
              <a:t>mutagenic</a:t>
            </a:r>
            <a:endParaRPr sz="176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9980" y="2777261"/>
            <a:ext cx="1818894" cy="18641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982" y="3132657"/>
            <a:ext cx="2598420" cy="17887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4254" y="2236203"/>
            <a:ext cx="327107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6" dirty="0">
                <a:latin typeface="Calibri"/>
                <a:cs typeface="Calibri"/>
              </a:rPr>
              <a:t>Lab.</a:t>
            </a:r>
            <a:r>
              <a:rPr sz="1980" spc="-22" dirty="0">
                <a:latin typeface="Calibri"/>
                <a:cs typeface="Calibri"/>
              </a:rPr>
              <a:t> </a:t>
            </a:r>
            <a:r>
              <a:rPr sz="1980" spc="-6" dirty="0">
                <a:latin typeface="Calibri"/>
                <a:cs typeface="Calibri"/>
              </a:rPr>
              <a:t>Solid</a:t>
            </a:r>
            <a:r>
              <a:rPr sz="1980" spc="6" dirty="0">
                <a:latin typeface="Calibri"/>
                <a:cs typeface="Calibri"/>
              </a:rPr>
              <a:t> </a:t>
            </a:r>
            <a:r>
              <a:rPr sz="1980" dirty="0">
                <a:latin typeface="Calibri"/>
                <a:cs typeface="Calibri"/>
              </a:rPr>
              <a:t>and</a:t>
            </a:r>
            <a:r>
              <a:rPr sz="1980" spc="-17" dirty="0">
                <a:latin typeface="Calibri"/>
                <a:cs typeface="Calibri"/>
              </a:rPr>
              <a:t> </a:t>
            </a:r>
            <a:r>
              <a:rPr sz="1980" spc="-11" dirty="0">
                <a:latin typeface="Calibri"/>
                <a:cs typeface="Calibri"/>
              </a:rPr>
              <a:t>Hazardous</a:t>
            </a:r>
            <a:r>
              <a:rPr sz="1980" spc="-6" dirty="0">
                <a:latin typeface="Calibri"/>
                <a:cs typeface="Calibri"/>
              </a:rPr>
              <a:t> </a:t>
            </a:r>
            <a:r>
              <a:rPr sz="1980" spc="-28" dirty="0">
                <a:latin typeface="Calibri"/>
                <a:cs typeface="Calibri"/>
              </a:rPr>
              <a:t>Waste</a:t>
            </a:r>
            <a:endParaRPr sz="198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39388" y="2763850"/>
            <a:ext cx="3632899" cy="3173984"/>
            <a:chOff x="3035807" y="1551432"/>
            <a:chExt cx="3302635" cy="28854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7639" y="1551432"/>
              <a:ext cx="1357884" cy="14310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8999" y="2982468"/>
              <a:ext cx="2455164" cy="14538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48761" y="2268474"/>
              <a:ext cx="3276600" cy="457200"/>
            </a:xfrm>
            <a:custGeom>
              <a:avLst/>
              <a:gdLst/>
              <a:ahLst/>
              <a:cxnLst/>
              <a:rect l="l" t="t" r="r" b="b"/>
              <a:pathLst>
                <a:path w="3276600" h="457200">
                  <a:moveTo>
                    <a:pt x="0" y="114300"/>
                  </a:moveTo>
                  <a:lnTo>
                    <a:pt x="312420" y="114300"/>
                  </a:lnTo>
                  <a:lnTo>
                    <a:pt x="312420" y="0"/>
                  </a:lnTo>
                  <a:lnTo>
                    <a:pt x="541020" y="228600"/>
                  </a:lnTo>
                  <a:lnTo>
                    <a:pt x="312420" y="457200"/>
                  </a:lnTo>
                  <a:lnTo>
                    <a:pt x="312420" y="342900"/>
                  </a:lnTo>
                  <a:lnTo>
                    <a:pt x="0" y="342900"/>
                  </a:lnTo>
                  <a:lnTo>
                    <a:pt x="0" y="114300"/>
                  </a:lnTo>
                  <a:close/>
                </a:path>
                <a:path w="3276600" h="457200">
                  <a:moveTo>
                    <a:pt x="2735579" y="114300"/>
                  </a:moveTo>
                  <a:lnTo>
                    <a:pt x="3048000" y="114300"/>
                  </a:lnTo>
                  <a:lnTo>
                    <a:pt x="3048000" y="0"/>
                  </a:lnTo>
                  <a:lnTo>
                    <a:pt x="3276600" y="228600"/>
                  </a:lnTo>
                  <a:lnTo>
                    <a:pt x="3048000" y="457200"/>
                  </a:lnTo>
                  <a:lnTo>
                    <a:pt x="3048000" y="342900"/>
                  </a:lnTo>
                  <a:lnTo>
                    <a:pt x="2735579" y="342900"/>
                  </a:lnTo>
                  <a:lnTo>
                    <a:pt x="2735579" y="1143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98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34535" y="2236203"/>
            <a:ext cx="1894332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7" dirty="0">
                <a:latin typeface="Calibri"/>
                <a:cs typeface="Calibri"/>
              </a:rPr>
              <a:t>Incinerators</a:t>
            </a:r>
            <a:r>
              <a:rPr sz="1980" spc="-33" dirty="0">
                <a:latin typeface="Calibri"/>
                <a:cs typeface="Calibri"/>
              </a:rPr>
              <a:t> </a:t>
            </a:r>
            <a:r>
              <a:rPr sz="1980" dirty="0">
                <a:latin typeface="Calibri"/>
                <a:cs typeface="Calibri"/>
              </a:rPr>
              <a:t>&amp;</a:t>
            </a:r>
            <a:r>
              <a:rPr sz="1980" spc="-22" dirty="0">
                <a:latin typeface="Calibri"/>
                <a:cs typeface="Calibri"/>
              </a:rPr>
              <a:t> </a:t>
            </a:r>
            <a:r>
              <a:rPr sz="1980" spc="-6" dirty="0">
                <a:latin typeface="Calibri"/>
                <a:cs typeface="Calibri"/>
              </a:rPr>
              <a:t>TPS</a:t>
            </a:r>
            <a:endParaRPr sz="198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9005" y="2229917"/>
            <a:ext cx="3628708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7" dirty="0">
                <a:latin typeface="Calibri"/>
                <a:cs typeface="Calibri"/>
              </a:rPr>
              <a:t>Integrated</a:t>
            </a:r>
            <a:r>
              <a:rPr sz="1980" spc="-6" dirty="0">
                <a:latin typeface="Calibri"/>
                <a:cs typeface="Calibri"/>
              </a:rPr>
              <a:t> Lab</a:t>
            </a:r>
            <a:r>
              <a:rPr sz="1980" spc="6" dirty="0">
                <a:latin typeface="Calibri"/>
                <a:cs typeface="Calibri"/>
              </a:rPr>
              <a:t> </a:t>
            </a:r>
            <a:r>
              <a:rPr sz="1980" spc="-28" dirty="0">
                <a:latin typeface="Calibri"/>
                <a:cs typeface="Calibri"/>
              </a:rPr>
              <a:t>Waste</a:t>
            </a:r>
            <a:r>
              <a:rPr sz="1980" spc="-6" dirty="0">
                <a:latin typeface="Calibri"/>
                <a:cs typeface="Calibri"/>
              </a:rPr>
              <a:t> Management</a:t>
            </a:r>
            <a:endParaRPr sz="198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534" y="4984885"/>
            <a:ext cx="2797493" cy="1199752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 marR="5588">
              <a:spcBef>
                <a:spcPts val="116"/>
              </a:spcBef>
            </a:pPr>
            <a:r>
              <a:rPr sz="1540" dirty="0">
                <a:latin typeface="Calibri"/>
                <a:cs typeface="Calibri"/>
              </a:rPr>
              <a:t>Solid,</a:t>
            </a:r>
            <a:r>
              <a:rPr sz="1540" spc="-28" dirty="0">
                <a:latin typeface="Calibri"/>
                <a:cs typeface="Calibri"/>
              </a:rPr>
              <a:t> </a:t>
            </a:r>
            <a:r>
              <a:rPr sz="1540" spc="-6" dirty="0">
                <a:latin typeface="Calibri"/>
                <a:cs typeface="Calibri"/>
              </a:rPr>
              <a:t>animal,</a:t>
            </a:r>
            <a:r>
              <a:rPr sz="1540" dirty="0">
                <a:latin typeface="Calibri"/>
                <a:cs typeface="Calibri"/>
              </a:rPr>
              <a:t> </a:t>
            </a:r>
            <a:r>
              <a:rPr sz="1540" spc="-6" dirty="0">
                <a:latin typeface="Calibri"/>
                <a:cs typeface="Calibri"/>
              </a:rPr>
              <a:t>plastic,</a:t>
            </a:r>
            <a:r>
              <a:rPr sz="1540" spc="17" dirty="0">
                <a:latin typeface="Calibri"/>
                <a:cs typeface="Calibri"/>
              </a:rPr>
              <a:t> </a:t>
            </a:r>
            <a:r>
              <a:rPr sz="1540" spc="-6" dirty="0">
                <a:latin typeface="Calibri"/>
                <a:cs typeface="Calibri"/>
              </a:rPr>
              <a:t>rubber</a:t>
            </a:r>
            <a:r>
              <a:rPr sz="1540" spc="6" dirty="0">
                <a:latin typeface="Calibri"/>
                <a:cs typeface="Calibri"/>
              </a:rPr>
              <a:t> </a:t>
            </a:r>
            <a:r>
              <a:rPr sz="1540" spc="-11" dirty="0">
                <a:latin typeface="Calibri"/>
                <a:cs typeface="Calibri"/>
              </a:rPr>
              <a:t>waste </a:t>
            </a:r>
            <a:r>
              <a:rPr sz="1540" spc="-336" dirty="0">
                <a:latin typeface="Calibri"/>
                <a:cs typeface="Calibri"/>
              </a:rPr>
              <a:t> </a:t>
            </a:r>
            <a:r>
              <a:rPr sz="1540" spc="-6" dirty="0">
                <a:latin typeface="Calibri"/>
                <a:cs typeface="Calibri"/>
              </a:rPr>
              <a:t>Chemically</a:t>
            </a:r>
            <a:r>
              <a:rPr sz="1540" spc="11" dirty="0">
                <a:latin typeface="Calibri"/>
                <a:cs typeface="Calibri"/>
              </a:rPr>
              <a:t> </a:t>
            </a:r>
            <a:r>
              <a:rPr sz="1540" spc="-6" dirty="0">
                <a:latin typeface="Calibri"/>
                <a:cs typeface="Calibri"/>
              </a:rPr>
              <a:t>active, medical</a:t>
            </a:r>
            <a:r>
              <a:rPr sz="1540" dirty="0">
                <a:latin typeface="Calibri"/>
                <a:cs typeface="Calibri"/>
              </a:rPr>
              <a:t> </a:t>
            </a:r>
            <a:r>
              <a:rPr sz="1540" spc="-11" dirty="0">
                <a:latin typeface="Calibri"/>
                <a:cs typeface="Calibri"/>
              </a:rPr>
              <a:t>waste </a:t>
            </a:r>
            <a:r>
              <a:rPr sz="1540" spc="-6" dirty="0">
                <a:latin typeface="Calibri"/>
                <a:cs typeface="Calibri"/>
              </a:rPr>
              <a:t> Flammable,</a:t>
            </a:r>
            <a:r>
              <a:rPr sz="1540" spc="-17" dirty="0">
                <a:latin typeface="Calibri"/>
                <a:cs typeface="Calibri"/>
              </a:rPr>
              <a:t> </a:t>
            </a:r>
            <a:r>
              <a:rPr sz="1540" spc="-6" dirty="0">
                <a:latin typeface="Calibri"/>
                <a:cs typeface="Calibri"/>
              </a:rPr>
              <a:t>corrosive</a:t>
            </a:r>
            <a:r>
              <a:rPr sz="1540" spc="-28" dirty="0">
                <a:latin typeface="Calibri"/>
                <a:cs typeface="Calibri"/>
              </a:rPr>
              <a:t> </a:t>
            </a:r>
            <a:r>
              <a:rPr sz="1540" spc="-11" dirty="0">
                <a:latin typeface="Calibri"/>
                <a:cs typeface="Calibri"/>
              </a:rPr>
              <a:t>waste</a:t>
            </a:r>
            <a:endParaRPr sz="1540">
              <a:latin typeface="Calibri"/>
              <a:cs typeface="Calibri"/>
            </a:endParaRPr>
          </a:p>
          <a:p>
            <a:pPr marL="13970"/>
            <a:r>
              <a:rPr sz="1540" spc="-132" dirty="0">
                <a:latin typeface="Calibri"/>
                <a:cs typeface="Calibri"/>
              </a:rPr>
              <a:t>T</a:t>
            </a:r>
            <a:r>
              <a:rPr sz="1540" spc="-28" dirty="0">
                <a:latin typeface="Calibri"/>
                <a:cs typeface="Calibri"/>
              </a:rPr>
              <a:t>o</a:t>
            </a:r>
            <a:r>
              <a:rPr sz="1540" spc="-6" dirty="0">
                <a:latin typeface="Calibri"/>
                <a:cs typeface="Calibri"/>
              </a:rPr>
              <a:t>x</a:t>
            </a:r>
            <a:r>
              <a:rPr sz="1540" dirty="0">
                <a:latin typeface="Calibri"/>
                <a:cs typeface="Calibri"/>
              </a:rPr>
              <a:t>ic</a:t>
            </a:r>
            <a:r>
              <a:rPr sz="1540" spc="-28" dirty="0">
                <a:latin typeface="Calibri"/>
                <a:cs typeface="Calibri"/>
              </a:rPr>
              <a:t> </a:t>
            </a:r>
            <a:r>
              <a:rPr sz="1540" spc="-11" dirty="0">
                <a:latin typeface="Calibri"/>
                <a:cs typeface="Calibri"/>
              </a:rPr>
              <a:t>w</a:t>
            </a:r>
            <a:r>
              <a:rPr sz="1540" dirty="0">
                <a:latin typeface="Calibri"/>
                <a:cs typeface="Calibri"/>
              </a:rPr>
              <a:t>a</a:t>
            </a:r>
            <a:r>
              <a:rPr sz="1540" spc="-11" dirty="0">
                <a:latin typeface="Calibri"/>
                <a:cs typeface="Calibri"/>
              </a:rPr>
              <a:t>s</a:t>
            </a:r>
            <a:r>
              <a:rPr sz="1540" spc="-17" dirty="0">
                <a:latin typeface="Calibri"/>
                <a:cs typeface="Calibri"/>
              </a:rPr>
              <a:t>t</a:t>
            </a:r>
            <a:r>
              <a:rPr sz="1540" dirty="0">
                <a:latin typeface="Calibri"/>
                <a:cs typeface="Calibri"/>
              </a:rPr>
              <a:t>e</a:t>
            </a:r>
            <a:endParaRPr sz="1540">
              <a:latin typeface="Calibri"/>
              <a:cs typeface="Calibri"/>
            </a:endParaRPr>
          </a:p>
          <a:p>
            <a:pPr marL="13970"/>
            <a:r>
              <a:rPr sz="1540" spc="-11" dirty="0">
                <a:latin typeface="Calibri"/>
                <a:cs typeface="Calibri"/>
              </a:rPr>
              <a:t>Electronics waste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3813" y="4744740"/>
            <a:ext cx="1637983" cy="725776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13970" marR="5588">
              <a:spcBef>
                <a:spcPts val="116"/>
              </a:spcBef>
            </a:pPr>
            <a:r>
              <a:rPr sz="1540" spc="-6" dirty="0">
                <a:latin typeface="Calibri"/>
                <a:cs typeface="Calibri"/>
              </a:rPr>
              <a:t>Chemical </a:t>
            </a:r>
            <a:r>
              <a:rPr sz="1540" spc="-11" dirty="0">
                <a:latin typeface="Calibri"/>
                <a:cs typeface="Calibri"/>
              </a:rPr>
              <a:t>treatment </a:t>
            </a:r>
            <a:r>
              <a:rPr sz="1540" spc="-336" dirty="0">
                <a:latin typeface="Calibri"/>
                <a:cs typeface="Calibri"/>
              </a:rPr>
              <a:t> </a:t>
            </a:r>
            <a:r>
              <a:rPr sz="1540" spc="-11" dirty="0">
                <a:latin typeface="Calibri"/>
                <a:cs typeface="Calibri"/>
              </a:rPr>
              <a:t>Physical treatment </a:t>
            </a:r>
            <a:r>
              <a:rPr sz="1540" spc="-6" dirty="0">
                <a:latin typeface="Calibri"/>
                <a:cs typeface="Calibri"/>
              </a:rPr>
              <a:t> Biological</a:t>
            </a:r>
            <a:r>
              <a:rPr sz="1540" spc="-38" dirty="0">
                <a:latin typeface="Calibri"/>
                <a:cs typeface="Calibri"/>
              </a:rPr>
              <a:t> </a:t>
            </a:r>
            <a:r>
              <a:rPr sz="1540" spc="-11" dirty="0">
                <a:latin typeface="Calibri"/>
                <a:cs typeface="Calibri"/>
              </a:rPr>
              <a:t>treatment</a:t>
            </a:r>
            <a:endParaRPr sz="154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6853" y="6159677"/>
            <a:ext cx="2188401" cy="182679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1100" spc="-6" dirty="0">
                <a:latin typeface="Calibri"/>
                <a:cs typeface="Calibri"/>
              </a:rPr>
              <a:t>TPS:</a:t>
            </a:r>
            <a:r>
              <a:rPr sz="1100" spc="-17" dirty="0">
                <a:latin typeface="Calibri"/>
                <a:cs typeface="Calibri"/>
              </a:rPr>
              <a:t> </a:t>
            </a:r>
            <a:r>
              <a:rPr sz="1100" spc="-11" dirty="0">
                <a:latin typeface="Calibri"/>
                <a:cs typeface="Calibri"/>
              </a:rPr>
              <a:t>Tempat</a:t>
            </a:r>
            <a:r>
              <a:rPr sz="1100" spc="22" dirty="0">
                <a:latin typeface="Calibri"/>
                <a:cs typeface="Calibri"/>
              </a:rPr>
              <a:t> </a:t>
            </a:r>
            <a:r>
              <a:rPr sz="1100" spc="-6" dirty="0">
                <a:latin typeface="Calibri"/>
                <a:cs typeface="Calibri"/>
              </a:rPr>
              <a:t>Penyimpanan</a:t>
            </a:r>
            <a:r>
              <a:rPr sz="1100" spc="-22" dirty="0">
                <a:latin typeface="Calibri"/>
                <a:cs typeface="Calibri"/>
              </a:rPr>
              <a:t> </a:t>
            </a:r>
            <a:r>
              <a:rPr sz="1100" spc="-6" dirty="0">
                <a:latin typeface="Calibri"/>
                <a:cs typeface="Calibri"/>
              </a:rPr>
              <a:t>Sementara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46272" y="1152634"/>
            <a:ext cx="3832670" cy="382733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pc="-6" dirty="0"/>
              <a:t>Pengelolaan</a:t>
            </a:r>
            <a:r>
              <a:rPr spc="-17" dirty="0"/>
              <a:t> </a:t>
            </a:r>
            <a:r>
              <a:rPr spc="-6" dirty="0"/>
              <a:t>Limbah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" y="1623060"/>
            <a:ext cx="93040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502920">
              <a:buFont typeface="Wingdings" panose="05000000000000000000" pitchFamily="2" charset="2"/>
              <a:buChar char="Ø"/>
            </a:pPr>
            <a:r>
              <a:rPr lang="en-US" sz="3080" dirty="0" err="1"/>
              <a:t>Penangangan</a:t>
            </a:r>
            <a:r>
              <a:rPr lang="en-US" sz="3080" dirty="0"/>
              <a:t> </a:t>
            </a:r>
            <a:r>
              <a:rPr lang="en-US" sz="3080" dirty="0" err="1"/>
              <a:t>Sampah</a:t>
            </a:r>
            <a:r>
              <a:rPr lang="en-US" sz="3080" dirty="0"/>
              <a:t> Lab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Setiap</a:t>
            </a:r>
            <a:r>
              <a:rPr lang="en-US" sz="3080" dirty="0"/>
              <a:t> </a:t>
            </a:r>
            <a:r>
              <a:rPr lang="en-US" sz="3080" dirty="0" err="1"/>
              <a:t>laboratorium</a:t>
            </a:r>
            <a:r>
              <a:rPr lang="en-US" sz="3080" dirty="0"/>
              <a:t> </a:t>
            </a:r>
            <a:r>
              <a:rPr lang="en-US" sz="3080" dirty="0" err="1"/>
              <a:t>harus</a:t>
            </a:r>
            <a:r>
              <a:rPr lang="en-US" sz="3080" dirty="0"/>
              <a:t> </a:t>
            </a:r>
            <a:r>
              <a:rPr lang="en-US" sz="3080" dirty="0" err="1"/>
              <a:t>memiliki</a:t>
            </a:r>
            <a:r>
              <a:rPr lang="en-US" sz="3080" dirty="0"/>
              <a:t> </a:t>
            </a:r>
            <a:r>
              <a:rPr lang="en-US" sz="3080" dirty="0" err="1"/>
              <a:t>tempat</a:t>
            </a:r>
            <a:r>
              <a:rPr lang="en-US" sz="3080" dirty="0"/>
              <a:t> </a:t>
            </a:r>
            <a:r>
              <a:rPr lang="en-US" sz="3080" dirty="0" err="1"/>
              <a:t>sampah</a:t>
            </a:r>
            <a:r>
              <a:rPr lang="en-US" sz="3080" dirty="0"/>
              <a:t> yang </a:t>
            </a:r>
            <a:r>
              <a:rPr lang="en-US" sz="3080" dirty="0" err="1"/>
              <a:t>khusus</a:t>
            </a:r>
            <a:r>
              <a:rPr lang="en-US" sz="3080" dirty="0"/>
              <a:t>., </a:t>
            </a:r>
            <a:r>
              <a:rPr lang="en-US" sz="3080" dirty="0" err="1"/>
              <a:t>sampah</a:t>
            </a:r>
            <a:r>
              <a:rPr lang="en-US" sz="3080" dirty="0"/>
              <a:t> </a:t>
            </a:r>
            <a:r>
              <a:rPr lang="en-US" sz="3080" dirty="0" err="1"/>
              <a:t>cair</a:t>
            </a:r>
            <a:r>
              <a:rPr lang="en-US" sz="3080" dirty="0"/>
              <a:t> </a:t>
            </a:r>
            <a:r>
              <a:rPr lang="en-US" sz="3080" dirty="0" err="1"/>
              <a:t>tidak</a:t>
            </a:r>
            <a:r>
              <a:rPr lang="en-US" sz="3080" dirty="0"/>
              <a:t> </a:t>
            </a:r>
            <a:r>
              <a:rPr lang="en-US" sz="3080" dirty="0" err="1"/>
              <a:t>dibuang</a:t>
            </a:r>
            <a:r>
              <a:rPr lang="en-US" sz="3080" dirty="0"/>
              <a:t> di </a:t>
            </a:r>
            <a:r>
              <a:rPr lang="en-US" sz="3080" dirty="0" err="1"/>
              <a:t>saluran</a:t>
            </a:r>
            <a:r>
              <a:rPr lang="en-US" sz="3080" dirty="0"/>
              <a:t> air </a:t>
            </a:r>
            <a:r>
              <a:rPr lang="en-US" sz="3080" dirty="0" err="1"/>
              <a:t>hujan</a:t>
            </a:r>
            <a:r>
              <a:rPr lang="en-US" sz="3080" dirty="0"/>
              <a:t> </a:t>
            </a:r>
            <a:r>
              <a:rPr lang="en-US" sz="3080" dirty="0" err="1"/>
              <a:t>atau</a:t>
            </a:r>
            <a:r>
              <a:rPr lang="en-US" sz="3080" dirty="0"/>
              <a:t> </a:t>
            </a:r>
            <a:r>
              <a:rPr lang="en-US" sz="3080" dirty="0" err="1"/>
              <a:t>saluran</a:t>
            </a:r>
            <a:r>
              <a:rPr lang="en-US" sz="3080" dirty="0"/>
              <a:t> septic tank </a:t>
            </a:r>
          </a:p>
          <a:p>
            <a:pPr marL="488950" indent="-488950">
              <a:buFont typeface="Wingdings" panose="05000000000000000000" pitchFamily="2" charset="2"/>
              <a:buChar char="Ø"/>
            </a:pPr>
            <a:r>
              <a:rPr lang="en-US" sz="3080" dirty="0" err="1"/>
              <a:t>Sampah</a:t>
            </a:r>
            <a:r>
              <a:rPr lang="en-US" sz="3080" dirty="0"/>
              <a:t> / </a:t>
            </a:r>
            <a:r>
              <a:rPr lang="en-US" sz="3080" dirty="0" err="1"/>
              <a:t>Limbah</a:t>
            </a:r>
            <a:r>
              <a:rPr lang="en-US" sz="3080" dirty="0"/>
              <a:t> </a:t>
            </a:r>
            <a:r>
              <a:rPr lang="en-US" sz="3080" dirty="0" err="1"/>
              <a:t>Laboratorium</a:t>
            </a:r>
            <a:r>
              <a:rPr lang="en-US" sz="3080" dirty="0"/>
              <a:t> </a:t>
            </a:r>
            <a:r>
              <a:rPr lang="en-US" sz="3080" dirty="0" err="1"/>
              <a:t>berdasarkan</a:t>
            </a:r>
            <a:r>
              <a:rPr lang="en-US" sz="3080" dirty="0"/>
              <a:t> </a:t>
            </a:r>
            <a:r>
              <a:rPr lang="en-US" sz="3080" dirty="0" err="1"/>
              <a:t>bentuknya</a:t>
            </a:r>
            <a:endParaRPr lang="en-US" sz="3080" dirty="0"/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Sampah</a:t>
            </a:r>
            <a:r>
              <a:rPr lang="en-US" sz="3080" dirty="0"/>
              <a:t> </a:t>
            </a:r>
            <a:r>
              <a:rPr lang="en-US" sz="3080" dirty="0" err="1"/>
              <a:t>kimia</a:t>
            </a:r>
            <a:endParaRPr lang="en-US" sz="3080" dirty="0"/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Sampah</a:t>
            </a:r>
            <a:r>
              <a:rPr lang="en-US" sz="3080" dirty="0"/>
              <a:t> </a:t>
            </a:r>
            <a:r>
              <a:rPr lang="en-US" sz="3080" dirty="0" err="1"/>
              <a:t>biologi</a:t>
            </a:r>
            <a:r>
              <a:rPr lang="en-US" sz="3080" dirty="0"/>
              <a:t>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Sampah</a:t>
            </a:r>
            <a:r>
              <a:rPr lang="en-US" sz="3080" dirty="0"/>
              <a:t> </a:t>
            </a:r>
            <a:r>
              <a:rPr lang="en-US" sz="3080" dirty="0" err="1"/>
              <a:t>Plastik</a:t>
            </a:r>
            <a:r>
              <a:rPr lang="en-US" sz="3080" dirty="0"/>
              <a:t>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Sampah</a:t>
            </a:r>
            <a:r>
              <a:rPr lang="en-US" sz="3080" dirty="0"/>
              <a:t> </a:t>
            </a:r>
            <a:r>
              <a:rPr lang="en-US" sz="3080" dirty="0" err="1"/>
              <a:t>cair</a:t>
            </a:r>
            <a:endParaRPr lang="en-US" sz="3080" dirty="0"/>
          </a:p>
        </p:txBody>
      </p:sp>
    </p:spTree>
    <p:extLst>
      <p:ext uri="{BB962C8B-B14F-4D97-AF65-F5344CB8AC3E}">
        <p14:creationId xmlns:p14="http://schemas.microsoft.com/office/powerpoint/2010/main" val="58858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4245" y="2092871"/>
            <a:ext cx="6546866" cy="3811012"/>
          </a:xfrm>
          <a:prstGeom prst="rect">
            <a:avLst/>
          </a:prstGeom>
        </p:spPr>
        <p:txBody>
          <a:bodyPr vert="horz" wrap="square" lIns="0" tIns="68104" rIns="0" bIns="0" rtlCol="0">
            <a:spAutoFit/>
          </a:bodyPr>
          <a:lstStyle/>
          <a:p>
            <a:pPr marL="10478" marR="2251615">
              <a:lnSpc>
                <a:spcPts val="3465"/>
              </a:lnSpc>
              <a:spcBef>
                <a:spcPts val="536"/>
              </a:spcBef>
            </a:pPr>
            <a:r>
              <a:rPr sz="3217" b="1" spc="-4" dirty="0">
                <a:solidFill>
                  <a:srgbClr val="0000FF"/>
                </a:solidFill>
                <a:latin typeface="Calibri"/>
                <a:cs typeface="Calibri"/>
              </a:rPr>
              <a:t>SUMBER</a:t>
            </a:r>
            <a:r>
              <a:rPr sz="3217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17" b="1" spc="-4" dirty="0">
                <a:solidFill>
                  <a:srgbClr val="0000FF"/>
                </a:solidFill>
                <a:latin typeface="Calibri"/>
                <a:cs typeface="Calibri"/>
              </a:rPr>
              <a:t>BAHAN</a:t>
            </a:r>
            <a:r>
              <a:rPr sz="3217" b="1" spc="-4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17" b="1" spc="-8" dirty="0">
                <a:solidFill>
                  <a:srgbClr val="0000FF"/>
                </a:solidFill>
                <a:latin typeface="Calibri"/>
                <a:cs typeface="Calibri"/>
              </a:rPr>
              <a:t>LIMBAH </a:t>
            </a:r>
            <a:r>
              <a:rPr sz="3217" b="1" spc="-71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17" b="1" spc="-12" dirty="0">
                <a:solidFill>
                  <a:srgbClr val="0000FF"/>
                </a:solidFill>
                <a:latin typeface="Calibri"/>
                <a:cs typeface="Calibri"/>
              </a:rPr>
              <a:t>LABORTORIUM:</a:t>
            </a:r>
            <a:endParaRPr sz="3217">
              <a:latin typeface="Calibri"/>
              <a:cs typeface="Calibri"/>
            </a:endParaRPr>
          </a:p>
          <a:p>
            <a:pPr marL="623935" indent="-613982">
              <a:spcBef>
                <a:spcPts val="1935"/>
              </a:spcBef>
              <a:buAutoNum type="alphaLcPeriod"/>
              <a:tabLst>
                <a:tab pos="623935" algn="l"/>
                <a:tab pos="624459" algn="l"/>
              </a:tabLst>
            </a:pPr>
            <a:r>
              <a:rPr sz="3217" spc="4" dirty="0">
                <a:latin typeface="Calibri"/>
                <a:cs typeface="Calibri"/>
              </a:rPr>
              <a:t>Bahan</a:t>
            </a:r>
            <a:r>
              <a:rPr sz="3217" spc="-29" dirty="0">
                <a:latin typeface="Calibri"/>
                <a:cs typeface="Calibri"/>
              </a:rPr>
              <a:t> </a:t>
            </a:r>
            <a:r>
              <a:rPr sz="3217" spc="-8" dirty="0">
                <a:latin typeface="Calibri"/>
                <a:cs typeface="Calibri"/>
              </a:rPr>
              <a:t>baku</a:t>
            </a:r>
            <a:r>
              <a:rPr sz="3217" spc="-21" dirty="0">
                <a:latin typeface="Calibri"/>
                <a:cs typeface="Calibri"/>
              </a:rPr>
              <a:t> </a:t>
            </a:r>
            <a:r>
              <a:rPr sz="3217" spc="-8" dirty="0">
                <a:latin typeface="Calibri"/>
                <a:cs typeface="Calibri"/>
              </a:rPr>
              <a:t>yang</a:t>
            </a:r>
            <a:r>
              <a:rPr sz="3217" spc="-41" dirty="0">
                <a:latin typeface="Calibri"/>
                <a:cs typeface="Calibri"/>
              </a:rPr>
              <a:t> </a:t>
            </a:r>
            <a:r>
              <a:rPr sz="3217" dirty="0">
                <a:latin typeface="Calibri"/>
                <a:cs typeface="Calibri"/>
              </a:rPr>
              <a:t>sudah</a:t>
            </a:r>
            <a:r>
              <a:rPr sz="3217" spc="-17" dirty="0">
                <a:latin typeface="Calibri"/>
                <a:cs typeface="Calibri"/>
              </a:rPr>
              <a:t> </a:t>
            </a:r>
            <a:r>
              <a:rPr sz="3217" spc="-12" dirty="0">
                <a:latin typeface="Calibri"/>
                <a:cs typeface="Calibri"/>
              </a:rPr>
              <a:t>kadaluarsa</a:t>
            </a:r>
            <a:endParaRPr sz="3217">
              <a:latin typeface="Calibri"/>
              <a:cs typeface="Calibri"/>
            </a:endParaRPr>
          </a:p>
          <a:p>
            <a:pPr marL="623935" marR="4191" indent="-613982">
              <a:lnSpc>
                <a:spcPts val="3482"/>
              </a:lnSpc>
              <a:spcBef>
                <a:spcPts val="870"/>
              </a:spcBef>
              <a:buAutoNum type="alphaLcPeriod"/>
              <a:tabLst>
                <a:tab pos="623935" algn="l"/>
                <a:tab pos="624459" algn="l"/>
              </a:tabLst>
            </a:pPr>
            <a:r>
              <a:rPr sz="3217" spc="4" dirty="0">
                <a:latin typeface="Calibri"/>
                <a:cs typeface="Calibri"/>
              </a:rPr>
              <a:t>Bahan</a:t>
            </a:r>
            <a:r>
              <a:rPr sz="3217" spc="-37" dirty="0">
                <a:latin typeface="Calibri"/>
                <a:cs typeface="Calibri"/>
              </a:rPr>
              <a:t> </a:t>
            </a:r>
            <a:r>
              <a:rPr sz="3217" spc="4" dirty="0">
                <a:latin typeface="Calibri"/>
                <a:cs typeface="Calibri"/>
              </a:rPr>
              <a:t>habis</a:t>
            </a:r>
            <a:r>
              <a:rPr sz="3217" spc="-37" dirty="0">
                <a:latin typeface="Calibri"/>
                <a:cs typeface="Calibri"/>
              </a:rPr>
              <a:t> </a:t>
            </a:r>
            <a:r>
              <a:rPr sz="3217" spc="-8" dirty="0">
                <a:latin typeface="Calibri"/>
                <a:cs typeface="Calibri"/>
              </a:rPr>
              <a:t>pakai</a:t>
            </a:r>
            <a:r>
              <a:rPr sz="3217" spc="-29" dirty="0">
                <a:latin typeface="Calibri"/>
                <a:cs typeface="Calibri"/>
              </a:rPr>
              <a:t> </a:t>
            </a:r>
            <a:r>
              <a:rPr sz="3217" dirty="0">
                <a:latin typeface="Calibri"/>
                <a:cs typeface="Calibri"/>
              </a:rPr>
              <a:t>(pelarut</a:t>
            </a:r>
            <a:r>
              <a:rPr sz="3217" spc="-21" dirty="0">
                <a:latin typeface="Calibri"/>
                <a:cs typeface="Calibri"/>
              </a:rPr>
              <a:t> </a:t>
            </a:r>
            <a:r>
              <a:rPr sz="3217" spc="4" dirty="0">
                <a:latin typeface="Calibri"/>
                <a:cs typeface="Calibri"/>
              </a:rPr>
              <a:t>&amp;</a:t>
            </a:r>
            <a:r>
              <a:rPr sz="3217" spc="-4" dirty="0">
                <a:latin typeface="Calibri"/>
                <a:cs typeface="Calibri"/>
              </a:rPr>
              <a:t> </a:t>
            </a:r>
            <a:r>
              <a:rPr sz="3217" spc="4" dirty="0">
                <a:latin typeface="Calibri"/>
                <a:cs typeface="Calibri"/>
              </a:rPr>
              <a:t>bahan </a:t>
            </a:r>
            <a:r>
              <a:rPr sz="3217" spc="-717" dirty="0">
                <a:latin typeface="Calibri"/>
                <a:cs typeface="Calibri"/>
              </a:rPr>
              <a:t> </a:t>
            </a:r>
            <a:r>
              <a:rPr sz="3217" dirty="0">
                <a:latin typeface="Calibri"/>
                <a:cs typeface="Calibri"/>
              </a:rPr>
              <a:t>kimia</a:t>
            </a:r>
            <a:r>
              <a:rPr sz="3217" spc="-4" dirty="0">
                <a:latin typeface="Calibri"/>
                <a:cs typeface="Calibri"/>
              </a:rPr>
              <a:t> </a:t>
            </a:r>
            <a:r>
              <a:rPr sz="3217" spc="-12" dirty="0">
                <a:latin typeface="Calibri"/>
                <a:cs typeface="Calibri"/>
              </a:rPr>
              <a:t>terpakai).</a:t>
            </a:r>
            <a:endParaRPr sz="3217">
              <a:latin typeface="Calibri"/>
              <a:cs typeface="Calibri"/>
            </a:endParaRPr>
          </a:p>
          <a:p>
            <a:pPr marL="623935" indent="-613982">
              <a:spcBef>
                <a:spcPts val="388"/>
              </a:spcBef>
              <a:buAutoNum type="alphaLcPeriod"/>
              <a:tabLst>
                <a:tab pos="623935" algn="l"/>
                <a:tab pos="624459" algn="l"/>
              </a:tabLst>
            </a:pPr>
            <a:r>
              <a:rPr sz="3217" spc="-8" dirty="0">
                <a:latin typeface="Calibri"/>
                <a:cs typeface="Calibri"/>
              </a:rPr>
              <a:t>Produk</a:t>
            </a:r>
            <a:r>
              <a:rPr sz="3217" spc="-21" dirty="0">
                <a:latin typeface="Calibri"/>
                <a:cs typeface="Calibri"/>
              </a:rPr>
              <a:t> </a:t>
            </a:r>
            <a:r>
              <a:rPr sz="3217" spc="-8" dirty="0">
                <a:latin typeface="Calibri"/>
                <a:cs typeface="Calibri"/>
              </a:rPr>
              <a:t>proses</a:t>
            </a:r>
            <a:r>
              <a:rPr sz="3217" spc="-37" dirty="0">
                <a:latin typeface="Calibri"/>
                <a:cs typeface="Calibri"/>
              </a:rPr>
              <a:t> </a:t>
            </a:r>
            <a:r>
              <a:rPr sz="3217" dirty="0">
                <a:latin typeface="Calibri"/>
                <a:cs typeface="Calibri"/>
              </a:rPr>
              <a:t>di</a:t>
            </a:r>
            <a:r>
              <a:rPr sz="3217" spc="12" dirty="0">
                <a:latin typeface="Calibri"/>
                <a:cs typeface="Calibri"/>
              </a:rPr>
              <a:t> </a:t>
            </a:r>
            <a:r>
              <a:rPr sz="3217" dirty="0">
                <a:latin typeface="Calibri"/>
                <a:cs typeface="Calibri"/>
              </a:rPr>
              <a:t>dalam</a:t>
            </a:r>
            <a:r>
              <a:rPr sz="3217" spc="-29" dirty="0">
                <a:latin typeface="Calibri"/>
                <a:cs typeface="Calibri"/>
              </a:rPr>
              <a:t> </a:t>
            </a:r>
            <a:r>
              <a:rPr sz="3217" dirty="0">
                <a:latin typeface="Calibri"/>
                <a:cs typeface="Calibri"/>
              </a:rPr>
              <a:t>lab.</a:t>
            </a:r>
            <a:endParaRPr sz="3217">
              <a:latin typeface="Calibri"/>
              <a:cs typeface="Calibri"/>
            </a:endParaRPr>
          </a:p>
          <a:p>
            <a:pPr marL="623935" indent="-613982">
              <a:spcBef>
                <a:spcPts val="437"/>
              </a:spcBef>
              <a:buAutoNum type="alphaLcPeriod"/>
              <a:tabLst>
                <a:tab pos="623935" algn="l"/>
                <a:tab pos="624459" algn="l"/>
              </a:tabLst>
            </a:pPr>
            <a:r>
              <a:rPr sz="3217" spc="4" dirty="0">
                <a:latin typeface="Calibri"/>
                <a:cs typeface="Calibri"/>
              </a:rPr>
              <a:t>Limbah</a:t>
            </a:r>
            <a:r>
              <a:rPr sz="3217" spc="-37" dirty="0">
                <a:latin typeface="Calibri"/>
                <a:cs typeface="Calibri"/>
              </a:rPr>
              <a:t> </a:t>
            </a:r>
            <a:r>
              <a:rPr sz="3217" spc="-4" dirty="0">
                <a:latin typeface="Calibri"/>
                <a:cs typeface="Calibri"/>
              </a:rPr>
              <a:t>padat</a:t>
            </a:r>
            <a:r>
              <a:rPr sz="3217" spc="-33" dirty="0">
                <a:latin typeface="Calibri"/>
                <a:cs typeface="Calibri"/>
              </a:rPr>
              <a:t> </a:t>
            </a:r>
            <a:r>
              <a:rPr sz="3217" spc="4" dirty="0">
                <a:latin typeface="Calibri"/>
                <a:cs typeface="Calibri"/>
              </a:rPr>
              <a:t>&amp;</a:t>
            </a:r>
            <a:r>
              <a:rPr sz="3217" spc="-8" dirty="0">
                <a:latin typeface="Calibri"/>
                <a:cs typeface="Calibri"/>
              </a:rPr>
              <a:t> </a:t>
            </a:r>
            <a:r>
              <a:rPr sz="3217" spc="4" dirty="0">
                <a:latin typeface="Calibri"/>
                <a:cs typeface="Calibri"/>
              </a:rPr>
              <a:t>B2</a:t>
            </a:r>
            <a:r>
              <a:rPr sz="3217" spc="-17" dirty="0">
                <a:latin typeface="Calibri"/>
                <a:cs typeface="Calibri"/>
              </a:rPr>
              <a:t> </a:t>
            </a:r>
            <a:r>
              <a:rPr sz="3217" spc="-12" dirty="0">
                <a:latin typeface="Calibri"/>
                <a:cs typeface="Calibri"/>
              </a:rPr>
              <a:t>lainnya.</a:t>
            </a:r>
            <a:endParaRPr sz="3217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79839" y="1220725"/>
            <a:ext cx="7036689" cy="953976"/>
            <a:chOff x="1793744" y="198120"/>
            <a:chExt cx="8529320" cy="1156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3744" y="242304"/>
              <a:ext cx="8529073" cy="9182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6936" y="198120"/>
              <a:ext cx="6279642" cy="11559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30324" y="254508"/>
              <a:ext cx="8458200" cy="847725"/>
            </a:xfrm>
            <a:custGeom>
              <a:avLst/>
              <a:gdLst/>
              <a:ahLst/>
              <a:cxnLst/>
              <a:rect l="l" t="t" r="r" b="b"/>
              <a:pathLst>
                <a:path w="8458200" h="847725">
                  <a:moveTo>
                    <a:pt x="8316976" y="0"/>
                  </a:moveTo>
                  <a:lnTo>
                    <a:pt x="141224" y="0"/>
                  </a:lnTo>
                  <a:lnTo>
                    <a:pt x="96593" y="7201"/>
                  </a:lnTo>
                  <a:lnTo>
                    <a:pt x="57826" y="27253"/>
                  </a:lnTo>
                  <a:lnTo>
                    <a:pt x="27253" y="57826"/>
                  </a:lnTo>
                  <a:lnTo>
                    <a:pt x="7201" y="96593"/>
                  </a:lnTo>
                  <a:lnTo>
                    <a:pt x="0" y="141224"/>
                  </a:lnTo>
                  <a:lnTo>
                    <a:pt x="0" y="706120"/>
                  </a:lnTo>
                  <a:lnTo>
                    <a:pt x="7201" y="750750"/>
                  </a:lnTo>
                  <a:lnTo>
                    <a:pt x="27253" y="789517"/>
                  </a:lnTo>
                  <a:lnTo>
                    <a:pt x="57826" y="820090"/>
                  </a:lnTo>
                  <a:lnTo>
                    <a:pt x="96593" y="840142"/>
                  </a:lnTo>
                  <a:lnTo>
                    <a:pt x="141224" y="847344"/>
                  </a:lnTo>
                  <a:lnTo>
                    <a:pt x="8316976" y="847344"/>
                  </a:lnTo>
                  <a:lnTo>
                    <a:pt x="8361606" y="840142"/>
                  </a:lnTo>
                  <a:lnTo>
                    <a:pt x="8400373" y="820090"/>
                  </a:lnTo>
                  <a:lnTo>
                    <a:pt x="8430946" y="789517"/>
                  </a:lnTo>
                  <a:lnTo>
                    <a:pt x="8450998" y="750750"/>
                  </a:lnTo>
                  <a:lnTo>
                    <a:pt x="8458200" y="706120"/>
                  </a:lnTo>
                  <a:lnTo>
                    <a:pt x="8458200" y="141224"/>
                  </a:lnTo>
                  <a:lnTo>
                    <a:pt x="8450998" y="96593"/>
                  </a:lnTo>
                  <a:lnTo>
                    <a:pt x="8430946" y="57826"/>
                  </a:lnTo>
                  <a:lnTo>
                    <a:pt x="8400373" y="27253"/>
                  </a:lnTo>
                  <a:lnTo>
                    <a:pt x="8361606" y="7201"/>
                  </a:lnTo>
                  <a:lnTo>
                    <a:pt x="8316976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>
              <a:endParaRPr sz="1485"/>
            </a:p>
          </p:txBody>
        </p:sp>
        <p:sp>
          <p:nvSpPr>
            <p:cNvPr id="7" name="object 7"/>
            <p:cNvSpPr/>
            <p:nvPr/>
          </p:nvSpPr>
          <p:spPr>
            <a:xfrm>
              <a:off x="1830324" y="254508"/>
              <a:ext cx="8458200" cy="847725"/>
            </a:xfrm>
            <a:custGeom>
              <a:avLst/>
              <a:gdLst/>
              <a:ahLst/>
              <a:cxnLst/>
              <a:rect l="l" t="t" r="r" b="b"/>
              <a:pathLst>
                <a:path w="8458200" h="847725">
                  <a:moveTo>
                    <a:pt x="0" y="141224"/>
                  </a:moveTo>
                  <a:lnTo>
                    <a:pt x="7201" y="96593"/>
                  </a:lnTo>
                  <a:lnTo>
                    <a:pt x="27253" y="57826"/>
                  </a:lnTo>
                  <a:lnTo>
                    <a:pt x="57826" y="27253"/>
                  </a:lnTo>
                  <a:lnTo>
                    <a:pt x="96593" y="7201"/>
                  </a:lnTo>
                  <a:lnTo>
                    <a:pt x="141224" y="0"/>
                  </a:lnTo>
                  <a:lnTo>
                    <a:pt x="8316976" y="0"/>
                  </a:lnTo>
                  <a:lnTo>
                    <a:pt x="8361606" y="7201"/>
                  </a:lnTo>
                  <a:lnTo>
                    <a:pt x="8400373" y="27253"/>
                  </a:lnTo>
                  <a:lnTo>
                    <a:pt x="8430946" y="57826"/>
                  </a:lnTo>
                  <a:lnTo>
                    <a:pt x="8450998" y="96593"/>
                  </a:lnTo>
                  <a:lnTo>
                    <a:pt x="8458200" y="141224"/>
                  </a:lnTo>
                  <a:lnTo>
                    <a:pt x="8458200" y="706120"/>
                  </a:lnTo>
                  <a:lnTo>
                    <a:pt x="8450998" y="750750"/>
                  </a:lnTo>
                  <a:lnTo>
                    <a:pt x="8430946" y="789517"/>
                  </a:lnTo>
                  <a:lnTo>
                    <a:pt x="8400373" y="820090"/>
                  </a:lnTo>
                  <a:lnTo>
                    <a:pt x="8361606" y="840142"/>
                  </a:lnTo>
                  <a:lnTo>
                    <a:pt x="8316976" y="847344"/>
                  </a:lnTo>
                  <a:lnTo>
                    <a:pt x="141224" y="847344"/>
                  </a:lnTo>
                  <a:lnTo>
                    <a:pt x="96593" y="840142"/>
                  </a:lnTo>
                  <a:lnTo>
                    <a:pt x="57826" y="820090"/>
                  </a:lnTo>
                  <a:lnTo>
                    <a:pt x="27253" y="789517"/>
                  </a:lnTo>
                  <a:lnTo>
                    <a:pt x="7201" y="750750"/>
                  </a:lnTo>
                  <a:lnTo>
                    <a:pt x="0" y="706120"/>
                  </a:lnTo>
                  <a:lnTo>
                    <a:pt x="0" y="141224"/>
                  </a:lnTo>
                  <a:close/>
                </a:path>
              </a:pathLst>
            </a:custGeom>
            <a:ln w="9144">
              <a:solidFill>
                <a:srgbClr val="CCFFCC"/>
              </a:solidFill>
            </a:ln>
          </p:spPr>
          <p:txBody>
            <a:bodyPr wrap="square" lIns="0" tIns="0" rIns="0" bIns="0" rtlCol="0"/>
            <a:lstStyle/>
            <a:p>
              <a:endParaRPr sz="1485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85173" y="1341740"/>
            <a:ext cx="4628436" cy="518940"/>
          </a:xfrm>
          <a:prstGeom prst="rect">
            <a:avLst/>
          </a:prstGeom>
        </p:spPr>
        <p:txBody>
          <a:bodyPr vert="horz" wrap="square" lIns="0" tIns="11001" rIns="0" bIns="0" rtlCol="0">
            <a:spAutoFit/>
          </a:bodyPr>
          <a:lstStyle/>
          <a:p>
            <a:pPr marL="10478">
              <a:spcBef>
                <a:spcPts val="87"/>
              </a:spcBef>
            </a:pPr>
            <a:r>
              <a:rPr sz="3300" b="1" spc="-4" dirty="0">
                <a:solidFill>
                  <a:srgbClr val="FFFF00"/>
                </a:solidFill>
                <a:latin typeface="Trebuchet MS"/>
                <a:cs typeface="Trebuchet MS"/>
              </a:rPr>
              <a:t>LIMBAH</a:t>
            </a:r>
            <a:r>
              <a:rPr sz="3300" b="1" spc="-58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3300" b="1" spc="-45" dirty="0">
                <a:solidFill>
                  <a:srgbClr val="FFFF00"/>
                </a:solidFill>
                <a:latin typeface="Trebuchet MS"/>
                <a:cs typeface="Trebuchet MS"/>
              </a:rPr>
              <a:t>LABORATORIUM</a:t>
            </a:r>
            <a:endParaRPr sz="33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2582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4115-27D6-B494-EB8C-025B7C7E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8600"/>
            <a:ext cx="8298180" cy="741981"/>
          </a:xfrm>
        </p:spPr>
        <p:txBody>
          <a:bodyPr>
            <a:normAutofit/>
          </a:bodyPr>
          <a:lstStyle/>
          <a:p>
            <a:r>
              <a:rPr lang="en-US" sz="2400" b="1" dirty="0"/>
              <a:t>Desain </a:t>
            </a:r>
            <a:r>
              <a:rPr lang="en-US" sz="2400" b="1" dirty="0" err="1"/>
              <a:t>Perkuliahan</a:t>
            </a:r>
            <a:r>
              <a:rPr lang="en-US" sz="2400" b="1" dirty="0"/>
              <a:t> 2025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1F0B13-DAD8-6949-7EFD-107113665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97698"/>
              </p:ext>
            </p:extLst>
          </p:nvPr>
        </p:nvGraphicFramePr>
        <p:xfrm>
          <a:off x="255023" y="429768"/>
          <a:ext cx="6781800" cy="73426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5030">
                  <a:extLst>
                    <a:ext uri="{9D8B030D-6E8A-4147-A177-3AD203B41FA5}">
                      <a16:colId xmlns:a16="http://schemas.microsoft.com/office/drawing/2014/main" val="3900281112"/>
                    </a:ext>
                  </a:extLst>
                </a:gridCol>
                <a:gridCol w="1600970">
                  <a:extLst>
                    <a:ext uri="{9D8B030D-6E8A-4147-A177-3AD203B41FA5}">
                      <a16:colId xmlns:a16="http://schemas.microsoft.com/office/drawing/2014/main" val="3168884206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3586274649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1514009917"/>
                    </a:ext>
                  </a:extLst>
                </a:gridCol>
              </a:tblGrid>
              <a:tr h="12222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Waktu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Topik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Pengalaman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belajar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004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Individu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77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April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Matrikulasi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4631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24 April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Limbah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Laboratorium</a:t>
                      </a:r>
                      <a:endParaRPr lang="en-US" dirty="0"/>
                    </a:p>
                    <a:p>
                      <a:r>
                        <a:rPr lang="en-US" dirty="0"/>
                        <a:t>dan APD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Kritis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2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01 Mei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P3K dan COSHH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Kritis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704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08 Mei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MSDS </a:t>
                      </a:r>
                    </a:p>
                    <a:p>
                      <a:r>
                        <a:rPr lang="en-US" dirty="0" err="1"/>
                        <a:t>Pengantar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Implementasi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Kritis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908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 Mei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Implementasi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Kritis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710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 Mei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Implementasi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Kritis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31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29 Mei2025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Pengumpulan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Laporan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Presentasi</a:t>
                      </a:r>
                      <a:r>
                        <a:rPr lang="en-US" dirty="0"/>
                        <a:t> Hasil </a:t>
                      </a:r>
                      <a:r>
                        <a:rPr lang="en-US" dirty="0" err="1"/>
                        <a:t>Implementasi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Kritis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53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 Juni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Kritis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843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3665780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6785EA3-88E3-B8D7-B749-AEAFF30A6AE1}"/>
              </a:ext>
            </a:extLst>
          </p:cNvPr>
          <p:cNvSpPr txBox="1">
            <a:spLocks/>
          </p:cNvSpPr>
          <p:nvPr/>
        </p:nvSpPr>
        <p:spPr>
          <a:xfrm>
            <a:off x="7848599" y="2057400"/>
            <a:ext cx="1954777" cy="3276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00584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80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Jika </a:t>
            </a:r>
            <a:r>
              <a:rPr lang="en-US" sz="2000" b="1" dirty="0" err="1">
                <a:latin typeface="+mn-lt"/>
              </a:rPr>
              <a:t>menjadi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Kelompok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penyaji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tidak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membuat</a:t>
            </a:r>
            <a:r>
              <a:rPr lang="en-US" sz="2000" b="1" dirty="0">
                <a:latin typeface="+mn-lt"/>
              </a:rPr>
              <a:t> Antis </a:t>
            </a:r>
            <a:r>
              <a:rPr lang="en-US" sz="2000" b="1" dirty="0" err="1">
                <a:latin typeface="+mn-lt"/>
              </a:rPr>
              <a:t>namun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hanya</a:t>
            </a:r>
            <a:r>
              <a:rPr lang="en-US" sz="2000" b="1" dirty="0">
                <a:latin typeface="+mn-lt"/>
              </a:rPr>
              <a:t> PPT dan Resume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Upload di </a:t>
            </a:r>
            <a:r>
              <a:rPr lang="en-US" sz="2000" b="1" dirty="0" err="1">
                <a:latin typeface="+mn-lt"/>
              </a:rPr>
              <a:t>Besmart</a:t>
            </a:r>
            <a:endParaRPr lang="en-US" sz="2000" b="1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Antis: H-1 </a:t>
            </a:r>
            <a:r>
              <a:rPr lang="en-US" sz="2000" b="1" dirty="0" err="1">
                <a:latin typeface="+mn-lt"/>
              </a:rPr>
              <a:t>sebelum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pembelajaran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055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" y="1623060"/>
            <a:ext cx="93040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8950" indent="-488950">
              <a:buFont typeface="Wingdings" panose="05000000000000000000" pitchFamily="2" charset="2"/>
              <a:buChar char="Ø"/>
            </a:pPr>
            <a:r>
              <a:rPr lang="en-US" sz="4000" dirty="0" err="1"/>
              <a:t>Jenis</a:t>
            </a:r>
            <a:r>
              <a:rPr lang="en-US" sz="4000" dirty="0"/>
              <a:t> </a:t>
            </a:r>
            <a:r>
              <a:rPr lang="en-US" sz="4000" dirty="0" err="1"/>
              <a:t>Limbah</a:t>
            </a:r>
            <a:r>
              <a:rPr lang="en-US" sz="4000" dirty="0"/>
              <a:t> </a:t>
            </a:r>
            <a:r>
              <a:rPr lang="en-US" sz="4000" dirty="0" err="1"/>
              <a:t>berdasarkan</a:t>
            </a:r>
            <a:r>
              <a:rPr lang="en-US" sz="4000" dirty="0"/>
              <a:t> </a:t>
            </a:r>
            <a:r>
              <a:rPr lang="en-US" sz="4000" dirty="0" err="1"/>
              <a:t>sifatnya</a:t>
            </a:r>
            <a:endParaRPr lang="en-US" sz="4000" dirty="0"/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4000" dirty="0"/>
              <a:t>Non </a:t>
            </a:r>
            <a:r>
              <a:rPr lang="en-US" sz="4000" dirty="0" err="1"/>
              <a:t>infeksius</a:t>
            </a:r>
            <a:endParaRPr lang="en-US" sz="4000" dirty="0"/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4000" dirty="0" err="1"/>
              <a:t>Infeksius</a:t>
            </a:r>
            <a:endParaRPr lang="en-US" sz="4000" dirty="0"/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4000" dirty="0" err="1"/>
              <a:t>Limbah</a:t>
            </a:r>
            <a:r>
              <a:rPr lang="en-US" sz="4000" dirty="0"/>
              <a:t> </a:t>
            </a:r>
            <a:r>
              <a:rPr lang="en-US" sz="4000" dirty="0" err="1"/>
              <a:t>Bahan</a:t>
            </a:r>
            <a:r>
              <a:rPr lang="en-US" sz="4000" dirty="0"/>
              <a:t> </a:t>
            </a:r>
            <a:r>
              <a:rPr lang="en-US" sz="4000" dirty="0" err="1"/>
              <a:t>pengujian</a:t>
            </a:r>
            <a:r>
              <a:rPr lang="en-US" sz="4000" dirty="0"/>
              <a:t> </a:t>
            </a:r>
            <a:r>
              <a:rPr lang="en-US" sz="4000" dirty="0" err="1"/>
              <a:t>laboratorium</a:t>
            </a:r>
            <a:endParaRPr lang="en-US" sz="4000" dirty="0"/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4000" dirty="0" err="1"/>
              <a:t>Limbah</a:t>
            </a:r>
            <a:r>
              <a:rPr lang="en-US" sz="4000" dirty="0"/>
              <a:t> </a:t>
            </a:r>
            <a:r>
              <a:rPr lang="en-US" sz="4000" dirty="0" err="1"/>
              <a:t>bahan</a:t>
            </a:r>
            <a:r>
              <a:rPr lang="en-US" sz="4000" dirty="0"/>
              <a:t> </a:t>
            </a:r>
            <a:r>
              <a:rPr lang="en-US" sz="4000" dirty="0" err="1"/>
              <a:t>kadaluarsa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3048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533400"/>
            <a:ext cx="9304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Limbah</a:t>
            </a:r>
            <a:r>
              <a:rPr lang="en-US" sz="4000" b="1" dirty="0"/>
              <a:t> non </a:t>
            </a:r>
            <a:r>
              <a:rPr lang="en-US" sz="4000" b="1" dirty="0" err="1"/>
              <a:t>infeksius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FB775-E091-5380-A1D4-BB447697F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18" t="41919" r="7576" b="20370"/>
          <a:stretch/>
        </p:blipFill>
        <p:spPr>
          <a:xfrm>
            <a:off x="872220" y="1905000"/>
            <a:ext cx="831396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0439" y="1152634"/>
            <a:ext cx="5877179" cy="382733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pc="-6" dirty="0"/>
              <a:t>Prinsip</a:t>
            </a:r>
            <a:r>
              <a:rPr spc="-11" dirty="0"/>
              <a:t> </a:t>
            </a:r>
            <a:r>
              <a:rPr spc="-6" dirty="0"/>
              <a:t>Pengelolaan</a:t>
            </a:r>
            <a:r>
              <a:rPr spc="33" dirty="0"/>
              <a:t> </a:t>
            </a:r>
            <a:r>
              <a:rPr spc="-6" dirty="0"/>
              <a:t>Limbah</a:t>
            </a:r>
            <a:r>
              <a:rPr spc="22" dirty="0"/>
              <a:t> </a:t>
            </a:r>
            <a:r>
              <a:rPr spc="-11" dirty="0"/>
              <a:t>B3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8968" y="2228655"/>
            <a:ext cx="6982206" cy="2356671"/>
          </a:xfrm>
          <a:prstGeom prst="rect">
            <a:avLst/>
          </a:prstGeom>
        </p:spPr>
        <p:txBody>
          <a:bodyPr vert="horz" wrap="square" lIns="0" tIns="93599" rIns="0" bIns="0" rtlCol="0">
            <a:spAutoFit/>
          </a:bodyPr>
          <a:lstStyle/>
          <a:p>
            <a:pPr marL="312928" indent="-299657">
              <a:spcBef>
                <a:spcPts val="737"/>
              </a:spcBef>
              <a:buSzPct val="95833"/>
              <a:buFont typeface="Wingdings"/>
              <a:buChar char=""/>
              <a:tabLst>
                <a:tab pos="313627" algn="l"/>
              </a:tabLst>
            </a:pPr>
            <a:r>
              <a:rPr sz="2640" spc="-11" dirty="0">
                <a:latin typeface="Calibri"/>
                <a:cs typeface="Calibri"/>
              </a:rPr>
              <a:t>Jangan</a:t>
            </a:r>
            <a:r>
              <a:rPr sz="2640" spc="-33" dirty="0">
                <a:latin typeface="Calibri"/>
                <a:cs typeface="Calibri"/>
              </a:rPr>
              <a:t> </a:t>
            </a:r>
            <a:r>
              <a:rPr sz="2640" spc="-11" dirty="0">
                <a:latin typeface="Calibri"/>
                <a:cs typeface="Calibri"/>
              </a:rPr>
              <a:t>memproduksi</a:t>
            </a:r>
            <a:r>
              <a:rPr sz="2640" spc="-38" dirty="0">
                <a:latin typeface="Calibri"/>
                <a:cs typeface="Calibri"/>
              </a:rPr>
              <a:t> </a:t>
            </a:r>
            <a:r>
              <a:rPr sz="2640" dirty="0">
                <a:latin typeface="Calibri"/>
                <a:cs typeface="Calibri"/>
              </a:rPr>
              <a:t>limbah</a:t>
            </a:r>
            <a:r>
              <a:rPr sz="2640" spc="-28" dirty="0">
                <a:latin typeface="Calibri"/>
                <a:cs typeface="Calibri"/>
              </a:rPr>
              <a:t> </a:t>
            </a:r>
            <a:r>
              <a:rPr sz="2640" dirty="0">
                <a:latin typeface="Calibri"/>
                <a:cs typeface="Calibri"/>
              </a:rPr>
              <a:t>B3</a:t>
            </a:r>
            <a:endParaRPr sz="2640">
              <a:latin typeface="Calibri"/>
              <a:cs typeface="Calibri"/>
            </a:endParaRPr>
          </a:p>
          <a:p>
            <a:pPr marL="313627" indent="-300355">
              <a:spcBef>
                <a:spcPts val="638"/>
              </a:spcBef>
              <a:buSzPct val="95833"/>
              <a:buFont typeface="Wingdings"/>
              <a:buChar char=""/>
              <a:tabLst>
                <a:tab pos="314325" algn="l"/>
              </a:tabLst>
            </a:pPr>
            <a:r>
              <a:rPr sz="2640" dirty="0">
                <a:latin typeface="Calibri"/>
                <a:cs typeface="Calibri"/>
              </a:rPr>
              <a:t>Minimisasi</a:t>
            </a:r>
            <a:r>
              <a:rPr sz="2640" spc="-50" dirty="0">
                <a:latin typeface="Calibri"/>
                <a:cs typeface="Calibri"/>
              </a:rPr>
              <a:t> </a:t>
            </a:r>
            <a:r>
              <a:rPr sz="2640" spc="-6" dirty="0">
                <a:latin typeface="Calibri"/>
                <a:cs typeface="Calibri"/>
              </a:rPr>
              <a:t>Limbah</a:t>
            </a:r>
            <a:r>
              <a:rPr sz="2640" spc="-50" dirty="0">
                <a:latin typeface="Calibri"/>
                <a:cs typeface="Calibri"/>
              </a:rPr>
              <a:t> </a:t>
            </a:r>
            <a:r>
              <a:rPr sz="2640" dirty="0">
                <a:latin typeface="Calibri"/>
                <a:cs typeface="Calibri"/>
              </a:rPr>
              <a:t>B3</a:t>
            </a:r>
            <a:endParaRPr sz="2640">
              <a:latin typeface="Calibri"/>
              <a:cs typeface="Calibri"/>
            </a:endParaRPr>
          </a:p>
          <a:p>
            <a:pPr marL="312928" indent="-299657">
              <a:spcBef>
                <a:spcPts val="633"/>
              </a:spcBef>
              <a:buSzPct val="95833"/>
              <a:buFont typeface="Wingdings"/>
              <a:buChar char=""/>
              <a:tabLst>
                <a:tab pos="313627" algn="l"/>
              </a:tabLst>
            </a:pPr>
            <a:r>
              <a:rPr sz="2640" spc="-6" dirty="0">
                <a:latin typeface="Calibri"/>
                <a:cs typeface="Calibri"/>
              </a:rPr>
              <a:t>Reduction,</a:t>
            </a:r>
            <a:r>
              <a:rPr sz="2640" spc="-44" dirty="0">
                <a:latin typeface="Calibri"/>
                <a:cs typeface="Calibri"/>
              </a:rPr>
              <a:t> </a:t>
            </a:r>
            <a:r>
              <a:rPr sz="2640" spc="-33" dirty="0">
                <a:latin typeface="Calibri"/>
                <a:cs typeface="Calibri"/>
              </a:rPr>
              <a:t>Recovery,</a:t>
            </a:r>
            <a:r>
              <a:rPr sz="2640" spc="-22" dirty="0">
                <a:latin typeface="Calibri"/>
                <a:cs typeface="Calibri"/>
              </a:rPr>
              <a:t> </a:t>
            </a:r>
            <a:r>
              <a:rPr sz="2640" spc="-11" dirty="0">
                <a:latin typeface="Calibri"/>
                <a:cs typeface="Calibri"/>
              </a:rPr>
              <a:t>Reuse </a:t>
            </a:r>
            <a:r>
              <a:rPr sz="2640" spc="-6" dirty="0">
                <a:latin typeface="Calibri"/>
                <a:cs typeface="Calibri"/>
              </a:rPr>
              <a:t>dan</a:t>
            </a:r>
            <a:r>
              <a:rPr sz="2640" spc="-11" dirty="0">
                <a:latin typeface="Calibri"/>
                <a:cs typeface="Calibri"/>
              </a:rPr>
              <a:t> Recycling</a:t>
            </a:r>
            <a:endParaRPr sz="2640">
              <a:latin typeface="Calibri"/>
              <a:cs typeface="Calibri"/>
            </a:endParaRPr>
          </a:p>
          <a:p>
            <a:pPr marL="313627" indent="-300355">
              <a:spcBef>
                <a:spcPts val="633"/>
              </a:spcBef>
              <a:buSzPct val="95833"/>
              <a:buFont typeface="Wingdings"/>
              <a:buChar char=""/>
              <a:tabLst>
                <a:tab pos="314325" algn="l"/>
              </a:tabLst>
            </a:pPr>
            <a:r>
              <a:rPr sz="2640" spc="-11" dirty="0">
                <a:latin typeface="Calibri"/>
                <a:cs typeface="Calibri"/>
              </a:rPr>
              <a:t>Pembuangan</a:t>
            </a:r>
            <a:r>
              <a:rPr sz="2640" spc="-17" dirty="0">
                <a:latin typeface="Calibri"/>
                <a:cs typeface="Calibri"/>
              </a:rPr>
              <a:t> secara</a:t>
            </a:r>
            <a:r>
              <a:rPr sz="2640" spc="-28" dirty="0">
                <a:latin typeface="Calibri"/>
                <a:cs typeface="Calibri"/>
              </a:rPr>
              <a:t> </a:t>
            </a:r>
            <a:r>
              <a:rPr sz="2640" dirty="0">
                <a:latin typeface="Calibri"/>
                <a:cs typeface="Calibri"/>
              </a:rPr>
              <a:t>aman</a:t>
            </a:r>
            <a:r>
              <a:rPr sz="2640" spc="-28" dirty="0">
                <a:latin typeface="Calibri"/>
                <a:cs typeface="Calibri"/>
              </a:rPr>
              <a:t> </a:t>
            </a:r>
            <a:r>
              <a:rPr sz="2640" spc="-6" dirty="0">
                <a:latin typeface="Calibri"/>
                <a:cs typeface="Calibri"/>
              </a:rPr>
              <a:t>(tidak</a:t>
            </a:r>
            <a:r>
              <a:rPr sz="2640" spc="-50" dirty="0">
                <a:latin typeface="Calibri"/>
                <a:cs typeface="Calibri"/>
              </a:rPr>
              <a:t> </a:t>
            </a:r>
            <a:r>
              <a:rPr sz="2640" spc="-11" dirty="0">
                <a:latin typeface="Calibri"/>
                <a:cs typeface="Calibri"/>
              </a:rPr>
              <a:t>membahayakan</a:t>
            </a:r>
            <a:endParaRPr sz="2640">
              <a:latin typeface="Calibri"/>
              <a:cs typeface="Calibri"/>
            </a:endParaRPr>
          </a:p>
          <a:p>
            <a:pPr marL="296863">
              <a:spcBef>
                <a:spcPts val="6"/>
              </a:spcBef>
            </a:pPr>
            <a:r>
              <a:rPr sz="2640" spc="-17" dirty="0">
                <a:latin typeface="Calibri"/>
                <a:cs typeface="Calibri"/>
              </a:rPr>
              <a:t>kesehatan</a:t>
            </a:r>
            <a:r>
              <a:rPr sz="2640" spc="-38" dirty="0">
                <a:latin typeface="Calibri"/>
                <a:cs typeface="Calibri"/>
              </a:rPr>
              <a:t> </a:t>
            </a:r>
            <a:r>
              <a:rPr sz="2640" spc="-22" dirty="0">
                <a:latin typeface="Calibri"/>
                <a:cs typeface="Calibri"/>
              </a:rPr>
              <a:t>masyarakat</a:t>
            </a:r>
            <a:r>
              <a:rPr sz="2640" spc="-38" dirty="0">
                <a:latin typeface="Calibri"/>
                <a:cs typeface="Calibri"/>
              </a:rPr>
              <a:t> </a:t>
            </a:r>
            <a:r>
              <a:rPr sz="2640" spc="-6" dirty="0">
                <a:latin typeface="Calibri"/>
                <a:cs typeface="Calibri"/>
              </a:rPr>
              <a:t>dan</a:t>
            </a:r>
            <a:r>
              <a:rPr sz="2640" spc="-11" dirty="0">
                <a:latin typeface="Calibri"/>
                <a:cs typeface="Calibri"/>
              </a:rPr>
              <a:t> </a:t>
            </a:r>
            <a:r>
              <a:rPr sz="2640" spc="-17" dirty="0">
                <a:latin typeface="Calibri"/>
                <a:cs typeface="Calibri"/>
              </a:rPr>
              <a:t>lingkungan</a:t>
            </a:r>
            <a:r>
              <a:rPr sz="2640" spc="-11" dirty="0">
                <a:latin typeface="Calibri"/>
                <a:cs typeface="Calibri"/>
              </a:rPr>
              <a:t> </a:t>
            </a:r>
            <a:r>
              <a:rPr sz="2640" spc="-6" dirty="0">
                <a:latin typeface="Calibri"/>
                <a:cs typeface="Calibri"/>
              </a:rPr>
              <a:t>hidup)</a:t>
            </a:r>
            <a:endParaRPr sz="264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969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34" y="914400"/>
            <a:ext cx="8879332" cy="505844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435166" algn="ctr">
              <a:spcBef>
                <a:spcPts val="105"/>
              </a:spcBef>
            </a:pPr>
            <a:r>
              <a:rPr lang="en-US" sz="3200" b="1" spc="-6" dirty="0" err="1"/>
              <a:t>Pelaksanaan</a:t>
            </a:r>
            <a:r>
              <a:rPr lang="en-US" sz="3200" b="1" spc="-6" dirty="0"/>
              <a:t> </a:t>
            </a:r>
            <a:r>
              <a:rPr lang="en-US" sz="3200" b="1" spc="-6" dirty="0" err="1"/>
              <a:t>Pengelolaan</a:t>
            </a:r>
            <a:r>
              <a:rPr lang="en-US" sz="3200" b="1" spc="-6" dirty="0"/>
              <a:t> </a:t>
            </a:r>
            <a:r>
              <a:rPr lang="en-US" sz="3200" b="1" spc="-6" dirty="0" err="1"/>
              <a:t>Limbah</a:t>
            </a:r>
            <a:r>
              <a:rPr lang="en-US" sz="3200" b="1" spc="-6" dirty="0"/>
              <a:t> di Lab</a:t>
            </a:r>
            <a:endParaRPr sz="3200" b="1" spc="-6" dirty="0"/>
          </a:p>
        </p:txBody>
      </p:sp>
      <p:sp>
        <p:nvSpPr>
          <p:cNvPr id="3" name="object 3"/>
          <p:cNvSpPr txBox="1"/>
          <p:nvPr/>
        </p:nvSpPr>
        <p:spPr>
          <a:xfrm>
            <a:off x="498729" y="2057400"/>
            <a:ext cx="9060942" cy="40152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7790">
              <a:spcBef>
                <a:spcPts val="6"/>
              </a:spcBef>
            </a:pPr>
            <a:r>
              <a:rPr sz="2000" b="1" spc="-6" dirty="0" err="1">
                <a:solidFill>
                  <a:srgbClr val="444444"/>
                </a:solidFill>
                <a:latin typeface="Arial"/>
                <a:cs typeface="Arial"/>
              </a:rPr>
              <a:t>Pelaksanaan</a:t>
            </a:r>
            <a:r>
              <a:rPr sz="2000" b="1" spc="-6" dirty="0">
                <a:solidFill>
                  <a:srgbClr val="444444"/>
                </a:solidFill>
                <a:latin typeface="Arial"/>
                <a:cs typeface="Arial"/>
              </a:rPr>
              <a:t>/Pengelolaan</a:t>
            </a:r>
            <a:endParaRPr sz="2000" dirty="0">
              <a:latin typeface="Arial"/>
              <a:cs typeface="Arial"/>
            </a:endParaRPr>
          </a:p>
          <a:p>
            <a:pPr marL="474980" marR="105474" indent="-377190">
              <a:buFont typeface="Wingdings"/>
              <a:buChar char=""/>
              <a:tabLst>
                <a:tab pos="473075" algn="l"/>
                <a:tab pos="474663" algn="l"/>
              </a:tabLst>
            </a:pP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Ma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s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in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g</a:t>
            </a:r>
            <a:r>
              <a:rPr sz="2000" spc="-11" dirty="0">
                <a:solidFill>
                  <a:srgbClr val="444444"/>
                </a:solidFill>
                <a:latin typeface="Arial MT"/>
                <a:cs typeface="Arial MT"/>
              </a:rPr>
              <a:t>-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ma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s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ing</a:t>
            </a:r>
            <a:r>
              <a:rPr lang="en-US" sz="2000" spc="-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tekni</a:t>
            </a:r>
            <a:r>
              <a:rPr sz="2000" spc="-17" dirty="0" err="1">
                <a:solidFill>
                  <a:srgbClr val="444444"/>
                </a:solidFill>
                <a:latin typeface="Arial MT"/>
                <a:cs typeface="Arial MT"/>
              </a:rPr>
              <a:t>s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i</a:t>
            </a:r>
            <a:r>
              <a:rPr lang="en-US" sz="2000" spc="-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me</a:t>
            </a:r>
            <a:r>
              <a:rPr sz="2000" dirty="0" err="1">
                <a:solidFill>
                  <a:srgbClr val="444444"/>
                </a:solidFill>
                <a:latin typeface="Arial MT"/>
                <a:cs typeface="Arial MT"/>
              </a:rPr>
              <a:t>l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ak</a:t>
            </a:r>
            <a:r>
              <a:rPr sz="2000" spc="-22" dirty="0" err="1">
                <a:solidFill>
                  <a:srgbClr val="444444"/>
                </a:solidFill>
                <a:latin typeface="Arial MT"/>
                <a:cs typeface="Arial MT"/>
              </a:rPr>
              <a:t>u</a:t>
            </a:r>
            <a:r>
              <a:rPr sz="2000" spc="-17" dirty="0" err="1">
                <a:solidFill>
                  <a:srgbClr val="444444"/>
                </a:solidFill>
                <a:latin typeface="Arial MT"/>
                <a:cs typeface="Arial MT"/>
              </a:rPr>
              <a:t>k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an</a:t>
            </a:r>
            <a:r>
              <a:rPr lang="en-US" sz="2000" spc="-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penge</a:t>
            </a:r>
            <a:r>
              <a:rPr sz="2000" dirty="0" err="1">
                <a:solidFill>
                  <a:srgbClr val="444444"/>
                </a:solidFill>
                <a:latin typeface="Arial MT"/>
                <a:cs typeface="Arial MT"/>
              </a:rPr>
              <a:t>l</a:t>
            </a:r>
            <a:r>
              <a:rPr sz="2000" spc="-22" dirty="0" err="1">
                <a:solidFill>
                  <a:srgbClr val="444444"/>
                </a:solidFill>
                <a:latin typeface="Arial MT"/>
                <a:cs typeface="Arial MT"/>
              </a:rPr>
              <a:t>o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laan</a:t>
            </a:r>
            <a:r>
              <a:rPr lang="en-US" sz="2000" spc="-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limbah</a:t>
            </a:r>
            <a:r>
              <a:rPr lang="en-US" sz="2000" spc="-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di</a:t>
            </a:r>
            <a:r>
              <a:rPr lang="en-US" sz="2000" spc="-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ruangan</a:t>
            </a:r>
            <a:r>
              <a:rPr lang="en-US" sz="2000" spc="-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laboratorium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  masing-masing.</a:t>
            </a:r>
            <a:endParaRPr sz="2000" dirty="0">
              <a:latin typeface="Arial MT"/>
              <a:cs typeface="Arial MT"/>
            </a:endParaRPr>
          </a:p>
          <a:p>
            <a:pPr marL="474980" indent="-377190">
              <a:buFont typeface="Wingdings"/>
              <a:buChar char=""/>
              <a:tabLst>
                <a:tab pos="474282" algn="l"/>
                <a:tab pos="474980" algn="l"/>
              </a:tabLst>
            </a:pP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Limbah</a:t>
            </a:r>
            <a:r>
              <a:rPr sz="2000" spc="17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11" dirty="0">
                <a:solidFill>
                  <a:srgbClr val="444444"/>
                </a:solidFill>
                <a:latin typeface="Arial MT"/>
                <a:cs typeface="Arial MT"/>
              </a:rPr>
              <a:t>yang</a:t>
            </a:r>
            <a:r>
              <a:rPr sz="2000" spc="33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dikelola</a:t>
            </a:r>
            <a:r>
              <a:rPr sz="2000" spc="-11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meliputi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FF0000"/>
                </a:solidFill>
                <a:latin typeface="Arial MT"/>
                <a:cs typeface="Arial MT"/>
              </a:rPr>
              <a:t>kertas,</a:t>
            </a:r>
            <a:r>
              <a:rPr sz="2000" spc="33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FF0000"/>
                </a:solidFill>
                <a:latin typeface="Arial MT"/>
                <a:cs typeface="Arial MT"/>
              </a:rPr>
              <a:t>pecahan</a:t>
            </a:r>
            <a:r>
              <a:rPr sz="2000" spc="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FF0000"/>
                </a:solidFill>
                <a:latin typeface="Arial MT"/>
                <a:cs typeface="Arial MT"/>
              </a:rPr>
              <a:t>gelas,</a:t>
            </a:r>
            <a:r>
              <a:rPr sz="2000" spc="1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FF0000"/>
                </a:solidFill>
                <a:latin typeface="Arial MT"/>
                <a:cs typeface="Arial MT"/>
              </a:rPr>
              <a:t>syringe,</a:t>
            </a:r>
            <a:r>
              <a:rPr sz="2000" spc="38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FF0000"/>
                </a:solidFill>
                <a:latin typeface="Arial MT"/>
                <a:cs typeface="Arial MT"/>
              </a:rPr>
              <a:t>limbah</a:t>
            </a:r>
            <a:r>
              <a:rPr sz="2000" spc="6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FF0000"/>
                </a:solidFill>
                <a:latin typeface="Arial MT"/>
                <a:cs typeface="Arial MT"/>
              </a:rPr>
              <a:t>kimia.</a:t>
            </a:r>
            <a:endParaRPr sz="2000" dirty="0">
              <a:latin typeface="Arial MT"/>
              <a:cs typeface="Arial MT"/>
            </a:endParaRPr>
          </a:p>
          <a:p>
            <a:pPr marL="474980" indent="-377190">
              <a:buFont typeface="Wingdings"/>
              <a:buChar char=""/>
              <a:tabLst>
                <a:tab pos="474282" algn="l"/>
                <a:tab pos="474980" algn="l"/>
              </a:tabLst>
            </a:pP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Limbah</a:t>
            </a:r>
            <a:r>
              <a:rPr sz="2000" spc="297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digolongkan</a:t>
            </a:r>
            <a:r>
              <a:rPr sz="2000" spc="303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menjadi</a:t>
            </a:r>
            <a:r>
              <a:rPr sz="2000" spc="297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limbah</a:t>
            </a:r>
            <a:r>
              <a:rPr sz="2000" spc="297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kertas,</a:t>
            </a:r>
            <a:r>
              <a:rPr sz="2000" spc="314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limbah</a:t>
            </a:r>
            <a:r>
              <a:rPr sz="2000" spc="303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gelas</a:t>
            </a:r>
            <a:r>
              <a:rPr sz="2000" spc="303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000" spc="297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syringe</a:t>
            </a:r>
            <a:r>
              <a:rPr sz="2000" spc="303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serta</a:t>
            </a:r>
            <a:r>
              <a:rPr sz="2000" spc="297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limbah</a:t>
            </a:r>
            <a:r>
              <a:rPr lang="en-US" sz="2000" spc="-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kimia</a:t>
            </a:r>
            <a:r>
              <a:rPr sz="2000" spc="-22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padat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000" spc="-11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cair</a:t>
            </a:r>
            <a:endParaRPr sz="2000" baseline="26455" dirty="0">
              <a:latin typeface="Arial MT"/>
              <a:cs typeface="Arial MT"/>
            </a:endParaRPr>
          </a:p>
          <a:p>
            <a:pPr marL="474980" marR="102680" indent="-377190" algn="just">
              <a:buFont typeface="Wingdings"/>
              <a:buChar char=""/>
              <a:tabLst>
                <a:tab pos="474980" algn="l"/>
              </a:tabLst>
            </a:pP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Limbah kimia meliputi limbah organik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(tidak larut dalam air) 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dan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limbah anorganik 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(larut dalam air) yang dapat 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berupa</a:t>
            </a:r>
            <a:r>
              <a:rPr sz="2000" baseline="26455" dirty="0">
                <a:solidFill>
                  <a:srgbClr val="444444"/>
                </a:solidFill>
                <a:latin typeface="Arial MT"/>
                <a:cs typeface="Arial MT"/>
              </a:rPr>
              <a:t>5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pelarut, pereaksi kimia, sisa bahan standar 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dan </a:t>
            </a:r>
            <a:r>
              <a:rPr sz="2000" spc="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sisa</a:t>
            </a:r>
            <a:r>
              <a:rPr sz="2000" spc="-17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sampel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11" dirty="0">
                <a:solidFill>
                  <a:srgbClr val="444444"/>
                </a:solidFill>
                <a:latin typeface="Arial MT"/>
                <a:cs typeface="Arial MT"/>
              </a:rPr>
              <a:t>yang</a:t>
            </a:r>
            <a:r>
              <a:rPr sz="2000" spc="22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tidak diambil</a:t>
            </a:r>
            <a:r>
              <a:rPr sz="2000" spc="-11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17" dirty="0">
                <a:solidFill>
                  <a:srgbClr val="444444"/>
                </a:solidFill>
                <a:latin typeface="Arial MT"/>
                <a:cs typeface="Arial MT"/>
              </a:rPr>
              <a:t>customer.</a:t>
            </a:r>
            <a:endParaRPr sz="2000" dirty="0">
              <a:latin typeface="Arial MT"/>
              <a:cs typeface="Arial MT"/>
            </a:endParaRPr>
          </a:p>
          <a:p>
            <a:pPr marL="474980" marR="103378" indent="-377190" algn="just">
              <a:spcBef>
                <a:spcPts val="6"/>
              </a:spcBef>
              <a:buFont typeface="Wingdings"/>
              <a:buChar char=""/>
              <a:tabLst>
                <a:tab pos="474980" algn="l"/>
              </a:tabLst>
            </a:pP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Masing-masing teknisi melakukan pengelompokan limbah di masing-masing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ruangan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laboratorium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  <a:p>
            <a:pPr marL="474980" indent="-377190" algn="just">
              <a:buFont typeface="Wingdings"/>
              <a:buChar char=""/>
              <a:tabLst>
                <a:tab pos="474980" algn="l"/>
              </a:tabLst>
            </a:pP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Limbah</a:t>
            </a:r>
            <a:r>
              <a:rPr sz="2000" spc="11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padat</a:t>
            </a:r>
            <a:r>
              <a:rPr sz="2000" spc="22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ditampung</a:t>
            </a:r>
            <a:r>
              <a:rPr sz="2000" spc="11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dalam</a:t>
            </a:r>
            <a:r>
              <a:rPr sz="2000" spc="11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 err="1">
                <a:solidFill>
                  <a:srgbClr val="444444"/>
                </a:solidFill>
                <a:latin typeface="Arial MT"/>
                <a:cs typeface="Arial MT"/>
              </a:rPr>
              <a:t>wadah</a:t>
            </a:r>
            <a:r>
              <a:rPr sz="2000" spc="272" baseline="2645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11" dirty="0">
                <a:solidFill>
                  <a:srgbClr val="444444"/>
                </a:solidFill>
                <a:latin typeface="Arial MT"/>
                <a:cs typeface="Arial MT"/>
              </a:rPr>
              <a:t>yang</a:t>
            </a:r>
            <a:r>
              <a:rPr sz="2000" spc="33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terpisah</a:t>
            </a:r>
            <a:r>
              <a:rPr sz="2000" spc="22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dengan</a:t>
            </a:r>
            <a:r>
              <a:rPr sz="2000" spc="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limbah</a:t>
            </a:r>
            <a:r>
              <a:rPr sz="2000" spc="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rumah</a:t>
            </a:r>
            <a:r>
              <a:rPr sz="2000" spc="28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000" spc="-6" dirty="0">
                <a:solidFill>
                  <a:srgbClr val="444444"/>
                </a:solidFill>
                <a:latin typeface="Arial MT"/>
                <a:cs typeface="Arial MT"/>
              </a:rPr>
              <a:t>tangga.</a:t>
            </a:r>
            <a:endParaRPr sz="20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17803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1219200"/>
            <a:ext cx="8753602" cy="518475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47040" marR="75438" indent="-377889" algn="just">
              <a:buFont typeface="Wingdings"/>
              <a:buChar char=""/>
              <a:tabLst>
                <a:tab pos="447737" algn="l"/>
              </a:tabLst>
            </a:pPr>
            <a:r>
              <a:rPr lang="en-US" sz="2800" spc="-6" dirty="0" err="1">
                <a:latin typeface="Calibri"/>
                <a:cs typeface="Calibri"/>
              </a:rPr>
              <a:t>Limbah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padat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ditampung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dalam</a:t>
            </a:r>
            <a:r>
              <a:rPr lang="en-US" sz="2800" spc="-6" dirty="0">
                <a:latin typeface="Calibri"/>
                <a:cs typeface="Calibri"/>
              </a:rPr>
              <a:t> wadah</a:t>
            </a:r>
            <a:r>
              <a:rPr lang="en-US" sz="2800" spc="-8" baseline="25462" dirty="0">
                <a:latin typeface="Calibri"/>
                <a:cs typeface="Calibri"/>
              </a:rPr>
              <a:t>5</a:t>
            </a:r>
            <a:r>
              <a:rPr lang="en-US" sz="2800" baseline="25462" dirty="0">
                <a:latin typeface="Calibri"/>
                <a:cs typeface="Calibri"/>
              </a:rPr>
              <a:t> </a:t>
            </a:r>
            <a:r>
              <a:rPr lang="en-US" sz="2800" spc="-11" dirty="0">
                <a:latin typeface="Calibri"/>
                <a:cs typeface="Calibri"/>
              </a:rPr>
              <a:t>yang </a:t>
            </a:r>
            <a:r>
              <a:rPr lang="en-US" sz="2800" spc="-6" dirty="0" err="1">
                <a:latin typeface="Calibri"/>
                <a:cs typeface="Calibri"/>
              </a:rPr>
              <a:t>terpisah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dengan</a:t>
            </a:r>
            <a:r>
              <a:rPr lang="en-US" sz="2800" spc="-11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limbah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rumah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6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tangga</a:t>
            </a:r>
            <a:r>
              <a:rPr lang="en-US" sz="2800" spc="-11" dirty="0">
                <a:latin typeface="Calibri"/>
                <a:cs typeface="Calibri"/>
              </a:rPr>
              <a:t>.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17" dirty="0" err="1">
                <a:latin typeface="Calibri"/>
                <a:cs typeface="Calibri"/>
              </a:rPr>
              <a:t>Petugas</a:t>
            </a:r>
            <a:r>
              <a:rPr lang="en-US" sz="2800" spc="-11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pengelola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limbah</a:t>
            </a:r>
            <a:r>
              <a:rPr lang="en-US" sz="2800" spc="6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secara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periodik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mengoperasikan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instalasi</a:t>
            </a:r>
            <a:r>
              <a:rPr lang="en-US" sz="2800" spc="-11" dirty="0">
                <a:latin typeface="Calibri"/>
                <a:cs typeface="Calibri"/>
              </a:rPr>
              <a:t> 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pengolah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limbah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laboratorium</a:t>
            </a:r>
            <a:r>
              <a:rPr lang="en-US" sz="2800" spc="-11" dirty="0">
                <a:latin typeface="Calibri"/>
                <a:cs typeface="Calibri"/>
              </a:rPr>
              <a:t>. Proses </a:t>
            </a:r>
            <a:r>
              <a:rPr lang="en-US" sz="2800" spc="-6" dirty="0" err="1">
                <a:latin typeface="Calibri"/>
                <a:cs typeface="Calibri"/>
              </a:rPr>
              <a:t>pengolahan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limbah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cair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meliputi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spc="-6" dirty="0" err="1">
                <a:latin typeface="Calibri"/>
                <a:cs typeface="Calibri"/>
              </a:rPr>
              <a:t>ekualisasi</a:t>
            </a:r>
            <a:r>
              <a:rPr lang="en-US" sz="2800" spc="-6" dirty="0">
                <a:latin typeface="Calibri"/>
                <a:cs typeface="Calibri"/>
              </a:rPr>
              <a:t> (</a:t>
            </a:r>
            <a:r>
              <a:rPr lang="en-US" sz="2800" spc="-6" dirty="0" err="1">
                <a:latin typeface="Calibri"/>
                <a:cs typeface="Calibri"/>
              </a:rPr>
              <a:t>penampungan</a:t>
            </a:r>
            <a:r>
              <a:rPr lang="en-US" sz="2800" spc="-6" dirty="0">
                <a:latin typeface="Calibri"/>
                <a:cs typeface="Calibri"/>
              </a:rPr>
              <a:t>), </a:t>
            </a:r>
            <a:r>
              <a:rPr lang="en-US" sz="2800" spc="-11" dirty="0" err="1">
                <a:latin typeface="Calibri"/>
                <a:cs typeface="Calibri"/>
              </a:rPr>
              <a:t>netralisasi</a:t>
            </a:r>
            <a:r>
              <a:rPr lang="en-US" sz="2800" spc="-11" dirty="0">
                <a:latin typeface="Calibri"/>
                <a:cs typeface="Calibri"/>
              </a:rPr>
              <a:t>, </a:t>
            </a:r>
            <a:r>
              <a:rPr lang="en-US" sz="2800" spc="-6" dirty="0" err="1">
                <a:latin typeface="Calibri"/>
                <a:cs typeface="Calibri"/>
              </a:rPr>
              <a:t>flokulasi</a:t>
            </a:r>
            <a:r>
              <a:rPr lang="en-US" sz="2800" spc="-6" dirty="0">
                <a:latin typeface="Calibri"/>
                <a:cs typeface="Calibri"/>
              </a:rPr>
              <a:t>, </a:t>
            </a:r>
            <a:r>
              <a:rPr lang="en-US" sz="2800" spc="-11" dirty="0" err="1">
                <a:latin typeface="Calibri"/>
                <a:cs typeface="Calibri"/>
              </a:rPr>
              <a:t>koagulasi</a:t>
            </a:r>
            <a:r>
              <a:rPr lang="en-US" sz="2800" spc="-11" dirty="0">
                <a:latin typeface="Calibri"/>
                <a:cs typeface="Calibri"/>
              </a:rPr>
              <a:t>, </a:t>
            </a:r>
            <a:r>
              <a:rPr lang="en-US" sz="2800" spc="-6" dirty="0" err="1">
                <a:latin typeface="Calibri"/>
                <a:cs typeface="Calibri"/>
              </a:rPr>
              <a:t>sedimentasi</a:t>
            </a:r>
            <a:r>
              <a:rPr lang="en-US" sz="2800" spc="-6" dirty="0">
                <a:latin typeface="Calibri"/>
                <a:cs typeface="Calibri"/>
              </a:rPr>
              <a:t>, dan </a:t>
            </a:r>
            <a:r>
              <a:rPr lang="en-US" sz="2800" spc="-11" dirty="0" err="1">
                <a:latin typeface="Calibri"/>
                <a:cs typeface="Calibri"/>
              </a:rPr>
              <a:t>filtrasi</a:t>
            </a:r>
            <a:r>
              <a:rPr lang="en-US" sz="2800" spc="-11" dirty="0">
                <a:latin typeface="Calibri"/>
                <a:cs typeface="Calibri"/>
              </a:rPr>
              <a:t>. </a:t>
            </a:r>
            <a:r>
              <a:rPr lang="en-US" sz="2800" spc="-6" dirty="0">
                <a:latin typeface="Calibri"/>
                <a:cs typeface="Calibri"/>
              </a:rPr>
              <a:t>Output </a:t>
            </a:r>
            <a:r>
              <a:rPr lang="en-US" sz="2800" dirty="0">
                <a:latin typeface="Calibri"/>
                <a:cs typeface="Calibri"/>
              </a:rPr>
              <a:t>air </a:t>
            </a:r>
            <a:r>
              <a:rPr lang="en-US" sz="2800" spc="6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instalasi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pengolah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limbah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secara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periodik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dicek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17" dirty="0" err="1">
                <a:latin typeface="Calibri"/>
                <a:cs typeface="Calibri"/>
              </a:rPr>
              <a:t>kualitasnya</a:t>
            </a:r>
            <a:r>
              <a:rPr lang="en-US" sz="2800" spc="-11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sebagai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air </a:t>
            </a:r>
            <a:r>
              <a:rPr lang="en-US" sz="2800" spc="6" dirty="0">
                <a:latin typeface="Calibri"/>
                <a:cs typeface="Calibri"/>
              </a:rPr>
              <a:t> </a:t>
            </a:r>
            <a:r>
              <a:rPr lang="en-US" sz="2800" spc="-6" dirty="0">
                <a:latin typeface="Calibri"/>
                <a:cs typeface="Calibri"/>
              </a:rPr>
              <a:t>permukaan</a:t>
            </a:r>
            <a:r>
              <a:rPr lang="en-US" sz="2800" spc="-8" baseline="25462" dirty="0">
                <a:latin typeface="Calibri"/>
                <a:cs typeface="Calibri"/>
              </a:rPr>
              <a:t>5</a:t>
            </a:r>
            <a:r>
              <a:rPr lang="en-US" sz="2800" spc="-6" dirty="0">
                <a:latin typeface="Calibri"/>
                <a:cs typeface="Calibri"/>
              </a:rPr>
              <a:t>.</a:t>
            </a:r>
            <a:endParaRPr lang="en-US" sz="2800" dirty="0">
              <a:latin typeface="Calibri"/>
              <a:cs typeface="Calibri"/>
            </a:endParaRPr>
          </a:p>
          <a:p>
            <a:pPr marL="447040" marR="76137" indent="-377889" algn="just">
              <a:buFont typeface="Wingdings"/>
              <a:buChar char=""/>
              <a:tabLst>
                <a:tab pos="447737" algn="l"/>
              </a:tabLst>
            </a:pPr>
            <a:r>
              <a:rPr lang="en-US" sz="2800" spc="-17" dirty="0" err="1">
                <a:latin typeface="Calibri"/>
                <a:cs typeface="Calibri"/>
              </a:rPr>
              <a:t>Padatan</a:t>
            </a:r>
            <a:r>
              <a:rPr lang="en-US" sz="2800" spc="-11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hasil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11" dirty="0">
                <a:latin typeface="Calibri"/>
                <a:cs typeface="Calibri"/>
              </a:rPr>
              <a:t>proses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sedimentasi</a:t>
            </a:r>
            <a:r>
              <a:rPr lang="en-US" sz="2800" spc="-6" dirty="0">
                <a:latin typeface="Calibri"/>
                <a:cs typeface="Calibri"/>
              </a:rPr>
              <a:t> dan</a:t>
            </a:r>
            <a:r>
              <a:rPr lang="en-US" sz="2800" dirty="0">
                <a:latin typeface="Calibri"/>
                <a:cs typeface="Calibri"/>
              </a:rPr>
              <a:t> adsorbent</a:t>
            </a:r>
            <a:r>
              <a:rPr lang="en-US" sz="2800" spc="6" dirty="0">
                <a:latin typeface="Calibri"/>
                <a:cs typeface="Calibri"/>
              </a:rPr>
              <a:t> </a:t>
            </a:r>
            <a:r>
              <a:rPr lang="en-US" sz="2800" spc="-11" dirty="0">
                <a:latin typeface="Calibri"/>
                <a:cs typeface="Calibri"/>
              </a:rPr>
              <a:t>yang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sudah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jenuh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bersama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dengan</a:t>
            </a:r>
            <a:r>
              <a:rPr lang="en-US" sz="2800" spc="-11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limbah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padat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laboratorium</a:t>
            </a:r>
            <a:r>
              <a:rPr lang="en-US" sz="2800" spc="-11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lainnya</a:t>
            </a:r>
            <a:r>
              <a:rPr lang="en-US" sz="2800" spc="-11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disolidifikasi</a:t>
            </a:r>
            <a:r>
              <a:rPr lang="en-US" sz="2800" spc="-11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dengan</a:t>
            </a:r>
            <a:r>
              <a:rPr lang="en-US" sz="2800" spc="-11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semen </a:t>
            </a:r>
            <a:r>
              <a:rPr lang="en-US" sz="2800" spc="-6" dirty="0" err="1">
                <a:latin typeface="Calibri"/>
                <a:cs typeface="Calibri"/>
              </a:rPr>
              <a:t>untuk</a:t>
            </a:r>
            <a:r>
              <a:rPr lang="en-US" sz="2800" spc="-6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spc="-11" dirty="0" err="1">
                <a:latin typeface="Calibri"/>
                <a:cs typeface="Calibri"/>
              </a:rPr>
              <a:t>selanjutnya</a:t>
            </a:r>
            <a:r>
              <a:rPr lang="en-US" sz="2800" spc="-11" dirty="0">
                <a:latin typeface="Calibri"/>
                <a:cs typeface="Calibri"/>
              </a:rPr>
              <a:t> </a:t>
            </a:r>
            <a:r>
              <a:rPr lang="en-US" sz="2800" spc="-17" dirty="0" err="1">
                <a:latin typeface="Calibri"/>
                <a:cs typeface="Calibri"/>
              </a:rPr>
              <a:t>dilakukan</a:t>
            </a:r>
            <a:r>
              <a:rPr lang="en-US" sz="2800" spc="38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ditimbun</a:t>
            </a:r>
            <a:r>
              <a:rPr lang="en-US" sz="2800" spc="17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dalam</a:t>
            </a:r>
            <a:r>
              <a:rPr lang="en-US" sz="2800" spc="17" dirty="0">
                <a:latin typeface="Calibri"/>
                <a:cs typeface="Calibri"/>
              </a:rPr>
              <a:t> </a:t>
            </a:r>
            <a:r>
              <a:rPr lang="en-US" sz="2800" spc="-6" dirty="0" err="1">
                <a:latin typeface="Calibri"/>
                <a:cs typeface="Calibri"/>
              </a:rPr>
              <a:t>tanah</a:t>
            </a:r>
            <a:r>
              <a:rPr lang="en-US" sz="2800" spc="-6" dirty="0">
                <a:latin typeface="Calibri"/>
                <a:cs typeface="Calibri"/>
              </a:rPr>
              <a:t>.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584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7074" y="685800"/>
            <a:ext cx="8124252" cy="5984267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…..</a:t>
            </a:r>
            <a:endParaRPr sz="2400" dirty="0">
              <a:latin typeface="Arial MT"/>
              <a:cs typeface="Arial MT"/>
            </a:endParaRPr>
          </a:p>
          <a:p>
            <a:pPr marL="328994" marR="5588" indent="-315722">
              <a:buFont typeface="Wingdings"/>
              <a:buChar char=""/>
              <a:tabLst>
                <a:tab pos="329692" algn="l"/>
              </a:tabLst>
            </a:pPr>
            <a:r>
              <a:rPr sz="2400" spc="-11" dirty="0">
                <a:latin typeface="Arial MT"/>
                <a:cs typeface="Arial MT"/>
              </a:rPr>
              <a:t>Untuk</a:t>
            </a:r>
            <a:r>
              <a:rPr sz="2400" spc="358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limbah</a:t>
            </a:r>
            <a:r>
              <a:rPr sz="2400" spc="358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organik</a:t>
            </a:r>
            <a:r>
              <a:rPr sz="2400" spc="369" dirty="0">
                <a:latin typeface="Arial MT"/>
                <a:cs typeface="Arial MT"/>
              </a:rPr>
              <a:t> </a:t>
            </a:r>
            <a:r>
              <a:rPr sz="2400" spc="-28" dirty="0">
                <a:latin typeface="Arial MT"/>
                <a:cs typeface="Arial MT"/>
              </a:rPr>
              <a:t>cair,</a:t>
            </a:r>
            <a:r>
              <a:rPr sz="2400" spc="347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teknisi</a:t>
            </a:r>
            <a:r>
              <a:rPr sz="2400" spc="363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menampung</a:t>
            </a:r>
            <a:r>
              <a:rPr sz="2400" spc="358" dirty="0">
                <a:latin typeface="Arial MT"/>
                <a:cs typeface="Arial MT"/>
              </a:rPr>
              <a:t> </a:t>
            </a:r>
            <a:r>
              <a:rPr sz="2400" spc="-11" dirty="0">
                <a:latin typeface="Arial MT"/>
                <a:cs typeface="Arial MT"/>
              </a:rPr>
              <a:t>limbah</a:t>
            </a:r>
            <a:r>
              <a:rPr sz="2400" spc="358" dirty="0">
                <a:latin typeface="Arial MT"/>
                <a:cs typeface="Arial MT"/>
              </a:rPr>
              <a:t> </a:t>
            </a:r>
            <a:r>
              <a:rPr sz="2400" spc="-6" dirty="0" err="1">
                <a:latin typeface="Arial MT"/>
                <a:cs typeface="Arial MT"/>
              </a:rPr>
              <a:t>dalam</a:t>
            </a:r>
            <a:r>
              <a:rPr sz="2400" spc="358" dirty="0">
                <a:latin typeface="Arial MT"/>
                <a:cs typeface="Arial MT"/>
              </a:rPr>
              <a:t> </a:t>
            </a:r>
            <a:r>
              <a:rPr sz="2400" spc="-6" dirty="0" err="1">
                <a:latin typeface="Arial MT"/>
                <a:cs typeface="Arial MT"/>
              </a:rPr>
              <a:t>dirigen-dirigen</a:t>
            </a:r>
            <a:r>
              <a:rPr lang="en-US" sz="2400" spc="-6" dirty="0">
                <a:latin typeface="Arial MT"/>
                <a:cs typeface="Arial MT"/>
              </a:rPr>
              <a:t> </a:t>
            </a:r>
            <a:r>
              <a:rPr lang="en-US" sz="2400" spc="-6" dirty="0" err="1">
                <a:latin typeface="Arial MT"/>
                <a:cs typeface="Arial MT"/>
              </a:rPr>
              <a:t>berwarna</a:t>
            </a:r>
            <a:r>
              <a:rPr lang="en-US" sz="2400" spc="-6" dirty="0">
                <a:latin typeface="Arial MT"/>
                <a:cs typeface="Arial MT"/>
              </a:rPr>
              <a:t> </a:t>
            </a:r>
            <a:r>
              <a:rPr lang="en-US" sz="2400" spc="-6" dirty="0" err="1">
                <a:latin typeface="Arial MT"/>
                <a:cs typeface="Arial MT"/>
              </a:rPr>
              <a:t>gelap</a:t>
            </a:r>
            <a:r>
              <a:rPr sz="2400" spc="-6" dirty="0">
                <a:latin typeface="Arial MT"/>
                <a:cs typeface="Arial MT"/>
              </a:rPr>
              <a:t> </a:t>
            </a:r>
            <a:r>
              <a:rPr sz="2400" spc="-473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terpisah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sesuai jenisnya,</a:t>
            </a:r>
            <a:r>
              <a:rPr sz="2400" spc="17" dirty="0">
                <a:latin typeface="Arial MT"/>
                <a:cs typeface="Arial MT"/>
              </a:rPr>
              <a:t> </a:t>
            </a:r>
            <a:r>
              <a:rPr sz="2400" spc="-11" dirty="0">
                <a:latin typeface="Arial MT"/>
                <a:cs typeface="Arial MT"/>
              </a:rPr>
              <a:t>yang</a:t>
            </a:r>
            <a:r>
              <a:rPr sz="2400" spc="22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dikelompokkan</a:t>
            </a:r>
            <a:r>
              <a:rPr sz="2400" spc="-17" dirty="0">
                <a:latin typeface="Arial MT"/>
                <a:cs typeface="Arial MT"/>
              </a:rPr>
              <a:t> </a:t>
            </a:r>
            <a:r>
              <a:rPr sz="2400" spc="-6" dirty="0" err="1">
                <a:latin typeface="Arial MT"/>
                <a:cs typeface="Arial MT"/>
              </a:rPr>
              <a:t>sebagai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6" dirty="0" err="1">
                <a:latin typeface="Arial MT"/>
                <a:cs typeface="Arial MT"/>
              </a:rPr>
              <a:t>berikut</a:t>
            </a:r>
            <a:r>
              <a:rPr sz="2400" spc="-6" dirty="0">
                <a:latin typeface="Arial MT"/>
                <a:cs typeface="Arial MT"/>
              </a:rPr>
              <a:t>:</a:t>
            </a:r>
            <a:endParaRPr sz="2400" dirty="0">
              <a:latin typeface="Arial MT"/>
              <a:cs typeface="Arial MT"/>
            </a:endParaRPr>
          </a:p>
          <a:p>
            <a:pPr>
              <a:spcBef>
                <a:spcPts val="28"/>
              </a:spcBef>
              <a:buFont typeface="Wingdings"/>
              <a:buChar char=""/>
            </a:pPr>
            <a:endParaRPr sz="2800" dirty="0">
              <a:latin typeface="Arial MT"/>
              <a:cs typeface="Arial MT"/>
            </a:endParaRPr>
          </a:p>
          <a:p>
            <a:pPr marL="894080" marR="6985" lvl="1" indent="-377190">
              <a:buAutoNum type="alphaLcPeriod"/>
              <a:tabLst>
                <a:tab pos="894080" algn="l"/>
                <a:tab pos="894779" algn="l"/>
                <a:tab pos="2030540" algn="l"/>
                <a:tab pos="2235200" algn="l"/>
                <a:tab pos="2912745" algn="l"/>
                <a:tab pos="3712528" algn="l"/>
                <a:tab pos="4463415" algn="l"/>
                <a:tab pos="5090668" algn="l"/>
                <a:tab pos="5605463" algn="l"/>
                <a:tab pos="7498398" algn="l"/>
              </a:tabLst>
            </a:pPr>
            <a:r>
              <a:rPr sz="2400" spc="-6" dirty="0">
                <a:latin typeface="Arial MT"/>
                <a:cs typeface="Arial MT"/>
              </a:rPr>
              <a:t>Ke</a:t>
            </a:r>
            <a:r>
              <a:rPr sz="2400" dirty="0">
                <a:latin typeface="Arial MT"/>
                <a:cs typeface="Arial MT"/>
              </a:rPr>
              <a:t>l</a:t>
            </a:r>
            <a:r>
              <a:rPr sz="2400" spc="-6" dirty="0">
                <a:latin typeface="Arial MT"/>
                <a:cs typeface="Arial MT"/>
              </a:rPr>
              <a:t>ompok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6" dirty="0">
                <a:latin typeface="Arial MT"/>
                <a:cs typeface="Arial MT"/>
              </a:rPr>
              <a:t>I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6" dirty="0">
                <a:latin typeface="Arial MT"/>
                <a:cs typeface="Arial MT"/>
              </a:rPr>
              <a:t>beri</a:t>
            </a:r>
            <a:r>
              <a:rPr sz="2400" spc="6" dirty="0">
                <a:latin typeface="Arial MT"/>
                <a:cs typeface="Arial MT"/>
              </a:rPr>
              <a:t>s</a:t>
            </a:r>
            <a:r>
              <a:rPr sz="2400" spc="-6" dirty="0">
                <a:latin typeface="Arial MT"/>
                <a:cs typeface="Arial MT"/>
              </a:rPr>
              <a:t>i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7" dirty="0">
                <a:latin typeface="Arial MT"/>
                <a:cs typeface="Arial MT"/>
              </a:rPr>
              <a:t>l</a:t>
            </a:r>
            <a:r>
              <a:rPr sz="2400" spc="-6" dirty="0">
                <a:latin typeface="Arial MT"/>
                <a:cs typeface="Arial MT"/>
              </a:rPr>
              <a:t>imbah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6" dirty="0">
                <a:latin typeface="Arial MT"/>
                <a:cs typeface="Arial MT"/>
              </a:rPr>
              <a:t>asa</a:t>
            </a:r>
            <a:r>
              <a:rPr sz="2400" dirty="0">
                <a:latin typeface="Arial MT"/>
                <a:cs typeface="Arial MT"/>
              </a:rPr>
              <a:t>m</a:t>
            </a:r>
            <a:r>
              <a:rPr sz="2400" spc="-6" dirty="0">
                <a:latin typeface="Arial MT"/>
                <a:cs typeface="Arial MT"/>
              </a:rPr>
              <a:t>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6" dirty="0">
                <a:latin typeface="Arial MT"/>
                <a:cs typeface="Arial MT"/>
              </a:rPr>
              <a:t>ba</a:t>
            </a:r>
            <a:r>
              <a:rPr sz="2400" dirty="0">
                <a:latin typeface="Arial MT"/>
                <a:cs typeface="Arial MT"/>
              </a:rPr>
              <a:t>s</a:t>
            </a:r>
            <a:r>
              <a:rPr sz="2400" spc="-6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6" dirty="0">
                <a:latin typeface="Arial MT"/>
                <a:cs typeface="Arial MT"/>
              </a:rPr>
              <a:t>dan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6" dirty="0">
                <a:latin typeface="Arial MT"/>
                <a:cs typeface="Arial MT"/>
              </a:rPr>
              <a:t>loga</a:t>
            </a:r>
            <a:r>
              <a:rPr sz="2400" dirty="0">
                <a:latin typeface="Arial MT"/>
                <a:cs typeface="Arial MT"/>
              </a:rPr>
              <a:t>m</a:t>
            </a:r>
            <a:r>
              <a:rPr sz="2400" spc="-6" dirty="0">
                <a:latin typeface="Arial MT"/>
                <a:cs typeface="Arial MT"/>
              </a:rPr>
              <a:t>.Ditampung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6" dirty="0">
                <a:latin typeface="Arial MT"/>
                <a:cs typeface="Arial MT"/>
              </a:rPr>
              <a:t>d</a:t>
            </a:r>
            <a:r>
              <a:rPr sz="2400" spc="-6" dirty="0">
                <a:latin typeface="Arial MT"/>
                <a:cs typeface="Arial MT"/>
              </a:rPr>
              <a:t>alam  dirigen</a:t>
            </a:r>
            <a:r>
              <a:rPr sz="2400" spc="-17" dirty="0">
                <a:latin typeface="Arial MT"/>
                <a:cs typeface="Arial MT"/>
              </a:rPr>
              <a:t> </a:t>
            </a:r>
            <a:r>
              <a:rPr sz="2400" spc="-11" dirty="0">
                <a:latin typeface="Arial MT"/>
                <a:cs typeface="Arial MT"/>
              </a:rPr>
              <a:t>warna</a:t>
            </a:r>
            <a:r>
              <a:rPr sz="2400" spc="22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merah.</a:t>
            </a:r>
            <a:endParaRPr sz="2400" dirty="0">
              <a:latin typeface="Arial MT"/>
              <a:cs typeface="Arial MT"/>
            </a:endParaRPr>
          </a:p>
          <a:p>
            <a:pPr marL="894080" lvl="1" indent="-377889">
              <a:buAutoNum type="alphaLcPeriod"/>
              <a:tabLst>
                <a:tab pos="894080" algn="l"/>
                <a:tab pos="894779" algn="l"/>
              </a:tabLst>
            </a:pPr>
            <a:r>
              <a:rPr sz="2400" spc="-6" dirty="0">
                <a:latin typeface="Arial MT"/>
                <a:cs typeface="Arial MT"/>
              </a:rPr>
              <a:t>Kelompok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II</a:t>
            </a:r>
            <a:r>
              <a:rPr sz="2400" spc="99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berisi</a:t>
            </a:r>
            <a:r>
              <a:rPr sz="2400" spc="94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limbah</a:t>
            </a:r>
            <a:r>
              <a:rPr sz="2400" spc="105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organik</a:t>
            </a:r>
            <a:r>
              <a:rPr sz="2400" spc="99" dirty="0">
                <a:latin typeface="Arial MT"/>
                <a:cs typeface="Arial MT"/>
              </a:rPr>
              <a:t> </a:t>
            </a:r>
            <a:r>
              <a:rPr sz="2400" spc="-22" dirty="0">
                <a:latin typeface="Arial MT"/>
                <a:cs typeface="Arial MT"/>
              </a:rPr>
              <a:t>polar.</a:t>
            </a:r>
            <a:r>
              <a:rPr sz="2400" spc="94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Ditampung</a:t>
            </a:r>
            <a:r>
              <a:rPr sz="2400" spc="105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dalam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dirigen</a:t>
            </a:r>
            <a:r>
              <a:rPr sz="2400" spc="88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warna</a:t>
            </a:r>
            <a:endParaRPr sz="2400" dirty="0">
              <a:latin typeface="Arial MT"/>
              <a:cs typeface="Arial MT"/>
            </a:endParaRPr>
          </a:p>
          <a:p>
            <a:pPr marL="894080"/>
            <a:r>
              <a:rPr sz="2400" spc="-6" dirty="0">
                <a:latin typeface="Arial MT"/>
                <a:cs typeface="Arial MT"/>
              </a:rPr>
              <a:t>kuning.</a:t>
            </a:r>
            <a:endParaRPr sz="2400" dirty="0">
              <a:latin typeface="Arial MT"/>
              <a:cs typeface="Arial MT"/>
            </a:endParaRPr>
          </a:p>
          <a:p>
            <a:pPr marL="894080" marR="5588" lvl="1" indent="-377190">
              <a:buAutoNum type="alphaLcPeriod" startAt="3"/>
              <a:tabLst>
                <a:tab pos="894080" algn="l"/>
                <a:tab pos="894779" algn="l"/>
              </a:tabLst>
            </a:pPr>
            <a:r>
              <a:rPr sz="2400" spc="-6" dirty="0">
                <a:latin typeface="Arial MT"/>
                <a:cs typeface="Arial MT"/>
              </a:rPr>
              <a:t>Kelompok</a:t>
            </a:r>
            <a:r>
              <a:rPr sz="2400" spc="252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III</a:t>
            </a:r>
            <a:r>
              <a:rPr sz="2400" spc="242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berisi</a:t>
            </a:r>
            <a:r>
              <a:rPr sz="2400" spc="248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limbah</a:t>
            </a:r>
            <a:r>
              <a:rPr sz="2400" spc="248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organik</a:t>
            </a:r>
            <a:r>
              <a:rPr sz="2400" spc="259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non</a:t>
            </a:r>
            <a:r>
              <a:rPr sz="2400" spc="237" dirty="0">
                <a:latin typeface="Arial MT"/>
                <a:cs typeface="Arial MT"/>
              </a:rPr>
              <a:t> </a:t>
            </a:r>
            <a:r>
              <a:rPr sz="2400" spc="-22" dirty="0">
                <a:latin typeface="Arial MT"/>
                <a:cs typeface="Arial MT"/>
              </a:rPr>
              <a:t>polar.</a:t>
            </a:r>
            <a:r>
              <a:rPr sz="2400" spc="252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Ditampung</a:t>
            </a:r>
            <a:r>
              <a:rPr sz="2400" spc="252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dalam</a:t>
            </a:r>
            <a:r>
              <a:rPr sz="2400" spc="248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dirigen </a:t>
            </a:r>
            <a:r>
              <a:rPr sz="2400" spc="-473" dirty="0">
                <a:latin typeface="Arial MT"/>
                <a:cs typeface="Arial MT"/>
              </a:rPr>
              <a:t> </a:t>
            </a:r>
            <a:r>
              <a:rPr sz="2400" spc="-6" dirty="0">
                <a:latin typeface="Arial MT"/>
                <a:cs typeface="Arial MT"/>
              </a:rPr>
              <a:t>berwarna</a:t>
            </a:r>
            <a:r>
              <a:rPr sz="2400" spc="28" dirty="0">
                <a:latin typeface="Arial MT"/>
                <a:cs typeface="Arial MT"/>
              </a:rPr>
              <a:t> </a:t>
            </a:r>
            <a:r>
              <a:rPr sz="2400" spc="-6" dirty="0" err="1">
                <a:latin typeface="Arial MT"/>
                <a:cs typeface="Arial MT"/>
              </a:rPr>
              <a:t>hijau</a:t>
            </a:r>
            <a:r>
              <a:rPr sz="2400" spc="-6" dirty="0">
                <a:latin typeface="Arial MT"/>
                <a:cs typeface="Arial MT"/>
              </a:rPr>
              <a:t>.</a:t>
            </a:r>
            <a:endParaRPr lang="en-US" sz="2400" spc="-6" dirty="0">
              <a:latin typeface="Arial MT"/>
              <a:cs typeface="Arial MT"/>
            </a:endParaRPr>
          </a:p>
          <a:p>
            <a:pPr marL="894080" marR="5588" lvl="1" indent="-377190">
              <a:buFontTx/>
              <a:buAutoNum type="alphaLcPeriod" startAt="3"/>
              <a:tabLst>
                <a:tab pos="894080" algn="l"/>
                <a:tab pos="894779" algn="l"/>
              </a:tabLst>
            </a:pPr>
            <a:r>
              <a:rPr lang="en-US" sz="2400" spc="-6" dirty="0" err="1">
                <a:latin typeface="Arial MT"/>
                <a:cs typeface="Arial MT"/>
              </a:rPr>
              <a:t>Kelompok</a:t>
            </a:r>
            <a:r>
              <a:rPr lang="en-US" sz="2400" spc="-6" dirty="0">
                <a:latin typeface="Arial MT"/>
                <a:cs typeface="Arial MT"/>
              </a:rPr>
              <a:t>	IV	</a:t>
            </a:r>
            <a:r>
              <a:rPr lang="en-US" sz="2400" spc="-6" dirty="0" err="1">
                <a:latin typeface="Arial MT"/>
                <a:cs typeface="Arial MT"/>
              </a:rPr>
              <a:t>berisi</a:t>
            </a:r>
            <a:r>
              <a:rPr lang="en-US" sz="2400" spc="-6" dirty="0">
                <a:latin typeface="Arial MT"/>
                <a:cs typeface="Arial MT"/>
              </a:rPr>
              <a:t>	</a:t>
            </a:r>
            <a:r>
              <a:rPr lang="en-US" sz="2400" spc="-6" dirty="0" err="1">
                <a:latin typeface="Arial MT"/>
                <a:cs typeface="Arial MT"/>
              </a:rPr>
              <a:t>limbah</a:t>
            </a:r>
            <a:r>
              <a:rPr lang="en-US" sz="2400" spc="-6" dirty="0">
                <a:latin typeface="Arial MT"/>
                <a:cs typeface="Arial MT"/>
              </a:rPr>
              <a:t>	</a:t>
            </a:r>
            <a:r>
              <a:rPr lang="en-US" sz="2400" spc="-6" dirty="0" err="1">
                <a:latin typeface="Arial MT"/>
                <a:cs typeface="Arial MT"/>
              </a:rPr>
              <a:t>organik</a:t>
            </a:r>
            <a:r>
              <a:rPr lang="en-US" sz="2400" spc="-6" dirty="0">
                <a:latin typeface="Arial MT"/>
                <a:cs typeface="Arial MT"/>
              </a:rPr>
              <a:t>	</a:t>
            </a:r>
            <a:r>
              <a:rPr lang="en-US" sz="2400" spc="-11" dirty="0">
                <a:latin typeface="Arial MT"/>
                <a:cs typeface="Arial MT"/>
              </a:rPr>
              <a:t>yang	</a:t>
            </a:r>
            <a:r>
              <a:rPr lang="en-US" sz="2400" spc="-6" dirty="0" err="1">
                <a:latin typeface="Arial MT"/>
                <a:cs typeface="Arial MT"/>
              </a:rPr>
              <a:t>mengandung</a:t>
            </a:r>
            <a:r>
              <a:rPr lang="en-US" sz="2400" spc="-6" dirty="0">
                <a:latin typeface="Arial MT"/>
                <a:cs typeface="Arial MT"/>
              </a:rPr>
              <a:t>	halogen.</a:t>
            </a:r>
            <a:endParaRPr lang="en-US" sz="2400" dirty="0">
              <a:latin typeface="Arial MT"/>
              <a:cs typeface="Arial MT"/>
            </a:endParaRPr>
          </a:p>
          <a:p>
            <a:pPr marL="894080" marR="5588" lvl="1" indent="-377190">
              <a:buAutoNum type="alphaLcPeriod" startAt="3"/>
              <a:tabLst>
                <a:tab pos="894080" algn="l"/>
                <a:tab pos="894779" algn="l"/>
              </a:tabLst>
            </a:pPr>
            <a:endParaRPr sz="2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287514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663508"/>
            <a:ext cx="8391779" cy="4445384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55880">
              <a:spcBef>
                <a:spcPts val="105"/>
              </a:spcBef>
            </a:pP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…..</a:t>
            </a:r>
            <a:endParaRPr sz="2400" dirty="0">
              <a:latin typeface="Arial MT"/>
              <a:cs typeface="Arial MT"/>
            </a:endParaRPr>
          </a:p>
          <a:p>
            <a:pPr marL="370904" marR="61468" indent="-315722" algn="just">
              <a:buFont typeface="Wingdings"/>
              <a:buChar char=""/>
              <a:tabLst>
                <a:tab pos="371602" algn="l"/>
              </a:tabLst>
            </a:pP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Petugas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pengelola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limbah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secara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periodik</a:t>
            </a:r>
            <a:r>
              <a:rPr sz="2400" spc="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memindahkan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dirigen-dirigen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penampung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untuk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proses pengolahan. Proses pengolahan </a:t>
            </a:r>
            <a:r>
              <a:rPr sz="2400" spc="-11" dirty="0">
                <a:solidFill>
                  <a:srgbClr val="444444"/>
                </a:solidFill>
                <a:latin typeface="Arial MT"/>
                <a:cs typeface="Arial MT"/>
              </a:rPr>
              <a:t>dilakukan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dengan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prinsip</a:t>
            </a:r>
            <a:r>
              <a:rPr sz="2400" spc="-17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sebagai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berikut</a:t>
            </a:r>
            <a:r>
              <a:rPr sz="2400" baseline="26455" dirty="0">
                <a:solidFill>
                  <a:srgbClr val="444444"/>
                </a:solidFill>
                <a:latin typeface="Arial MT"/>
                <a:cs typeface="Arial MT"/>
              </a:rPr>
              <a:t>5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:</a:t>
            </a:r>
            <a:endParaRPr sz="2400" dirty="0">
              <a:latin typeface="Arial MT"/>
              <a:cs typeface="Arial MT"/>
            </a:endParaRPr>
          </a:p>
          <a:p>
            <a:pPr marL="935990" marR="64961" lvl="1" indent="-377190" algn="just">
              <a:buAutoNum type="alphaLcPeriod"/>
              <a:tabLst>
                <a:tab pos="936689" algn="l"/>
              </a:tabLst>
            </a:pP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Proses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destilasi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terhadap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pelarut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1" dirty="0">
                <a:solidFill>
                  <a:srgbClr val="444444"/>
                </a:solidFill>
                <a:latin typeface="Arial MT"/>
                <a:cs typeface="Arial MT"/>
              </a:rPr>
              <a:t>yang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 relative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tidak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tercampur</a:t>
            </a:r>
            <a:r>
              <a:rPr sz="2400" spc="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untuk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digunakan kembali</a:t>
            </a:r>
            <a:r>
              <a:rPr sz="2400" spc="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baik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sebagai</a:t>
            </a:r>
            <a:r>
              <a:rPr sz="2400" spc="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pelarut,</a:t>
            </a:r>
            <a:r>
              <a:rPr sz="2400" spc="28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pencuci, maupun</a:t>
            </a:r>
            <a:r>
              <a:rPr sz="2400" spc="22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bahan</a:t>
            </a:r>
            <a:r>
              <a:rPr sz="2400" spc="11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22" dirty="0">
                <a:solidFill>
                  <a:srgbClr val="444444"/>
                </a:solidFill>
                <a:latin typeface="Arial MT"/>
                <a:cs typeface="Arial MT"/>
              </a:rPr>
              <a:t>bakar.</a:t>
            </a:r>
            <a:endParaRPr sz="2400" dirty="0">
              <a:latin typeface="Arial MT"/>
              <a:cs typeface="Arial MT"/>
            </a:endParaRPr>
          </a:p>
          <a:p>
            <a:pPr marL="935990" marR="64261" lvl="1" indent="-377190" algn="just">
              <a:buAutoNum type="alphaLcPeriod"/>
              <a:tabLst>
                <a:tab pos="936689" algn="l"/>
              </a:tabLst>
            </a:pP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Residu proses destilasi dibakar dalam insinerator bersama dengan pelarut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yang sudah tidak mungkin didestilasi dan sisa sampel limbah padat yang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harus</a:t>
            </a:r>
            <a:r>
              <a:rPr sz="2400" spc="11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diinsenerasi</a:t>
            </a:r>
            <a:endParaRPr sz="2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74935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" y="1623060"/>
            <a:ext cx="93040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502920">
              <a:buFont typeface="Wingdings" panose="05000000000000000000" pitchFamily="2" charset="2"/>
              <a:buChar char="Ø"/>
            </a:pPr>
            <a:r>
              <a:rPr lang="en-US" sz="3080" dirty="0" err="1"/>
              <a:t>Aturan</a:t>
            </a:r>
            <a:r>
              <a:rPr lang="en-US" sz="3080" dirty="0"/>
              <a:t> </a:t>
            </a:r>
            <a:r>
              <a:rPr lang="en-US" sz="3080" dirty="0" err="1"/>
              <a:t>Sampah</a:t>
            </a:r>
            <a:r>
              <a:rPr lang="en-US" sz="3080" dirty="0"/>
              <a:t> KIMIA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Tidak</a:t>
            </a:r>
            <a:r>
              <a:rPr lang="en-US" sz="3080" dirty="0"/>
              <a:t> </a:t>
            </a:r>
            <a:r>
              <a:rPr lang="en-US" sz="3080" dirty="0" err="1"/>
              <a:t>boleh</a:t>
            </a:r>
            <a:r>
              <a:rPr lang="en-US" sz="3080" dirty="0"/>
              <a:t> </a:t>
            </a:r>
            <a:r>
              <a:rPr lang="en-US" sz="3080" dirty="0" err="1"/>
              <a:t>dibuang</a:t>
            </a:r>
            <a:r>
              <a:rPr lang="en-US" sz="3080" dirty="0"/>
              <a:t> di </a:t>
            </a:r>
            <a:r>
              <a:rPr lang="en-US" sz="3080" dirty="0" err="1"/>
              <a:t>saluran</a:t>
            </a:r>
            <a:r>
              <a:rPr lang="en-US" sz="3080" dirty="0"/>
              <a:t> </a:t>
            </a:r>
            <a:r>
              <a:rPr lang="en-US" sz="3080" dirty="0" err="1"/>
              <a:t>pembuangan</a:t>
            </a:r>
            <a:r>
              <a:rPr lang="en-US" sz="3080" dirty="0"/>
              <a:t> air : </a:t>
            </a:r>
          </a:p>
          <a:p>
            <a:pPr marL="488950"/>
            <a:r>
              <a:rPr lang="en-US" sz="3080" dirty="0"/>
              <a:t> - </a:t>
            </a:r>
            <a:r>
              <a:rPr lang="en-US" sz="3080" dirty="0" err="1"/>
              <a:t>pelarut-pelarut</a:t>
            </a:r>
            <a:r>
              <a:rPr lang="en-US" sz="3080" dirty="0"/>
              <a:t> </a:t>
            </a:r>
            <a:r>
              <a:rPr lang="en-US" sz="3080" dirty="0" err="1"/>
              <a:t>organik</a:t>
            </a:r>
            <a:r>
              <a:rPr lang="en-US" sz="3080" dirty="0"/>
              <a:t> </a:t>
            </a:r>
          </a:p>
          <a:p>
            <a:pPr marL="488950"/>
            <a:r>
              <a:rPr lang="en-US" sz="3080" dirty="0"/>
              <a:t> - </a:t>
            </a:r>
            <a:r>
              <a:rPr lang="en-US" sz="3080" dirty="0" err="1"/>
              <a:t>logam</a:t>
            </a:r>
            <a:r>
              <a:rPr lang="en-US" sz="3080" dirty="0"/>
              <a:t> </a:t>
            </a:r>
            <a:r>
              <a:rPr lang="en-US" sz="3080" dirty="0" err="1"/>
              <a:t>berat</a:t>
            </a:r>
            <a:r>
              <a:rPr lang="en-US" sz="3080" dirty="0"/>
              <a:t> </a:t>
            </a:r>
          </a:p>
          <a:p>
            <a:pPr marL="488950"/>
            <a:r>
              <a:rPr lang="en-US" sz="3080" dirty="0"/>
              <a:t> - </a:t>
            </a:r>
            <a:r>
              <a:rPr lang="en-US" sz="3080" dirty="0" err="1"/>
              <a:t>sianida</a:t>
            </a:r>
            <a:r>
              <a:rPr lang="en-US" sz="3080" dirty="0"/>
              <a:t>, </a:t>
            </a:r>
            <a:r>
              <a:rPr lang="en-US" sz="3080" dirty="0" err="1"/>
              <a:t>sulfida</a:t>
            </a:r>
            <a:r>
              <a:rPr lang="en-US" sz="3080" dirty="0"/>
              <a:t> </a:t>
            </a:r>
          </a:p>
          <a:p>
            <a:pPr marL="488950"/>
            <a:r>
              <a:rPr lang="en-US" sz="3080" dirty="0"/>
              <a:t> - </a:t>
            </a:r>
            <a:r>
              <a:rPr lang="en-US" sz="3080" dirty="0" err="1"/>
              <a:t>bahan-bahan</a:t>
            </a:r>
            <a:r>
              <a:rPr lang="en-US" sz="3080" dirty="0"/>
              <a:t> </a:t>
            </a:r>
            <a:r>
              <a:rPr lang="en-US" sz="3080" dirty="0" err="1"/>
              <a:t>padat</a:t>
            </a:r>
            <a:r>
              <a:rPr lang="en-US" sz="3080" dirty="0"/>
              <a:t>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Sampah</a:t>
            </a:r>
            <a:r>
              <a:rPr lang="en-US" sz="3080" dirty="0"/>
              <a:t> –</a:t>
            </a:r>
            <a:r>
              <a:rPr lang="en-US" sz="3080" dirty="0" err="1"/>
              <a:t>sampah</a:t>
            </a:r>
            <a:r>
              <a:rPr lang="en-US" sz="3080" dirty="0"/>
              <a:t> </a:t>
            </a:r>
            <a:r>
              <a:rPr lang="en-US" sz="3080" dirty="0" err="1"/>
              <a:t>kimia</a:t>
            </a:r>
            <a:r>
              <a:rPr lang="en-US" sz="3080" dirty="0"/>
              <a:t> yang </a:t>
            </a:r>
            <a:r>
              <a:rPr lang="en-US" sz="3080" dirty="0" err="1"/>
              <a:t>berbahaya</a:t>
            </a:r>
            <a:r>
              <a:rPr lang="en-US" sz="3080" dirty="0"/>
              <a:t> </a:t>
            </a:r>
            <a:r>
              <a:rPr lang="en-US" sz="3080" dirty="0" err="1"/>
              <a:t>harus</a:t>
            </a:r>
            <a:r>
              <a:rPr lang="en-US" sz="3080" dirty="0"/>
              <a:t> </a:t>
            </a:r>
            <a:r>
              <a:rPr lang="en-US" sz="3080" dirty="0" err="1"/>
              <a:t>ditempatkan</a:t>
            </a:r>
            <a:r>
              <a:rPr lang="en-US" sz="3080" dirty="0"/>
              <a:t> </a:t>
            </a:r>
            <a:r>
              <a:rPr lang="en-US" sz="3080" dirty="0" err="1"/>
              <a:t>pada</a:t>
            </a:r>
            <a:r>
              <a:rPr lang="en-US" sz="3080" dirty="0"/>
              <a:t> </a:t>
            </a:r>
            <a:r>
              <a:rPr lang="en-US" sz="3080" dirty="0" err="1"/>
              <a:t>wadah</a:t>
            </a:r>
            <a:r>
              <a:rPr lang="en-US" sz="3080" dirty="0"/>
              <a:t> yang </a:t>
            </a:r>
            <a:r>
              <a:rPr lang="en-US" sz="3080" dirty="0" err="1"/>
              <a:t>diberi</a:t>
            </a:r>
            <a:r>
              <a:rPr lang="en-US" sz="3080" dirty="0"/>
              <a:t> label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Sampah</a:t>
            </a:r>
            <a:r>
              <a:rPr lang="en-US" sz="3080" dirty="0"/>
              <a:t> </a:t>
            </a:r>
            <a:r>
              <a:rPr lang="en-US" sz="3080" dirty="0" err="1"/>
              <a:t>radioaktif</a:t>
            </a:r>
            <a:r>
              <a:rPr lang="en-US" sz="3080" dirty="0"/>
              <a:t> </a:t>
            </a:r>
            <a:r>
              <a:rPr lang="en-US" sz="3080" dirty="0" err="1"/>
              <a:t>harus</a:t>
            </a:r>
            <a:r>
              <a:rPr lang="en-US" sz="3080" dirty="0"/>
              <a:t> </a:t>
            </a:r>
            <a:r>
              <a:rPr lang="en-US" sz="3080" dirty="0" err="1"/>
              <a:t>mendapat</a:t>
            </a:r>
            <a:r>
              <a:rPr lang="en-US" sz="3080" dirty="0"/>
              <a:t> </a:t>
            </a:r>
            <a:r>
              <a:rPr lang="en-US" sz="3080" dirty="0" err="1"/>
              <a:t>penanganan</a:t>
            </a:r>
            <a:r>
              <a:rPr lang="en-US" sz="3080" dirty="0"/>
              <a:t> </a:t>
            </a:r>
            <a:r>
              <a:rPr lang="en-US" sz="3080" dirty="0" err="1"/>
              <a:t>khusus</a:t>
            </a:r>
            <a:r>
              <a:rPr lang="en-US" sz="3080" dirty="0"/>
              <a:t>, </a:t>
            </a:r>
            <a:r>
              <a:rPr lang="en-US" sz="3080" dirty="0" err="1"/>
              <a:t>demikian</a:t>
            </a:r>
            <a:r>
              <a:rPr lang="en-US" sz="3080" dirty="0"/>
              <a:t> </a:t>
            </a:r>
            <a:r>
              <a:rPr lang="en-US" sz="3080" dirty="0" err="1"/>
              <a:t>juga</a:t>
            </a:r>
            <a:r>
              <a:rPr lang="en-US" sz="3080" dirty="0"/>
              <a:t> </a:t>
            </a:r>
            <a:r>
              <a:rPr lang="en-US" sz="3080" dirty="0" err="1"/>
              <a:t>bahan</a:t>
            </a:r>
            <a:r>
              <a:rPr lang="en-US" sz="3080" dirty="0"/>
              <a:t> </a:t>
            </a:r>
            <a:r>
              <a:rPr lang="en-US" sz="3080" dirty="0" err="1"/>
              <a:t>bersifat</a:t>
            </a:r>
            <a:r>
              <a:rPr lang="en-US" sz="3080" dirty="0"/>
              <a:t> </a:t>
            </a:r>
            <a:r>
              <a:rPr lang="en-US" sz="3080" dirty="0" err="1"/>
              <a:t>karsinogenik</a:t>
            </a:r>
            <a:endParaRPr lang="en-US" sz="3080" dirty="0"/>
          </a:p>
        </p:txBody>
      </p:sp>
    </p:spTree>
    <p:extLst>
      <p:ext uri="{BB962C8B-B14F-4D97-AF65-F5344CB8AC3E}">
        <p14:creationId xmlns:p14="http://schemas.microsoft.com/office/powerpoint/2010/main" val="339459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8382000" cy="502920"/>
          </a:xfrm>
        </p:spPr>
        <p:txBody>
          <a:bodyPr>
            <a:normAutofit fontScale="90000"/>
          </a:bodyPr>
          <a:lstStyle/>
          <a:p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Risiko</a:t>
            </a:r>
            <a:r>
              <a:rPr lang="en-US" sz="39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bahan</a:t>
            </a:r>
            <a:r>
              <a:rPr lang="en-US" sz="39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Kimia </a:t>
            </a:r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US" sz="39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9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Kulit</a:t>
            </a:r>
            <a:endParaRPr lang="en-US" sz="39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1" y="1733073"/>
            <a:ext cx="9208675" cy="47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25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" y="1623060"/>
            <a:ext cx="9304020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502920">
              <a:buFont typeface="Wingdings" panose="05000000000000000000" pitchFamily="2" charset="2"/>
              <a:buChar char="Ø"/>
            </a:pPr>
            <a:r>
              <a:rPr lang="en-US" sz="3080" dirty="0"/>
              <a:t>BAHAN KARSIOGENK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Bahaya</a:t>
            </a:r>
            <a:r>
              <a:rPr lang="en-US" sz="3080" dirty="0"/>
              <a:t> : </a:t>
            </a:r>
            <a:r>
              <a:rPr lang="en-US" sz="3080" dirty="0" err="1"/>
              <a:t>beresiko</a:t>
            </a:r>
            <a:r>
              <a:rPr lang="en-US" sz="3080" dirty="0"/>
              <a:t> tumor </a:t>
            </a:r>
            <a:r>
              <a:rPr lang="en-US" sz="3080" dirty="0" err="1"/>
              <a:t>dan</a:t>
            </a:r>
            <a:r>
              <a:rPr lang="en-US" sz="3080" dirty="0"/>
              <a:t> </a:t>
            </a:r>
            <a:r>
              <a:rPr lang="en-US" sz="3080" dirty="0" err="1"/>
              <a:t>kanker</a:t>
            </a:r>
            <a:r>
              <a:rPr lang="en-US" sz="3080" dirty="0"/>
              <a:t> </a:t>
            </a:r>
            <a:r>
              <a:rPr lang="en-US" sz="3080" dirty="0" err="1"/>
              <a:t>pada</a:t>
            </a:r>
            <a:r>
              <a:rPr lang="en-US" sz="3080" dirty="0"/>
              <a:t> </a:t>
            </a:r>
            <a:r>
              <a:rPr lang="en-US" sz="3080" dirty="0" err="1"/>
              <a:t>seseorang</a:t>
            </a:r>
            <a:r>
              <a:rPr lang="en-US" sz="3080" dirty="0"/>
              <a:t>.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Penyimpanan</a:t>
            </a:r>
            <a:r>
              <a:rPr lang="en-US" sz="3080" dirty="0"/>
              <a:t> :  </a:t>
            </a:r>
          </a:p>
          <a:p>
            <a:pPr marL="488950"/>
            <a:r>
              <a:rPr lang="en-US" sz="3080" dirty="0"/>
              <a:t>- </a:t>
            </a:r>
            <a:r>
              <a:rPr lang="en-US" sz="3080" dirty="0" err="1"/>
              <a:t>bahan</a:t>
            </a:r>
            <a:r>
              <a:rPr lang="en-US" sz="3080" dirty="0"/>
              <a:t> </a:t>
            </a:r>
            <a:r>
              <a:rPr lang="en-US" sz="3080" dirty="0" err="1"/>
              <a:t>tsb</a:t>
            </a:r>
            <a:r>
              <a:rPr lang="en-US" sz="3080" dirty="0"/>
              <a:t> </a:t>
            </a:r>
            <a:r>
              <a:rPr lang="en-US" sz="3080" dirty="0" err="1"/>
              <a:t>dipesan</a:t>
            </a:r>
            <a:r>
              <a:rPr lang="en-US" sz="3080" dirty="0"/>
              <a:t> </a:t>
            </a:r>
            <a:r>
              <a:rPr lang="en-US" sz="3080" dirty="0" err="1"/>
              <a:t>sebanyak</a:t>
            </a:r>
            <a:r>
              <a:rPr lang="en-US" sz="3080" dirty="0"/>
              <a:t> yang </a:t>
            </a:r>
            <a:r>
              <a:rPr lang="en-US" sz="3080" dirty="0" err="1"/>
              <a:t>diperlukan</a:t>
            </a:r>
            <a:r>
              <a:rPr lang="en-US" sz="3080" dirty="0"/>
              <a:t> </a:t>
            </a:r>
            <a:r>
              <a:rPr lang="en-US" sz="3080" dirty="0" err="1"/>
              <a:t>saja</a:t>
            </a:r>
            <a:r>
              <a:rPr lang="en-US" sz="3080" dirty="0"/>
              <a:t> </a:t>
            </a:r>
          </a:p>
          <a:p>
            <a:pPr marL="488950"/>
            <a:r>
              <a:rPr lang="en-US" sz="3080" dirty="0"/>
              <a:t>- </a:t>
            </a:r>
            <a:r>
              <a:rPr lang="en-US" sz="3080" dirty="0" err="1"/>
              <a:t>wadah</a:t>
            </a:r>
            <a:r>
              <a:rPr lang="en-US" sz="3080" dirty="0"/>
              <a:t> </a:t>
            </a:r>
            <a:r>
              <a:rPr lang="en-US" sz="3080" dirty="0" err="1"/>
              <a:t>penyimpan</a:t>
            </a:r>
            <a:r>
              <a:rPr lang="en-US" sz="3080" dirty="0"/>
              <a:t> </a:t>
            </a:r>
            <a:r>
              <a:rPr lang="en-US" sz="3080" dirty="0" err="1"/>
              <a:t>harus</a:t>
            </a:r>
            <a:r>
              <a:rPr lang="en-US" sz="3080" dirty="0"/>
              <a:t> </a:t>
            </a:r>
            <a:r>
              <a:rPr lang="en-US" sz="3080" dirty="0" err="1"/>
              <a:t>aman</a:t>
            </a:r>
            <a:r>
              <a:rPr lang="en-US" sz="3080" dirty="0"/>
              <a:t> </a:t>
            </a:r>
            <a:r>
              <a:rPr lang="en-US" sz="3080" dirty="0" err="1"/>
              <a:t>betul</a:t>
            </a:r>
            <a:r>
              <a:rPr lang="en-US" sz="3080" dirty="0"/>
              <a:t> </a:t>
            </a:r>
          </a:p>
          <a:p>
            <a:pPr marL="488950"/>
            <a:r>
              <a:rPr lang="en-US" sz="3080" dirty="0"/>
              <a:t>- </a:t>
            </a:r>
            <a:r>
              <a:rPr lang="en-US" sz="3080" dirty="0" err="1"/>
              <a:t>semua</a:t>
            </a:r>
            <a:r>
              <a:rPr lang="en-US" sz="3080" dirty="0"/>
              <a:t> </a:t>
            </a:r>
            <a:r>
              <a:rPr lang="en-US" sz="3080" dirty="0" err="1"/>
              <a:t>wadah</a:t>
            </a:r>
            <a:r>
              <a:rPr lang="en-US" sz="3080" dirty="0"/>
              <a:t> </a:t>
            </a:r>
            <a:r>
              <a:rPr lang="en-US" sz="3080" dirty="0" err="1"/>
              <a:t>harus</a:t>
            </a:r>
            <a:r>
              <a:rPr lang="en-US" sz="3080" dirty="0"/>
              <a:t> </a:t>
            </a:r>
            <a:r>
              <a:rPr lang="en-US" sz="3080" dirty="0" err="1"/>
              <a:t>berlabel</a:t>
            </a:r>
            <a:r>
              <a:rPr lang="en-US" sz="3080" dirty="0"/>
              <a:t> </a:t>
            </a:r>
            <a:r>
              <a:rPr lang="en-US" sz="3080" dirty="0" err="1"/>
              <a:t>jelas</a:t>
            </a:r>
            <a:r>
              <a:rPr lang="en-US" sz="3080" dirty="0"/>
              <a:t> </a:t>
            </a:r>
            <a:r>
              <a:rPr lang="en-US" sz="3080" dirty="0" err="1"/>
              <a:t>dan</a:t>
            </a:r>
            <a:r>
              <a:rPr lang="en-US" sz="3080" dirty="0"/>
              <a:t> </a:t>
            </a:r>
            <a:r>
              <a:rPr lang="en-US" sz="3080" dirty="0" err="1"/>
              <a:t>disimpan</a:t>
            </a:r>
            <a:r>
              <a:rPr lang="en-US" sz="3080" dirty="0"/>
              <a:t> </a:t>
            </a:r>
            <a:r>
              <a:rPr lang="en-US" sz="3080" dirty="0" err="1"/>
              <a:t>dlm</a:t>
            </a:r>
            <a:r>
              <a:rPr lang="en-US" sz="3080" dirty="0"/>
              <a:t> </a:t>
            </a:r>
            <a:r>
              <a:rPr lang="en-US" sz="3080" dirty="0" err="1"/>
              <a:t>almari</a:t>
            </a:r>
            <a:r>
              <a:rPr lang="en-US" sz="3080" dirty="0"/>
              <a:t> yang </a:t>
            </a:r>
            <a:r>
              <a:rPr lang="en-US" sz="3080" dirty="0" err="1"/>
              <a:t>aman</a:t>
            </a:r>
            <a:r>
              <a:rPr lang="en-US" sz="3080" dirty="0"/>
              <a:t> </a:t>
            </a:r>
            <a:r>
              <a:rPr lang="en-US" sz="3080" dirty="0" err="1"/>
              <a:t>berventilassi</a:t>
            </a:r>
            <a:r>
              <a:rPr lang="en-US" sz="3080" dirty="0"/>
              <a:t>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Penanganan</a:t>
            </a:r>
            <a:r>
              <a:rPr lang="en-US" sz="3080" dirty="0"/>
              <a:t> : </a:t>
            </a:r>
          </a:p>
          <a:p>
            <a:pPr marL="488950"/>
            <a:r>
              <a:rPr lang="en-US" sz="3080" dirty="0"/>
              <a:t>- </a:t>
            </a:r>
            <a:r>
              <a:rPr lang="en-US" sz="3080" dirty="0" err="1"/>
              <a:t>bagian</a:t>
            </a:r>
            <a:r>
              <a:rPr lang="en-US" sz="3080" dirty="0"/>
              <a:t> </a:t>
            </a:r>
            <a:r>
              <a:rPr lang="en-US" sz="3080" dirty="0" err="1"/>
              <a:t>tubuh</a:t>
            </a:r>
            <a:r>
              <a:rPr lang="en-US" sz="3080" dirty="0"/>
              <a:t> yang </a:t>
            </a:r>
            <a:r>
              <a:rPr lang="en-US" sz="3080" dirty="0" err="1"/>
              <a:t>terkena</a:t>
            </a:r>
            <a:r>
              <a:rPr lang="en-US" sz="3080" dirty="0"/>
              <a:t> </a:t>
            </a:r>
            <a:r>
              <a:rPr lang="en-US" sz="3080" dirty="0" err="1"/>
              <a:t>dengan</a:t>
            </a:r>
            <a:r>
              <a:rPr lang="en-US" sz="3080" dirty="0"/>
              <a:t> </a:t>
            </a:r>
            <a:r>
              <a:rPr lang="en-US" sz="3080" dirty="0" err="1"/>
              <a:t>zat</a:t>
            </a:r>
            <a:r>
              <a:rPr lang="en-US" sz="3080" dirty="0"/>
              <a:t> </a:t>
            </a:r>
            <a:r>
              <a:rPr lang="en-US" sz="3080" dirty="0" err="1"/>
              <a:t>tersebut</a:t>
            </a:r>
            <a:r>
              <a:rPr lang="en-US" sz="3080" dirty="0"/>
              <a:t> </a:t>
            </a:r>
            <a:r>
              <a:rPr lang="en-US" sz="3080" dirty="0" err="1"/>
              <a:t>harus</a:t>
            </a:r>
            <a:r>
              <a:rPr lang="en-US" sz="3080" dirty="0"/>
              <a:t> </a:t>
            </a:r>
            <a:r>
              <a:rPr lang="en-US" sz="3080" dirty="0" err="1"/>
              <a:t>segera</a:t>
            </a:r>
            <a:r>
              <a:rPr lang="en-US" sz="3080" dirty="0"/>
              <a:t> </a:t>
            </a:r>
            <a:r>
              <a:rPr lang="en-US" sz="3080" dirty="0" err="1"/>
              <a:t>dicuci</a:t>
            </a:r>
            <a:r>
              <a:rPr lang="en-US" sz="3080" dirty="0"/>
              <a:t> </a:t>
            </a:r>
            <a:r>
              <a:rPr lang="en-US" sz="3080" dirty="0" err="1"/>
              <a:t>dengan</a:t>
            </a:r>
            <a:r>
              <a:rPr lang="en-US" sz="3080" dirty="0"/>
              <a:t> air </a:t>
            </a:r>
            <a:r>
              <a:rPr lang="en-US" sz="3080" dirty="0" err="1"/>
              <a:t>dingin</a:t>
            </a:r>
            <a:r>
              <a:rPr lang="en-US" sz="3080" dirty="0"/>
              <a:t> </a:t>
            </a:r>
            <a:r>
              <a:rPr lang="en-US" sz="3080" dirty="0" err="1"/>
              <a:t>selama</a:t>
            </a:r>
            <a:r>
              <a:rPr lang="en-US" sz="3080" dirty="0"/>
              <a:t> + 5 </a:t>
            </a:r>
            <a:r>
              <a:rPr lang="en-US" sz="3080" dirty="0" err="1"/>
              <a:t>menit</a:t>
            </a:r>
            <a:r>
              <a:rPr lang="en-US" sz="308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50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D951-DB0A-BB74-C13E-91C99B14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493"/>
            <a:ext cx="8298180" cy="848250"/>
          </a:xfrm>
        </p:spPr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Artikel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90E6B-4709-4E42-A5A6-E86B85B65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833" y="1224202"/>
            <a:ext cx="5317236" cy="17306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1 Artikel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bereputasi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Maksimal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Scope: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yang </a:t>
            </a:r>
            <a:r>
              <a:rPr lang="en-US" dirty="0" err="1"/>
              <a:t>dibahas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20EB9-4CE6-E95A-5011-56D4C157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84743"/>
            <a:ext cx="3124200" cy="6112026"/>
          </a:xfrm>
          <a:prstGeom prst="rect">
            <a:avLst/>
          </a:prstGeom>
        </p:spPr>
      </p:pic>
      <p:pic>
        <p:nvPicPr>
          <p:cNvPr id="2050" name="Picture 2" descr="Teaching FSL: Word Reference vs Google Translate | Word reference, Learn  french, Teaching">
            <a:extLst>
              <a:ext uri="{FF2B5EF4-FFF2-40B4-BE49-F238E27FC236}">
                <a16:creationId xmlns:a16="http://schemas.microsoft.com/office/drawing/2014/main" id="{24E5F735-C1FD-DF3B-8564-AE08133A8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2" y="2954838"/>
            <a:ext cx="1764602" cy="18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y Critical Analysis Online | American Writers | 24/7 Support | Ultius">
            <a:extLst>
              <a:ext uri="{FF2B5EF4-FFF2-40B4-BE49-F238E27FC236}">
                <a16:creationId xmlns:a16="http://schemas.microsoft.com/office/drawing/2014/main" id="{1DBA4739-AEF6-3141-96B3-694D28A7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69" y="4938499"/>
            <a:ext cx="239362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E0772D-C352-885A-C0D1-73372CB9C92A}"/>
              </a:ext>
            </a:extLst>
          </p:cNvPr>
          <p:cNvSpPr txBox="1"/>
          <p:nvPr/>
        </p:nvSpPr>
        <p:spPr>
          <a:xfrm>
            <a:off x="5377700" y="375952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Individu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B6A9B-F034-D3A0-AB39-D886C7DCD2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3" t="24422" r="75958" b="9584"/>
          <a:stretch/>
        </p:blipFill>
        <p:spPr>
          <a:xfrm>
            <a:off x="3393770" y="2926601"/>
            <a:ext cx="2393619" cy="46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05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" y="1623060"/>
            <a:ext cx="930402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502920">
              <a:buFont typeface="Wingdings" panose="05000000000000000000" pitchFamily="2" charset="2"/>
              <a:buChar char="Ø"/>
            </a:pPr>
            <a:r>
              <a:rPr lang="en-US" sz="3080" dirty="0"/>
              <a:t>BAHAN KARSIOGENK </a:t>
            </a:r>
            <a:r>
              <a:rPr lang="en-US" sz="3080" i="1" dirty="0"/>
              <a:t>(</a:t>
            </a:r>
            <a:r>
              <a:rPr lang="en-US" sz="3080" i="1" dirty="0" err="1"/>
              <a:t>lanjutan</a:t>
            </a:r>
            <a:r>
              <a:rPr lang="en-US" sz="3080" i="1" dirty="0"/>
              <a:t>)</a:t>
            </a:r>
            <a:endParaRPr lang="en-US" sz="3080" dirty="0"/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Pembuangan</a:t>
            </a:r>
            <a:r>
              <a:rPr lang="en-US" sz="3080" dirty="0"/>
              <a:t> ; </a:t>
            </a:r>
          </a:p>
          <a:p>
            <a:pPr marL="488950"/>
            <a:r>
              <a:rPr lang="en-US" sz="3080" dirty="0"/>
              <a:t>- </a:t>
            </a:r>
            <a:r>
              <a:rPr lang="en-US" sz="3080" dirty="0" err="1"/>
              <a:t>limbah</a:t>
            </a:r>
            <a:r>
              <a:rPr lang="en-US" sz="3080" dirty="0"/>
              <a:t> </a:t>
            </a:r>
            <a:r>
              <a:rPr lang="en-US" sz="3080" dirty="0" err="1"/>
              <a:t>karsinogenik</a:t>
            </a:r>
            <a:r>
              <a:rPr lang="en-US" sz="3080" dirty="0"/>
              <a:t> </a:t>
            </a:r>
            <a:r>
              <a:rPr lang="en-US" sz="3080" dirty="0" err="1"/>
              <a:t>dibuang</a:t>
            </a:r>
            <a:r>
              <a:rPr lang="en-US" sz="3080" dirty="0"/>
              <a:t> </a:t>
            </a:r>
            <a:r>
              <a:rPr lang="en-US" sz="3080" dirty="0" err="1"/>
              <a:t>dalam</a:t>
            </a:r>
            <a:r>
              <a:rPr lang="en-US" sz="3080" dirty="0"/>
              <a:t> </a:t>
            </a:r>
            <a:r>
              <a:rPr lang="en-US" sz="3080" dirty="0" err="1"/>
              <a:t>wadah</a:t>
            </a:r>
            <a:r>
              <a:rPr lang="en-US" sz="3080" dirty="0"/>
              <a:t> </a:t>
            </a:r>
            <a:r>
              <a:rPr lang="en-US" sz="3080" dirty="0" err="1"/>
              <a:t>berlabel</a:t>
            </a:r>
            <a:r>
              <a:rPr lang="en-US" sz="3080" dirty="0"/>
              <a:t> </a:t>
            </a:r>
            <a:r>
              <a:rPr lang="en-US" sz="3080" dirty="0" err="1"/>
              <a:t>dan</a:t>
            </a:r>
            <a:r>
              <a:rPr lang="en-US" sz="3080" dirty="0"/>
              <a:t> </a:t>
            </a:r>
            <a:r>
              <a:rPr lang="en-US" sz="3080" dirty="0" err="1"/>
              <a:t>tertutup</a:t>
            </a:r>
            <a:r>
              <a:rPr lang="en-US" sz="3080" dirty="0"/>
              <a:t> </a:t>
            </a:r>
            <a:r>
              <a:rPr lang="en-US" sz="3080" dirty="0" err="1"/>
              <a:t>serta</a:t>
            </a:r>
            <a:r>
              <a:rPr lang="en-US" sz="3080" dirty="0"/>
              <a:t> </a:t>
            </a:r>
            <a:r>
              <a:rPr lang="en-US" sz="3080" dirty="0" err="1"/>
              <a:t>terpisah</a:t>
            </a:r>
            <a:r>
              <a:rPr lang="en-US" sz="3080" dirty="0"/>
              <a:t> </a:t>
            </a:r>
            <a:r>
              <a:rPr lang="en-US" sz="3080" dirty="0" err="1"/>
              <a:t>dari</a:t>
            </a:r>
            <a:r>
              <a:rPr lang="en-US" sz="3080" dirty="0"/>
              <a:t>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3080" dirty="0" err="1"/>
              <a:t>bahan</a:t>
            </a:r>
            <a:r>
              <a:rPr lang="en-US" sz="3080" dirty="0"/>
              <a:t> </a:t>
            </a:r>
            <a:r>
              <a:rPr lang="en-US" sz="3080" dirty="0" err="1"/>
              <a:t>kimia</a:t>
            </a:r>
            <a:r>
              <a:rPr lang="en-US" sz="3080" dirty="0"/>
              <a:t> </a:t>
            </a:r>
            <a:r>
              <a:rPr lang="en-US" sz="3080" dirty="0" err="1"/>
              <a:t>lainnya</a:t>
            </a:r>
            <a:r>
              <a:rPr lang="en-US" sz="3080" dirty="0"/>
              <a:t> </a:t>
            </a:r>
          </a:p>
          <a:p>
            <a:pPr marL="488950"/>
            <a:r>
              <a:rPr lang="en-US" sz="3080" dirty="0"/>
              <a:t>- </a:t>
            </a:r>
            <a:r>
              <a:rPr lang="en-US" sz="3080" dirty="0" err="1"/>
              <a:t>dibuang</a:t>
            </a:r>
            <a:r>
              <a:rPr lang="en-US" sz="3080" dirty="0"/>
              <a:t> </a:t>
            </a:r>
            <a:r>
              <a:rPr lang="en-US" sz="3080" dirty="0" err="1"/>
              <a:t>secara</a:t>
            </a:r>
            <a:r>
              <a:rPr lang="en-US" sz="3080" dirty="0"/>
              <a:t> </a:t>
            </a:r>
            <a:r>
              <a:rPr lang="en-US" sz="3080" dirty="0" err="1"/>
              <a:t>bertahap</a:t>
            </a:r>
            <a:r>
              <a:rPr lang="en-US" sz="3080" dirty="0"/>
              <a:t>, </a:t>
            </a:r>
            <a:r>
              <a:rPr lang="en-US" sz="3080" dirty="0" err="1"/>
              <a:t>jangan</a:t>
            </a:r>
            <a:r>
              <a:rPr lang="en-US" sz="3080" dirty="0"/>
              <a:t> </a:t>
            </a:r>
            <a:r>
              <a:rPr lang="en-US" sz="3080" dirty="0" err="1"/>
              <a:t>menunggu</a:t>
            </a:r>
            <a:r>
              <a:rPr lang="en-US" sz="3080" dirty="0"/>
              <a:t> </a:t>
            </a:r>
            <a:r>
              <a:rPr lang="en-US" sz="3080" dirty="0" err="1"/>
              <a:t>hingga</a:t>
            </a:r>
            <a:r>
              <a:rPr lang="en-US" sz="3080" dirty="0"/>
              <a:t> </a:t>
            </a:r>
            <a:r>
              <a:rPr lang="en-US" sz="3080" dirty="0" err="1"/>
              <a:t>jumlahnya</a:t>
            </a:r>
            <a:r>
              <a:rPr lang="en-US" sz="3080" dirty="0"/>
              <a:t> </a:t>
            </a:r>
            <a:r>
              <a:rPr lang="en-US" sz="3080" dirty="0" err="1"/>
              <a:t>banyak</a:t>
            </a:r>
            <a:r>
              <a:rPr lang="en-US" sz="3080" dirty="0"/>
              <a:t> </a:t>
            </a:r>
          </a:p>
          <a:p>
            <a:pPr marL="488950"/>
            <a:r>
              <a:rPr lang="en-US" sz="3080" dirty="0"/>
              <a:t>- </a:t>
            </a:r>
            <a:r>
              <a:rPr lang="en-US" sz="3080" dirty="0" err="1"/>
              <a:t>bahan</a:t>
            </a:r>
            <a:r>
              <a:rPr lang="en-US" sz="3080" dirty="0"/>
              <a:t> </a:t>
            </a:r>
            <a:r>
              <a:rPr lang="en-US" sz="3080" dirty="0" err="1"/>
              <a:t>karsinogenik</a:t>
            </a:r>
            <a:r>
              <a:rPr lang="en-US" sz="3080" dirty="0"/>
              <a:t> </a:t>
            </a:r>
            <a:r>
              <a:rPr lang="en-US" sz="3080" dirty="0" err="1"/>
              <a:t>cair</a:t>
            </a:r>
            <a:r>
              <a:rPr lang="en-US" sz="3080" dirty="0"/>
              <a:t> </a:t>
            </a:r>
            <a:r>
              <a:rPr lang="en-US" sz="3080" dirty="0" err="1"/>
              <a:t>ditempatkan</a:t>
            </a:r>
            <a:r>
              <a:rPr lang="en-US" sz="3080" dirty="0"/>
              <a:t> </a:t>
            </a:r>
            <a:r>
              <a:rPr lang="en-US" sz="3080" dirty="0" err="1"/>
              <a:t>maksimal</a:t>
            </a:r>
            <a:r>
              <a:rPr lang="en-US" sz="3080" dirty="0"/>
              <a:t> </a:t>
            </a:r>
            <a:r>
              <a:rPr lang="en-US" sz="3080" dirty="0" err="1"/>
              <a:t>separo</a:t>
            </a:r>
            <a:r>
              <a:rPr lang="en-US" sz="3080" dirty="0"/>
              <a:t> </a:t>
            </a:r>
            <a:r>
              <a:rPr lang="en-US" sz="3080" dirty="0" err="1"/>
              <a:t>dari</a:t>
            </a:r>
            <a:r>
              <a:rPr lang="en-US" sz="3080" dirty="0"/>
              <a:t> </a:t>
            </a:r>
            <a:r>
              <a:rPr lang="en-US" sz="3080" dirty="0" err="1"/>
              <a:t>kapasisas</a:t>
            </a:r>
            <a:r>
              <a:rPr lang="en-US" sz="3080" dirty="0"/>
              <a:t> volume </a:t>
            </a:r>
            <a:r>
              <a:rPr lang="en-US" sz="3080" dirty="0" err="1"/>
              <a:t>tempat</a:t>
            </a:r>
            <a:r>
              <a:rPr lang="en-US" sz="3080" dirty="0"/>
              <a:t> </a:t>
            </a:r>
            <a:r>
              <a:rPr lang="en-US" sz="3080" dirty="0" err="1"/>
              <a:t>pembuangan</a:t>
            </a:r>
            <a:endParaRPr lang="en-US" sz="3080" dirty="0"/>
          </a:p>
        </p:txBody>
      </p:sp>
    </p:spTree>
    <p:extLst>
      <p:ext uri="{BB962C8B-B14F-4D97-AF65-F5344CB8AC3E}">
        <p14:creationId xmlns:p14="http://schemas.microsoft.com/office/powerpoint/2010/main" val="2382320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" y="1623060"/>
            <a:ext cx="9304020" cy="544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502920">
              <a:buFont typeface="Wingdings" panose="05000000000000000000" pitchFamily="2" charset="2"/>
              <a:buChar char="Ø"/>
            </a:pPr>
            <a:r>
              <a:rPr lang="en-US" sz="3080" dirty="0"/>
              <a:t>LIMBAH BIOLOGI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2640" dirty="0" err="1"/>
              <a:t>Membakar</a:t>
            </a:r>
            <a:r>
              <a:rPr lang="en-US" sz="2640" dirty="0"/>
              <a:t> </a:t>
            </a:r>
            <a:r>
              <a:rPr lang="en-US" sz="2640" dirty="0" err="1"/>
              <a:t>sampah</a:t>
            </a:r>
            <a:r>
              <a:rPr lang="en-US" sz="2640" dirty="0"/>
              <a:t> </a:t>
            </a:r>
            <a:r>
              <a:rPr lang="en-US" sz="2640" dirty="0" err="1"/>
              <a:t>botani</a:t>
            </a:r>
            <a:r>
              <a:rPr lang="en-US" sz="2640" dirty="0"/>
              <a:t> </a:t>
            </a:r>
            <a:r>
              <a:rPr lang="en-US" sz="2640" dirty="0" err="1"/>
              <a:t>dan</a:t>
            </a:r>
            <a:r>
              <a:rPr lang="en-US" sz="2640" dirty="0"/>
              <a:t> </a:t>
            </a:r>
            <a:r>
              <a:rPr lang="en-US" sz="2640" dirty="0" err="1"/>
              <a:t>zoologi</a:t>
            </a:r>
            <a:r>
              <a:rPr lang="en-US" sz="2640" dirty="0"/>
              <a:t> </a:t>
            </a:r>
            <a:r>
              <a:rPr lang="en-US" sz="2640" dirty="0" err="1"/>
              <a:t>merupakan</a:t>
            </a:r>
            <a:r>
              <a:rPr lang="en-US" sz="2640" dirty="0"/>
              <a:t> </a:t>
            </a:r>
            <a:r>
              <a:rPr lang="en-US" sz="2640" dirty="0" err="1"/>
              <a:t>jalan</a:t>
            </a:r>
            <a:r>
              <a:rPr lang="en-US" sz="2640" dirty="0"/>
              <a:t> </a:t>
            </a:r>
            <a:r>
              <a:rPr lang="en-US" sz="2640" dirty="0" err="1"/>
              <a:t>terbaik</a:t>
            </a:r>
            <a:r>
              <a:rPr lang="en-US" sz="2640" dirty="0"/>
              <a:t> </a:t>
            </a:r>
            <a:r>
              <a:rPr lang="en-US" sz="2640" dirty="0" err="1"/>
              <a:t>utk</a:t>
            </a:r>
            <a:r>
              <a:rPr lang="en-US" sz="2640" dirty="0"/>
              <a:t> </a:t>
            </a:r>
            <a:r>
              <a:rPr lang="en-US" sz="2640" dirty="0" err="1"/>
              <a:t>meyakinkan</a:t>
            </a:r>
            <a:r>
              <a:rPr lang="en-US" sz="2640" dirty="0"/>
              <a:t> </a:t>
            </a:r>
            <a:r>
              <a:rPr lang="en-US" sz="2640" dirty="0" err="1"/>
              <a:t>bahwa</a:t>
            </a:r>
            <a:r>
              <a:rPr lang="en-US" sz="2640" dirty="0"/>
              <a:t> </a:t>
            </a:r>
            <a:r>
              <a:rPr lang="en-US" sz="2640" dirty="0" err="1"/>
              <a:t>bahan-bahan</a:t>
            </a:r>
            <a:r>
              <a:rPr lang="en-US" sz="2640" dirty="0"/>
              <a:t> </a:t>
            </a:r>
            <a:r>
              <a:rPr lang="en-US" sz="2640" dirty="0" err="1"/>
              <a:t>busuk</a:t>
            </a:r>
            <a:r>
              <a:rPr lang="en-US" sz="2640" dirty="0"/>
              <a:t> </a:t>
            </a:r>
            <a:r>
              <a:rPr lang="en-US" sz="2640" dirty="0" err="1"/>
              <a:t>tsb</a:t>
            </a:r>
            <a:r>
              <a:rPr lang="en-US" sz="2640" dirty="0"/>
              <a:t> </a:t>
            </a:r>
            <a:r>
              <a:rPr lang="en-US" sz="2640" dirty="0" err="1"/>
              <a:t>tidak</a:t>
            </a:r>
            <a:r>
              <a:rPr lang="en-US" sz="2640" dirty="0"/>
              <a:t> </a:t>
            </a:r>
            <a:r>
              <a:rPr lang="en-US" sz="2640" dirty="0" err="1"/>
              <a:t>beresiko</a:t>
            </a:r>
            <a:r>
              <a:rPr lang="en-US" sz="2640" dirty="0"/>
              <a:t> </a:t>
            </a:r>
            <a:r>
              <a:rPr lang="en-US" sz="2640" dirty="0" err="1"/>
              <a:t>membahayakan</a:t>
            </a:r>
            <a:r>
              <a:rPr lang="en-US" sz="2640" dirty="0"/>
              <a:t> </a:t>
            </a:r>
            <a:r>
              <a:rPr lang="en-US" sz="2640" dirty="0" err="1"/>
              <a:t>kesehatan</a:t>
            </a:r>
            <a:r>
              <a:rPr lang="en-US" sz="2640" dirty="0"/>
              <a:t>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2640" dirty="0" err="1"/>
              <a:t>Preparat</a:t>
            </a:r>
            <a:r>
              <a:rPr lang="en-US" sz="2640" dirty="0"/>
              <a:t> </a:t>
            </a:r>
            <a:r>
              <a:rPr lang="en-US" sz="2640" dirty="0" err="1"/>
              <a:t>biologi</a:t>
            </a:r>
            <a:r>
              <a:rPr lang="en-US" sz="2640" dirty="0"/>
              <a:t>, stains, fixative </a:t>
            </a:r>
            <a:r>
              <a:rPr lang="en-US" sz="2640" dirty="0" err="1"/>
              <a:t>dan</a:t>
            </a:r>
            <a:r>
              <a:rPr lang="en-US" sz="2640" dirty="0"/>
              <a:t> clearing agents </a:t>
            </a:r>
            <a:r>
              <a:rPr lang="en-US" sz="2640" dirty="0" err="1"/>
              <a:t>kemungkinan</a:t>
            </a:r>
            <a:r>
              <a:rPr lang="en-US" sz="2640" dirty="0"/>
              <a:t> </a:t>
            </a:r>
            <a:r>
              <a:rPr lang="en-US" sz="2640" dirty="0" err="1"/>
              <a:t>besar</a:t>
            </a:r>
            <a:r>
              <a:rPr lang="en-US" sz="2640" dirty="0"/>
              <a:t> </a:t>
            </a:r>
            <a:r>
              <a:rPr lang="en-US" sz="2640" dirty="0" err="1"/>
              <a:t>toksik</a:t>
            </a:r>
            <a:r>
              <a:rPr lang="en-US" sz="2640" dirty="0"/>
              <a:t> </a:t>
            </a:r>
            <a:r>
              <a:rPr lang="en-US" sz="2640" dirty="0" err="1"/>
              <a:t>shg</a:t>
            </a:r>
            <a:r>
              <a:rPr lang="en-US" sz="2640" dirty="0"/>
              <a:t> </a:t>
            </a:r>
            <a:r>
              <a:rPr lang="en-US" sz="2640" dirty="0" err="1"/>
              <a:t>tidak</a:t>
            </a:r>
            <a:r>
              <a:rPr lang="en-US" sz="2640" dirty="0"/>
              <a:t> </a:t>
            </a:r>
            <a:r>
              <a:rPr lang="en-US" sz="2640" dirty="0" err="1"/>
              <a:t>boleh</a:t>
            </a:r>
            <a:r>
              <a:rPr lang="en-US" sz="2640" dirty="0"/>
              <a:t> </a:t>
            </a:r>
            <a:r>
              <a:rPr lang="en-US" sz="2640" dirty="0" err="1"/>
              <a:t>dibuang</a:t>
            </a:r>
            <a:r>
              <a:rPr lang="en-US" sz="2640" dirty="0"/>
              <a:t> </a:t>
            </a:r>
            <a:r>
              <a:rPr lang="en-US" sz="2640" dirty="0" err="1"/>
              <a:t>ke</a:t>
            </a:r>
            <a:r>
              <a:rPr lang="en-US" sz="2640" dirty="0"/>
              <a:t> </a:t>
            </a:r>
            <a:r>
              <a:rPr lang="en-US" sz="2640" dirty="0" err="1"/>
              <a:t>sistem</a:t>
            </a:r>
            <a:r>
              <a:rPr lang="en-US" sz="2640" dirty="0"/>
              <a:t> </a:t>
            </a:r>
            <a:r>
              <a:rPr lang="en-US" sz="2640" dirty="0" err="1"/>
              <a:t>drainase</a:t>
            </a:r>
            <a:r>
              <a:rPr lang="en-US" sz="2640" dirty="0"/>
              <a:t> </a:t>
            </a:r>
            <a:r>
              <a:rPr lang="en-US" sz="2640" dirty="0" err="1"/>
              <a:t>umum</a:t>
            </a:r>
            <a:r>
              <a:rPr lang="en-US" sz="2640" dirty="0"/>
              <a:t>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2640" dirty="0" err="1"/>
              <a:t>Sampah</a:t>
            </a:r>
            <a:r>
              <a:rPr lang="en-US" sz="2640" dirty="0"/>
              <a:t> </a:t>
            </a:r>
            <a:r>
              <a:rPr lang="en-US" sz="2640" dirty="0" err="1"/>
              <a:t>harus</a:t>
            </a:r>
            <a:r>
              <a:rPr lang="en-US" sz="2640" dirty="0"/>
              <a:t> </a:t>
            </a:r>
            <a:r>
              <a:rPr lang="en-US" sz="2640" dirty="0" err="1"/>
              <a:t>ditempatkan</a:t>
            </a:r>
            <a:r>
              <a:rPr lang="en-US" sz="2640" dirty="0"/>
              <a:t> </a:t>
            </a:r>
            <a:r>
              <a:rPr lang="en-US" sz="2640" dirty="0" err="1"/>
              <a:t>pada</a:t>
            </a:r>
            <a:r>
              <a:rPr lang="en-US" sz="2640" dirty="0"/>
              <a:t> </a:t>
            </a:r>
            <a:r>
              <a:rPr lang="en-US" sz="2640" dirty="0" err="1"/>
              <a:t>wadah</a:t>
            </a:r>
            <a:r>
              <a:rPr lang="en-US" sz="2640" dirty="0"/>
              <a:t> </a:t>
            </a:r>
            <a:r>
              <a:rPr lang="en-US" sz="2640" dirty="0" err="1"/>
              <a:t>tertutup</a:t>
            </a:r>
            <a:r>
              <a:rPr lang="en-US" sz="2640" dirty="0"/>
              <a:t> </a:t>
            </a:r>
            <a:r>
              <a:rPr lang="en-US" sz="2640" dirty="0" err="1"/>
              <a:t>dan</a:t>
            </a:r>
            <a:r>
              <a:rPr lang="en-US" sz="2640" dirty="0"/>
              <a:t> </a:t>
            </a:r>
            <a:r>
              <a:rPr lang="en-US" sz="2640" dirty="0" err="1"/>
              <a:t>diberi</a:t>
            </a:r>
            <a:r>
              <a:rPr lang="en-US" sz="2640" dirty="0"/>
              <a:t> label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2640" dirty="0" err="1"/>
              <a:t>Sampah</a:t>
            </a:r>
            <a:r>
              <a:rPr lang="en-US" sz="2640" dirty="0"/>
              <a:t> yang </a:t>
            </a:r>
            <a:r>
              <a:rPr lang="en-US" sz="2640" dirty="0" err="1"/>
              <a:t>mengandung</a:t>
            </a:r>
            <a:r>
              <a:rPr lang="en-US" sz="2640" dirty="0"/>
              <a:t> </a:t>
            </a:r>
            <a:r>
              <a:rPr lang="en-US" sz="2640" dirty="0" err="1"/>
              <a:t>mikroorganisme</a:t>
            </a:r>
            <a:r>
              <a:rPr lang="en-US" sz="2640" dirty="0"/>
              <a:t> </a:t>
            </a:r>
            <a:r>
              <a:rPr lang="en-US" sz="2640" dirty="0" err="1"/>
              <a:t>harus</a:t>
            </a:r>
            <a:r>
              <a:rPr lang="en-US" sz="2640" dirty="0"/>
              <a:t> di </a:t>
            </a:r>
            <a:r>
              <a:rPr lang="en-US" sz="2640" dirty="0" err="1"/>
              <a:t>autoklave</a:t>
            </a:r>
            <a:r>
              <a:rPr lang="en-US" sz="2640" dirty="0"/>
              <a:t> </a:t>
            </a:r>
            <a:r>
              <a:rPr lang="en-US" sz="2640" dirty="0" err="1"/>
              <a:t>terlebih</a:t>
            </a:r>
            <a:r>
              <a:rPr lang="en-US" sz="2640" dirty="0"/>
              <a:t> </a:t>
            </a:r>
            <a:r>
              <a:rPr lang="en-US" sz="2640" dirty="0" err="1"/>
              <a:t>dahulu</a:t>
            </a:r>
            <a:r>
              <a:rPr lang="en-US" sz="2640" dirty="0"/>
              <a:t>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2640" dirty="0" err="1"/>
              <a:t>Sampah</a:t>
            </a:r>
            <a:r>
              <a:rPr lang="en-US" sz="2640" dirty="0"/>
              <a:t> </a:t>
            </a:r>
            <a:r>
              <a:rPr lang="en-US" sz="2640" dirty="0" err="1"/>
              <a:t>biologi</a:t>
            </a:r>
            <a:r>
              <a:rPr lang="en-US" sz="2640" dirty="0"/>
              <a:t> </a:t>
            </a:r>
            <a:r>
              <a:rPr lang="en-US" sz="2640" dirty="0" err="1"/>
              <a:t>dan</a:t>
            </a:r>
            <a:r>
              <a:rPr lang="en-US" sz="2640" dirty="0"/>
              <a:t> </a:t>
            </a:r>
            <a:r>
              <a:rPr lang="en-US" sz="2640" dirty="0" err="1"/>
              <a:t>mikrobiologi</a:t>
            </a:r>
            <a:r>
              <a:rPr lang="en-US" sz="2640" dirty="0"/>
              <a:t> </a:t>
            </a:r>
            <a:r>
              <a:rPr lang="en-US" sz="2640" dirty="0" err="1"/>
              <a:t>dlm</a:t>
            </a:r>
            <a:r>
              <a:rPr lang="en-US" sz="2640" dirty="0"/>
              <a:t> </a:t>
            </a:r>
            <a:r>
              <a:rPr lang="en-US" sz="2640" dirty="0" err="1"/>
              <a:t>jumlah</a:t>
            </a:r>
            <a:r>
              <a:rPr lang="en-US" sz="2640" dirty="0"/>
              <a:t> </a:t>
            </a:r>
            <a:r>
              <a:rPr lang="en-US" sz="2640" dirty="0" err="1"/>
              <a:t>besar</a:t>
            </a:r>
            <a:r>
              <a:rPr lang="en-US" sz="2640" dirty="0"/>
              <a:t> </a:t>
            </a:r>
            <a:r>
              <a:rPr lang="en-US" sz="2640" dirty="0" err="1"/>
              <a:t>sebaiknya</a:t>
            </a:r>
            <a:r>
              <a:rPr lang="en-US" sz="2640" dirty="0"/>
              <a:t> </a:t>
            </a:r>
            <a:r>
              <a:rPr lang="en-US" sz="2640" dirty="0" err="1"/>
              <a:t>dimusnahkan</a:t>
            </a:r>
            <a:r>
              <a:rPr lang="en-US" sz="2640" dirty="0"/>
              <a:t> </a:t>
            </a:r>
            <a:r>
              <a:rPr lang="en-US" sz="2640" dirty="0" err="1"/>
              <a:t>dlm</a:t>
            </a:r>
            <a:r>
              <a:rPr lang="en-US" sz="2640" dirty="0"/>
              <a:t> </a:t>
            </a:r>
            <a:r>
              <a:rPr lang="en-US" sz="2640" dirty="0" err="1"/>
              <a:t>incenerator</a:t>
            </a:r>
            <a:endParaRPr lang="en-US" sz="2640" dirty="0"/>
          </a:p>
        </p:txBody>
      </p:sp>
    </p:spTree>
    <p:extLst>
      <p:ext uri="{BB962C8B-B14F-4D97-AF65-F5344CB8AC3E}">
        <p14:creationId xmlns:p14="http://schemas.microsoft.com/office/powerpoint/2010/main" val="1524705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" y="1623060"/>
            <a:ext cx="9304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502920">
              <a:buFont typeface="Wingdings" panose="05000000000000000000" pitchFamily="2" charset="2"/>
              <a:buChar char="Ø"/>
            </a:pPr>
            <a:r>
              <a:rPr lang="en-US" sz="3080" dirty="0"/>
              <a:t>SAMPAH PLASTIK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2640" dirty="0" err="1"/>
              <a:t>Jangan</a:t>
            </a:r>
            <a:r>
              <a:rPr lang="en-US" sz="2640" dirty="0"/>
              <a:t> </a:t>
            </a:r>
            <a:r>
              <a:rPr lang="en-US" sz="2640" dirty="0" err="1"/>
              <a:t>dibakar</a:t>
            </a:r>
            <a:r>
              <a:rPr lang="en-US" sz="2640" dirty="0"/>
              <a:t>, </a:t>
            </a:r>
            <a:r>
              <a:rPr lang="en-US" sz="2640" dirty="0" err="1"/>
              <a:t>kecuali</a:t>
            </a:r>
            <a:r>
              <a:rPr lang="en-US" sz="2640" dirty="0"/>
              <a:t> </a:t>
            </a:r>
            <a:r>
              <a:rPr lang="en-US" sz="2640" dirty="0" err="1"/>
              <a:t>dalam</a:t>
            </a:r>
            <a:r>
              <a:rPr lang="en-US" sz="2640" dirty="0"/>
              <a:t> </a:t>
            </a:r>
            <a:r>
              <a:rPr lang="en-US" sz="2640" dirty="0" err="1"/>
              <a:t>alat</a:t>
            </a:r>
            <a:r>
              <a:rPr lang="en-US" sz="2640" dirty="0"/>
              <a:t> </a:t>
            </a:r>
            <a:r>
              <a:rPr lang="en-US" sz="2640" dirty="0" err="1"/>
              <a:t>pembakar</a:t>
            </a:r>
            <a:r>
              <a:rPr lang="en-US" sz="2640" dirty="0"/>
              <a:t> </a:t>
            </a:r>
            <a:r>
              <a:rPr lang="en-US" sz="2640" dirty="0" err="1"/>
              <a:t>khusus</a:t>
            </a:r>
            <a:r>
              <a:rPr lang="en-US" sz="2640" dirty="0"/>
              <a:t>.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2640" dirty="0" err="1"/>
              <a:t>Sampah</a:t>
            </a:r>
            <a:r>
              <a:rPr lang="en-US" sz="2640" dirty="0"/>
              <a:t> </a:t>
            </a:r>
            <a:r>
              <a:rPr lang="en-US" sz="2640" dirty="0" err="1"/>
              <a:t>plastik</a:t>
            </a:r>
            <a:r>
              <a:rPr lang="en-US" sz="2640" dirty="0"/>
              <a:t> </a:t>
            </a:r>
            <a:r>
              <a:rPr lang="en-US" sz="2640" dirty="0" err="1"/>
              <a:t>jangan</a:t>
            </a:r>
            <a:r>
              <a:rPr lang="en-US" sz="2640" dirty="0"/>
              <a:t> </a:t>
            </a:r>
            <a:r>
              <a:rPr lang="en-US" sz="2640" dirty="0" err="1"/>
              <a:t>dikubur</a:t>
            </a:r>
            <a:r>
              <a:rPr lang="en-US" sz="2640" dirty="0"/>
              <a:t>, </a:t>
            </a:r>
            <a:r>
              <a:rPr lang="en-US" sz="2640" dirty="0" err="1"/>
              <a:t>sebaiknya</a:t>
            </a:r>
            <a:r>
              <a:rPr lang="en-US" sz="2640" dirty="0"/>
              <a:t> </a:t>
            </a:r>
            <a:r>
              <a:rPr lang="en-US" sz="2640" dirty="0" err="1"/>
              <a:t>dibuang</a:t>
            </a:r>
            <a:r>
              <a:rPr lang="en-US" sz="2640" dirty="0"/>
              <a:t> </a:t>
            </a:r>
            <a:r>
              <a:rPr lang="en-US" sz="2640" dirty="0" err="1"/>
              <a:t>pada</a:t>
            </a:r>
            <a:r>
              <a:rPr lang="en-US" sz="2640" dirty="0"/>
              <a:t> </a:t>
            </a:r>
            <a:r>
              <a:rPr lang="en-US" sz="2640" dirty="0" err="1"/>
              <a:t>wadah</a:t>
            </a:r>
            <a:r>
              <a:rPr lang="en-US" sz="2640" dirty="0"/>
              <a:t> </a:t>
            </a:r>
            <a:r>
              <a:rPr lang="en-US" sz="2640" dirty="0" err="1"/>
              <a:t>khusus</a:t>
            </a:r>
            <a:r>
              <a:rPr lang="en-US" sz="2640" dirty="0"/>
              <a:t> </a:t>
            </a:r>
            <a:r>
              <a:rPr lang="en-US" sz="2640" dirty="0" err="1"/>
              <a:t>pembuangan</a:t>
            </a:r>
            <a:r>
              <a:rPr lang="en-US" sz="2640" dirty="0"/>
              <a:t> </a:t>
            </a:r>
            <a:r>
              <a:rPr lang="en-US" sz="2640" dirty="0" err="1"/>
              <a:t>plastik</a:t>
            </a:r>
            <a:r>
              <a:rPr lang="en-US" sz="264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" y="3432983"/>
            <a:ext cx="9304020" cy="25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502920">
              <a:buFont typeface="Wingdings" panose="05000000000000000000" pitchFamily="2" charset="2"/>
              <a:buChar char="Ø"/>
            </a:pPr>
            <a:r>
              <a:rPr lang="en-US" sz="3080" dirty="0"/>
              <a:t>SAMPAH LAINNYA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2640" dirty="0" err="1"/>
              <a:t>Sampah</a:t>
            </a:r>
            <a:r>
              <a:rPr lang="en-US" sz="2640" dirty="0"/>
              <a:t> </a:t>
            </a:r>
            <a:r>
              <a:rPr lang="en-US" sz="2640" dirty="0" err="1"/>
              <a:t>kertas</a:t>
            </a:r>
            <a:r>
              <a:rPr lang="en-US" sz="2640" dirty="0"/>
              <a:t> </a:t>
            </a:r>
            <a:r>
              <a:rPr lang="en-US" sz="2640" dirty="0" err="1"/>
              <a:t>dibuang</a:t>
            </a:r>
            <a:r>
              <a:rPr lang="en-US" sz="2640" dirty="0"/>
              <a:t> </a:t>
            </a:r>
            <a:r>
              <a:rPr lang="en-US" sz="2640" dirty="0" err="1"/>
              <a:t>dlm</a:t>
            </a:r>
            <a:r>
              <a:rPr lang="en-US" sz="2640" dirty="0"/>
              <a:t> </a:t>
            </a:r>
            <a:r>
              <a:rPr lang="en-US" sz="2640" dirty="0" err="1"/>
              <a:t>wadah</a:t>
            </a:r>
            <a:r>
              <a:rPr lang="en-US" sz="2640" dirty="0"/>
              <a:t> </a:t>
            </a:r>
            <a:r>
              <a:rPr lang="en-US" sz="2640" dirty="0" err="1"/>
              <a:t>khusus</a:t>
            </a:r>
            <a:r>
              <a:rPr lang="en-US" sz="2640" dirty="0"/>
              <a:t> </a:t>
            </a:r>
            <a:r>
              <a:rPr lang="en-US" sz="2640" dirty="0" err="1"/>
              <a:t>untuk</a:t>
            </a:r>
            <a:r>
              <a:rPr lang="en-US" sz="2640" dirty="0"/>
              <a:t> </a:t>
            </a:r>
            <a:r>
              <a:rPr lang="en-US" sz="2640" dirty="0" err="1"/>
              <a:t>kertas</a:t>
            </a:r>
            <a:r>
              <a:rPr lang="en-US" sz="2640" dirty="0"/>
              <a:t> </a:t>
            </a:r>
            <a:r>
              <a:rPr lang="en-US" sz="2640" dirty="0" err="1"/>
              <a:t>dan</a:t>
            </a:r>
            <a:r>
              <a:rPr lang="en-US" sz="2640" dirty="0"/>
              <a:t> </a:t>
            </a:r>
            <a:r>
              <a:rPr lang="en-US" sz="2640" dirty="0" err="1"/>
              <a:t>sebaiknya</a:t>
            </a:r>
            <a:r>
              <a:rPr lang="en-US" sz="2640" dirty="0"/>
              <a:t> </a:t>
            </a:r>
            <a:r>
              <a:rPr lang="en-US" sz="2640" dirty="0" err="1"/>
              <a:t>dibakar</a:t>
            </a:r>
            <a:r>
              <a:rPr lang="en-US" sz="2640" dirty="0"/>
              <a:t> </a:t>
            </a:r>
            <a:r>
              <a:rPr lang="en-US" sz="2640" dirty="0" err="1"/>
              <a:t>dalam</a:t>
            </a:r>
            <a:r>
              <a:rPr lang="en-US" sz="2640" dirty="0"/>
              <a:t> </a:t>
            </a:r>
            <a:r>
              <a:rPr lang="en-US" sz="2640" dirty="0" err="1"/>
              <a:t>satu</a:t>
            </a:r>
            <a:r>
              <a:rPr lang="en-US" sz="2640" dirty="0"/>
              <a:t> </a:t>
            </a:r>
            <a:r>
              <a:rPr lang="en-US" sz="2640" dirty="0" err="1"/>
              <a:t>tempat</a:t>
            </a:r>
            <a:r>
              <a:rPr lang="en-US" sz="2640" dirty="0"/>
              <a:t> </a:t>
            </a:r>
            <a:r>
              <a:rPr lang="en-US" sz="2640" dirty="0" err="1"/>
              <a:t>pembakaran</a:t>
            </a:r>
            <a:r>
              <a:rPr lang="en-US" sz="2640" dirty="0"/>
              <a:t> </a:t>
            </a:r>
          </a:p>
          <a:p>
            <a:pPr marL="887095" indent="-398145">
              <a:buFont typeface="Wingdings" panose="05000000000000000000" pitchFamily="2" charset="2"/>
              <a:buChar char="ü"/>
            </a:pPr>
            <a:r>
              <a:rPr lang="en-US" sz="2640" dirty="0" err="1"/>
              <a:t>Sampah-sampah</a:t>
            </a:r>
            <a:r>
              <a:rPr lang="en-US" sz="2640" dirty="0"/>
              <a:t> yang </a:t>
            </a:r>
            <a:r>
              <a:rPr lang="en-US" sz="2640" dirty="0" err="1"/>
              <a:t>tajam</a:t>
            </a:r>
            <a:r>
              <a:rPr lang="en-US" sz="2640" dirty="0"/>
              <a:t> (</a:t>
            </a:r>
            <a:r>
              <a:rPr lang="en-US" sz="2640" dirty="0" err="1"/>
              <a:t>mata</a:t>
            </a:r>
            <a:r>
              <a:rPr lang="en-US" sz="2640" dirty="0"/>
              <a:t> </a:t>
            </a:r>
            <a:r>
              <a:rPr lang="en-US" sz="2640" dirty="0" err="1"/>
              <a:t>pisau</a:t>
            </a:r>
            <a:r>
              <a:rPr lang="en-US" sz="2640" dirty="0"/>
              <a:t>, syringe, </a:t>
            </a:r>
            <a:r>
              <a:rPr lang="en-US" sz="2640" dirty="0" err="1"/>
              <a:t>jarum</a:t>
            </a:r>
            <a:r>
              <a:rPr lang="en-US" sz="2640" dirty="0"/>
              <a:t>) </a:t>
            </a:r>
            <a:r>
              <a:rPr lang="en-US" sz="2640" dirty="0" err="1"/>
              <a:t>harus</a:t>
            </a:r>
            <a:r>
              <a:rPr lang="en-US" sz="2640" dirty="0"/>
              <a:t> </a:t>
            </a:r>
            <a:r>
              <a:rPr lang="en-US" sz="2640" dirty="0" err="1"/>
              <a:t>ditempatkan</a:t>
            </a:r>
            <a:r>
              <a:rPr lang="en-US" sz="2640" dirty="0"/>
              <a:t> </a:t>
            </a:r>
            <a:r>
              <a:rPr lang="en-US" sz="2640" dirty="0" err="1"/>
              <a:t>dalam</a:t>
            </a:r>
            <a:r>
              <a:rPr lang="en-US" sz="2640" dirty="0"/>
              <a:t> </a:t>
            </a:r>
            <a:r>
              <a:rPr lang="en-US" sz="2640" dirty="0" err="1"/>
              <a:t>kotak</a:t>
            </a:r>
            <a:r>
              <a:rPr lang="en-US" sz="2640" dirty="0"/>
              <a:t> </a:t>
            </a:r>
            <a:r>
              <a:rPr lang="en-US" sz="2640" dirty="0" err="1"/>
              <a:t>khusus</a:t>
            </a:r>
            <a:r>
              <a:rPr lang="en-US" sz="2640" dirty="0"/>
              <a:t> </a:t>
            </a:r>
            <a:r>
              <a:rPr lang="en-US" sz="2640" dirty="0" err="1"/>
              <a:t>dan</a:t>
            </a:r>
            <a:r>
              <a:rPr lang="en-US" sz="2640" dirty="0"/>
              <a:t> </a:t>
            </a:r>
            <a:r>
              <a:rPr lang="en-US" sz="2640" dirty="0" err="1"/>
              <a:t>tidak</a:t>
            </a:r>
            <a:r>
              <a:rPr lang="en-US" sz="2640" dirty="0"/>
              <a:t> </a:t>
            </a:r>
            <a:r>
              <a:rPr lang="en-US" sz="2640" dirty="0" err="1"/>
              <a:t>boleh</a:t>
            </a:r>
            <a:r>
              <a:rPr lang="en-US" sz="2640" dirty="0"/>
              <a:t> </a:t>
            </a:r>
            <a:r>
              <a:rPr lang="en-US" sz="2640" dirty="0" err="1"/>
              <a:t>dicampur</a:t>
            </a:r>
            <a:r>
              <a:rPr lang="en-US" sz="2640" dirty="0"/>
              <a:t> </a:t>
            </a:r>
            <a:r>
              <a:rPr lang="en-US" sz="2640" dirty="0" err="1"/>
              <a:t>dengan</a:t>
            </a:r>
            <a:r>
              <a:rPr lang="en-US" sz="2640" dirty="0"/>
              <a:t> </a:t>
            </a:r>
            <a:r>
              <a:rPr lang="en-US" sz="2640" dirty="0" err="1"/>
              <a:t>sampah</a:t>
            </a:r>
            <a:r>
              <a:rPr lang="en-US" sz="2640" dirty="0"/>
              <a:t> </a:t>
            </a:r>
            <a:r>
              <a:rPr lang="en-US" sz="2640" dirty="0" err="1"/>
              <a:t>lainnya</a:t>
            </a:r>
            <a:r>
              <a:rPr lang="en-US" sz="264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9788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3647" y="457200"/>
            <a:ext cx="626110" cy="6858000"/>
            <a:chOff x="8613647" y="457200"/>
            <a:chExt cx="626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1149" y="457200"/>
              <a:ext cx="381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13647" y="6172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274319"/>
                  </a:moveTo>
                  <a:lnTo>
                    <a:pt x="544224" y="225175"/>
                  </a:lnTo>
                  <a:lnTo>
                    <a:pt x="531493" y="178853"/>
                  </a:lnTo>
                  <a:lnTo>
                    <a:pt x="511217" y="136143"/>
                  </a:lnTo>
                  <a:lnTo>
                    <a:pt x="484167" y="97837"/>
                  </a:lnTo>
                  <a:lnTo>
                    <a:pt x="451116" y="64722"/>
                  </a:lnTo>
                  <a:lnTo>
                    <a:pt x="412834" y="37591"/>
                  </a:lnTo>
                  <a:lnTo>
                    <a:pt x="370093" y="17234"/>
                  </a:lnTo>
                  <a:lnTo>
                    <a:pt x="323664" y="4440"/>
                  </a:lnTo>
                  <a:lnTo>
                    <a:pt x="274320" y="0"/>
                  </a:lnTo>
                  <a:lnTo>
                    <a:pt x="225175" y="4440"/>
                  </a:lnTo>
                  <a:lnTo>
                    <a:pt x="178853" y="17234"/>
                  </a:lnTo>
                  <a:lnTo>
                    <a:pt x="136144" y="37591"/>
                  </a:lnTo>
                  <a:lnTo>
                    <a:pt x="97837" y="64722"/>
                  </a:lnTo>
                  <a:lnTo>
                    <a:pt x="64722" y="97837"/>
                  </a:lnTo>
                  <a:lnTo>
                    <a:pt x="37591" y="136143"/>
                  </a:lnTo>
                  <a:lnTo>
                    <a:pt x="17234" y="178853"/>
                  </a:lnTo>
                  <a:lnTo>
                    <a:pt x="4440" y="225175"/>
                  </a:lnTo>
                  <a:lnTo>
                    <a:pt x="0" y="274319"/>
                  </a:lnTo>
                  <a:lnTo>
                    <a:pt x="4440" y="323664"/>
                  </a:lnTo>
                  <a:lnTo>
                    <a:pt x="17234" y="370093"/>
                  </a:lnTo>
                  <a:lnTo>
                    <a:pt x="37592" y="412834"/>
                  </a:lnTo>
                  <a:lnTo>
                    <a:pt x="64722" y="451116"/>
                  </a:lnTo>
                  <a:lnTo>
                    <a:pt x="97837" y="484167"/>
                  </a:lnTo>
                  <a:lnTo>
                    <a:pt x="136144" y="511217"/>
                  </a:lnTo>
                  <a:lnTo>
                    <a:pt x="178853" y="531493"/>
                  </a:lnTo>
                  <a:lnTo>
                    <a:pt x="225175" y="544224"/>
                  </a:lnTo>
                  <a:lnTo>
                    <a:pt x="274320" y="548639"/>
                  </a:lnTo>
                  <a:lnTo>
                    <a:pt x="323664" y="544224"/>
                  </a:lnTo>
                  <a:lnTo>
                    <a:pt x="370093" y="531493"/>
                  </a:lnTo>
                  <a:lnTo>
                    <a:pt x="412834" y="511217"/>
                  </a:lnTo>
                  <a:lnTo>
                    <a:pt x="451116" y="484167"/>
                  </a:lnTo>
                  <a:lnTo>
                    <a:pt x="484167" y="451116"/>
                  </a:lnTo>
                  <a:lnTo>
                    <a:pt x="511217" y="412834"/>
                  </a:lnTo>
                  <a:lnTo>
                    <a:pt x="531493" y="370093"/>
                  </a:lnTo>
                  <a:lnTo>
                    <a:pt x="544224" y="323664"/>
                  </a:lnTo>
                  <a:lnTo>
                    <a:pt x="548640" y="274319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05206" y="457199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E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296400" y="457200"/>
            <a:ext cx="304800" cy="6858000"/>
            <a:chOff x="9296400" y="457200"/>
            <a:chExt cx="30480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00" y="457200"/>
              <a:ext cx="304800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68027" y="457200"/>
              <a:ext cx="10160" cy="6858000"/>
            </a:xfrm>
            <a:custGeom>
              <a:avLst/>
              <a:gdLst/>
              <a:ahLst/>
              <a:cxnLst/>
              <a:rect l="l" t="t" r="r" b="b"/>
              <a:pathLst>
                <a:path w="10159" h="6858000">
                  <a:moveTo>
                    <a:pt x="9905" y="6858000"/>
                  </a:moveTo>
                  <a:lnTo>
                    <a:pt x="9905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905" y="685800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3139" y="1352803"/>
            <a:ext cx="5289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45" dirty="0"/>
              <a:t>C.</a:t>
            </a:r>
            <a:r>
              <a:rPr sz="3000" spc="170" dirty="0"/>
              <a:t> </a:t>
            </a:r>
            <a:r>
              <a:rPr sz="3000" spc="300" dirty="0"/>
              <a:t>P</a:t>
            </a:r>
            <a:r>
              <a:rPr spc="300" dirty="0"/>
              <a:t>ENANGANAN</a:t>
            </a:r>
            <a:r>
              <a:rPr spc="285" dirty="0"/>
              <a:t> </a:t>
            </a:r>
            <a:r>
              <a:rPr sz="3000" spc="290" dirty="0"/>
              <a:t>L</a:t>
            </a:r>
            <a:r>
              <a:rPr spc="290" dirty="0"/>
              <a:t>IMBAH</a:t>
            </a:r>
            <a:r>
              <a:rPr spc="300" dirty="0"/>
              <a:t> </a:t>
            </a:r>
            <a:r>
              <a:rPr sz="3000" spc="285" dirty="0"/>
              <a:t>C</a:t>
            </a:r>
            <a:r>
              <a:rPr spc="285" dirty="0"/>
              <a:t>AIR</a:t>
            </a:r>
            <a:endParaRPr sz="3000"/>
          </a:p>
        </p:txBody>
      </p:sp>
      <p:sp>
        <p:nvSpPr>
          <p:cNvPr id="10" name="object 10"/>
          <p:cNvSpPr txBox="1"/>
          <p:nvPr/>
        </p:nvSpPr>
        <p:spPr>
          <a:xfrm>
            <a:off x="993139" y="2014668"/>
            <a:ext cx="7202170" cy="45586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  <a:tabLst>
                <a:tab pos="469265" algn="l"/>
              </a:tabLst>
            </a:pPr>
            <a:r>
              <a:rPr sz="1400" spc="50" dirty="0">
                <a:solidFill>
                  <a:srgbClr val="FE8637"/>
                </a:solidFill>
                <a:latin typeface="Cambria"/>
                <a:cs typeface="Cambria"/>
              </a:rPr>
              <a:t>1.	</a:t>
            </a:r>
            <a:r>
              <a:rPr sz="2000" spc="90" dirty="0">
                <a:latin typeface="Cambria"/>
                <a:cs typeface="Cambria"/>
              </a:rPr>
              <a:t>Pengertian </a:t>
            </a:r>
            <a:r>
              <a:rPr sz="2000" spc="114" dirty="0">
                <a:latin typeface="Cambria"/>
                <a:cs typeface="Cambria"/>
              </a:rPr>
              <a:t>Limbah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140" dirty="0">
                <a:latin typeface="Cambria"/>
                <a:cs typeface="Cambria"/>
              </a:rPr>
              <a:t>Cair</a:t>
            </a:r>
            <a:endParaRPr sz="2000">
              <a:latin typeface="Cambria"/>
              <a:cs typeface="Cambria"/>
            </a:endParaRPr>
          </a:p>
          <a:p>
            <a:pPr marL="469900" marR="5080" indent="405765">
              <a:lnSpc>
                <a:spcPct val="90000"/>
              </a:lnSpc>
              <a:spcBef>
                <a:spcPts val="560"/>
              </a:spcBef>
            </a:pPr>
            <a:r>
              <a:rPr sz="2000" spc="-5" dirty="0">
                <a:latin typeface="Times New Roman"/>
                <a:cs typeface="Times New Roman"/>
              </a:rPr>
              <a:t>Menurut Kepmen Lingkungan Hidup Nomor: KEP-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51/MENLH/10/1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995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yang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dimaksud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limbah cair adalah keadaan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limbah dalam wujud cair yang dihasilkan oleh kegiatan industri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yang dibuang ke lingkungan dan diduga dapat menurunkan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kualitas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lingkungan.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Limbah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cair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berupa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air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yang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telah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tercemari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oleh bahan </a:t>
            </a:r>
            <a:r>
              <a:rPr sz="2000" spc="-15" dirty="0">
                <a:latin typeface="Times New Roman"/>
                <a:cs typeface="Times New Roman"/>
              </a:rPr>
              <a:t>pencemar. </a:t>
            </a:r>
            <a:r>
              <a:rPr sz="2000" spc="-5" dirty="0">
                <a:latin typeface="Times New Roman"/>
                <a:cs typeface="Times New Roman"/>
              </a:rPr>
              <a:t>Pencemar air adalah masuk atau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dimasukkannya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makhluk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hidup, zat,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energi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dan atau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komponen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dalam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air dan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atau berubahnya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tatanan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air oleh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kegiatan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manusia atau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oleh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proses alam,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sehingga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kualitas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air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turun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sampai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ke tingkat tertentu yang menyebabkan air menjadi kurang atau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tidak dapat berfungsi lagi sesuai dengan peruntukannya. Mutu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limbah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cair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ditetapkan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dengan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pengertian: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mutu limbah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cair yang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dibuang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dalam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air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pada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sumber air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tidak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melampaui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baku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mutu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limbah cair yang telah ditetapkan dan tidak mengakibatkan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turunnya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kualitas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penerima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limbah.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27261" y="6329426"/>
            <a:ext cx="1276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30" dirty="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endParaRPr sz="1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93909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3647" y="457200"/>
            <a:ext cx="626110" cy="6858000"/>
            <a:chOff x="8613647" y="457200"/>
            <a:chExt cx="626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1149" y="457200"/>
              <a:ext cx="381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13647" y="6172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274319"/>
                  </a:moveTo>
                  <a:lnTo>
                    <a:pt x="544224" y="225175"/>
                  </a:lnTo>
                  <a:lnTo>
                    <a:pt x="531493" y="178853"/>
                  </a:lnTo>
                  <a:lnTo>
                    <a:pt x="511217" y="136143"/>
                  </a:lnTo>
                  <a:lnTo>
                    <a:pt x="484167" y="97837"/>
                  </a:lnTo>
                  <a:lnTo>
                    <a:pt x="451116" y="64722"/>
                  </a:lnTo>
                  <a:lnTo>
                    <a:pt x="412834" y="37591"/>
                  </a:lnTo>
                  <a:lnTo>
                    <a:pt x="370093" y="17234"/>
                  </a:lnTo>
                  <a:lnTo>
                    <a:pt x="323664" y="4440"/>
                  </a:lnTo>
                  <a:lnTo>
                    <a:pt x="274320" y="0"/>
                  </a:lnTo>
                  <a:lnTo>
                    <a:pt x="225175" y="4440"/>
                  </a:lnTo>
                  <a:lnTo>
                    <a:pt x="178853" y="17234"/>
                  </a:lnTo>
                  <a:lnTo>
                    <a:pt x="136144" y="37591"/>
                  </a:lnTo>
                  <a:lnTo>
                    <a:pt x="97837" y="64722"/>
                  </a:lnTo>
                  <a:lnTo>
                    <a:pt x="64722" y="97837"/>
                  </a:lnTo>
                  <a:lnTo>
                    <a:pt x="37591" y="136143"/>
                  </a:lnTo>
                  <a:lnTo>
                    <a:pt x="17234" y="178853"/>
                  </a:lnTo>
                  <a:lnTo>
                    <a:pt x="4440" y="225175"/>
                  </a:lnTo>
                  <a:lnTo>
                    <a:pt x="0" y="274319"/>
                  </a:lnTo>
                  <a:lnTo>
                    <a:pt x="4440" y="323664"/>
                  </a:lnTo>
                  <a:lnTo>
                    <a:pt x="17234" y="370093"/>
                  </a:lnTo>
                  <a:lnTo>
                    <a:pt x="37592" y="412834"/>
                  </a:lnTo>
                  <a:lnTo>
                    <a:pt x="64722" y="451116"/>
                  </a:lnTo>
                  <a:lnTo>
                    <a:pt x="97837" y="484167"/>
                  </a:lnTo>
                  <a:lnTo>
                    <a:pt x="136144" y="511217"/>
                  </a:lnTo>
                  <a:lnTo>
                    <a:pt x="178853" y="531493"/>
                  </a:lnTo>
                  <a:lnTo>
                    <a:pt x="225175" y="544224"/>
                  </a:lnTo>
                  <a:lnTo>
                    <a:pt x="274320" y="548639"/>
                  </a:lnTo>
                  <a:lnTo>
                    <a:pt x="323664" y="544224"/>
                  </a:lnTo>
                  <a:lnTo>
                    <a:pt x="370093" y="531493"/>
                  </a:lnTo>
                  <a:lnTo>
                    <a:pt x="412834" y="511217"/>
                  </a:lnTo>
                  <a:lnTo>
                    <a:pt x="451116" y="484167"/>
                  </a:lnTo>
                  <a:lnTo>
                    <a:pt x="484167" y="451116"/>
                  </a:lnTo>
                  <a:lnTo>
                    <a:pt x="511217" y="412834"/>
                  </a:lnTo>
                  <a:lnTo>
                    <a:pt x="531493" y="370093"/>
                  </a:lnTo>
                  <a:lnTo>
                    <a:pt x="544224" y="323664"/>
                  </a:lnTo>
                  <a:lnTo>
                    <a:pt x="548640" y="274319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05206" y="457199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E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296400" y="457200"/>
            <a:ext cx="304800" cy="6858000"/>
            <a:chOff x="9296400" y="457200"/>
            <a:chExt cx="30480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00" y="457200"/>
              <a:ext cx="304800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68027" y="457200"/>
              <a:ext cx="10160" cy="6858000"/>
            </a:xfrm>
            <a:custGeom>
              <a:avLst/>
              <a:gdLst/>
              <a:ahLst/>
              <a:cxnLst/>
              <a:rect l="l" t="t" r="r" b="b"/>
              <a:pathLst>
                <a:path w="10159" h="6858000">
                  <a:moveTo>
                    <a:pt x="9905" y="6858000"/>
                  </a:moveTo>
                  <a:lnTo>
                    <a:pt x="9905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905" y="685800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3139" y="2014673"/>
            <a:ext cx="7101205" cy="22269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65"/>
              </a:spcBef>
              <a:buClr>
                <a:srgbClr val="FE8637"/>
              </a:buClr>
              <a:buSzPct val="70000"/>
              <a:buAutoNum type="arabicPeriod"/>
              <a:tabLst>
                <a:tab pos="469265" algn="l"/>
                <a:tab pos="469900" algn="l"/>
              </a:tabLst>
            </a:pPr>
            <a:r>
              <a:rPr sz="2000" spc="90" dirty="0">
                <a:latin typeface="Cambria"/>
                <a:cs typeface="Cambria"/>
              </a:rPr>
              <a:t>Pengertian </a:t>
            </a:r>
            <a:r>
              <a:rPr sz="2000" spc="114" dirty="0">
                <a:latin typeface="Cambria"/>
                <a:cs typeface="Cambria"/>
              </a:rPr>
              <a:t>Limbah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140" dirty="0">
                <a:latin typeface="Cambria"/>
                <a:cs typeface="Cambria"/>
              </a:rPr>
              <a:t>Cair</a:t>
            </a:r>
            <a:endParaRPr sz="2000">
              <a:latin typeface="Cambria"/>
              <a:cs typeface="Cambria"/>
            </a:endParaRPr>
          </a:p>
          <a:p>
            <a:pPr marL="469900" marR="5080">
              <a:lnSpc>
                <a:spcPct val="100000"/>
              </a:lnSpc>
              <a:spcBef>
                <a:spcPts val="560"/>
              </a:spcBef>
            </a:pPr>
            <a:r>
              <a:rPr sz="2000" spc="-5" dirty="0">
                <a:latin typeface="Times New Roman"/>
                <a:cs typeface="Times New Roman"/>
              </a:rPr>
              <a:t>Secara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sederhana limbah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cair dapat berasal dari sumber domestik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sumber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industri.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AutoNum type="alphaLcPeriod"/>
              <a:tabLst>
                <a:tab pos="926465" algn="l"/>
                <a:tab pos="927100" algn="l"/>
              </a:tabLst>
            </a:pPr>
            <a:r>
              <a:rPr sz="2000" spc="-5" dirty="0">
                <a:latin typeface="Times New Roman"/>
                <a:cs typeface="Times New Roman"/>
              </a:rPr>
              <a:t>Air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buangan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AutoNum type="alphaLcPeriod"/>
              <a:tabLst>
                <a:tab pos="926465" algn="l"/>
                <a:tab pos="927100" algn="l"/>
              </a:tabLst>
            </a:pPr>
            <a:r>
              <a:rPr sz="2000" spc="-5" dirty="0">
                <a:latin typeface="Times New Roman"/>
                <a:cs typeface="Times New Roman"/>
              </a:rPr>
              <a:t>Air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buangan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domestik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610"/>
              </a:spcBef>
              <a:buClr>
                <a:srgbClr val="FE8637"/>
              </a:buClr>
              <a:buSzPct val="70000"/>
              <a:buAutoNum type="alphaLcPeriod"/>
              <a:tabLst>
                <a:tab pos="926465" algn="l"/>
                <a:tab pos="927100" algn="l"/>
              </a:tabLst>
            </a:pPr>
            <a:r>
              <a:rPr sz="2000" spc="-5" dirty="0">
                <a:latin typeface="Times New Roman"/>
                <a:cs typeface="Times New Roman"/>
              </a:rPr>
              <a:t>Air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buangan industri pangan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1861" y="6331940"/>
            <a:ext cx="179070" cy="239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z="1400" b="1" spc="-30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3139" y="1352803"/>
            <a:ext cx="5289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45" dirty="0"/>
              <a:t>C.</a:t>
            </a:r>
            <a:r>
              <a:rPr sz="3000" spc="170" dirty="0"/>
              <a:t> </a:t>
            </a:r>
            <a:r>
              <a:rPr sz="3000" spc="300" dirty="0"/>
              <a:t>P</a:t>
            </a:r>
            <a:r>
              <a:rPr spc="300" dirty="0"/>
              <a:t>ENANGANAN</a:t>
            </a:r>
            <a:r>
              <a:rPr spc="285" dirty="0"/>
              <a:t> </a:t>
            </a:r>
            <a:r>
              <a:rPr sz="3000" spc="290" dirty="0"/>
              <a:t>L</a:t>
            </a:r>
            <a:r>
              <a:rPr spc="290" dirty="0"/>
              <a:t>IMBAH</a:t>
            </a:r>
            <a:r>
              <a:rPr spc="300" dirty="0"/>
              <a:t> </a:t>
            </a:r>
            <a:r>
              <a:rPr sz="3000" spc="285" dirty="0"/>
              <a:t>C</a:t>
            </a:r>
            <a:r>
              <a:rPr spc="285" dirty="0"/>
              <a:t>AIR</a:t>
            </a: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2126994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3647" y="457200"/>
            <a:ext cx="626110" cy="6858000"/>
            <a:chOff x="8613647" y="457200"/>
            <a:chExt cx="626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1149" y="457200"/>
              <a:ext cx="381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13647" y="6172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274319"/>
                  </a:moveTo>
                  <a:lnTo>
                    <a:pt x="544224" y="225175"/>
                  </a:lnTo>
                  <a:lnTo>
                    <a:pt x="531493" y="178853"/>
                  </a:lnTo>
                  <a:lnTo>
                    <a:pt x="511217" y="136143"/>
                  </a:lnTo>
                  <a:lnTo>
                    <a:pt x="484167" y="97837"/>
                  </a:lnTo>
                  <a:lnTo>
                    <a:pt x="451116" y="64722"/>
                  </a:lnTo>
                  <a:lnTo>
                    <a:pt x="412834" y="37591"/>
                  </a:lnTo>
                  <a:lnTo>
                    <a:pt x="370093" y="17234"/>
                  </a:lnTo>
                  <a:lnTo>
                    <a:pt x="323664" y="4440"/>
                  </a:lnTo>
                  <a:lnTo>
                    <a:pt x="274320" y="0"/>
                  </a:lnTo>
                  <a:lnTo>
                    <a:pt x="225175" y="4440"/>
                  </a:lnTo>
                  <a:lnTo>
                    <a:pt x="178853" y="17234"/>
                  </a:lnTo>
                  <a:lnTo>
                    <a:pt x="136144" y="37591"/>
                  </a:lnTo>
                  <a:lnTo>
                    <a:pt x="97837" y="64722"/>
                  </a:lnTo>
                  <a:lnTo>
                    <a:pt x="64722" y="97837"/>
                  </a:lnTo>
                  <a:lnTo>
                    <a:pt x="37591" y="136143"/>
                  </a:lnTo>
                  <a:lnTo>
                    <a:pt x="17234" y="178853"/>
                  </a:lnTo>
                  <a:lnTo>
                    <a:pt x="4440" y="225175"/>
                  </a:lnTo>
                  <a:lnTo>
                    <a:pt x="0" y="274319"/>
                  </a:lnTo>
                  <a:lnTo>
                    <a:pt x="4440" y="323664"/>
                  </a:lnTo>
                  <a:lnTo>
                    <a:pt x="17234" y="370093"/>
                  </a:lnTo>
                  <a:lnTo>
                    <a:pt x="37592" y="412834"/>
                  </a:lnTo>
                  <a:lnTo>
                    <a:pt x="64722" y="451116"/>
                  </a:lnTo>
                  <a:lnTo>
                    <a:pt x="97837" y="484167"/>
                  </a:lnTo>
                  <a:lnTo>
                    <a:pt x="136144" y="511217"/>
                  </a:lnTo>
                  <a:lnTo>
                    <a:pt x="178853" y="531493"/>
                  </a:lnTo>
                  <a:lnTo>
                    <a:pt x="225175" y="544224"/>
                  </a:lnTo>
                  <a:lnTo>
                    <a:pt x="274320" y="548639"/>
                  </a:lnTo>
                  <a:lnTo>
                    <a:pt x="323664" y="544224"/>
                  </a:lnTo>
                  <a:lnTo>
                    <a:pt x="370093" y="531493"/>
                  </a:lnTo>
                  <a:lnTo>
                    <a:pt x="412834" y="511217"/>
                  </a:lnTo>
                  <a:lnTo>
                    <a:pt x="451116" y="484167"/>
                  </a:lnTo>
                  <a:lnTo>
                    <a:pt x="484167" y="451116"/>
                  </a:lnTo>
                  <a:lnTo>
                    <a:pt x="511217" y="412834"/>
                  </a:lnTo>
                  <a:lnTo>
                    <a:pt x="531493" y="370093"/>
                  </a:lnTo>
                  <a:lnTo>
                    <a:pt x="544224" y="323664"/>
                  </a:lnTo>
                  <a:lnTo>
                    <a:pt x="548640" y="274319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05206" y="457199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E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296400" y="457200"/>
            <a:ext cx="304800" cy="6858000"/>
            <a:chOff x="9296400" y="457200"/>
            <a:chExt cx="30480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00" y="457200"/>
              <a:ext cx="304800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68027" y="457200"/>
              <a:ext cx="10160" cy="6858000"/>
            </a:xfrm>
            <a:custGeom>
              <a:avLst/>
              <a:gdLst/>
              <a:ahLst/>
              <a:cxnLst/>
              <a:rect l="l" t="t" r="r" b="b"/>
              <a:pathLst>
                <a:path w="10159" h="6858000">
                  <a:moveTo>
                    <a:pt x="9905" y="6858000"/>
                  </a:moveTo>
                  <a:lnTo>
                    <a:pt x="9905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905" y="685800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3139" y="2014673"/>
            <a:ext cx="7285355" cy="43605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65"/>
              </a:spcBef>
              <a:buClr>
                <a:srgbClr val="FE8637"/>
              </a:buClr>
              <a:buSzPct val="70000"/>
              <a:buAutoNum type="arabicPeriod" startAt="2"/>
              <a:tabLst>
                <a:tab pos="469265" algn="l"/>
                <a:tab pos="469900" algn="l"/>
              </a:tabLst>
            </a:pPr>
            <a:r>
              <a:rPr sz="2000" spc="110" dirty="0">
                <a:latin typeface="Cambria"/>
                <a:cs typeface="Cambria"/>
              </a:rPr>
              <a:t>Penanganan</a:t>
            </a:r>
            <a:r>
              <a:rPr sz="2000" spc="114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Air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Limbah</a:t>
            </a:r>
            <a:endParaRPr sz="2000">
              <a:latin typeface="Cambria"/>
              <a:cs typeface="Cambria"/>
            </a:endParaRPr>
          </a:p>
          <a:p>
            <a:pPr marL="469900" marR="5080">
              <a:lnSpc>
                <a:spcPct val="100000"/>
              </a:lnSpc>
              <a:spcBef>
                <a:spcPts val="560"/>
              </a:spcBef>
            </a:pPr>
            <a:r>
              <a:rPr sz="2000" spc="-5" dirty="0">
                <a:latin typeface="Times New Roman"/>
                <a:cs typeface="Times New Roman"/>
              </a:rPr>
              <a:t>Cara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pengolahan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limbah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cair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umumnya dilakukan melalui dua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cara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yaitu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pengolahan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primer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pengolahan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sekunder. </a:t>
            </a:r>
            <a:r>
              <a:rPr sz="2000" spc="-5" dirty="0">
                <a:latin typeface="Times New Roman"/>
                <a:cs typeface="Times New Roman"/>
              </a:rPr>
              <a:t>Pengolahan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primer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ditujukan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untuk memisahkan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padatan dari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cairannya,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baik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padatan berukuran </a:t>
            </a:r>
            <a:r>
              <a:rPr sz="2000" spc="-15" dirty="0">
                <a:latin typeface="Times New Roman"/>
                <a:cs typeface="Times New Roman"/>
              </a:rPr>
              <a:t>besar, </a:t>
            </a:r>
            <a:r>
              <a:rPr sz="2000" spc="-5" dirty="0">
                <a:latin typeface="Times New Roman"/>
                <a:cs typeface="Times New Roman"/>
              </a:rPr>
              <a:t>kecil, maupun koloid. Pengolahan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sekunder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digunakan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sebagai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pengolahan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limbah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cair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lanjutan.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AutoNum type="alphaLcPeriod"/>
              <a:tabLst>
                <a:tab pos="926465" algn="l"/>
                <a:tab pos="927100" algn="l"/>
              </a:tabLst>
            </a:pPr>
            <a:r>
              <a:rPr sz="2000" spc="-5" dirty="0">
                <a:latin typeface="Times New Roman"/>
                <a:cs typeface="Times New Roman"/>
              </a:rPr>
              <a:t>Pengendapan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Biasa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(sedimentasi)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AutoNum type="alphaLcPeriod"/>
              <a:tabLst>
                <a:tab pos="926465" algn="l"/>
                <a:tab pos="927100" algn="l"/>
              </a:tabLst>
            </a:pPr>
            <a:r>
              <a:rPr sz="2000" spc="-5" dirty="0">
                <a:latin typeface="Times New Roman"/>
                <a:cs typeface="Times New Roman"/>
              </a:rPr>
              <a:t>Penggumpalan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Kimiawi (</a:t>
            </a:r>
            <a:r>
              <a:rPr sz="2000" i="1" spc="-5" dirty="0">
                <a:latin typeface="Times New Roman"/>
                <a:cs typeface="Times New Roman"/>
              </a:rPr>
              <a:t>chemical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coagulation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AutoNum type="alphaLcPeriod"/>
              <a:tabLst>
                <a:tab pos="926465" algn="l"/>
                <a:tab pos="927100" algn="l"/>
              </a:tabLst>
            </a:pPr>
            <a:r>
              <a:rPr sz="2000" spc="-5" dirty="0">
                <a:latin typeface="Times New Roman"/>
                <a:cs typeface="Times New Roman"/>
              </a:rPr>
              <a:t>Penyaringan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i="1" spc="-5" dirty="0">
                <a:latin typeface="Times New Roman"/>
                <a:cs typeface="Times New Roman"/>
              </a:rPr>
              <a:t>filter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1435100" lvl="2" indent="-457834">
              <a:lnSpc>
                <a:spcPct val="100000"/>
              </a:lnSpc>
              <a:buClr>
                <a:srgbClr val="FE8637"/>
              </a:buClr>
              <a:buSzPct val="70000"/>
              <a:buAutoNum type="arabicParenR"/>
              <a:tabLst>
                <a:tab pos="1435100" algn="l"/>
                <a:tab pos="1435735" algn="l"/>
              </a:tabLst>
            </a:pPr>
            <a:r>
              <a:rPr sz="2000" spc="-5" dirty="0">
                <a:latin typeface="Times New Roman"/>
                <a:cs typeface="Times New Roman"/>
              </a:rPr>
              <a:t>Pasir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penyaring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lambat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slow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sand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filters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1435100" lvl="2" indent="-457834">
              <a:lnSpc>
                <a:spcPct val="100000"/>
              </a:lnSpc>
              <a:buClr>
                <a:srgbClr val="FE8637"/>
              </a:buClr>
              <a:buSzPct val="70000"/>
              <a:buAutoNum type="arabicParenR"/>
              <a:tabLst>
                <a:tab pos="1435100" algn="l"/>
                <a:tab pos="1435735" algn="l"/>
              </a:tabLst>
            </a:pPr>
            <a:r>
              <a:rPr sz="2000" spc="-5" dirty="0">
                <a:latin typeface="Times New Roman"/>
                <a:cs typeface="Times New Roman"/>
              </a:rPr>
              <a:t>Pasir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penyaring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cepat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rapid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sand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gravity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filters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1435100" lvl="2" indent="-457834">
              <a:lnSpc>
                <a:spcPct val="100000"/>
              </a:lnSpc>
              <a:buClr>
                <a:srgbClr val="FE8637"/>
              </a:buClr>
              <a:buSzPct val="70000"/>
              <a:buAutoNum type="arabicParenR"/>
              <a:tabLst>
                <a:tab pos="1435100" algn="l"/>
                <a:tab pos="1435735" algn="l"/>
              </a:tabLst>
            </a:pPr>
            <a:r>
              <a:rPr sz="2000" spc="-5" dirty="0">
                <a:latin typeface="Times New Roman"/>
                <a:cs typeface="Times New Roman"/>
              </a:rPr>
              <a:t>Pasir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penyaring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dengan tekanan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presure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sand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filters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1435100" lvl="2" indent="-457834">
              <a:lnSpc>
                <a:spcPct val="100000"/>
              </a:lnSpc>
              <a:spcBef>
                <a:spcPts val="10"/>
              </a:spcBef>
              <a:buClr>
                <a:srgbClr val="FE8637"/>
              </a:buClr>
              <a:buSzPct val="70000"/>
              <a:buAutoNum type="arabicParenR"/>
              <a:tabLst>
                <a:tab pos="1435100" algn="l"/>
                <a:tab pos="1435735" algn="l"/>
              </a:tabLst>
            </a:pPr>
            <a:r>
              <a:rPr sz="2000" spc="-5" dirty="0">
                <a:latin typeface="Times New Roman"/>
                <a:cs typeface="Times New Roman"/>
              </a:rPr>
              <a:t>Penyaringan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Cochrane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1861" y="6331940"/>
            <a:ext cx="179070" cy="239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z="1400" b="1" spc="-30" dirty="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3139" y="1352803"/>
            <a:ext cx="5289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45" dirty="0"/>
              <a:t>C.</a:t>
            </a:r>
            <a:r>
              <a:rPr sz="3000" spc="170" dirty="0"/>
              <a:t> </a:t>
            </a:r>
            <a:r>
              <a:rPr sz="3000" spc="300" dirty="0"/>
              <a:t>P</a:t>
            </a:r>
            <a:r>
              <a:rPr spc="300" dirty="0"/>
              <a:t>ENANGANAN</a:t>
            </a:r>
            <a:r>
              <a:rPr spc="285" dirty="0"/>
              <a:t> </a:t>
            </a:r>
            <a:r>
              <a:rPr sz="3000" spc="290" dirty="0"/>
              <a:t>L</a:t>
            </a:r>
            <a:r>
              <a:rPr spc="290" dirty="0"/>
              <a:t>IMBAH</a:t>
            </a:r>
            <a:r>
              <a:rPr spc="300" dirty="0"/>
              <a:t> </a:t>
            </a:r>
            <a:r>
              <a:rPr sz="3000" spc="285" dirty="0"/>
              <a:t>C</a:t>
            </a:r>
            <a:r>
              <a:rPr spc="285" dirty="0"/>
              <a:t>AIR</a:t>
            </a: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2103411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3647" y="457200"/>
            <a:ext cx="626110" cy="6858000"/>
            <a:chOff x="8613647" y="457200"/>
            <a:chExt cx="626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1149" y="457200"/>
              <a:ext cx="381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13647" y="6172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274319"/>
                  </a:moveTo>
                  <a:lnTo>
                    <a:pt x="544224" y="225175"/>
                  </a:lnTo>
                  <a:lnTo>
                    <a:pt x="531493" y="178853"/>
                  </a:lnTo>
                  <a:lnTo>
                    <a:pt x="511217" y="136143"/>
                  </a:lnTo>
                  <a:lnTo>
                    <a:pt x="484167" y="97837"/>
                  </a:lnTo>
                  <a:lnTo>
                    <a:pt x="451116" y="64722"/>
                  </a:lnTo>
                  <a:lnTo>
                    <a:pt x="412834" y="37591"/>
                  </a:lnTo>
                  <a:lnTo>
                    <a:pt x="370093" y="17234"/>
                  </a:lnTo>
                  <a:lnTo>
                    <a:pt x="323664" y="4440"/>
                  </a:lnTo>
                  <a:lnTo>
                    <a:pt x="274320" y="0"/>
                  </a:lnTo>
                  <a:lnTo>
                    <a:pt x="225175" y="4440"/>
                  </a:lnTo>
                  <a:lnTo>
                    <a:pt x="178853" y="17234"/>
                  </a:lnTo>
                  <a:lnTo>
                    <a:pt x="136144" y="37591"/>
                  </a:lnTo>
                  <a:lnTo>
                    <a:pt x="97837" y="64722"/>
                  </a:lnTo>
                  <a:lnTo>
                    <a:pt x="64722" y="97837"/>
                  </a:lnTo>
                  <a:lnTo>
                    <a:pt x="37591" y="136143"/>
                  </a:lnTo>
                  <a:lnTo>
                    <a:pt x="17234" y="178853"/>
                  </a:lnTo>
                  <a:lnTo>
                    <a:pt x="4440" y="225175"/>
                  </a:lnTo>
                  <a:lnTo>
                    <a:pt x="0" y="274319"/>
                  </a:lnTo>
                  <a:lnTo>
                    <a:pt x="4440" y="323664"/>
                  </a:lnTo>
                  <a:lnTo>
                    <a:pt x="17234" y="370093"/>
                  </a:lnTo>
                  <a:lnTo>
                    <a:pt x="37592" y="412834"/>
                  </a:lnTo>
                  <a:lnTo>
                    <a:pt x="64722" y="451116"/>
                  </a:lnTo>
                  <a:lnTo>
                    <a:pt x="97837" y="484167"/>
                  </a:lnTo>
                  <a:lnTo>
                    <a:pt x="136144" y="511217"/>
                  </a:lnTo>
                  <a:lnTo>
                    <a:pt x="178853" y="531493"/>
                  </a:lnTo>
                  <a:lnTo>
                    <a:pt x="225175" y="544224"/>
                  </a:lnTo>
                  <a:lnTo>
                    <a:pt x="274320" y="548639"/>
                  </a:lnTo>
                  <a:lnTo>
                    <a:pt x="323664" y="544224"/>
                  </a:lnTo>
                  <a:lnTo>
                    <a:pt x="370093" y="531493"/>
                  </a:lnTo>
                  <a:lnTo>
                    <a:pt x="412834" y="511217"/>
                  </a:lnTo>
                  <a:lnTo>
                    <a:pt x="451116" y="484167"/>
                  </a:lnTo>
                  <a:lnTo>
                    <a:pt x="484167" y="451116"/>
                  </a:lnTo>
                  <a:lnTo>
                    <a:pt x="511217" y="412834"/>
                  </a:lnTo>
                  <a:lnTo>
                    <a:pt x="531493" y="370093"/>
                  </a:lnTo>
                  <a:lnTo>
                    <a:pt x="544224" y="323664"/>
                  </a:lnTo>
                  <a:lnTo>
                    <a:pt x="548640" y="274319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05206" y="457199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E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296400" y="457200"/>
            <a:ext cx="304800" cy="6858000"/>
            <a:chOff x="9296400" y="457200"/>
            <a:chExt cx="30480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00" y="457200"/>
              <a:ext cx="304800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68027" y="457200"/>
              <a:ext cx="10160" cy="6858000"/>
            </a:xfrm>
            <a:custGeom>
              <a:avLst/>
              <a:gdLst/>
              <a:ahLst/>
              <a:cxnLst/>
              <a:rect l="l" t="t" r="r" b="b"/>
              <a:pathLst>
                <a:path w="10159" h="6858000">
                  <a:moveTo>
                    <a:pt x="9905" y="6858000"/>
                  </a:moveTo>
                  <a:lnTo>
                    <a:pt x="9905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905" y="685800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3139" y="1352803"/>
            <a:ext cx="5096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80" dirty="0"/>
              <a:t>D.</a:t>
            </a:r>
            <a:r>
              <a:rPr sz="3000" spc="165" dirty="0"/>
              <a:t> </a:t>
            </a:r>
            <a:r>
              <a:rPr sz="3000" spc="310" dirty="0"/>
              <a:t>P</a:t>
            </a:r>
            <a:r>
              <a:rPr spc="310" dirty="0"/>
              <a:t>ENGGUMPALAN</a:t>
            </a:r>
            <a:r>
              <a:rPr spc="275" dirty="0"/>
              <a:t> </a:t>
            </a:r>
            <a:r>
              <a:rPr sz="3000" spc="290" dirty="0"/>
              <a:t>B</a:t>
            </a:r>
            <a:r>
              <a:rPr spc="290" dirty="0"/>
              <a:t>IOLOGIS</a:t>
            </a:r>
            <a:endParaRPr sz="3000"/>
          </a:p>
        </p:txBody>
      </p:sp>
      <p:sp>
        <p:nvSpPr>
          <p:cNvPr id="11" name="object 11"/>
          <p:cNvSpPr txBox="1"/>
          <p:nvPr/>
        </p:nvSpPr>
        <p:spPr>
          <a:xfrm>
            <a:off x="8801861" y="6331940"/>
            <a:ext cx="179070" cy="239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z="1400" b="1" spc="-30" dirty="0">
                <a:solidFill>
                  <a:srgbClr val="FFFFFF"/>
                </a:solidFill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39" y="2082038"/>
            <a:ext cx="7287259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FE86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Times New Roman"/>
                <a:cs typeface="Times New Roman"/>
              </a:rPr>
              <a:t>Pengolahan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sekunder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antara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lain </a:t>
            </a:r>
            <a:r>
              <a:rPr sz="2000" i="1" spc="-5" dirty="0">
                <a:latin typeface="Times New Roman"/>
                <a:cs typeface="Times New Roman"/>
              </a:rPr>
              <a:t>trickling filter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(saringan biologis),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activated sludge, </a:t>
            </a:r>
            <a:r>
              <a:rPr sz="2000" i="1" dirty="0">
                <a:latin typeface="Times New Roman"/>
                <a:cs typeface="Times New Roman"/>
              </a:rPr>
              <a:t>pond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Times New Roman"/>
                <a:cs typeface="Times New Roman"/>
              </a:rPr>
              <a:t>dan </a:t>
            </a:r>
            <a:r>
              <a:rPr sz="2000" i="1" spc="-5" dirty="0">
                <a:latin typeface="Times New Roman"/>
                <a:cs typeface="Times New Roman"/>
              </a:rPr>
              <a:t>lagoon</a:t>
            </a:r>
            <a:r>
              <a:rPr sz="2000" spc="-5" dirty="0">
                <a:latin typeface="Times New Roman"/>
                <a:cs typeface="Times New Roman"/>
              </a:rPr>
              <a:t>. </a:t>
            </a:r>
            <a:r>
              <a:rPr sz="2000" i="1" spc="-20" dirty="0">
                <a:latin typeface="Times New Roman"/>
                <a:cs typeface="Times New Roman"/>
              </a:rPr>
              <a:t>Trickling </a:t>
            </a:r>
            <a:r>
              <a:rPr sz="2000" i="1" spc="-5" dirty="0">
                <a:latin typeface="Times New Roman"/>
                <a:cs typeface="Times New Roman"/>
              </a:rPr>
              <a:t>filter </a:t>
            </a:r>
            <a:r>
              <a:rPr sz="2000" spc="-5" dirty="0">
                <a:latin typeface="Times New Roman"/>
                <a:cs typeface="Times New Roman"/>
              </a:rPr>
              <a:t>berfungsi agar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pencampuran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antara air limbah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dan mikrobia yang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mampu mencerna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air limbah tersebut berlangsung dengan baik. Alat ini memanfaatkan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pecahan batu karang atau cadas sebagai media pertumbuhan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mikrobia secara aerob (mikrobia bersama-sama air limbah) atau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dapat juga dengan cara menginokulasi mikrobia yang sesuai.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Oksidasi polutan </a:t>
            </a:r>
            <a:r>
              <a:rPr sz="2000" spc="-10" dirty="0">
                <a:latin typeface="Times New Roman"/>
                <a:cs typeface="Times New Roman"/>
              </a:rPr>
              <a:t>organik </a:t>
            </a:r>
            <a:r>
              <a:rPr sz="2000" spc="-5" dirty="0">
                <a:latin typeface="Times New Roman"/>
                <a:cs typeface="Times New Roman"/>
              </a:rPr>
              <a:t>terjadi pada saringan tersebut, sehingga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secara bertahap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mampu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mengurangi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BOD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dari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air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limbah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hingga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sekitar 50%-90%.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Bagan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skematisnya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seperti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berikut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ini.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4369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3647" y="457200"/>
            <a:ext cx="626110" cy="6858000"/>
            <a:chOff x="8613647" y="457200"/>
            <a:chExt cx="626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1149" y="457200"/>
              <a:ext cx="381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13647" y="6172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274319"/>
                  </a:moveTo>
                  <a:lnTo>
                    <a:pt x="544224" y="225175"/>
                  </a:lnTo>
                  <a:lnTo>
                    <a:pt x="531493" y="178853"/>
                  </a:lnTo>
                  <a:lnTo>
                    <a:pt x="511217" y="136143"/>
                  </a:lnTo>
                  <a:lnTo>
                    <a:pt x="484167" y="97837"/>
                  </a:lnTo>
                  <a:lnTo>
                    <a:pt x="451116" y="64722"/>
                  </a:lnTo>
                  <a:lnTo>
                    <a:pt x="412834" y="37591"/>
                  </a:lnTo>
                  <a:lnTo>
                    <a:pt x="370093" y="17234"/>
                  </a:lnTo>
                  <a:lnTo>
                    <a:pt x="323664" y="4440"/>
                  </a:lnTo>
                  <a:lnTo>
                    <a:pt x="274320" y="0"/>
                  </a:lnTo>
                  <a:lnTo>
                    <a:pt x="225175" y="4440"/>
                  </a:lnTo>
                  <a:lnTo>
                    <a:pt x="178853" y="17234"/>
                  </a:lnTo>
                  <a:lnTo>
                    <a:pt x="136144" y="37591"/>
                  </a:lnTo>
                  <a:lnTo>
                    <a:pt x="97837" y="64722"/>
                  </a:lnTo>
                  <a:lnTo>
                    <a:pt x="64722" y="97837"/>
                  </a:lnTo>
                  <a:lnTo>
                    <a:pt x="37591" y="136143"/>
                  </a:lnTo>
                  <a:lnTo>
                    <a:pt x="17234" y="178853"/>
                  </a:lnTo>
                  <a:lnTo>
                    <a:pt x="4440" y="225175"/>
                  </a:lnTo>
                  <a:lnTo>
                    <a:pt x="0" y="274319"/>
                  </a:lnTo>
                  <a:lnTo>
                    <a:pt x="4440" y="323664"/>
                  </a:lnTo>
                  <a:lnTo>
                    <a:pt x="17234" y="370093"/>
                  </a:lnTo>
                  <a:lnTo>
                    <a:pt x="37592" y="412834"/>
                  </a:lnTo>
                  <a:lnTo>
                    <a:pt x="64722" y="451116"/>
                  </a:lnTo>
                  <a:lnTo>
                    <a:pt x="97837" y="484167"/>
                  </a:lnTo>
                  <a:lnTo>
                    <a:pt x="136144" y="511217"/>
                  </a:lnTo>
                  <a:lnTo>
                    <a:pt x="178853" y="531493"/>
                  </a:lnTo>
                  <a:lnTo>
                    <a:pt x="225175" y="544224"/>
                  </a:lnTo>
                  <a:lnTo>
                    <a:pt x="274320" y="548639"/>
                  </a:lnTo>
                  <a:lnTo>
                    <a:pt x="323664" y="544224"/>
                  </a:lnTo>
                  <a:lnTo>
                    <a:pt x="370093" y="531493"/>
                  </a:lnTo>
                  <a:lnTo>
                    <a:pt x="412834" y="511217"/>
                  </a:lnTo>
                  <a:lnTo>
                    <a:pt x="451116" y="484167"/>
                  </a:lnTo>
                  <a:lnTo>
                    <a:pt x="484167" y="451116"/>
                  </a:lnTo>
                  <a:lnTo>
                    <a:pt x="511217" y="412834"/>
                  </a:lnTo>
                  <a:lnTo>
                    <a:pt x="531493" y="370093"/>
                  </a:lnTo>
                  <a:lnTo>
                    <a:pt x="544224" y="323664"/>
                  </a:lnTo>
                  <a:lnTo>
                    <a:pt x="548640" y="274319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05206" y="457199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E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296400" y="457200"/>
            <a:ext cx="304800" cy="6858000"/>
            <a:chOff x="9296400" y="457200"/>
            <a:chExt cx="30480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00" y="457200"/>
              <a:ext cx="304800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68027" y="457200"/>
              <a:ext cx="10160" cy="6858000"/>
            </a:xfrm>
            <a:custGeom>
              <a:avLst/>
              <a:gdLst/>
              <a:ahLst/>
              <a:cxnLst/>
              <a:rect l="l" t="t" r="r" b="b"/>
              <a:pathLst>
                <a:path w="10159" h="6858000">
                  <a:moveTo>
                    <a:pt x="9905" y="6858000"/>
                  </a:moveTo>
                  <a:lnTo>
                    <a:pt x="9905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905" y="685800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3902" y="2082800"/>
            <a:ext cx="37280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E86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130" dirty="0">
                <a:latin typeface="Cambria"/>
                <a:cs typeface="Cambria"/>
              </a:rPr>
              <a:t>Bagan</a:t>
            </a:r>
            <a:r>
              <a:rPr sz="2000" spc="12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skematis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Trickling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filter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3902" y="1353565"/>
            <a:ext cx="5096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80" dirty="0"/>
              <a:t>D.</a:t>
            </a:r>
            <a:r>
              <a:rPr sz="3000" spc="165" dirty="0"/>
              <a:t> </a:t>
            </a:r>
            <a:r>
              <a:rPr sz="3000" spc="310" dirty="0"/>
              <a:t>P</a:t>
            </a:r>
            <a:r>
              <a:rPr spc="310" dirty="0"/>
              <a:t>ENGGUMPALAN</a:t>
            </a:r>
            <a:r>
              <a:rPr spc="275" dirty="0"/>
              <a:t> </a:t>
            </a:r>
            <a:r>
              <a:rPr sz="3000" spc="290" dirty="0"/>
              <a:t>B</a:t>
            </a:r>
            <a:r>
              <a:rPr spc="290" dirty="0"/>
              <a:t>IOLOGIS</a:t>
            </a:r>
            <a:endParaRPr sz="3000"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3103" y="2431186"/>
            <a:ext cx="7403592" cy="450606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801861" y="6331940"/>
            <a:ext cx="179070" cy="239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z="1400" b="1" spc="-30" dirty="0">
                <a:solidFill>
                  <a:srgbClr val="FFFFFF"/>
                </a:solidFill>
                <a:latin typeface="Cambria"/>
                <a:cs typeface="Cambria"/>
              </a:rPr>
              <a:t>8</a:t>
            </a:r>
            <a:endParaRPr sz="1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46090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3647" y="457200"/>
            <a:ext cx="626110" cy="6858000"/>
            <a:chOff x="8613647" y="457200"/>
            <a:chExt cx="626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1149" y="457200"/>
              <a:ext cx="381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13647" y="6172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274319"/>
                  </a:moveTo>
                  <a:lnTo>
                    <a:pt x="544224" y="225175"/>
                  </a:lnTo>
                  <a:lnTo>
                    <a:pt x="531493" y="178853"/>
                  </a:lnTo>
                  <a:lnTo>
                    <a:pt x="511217" y="136143"/>
                  </a:lnTo>
                  <a:lnTo>
                    <a:pt x="484167" y="97837"/>
                  </a:lnTo>
                  <a:lnTo>
                    <a:pt x="451116" y="64722"/>
                  </a:lnTo>
                  <a:lnTo>
                    <a:pt x="412834" y="37591"/>
                  </a:lnTo>
                  <a:lnTo>
                    <a:pt x="370093" y="17234"/>
                  </a:lnTo>
                  <a:lnTo>
                    <a:pt x="323664" y="4440"/>
                  </a:lnTo>
                  <a:lnTo>
                    <a:pt x="274320" y="0"/>
                  </a:lnTo>
                  <a:lnTo>
                    <a:pt x="225175" y="4440"/>
                  </a:lnTo>
                  <a:lnTo>
                    <a:pt x="178853" y="17234"/>
                  </a:lnTo>
                  <a:lnTo>
                    <a:pt x="136144" y="37591"/>
                  </a:lnTo>
                  <a:lnTo>
                    <a:pt x="97837" y="64722"/>
                  </a:lnTo>
                  <a:lnTo>
                    <a:pt x="64722" y="97837"/>
                  </a:lnTo>
                  <a:lnTo>
                    <a:pt x="37591" y="136143"/>
                  </a:lnTo>
                  <a:lnTo>
                    <a:pt x="17234" y="178853"/>
                  </a:lnTo>
                  <a:lnTo>
                    <a:pt x="4440" y="225175"/>
                  </a:lnTo>
                  <a:lnTo>
                    <a:pt x="0" y="274319"/>
                  </a:lnTo>
                  <a:lnTo>
                    <a:pt x="4440" y="323664"/>
                  </a:lnTo>
                  <a:lnTo>
                    <a:pt x="17234" y="370093"/>
                  </a:lnTo>
                  <a:lnTo>
                    <a:pt x="37592" y="412834"/>
                  </a:lnTo>
                  <a:lnTo>
                    <a:pt x="64722" y="451116"/>
                  </a:lnTo>
                  <a:lnTo>
                    <a:pt x="97837" y="484167"/>
                  </a:lnTo>
                  <a:lnTo>
                    <a:pt x="136144" y="511217"/>
                  </a:lnTo>
                  <a:lnTo>
                    <a:pt x="178853" y="531493"/>
                  </a:lnTo>
                  <a:lnTo>
                    <a:pt x="225175" y="544224"/>
                  </a:lnTo>
                  <a:lnTo>
                    <a:pt x="274320" y="548639"/>
                  </a:lnTo>
                  <a:lnTo>
                    <a:pt x="323664" y="544224"/>
                  </a:lnTo>
                  <a:lnTo>
                    <a:pt x="370093" y="531493"/>
                  </a:lnTo>
                  <a:lnTo>
                    <a:pt x="412834" y="511217"/>
                  </a:lnTo>
                  <a:lnTo>
                    <a:pt x="451116" y="484167"/>
                  </a:lnTo>
                  <a:lnTo>
                    <a:pt x="484167" y="451116"/>
                  </a:lnTo>
                  <a:lnTo>
                    <a:pt x="511217" y="412834"/>
                  </a:lnTo>
                  <a:lnTo>
                    <a:pt x="531493" y="370093"/>
                  </a:lnTo>
                  <a:lnTo>
                    <a:pt x="544224" y="323664"/>
                  </a:lnTo>
                  <a:lnTo>
                    <a:pt x="548640" y="274319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05206" y="457199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E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296400" y="457200"/>
            <a:ext cx="304800" cy="6858000"/>
            <a:chOff x="9296400" y="457200"/>
            <a:chExt cx="30480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00" y="457200"/>
              <a:ext cx="304800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68027" y="457200"/>
              <a:ext cx="10160" cy="6858000"/>
            </a:xfrm>
            <a:custGeom>
              <a:avLst/>
              <a:gdLst/>
              <a:ahLst/>
              <a:cxnLst/>
              <a:rect l="l" t="t" r="r" b="b"/>
              <a:pathLst>
                <a:path w="10159" h="6858000">
                  <a:moveTo>
                    <a:pt x="9905" y="6858000"/>
                  </a:moveTo>
                  <a:lnTo>
                    <a:pt x="9905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905" y="685800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3139" y="1352803"/>
            <a:ext cx="44646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25" dirty="0"/>
              <a:t>E.</a:t>
            </a:r>
            <a:r>
              <a:rPr sz="3000" spc="160" dirty="0"/>
              <a:t> </a:t>
            </a:r>
            <a:r>
              <a:rPr sz="3000" spc="340" dirty="0"/>
              <a:t>P</a:t>
            </a:r>
            <a:r>
              <a:rPr spc="340" dirty="0"/>
              <a:t>ENGUJIAN</a:t>
            </a:r>
            <a:r>
              <a:rPr spc="285" dirty="0"/>
              <a:t> </a:t>
            </a:r>
            <a:r>
              <a:rPr sz="3000" spc="280" dirty="0"/>
              <a:t>F</a:t>
            </a:r>
            <a:r>
              <a:rPr spc="280" dirty="0"/>
              <a:t>ISIKA</a:t>
            </a:r>
            <a:r>
              <a:rPr spc="290" dirty="0"/>
              <a:t> </a:t>
            </a:r>
            <a:r>
              <a:rPr sz="3000" spc="240" dirty="0"/>
              <a:t>A</a:t>
            </a:r>
            <a:r>
              <a:rPr spc="240" dirty="0"/>
              <a:t>IR</a:t>
            </a:r>
            <a:endParaRPr sz="3000"/>
          </a:p>
        </p:txBody>
      </p:sp>
      <p:sp>
        <p:nvSpPr>
          <p:cNvPr id="10" name="object 10"/>
          <p:cNvSpPr txBox="1"/>
          <p:nvPr/>
        </p:nvSpPr>
        <p:spPr>
          <a:xfrm>
            <a:off x="993139" y="2024887"/>
            <a:ext cx="7221220" cy="461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E8637"/>
              </a:buClr>
              <a:buSzPct val="68421"/>
              <a:buFont typeface="Wingdings"/>
              <a:buChar char=""/>
              <a:tabLst>
                <a:tab pos="287020" algn="l"/>
              </a:tabLst>
            </a:pPr>
            <a:r>
              <a:rPr sz="1900" spc="105" dirty="0">
                <a:latin typeface="Cambria"/>
                <a:cs typeface="Cambria"/>
              </a:rPr>
              <a:t>Warna</a:t>
            </a:r>
            <a:r>
              <a:rPr sz="1900" spc="90" dirty="0">
                <a:latin typeface="Cambria"/>
                <a:cs typeface="Cambria"/>
              </a:rPr>
              <a:t> </a:t>
            </a:r>
            <a:r>
              <a:rPr sz="1900" spc="80" dirty="0">
                <a:latin typeface="Cambria"/>
                <a:cs typeface="Cambria"/>
              </a:rPr>
              <a:t>air</a:t>
            </a:r>
            <a:r>
              <a:rPr sz="1900" spc="90" dirty="0">
                <a:latin typeface="Cambria"/>
                <a:cs typeface="Cambria"/>
              </a:rPr>
              <a:t> </a:t>
            </a:r>
            <a:r>
              <a:rPr sz="1900" spc="-20" dirty="0">
                <a:latin typeface="Cambria"/>
                <a:cs typeface="Cambria"/>
              </a:rPr>
              <a:t>(</a:t>
            </a:r>
            <a:r>
              <a:rPr sz="1900" i="1" spc="-20" dirty="0">
                <a:latin typeface="Times New Roman"/>
                <a:cs typeface="Times New Roman"/>
              </a:rPr>
              <a:t>apparent</a:t>
            </a:r>
            <a:r>
              <a:rPr sz="1900" i="1" spc="-35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colour</a:t>
            </a:r>
            <a:r>
              <a:rPr sz="1900" dirty="0">
                <a:latin typeface="Times New Roman"/>
                <a:cs typeface="Times New Roman"/>
              </a:rPr>
              <a:t>)</a:t>
            </a:r>
            <a:endParaRPr sz="1900">
              <a:latin typeface="Times New Roman"/>
              <a:cs typeface="Times New Roman"/>
            </a:endParaRPr>
          </a:p>
          <a:p>
            <a:pPr marL="377825" marR="51435">
              <a:lnSpc>
                <a:spcPct val="80000"/>
              </a:lnSpc>
              <a:spcBef>
                <a:spcPts val="409"/>
              </a:spcBef>
            </a:pPr>
            <a:r>
              <a:rPr sz="1700" spc="-30" dirty="0">
                <a:latin typeface="Times New Roman"/>
                <a:cs typeface="Times New Roman"/>
              </a:rPr>
              <a:t>Warna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air artinya warna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dari air yang telah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dihilangkan penyebab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kekeruhannya.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Sedangkan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warna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air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sebenarnya</a:t>
            </a:r>
            <a:r>
              <a:rPr sz="1700" spc="-10" dirty="0">
                <a:latin typeface="Times New Roman"/>
                <a:cs typeface="Times New Roman"/>
              </a:rPr>
              <a:t> (</a:t>
            </a:r>
            <a:r>
              <a:rPr sz="1700" i="1" spc="-10" dirty="0">
                <a:latin typeface="Times New Roman"/>
                <a:cs typeface="Times New Roman"/>
              </a:rPr>
              <a:t>apparent</a:t>
            </a:r>
            <a:r>
              <a:rPr sz="1700" i="1" dirty="0">
                <a:latin typeface="Times New Roman"/>
                <a:cs typeface="Times New Roman"/>
              </a:rPr>
              <a:t> </a:t>
            </a:r>
            <a:r>
              <a:rPr sz="1700" i="1" spc="-5" dirty="0">
                <a:latin typeface="Times New Roman"/>
                <a:cs typeface="Times New Roman"/>
              </a:rPr>
              <a:t>colour</a:t>
            </a:r>
            <a:r>
              <a:rPr sz="1700" spc="-5" dirty="0">
                <a:latin typeface="Times New Roman"/>
                <a:cs typeface="Times New Roman"/>
              </a:rPr>
              <a:t>)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termasuk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pula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warna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yang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disebabkan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oleh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bahan-bahan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dalam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larutan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dan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bahan-bahan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tersuspensi.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Jadi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i="1" spc="-10" dirty="0">
                <a:latin typeface="Times New Roman"/>
                <a:cs typeface="Times New Roman"/>
              </a:rPr>
              <a:t>apparent</a:t>
            </a:r>
            <a:r>
              <a:rPr sz="1700" i="1" spc="5" dirty="0">
                <a:latin typeface="Times New Roman"/>
                <a:cs typeface="Times New Roman"/>
              </a:rPr>
              <a:t> </a:t>
            </a:r>
            <a:r>
              <a:rPr sz="1700" i="1" spc="-5" dirty="0">
                <a:latin typeface="Times New Roman"/>
                <a:cs typeface="Times New Roman"/>
              </a:rPr>
              <a:t>colour</a:t>
            </a:r>
            <a:r>
              <a:rPr sz="1700" i="1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adalah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warna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air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sebelum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dilakukan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filtrasi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atau sentrifugasi.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Warna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air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dapat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ditentukan dengan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membandingkan visual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dari sampel dengan larutan warna standar (yang sudah diketahui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konsentrasinya) dengan menggunakan komparator (platinum cobalt atau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pengukuran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tintometer).</a:t>
            </a:r>
            <a:endParaRPr sz="1700">
              <a:latin typeface="Times New Roman"/>
              <a:cs typeface="Times New Roman"/>
            </a:endParaRPr>
          </a:p>
          <a:p>
            <a:pPr marL="287020" indent="-274320">
              <a:lnSpc>
                <a:spcPts val="2265"/>
              </a:lnSpc>
              <a:spcBef>
                <a:spcPts val="175"/>
              </a:spcBef>
              <a:buClr>
                <a:srgbClr val="FE8637"/>
              </a:buClr>
              <a:buSzPct val="68421"/>
              <a:buFont typeface="Wingdings"/>
              <a:buChar char=""/>
              <a:tabLst>
                <a:tab pos="287020" algn="l"/>
              </a:tabLst>
            </a:pPr>
            <a:r>
              <a:rPr sz="1900" spc="145" dirty="0">
                <a:latin typeface="Cambria"/>
                <a:cs typeface="Cambria"/>
              </a:rPr>
              <a:t>Bau</a:t>
            </a:r>
            <a:r>
              <a:rPr sz="1900" spc="110" dirty="0">
                <a:latin typeface="Cambria"/>
                <a:cs typeface="Cambria"/>
              </a:rPr>
              <a:t> </a:t>
            </a:r>
            <a:r>
              <a:rPr sz="1900" spc="85" dirty="0">
                <a:latin typeface="Cambria"/>
                <a:cs typeface="Cambria"/>
              </a:rPr>
              <a:t>dan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95" dirty="0">
                <a:latin typeface="Cambria"/>
                <a:cs typeface="Cambria"/>
              </a:rPr>
              <a:t>rasa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spc="60" dirty="0">
                <a:latin typeface="Cambria"/>
                <a:cs typeface="Cambria"/>
              </a:rPr>
              <a:t>(tidak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65" dirty="0">
                <a:latin typeface="Cambria"/>
                <a:cs typeface="Cambria"/>
              </a:rPr>
              <a:t>berbau,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85" dirty="0">
                <a:latin typeface="Cambria"/>
                <a:cs typeface="Cambria"/>
              </a:rPr>
              <a:t>tidak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spc="40" dirty="0">
                <a:latin typeface="Cambria"/>
                <a:cs typeface="Cambria"/>
              </a:rPr>
              <a:t>berasa)</a:t>
            </a:r>
            <a:endParaRPr sz="1900">
              <a:latin typeface="Cambria"/>
              <a:cs typeface="Cambria"/>
            </a:endParaRPr>
          </a:p>
          <a:p>
            <a:pPr marL="378460" marR="5080">
              <a:lnSpc>
                <a:spcPct val="80000"/>
              </a:lnSpc>
              <a:spcBef>
                <a:spcPts val="390"/>
              </a:spcBef>
            </a:pPr>
            <a:r>
              <a:rPr sz="1700" spc="-5" dirty="0">
                <a:latin typeface="Times New Roman"/>
                <a:cs typeface="Times New Roman"/>
              </a:rPr>
              <a:t>Bau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dan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rasa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untuk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air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murni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tidak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ada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artinya air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murni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tidak berbau dan tidak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berasa. Air yang telah dimasak dapat berbau tanah liat, amis, jamuran, klorin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atau bau-bau lainnya yang menyerupai bau sayur-sayuran. Jadi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air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yang bersih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tidak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dijumpai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bau-bau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tersebut,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adanya</a:t>
            </a:r>
            <a:r>
              <a:rPr sz="1700" spc="-5" dirty="0">
                <a:latin typeface="Times New Roman"/>
                <a:cs typeface="Times New Roman"/>
              </a:rPr>
              <a:t> bau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dan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rasa pada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air menandakan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adanya polutan. Untuk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mengukur bau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dan rasa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dilakukan pengujian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sensoris.</a:t>
            </a:r>
            <a:endParaRPr sz="1700">
              <a:latin typeface="Times New Roman"/>
              <a:cs typeface="Times New Roman"/>
            </a:endParaRPr>
          </a:p>
          <a:p>
            <a:pPr marL="287020" marR="231140" indent="-287020">
              <a:lnSpc>
                <a:spcPct val="89400"/>
              </a:lnSpc>
              <a:spcBef>
                <a:spcPts val="415"/>
              </a:spcBef>
              <a:buClr>
                <a:srgbClr val="FE8637"/>
              </a:buClr>
              <a:buSzPct val="68421"/>
              <a:buFont typeface="Wingdings"/>
              <a:buChar char=""/>
              <a:tabLst>
                <a:tab pos="287020" algn="l"/>
              </a:tabLst>
            </a:pPr>
            <a:r>
              <a:rPr sz="1900" spc="105" dirty="0">
                <a:latin typeface="Cambria"/>
                <a:cs typeface="Cambria"/>
              </a:rPr>
              <a:t>Kekeruhan</a:t>
            </a:r>
            <a:r>
              <a:rPr sz="1900" spc="85" dirty="0">
                <a:latin typeface="Cambria"/>
                <a:cs typeface="Cambria"/>
              </a:rPr>
              <a:t> </a:t>
            </a:r>
            <a:r>
              <a:rPr sz="1900" spc="50" dirty="0">
                <a:latin typeface="Cambria"/>
                <a:cs typeface="Cambria"/>
              </a:rPr>
              <a:t>(bervariasi</a:t>
            </a:r>
            <a:r>
              <a:rPr sz="1900" spc="114" dirty="0">
                <a:latin typeface="Cambria"/>
                <a:cs typeface="Cambria"/>
              </a:rPr>
              <a:t> </a:t>
            </a:r>
            <a:r>
              <a:rPr sz="1900" spc="100" dirty="0">
                <a:latin typeface="Cambria"/>
                <a:cs typeface="Cambria"/>
              </a:rPr>
              <a:t>sangat</a:t>
            </a:r>
            <a:r>
              <a:rPr sz="1900" spc="120" dirty="0">
                <a:latin typeface="Cambria"/>
                <a:cs typeface="Cambria"/>
              </a:rPr>
              <a:t> </a:t>
            </a:r>
            <a:r>
              <a:rPr sz="1900" spc="85" dirty="0">
                <a:latin typeface="Cambria"/>
                <a:cs typeface="Cambria"/>
              </a:rPr>
              <a:t>keruh </a:t>
            </a:r>
            <a:r>
              <a:rPr sz="1900" spc="90" dirty="0">
                <a:latin typeface="Cambria"/>
                <a:cs typeface="Cambria"/>
              </a:rPr>
              <a:t>sampai</a:t>
            </a:r>
            <a:r>
              <a:rPr sz="1900" spc="105" dirty="0">
                <a:latin typeface="Cambria"/>
                <a:cs typeface="Cambria"/>
              </a:rPr>
              <a:t> </a:t>
            </a:r>
            <a:r>
              <a:rPr sz="1900" spc="70" dirty="0">
                <a:latin typeface="Cambria"/>
                <a:cs typeface="Cambria"/>
              </a:rPr>
              <a:t>sedikit</a:t>
            </a:r>
            <a:r>
              <a:rPr sz="1900" spc="90" dirty="0">
                <a:latin typeface="Cambria"/>
                <a:cs typeface="Cambria"/>
              </a:rPr>
              <a:t> </a:t>
            </a:r>
            <a:r>
              <a:rPr sz="1900" spc="55" dirty="0">
                <a:latin typeface="Cambria"/>
                <a:cs typeface="Cambria"/>
              </a:rPr>
              <a:t>keruh) 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Kekeruhan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yang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terjadi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dalam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air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sangat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bervariasi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dari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sangat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keruh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sampai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sedikit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keruh.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Untuk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mengukur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kekeruhan digunakan </a:t>
            </a:r>
            <a:r>
              <a:rPr sz="1700" spc="-10" dirty="0">
                <a:latin typeface="Times New Roman"/>
                <a:cs typeface="Times New Roman"/>
              </a:rPr>
              <a:t>fuller’s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earth,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satu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unit</a:t>
            </a:r>
            <a:endParaRPr sz="1700">
              <a:latin typeface="Times New Roman"/>
              <a:cs typeface="Times New Roman"/>
            </a:endParaRPr>
          </a:p>
          <a:p>
            <a:pPr marL="378460">
              <a:lnSpc>
                <a:spcPts val="1430"/>
              </a:lnSpc>
            </a:pPr>
            <a:r>
              <a:rPr sz="1700" spc="-5" dirty="0">
                <a:latin typeface="Times New Roman"/>
                <a:cs typeface="Times New Roman"/>
              </a:rPr>
              <a:t>kekeruhan sama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dengan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1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mg/liter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dari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fuller's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earth pada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kondisi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yang telah</a:t>
            </a:r>
            <a:endParaRPr sz="1700">
              <a:latin typeface="Times New Roman"/>
              <a:cs typeface="Times New Roman"/>
            </a:endParaRPr>
          </a:p>
          <a:p>
            <a:pPr marL="378460">
              <a:lnSpc>
                <a:spcPts val="1839"/>
              </a:lnSpc>
            </a:pPr>
            <a:r>
              <a:rPr sz="1700" spc="-5" dirty="0">
                <a:latin typeface="Times New Roman"/>
                <a:cs typeface="Times New Roman"/>
              </a:rPr>
              <a:t>ditetapkan.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27261" y="6329426"/>
            <a:ext cx="1276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30" dirty="0">
                <a:solidFill>
                  <a:srgbClr val="FFFFFF"/>
                </a:solidFill>
                <a:latin typeface="Cambria"/>
                <a:cs typeface="Cambria"/>
              </a:rPr>
              <a:t>9</a:t>
            </a:r>
            <a:endParaRPr sz="1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1707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3647" y="457200"/>
            <a:ext cx="626110" cy="6858000"/>
            <a:chOff x="8613647" y="457200"/>
            <a:chExt cx="626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1149" y="457200"/>
              <a:ext cx="381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13647" y="61722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40">
                  <a:moveTo>
                    <a:pt x="548640" y="274319"/>
                  </a:moveTo>
                  <a:lnTo>
                    <a:pt x="544224" y="225175"/>
                  </a:lnTo>
                  <a:lnTo>
                    <a:pt x="531493" y="178853"/>
                  </a:lnTo>
                  <a:lnTo>
                    <a:pt x="511217" y="136143"/>
                  </a:lnTo>
                  <a:lnTo>
                    <a:pt x="484167" y="97837"/>
                  </a:lnTo>
                  <a:lnTo>
                    <a:pt x="451116" y="64722"/>
                  </a:lnTo>
                  <a:lnTo>
                    <a:pt x="412834" y="37591"/>
                  </a:lnTo>
                  <a:lnTo>
                    <a:pt x="370093" y="17234"/>
                  </a:lnTo>
                  <a:lnTo>
                    <a:pt x="323664" y="4440"/>
                  </a:lnTo>
                  <a:lnTo>
                    <a:pt x="274320" y="0"/>
                  </a:lnTo>
                  <a:lnTo>
                    <a:pt x="225175" y="4440"/>
                  </a:lnTo>
                  <a:lnTo>
                    <a:pt x="178853" y="17234"/>
                  </a:lnTo>
                  <a:lnTo>
                    <a:pt x="136144" y="37591"/>
                  </a:lnTo>
                  <a:lnTo>
                    <a:pt x="97837" y="64722"/>
                  </a:lnTo>
                  <a:lnTo>
                    <a:pt x="64722" y="97837"/>
                  </a:lnTo>
                  <a:lnTo>
                    <a:pt x="37591" y="136143"/>
                  </a:lnTo>
                  <a:lnTo>
                    <a:pt x="17234" y="178853"/>
                  </a:lnTo>
                  <a:lnTo>
                    <a:pt x="4440" y="225175"/>
                  </a:lnTo>
                  <a:lnTo>
                    <a:pt x="0" y="274319"/>
                  </a:lnTo>
                  <a:lnTo>
                    <a:pt x="4440" y="323664"/>
                  </a:lnTo>
                  <a:lnTo>
                    <a:pt x="17234" y="370093"/>
                  </a:lnTo>
                  <a:lnTo>
                    <a:pt x="37592" y="412834"/>
                  </a:lnTo>
                  <a:lnTo>
                    <a:pt x="64722" y="451116"/>
                  </a:lnTo>
                  <a:lnTo>
                    <a:pt x="97837" y="484167"/>
                  </a:lnTo>
                  <a:lnTo>
                    <a:pt x="136144" y="511217"/>
                  </a:lnTo>
                  <a:lnTo>
                    <a:pt x="178853" y="531493"/>
                  </a:lnTo>
                  <a:lnTo>
                    <a:pt x="225175" y="544224"/>
                  </a:lnTo>
                  <a:lnTo>
                    <a:pt x="274320" y="548639"/>
                  </a:lnTo>
                  <a:lnTo>
                    <a:pt x="323664" y="544224"/>
                  </a:lnTo>
                  <a:lnTo>
                    <a:pt x="370093" y="531493"/>
                  </a:lnTo>
                  <a:lnTo>
                    <a:pt x="412834" y="511217"/>
                  </a:lnTo>
                  <a:lnTo>
                    <a:pt x="451116" y="484167"/>
                  </a:lnTo>
                  <a:lnTo>
                    <a:pt x="484167" y="451116"/>
                  </a:lnTo>
                  <a:lnTo>
                    <a:pt x="511217" y="412834"/>
                  </a:lnTo>
                  <a:lnTo>
                    <a:pt x="531493" y="370093"/>
                  </a:lnTo>
                  <a:lnTo>
                    <a:pt x="544224" y="323664"/>
                  </a:lnTo>
                  <a:lnTo>
                    <a:pt x="548640" y="274319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05206" y="457199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E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296400" y="457200"/>
            <a:ext cx="304800" cy="6858000"/>
            <a:chOff x="9296400" y="457200"/>
            <a:chExt cx="30480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00" y="457200"/>
              <a:ext cx="304800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68027" y="457200"/>
              <a:ext cx="10160" cy="6858000"/>
            </a:xfrm>
            <a:custGeom>
              <a:avLst/>
              <a:gdLst/>
              <a:ahLst/>
              <a:cxnLst/>
              <a:rect l="l" t="t" r="r" b="b"/>
              <a:pathLst>
                <a:path w="10159" h="6858000">
                  <a:moveTo>
                    <a:pt x="9905" y="6858000"/>
                  </a:moveTo>
                  <a:lnTo>
                    <a:pt x="9905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905" y="685800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3139" y="1352803"/>
            <a:ext cx="4345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0" dirty="0"/>
              <a:t>F.</a:t>
            </a:r>
            <a:r>
              <a:rPr sz="3000" spc="165" dirty="0"/>
              <a:t> </a:t>
            </a:r>
            <a:r>
              <a:rPr sz="3000" spc="340" dirty="0"/>
              <a:t>P</a:t>
            </a:r>
            <a:r>
              <a:rPr spc="340" dirty="0"/>
              <a:t>ENGUJIAN</a:t>
            </a:r>
            <a:r>
              <a:rPr spc="285" dirty="0"/>
              <a:t> </a:t>
            </a:r>
            <a:r>
              <a:rPr sz="3000" spc="275" dirty="0"/>
              <a:t>K</a:t>
            </a:r>
            <a:r>
              <a:rPr spc="275" dirty="0"/>
              <a:t>IMIA</a:t>
            </a:r>
            <a:r>
              <a:rPr spc="290" dirty="0"/>
              <a:t> </a:t>
            </a:r>
            <a:r>
              <a:rPr sz="3000" spc="240" dirty="0"/>
              <a:t>A</a:t>
            </a:r>
            <a:r>
              <a:rPr spc="240" dirty="0"/>
              <a:t>IR</a:t>
            </a:r>
            <a:endParaRPr sz="3000"/>
          </a:p>
        </p:txBody>
      </p:sp>
      <p:sp>
        <p:nvSpPr>
          <p:cNvPr id="10" name="object 10"/>
          <p:cNvSpPr txBox="1"/>
          <p:nvPr/>
        </p:nvSpPr>
        <p:spPr>
          <a:xfrm>
            <a:off x="993139" y="2010105"/>
            <a:ext cx="3503295" cy="3835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95" dirty="0">
                <a:latin typeface="Cambria"/>
                <a:cs typeface="Cambria"/>
              </a:rPr>
              <a:t>Pengujian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105" dirty="0">
                <a:latin typeface="Cambria"/>
                <a:cs typeface="Cambria"/>
              </a:rPr>
              <a:t>kimia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85" dirty="0">
                <a:latin typeface="Cambria"/>
                <a:cs typeface="Cambria"/>
              </a:rPr>
              <a:t>air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meliputi:</a:t>
            </a:r>
            <a:endParaRPr sz="2000">
              <a:latin typeface="Cambria"/>
              <a:cs typeface="Cambria"/>
            </a:endParaRPr>
          </a:p>
          <a:p>
            <a:pPr marL="418465" indent="-4064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18465" algn="l"/>
                <a:tab pos="419100" algn="l"/>
              </a:tabLst>
            </a:pPr>
            <a:r>
              <a:rPr sz="2000" spc="80" dirty="0">
                <a:latin typeface="Cambria"/>
                <a:cs typeface="Cambria"/>
              </a:rPr>
              <a:t>Total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padatan</a:t>
            </a:r>
            <a:endParaRPr sz="2000">
              <a:latin typeface="Cambria"/>
              <a:cs typeface="Cambria"/>
            </a:endParaRPr>
          </a:p>
          <a:p>
            <a:pPr marL="418465" indent="-4064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18465" algn="l"/>
                <a:tab pos="419100" algn="l"/>
              </a:tabLst>
            </a:pPr>
            <a:r>
              <a:rPr sz="2000" spc="135" dirty="0">
                <a:latin typeface="Cambria"/>
                <a:cs typeface="Cambria"/>
              </a:rPr>
              <a:t>Bahan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organik</a:t>
            </a:r>
            <a:endParaRPr sz="2000">
              <a:latin typeface="Cambria"/>
              <a:cs typeface="Cambria"/>
            </a:endParaRPr>
          </a:p>
          <a:p>
            <a:pPr marL="418465" indent="-4064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18465" algn="l"/>
                <a:tab pos="419100" algn="l"/>
              </a:tabLst>
            </a:pPr>
            <a:r>
              <a:rPr sz="2000" spc="110" dirty="0">
                <a:latin typeface="Cambria"/>
                <a:cs typeface="Cambria"/>
              </a:rPr>
              <a:t>Kesadahan</a:t>
            </a:r>
            <a:endParaRPr sz="2000">
              <a:latin typeface="Cambria"/>
              <a:cs typeface="Cambria"/>
            </a:endParaRPr>
          </a:p>
          <a:p>
            <a:pPr marL="418465" indent="-4064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18465" algn="l"/>
                <a:tab pos="419100" algn="l"/>
              </a:tabLst>
            </a:pPr>
            <a:r>
              <a:rPr sz="2000" spc="100" dirty="0">
                <a:latin typeface="Cambria"/>
                <a:cs typeface="Cambria"/>
              </a:rPr>
              <a:t>Alkalinitas</a:t>
            </a:r>
            <a:endParaRPr sz="2000">
              <a:latin typeface="Cambria"/>
              <a:cs typeface="Cambria"/>
            </a:endParaRPr>
          </a:p>
          <a:p>
            <a:pPr marL="418465" indent="-4064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18465" algn="l"/>
                <a:tab pos="419100" algn="l"/>
              </a:tabLst>
            </a:pPr>
            <a:r>
              <a:rPr sz="2000" spc="85" dirty="0">
                <a:latin typeface="Cambria"/>
                <a:cs typeface="Cambria"/>
              </a:rPr>
              <a:t>Asiditas</a:t>
            </a:r>
            <a:endParaRPr sz="2000">
              <a:latin typeface="Cambria"/>
              <a:cs typeface="Cambria"/>
            </a:endParaRPr>
          </a:p>
          <a:p>
            <a:pPr marL="418465" indent="-4064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18465" algn="l"/>
                <a:tab pos="419100" algn="l"/>
              </a:tabLst>
            </a:pPr>
            <a:r>
              <a:rPr sz="2000" spc="80" dirty="0">
                <a:latin typeface="Cambria"/>
                <a:cs typeface="Cambria"/>
              </a:rPr>
              <a:t>Nitrogen</a:t>
            </a:r>
            <a:endParaRPr sz="2000">
              <a:latin typeface="Cambria"/>
              <a:cs typeface="Cambria"/>
            </a:endParaRPr>
          </a:p>
          <a:p>
            <a:pPr marL="418465" indent="-4064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18465" algn="l"/>
                <a:tab pos="419100" algn="l"/>
              </a:tabLst>
            </a:pPr>
            <a:r>
              <a:rPr sz="2000" spc="85" dirty="0">
                <a:latin typeface="Cambria"/>
                <a:cs typeface="Cambria"/>
              </a:rPr>
              <a:t>Klorida</a:t>
            </a:r>
            <a:endParaRPr sz="2000">
              <a:latin typeface="Cambria"/>
              <a:cs typeface="Cambria"/>
            </a:endParaRPr>
          </a:p>
          <a:p>
            <a:pPr marL="418465" indent="-4064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18465" algn="l"/>
                <a:tab pos="419100" algn="l"/>
              </a:tabLst>
            </a:pPr>
            <a:r>
              <a:rPr sz="2000" spc="120" dirty="0">
                <a:latin typeface="Cambria"/>
                <a:cs typeface="Cambria"/>
              </a:rPr>
              <a:t>Sulfat</a:t>
            </a:r>
            <a:endParaRPr sz="2000">
              <a:latin typeface="Cambria"/>
              <a:cs typeface="Cambria"/>
            </a:endParaRPr>
          </a:p>
          <a:p>
            <a:pPr marL="418465" indent="-406400">
              <a:lnSpc>
                <a:spcPct val="100000"/>
              </a:lnSpc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18465" algn="l"/>
                <a:tab pos="419100" algn="l"/>
              </a:tabLst>
            </a:pPr>
            <a:r>
              <a:rPr sz="2000" spc="100" dirty="0">
                <a:latin typeface="Cambria"/>
                <a:cs typeface="Cambria"/>
              </a:rPr>
              <a:t>Oksigen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25" dirty="0"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0339" y="5814771"/>
            <a:ext cx="4323715" cy="7893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5"/>
              </a:spcBef>
              <a:buClr>
                <a:srgbClr val="FE8637"/>
              </a:buClr>
              <a:buSzPct val="70000"/>
              <a:buAutoNum type="alphaL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Biochemical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Oxygen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Demand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(BOD)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Clr>
                <a:srgbClr val="FE8637"/>
              </a:buClr>
              <a:buSzPct val="70000"/>
              <a:buAutoNum type="alphaL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Chemical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Oxygen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Demant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(COD)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76207" y="6329426"/>
            <a:ext cx="2298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30" dirty="0">
                <a:solidFill>
                  <a:srgbClr val="FFFFFF"/>
                </a:solidFill>
                <a:latin typeface="Cambria"/>
                <a:cs typeface="Cambria"/>
              </a:rPr>
              <a:t>10</a:t>
            </a:r>
            <a:endParaRPr sz="1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2593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BA3983-9790-4195-1DB9-B84017F9C385}"/>
              </a:ext>
            </a:extLst>
          </p:cNvPr>
          <p:cNvSpPr txBox="1">
            <a:spLocks/>
          </p:cNvSpPr>
          <p:nvPr/>
        </p:nvSpPr>
        <p:spPr>
          <a:xfrm>
            <a:off x="5181600" y="1006824"/>
            <a:ext cx="4724400" cy="1644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00584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280" kern="1200" spc="-55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PPT dan Resume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E646E-0E15-5119-4C9C-CE0BFF021150}"/>
              </a:ext>
            </a:extLst>
          </p:cNvPr>
          <p:cNvSpPr txBox="1"/>
          <p:nvPr/>
        </p:nvSpPr>
        <p:spPr>
          <a:xfrm>
            <a:off x="5224571" y="876890"/>
            <a:ext cx="1123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Kelompok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AutoShape 2" descr="23 PowerPoint Presentation Tips for Creating Engaging Presentations">
            <a:extLst>
              <a:ext uri="{FF2B5EF4-FFF2-40B4-BE49-F238E27FC236}">
                <a16:creationId xmlns:a16="http://schemas.microsoft.com/office/drawing/2014/main" id="{F85C6CBF-91C4-B3DE-BD99-F8DCC3E69A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CAC015-1056-F006-6121-795D6392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19" y="2471737"/>
            <a:ext cx="6985000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50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1150" y="457200"/>
            <a:ext cx="381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5206" y="457199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E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96400" y="457200"/>
            <a:ext cx="304800" cy="6858000"/>
            <a:chOff x="9296400" y="457200"/>
            <a:chExt cx="3048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00" y="457200"/>
              <a:ext cx="30480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68027" y="457200"/>
              <a:ext cx="10160" cy="6858000"/>
            </a:xfrm>
            <a:custGeom>
              <a:avLst/>
              <a:gdLst/>
              <a:ahLst/>
              <a:cxnLst/>
              <a:rect l="l" t="t" r="r" b="b"/>
              <a:pathLst>
                <a:path w="10159" h="6858000">
                  <a:moveTo>
                    <a:pt x="9905" y="6858000"/>
                  </a:moveTo>
                  <a:lnTo>
                    <a:pt x="9905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905" y="6858000"/>
                  </a:lnTo>
                  <a:close/>
                </a:path>
              </a:pathLst>
            </a:custGeom>
            <a:solidFill>
              <a:srgbClr val="FE86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613647" y="61722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548640" y="274319"/>
                </a:moveTo>
                <a:lnTo>
                  <a:pt x="544224" y="225175"/>
                </a:lnTo>
                <a:lnTo>
                  <a:pt x="531493" y="178853"/>
                </a:lnTo>
                <a:lnTo>
                  <a:pt x="511217" y="136143"/>
                </a:lnTo>
                <a:lnTo>
                  <a:pt x="484167" y="97837"/>
                </a:lnTo>
                <a:lnTo>
                  <a:pt x="451116" y="64722"/>
                </a:lnTo>
                <a:lnTo>
                  <a:pt x="412834" y="37591"/>
                </a:lnTo>
                <a:lnTo>
                  <a:pt x="370093" y="17234"/>
                </a:lnTo>
                <a:lnTo>
                  <a:pt x="323664" y="4440"/>
                </a:lnTo>
                <a:lnTo>
                  <a:pt x="274320" y="0"/>
                </a:lnTo>
                <a:lnTo>
                  <a:pt x="225175" y="4440"/>
                </a:lnTo>
                <a:lnTo>
                  <a:pt x="178853" y="17234"/>
                </a:lnTo>
                <a:lnTo>
                  <a:pt x="136144" y="37591"/>
                </a:lnTo>
                <a:lnTo>
                  <a:pt x="97837" y="64722"/>
                </a:lnTo>
                <a:lnTo>
                  <a:pt x="64722" y="97837"/>
                </a:lnTo>
                <a:lnTo>
                  <a:pt x="37591" y="136143"/>
                </a:lnTo>
                <a:lnTo>
                  <a:pt x="17234" y="178853"/>
                </a:lnTo>
                <a:lnTo>
                  <a:pt x="4440" y="225175"/>
                </a:lnTo>
                <a:lnTo>
                  <a:pt x="0" y="274319"/>
                </a:lnTo>
                <a:lnTo>
                  <a:pt x="4440" y="323664"/>
                </a:lnTo>
                <a:lnTo>
                  <a:pt x="17234" y="370093"/>
                </a:lnTo>
                <a:lnTo>
                  <a:pt x="37592" y="412834"/>
                </a:lnTo>
                <a:lnTo>
                  <a:pt x="64722" y="451116"/>
                </a:lnTo>
                <a:lnTo>
                  <a:pt x="97837" y="484167"/>
                </a:lnTo>
                <a:lnTo>
                  <a:pt x="136144" y="511217"/>
                </a:lnTo>
                <a:lnTo>
                  <a:pt x="178853" y="531493"/>
                </a:lnTo>
                <a:lnTo>
                  <a:pt x="225175" y="544224"/>
                </a:lnTo>
                <a:lnTo>
                  <a:pt x="274320" y="548639"/>
                </a:lnTo>
                <a:lnTo>
                  <a:pt x="323664" y="544224"/>
                </a:lnTo>
                <a:lnTo>
                  <a:pt x="370093" y="531493"/>
                </a:lnTo>
                <a:lnTo>
                  <a:pt x="412834" y="511217"/>
                </a:lnTo>
                <a:lnTo>
                  <a:pt x="451116" y="484167"/>
                </a:lnTo>
                <a:lnTo>
                  <a:pt x="484167" y="451116"/>
                </a:lnTo>
                <a:lnTo>
                  <a:pt x="511217" y="412834"/>
                </a:lnTo>
                <a:lnTo>
                  <a:pt x="531493" y="370093"/>
                </a:lnTo>
                <a:lnTo>
                  <a:pt x="544224" y="323664"/>
                </a:lnTo>
                <a:lnTo>
                  <a:pt x="548640" y="274319"/>
                </a:lnTo>
                <a:close/>
              </a:path>
            </a:pathLst>
          </a:custGeom>
          <a:solidFill>
            <a:srgbClr val="FE8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3139" y="1352803"/>
            <a:ext cx="58953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55" dirty="0"/>
              <a:t>G.</a:t>
            </a:r>
            <a:r>
              <a:rPr sz="3000" spc="180" dirty="0"/>
              <a:t> </a:t>
            </a:r>
            <a:r>
              <a:rPr sz="3000" spc="340" dirty="0"/>
              <a:t>P</a:t>
            </a:r>
            <a:r>
              <a:rPr spc="340" dirty="0"/>
              <a:t>ENGUJIAN</a:t>
            </a:r>
            <a:r>
              <a:rPr spc="300" dirty="0"/>
              <a:t> </a:t>
            </a:r>
            <a:r>
              <a:rPr sz="3000" spc="280" dirty="0"/>
              <a:t>M</a:t>
            </a:r>
            <a:r>
              <a:rPr spc="280" dirty="0"/>
              <a:t>IKROBIOLOGI</a:t>
            </a:r>
            <a:r>
              <a:rPr spc="300" dirty="0"/>
              <a:t> </a:t>
            </a:r>
            <a:r>
              <a:rPr sz="3000" spc="240" dirty="0"/>
              <a:t>A</a:t>
            </a:r>
            <a:r>
              <a:rPr spc="240" dirty="0"/>
              <a:t>IR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993139" y="1977338"/>
            <a:ext cx="4758055" cy="21590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spc="-5" dirty="0">
                <a:latin typeface="Times New Roman"/>
                <a:cs typeface="Times New Roman"/>
              </a:rPr>
              <a:t>Analisis mikrobiologis dilakukan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dengan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cara: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96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spc="-30" dirty="0">
                <a:latin typeface="Times New Roman"/>
                <a:cs typeface="Times New Roman"/>
              </a:rPr>
              <a:t>Total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plate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count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96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Uji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koliform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96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Uji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Streptococcus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faecallis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960"/>
              </a:spcBef>
              <a:buClr>
                <a:srgbClr val="FE8637"/>
              </a:buClr>
              <a:buSzPct val="70000"/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spc="-5" dirty="0">
                <a:latin typeface="Times New Roman"/>
                <a:cs typeface="Times New Roman"/>
              </a:rPr>
              <a:t>Uji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Clostridium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welchii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40" y="4596634"/>
            <a:ext cx="712787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Dalam keadaan istimewa, mungkin diperlukan untuk menguji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adanya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mikrobia yang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mampu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mereduksi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sulfat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organik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dan besi serta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bakteri sulfur dan bakteri lain. Uji total plate count dilakukan untuk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menentukan kemurnian air secara umum dan untuk tujuan-tujuan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penanganan/pengolahan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air.</a:t>
            </a:r>
            <a:r>
              <a:rPr sz="2000" spc="-5" dirty="0">
                <a:latin typeface="Times New Roman"/>
                <a:cs typeface="Times New Roman"/>
              </a:rPr>
              <a:t> Mikrobia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yang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berasal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dari tinja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seperti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Escherichia coli, Streptococcus faecalis, dan beberapa spesies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Chlostridium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dapat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digunakan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sebagai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indikasi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adanya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polusi.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6207" y="6329426"/>
            <a:ext cx="2298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30" dirty="0">
                <a:solidFill>
                  <a:srgbClr val="FFFFFF"/>
                </a:solidFill>
                <a:latin typeface="Cambria"/>
                <a:cs typeface="Cambria"/>
              </a:rPr>
              <a:t>11</a:t>
            </a:r>
            <a:endParaRPr sz="1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71178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422" y="1990800"/>
            <a:ext cx="6659499" cy="380440"/>
          </a:xfrm>
          <a:prstGeom prst="rect">
            <a:avLst/>
          </a:prstGeom>
        </p:spPr>
        <p:txBody>
          <a:bodyPr vert="horz" wrap="square" lIns="0" tIns="11001" rIns="0" bIns="0" rtlCol="0">
            <a:spAutoFit/>
          </a:bodyPr>
          <a:lstStyle/>
          <a:p>
            <a:pPr marL="10478">
              <a:spcBef>
                <a:spcPts val="87"/>
              </a:spcBef>
            </a:pPr>
            <a:r>
              <a:rPr spc="-8" dirty="0"/>
              <a:t>IPLP</a:t>
            </a:r>
            <a:r>
              <a:rPr dirty="0"/>
              <a:t> </a:t>
            </a:r>
            <a:r>
              <a:rPr spc="-4" dirty="0"/>
              <a:t>(Limbah</a:t>
            </a:r>
            <a:r>
              <a:rPr spc="-8" dirty="0"/>
              <a:t> </a:t>
            </a:r>
            <a:r>
              <a:rPr spc="-21" dirty="0"/>
              <a:t>Padat):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3400" y="2641196"/>
            <a:ext cx="3430762" cy="2880164"/>
          </a:xfrm>
          <a:prstGeom prst="rect">
            <a:avLst/>
          </a:prstGeom>
        </p:spPr>
        <p:txBody>
          <a:bodyPr vert="horz" wrap="square" lIns="0" tIns="86439" rIns="0" bIns="0" rtlCol="0">
            <a:spAutoFit/>
          </a:bodyPr>
          <a:lstStyle/>
          <a:p>
            <a:pPr marL="199073" indent="-188595">
              <a:spcBef>
                <a:spcPts val="681"/>
              </a:spcBef>
              <a:buFont typeface="Arial MT"/>
              <a:buChar char="•"/>
              <a:tabLst>
                <a:tab pos="199073" algn="l"/>
              </a:tabLst>
            </a:pPr>
            <a:r>
              <a:rPr sz="2400" spc="-8" dirty="0">
                <a:solidFill>
                  <a:srgbClr val="0000FF"/>
                </a:solidFill>
                <a:latin typeface="Calibri"/>
                <a:cs typeface="Calibri"/>
              </a:rPr>
              <a:t>Inserator</a:t>
            </a:r>
            <a:endParaRPr sz="2400" dirty="0">
              <a:latin typeface="Calibri"/>
              <a:cs typeface="Calibri"/>
            </a:endParaRPr>
          </a:p>
          <a:p>
            <a:pPr marL="199073" indent="-188595">
              <a:spcBef>
                <a:spcPts val="598"/>
              </a:spcBef>
              <a:buFont typeface="Arial MT"/>
              <a:buChar char="•"/>
              <a:tabLst>
                <a:tab pos="199073" algn="l"/>
              </a:tabLst>
            </a:pPr>
            <a:r>
              <a:rPr sz="2400" spc="-8" dirty="0" err="1">
                <a:solidFill>
                  <a:srgbClr val="0000FF"/>
                </a:solidFill>
                <a:latin typeface="Calibri"/>
                <a:cs typeface="Calibri"/>
              </a:rPr>
              <a:t>Otoklaf</a:t>
            </a:r>
            <a:endParaRPr sz="2400" dirty="0">
              <a:latin typeface="Calibri"/>
              <a:cs typeface="Calibri"/>
            </a:endParaRPr>
          </a:p>
          <a:p>
            <a:pPr marL="199073" indent="-188595">
              <a:spcBef>
                <a:spcPts val="573"/>
              </a:spcBef>
              <a:buFont typeface="Arial MT"/>
              <a:buChar char="•"/>
              <a:tabLst>
                <a:tab pos="199073" algn="l"/>
              </a:tabLst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Kimia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8" dirty="0">
                <a:solidFill>
                  <a:srgbClr val="0000FF"/>
                </a:solidFill>
                <a:latin typeface="Calibri"/>
                <a:cs typeface="Calibri"/>
              </a:rPr>
              <a:t>logam</a:t>
            </a:r>
            <a:endParaRPr sz="2400" dirty="0">
              <a:latin typeface="Calibri"/>
              <a:cs typeface="Calibri"/>
            </a:endParaRPr>
          </a:p>
          <a:p>
            <a:pPr marL="199073" indent="-188595">
              <a:spcBef>
                <a:spcPts val="594"/>
              </a:spcBef>
              <a:buFont typeface="Arial MT"/>
              <a:buChar char="•"/>
              <a:tabLst>
                <a:tab pos="199073" algn="l"/>
              </a:tabLst>
            </a:pPr>
            <a:r>
              <a:rPr sz="2400" spc="-4" dirty="0">
                <a:latin typeface="Calibri"/>
                <a:cs typeface="Calibri"/>
              </a:rPr>
              <a:t>Radiaoktif</a:t>
            </a:r>
            <a:r>
              <a:rPr sz="2400" spc="-74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(BAPETEN)</a:t>
            </a:r>
            <a:endParaRPr sz="2400" dirty="0">
              <a:latin typeface="Calibri"/>
              <a:cs typeface="Calibri"/>
            </a:endParaRPr>
          </a:p>
          <a:p>
            <a:pPr marL="10478">
              <a:lnSpc>
                <a:spcPts val="2661"/>
              </a:lnSpc>
              <a:spcBef>
                <a:spcPts val="1279"/>
              </a:spcBef>
            </a:pPr>
            <a:r>
              <a:rPr sz="2800" spc="-21" dirty="0">
                <a:solidFill>
                  <a:srgbClr val="0000FF"/>
                </a:solidFill>
                <a:latin typeface="Calibri"/>
                <a:cs typeface="Calibri"/>
              </a:rPr>
              <a:t>IPLG</a:t>
            </a:r>
            <a:r>
              <a:rPr sz="2800" spc="-8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4" dirty="0">
                <a:solidFill>
                  <a:srgbClr val="0000FF"/>
                </a:solidFill>
                <a:latin typeface="Calibri"/>
                <a:cs typeface="Calibri"/>
              </a:rPr>
              <a:t>(Limbah</a:t>
            </a:r>
            <a:r>
              <a:rPr sz="2800" spc="-12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Gas):</a:t>
            </a:r>
            <a:endParaRPr sz="2800" dirty="0">
              <a:latin typeface="Calibri"/>
              <a:cs typeface="Calibri"/>
            </a:endParaRPr>
          </a:p>
          <a:p>
            <a:pPr marL="236792" indent="-189119">
              <a:lnSpc>
                <a:spcPts val="2145"/>
              </a:lnSpc>
              <a:buFont typeface="Wingdings"/>
              <a:buChar char=""/>
              <a:tabLst>
                <a:tab pos="236792" algn="l"/>
              </a:tabLst>
            </a:pPr>
            <a:r>
              <a:rPr sz="2400" spc="-4" dirty="0">
                <a:latin typeface="Calibri"/>
                <a:cs typeface="Calibri"/>
              </a:rPr>
              <a:t>Dust</a:t>
            </a:r>
            <a:r>
              <a:rPr sz="2400" spc="-41" dirty="0">
                <a:latin typeface="Calibri"/>
                <a:cs typeface="Calibri"/>
              </a:rPr>
              <a:t> </a:t>
            </a:r>
            <a:r>
              <a:rPr lang="en-US" sz="2400" spc="-8" dirty="0">
                <a:latin typeface="Calibri"/>
                <a:cs typeface="Calibri"/>
              </a:rPr>
              <a:t>Collector</a:t>
            </a:r>
            <a:endParaRPr sz="2400" dirty="0">
              <a:latin typeface="Calibri"/>
              <a:cs typeface="Calibri"/>
            </a:endParaRPr>
          </a:p>
          <a:p>
            <a:pPr marL="236792" indent="-189119">
              <a:lnSpc>
                <a:spcPts val="2256"/>
              </a:lnSpc>
              <a:buFont typeface="Wingdings"/>
              <a:buChar char=""/>
              <a:tabLst>
                <a:tab pos="236792" algn="l"/>
              </a:tabLst>
            </a:pPr>
            <a:r>
              <a:rPr sz="2400" dirty="0">
                <a:latin typeface="Calibri"/>
                <a:cs typeface="Calibri"/>
              </a:rPr>
              <a:t>Adsorber/Scrubber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BDEF73-295B-376A-CBA4-D8A208FF6F48}"/>
              </a:ext>
            </a:extLst>
          </p:cNvPr>
          <p:cNvSpPr txBox="1"/>
          <p:nvPr/>
        </p:nvSpPr>
        <p:spPr>
          <a:xfrm>
            <a:off x="678393" y="347085"/>
            <a:ext cx="8701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Instalasi</a:t>
            </a:r>
            <a:r>
              <a:rPr lang="en-US" sz="3200" dirty="0"/>
              <a:t> </a:t>
            </a:r>
            <a:r>
              <a:rPr lang="en-US" sz="3200" dirty="0" err="1"/>
              <a:t>Pengolahan</a:t>
            </a:r>
            <a:r>
              <a:rPr lang="en-US" sz="3200" dirty="0"/>
              <a:t> </a:t>
            </a:r>
            <a:r>
              <a:rPr lang="en-US" sz="3200" dirty="0" err="1"/>
              <a:t>Limbah</a:t>
            </a:r>
            <a:r>
              <a:rPr lang="en-US" sz="3200" dirty="0"/>
              <a:t> </a:t>
            </a:r>
            <a:r>
              <a:rPr lang="en-US" sz="3200" dirty="0" err="1"/>
              <a:t>Laboratorium</a:t>
            </a:r>
            <a:r>
              <a:rPr lang="en-US" sz="3200" dirty="0"/>
              <a:t>/</a:t>
            </a:r>
            <a:r>
              <a:rPr lang="en-US" sz="3200" dirty="0" err="1"/>
              <a:t>Industri</a:t>
            </a:r>
            <a:endParaRPr lang="en-US" sz="3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2DF5BA-2D15-5EC6-8CDF-FBD5591C7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140" y="1471772"/>
            <a:ext cx="536675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91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EF438-85C3-6C98-1108-963590E4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458" y="533400"/>
            <a:ext cx="7309484" cy="61555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1" dirty="0" err="1"/>
              <a:t>Pengolahan</a:t>
            </a:r>
            <a:r>
              <a:rPr lang="en-US" sz="4000" b="1" dirty="0"/>
              <a:t> </a:t>
            </a:r>
            <a:r>
              <a:rPr lang="en-US" sz="4000" b="1" dirty="0" err="1"/>
              <a:t>Limbah</a:t>
            </a:r>
            <a:r>
              <a:rPr lang="en-US" sz="4000" b="1" dirty="0"/>
              <a:t> </a:t>
            </a:r>
            <a:r>
              <a:rPr lang="en-US" sz="4000" b="1" dirty="0" err="1"/>
              <a:t>Cair</a:t>
            </a:r>
            <a:endParaRPr 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C9A9E-8389-CA1A-78BD-822A58A17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3" t="39225" r="5303" b="14984"/>
          <a:stretch/>
        </p:blipFill>
        <p:spPr>
          <a:xfrm>
            <a:off x="838200" y="1371600"/>
            <a:ext cx="85344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47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371600" y="1981200"/>
            <a:ext cx="7531979" cy="4216555"/>
          </a:xfrm>
          <a:prstGeom prst="rect">
            <a:avLst/>
          </a:prstGeom>
        </p:spPr>
        <p:txBody>
          <a:bodyPr vert="horz" wrap="square" lIns="0" tIns="168164" rIns="0" bIns="0" rtlCol="0">
            <a:spAutoFit/>
          </a:bodyPr>
          <a:lstStyle/>
          <a:p>
            <a:pPr marL="377713" indent="-367760">
              <a:spcBef>
                <a:spcPts val="1324"/>
              </a:spcBef>
              <a:buFont typeface="Arial MT"/>
              <a:buChar char="•"/>
              <a:tabLst>
                <a:tab pos="377713" algn="l"/>
                <a:tab pos="378238" algn="l"/>
              </a:tabLst>
            </a:pPr>
            <a:r>
              <a:rPr sz="2800" b="1" spc="-4" dirty="0">
                <a:solidFill>
                  <a:srgbClr val="0000FF"/>
                </a:solidFill>
                <a:latin typeface="Calibri"/>
                <a:cs typeface="Calibri"/>
              </a:rPr>
              <a:t>Proses</a:t>
            </a:r>
            <a:r>
              <a:rPr sz="2800" b="1" spc="-5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4" dirty="0">
                <a:solidFill>
                  <a:srgbClr val="0000FF"/>
                </a:solidFill>
                <a:latin typeface="Calibri"/>
                <a:cs typeface="Calibri"/>
              </a:rPr>
              <a:t>netralisasi</a:t>
            </a:r>
            <a:r>
              <a:rPr sz="2800" b="1" spc="-2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4" dirty="0">
                <a:solidFill>
                  <a:srgbClr val="0000FF"/>
                </a:solidFill>
                <a:latin typeface="Calibri"/>
                <a:cs typeface="Calibri"/>
              </a:rPr>
              <a:t>limbah</a:t>
            </a:r>
            <a:endParaRPr sz="2800" dirty="0">
              <a:latin typeface="Calibri"/>
              <a:cs typeface="Calibri"/>
            </a:endParaRPr>
          </a:p>
          <a:p>
            <a:pPr marL="377713" marR="4191">
              <a:lnSpc>
                <a:spcPct val="90100"/>
              </a:lnSpc>
              <a:spcBef>
                <a:spcPts val="1299"/>
              </a:spcBef>
              <a:tabLst>
                <a:tab pos="2277285" algn="l"/>
                <a:tab pos="3915966" algn="l"/>
              </a:tabLst>
            </a:pPr>
            <a:r>
              <a:rPr sz="2400" spc="-8" dirty="0">
                <a:latin typeface="Calibri"/>
                <a:cs typeface="Calibri"/>
              </a:rPr>
              <a:t>Proses </a:t>
            </a:r>
            <a:r>
              <a:rPr sz="2400" dirty="0">
                <a:latin typeface="Calibri"/>
                <a:cs typeface="Calibri"/>
              </a:rPr>
              <a:t>untuk </a:t>
            </a:r>
            <a:r>
              <a:rPr sz="2400" spc="-4" dirty="0">
                <a:latin typeface="Calibri"/>
                <a:cs typeface="Calibri"/>
              </a:rPr>
              <a:t>membuat </a:t>
            </a:r>
            <a:r>
              <a:rPr sz="2400" spc="-8" dirty="0">
                <a:latin typeface="Calibri"/>
                <a:cs typeface="Calibri"/>
              </a:rPr>
              <a:t>derajat keasaman </a:t>
            </a:r>
            <a:r>
              <a:rPr sz="2400" dirty="0">
                <a:latin typeface="Calibri"/>
                <a:cs typeface="Calibri"/>
              </a:rPr>
              <a:t>air limbah 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menjadi</a:t>
            </a:r>
            <a:r>
              <a:rPr sz="2400" spc="-37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netral</a:t>
            </a:r>
            <a:r>
              <a:rPr sz="2400" spc="-12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(berkisar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12" dirty="0">
                <a:latin typeface="Calibri"/>
                <a:cs typeface="Calibri"/>
              </a:rPr>
              <a:t>antara</a:t>
            </a:r>
            <a:r>
              <a:rPr sz="2400" spc="-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8).</a:t>
            </a:r>
            <a:r>
              <a:rPr sz="2400" spc="-17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Proses</a:t>
            </a:r>
            <a:r>
              <a:rPr sz="2400" spc="-17" dirty="0">
                <a:latin typeface="Calibri"/>
                <a:cs typeface="Calibri"/>
              </a:rPr>
              <a:t> </a:t>
            </a:r>
            <a:r>
              <a:rPr sz="2400" spc="-4" dirty="0" err="1">
                <a:latin typeface="Calibri"/>
                <a:cs typeface="Calibri"/>
              </a:rPr>
              <a:t>netralisasi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spc="-437" dirty="0">
                <a:latin typeface="Calibri"/>
                <a:cs typeface="Calibri"/>
              </a:rPr>
              <a:t> </a:t>
            </a:r>
            <a:r>
              <a:rPr sz="2400" spc="-8" dirty="0" err="1">
                <a:latin typeface="Calibri"/>
                <a:cs typeface="Calibri"/>
              </a:rPr>
              <a:t>dilakukan</a:t>
            </a:r>
            <a:r>
              <a:rPr lang="en-US" sz="2400" spc="-8" dirty="0">
                <a:latin typeface="Calibri"/>
                <a:cs typeface="Calibri"/>
              </a:rPr>
              <a:t> </a:t>
            </a:r>
            <a:r>
              <a:rPr sz="2400" spc="-4" dirty="0" err="1">
                <a:latin typeface="Calibri"/>
                <a:cs typeface="Calibri"/>
              </a:rPr>
              <a:t>denganmenambahkan</a:t>
            </a:r>
            <a:r>
              <a:rPr lang="en-US" sz="2400" spc="-4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asam</a:t>
            </a:r>
            <a:r>
              <a:rPr sz="2400" spc="-37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atau</a:t>
            </a:r>
            <a:r>
              <a:rPr sz="2400" spc="-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basa</a:t>
            </a:r>
            <a:r>
              <a:rPr sz="2400" spc="-2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377713" indent="-367760">
              <a:spcBef>
                <a:spcPts val="1514"/>
              </a:spcBef>
              <a:buFont typeface="Arial MT"/>
              <a:buChar char="•"/>
              <a:tabLst>
                <a:tab pos="377713" algn="l"/>
                <a:tab pos="378238" algn="l"/>
              </a:tabLst>
            </a:pP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Proses</a:t>
            </a:r>
            <a:r>
              <a:rPr sz="2800" b="1" spc="-7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sediments</a:t>
            </a:r>
            <a:endParaRPr sz="2800" dirty="0">
              <a:latin typeface="Calibri"/>
              <a:cs typeface="Calibri"/>
            </a:endParaRPr>
          </a:p>
          <a:p>
            <a:pPr marL="377713" marR="121015">
              <a:lnSpc>
                <a:spcPct val="90000"/>
              </a:lnSpc>
              <a:spcBef>
                <a:spcPts val="1299"/>
              </a:spcBef>
            </a:pPr>
            <a:r>
              <a:rPr sz="2400" spc="-4" dirty="0">
                <a:latin typeface="Calibri"/>
                <a:cs typeface="Calibri"/>
              </a:rPr>
              <a:t>Pemisahan</a:t>
            </a:r>
            <a:r>
              <a:rPr sz="2400" spc="-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suspensi</a:t>
            </a:r>
            <a:r>
              <a:rPr sz="2400" spc="-41" dirty="0">
                <a:latin typeface="Calibri"/>
                <a:cs typeface="Calibri"/>
              </a:rPr>
              <a:t> </a:t>
            </a:r>
            <a:r>
              <a:rPr sz="2400" spc="-12" dirty="0">
                <a:latin typeface="Calibri"/>
                <a:cs typeface="Calibri"/>
              </a:rPr>
              <a:t>secara</a:t>
            </a:r>
            <a:r>
              <a:rPr sz="2400" spc="-17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grafitasi</a:t>
            </a:r>
            <a:r>
              <a:rPr sz="2400" spc="-1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menjadi</a:t>
            </a:r>
            <a:r>
              <a:rPr sz="2400" spc="-37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padatan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 </a:t>
            </a:r>
            <a:r>
              <a:rPr sz="2400" spc="-437" dirty="0">
                <a:latin typeface="Calibri"/>
                <a:cs typeface="Calibri"/>
              </a:rPr>
              <a:t> </a:t>
            </a:r>
            <a:r>
              <a:rPr sz="2400" spc="-12" dirty="0">
                <a:latin typeface="Calibri"/>
                <a:cs typeface="Calibri"/>
              </a:rPr>
              <a:t>cairan. </a:t>
            </a:r>
            <a:r>
              <a:rPr sz="2400" spc="-4" dirty="0">
                <a:latin typeface="Calibri"/>
                <a:cs typeface="Calibri"/>
              </a:rPr>
              <a:t>Sedimentasi dibutuhkan </a:t>
            </a:r>
            <a:r>
              <a:rPr sz="2400" dirty="0">
                <a:latin typeface="Calibri"/>
                <a:cs typeface="Calibri"/>
              </a:rPr>
              <a:t>untuk </a:t>
            </a:r>
            <a:r>
              <a:rPr sz="2400" spc="-4" dirty="0">
                <a:latin typeface="Calibri"/>
                <a:cs typeface="Calibri"/>
              </a:rPr>
              <a:t>mengurangi </a:t>
            </a:r>
            <a:r>
              <a:rPr sz="2400" spc="4" dirty="0">
                <a:latin typeface="Calibri"/>
                <a:cs typeface="Calibri"/>
              </a:rPr>
              <a:t>beban </a:t>
            </a:r>
            <a:r>
              <a:rPr sz="2400" spc="-43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 </a:t>
            </a:r>
            <a:r>
              <a:rPr sz="2400" spc="-4" dirty="0">
                <a:latin typeface="Calibri"/>
                <a:cs typeface="Calibri"/>
              </a:rPr>
              <a:t>instalasi pengolahan sekunder (biological) </a:t>
            </a:r>
            <a:r>
              <a:rPr sz="2400" spc="-12" dirty="0">
                <a:latin typeface="Calibri"/>
                <a:cs typeface="Calibri"/>
              </a:rPr>
              <a:t>agar </a:t>
            </a:r>
            <a:r>
              <a:rPr sz="2400" spc="-8" dirty="0">
                <a:latin typeface="Calibri"/>
                <a:cs typeface="Calibri"/>
              </a:rPr>
              <a:t> proses</a:t>
            </a:r>
            <a:r>
              <a:rPr sz="2400" spc="-17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selanjutnya</a:t>
            </a:r>
            <a:r>
              <a:rPr sz="2400" spc="-3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berjalan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optimal.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29BD3-2309-25D9-B02A-0AC5AEDA9DB4}"/>
              </a:ext>
            </a:extLst>
          </p:cNvPr>
          <p:cNvSpPr txBox="1"/>
          <p:nvPr/>
        </p:nvSpPr>
        <p:spPr>
          <a:xfrm>
            <a:off x="1219200" y="698080"/>
            <a:ext cx="4994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Primary Treatment</a:t>
            </a:r>
          </a:p>
        </p:txBody>
      </p:sp>
    </p:spTree>
    <p:extLst>
      <p:ext uri="{BB962C8B-B14F-4D97-AF65-F5344CB8AC3E}">
        <p14:creationId xmlns:p14="http://schemas.microsoft.com/office/powerpoint/2010/main" val="414910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685800"/>
            <a:ext cx="7605370" cy="5614935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89408" algn="just">
              <a:spcBef>
                <a:spcPts val="105"/>
              </a:spcBef>
            </a:pPr>
            <a:r>
              <a:rPr sz="2400" b="1" spc="-6" dirty="0">
                <a:solidFill>
                  <a:srgbClr val="444444"/>
                </a:solidFill>
                <a:latin typeface="Arial"/>
                <a:cs typeface="Arial"/>
              </a:rPr>
              <a:t>Pelaksanaan Pemusnahan</a:t>
            </a:r>
            <a:r>
              <a:rPr sz="2400" b="1" spc="11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spc="6" dirty="0" err="1">
                <a:solidFill>
                  <a:srgbClr val="444444"/>
                </a:solidFill>
                <a:latin typeface="Arial"/>
                <a:cs typeface="Arial"/>
              </a:rPr>
              <a:t>Hewan</a:t>
            </a:r>
            <a:r>
              <a:rPr sz="2400" b="1" spc="-44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spc="-6" dirty="0" err="1">
                <a:solidFill>
                  <a:srgbClr val="444444"/>
                </a:solidFill>
                <a:latin typeface="Arial"/>
                <a:cs typeface="Arial"/>
              </a:rPr>
              <a:t>Coba</a:t>
            </a:r>
            <a:endParaRPr sz="2400" baseline="26455" dirty="0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2800" dirty="0">
              <a:latin typeface="Arial"/>
              <a:cs typeface="Arial"/>
            </a:endParaRPr>
          </a:p>
          <a:p>
            <a:pPr marL="27940" marR="19558" algn="just"/>
            <a:r>
              <a:rPr sz="2400" spc="-11" dirty="0">
                <a:solidFill>
                  <a:srgbClr val="444444"/>
                </a:solidFill>
                <a:latin typeface="Arial MT"/>
                <a:cs typeface="Arial MT"/>
              </a:rPr>
              <a:t>Hewan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 coba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yang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mati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atau</a:t>
            </a:r>
            <a:r>
              <a:rPr sz="2400" spc="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dikorbankan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pada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akhir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penelitian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dimasukkan</a:t>
            </a:r>
            <a:r>
              <a:rPr sz="2400" spc="33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</a:t>
            </a:r>
            <a:r>
              <a:rPr sz="2400" spc="314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dalam</a:t>
            </a:r>
            <a:r>
              <a:rPr sz="2400" spc="33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FF0000"/>
                </a:solidFill>
                <a:latin typeface="Arial MT"/>
                <a:cs typeface="Arial MT"/>
              </a:rPr>
              <a:t>kantung</a:t>
            </a:r>
            <a:r>
              <a:rPr sz="2400" spc="3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FF0000"/>
                </a:solidFill>
                <a:latin typeface="Arial MT"/>
                <a:cs typeface="Arial MT"/>
              </a:rPr>
              <a:t>plastik</a:t>
            </a:r>
            <a:r>
              <a:rPr sz="2400" spc="336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FF0000"/>
                </a:solidFill>
                <a:latin typeface="Arial MT"/>
                <a:cs typeface="Arial MT"/>
              </a:rPr>
              <a:t>double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,</a:t>
            </a:r>
            <a:r>
              <a:rPr sz="2400" spc="33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kemudian</a:t>
            </a:r>
            <a:r>
              <a:rPr sz="2400" spc="33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diikat</a:t>
            </a:r>
            <a:r>
              <a:rPr sz="2400" spc="33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dengan </a:t>
            </a:r>
            <a:r>
              <a:rPr sz="2400" spc="-477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tali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rafia.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Kantung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plastik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disimpan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terlebih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dahulu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1" dirty="0">
                <a:solidFill>
                  <a:srgbClr val="444444"/>
                </a:solidFill>
                <a:latin typeface="Arial MT"/>
                <a:cs typeface="Arial MT"/>
              </a:rPr>
              <a:t>di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 dalam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lemari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FF0000"/>
                </a:solidFill>
                <a:latin typeface="Arial MT"/>
                <a:cs typeface="Arial MT"/>
              </a:rPr>
              <a:t>pendingin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FF0000"/>
                </a:solidFill>
                <a:latin typeface="Arial MT"/>
                <a:cs typeface="Arial MT"/>
              </a:rPr>
              <a:t>(-20°C)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sampai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dilakukan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pembakaran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menggunakan </a:t>
            </a:r>
            <a:r>
              <a:rPr sz="2400" spc="-473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1" dirty="0">
                <a:solidFill>
                  <a:srgbClr val="FF0000"/>
                </a:solidFill>
                <a:latin typeface="Arial MT"/>
                <a:cs typeface="Arial MT"/>
              </a:rPr>
              <a:t>insinerator</a:t>
            </a:r>
            <a:r>
              <a:rPr sz="2400" spc="-11" dirty="0">
                <a:solidFill>
                  <a:srgbClr val="444444"/>
                </a:solidFill>
                <a:latin typeface="Arial MT"/>
                <a:cs typeface="Arial MT"/>
              </a:rPr>
              <a:t>.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7" dirty="0">
                <a:solidFill>
                  <a:srgbClr val="444444"/>
                </a:solidFill>
                <a:latin typeface="Arial MT"/>
                <a:cs typeface="Arial MT"/>
              </a:rPr>
              <a:t>Waktu</a:t>
            </a:r>
            <a:r>
              <a:rPr sz="2400" spc="-11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penyimpanan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disesuaikan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dengan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jadwal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pengoperasian </a:t>
            </a:r>
            <a:r>
              <a:rPr sz="2400" spc="-11" dirty="0">
                <a:solidFill>
                  <a:srgbClr val="444444"/>
                </a:solidFill>
                <a:latin typeface="Arial MT"/>
                <a:cs typeface="Arial MT"/>
              </a:rPr>
              <a:t>insinerator.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Kantong plastik berisi sampah hewan coba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akan dibawa ke pemusnahan </a:t>
            </a:r>
            <a:r>
              <a:rPr sz="2400" spc="-11" dirty="0">
                <a:solidFill>
                  <a:srgbClr val="444444"/>
                </a:solidFill>
                <a:latin typeface="Arial MT"/>
                <a:cs typeface="Arial MT"/>
              </a:rPr>
              <a:t>hewan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saat insinerator akan dioperasikan.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Sampah limbah </a:t>
            </a:r>
            <a:r>
              <a:rPr sz="2400" spc="-11" dirty="0">
                <a:solidFill>
                  <a:srgbClr val="444444"/>
                </a:solidFill>
                <a:latin typeface="Arial MT"/>
                <a:cs typeface="Arial MT"/>
              </a:rPr>
              <a:t>hewan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coba tidak dijadikan satu dengan sampah lain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seperti</a:t>
            </a:r>
            <a:r>
              <a:rPr sz="2400" spc="11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bekas</a:t>
            </a:r>
            <a:r>
              <a:rPr sz="2400" spc="17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kapas,</a:t>
            </a:r>
            <a:r>
              <a:rPr sz="2400" spc="6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tisue</a:t>
            </a:r>
            <a:r>
              <a:rPr sz="2400" spc="17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atau</a:t>
            </a:r>
            <a:r>
              <a:rPr sz="2400" spc="22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materi-materi</a:t>
            </a:r>
            <a:r>
              <a:rPr sz="2400" spc="5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lain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>
                <a:solidFill>
                  <a:srgbClr val="444444"/>
                </a:solidFill>
                <a:latin typeface="Arial MT"/>
                <a:cs typeface="Arial MT"/>
              </a:rPr>
              <a:t>termasuk</a:t>
            </a:r>
            <a:r>
              <a:rPr sz="2400" spc="28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6" dirty="0" err="1">
                <a:solidFill>
                  <a:srgbClr val="444444"/>
                </a:solidFill>
                <a:latin typeface="Arial MT"/>
                <a:cs typeface="Arial MT"/>
              </a:rPr>
              <a:t>materi</a:t>
            </a:r>
            <a:r>
              <a:rPr sz="2400" spc="38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 err="1">
                <a:solidFill>
                  <a:srgbClr val="444444"/>
                </a:solidFill>
                <a:latin typeface="Arial MT"/>
                <a:cs typeface="Arial MT"/>
              </a:rPr>
              <a:t>tajam</a:t>
            </a:r>
            <a:endParaRPr sz="2400" baseline="26455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7484" y="6305763"/>
            <a:ext cx="2435809" cy="13277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4360" y="2180504"/>
            <a:ext cx="1639519" cy="40000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1923" y="6300735"/>
            <a:ext cx="2778074" cy="13712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059" y="6300736"/>
            <a:ext cx="2340254" cy="131597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081" y="1371600"/>
            <a:ext cx="9022525" cy="2526525"/>
          </a:xfrm>
          <a:prstGeom prst="rect">
            <a:avLst/>
          </a:prstGeom>
        </p:spPr>
        <p:txBody>
          <a:bodyPr vert="horz" wrap="square" lIns="0" tIns="106871" rIns="0" bIns="0" rtlCol="0">
            <a:spAutoFit/>
          </a:bodyPr>
          <a:lstStyle/>
          <a:p>
            <a:pPr marL="13970">
              <a:spcBef>
                <a:spcPts val="841"/>
              </a:spcBef>
            </a:pPr>
            <a:r>
              <a:rPr sz="3600" b="1" spc="-11" dirty="0">
                <a:latin typeface="Calibri"/>
                <a:cs typeface="Calibri"/>
              </a:rPr>
              <a:t>Beberapa</a:t>
            </a:r>
            <a:r>
              <a:rPr sz="3600" b="1" spc="17" dirty="0">
                <a:latin typeface="Calibri"/>
                <a:cs typeface="Calibri"/>
              </a:rPr>
              <a:t> </a:t>
            </a:r>
            <a:r>
              <a:rPr sz="3600" b="1" spc="-11" dirty="0">
                <a:latin typeface="Calibri"/>
                <a:cs typeface="Calibri"/>
              </a:rPr>
              <a:t>contoh </a:t>
            </a:r>
            <a:r>
              <a:rPr sz="3600" b="1" dirty="0" err="1">
                <a:latin typeface="Calibri"/>
                <a:cs typeface="Calibri"/>
              </a:rPr>
              <a:t>Limbah</a:t>
            </a:r>
            <a:r>
              <a:rPr sz="3600" b="1" spc="-33" dirty="0">
                <a:latin typeface="Calibri"/>
                <a:cs typeface="Calibri"/>
              </a:rPr>
              <a:t> </a:t>
            </a:r>
            <a:r>
              <a:rPr lang="en-US" sz="3600" b="1" dirty="0">
                <a:latin typeface="Calibri"/>
                <a:cs typeface="Calibri"/>
              </a:rPr>
              <a:t>Lab</a:t>
            </a:r>
            <a:r>
              <a:rPr sz="3600" b="1" spc="-28" dirty="0"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  <a:p>
            <a:pPr marL="13970" algn="just">
              <a:spcBef>
                <a:spcPts val="572"/>
              </a:spcBef>
            </a:pPr>
            <a:r>
              <a:rPr sz="2800" b="1" dirty="0">
                <a:latin typeface="Calibri"/>
                <a:cs typeface="Calibri"/>
              </a:rPr>
              <a:t>1.  </a:t>
            </a:r>
            <a:r>
              <a:rPr sz="2800" b="1" spc="237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Limbah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6" dirty="0">
                <a:latin typeface="Calibri"/>
                <a:cs typeface="Calibri"/>
              </a:rPr>
              <a:t>bekas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-6" dirty="0">
                <a:latin typeface="Calibri"/>
                <a:cs typeface="Calibri"/>
              </a:rPr>
              <a:t>cucian</a:t>
            </a:r>
            <a:r>
              <a:rPr sz="2800" b="1" spc="-11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asam/basa</a:t>
            </a:r>
            <a:endParaRPr sz="2800" dirty="0">
              <a:latin typeface="Calibri"/>
              <a:cs typeface="Calibri"/>
            </a:endParaRPr>
          </a:p>
          <a:p>
            <a:pPr marL="768350" marR="5588" algn="just">
              <a:spcBef>
                <a:spcPts val="528"/>
              </a:spcBef>
            </a:pPr>
            <a:r>
              <a:rPr sz="2800" spc="-11" dirty="0">
                <a:latin typeface="Calibri"/>
                <a:cs typeface="Calibri"/>
              </a:rPr>
              <a:t>Dikelola dengan </a:t>
            </a:r>
            <a:r>
              <a:rPr sz="2800" spc="-6" dirty="0">
                <a:latin typeface="Calibri"/>
                <a:cs typeface="Calibri"/>
              </a:rPr>
              <a:t>diolah di </a:t>
            </a:r>
            <a:r>
              <a:rPr sz="2800" spc="-44" dirty="0">
                <a:solidFill>
                  <a:srgbClr val="FF0000"/>
                </a:solidFill>
                <a:latin typeface="Calibri"/>
                <a:cs typeface="Calibri"/>
              </a:rPr>
              <a:t>IPAL </a:t>
            </a:r>
            <a:r>
              <a:rPr sz="2800" spc="-6" dirty="0">
                <a:latin typeface="Calibri"/>
                <a:cs typeface="Calibri"/>
              </a:rPr>
              <a:t>yang </a:t>
            </a:r>
            <a:r>
              <a:rPr sz="2800" dirty="0">
                <a:latin typeface="Calibri"/>
                <a:cs typeface="Calibri"/>
              </a:rPr>
              <a:t>meliputi </a:t>
            </a:r>
            <a:r>
              <a:rPr sz="2800" spc="-6" dirty="0">
                <a:latin typeface="Calibri"/>
                <a:cs typeface="Calibri"/>
              </a:rPr>
              <a:t>equalisasi,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netralisasi, </a:t>
            </a:r>
            <a:r>
              <a:rPr sz="2800" spc="-6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flokulasi, koagulasi, sedimentasi </a:t>
            </a:r>
            <a:r>
              <a:rPr sz="2800" spc="-6" dirty="0">
                <a:latin typeface="Calibri"/>
                <a:cs typeface="Calibri"/>
              </a:rPr>
              <a:t>dan </a:t>
            </a:r>
            <a:r>
              <a:rPr sz="2800" spc="-11" dirty="0">
                <a:latin typeface="Calibri"/>
                <a:cs typeface="Calibri"/>
              </a:rPr>
              <a:t>filtrasi.Hasil </a:t>
            </a:r>
            <a:r>
              <a:rPr sz="2800" spc="-6" dirty="0">
                <a:latin typeface="Calibri"/>
                <a:cs typeface="Calibri"/>
              </a:rPr>
              <a:t>dari sedimentasi dibuat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corblock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605" y="4648200"/>
            <a:ext cx="4107180" cy="21055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4407" y="4648200"/>
            <a:ext cx="383714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7060" y="862583"/>
            <a:ext cx="8344280" cy="6047233"/>
          </a:xfrm>
          <a:prstGeom prst="rect">
            <a:avLst/>
          </a:prstGeom>
        </p:spPr>
        <p:txBody>
          <a:bodyPr vert="horz" wrap="square" lIns="0" tIns="14669" rIns="0" bIns="0" rtlCol="0">
            <a:spAutoFit/>
          </a:bodyPr>
          <a:lstStyle/>
          <a:p>
            <a:pPr marL="294069" indent="-280797">
              <a:spcBef>
                <a:spcPts val="116"/>
              </a:spcBef>
              <a:buAutoNum type="arabicPeriod" startAt="2"/>
              <a:tabLst>
                <a:tab pos="294767" algn="l"/>
              </a:tabLst>
            </a:pPr>
            <a:r>
              <a:rPr sz="2800" b="1" dirty="0">
                <a:latin typeface="Calibri"/>
                <a:cs typeface="Calibri"/>
              </a:rPr>
              <a:t>Limbah</a:t>
            </a:r>
            <a:r>
              <a:rPr sz="2800" b="1" spc="-72" dirty="0">
                <a:latin typeface="Calibri"/>
                <a:cs typeface="Calibri"/>
              </a:rPr>
              <a:t> </a:t>
            </a:r>
            <a:r>
              <a:rPr sz="2800" b="1" spc="-6" dirty="0">
                <a:latin typeface="Calibri"/>
                <a:cs typeface="Calibri"/>
              </a:rPr>
              <a:t>cair</a:t>
            </a:r>
            <a:endParaRPr sz="2800" dirty="0">
              <a:latin typeface="Calibri"/>
              <a:cs typeface="Calibri"/>
            </a:endParaRPr>
          </a:p>
          <a:p>
            <a:pPr marL="1019810" lvl="1" indent="-503617">
              <a:buAutoNum type="alphaLcPeriod"/>
              <a:tabLst>
                <a:tab pos="1019810" algn="l"/>
                <a:tab pos="1020509" algn="l"/>
              </a:tabLst>
            </a:pPr>
            <a:r>
              <a:rPr sz="2800" spc="-11" dirty="0">
                <a:latin typeface="Calibri"/>
                <a:cs typeface="Calibri"/>
              </a:rPr>
              <a:t>Kelompok</a:t>
            </a:r>
            <a:r>
              <a:rPr sz="2800" spc="-6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6" dirty="0">
                <a:latin typeface="Calibri"/>
                <a:cs typeface="Calibri"/>
              </a:rPr>
              <a:t> berisi</a:t>
            </a:r>
            <a:r>
              <a:rPr sz="2800" spc="17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limbah</a:t>
            </a:r>
            <a:r>
              <a:rPr sz="2800" spc="6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asam,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basa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logam.</a:t>
            </a:r>
            <a:r>
              <a:rPr sz="2800" spc="-22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Ditampung</a:t>
            </a:r>
            <a:endParaRPr sz="2800" dirty="0">
              <a:latin typeface="Calibri"/>
              <a:cs typeface="Calibri"/>
            </a:endParaRPr>
          </a:p>
          <a:p>
            <a:pPr marL="1019810"/>
            <a:r>
              <a:rPr sz="2800" spc="-6" dirty="0">
                <a:latin typeface="Calibri"/>
                <a:cs typeface="Calibri"/>
              </a:rPr>
              <a:t>dalam</a:t>
            </a:r>
            <a:r>
              <a:rPr sz="2800" spc="-17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dirigen</a:t>
            </a:r>
            <a:r>
              <a:rPr sz="2800" spc="-11" dirty="0">
                <a:latin typeface="Calibri"/>
                <a:cs typeface="Calibri"/>
              </a:rPr>
              <a:t> </a:t>
            </a:r>
            <a:r>
              <a:rPr sz="2800" spc="-6" dirty="0">
                <a:solidFill>
                  <a:srgbClr val="FF0000"/>
                </a:solidFill>
                <a:latin typeface="Calibri"/>
                <a:cs typeface="Calibri"/>
              </a:rPr>
              <a:t>warna</a:t>
            </a:r>
            <a:r>
              <a:rPr sz="2800" spc="-11" dirty="0">
                <a:solidFill>
                  <a:srgbClr val="FF0000"/>
                </a:solidFill>
                <a:latin typeface="Calibri"/>
                <a:cs typeface="Calibri"/>
              </a:rPr>
              <a:t> merah</a:t>
            </a:r>
            <a:r>
              <a:rPr sz="2800" spc="-11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019810" marR="245872" lvl="1" indent="-502920">
              <a:buAutoNum type="alphaLcPeriod" startAt="2"/>
              <a:tabLst>
                <a:tab pos="1019810" algn="l"/>
                <a:tab pos="1020509" algn="l"/>
              </a:tabLst>
            </a:pPr>
            <a:r>
              <a:rPr sz="2800" spc="-11" dirty="0">
                <a:latin typeface="Calibri"/>
                <a:cs typeface="Calibri"/>
              </a:rPr>
              <a:t>Kelompok </a:t>
            </a:r>
            <a:r>
              <a:rPr sz="2800" dirty="0">
                <a:latin typeface="Calibri"/>
                <a:cs typeface="Calibri"/>
              </a:rPr>
              <a:t>II</a:t>
            </a:r>
            <a:r>
              <a:rPr sz="2800" spc="-6" dirty="0">
                <a:latin typeface="Calibri"/>
                <a:cs typeface="Calibri"/>
              </a:rPr>
              <a:t> berisi</a:t>
            </a:r>
            <a:r>
              <a:rPr sz="2800" spc="17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limbah</a:t>
            </a:r>
            <a:r>
              <a:rPr sz="2800" spc="6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organik</a:t>
            </a:r>
            <a:r>
              <a:rPr sz="2800" spc="-17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polar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(butanol,propanol,air). </a:t>
            </a:r>
            <a:r>
              <a:rPr sz="2800" spc="-477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Ditampung</a:t>
            </a:r>
            <a:r>
              <a:rPr sz="2800" spc="-33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dalam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dirigen </a:t>
            </a:r>
            <a:r>
              <a:rPr sz="2800" spc="-6" dirty="0">
                <a:solidFill>
                  <a:srgbClr val="FF0000"/>
                </a:solidFill>
                <a:latin typeface="Calibri"/>
                <a:cs typeface="Calibri"/>
              </a:rPr>
              <a:t>warna</a:t>
            </a:r>
            <a:r>
              <a:rPr sz="280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6" dirty="0">
                <a:solidFill>
                  <a:srgbClr val="FF0000"/>
                </a:solidFill>
                <a:latin typeface="Calibri"/>
                <a:cs typeface="Calibri"/>
              </a:rPr>
              <a:t>kuning</a:t>
            </a:r>
            <a:r>
              <a:rPr sz="2800" spc="-6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019810" lvl="1" indent="-503617">
              <a:buAutoNum type="alphaLcPeriod" startAt="2"/>
              <a:tabLst>
                <a:tab pos="1019810" algn="l"/>
                <a:tab pos="1020509" algn="l"/>
              </a:tabLst>
            </a:pPr>
            <a:r>
              <a:rPr sz="2800" spc="-11" dirty="0">
                <a:latin typeface="Calibri"/>
                <a:cs typeface="Calibri"/>
              </a:rPr>
              <a:t>Kelompok</a:t>
            </a:r>
            <a:r>
              <a:rPr sz="2800" spc="-6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III</a:t>
            </a:r>
            <a:r>
              <a:rPr sz="2800" spc="-22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berisi</a:t>
            </a:r>
            <a:r>
              <a:rPr sz="2800" spc="28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limbah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organik</a:t>
            </a:r>
            <a:r>
              <a:rPr sz="2800" spc="-22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non</a:t>
            </a:r>
            <a:r>
              <a:rPr sz="2800" spc="-17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polar </a:t>
            </a:r>
            <a:r>
              <a:rPr sz="2800" spc="-22" dirty="0">
                <a:latin typeface="Calibri"/>
                <a:cs typeface="Calibri"/>
              </a:rPr>
              <a:t>(Dietileter,</a:t>
            </a:r>
            <a:r>
              <a:rPr sz="2800" spc="33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toluene,</a:t>
            </a:r>
            <a:endParaRPr sz="2800" dirty="0">
              <a:latin typeface="Calibri"/>
              <a:cs typeface="Calibri"/>
            </a:endParaRPr>
          </a:p>
          <a:p>
            <a:pPr marL="1019810"/>
            <a:r>
              <a:rPr sz="2800" spc="-6" dirty="0">
                <a:latin typeface="Calibri"/>
                <a:cs typeface="Calibri"/>
              </a:rPr>
              <a:t>benzana).</a:t>
            </a:r>
            <a:r>
              <a:rPr sz="2800" spc="-22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Ditampung</a:t>
            </a:r>
            <a:r>
              <a:rPr sz="2800" spc="-28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dalam</a:t>
            </a:r>
            <a:r>
              <a:rPr sz="2800" dirty="0">
                <a:latin typeface="Calibri"/>
                <a:cs typeface="Calibri"/>
              </a:rPr>
              <a:t> dirigen</a:t>
            </a:r>
            <a:r>
              <a:rPr sz="2800" spc="-17" dirty="0">
                <a:latin typeface="Calibri"/>
                <a:cs typeface="Calibri"/>
              </a:rPr>
              <a:t> </a:t>
            </a:r>
            <a:r>
              <a:rPr sz="2800" spc="-6" dirty="0">
                <a:solidFill>
                  <a:srgbClr val="FF0000"/>
                </a:solidFill>
                <a:latin typeface="Calibri"/>
                <a:cs typeface="Calibri"/>
              </a:rPr>
              <a:t>berwarna</a:t>
            </a:r>
            <a:r>
              <a:rPr sz="2800" spc="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6" dirty="0">
                <a:solidFill>
                  <a:srgbClr val="FF0000"/>
                </a:solidFill>
                <a:latin typeface="Calibri"/>
                <a:cs typeface="Calibri"/>
              </a:rPr>
              <a:t>hijau</a:t>
            </a:r>
            <a:r>
              <a:rPr sz="2800" spc="-6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019810" marR="5588" lvl="1" indent="-502920">
              <a:buAutoNum type="alphaLcPeriod" startAt="4"/>
              <a:tabLst>
                <a:tab pos="1019810" algn="l"/>
                <a:tab pos="1020509" algn="l"/>
              </a:tabLst>
            </a:pPr>
            <a:r>
              <a:rPr sz="2800" spc="-11" dirty="0">
                <a:latin typeface="Calibri"/>
                <a:cs typeface="Calibri"/>
              </a:rPr>
              <a:t>Kelompok </a:t>
            </a:r>
            <a:r>
              <a:rPr sz="2800" dirty="0">
                <a:latin typeface="Calibri"/>
                <a:cs typeface="Calibri"/>
              </a:rPr>
              <a:t>IV </a:t>
            </a:r>
            <a:r>
              <a:rPr sz="2800" spc="-6" dirty="0">
                <a:latin typeface="Calibri"/>
                <a:cs typeface="Calibri"/>
              </a:rPr>
              <a:t>berisi </a:t>
            </a:r>
            <a:r>
              <a:rPr sz="2800" dirty="0">
                <a:latin typeface="Calibri"/>
                <a:cs typeface="Calibri"/>
              </a:rPr>
              <a:t>limbah </a:t>
            </a:r>
            <a:r>
              <a:rPr sz="2800" spc="-11" dirty="0">
                <a:latin typeface="Calibri"/>
                <a:cs typeface="Calibri"/>
              </a:rPr>
              <a:t>organik yang </a:t>
            </a:r>
            <a:r>
              <a:rPr sz="2800" spc="-6" dirty="0">
                <a:latin typeface="Calibri"/>
                <a:cs typeface="Calibri"/>
              </a:rPr>
              <a:t>mengandung halogen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(Chloroform,</a:t>
            </a:r>
            <a:r>
              <a:rPr sz="2800" spc="-6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Iodiom,</a:t>
            </a:r>
            <a:r>
              <a:rPr sz="2800" spc="-17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Brom).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Ditampung</a:t>
            </a:r>
            <a:r>
              <a:rPr sz="2800" spc="-38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dalam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dirigen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" dirty="0">
                <a:solidFill>
                  <a:srgbClr val="FF0000"/>
                </a:solidFill>
                <a:latin typeface="Calibri"/>
                <a:cs typeface="Calibri"/>
              </a:rPr>
              <a:t>berwarna </a:t>
            </a:r>
            <a:r>
              <a:rPr sz="2800" spc="-47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6" dirty="0">
                <a:solidFill>
                  <a:srgbClr val="FF0000"/>
                </a:solidFill>
                <a:latin typeface="Calibri"/>
                <a:cs typeface="Calibri"/>
              </a:rPr>
              <a:t>hitam</a:t>
            </a:r>
            <a:r>
              <a:rPr sz="2800" spc="-6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33400"/>
            <a:ext cx="7654163" cy="6499664"/>
          </a:xfrm>
          <a:prstGeom prst="rect">
            <a:avLst/>
          </a:prstGeom>
        </p:spPr>
        <p:txBody>
          <a:bodyPr vert="horz" wrap="square" lIns="0" tIns="81725" rIns="0" bIns="0" rtlCol="0">
            <a:spAutoFit/>
          </a:bodyPr>
          <a:lstStyle/>
          <a:p>
            <a:pPr marL="293370" indent="-280099">
              <a:spcBef>
                <a:spcPts val="644"/>
              </a:spcBef>
              <a:buAutoNum type="arabicPeriod" startAt="3"/>
              <a:tabLst>
                <a:tab pos="294069" algn="l"/>
              </a:tabLst>
            </a:pPr>
            <a:r>
              <a:rPr sz="2800" b="1" dirty="0">
                <a:latin typeface="Calibri"/>
                <a:cs typeface="Calibri"/>
              </a:rPr>
              <a:t>Limbah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-17" dirty="0">
                <a:latin typeface="Calibri"/>
                <a:cs typeface="Calibri"/>
              </a:rPr>
              <a:t>Padat</a:t>
            </a:r>
            <a:endParaRPr sz="2800" dirty="0">
              <a:latin typeface="Calibri"/>
              <a:cs typeface="Calibri"/>
            </a:endParaRPr>
          </a:p>
          <a:p>
            <a:pPr marL="847281" marR="607695" lvl="1" indent="-503617">
              <a:spcBef>
                <a:spcPts val="528"/>
              </a:spcBef>
              <a:buAutoNum type="alphaLcPeriod"/>
              <a:tabLst>
                <a:tab pos="847281" algn="l"/>
                <a:tab pos="847979" algn="l"/>
              </a:tabLst>
            </a:pPr>
            <a:r>
              <a:rPr sz="2800" spc="-6" dirty="0">
                <a:latin typeface="Calibri"/>
                <a:cs typeface="Calibri"/>
              </a:rPr>
              <a:t>Limbah</a:t>
            </a:r>
            <a:r>
              <a:rPr sz="2800" spc="-11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padat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infeksius</a:t>
            </a:r>
            <a:r>
              <a:rPr sz="2800" spc="17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(tube, </a:t>
            </a:r>
            <a:r>
              <a:rPr sz="2800" dirty="0">
                <a:latin typeface="Calibri"/>
                <a:cs typeface="Calibri"/>
              </a:rPr>
              <a:t>jarum </a:t>
            </a:r>
            <a:r>
              <a:rPr sz="2800" spc="-6" dirty="0">
                <a:latin typeface="Calibri"/>
                <a:cs typeface="Calibri"/>
              </a:rPr>
              <a:t>suntik,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spc="-17" dirty="0">
                <a:latin typeface="Calibri"/>
                <a:cs typeface="Calibri"/>
              </a:rPr>
              <a:t>plate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elisa) </a:t>
            </a:r>
            <a:r>
              <a:rPr sz="2800" spc="-484" dirty="0"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FF0000"/>
                </a:solidFill>
                <a:latin typeface="Calibri"/>
                <a:cs typeface="Calibri"/>
              </a:rPr>
              <a:t>distrelilkan</a:t>
            </a:r>
            <a:r>
              <a:rPr sz="2800" spc="3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sebelum</a:t>
            </a:r>
            <a:r>
              <a:rPr sz="2800" spc="6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dipacking</a:t>
            </a:r>
            <a:r>
              <a:rPr sz="2800" spc="-11" dirty="0">
                <a:latin typeface="Calibri"/>
                <a:cs typeface="Calibri"/>
              </a:rPr>
              <a:t> dengan</a:t>
            </a:r>
            <a:r>
              <a:rPr sz="2800" spc="-28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plastik.</a:t>
            </a:r>
            <a:endParaRPr sz="2800" dirty="0">
              <a:latin typeface="Calibri"/>
              <a:cs typeface="Calibri"/>
            </a:endParaRPr>
          </a:p>
          <a:p>
            <a:pPr marL="847281" marR="100584" lvl="1" indent="-503617">
              <a:spcBef>
                <a:spcPts val="532"/>
              </a:spcBef>
              <a:buAutoNum type="alphaLcPeriod"/>
              <a:tabLst>
                <a:tab pos="847281" algn="l"/>
                <a:tab pos="847979" algn="l"/>
              </a:tabLst>
            </a:pPr>
            <a:r>
              <a:rPr sz="2800" spc="-6" dirty="0">
                <a:latin typeface="Calibri"/>
                <a:cs typeface="Calibri"/>
              </a:rPr>
              <a:t>Limbah</a:t>
            </a:r>
            <a:r>
              <a:rPr sz="2800" spc="-11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padat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sisa</a:t>
            </a:r>
            <a:r>
              <a:rPr sz="2800" spc="28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hewan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uji,dimasukkan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3" dirty="0">
                <a:latin typeface="Calibri"/>
                <a:cs typeface="Calibri"/>
              </a:rPr>
              <a:t>ke</a:t>
            </a:r>
            <a:r>
              <a:rPr sz="2800" spc="6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dalam</a:t>
            </a:r>
            <a:r>
              <a:rPr sz="2800" spc="6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kantung </a:t>
            </a:r>
            <a:r>
              <a:rPr sz="2800" spc="-477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plastik</a:t>
            </a:r>
            <a:r>
              <a:rPr sz="2800" spc="17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double</a:t>
            </a:r>
            <a:r>
              <a:rPr sz="2800" spc="-1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disimpan </a:t>
            </a:r>
            <a:r>
              <a:rPr sz="2800" spc="-6" dirty="0">
                <a:latin typeface="Calibri"/>
                <a:cs typeface="Calibri"/>
              </a:rPr>
              <a:t>terlebih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dahulu</a:t>
            </a:r>
            <a:r>
              <a:rPr sz="2800" spc="-28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dalam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lemari </a:t>
            </a:r>
            <a:r>
              <a:rPr sz="2800" dirty="0">
                <a:latin typeface="Calibri"/>
                <a:cs typeface="Calibri"/>
              </a:rPr>
              <a:t> pendingin (-20°C) </a:t>
            </a:r>
            <a:r>
              <a:rPr sz="2800" spc="-6" dirty="0">
                <a:latin typeface="Calibri"/>
                <a:cs typeface="Calibri"/>
              </a:rPr>
              <a:t>sampai </a:t>
            </a:r>
            <a:r>
              <a:rPr sz="2800" spc="-11" dirty="0">
                <a:latin typeface="Calibri"/>
                <a:cs typeface="Calibri"/>
              </a:rPr>
              <a:t>dilakukan pembakaran </a:t>
            </a:r>
            <a:r>
              <a:rPr sz="2800" spc="-6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menggunakan</a:t>
            </a:r>
            <a:r>
              <a:rPr sz="2800" spc="-38" dirty="0">
                <a:latin typeface="Calibri"/>
                <a:cs typeface="Calibri"/>
              </a:rPr>
              <a:t> </a:t>
            </a:r>
            <a:r>
              <a:rPr sz="2800" spc="-33" dirty="0">
                <a:latin typeface="Calibri"/>
                <a:cs typeface="Calibri"/>
              </a:rPr>
              <a:t>insinerator.</a:t>
            </a:r>
            <a:endParaRPr sz="2800" dirty="0">
              <a:latin typeface="Calibri"/>
              <a:cs typeface="Calibri"/>
            </a:endParaRPr>
          </a:p>
          <a:p>
            <a:pPr marL="847281" lvl="1" indent="-504317">
              <a:spcBef>
                <a:spcPts val="528"/>
              </a:spcBef>
              <a:buAutoNum type="alphaLcPeriod"/>
              <a:tabLst>
                <a:tab pos="847281" algn="l"/>
                <a:tab pos="847979" algn="l"/>
              </a:tabLst>
            </a:pPr>
            <a:r>
              <a:rPr sz="2800" spc="-6" dirty="0">
                <a:latin typeface="Calibri"/>
                <a:cs typeface="Calibri"/>
              </a:rPr>
              <a:t>Botol</a:t>
            </a:r>
            <a:r>
              <a:rPr sz="2800" spc="-28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bekas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regensia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17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pelarut</a:t>
            </a:r>
            <a:r>
              <a:rPr sz="2800" spc="6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organik.</a:t>
            </a:r>
            <a:endParaRPr sz="2800" dirty="0">
              <a:latin typeface="Calibri"/>
              <a:cs typeface="Calibri"/>
            </a:endParaRPr>
          </a:p>
          <a:p>
            <a:pPr marL="847281" lvl="1" indent="-504317">
              <a:spcBef>
                <a:spcPts val="528"/>
              </a:spcBef>
              <a:buAutoNum type="alphaLcPeriod"/>
              <a:tabLst>
                <a:tab pos="847281" algn="l"/>
                <a:tab pos="847979" algn="l"/>
              </a:tabLst>
            </a:pPr>
            <a:r>
              <a:rPr sz="2800" spc="-17" dirty="0">
                <a:latin typeface="Calibri"/>
                <a:cs typeface="Calibri"/>
              </a:rPr>
              <a:t>Peralatan</a:t>
            </a:r>
            <a:r>
              <a:rPr sz="2800" spc="17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gelas</a:t>
            </a:r>
            <a:r>
              <a:rPr sz="2800" dirty="0">
                <a:latin typeface="Calibri"/>
                <a:cs typeface="Calibri"/>
              </a:rPr>
              <a:t> lab </a:t>
            </a:r>
            <a:r>
              <a:rPr sz="2800" spc="-11" dirty="0">
                <a:latin typeface="Calibri"/>
                <a:cs typeface="Calibri"/>
              </a:rPr>
              <a:t>yang</a:t>
            </a:r>
            <a:r>
              <a:rPr sz="2800" spc="-22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pecah,</a:t>
            </a:r>
            <a:r>
              <a:rPr sz="2800" spc="-28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lampu TL</a:t>
            </a:r>
            <a:endParaRPr sz="2800" dirty="0">
              <a:latin typeface="Calibri"/>
              <a:cs typeface="Calibri"/>
            </a:endParaRPr>
          </a:p>
          <a:p>
            <a:pPr marL="847281" lvl="1" indent="-504317">
              <a:spcBef>
                <a:spcPts val="532"/>
              </a:spcBef>
              <a:buAutoNum type="alphaLcPeriod"/>
              <a:tabLst>
                <a:tab pos="847281" algn="l"/>
                <a:tab pos="847979" algn="l"/>
              </a:tabLst>
            </a:pPr>
            <a:r>
              <a:rPr sz="2800" spc="-11" dirty="0">
                <a:latin typeface="Calibri"/>
                <a:cs typeface="Calibri"/>
              </a:rPr>
              <a:t>Regensia</a:t>
            </a:r>
            <a:r>
              <a:rPr sz="2800" spc="-22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kadaluwarsa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dan</a:t>
            </a:r>
            <a:r>
              <a:rPr sz="2800" spc="-22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sisa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sampel</a:t>
            </a:r>
            <a:endParaRPr sz="2800" dirty="0">
              <a:latin typeface="Calibri"/>
              <a:cs typeface="Calibri"/>
            </a:endParaRPr>
          </a:p>
          <a:p>
            <a:pPr marL="13970">
              <a:spcBef>
                <a:spcPts val="528"/>
              </a:spcBef>
            </a:pPr>
            <a:r>
              <a:rPr sz="2800" spc="6" dirty="0">
                <a:latin typeface="Calibri"/>
                <a:cs typeface="Calibri"/>
              </a:rPr>
              <a:t>Abu</a:t>
            </a:r>
            <a:r>
              <a:rPr sz="2800" spc="-17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hasil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pembakaran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dicampur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dengan</a:t>
            </a:r>
            <a:r>
              <a:rPr sz="2800" spc="-28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hasil</a:t>
            </a:r>
            <a:r>
              <a:rPr sz="2800" spc="17" dirty="0">
                <a:latin typeface="Calibri"/>
                <a:cs typeface="Calibri"/>
              </a:rPr>
              <a:t> </a:t>
            </a:r>
            <a:r>
              <a:rPr sz="2800" spc="-11" dirty="0">
                <a:latin typeface="Calibri"/>
                <a:cs typeface="Calibri"/>
              </a:rPr>
              <a:t>sedimentasi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6" dirty="0" err="1">
                <a:latin typeface="Calibri"/>
                <a:cs typeface="Calibri"/>
              </a:rPr>
              <a:t>dari</a:t>
            </a:r>
            <a:r>
              <a:rPr sz="2800" spc="11" dirty="0">
                <a:latin typeface="Calibri"/>
                <a:cs typeface="Calibri"/>
              </a:rPr>
              <a:t> </a:t>
            </a:r>
            <a:r>
              <a:rPr sz="2800" spc="-44" dirty="0">
                <a:latin typeface="Calibri"/>
                <a:cs typeface="Calibri"/>
              </a:rPr>
              <a:t>IPAL</a:t>
            </a:r>
            <a:r>
              <a:rPr lang="en-US" sz="2800" spc="-44" dirty="0">
                <a:latin typeface="Calibri"/>
                <a:cs typeface="Calibri"/>
              </a:rPr>
              <a:t> </a:t>
            </a:r>
            <a:r>
              <a:rPr sz="2800" spc="-6" dirty="0" err="1">
                <a:latin typeface="Calibri"/>
                <a:cs typeface="Calibri"/>
              </a:rPr>
              <a:t>untuk</a:t>
            </a:r>
            <a:r>
              <a:rPr sz="2800" spc="-28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dibuat</a:t>
            </a:r>
            <a:r>
              <a:rPr sz="2800" spc="-28" dirty="0">
                <a:latin typeface="Calibri"/>
                <a:cs typeface="Calibri"/>
              </a:rPr>
              <a:t> </a:t>
            </a:r>
            <a:r>
              <a:rPr sz="2800" spc="-6" dirty="0">
                <a:latin typeface="Calibri"/>
                <a:cs typeface="Calibri"/>
              </a:rPr>
              <a:t>corblock.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7145" y="2126817"/>
            <a:ext cx="1465174" cy="24106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7145" y="4725237"/>
            <a:ext cx="1427034" cy="1562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2100-BB43-E65A-B6EF-2FB95C57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gure 1.  The mean physical compositions of MSW in China.">
            <a:extLst>
              <a:ext uri="{FF2B5EF4-FFF2-40B4-BE49-F238E27FC236}">
                <a16:creationId xmlns:a16="http://schemas.microsoft.com/office/drawing/2014/main" id="{AC863D36-A3C2-247B-AA1B-D963EEAC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22314"/>
            <a:ext cx="3813363" cy="229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F57CAA-2975-F719-C4DA-8010F9FA1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4" y="615509"/>
            <a:ext cx="5572767" cy="1338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2B009-854E-A65F-A14F-9327B8768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322" y="3270957"/>
            <a:ext cx="5498278" cy="1392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92727-E20B-81F9-6B6F-3F0C6C0B1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05" y="4925305"/>
            <a:ext cx="5873496" cy="895957"/>
          </a:xfrm>
          <a:prstGeom prst="rect">
            <a:avLst/>
          </a:prstGeom>
        </p:spPr>
      </p:pic>
      <p:pic>
        <p:nvPicPr>
          <p:cNvPr id="1028" name="Picture 4" descr="Figure 1. Leakage control and private involvement in solid waste management. Source: Banerjee (Citation2017)">
            <a:extLst>
              <a:ext uri="{FF2B5EF4-FFF2-40B4-BE49-F238E27FC236}">
                <a16:creationId xmlns:a16="http://schemas.microsoft.com/office/drawing/2014/main" id="{D51A33B3-4725-9335-AE5D-159395EE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8150"/>
            <a:ext cx="4034529" cy="2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9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EA1D-3592-DA1E-34D4-A9C0D2FA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1A6F-2D2F-763F-DED7-EFD9957D9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6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6175-9869-26EA-B912-701B42A6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Gill Sans MT Condensed" panose="020B0506020104020203" pitchFamily="34" charset="0"/>
              </a:rPr>
              <a:t>Terima</a:t>
            </a:r>
            <a:r>
              <a:rPr lang="en-US" b="1" dirty="0">
                <a:latin typeface="Gill Sans MT Condensed" panose="020B0506020104020203" pitchFamily="34" charset="0"/>
              </a:rPr>
              <a:t> Kasih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C8CB-3D95-2049-209F-025EAEBB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0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686" y="457200"/>
            <a:ext cx="57150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83208" y="45720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57150" y="6858000"/>
                </a:moveTo>
                <a:lnTo>
                  <a:pt x="57150" y="0"/>
                </a:lnTo>
                <a:lnTo>
                  <a:pt x="0" y="0"/>
                </a:lnTo>
                <a:lnTo>
                  <a:pt x="0" y="6858000"/>
                </a:lnTo>
                <a:lnTo>
                  <a:pt x="57150" y="6858000"/>
                </a:lnTo>
                <a:close/>
              </a:path>
            </a:pathLst>
          </a:custGeom>
          <a:solidFill>
            <a:srgbClr val="FE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0176" y="457200"/>
            <a:ext cx="28194" cy="68580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19427" y="457200"/>
            <a:ext cx="10160" cy="6858000"/>
          </a:xfrm>
          <a:custGeom>
            <a:avLst/>
            <a:gdLst/>
            <a:ahLst/>
            <a:cxnLst/>
            <a:rect l="l" t="t" r="r" b="b"/>
            <a:pathLst>
              <a:path w="10159" h="6858000">
                <a:moveTo>
                  <a:pt x="9906" y="6858000"/>
                </a:moveTo>
                <a:lnTo>
                  <a:pt x="9906" y="0"/>
                </a:lnTo>
                <a:lnTo>
                  <a:pt x="0" y="0"/>
                </a:lnTo>
                <a:lnTo>
                  <a:pt x="0" y="6858000"/>
                </a:lnTo>
                <a:lnTo>
                  <a:pt x="9906" y="6858000"/>
                </a:lnTo>
                <a:close/>
              </a:path>
            </a:pathLst>
          </a:custGeom>
          <a:solidFill>
            <a:srgbClr val="FE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42513" y="457199"/>
            <a:ext cx="57785" cy="6858000"/>
          </a:xfrm>
          <a:custGeom>
            <a:avLst/>
            <a:gdLst/>
            <a:ahLst/>
            <a:cxnLst/>
            <a:rect l="l" t="t" r="r" b="b"/>
            <a:pathLst>
              <a:path w="57784" h="6858000">
                <a:moveTo>
                  <a:pt x="11442" y="0"/>
                </a:moveTo>
                <a:lnTo>
                  <a:pt x="0" y="0"/>
                </a:lnTo>
                <a:lnTo>
                  <a:pt x="0" y="6858000"/>
                </a:lnTo>
                <a:lnTo>
                  <a:pt x="11442" y="6858000"/>
                </a:lnTo>
                <a:lnTo>
                  <a:pt x="11442" y="0"/>
                </a:lnTo>
                <a:close/>
              </a:path>
              <a:path w="57784" h="6858000">
                <a:moveTo>
                  <a:pt x="57162" y="0"/>
                </a:moveTo>
                <a:lnTo>
                  <a:pt x="22872" y="0"/>
                </a:lnTo>
                <a:lnTo>
                  <a:pt x="22872" y="6858000"/>
                </a:lnTo>
                <a:lnTo>
                  <a:pt x="57162" y="6858000"/>
                </a:lnTo>
                <a:lnTo>
                  <a:pt x="57162" y="0"/>
                </a:lnTo>
                <a:close/>
              </a:path>
            </a:pathLst>
          </a:custGeom>
          <a:solidFill>
            <a:srgbClr val="FEC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82269" y="2728309"/>
            <a:ext cx="552169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3600" b="1" spc="290" dirty="0" err="1">
                <a:latin typeface="Cambria"/>
                <a:cs typeface="Cambria"/>
              </a:rPr>
              <a:t>Penanganan</a:t>
            </a:r>
            <a:r>
              <a:rPr lang="en-US" sz="3600" b="1" spc="290" dirty="0">
                <a:latin typeface="Cambria"/>
                <a:cs typeface="Cambria"/>
              </a:rPr>
              <a:t> </a:t>
            </a:r>
            <a:r>
              <a:rPr lang="en-US" sz="3600" b="1" spc="290" dirty="0" err="1">
                <a:latin typeface="Cambria"/>
                <a:cs typeface="Cambria"/>
              </a:rPr>
              <a:t>Limbah</a:t>
            </a:r>
            <a:r>
              <a:rPr lang="en-US" sz="3600" b="1" spc="290" dirty="0">
                <a:latin typeface="Cambria"/>
                <a:cs typeface="Cambria"/>
              </a:rPr>
              <a:t> </a:t>
            </a:r>
            <a:r>
              <a:rPr lang="en-US" sz="3600" b="1" spc="290" dirty="0" err="1">
                <a:latin typeface="Cambria"/>
                <a:cs typeface="Cambria"/>
              </a:rPr>
              <a:t>Laboratorium</a:t>
            </a:r>
            <a:endParaRPr sz="3600" dirty="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3364" y="5522467"/>
            <a:ext cx="1276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3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0200" y="817344"/>
            <a:ext cx="6712101" cy="921047"/>
            <a:chOff x="2040632" y="370286"/>
            <a:chExt cx="8135881" cy="1116421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0632" y="370286"/>
              <a:ext cx="8135881" cy="1116421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2077212" y="382523"/>
              <a:ext cx="8065134" cy="1045844"/>
            </a:xfrm>
            <a:custGeom>
              <a:avLst/>
              <a:gdLst/>
              <a:ahLst/>
              <a:cxnLst/>
              <a:rect l="l" t="t" r="r" b="b"/>
              <a:pathLst>
                <a:path w="8065134" h="1045844">
                  <a:moveTo>
                    <a:pt x="7890763" y="0"/>
                  </a:moveTo>
                  <a:lnTo>
                    <a:pt x="174244" y="0"/>
                  </a:lnTo>
                  <a:lnTo>
                    <a:pt x="127911" y="6221"/>
                  </a:lnTo>
                  <a:lnTo>
                    <a:pt x="86284" y="23781"/>
                  </a:lnTo>
                  <a:lnTo>
                    <a:pt x="51022" y="51022"/>
                  </a:lnTo>
                  <a:lnTo>
                    <a:pt x="23781" y="86284"/>
                  </a:lnTo>
                  <a:lnTo>
                    <a:pt x="6221" y="127911"/>
                  </a:lnTo>
                  <a:lnTo>
                    <a:pt x="0" y="174243"/>
                  </a:lnTo>
                  <a:lnTo>
                    <a:pt x="0" y="871220"/>
                  </a:lnTo>
                  <a:lnTo>
                    <a:pt x="6221" y="917552"/>
                  </a:lnTo>
                  <a:lnTo>
                    <a:pt x="23781" y="959179"/>
                  </a:lnTo>
                  <a:lnTo>
                    <a:pt x="51022" y="994441"/>
                  </a:lnTo>
                  <a:lnTo>
                    <a:pt x="86284" y="1021682"/>
                  </a:lnTo>
                  <a:lnTo>
                    <a:pt x="127911" y="1039242"/>
                  </a:lnTo>
                  <a:lnTo>
                    <a:pt x="174244" y="1045463"/>
                  </a:lnTo>
                  <a:lnTo>
                    <a:pt x="7890763" y="1045463"/>
                  </a:lnTo>
                  <a:lnTo>
                    <a:pt x="7937096" y="1039242"/>
                  </a:lnTo>
                  <a:lnTo>
                    <a:pt x="7978723" y="1021682"/>
                  </a:lnTo>
                  <a:lnTo>
                    <a:pt x="8013985" y="994441"/>
                  </a:lnTo>
                  <a:lnTo>
                    <a:pt x="8041226" y="959179"/>
                  </a:lnTo>
                  <a:lnTo>
                    <a:pt x="8058786" y="917552"/>
                  </a:lnTo>
                  <a:lnTo>
                    <a:pt x="8065008" y="871220"/>
                  </a:lnTo>
                  <a:lnTo>
                    <a:pt x="8065008" y="174243"/>
                  </a:lnTo>
                  <a:lnTo>
                    <a:pt x="8058786" y="127911"/>
                  </a:lnTo>
                  <a:lnTo>
                    <a:pt x="8041226" y="86284"/>
                  </a:lnTo>
                  <a:lnTo>
                    <a:pt x="8013985" y="51022"/>
                  </a:lnTo>
                  <a:lnTo>
                    <a:pt x="7978723" y="23781"/>
                  </a:lnTo>
                  <a:lnTo>
                    <a:pt x="7937096" y="6221"/>
                  </a:lnTo>
                  <a:lnTo>
                    <a:pt x="78907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85"/>
            </a:p>
          </p:txBody>
        </p:sp>
        <p:sp>
          <p:nvSpPr>
            <p:cNvPr id="5" name="object 5"/>
            <p:cNvSpPr/>
            <p:nvPr/>
          </p:nvSpPr>
          <p:spPr>
            <a:xfrm>
              <a:off x="2077212" y="382523"/>
              <a:ext cx="8065134" cy="1045844"/>
            </a:xfrm>
            <a:custGeom>
              <a:avLst/>
              <a:gdLst/>
              <a:ahLst/>
              <a:cxnLst/>
              <a:rect l="l" t="t" r="r" b="b"/>
              <a:pathLst>
                <a:path w="8065134" h="1045844">
                  <a:moveTo>
                    <a:pt x="0" y="174243"/>
                  </a:moveTo>
                  <a:lnTo>
                    <a:pt x="6221" y="127911"/>
                  </a:lnTo>
                  <a:lnTo>
                    <a:pt x="23781" y="86284"/>
                  </a:lnTo>
                  <a:lnTo>
                    <a:pt x="51022" y="51022"/>
                  </a:lnTo>
                  <a:lnTo>
                    <a:pt x="86284" y="23781"/>
                  </a:lnTo>
                  <a:lnTo>
                    <a:pt x="127911" y="6221"/>
                  </a:lnTo>
                  <a:lnTo>
                    <a:pt x="174244" y="0"/>
                  </a:lnTo>
                  <a:lnTo>
                    <a:pt x="7890763" y="0"/>
                  </a:lnTo>
                  <a:lnTo>
                    <a:pt x="7937096" y="6221"/>
                  </a:lnTo>
                  <a:lnTo>
                    <a:pt x="7978723" y="23781"/>
                  </a:lnTo>
                  <a:lnTo>
                    <a:pt x="8013985" y="51022"/>
                  </a:lnTo>
                  <a:lnTo>
                    <a:pt x="8041226" y="86284"/>
                  </a:lnTo>
                  <a:lnTo>
                    <a:pt x="8058786" y="127911"/>
                  </a:lnTo>
                  <a:lnTo>
                    <a:pt x="8065008" y="174243"/>
                  </a:lnTo>
                  <a:lnTo>
                    <a:pt x="8065008" y="871220"/>
                  </a:lnTo>
                  <a:lnTo>
                    <a:pt x="8058786" y="917552"/>
                  </a:lnTo>
                  <a:lnTo>
                    <a:pt x="8041226" y="959179"/>
                  </a:lnTo>
                  <a:lnTo>
                    <a:pt x="8013985" y="994441"/>
                  </a:lnTo>
                  <a:lnTo>
                    <a:pt x="7978723" y="1021682"/>
                  </a:lnTo>
                  <a:lnTo>
                    <a:pt x="7937096" y="1039242"/>
                  </a:lnTo>
                  <a:lnTo>
                    <a:pt x="7890763" y="1045463"/>
                  </a:lnTo>
                  <a:lnTo>
                    <a:pt x="174244" y="1045463"/>
                  </a:lnTo>
                  <a:lnTo>
                    <a:pt x="127911" y="1039242"/>
                  </a:lnTo>
                  <a:lnTo>
                    <a:pt x="86284" y="1021682"/>
                  </a:lnTo>
                  <a:lnTo>
                    <a:pt x="51022" y="994441"/>
                  </a:lnTo>
                  <a:lnTo>
                    <a:pt x="23781" y="959179"/>
                  </a:lnTo>
                  <a:lnTo>
                    <a:pt x="6221" y="917552"/>
                  </a:lnTo>
                  <a:lnTo>
                    <a:pt x="0" y="871220"/>
                  </a:lnTo>
                  <a:lnTo>
                    <a:pt x="0" y="174243"/>
                  </a:lnTo>
                  <a:close/>
                </a:path>
              </a:pathLst>
            </a:custGeom>
            <a:grpFill/>
            <a:ln w="9144">
              <a:solidFill>
                <a:srgbClr val="CCFFCC"/>
              </a:solidFill>
            </a:ln>
          </p:spPr>
          <p:txBody>
            <a:bodyPr wrap="square" lIns="0" tIns="0" rIns="0" bIns="0" rtlCol="0"/>
            <a:lstStyle/>
            <a:p>
              <a:endParaRPr sz="1485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>
              <a:biLevel thresh="75000"/>
            </a:blip>
            <a:stretch>
              <a:fillRect/>
            </a:stretch>
          </p:blipFill>
          <p:spPr>
            <a:xfrm>
              <a:off x="2888232" y="654678"/>
              <a:ext cx="6440678" cy="482600"/>
            </a:xfrm>
            <a:prstGeom prst="rect">
              <a:avLst/>
            </a:prstGeom>
            <a:grpFill/>
          </p:spPr>
        </p:pic>
      </p:grpSp>
      <p:sp>
        <p:nvSpPr>
          <p:cNvPr id="9" name="object 9"/>
          <p:cNvSpPr txBox="1"/>
          <p:nvPr/>
        </p:nvSpPr>
        <p:spPr>
          <a:xfrm>
            <a:off x="1579418" y="2590800"/>
            <a:ext cx="6833407" cy="3931316"/>
          </a:xfrm>
          <a:prstGeom prst="rect">
            <a:avLst/>
          </a:prstGeom>
        </p:spPr>
        <p:txBody>
          <a:bodyPr vert="horz" wrap="square" lIns="0" tIns="83296" rIns="0" bIns="0" rtlCol="0">
            <a:spAutoFit/>
          </a:bodyPr>
          <a:lstStyle/>
          <a:p>
            <a:pPr marL="10478">
              <a:spcBef>
                <a:spcPts val="656"/>
              </a:spcBef>
            </a:pPr>
            <a:r>
              <a:rPr sz="3200" b="1" dirty="0">
                <a:latin typeface="Calibri"/>
                <a:cs typeface="Calibri"/>
              </a:rPr>
              <a:t>Limbah</a:t>
            </a:r>
            <a:endParaRPr sz="3200" dirty="0">
              <a:latin typeface="Calibri"/>
              <a:cs typeface="Calibri"/>
            </a:endParaRPr>
          </a:p>
          <a:p>
            <a:pPr marL="395002" marR="385571" indent="-385048">
              <a:lnSpc>
                <a:spcPts val="2475"/>
              </a:lnSpc>
              <a:spcBef>
                <a:spcPts val="907"/>
              </a:spcBef>
            </a:pPr>
            <a:r>
              <a:rPr sz="3200" spc="4" dirty="0">
                <a:latin typeface="Wingdings"/>
                <a:cs typeface="Wingdings"/>
              </a:rPr>
              <a:t></a:t>
            </a:r>
            <a:r>
              <a:rPr sz="3200" spc="4" dirty="0">
                <a:latin typeface="Times New Roman"/>
                <a:cs typeface="Times New Roman"/>
              </a:rPr>
              <a:t> </a:t>
            </a:r>
            <a:r>
              <a:rPr sz="3200" spc="-8" dirty="0">
                <a:latin typeface="Calibri"/>
                <a:cs typeface="Calibri"/>
              </a:rPr>
              <a:t>buangan produk yang </a:t>
            </a:r>
            <a:r>
              <a:rPr sz="3200" spc="-4" dirty="0">
                <a:latin typeface="Calibri"/>
                <a:cs typeface="Calibri"/>
              </a:rPr>
              <a:t>telah </a:t>
            </a:r>
            <a:r>
              <a:rPr sz="3200" spc="-8" dirty="0">
                <a:latin typeface="Calibri"/>
                <a:cs typeface="Calibri"/>
              </a:rPr>
              <a:t>dipakai </a:t>
            </a:r>
            <a:r>
              <a:rPr sz="3200" dirty="0">
                <a:latin typeface="Calibri"/>
                <a:cs typeface="Calibri"/>
              </a:rPr>
              <a:t>dan tidak </a:t>
            </a:r>
            <a:r>
              <a:rPr sz="3200" spc="-512" dirty="0">
                <a:latin typeface="Calibri"/>
                <a:cs typeface="Calibri"/>
              </a:rPr>
              <a:t> </a:t>
            </a:r>
            <a:r>
              <a:rPr sz="3200" spc="-8" dirty="0">
                <a:latin typeface="Calibri"/>
                <a:cs typeface="Calibri"/>
              </a:rPr>
              <a:t>dimungkinkan</a:t>
            </a:r>
            <a:r>
              <a:rPr sz="3200" spc="12" dirty="0">
                <a:latin typeface="Calibri"/>
                <a:cs typeface="Calibri"/>
              </a:rPr>
              <a:t> </a:t>
            </a:r>
            <a:r>
              <a:rPr sz="3200" spc="-8" dirty="0">
                <a:latin typeface="Calibri"/>
                <a:cs typeface="Calibri"/>
              </a:rPr>
              <a:t>dapat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" dirty="0">
                <a:latin typeface="Calibri"/>
                <a:cs typeface="Calibri"/>
              </a:rPr>
              <a:t>didaur</a:t>
            </a:r>
            <a:r>
              <a:rPr sz="3200" spc="12" dirty="0">
                <a:latin typeface="Calibri"/>
                <a:cs typeface="Calibri"/>
              </a:rPr>
              <a:t> </a:t>
            </a:r>
            <a:r>
              <a:rPr sz="3200" spc="-4" dirty="0">
                <a:latin typeface="Calibri"/>
                <a:cs typeface="Calibri"/>
              </a:rPr>
              <a:t>ulang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4000" dirty="0">
              <a:latin typeface="Calibri"/>
              <a:cs typeface="Calibri"/>
            </a:endParaRPr>
          </a:p>
          <a:p>
            <a:pPr marL="10478"/>
            <a:r>
              <a:rPr sz="3200" b="1" dirty="0">
                <a:latin typeface="Calibri"/>
                <a:cs typeface="Calibri"/>
              </a:rPr>
              <a:t>Limbah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Kimia</a:t>
            </a:r>
            <a:endParaRPr sz="3200" dirty="0">
              <a:latin typeface="Calibri"/>
              <a:cs typeface="Calibri"/>
            </a:endParaRPr>
          </a:p>
          <a:p>
            <a:pPr marL="395002" marR="4191" indent="-385048">
              <a:lnSpc>
                <a:spcPts val="2500"/>
              </a:lnSpc>
              <a:spcBef>
                <a:spcPts val="1423"/>
              </a:spcBef>
            </a:pPr>
            <a:r>
              <a:rPr sz="3200" spc="8" dirty="0">
                <a:latin typeface="Wingdings"/>
                <a:cs typeface="Wingdings"/>
              </a:rPr>
              <a:t></a:t>
            </a:r>
            <a:r>
              <a:rPr sz="3200" spc="177" dirty="0">
                <a:latin typeface="Times New Roman"/>
                <a:cs typeface="Times New Roman"/>
              </a:rPr>
              <a:t> </a:t>
            </a:r>
            <a:r>
              <a:rPr sz="3200" spc="-8" dirty="0">
                <a:latin typeface="Calibri"/>
                <a:cs typeface="Calibri"/>
              </a:rPr>
              <a:t>buangan</a:t>
            </a:r>
            <a:r>
              <a:rPr sz="3200" spc="-4" dirty="0">
                <a:latin typeface="Calibri"/>
                <a:cs typeface="Calibri"/>
              </a:rPr>
              <a:t> bahan</a:t>
            </a:r>
            <a:r>
              <a:rPr sz="3200" spc="17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kimia</a:t>
            </a:r>
            <a:r>
              <a:rPr sz="3200" spc="-8" dirty="0">
                <a:latin typeface="Calibri"/>
                <a:cs typeface="Calibri"/>
              </a:rPr>
              <a:t> (padat,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cair,</a:t>
            </a:r>
            <a:r>
              <a:rPr sz="3200" spc="-12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dan</a:t>
            </a:r>
            <a:r>
              <a:rPr sz="3200" spc="-4" dirty="0">
                <a:latin typeface="Calibri"/>
                <a:cs typeface="Calibri"/>
              </a:rPr>
              <a:t> </a:t>
            </a:r>
            <a:r>
              <a:rPr sz="3200" spc="-8" dirty="0">
                <a:latin typeface="Calibri"/>
                <a:cs typeface="Calibri"/>
              </a:rPr>
              <a:t>gas)</a:t>
            </a:r>
            <a:r>
              <a:rPr sz="3200" spc="-17" dirty="0">
                <a:latin typeface="Calibri"/>
                <a:cs typeface="Calibri"/>
              </a:rPr>
              <a:t> </a:t>
            </a:r>
            <a:r>
              <a:rPr sz="3200" spc="-12" dirty="0">
                <a:latin typeface="Calibri"/>
                <a:cs typeface="Calibri"/>
              </a:rPr>
              <a:t>yang </a:t>
            </a:r>
            <a:r>
              <a:rPr sz="3200" spc="-512" dirty="0">
                <a:latin typeface="Calibri"/>
                <a:cs typeface="Calibri"/>
              </a:rPr>
              <a:t> </a:t>
            </a:r>
            <a:r>
              <a:rPr sz="3200" spc="-4" dirty="0">
                <a:latin typeface="Calibri"/>
                <a:cs typeface="Calibri"/>
              </a:rPr>
              <a:t>telah</a:t>
            </a:r>
            <a:r>
              <a:rPr sz="3200" spc="-29" dirty="0">
                <a:latin typeface="Calibri"/>
                <a:cs typeface="Calibri"/>
              </a:rPr>
              <a:t> </a:t>
            </a:r>
            <a:r>
              <a:rPr sz="3200" spc="-8" dirty="0">
                <a:latin typeface="Calibri"/>
                <a:cs typeface="Calibri"/>
              </a:rPr>
              <a:t>dipakai </a:t>
            </a:r>
            <a:r>
              <a:rPr sz="3200" spc="-4" dirty="0">
                <a:latin typeface="Calibri"/>
                <a:cs typeface="Calibri"/>
              </a:rPr>
              <a:t>dan</a:t>
            </a:r>
            <a:r>
              <a:rPr sz="3200" dirty="0">
                <a:latin typeface="Calibri"/>
                <a:cs typeface="Calibri"/>
              </a:rPr>
              <a:t> tidak</a:t>
            </a:r>
            <a:r>
              <a:rPr sz="3200" spc="-4" dirty="0">
                <a:latin typeface="Calibri"/>
                <a:cs typeface="Calibri"/>
              </a:rPr>
              <a:t> </a:t>
            </a:r>
            <a:r>
              <a:rPr sz="3200" spc="-8" dirty="0">
                <a:latin typeface="Calibri"/>
                <a:cs typeface="Calibri"/>
              </a:rPr>
              <a:t>dapat</a:t>
            </a:r>
            <a:r>
              <a:rPr sz="3200" spc="4" dirty="0">
                <a:latin typeface="Calibri"/>
                <a:cs typeface="Calibri"/>
              </a:rPr>
              <a:t> </a:t>
            </a:r>
            <a:r>
              <a:rPr sz="3200" spc="-4" dirty="0">
                <a:latin typeface="Calibri"/>
                <a:cs typeface="Calibri"/>
              </a:rPr>
              <a:t>didaur</a:t>
            </a:r>
            <a:r>
              <a:rPr sz="3200" spc="12" dirty="0">
                <a:latin typeface="Calibri"/>
                <a:cs typeface="Calibri"/>
              </a:rPr>
              <a:t> </a:t>
            </a:r>
            <a:r>
              <a:rPr sz="3200" spc="-4" dirty="0">
                <a:latin typeface="Calibri"/>
                <a:cs typeface="Calibri"/>
              </a:rPr>
              <a:t>ulang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176</TotalTime>
  <Words>2506</Words>
  <Application>Microsoft Macintosh PowerPoint</Application>
  <PresentationFormat>Custom</PresentationFormat>
  <Paragraphs>316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MT</vt:lpstr>
      <vt:lpstr>Calibri</vt:lpstr>
      <vt:lpstr>Calibri Light</vt:lpstr>
      <vt:lpstr>Cambria</vt:lpstr>
      <vt:lpstr>Gill Sans MT Condensed</vt:lpstr>
      <vt:lpstr>open sans</vt:lpstr>
      <vt:lpstr>Times New Roman</vt:lpstr>
      <vt:lpstr>Trebuchet MS</vt:lpstr>
      <vt:lpstr>Wingdings</vt:lpstr>
      <vt:lpstr>Retrospect</vt:lpstr>
      <vt:lpstr>Keamanan dan Keselamatan Kerja Laboratorium</vt:lpstr>
      <vt:lpstr>Desain Perkuliahan 2025  </vt:lpstr>
      <vt:lpstr>Analisis Kritis Artikel </vt:lpstr>
      <vt:lpstr>PowerPoint Presentation</vt:lpstr>
      <vt:lpstr>PowerPoint Presentation</vt:lpstr>
      <vt:lpstr>Pembagian Kelompok </vt:lpstr>
      <vt:lpstr>Terima Kasih</vt:lpstr>
      <vt:lpstr>Penanganan Limbah Laboratorium</vt:lpstr>
      <vt:lpstr>PowerPoint Presentation</vt:lpstr>
      <vt:lpstr>Tujuan Penanganan Limbah</vt:lpstr>
      <vt:lpstr>Upaya Reduksi Limbah…</vt:lpstr>
      <vt:lpstr>(Undang Undang No. 23 Tahun 1997 dan  Peraturan Pemerintah No.18 Tahun 1999)</vt:lpstr>
      <vt:lpstr>(Undang Undang No. 23 Tahun 1997 dan  Peraturan Pemerintah No.18 Tahun 1999)</vt:lpstr>
      <vt:lpstr>LIMBAH BAHAN BERBAHAYA</vt:lpstr>
      <vt:lpstr>(Undang Undang No. 23 Tahun 1997 dan  Peraturan Pemerintah No.18 Tahun 1999)</vt:lpstr>
      <vt:lpstr>Simbol Limbah B3</vt:lpstr>
      <vt:lpstr>Pengelolaan Limbah</vt:lpstr>
      <vt:lpstr>PowerPoint Presentation</vt:lpstr>
      <vt:lpstr>LIMBAH LABORATORIUM</vt:lpstr>
      <vt:lpstr>PowerPoint Presentation</vt:lpstr>
      <vt:lpstr>PowerPoint Presentation</vt:lpstr>
      <vt:lpstr>Prinsip Pengelolaan Limbah B3</vt:lpstr>
      <vt:lpstr>Pelaksanaan Pengelolaan Limbah di Lab</vt:lpstr>
      <vt:lpstr>PowerPoint Presentation</vt:lpstr>
      <vt:lpstr>PowerPoint Presentation</vt:lpstr>
      <vt:lpstr>PowerPoint Presentation</vt:lpstr>
      <vt:lpstr>PowerPoint Presentation</vt:lpstr>
      <vt:lpstr>Risiko bahan Kimia terhadap Kulit</vt:lpstr>
      <vt:lpstr>PowerPoint Presentation</vt:lpstr>
      <vt:lpstr>PowerPoint Presentation</vt:lpstr>
      <vt:lpstr>PowerPoint Presentation</vt:lpstr>
      <vt:lpstr>PowerPoint Presentation</vt:lpstr>
      <vt:lpstr>C. PENANGANAN LIMBAH CAIR</vt:lpstr>
      <vt:lpstr>C. PENANGANAN LIMBAH CAIR</vt:lpstr>
      <vt:lpstr>C. PENANGANAN LIMBAH CAIR</vt:lpstr>
      <vt:lpstr>D. PENGGUMPALAN BIOLOGIS</vt:lpstr>
      <vt:lpstr>D. PENGGUMPALAN BIOLOGIS</vt:lpstr>
      <vt:lpstr>E. PENGUJIAN FISIKA AIR</vt:lpstr>
      <vt:lpstr>F. PENGUJIAN KIMIA AIR</vt:lpstr>
      <vt:lpstr>G. PENGUJIAN MIKROBIOLOGI AIR</vt:lpstr>
      <vt:lpstr>IPLP (Limbah Padat):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Penanganan Limbah Laboratorium</dc:title>
  <cp:lastModifiedBy>Rahmania Pamungkas</cp:lastModifiedBy>
  <cp:revision>18</cp:revision>
  <dcterms:created xsi:type="dcterms:W3CDTF">2023-03-20T23:21:31Z</dcterms:created>
  <dcterms:modified xsi:type="dcterms:W3CDTF">2025-04-17T02:53:01Z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2015-07-27T00:00:00Z</vt:filetime>
  </property>
  <property fmtid="{D5CDD505-2E9C-101B-9397-08002B2CF9AE}" pid="3" name="Creator">
    <vt:lpwstr>Adobe Acrobat Pro Extended 9.5.5</vt:lpwstr>
  </property>
  <property fmtid="{D5CDD505-2E9C-101B-9397-08002B2CF9AE}" pid="4" name="LastSaved">
    <vt:filetime>2023-03-20T00:00:00Z</vt:filetime>
  </property>
</Properties>
</file>