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23" r:id="rId3"/>
    <p:sldId id="506" r:id="rId5"/>
    <p:sldId id="424" r:id="rId6"/>
    <p:sldId id="501" r:id="rId7"/>
    <p:sldId id="502" r:id="rId8"/>
    <p:sldId id="503" r:id="rId9"/>
    <p:sldId id="504" r:id="rId10"/>
    <p:sldId id="411" r:id="rId11"/>
    <p:sldId id="412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6" r:id="rId22"/>
    <p:sldId id="427" r:id="rId23"/>
    <p:sldId id="428" r:id="rId24"/>
    <p:sldId id="429" r:id="rId25"/>
    <p:sldId id="430" r:id="rId26"/>
    <p:sldId id="431" r:id="rId27"/>
    <p:sldId id="433" r:id="rId28"/>
    <p:sldId id="434" r:id="rId29"/>
    <p:sldId id="435" r:id="rId30"/>
    <p:sldId id="436" r:id="rId31"/>
    <p:sldId id="432" r:id="rId32"/>
    <p:sldId id="353" r:id="rId33"/>
    <p:sldId id="354" r:id="rId34"/>
    <p:sldId id="356" r:id="rId35"/>
    <p:sldId id="438" r:id="rId36"/>
    <p:sldId id="439" r:id="rId37"/>
    <p:sldId id="440" r:id="rId38"/>
    <p:sldId id="452" r:id="rId39"/>
    <p:sldId id="449" r:id="rId40"/>
    <p:sldId id="450" r:id="rId41"/>
    <p:sldId id="451" r:id="rId42"/>
    <p:sldId id="453" r:id="rId43"/>
    <p:sldId id="454" r:id="rId44"/>
    <p:sldId id="445" r:id="rId45"/>
    <p:sldId id="446" r:id="rId46"/>
    <p:sldId id="447" r:id="rId47"/>
    <p:sldId id="448" r:id="rId48"/>
    <p:sldId id="455" r:id="rId49"/>
    <p:sldId id="479" r:id="rId50"/>
    <p:sldId id="480" r:id="rId51"/>
    <p:sldId id="481" r:id="rId52"/>
    <p:sldId id="482" r:id="rId53"/>
    <p:sldId id="483" r:id="rId54"/>
    <p:sldId id="484" r:id="rId55"/>
    <p:sldId id="485" r:id="rId56"/>
    <p:sldId id="486" r:id="rId57"/>
    <p:sldId id="487" r:id="rId58"/>
    <p:sldId id="488" r:id="rId59"/>
    <p:sldId id="489" r:id="rId60"/>
    <p:sldId id="490" r:id="rId61"/>
    <p:sldId id="491" r:id="rId62"/>
    <p:sldId id="492" r:id="rId63"/>
    <p:sldId id="493" r:id="rId64"/>
    <p:sldId id="494" r:id="rId65"/>
    <p:sldId id="495" r:id="rId66"/>
    <p:sldId id="497" r:id="rId67"/>
    <p:sldId id="498" r:id="rId68"/>
    <p:sldId id="499" r:id="rId69"/>
    <p:sldId id="50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EBF1"/>
    <a:srgbClr val="FFFF81"/>
    <a:srgbClr val="CCCC00"/>
    <a:srgbClr val="003258"/>
    <a:srgbClr val="005392"/>
    <a:srgbClr val="EBFFFF"/>
    <a:srgbClr val="EAFD8B"/>
    <a:srgbClr val="B9FFDC"/>
    <a:srgbClr val="41136F"/>
    <a:srgbClr val="BC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50127" autoAdjust="0"/>
  </p:normalViewPr>
  <p:slideViewPr>
    <p:cSldViewPr showGuides="1">
      <p:cViewPr>
        <p:scale>
          <a:sx n="103" d="100"/>
          <a:sy n="103" d="100"/>
        </p:scale>
        <p:origin x="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3" Type="http://schemas.openxmlformats.org/officeDocument/2006/relationships/tableStyles" Target="tableStyles.xml"/><Relationship Id="rId72" Type="http://schemas.openxmlformats.org/officeDocument/2006/relationships/viewProps" Target="viewProps.xml"/><Relationship Id="rId71" Type="http://schemas.openxmlformats.org/officeDocument/2006/relationships/presProps" Target="presProps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4AD93-D533-CD4D-A83E-603BA98834C2}" type="doc">
      <dgm:prSet loTypeId="urn:microsoft.com/office/officeart/2005/8/layout/matrix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50D4CD6-FA50-1D4B-A103-8BE107B2AA66}">
      <dgm:prSet phldrT="[Teks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id-ID" sz="2800" b="1" dirty="0"/>
            <a:t>Aneka Alat</a:t>
          </a:r>
        </a:p>
      </dgm:t>
    </dgm:pt>
    <dgm:pt modelId="{C9D941CD-789C-AD4A-B291-497FEDE32284}" cxnId="{43DBEECD-278E-2044-8A51-03B47E66A98B}" type="parTrans">
      <dgm:prSet/>
      <dgm:spPr/>
      <dgm:t>
        <a:bodyPr/>
        <a:lstStyle/>
        <a:p>
          <a:endParaRPr lang="id-ID"/>
        </a:p>
      </dgm:t>
    </dgm:pt>
    <dgm:pt modelId="{74EB3613-1B86-0E48-BD3D-44D0509BAF0F}" cxnId="{43DBEECD-278E-2044-8A51-03B47E66A98B}" type="sibTrans">
      <dgm:prSet/>
      <dgm:spPr/>
      <dgm:t>
        <a:bodyPr/>
        <a:lstStyle/>
        <a:p>
          <a:endParaRPr lang="id-ID"/>
        </a:p>
      </dgm:t>
    </dgm:pt>
    <dgm:pt modelId="{F4AF419A-B287-B74C-AACE-AFB29DD4A275}">
      <dgm:prSet phldrT="[Teks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id-ID" sz="2800" b="1" dirty="0"/>
            <a:t>Pola Prosedural</a:t>
          </a:r>
        </a:p>
      </dgm:t>
    </dgm:pt>
    <dgm:pt modelId="{9F736FFB-CFB9-7A4C-9388-1778D27F0C37}" cxnId="{D60A83D1-18B7-0940-917B-3064093A4C0C}" type="parTrans">
      <dgm:prSet/>
      <dgm:spPr/>
      <dgm:t>
        <a:bodyPr/>
        <a:lstStyle/>
        <a:p>
          <a:endParaRPr lang="id-ID"/>
        </a:p>
      </dgm:t>
    </dgm:pt>
    <dgm:pt modelId="{CE214ADA-3510-194D-9650-08EE10FB5706}" cxnId="{D60A83D1-18B7-0940-917B-3064093A4C0C}" type="sibTrans">
      <dgm:prSet/>
      <dgm:spPr/>
      <dgm:t>
        <a:bodyPr/>
        <a:lstStyle/>
        <a:p>
          <a:endParaRPr lang="id-ID"/>
        </a:p>
      </dgm:t>
    </dgm:pt>
    <dgm:pt modelId="{64815870-CC08-104B-A1C9-CCFCC9297D42}">
      <dgm:prSet phldrT="[Teks]" custT="1"/>
      <dgm:spPr>
        <a:solidFill>
          <a:srgbClr val="FFFF00"/>
        </a:solidFill>
      </dgm:spPr>
      <dgm:t>
        <a:bodyPr/>
        <a:lstStyle/>
        <a:p>
          <a:pPr rtl="0"/>
          <a:r>
            <a:rPr lang="id-ID" sz="2800" b="1" dirty="0">
              <a:solidFill>
                <a:schemeClr val="bg1"/>
              </a:solidFill>
            </a:rPr>
            <a:t>Teknik</a:t>
          </a:r>
        </a:p>
      </dgm:t>
    </dgm:pt>
    <dgm:pt modelId="{CAB814E7-1E39-BF41-92A0-40582D095064}" cxnId="{58550B98-14E3-7444-906C-35BA65EA65DB}" type="parTrans">
      <dgm:prSet/>
      <dgm:spPr/>
      <dgm:t>
        <a:bodyPr/>
        <a:lstStyle/>
        <a:p>
          <a:endParaRPr lang="id-ID"/>
        </a:p>
      </dgm:t>
    </dgm:pt>
    <dgm:pt modelId="{BB068734-55BC-394B-8D99-D60E8836B306}" cxnId="{58550B98-14E3-7444-906C-35BA65EA65DB}" type="sibTrans">
      <dgm:prSet/>
      <dgm:spPr/>
      <dgm:t>
        <a:bodyPr/>
        <a:lstStyle/>
        <a:p>
          <a:endParaRPr lang="id-ID"/>
        </a:p>
      </dgm:t>
    </dgm:pt>
    <dgm:pt modelId="{618E90E9-AC41-344A-96BC-1790CE772139}">
      <dgm:prSet phldrT="[Teks]" custT="1"/>
      <dgm:spPr>
        <a:solidFill>
          <a:srgbClr val="002060"/>
        </a:solidFill>
      </dgm:spPr>
      <dgm:t>
        <a:bodyPr/>
        <a:lstStyle/>
        <a:p>
          <a:pPr rtl="0"/>
          <a:r>
            <a:rPr lang="id-ID" sz="2800" b="1" dirty="0"/>
            <a:t>Tata Langkah</a:t>
          </a:r>
        </a:p>
      </dgm:t>
    </dgm:pt>
    <dgm:pt modelId="{105497F7-370C-2A4A-87AA-FECFF6EDF06D}" cxnId="{B03A95CE-F4ED-314D-835E-37AA5D39EA14}" type="parTrans">
      <dgm:prSet/>
      <dgm:spPr/>
      <dgm:t>
        <a:bodyPr/>
        <a:lstStyle/>
        <a:p>
          <a:endParaRPr lang="id-ID"/>
        </a:p>
      </dgm:t>
    </dgm:pt>
    <dgm:pt modelId="{D1527CA5-5934-B149-B39B-4F0567CFE0FC}" cxnId="{B03A95CE-F4ED-314D-835E-37AA5D39EA14}" type="sibTrans">
      <dgm:prSet/>
      <dgm:spPr/>
      <dgm:t>
        <a:bodyPr/>
        <a:lstStyle/>
        <a:p>
          <a:endParaRPr lang="id-ID"/>
        </a:p>
      </dgm:t>
    </dgm:pt>
    <dgm:pt modelId="{51A7BD07-15B8-E649-B5AC-59312BE9862B}" type="pres">
      <dgm:prSet presAssocID="{5744AD93-D533-CD4D-A83E-603BA98834C2}" presName="matrix" presStyleCnt="0">
        <dgm:presLayoutVars>
          <dgm:chMax val="1"/>
          <dgm:dir/>
          <dgm:resizeHandles val="exact"/>
        </dgm:presLayoutVars>
      </dgm:prSet>
      <dgm:spPr/>
    </dgm:pt>
    <dgm:pt modelId="{04C5DF91-4F85-9E44-A500-48C07BEF1BC3}" type="pres">
      <dgm:prSet presAssocID="{5744AD93-D533-CD4D-A83E-603BA98834C2}" presName="diamond" presStyleLbl="bgShp" presStyleIdx="0" presStyleCnt="1" custScaleX="150506"/>
      <dgm:spPr/>
    </dgm:pt>
    <dgm:pt modelId="{B8597312-2D6D-F847-946D-440EA1AAD5F6}" type="pres">
      <dgm:prSet presAssocID="{5744AD93-D533-CD4D-A83E-603BA98834C2}" presName="quad1" presStyleLbl="node1" presStyleIdx="0" presStyleCnt="4" custScaleX="128834" custLinFactNeighborX="-12645">
        <dgm:presLayoutVars>
          <dgm:chMax val="0"/>
          <dgm:chPref val="0"/>
          <dgm:bulletEnabled val="1"/>
        </dgm:presLayoutVars>
      </dgm:prSet>
      <dgm:spPr/>
    </dgm:pt>
    <dgm:pt modelId="{6AD40591-11A9-D04F-AE87-139ED949A38B}" type="pres">
      <dgm:prSet presAssocID="{5744AD93-D533-CD4D-A83E-603BA98834C2}" presName="quad2" presStyleLbl="node1" presStyleIdx="1" presStyleCnt="4" custScaleX="132984" custLinFactNeighborX="14524">
        <dgm:presLayoutVars>
          <dgm:chMax val="0"/>
          <dgm:chPref val="0"/>
          <dgm:bulletEnabled val="1"/>
        </dgm:presLayoutVars>
      </dgm:prSet>
      <dgm:spPr/>
    </dgm:pt>
    <dgm:pt modelId="{6DF40A69-1571-6445-B849-664A0CA658EB}" type="pres">
      <dgm:prSet presAssocID="{5744AD93-D533-CD4D-A83E-603BA98834C2}" presName="quad3" presStyleLbl="node1" presStyleIdx="2" presStyleCnt="4" custScaleX="128438" custLinFactNeighborX="-12448">
        <dgm:presLayoutVars>
          <dgm:chMax val="0"/>
          <dgm:chPref val="0"/>
          <dgm:bulletEnabled val="1"/>
        </dgm:presLayoutVars>
      </dgm:prSet>
      <dgm:spPr/>
    </dgm:pt>
    <dgm:pt modelId="{79C35C53-FCA7-A54F-8EC4-80906BF43AF5}" type="pres">
      <dgm:prSet presAssocID="{5744AD93-D533-CD4D-A83E-603BA98834C2}" presName="quad4" presStyleLbl="node1" presStyleIdx="3" presStyleCnt="4" custScaleX="132984" custLinFactNeighborX="14524">
        <dgm:presLayoutVars>
          <dgm:chMax val="0"/>
          <dgm:chPref val="0"/>
          <dgm:bulletEnabled val="1"/>
        </dgm:presLayoutVars>
      </dgm:prSet>
      <dgm:spPr/>
    </dgm:pt>
  </dgm:ptLst>
  <dgm:cxnLst>
    <dgm:cxn modelId="{6BA00901-919C-CC4F-BAB1-D155CF74951A}" type="presOf" srcId="{5744AD93-D533-CD4D-A83E-603BA98834C2}" destId="{51A7BD07-15B8-E649-B5AC-59312BE9862B}" srcOrd="0" destOrd="0" presId="urn:microsoft.com/office/officeart/2005/8/layout/matrix3"/>
    <dgm:cxn modelId="{D8171122-5CD4-7749-AC3E-CCB4B3F8B9DD}" type="presOf" srcId="{750D4CD6-FA50-1D4B-A103-8BE107B2AA66}" destId="{B8597312-2D6D-F847-946D-440EA1AAD5F6}" srcOrd="0" destOrd="0" presId="urn:microsoft.com/office/officeart/2005/8/layout/matrix3"/>
    <dgm:cxn modelId="{3A32B07F-1E84-5246-A140-26F31F927E25}" type="presOf" srcId="{F4AF419A-B287-B74C-AACE-AFB29DD4A275}" destId="{6AD40591-11A9-D04F-AE87-139ED949A38B}" srcOrd="0" destOrd="0" presId="urn:microsoft.com/office/officeart/2005/8/layout/matrix3"/>
    <dgm:cxn modelId="{58550B98-14E3-7444-906C-35BA65EA65DB}" srcId="{5744AD93-D533-CD4D-A83E-603BA98834C2}" destId="{64815870-CC08-104B-A1C9-CCFCC9297D42}" srcOrd="2" destOrd="0" parTransId="{CAB814E7-1E39-BF41-92A0-40582D095064}" sibTransId="{BB068734-55BC-394B-8D99-D60E8836B306}"/>
    <dgm:cxn modelId="{43DBEECD-278E-2044-8A51-03B47E66A98B}" srcId="{5744AD93-D533-CD4D-A83E-603BA98834C2}" destId="{750D4CD6-FA50-1D4B-A103-8BE107B2AA66}" srcOrd="0" destOrd="0" parTransId="{C9D941CD-789C-AD4A-B291-497FEDE32284}" sibTransId="{74EB3613-1B86-0E48-BD3D-44D0509BAF0F}"/>
    <dgm:cxn modelId="{B03A95CE-F4ED-314D-835E-37AA5D39EA14}" srcId="{5744AD93-D533-CD4D-A83E-603BA98834C2}" destId="{618E90E9-AC41-344A-96BC-1790CE772139}" srcOrd="3" destOrd="0" parTransId="{105497F7-370C-2A4A-87AA-FECFF6EDF06D}" sibTransId="{D1527CA5-5934-B149-B39B-4F0567CFE0FC}"/>
    <dgm:cxn modelId="{D60A83D1-18B7-0940-917B-3064093A4C0C}" srcId="{5744AD93-D533-CD4D-A83E-603BA98834C2}" destId="{F4AF419A-B287-B74C-AACE-AFB29DD4A275}" srcOrd="1" destOrd="0" parTransId="{9F736FFB-CFB9-7A4C-9388-1778D27F0C37}" sibTransId="{CE214ADA-3510-194D-9650-08EE10FB5706}"/>
    <dgm:cxn modelId="{59F34FDE-A2D0-B441-A2D4-7A3880D1956F}" type="presOf" srcId="{64815870-CC08-104B-A1C9-CCFCC9297D42}" destId="{6DF40A69-1571-6445-B849-664A0CA658EB}" srcOrd="0" destOrd="0" presId="urn:microsoft.com/office/officeart/2005/8/layout/matrix3"/>
    <dgm:cxn modelId="{4D8315FE-DCD4-434B-966D-983C71483B46}" type="presOf" srcId="{618E90E9-AC41-344A-96BC-1790CE772139}" destId="{79C35C53-FCA7-A54F-8EC4-80906BF43AF5}" srcOrd="0" destOrd="0" presId="urn:microsoft.com/office/officeart/2005/8/layout/matrix3"/>
    <dgm:cxn modelId="{7B916785-7303-764E-9AEE-FB83F907C3D7}" type="presParOf" srcId="{51A7BD07-15B8-E649-B5AC-59312BE9862B}" destId="{04C5DF91-4F85-9E44-A500-48C07BEF1BC3}" srcOrd="0" destOrd="0" presId="urn:microsoft.com/office/officeart/2005/8/layout/matrix3"/>
    <dgm:cxn modelId="{132E78A1-5C16-284A-8239-7C4E1227A37A}" type="presParOf" srcId="{51A7BD07-15B8-E649-B5AC-59312BE9862B}" destId="{B8597312-2D6D-F847-946D-440EA1AAD5F6}" srcOrd="1" destOrd="0" presId="urn:microsoft.com/office/officeart/2005/8/layout/matrix3"/>
    <dgm:cxn modelId="{B76860A5-33C7-2346-9100-CE0244BADC85}" type="presParOf" srcId="{51A7BD07-15B8-E649-B5AC-59312BE9862B}" destId="{6AD40591-11A9-D04F-AE87-139ED949A38B}" srcOrd="2" destOrd="0" presId="urn:microsoft.com/office/officeart/2005/8/layout/matrix3"/>
    <dgm:cxn modelId="{7736F031-BC98-CA49-B62F-B158D7884C3E}" type="presParOf" srcId="{51A7BD07-15B8-E649-B5AC-59312BE9862B}" destId="{6DF40A69-1571-6445-B849-664A0CA658EB}" srcOrd="3" destOrd="0" presId="urn:microsoft.com/office/officeart/2005/8/layout/matrix3"/>
    <dgm:cxn modelId="{1A0FBC84-EF1F-CA46-8CE5-C4FE8B29B418}" type="presParOf" srcId="{51A7BD07-15B8-E649-B5AC-59312BE9862B}" destId="{79C35C53-FCA7-A54F-8EC4-80906BF43AF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708525" cy="4708525"/>
        <a:chOff x="0" y="0"/>
        <a:chExt cx="4708525" cy="4708525"/>
      </a:xfrm>
    </dsp:grpSpPr>
    <dsp:sp modelId="{04C5DF91-4F85-9E44-A500-48C07BEF1BC3}">
      <dsp:nvSpPr>
        <dsp:cNvPr id="3" name="Diamond 2"/>
        <dsp:cNvSpPr/>
      </dsp:nvSpPr>
      <dsp:spPr bwMode="white">
        <a:xfrm>
          <a:off x="685794" y="0"/>
          <a:ext cx="7086613" cy="4708525"/>
        </a:xfrm>
        <a:prstGeom prst="diamond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685794" y="0"/>
        <a:ext cx="7086613" cy="4708525"/>
      </dsp:txXfrm>
    </dsp:sp>
    <dsp:sp modelId="{B8597312-2D6D-F847-946D-440EA1AAD5F6}">
      <dsp:nvSpPr>
        <dsp:cNvPr id="4" name="Rounded Rectangle 3"/>
        <dsp:cNvSpPr/>
      </dsp:nvSpPr>
      <dsp:spPr bwMode="white">
        <a:xfrm>
          <a:off x="1825201" y="447310"/>
          <a:ext cx="2365811" cy="1836325"/>
        </a:xfrm>
        <a:prstGeom prst="roundRect">
          <a:avLst/>
        </a:prstGeom>
        <a:solidFill>
          <a:schemeClr val="accent5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dirty="0"/>
            <a:t>Aneka Alat</a:t>
          </a:r>
        </a:p>
      </dsp:txBody>
      <dsp:txXfrm>
        <a:off x="1825201" y="447310"/>
        <a:ext cx="2365811" cy="1836325"/>
      </dsp:txXfrm>
    </dsp:sp>
    <dsp:sp modelId="{6AD40591-11A9-D04F-AE87-139ED949A38B}">
      <dsp:nvSpPr>
        <dsp:cNvPr id="5" name="Rounded Rectangle 4"/>
        <dsp:cNvSpPr/>
      </dsp:nvSpPr>
      <dsp:spPr bwMode="white">
        <a:xfrm>
          <a:off x="4263589" y="447310"/>
          <a:ext cx="2442018" cy="1836325"/>
        </a:xfrm>
        <a:prstGeom prst="roundRect">
          <a:avLst/>
        </a:prstGeom>
        <a:solidFill>
          <a:schemeClr val="accent6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dirty="0"/>
            <a:t>Pola Prosedural</a:t>
          </a:r>
        </a:p>
      </dsp:txBody>
      <dsp:txXfrm>
        <a:off x="4263589" y="447310"/>
        <a:ext cx="2442018" cy="1836325"/>
      </dsp:txXfrm>
    </dsp:sp>
    <dsp:sp modelId="{6DF40A69-1571-6445-B849-664A0CA658EB}">
      <dsp:nvSpPr>
        <dsp:cNvPr id="6" name="Rounded Rectangle 5"/>
        <dsp:cNvSpPr/>
      </dsp:nvSpPr>
      <dsp:spPr bwMode="white">
        <a:xfrm>
          <a:off x="1832455" y="2424890"/>
          <a:ext cx="2358539" cy="1836325"/>
        </a:xfrm>
        <a:prstGeom prst="roundRect">
          <a:avLst/>
        </a:prstGeom>
        <a:solidFill>
          <a:srgbClr val="FFFF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dirty="0">
              <a:solidFill>
                <a:schemeClr val="bg1"/>
              </a:solidFill>
            </a:rPr>
            <a:t>Teknik</a:t>
          </a:r>
        </a:p>
      </dsp:txBody>
      <dsp:txXfrm>
        <a:off x="1832455" y="2424890"/>
        <a:ext cx="2358539" cy="1836325"/>
      </dsp:txXfrm>
    </dsp:sp>
    <dsp:sp modelId="{79C35C53-FCA7-A54F-8EC4-80906BF43AF5}">
      <dsp:nvSpPr>
        <dsp:cNvPr id="7" name="Rounded Rectangle 6"/>
        <dsp:cNvSpPr/>
      </dsp:nvSpPr>
      <dsp:spPr bwMode="white">
        <a:xfrm>
          <a:off x="4263589" y="2424890"/>
          <a:ext cx="2442018" cy="1836325"/>
        </a:xfrm>
        <a:prstGeom prst="roundRect">
          <a:avLst/>
        </a:prstGeom>
        <a:solidFill>
          <a:srgbClr val="00206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dirty="0"/>
            <a:t>Tata Langkah</a:t>
          </a:r>
        </a:p>
      </dsp:txBody>
      <dsp:txXfrm>
        <a:off x="4263589" y="2424890"/>
        <a:ext cx="2442018" cy="1836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C6BB1-036A-40BD-9894-6D04AA81441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1E1F-A9A6-4D83-9BBB-7AF8CDEA644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6CCBA387-9E30-4D72-B310-CBF0B357531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010FB-386D-421D-847D-97F32578FA3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1" y="4343673"/>
            <a:ext cx="5486399" cy="369302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0359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40000">
              <a:schemeClr val="bg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600200"/>
            <a:ext cx="7315200" cy="685800"/>
          </a:xfr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8000" spc="-150" dirty="0" err="1">
                <a:solidFill>
                  <a:srgbClr val="FFFFFF"/>
                </a:solidFill>
                <a:latin typeface="Bradley Hand ITC" panose="03070402050302030203" pitchFamily="66" charset="0"/>
                <a:cs typeface="Arabic Transparent" pitchFamily="2" charset="-78"/>
              </a:rPr>
              <a:t>Kajian</a:t>
            </a:r>
            <a:r>
              <a:rPr lang="en-US" sz="8000" spc="-150" dirty="0">
                <a:solidFill>
                  <a:srgbClr val="FFFFFF"/>
                </a:solidFill>
                <a:latin typeface="Bradley Hand ITC" panose="03070402050302030203" pitchFamily="66" charset="0"/>
                <a:cs typeface="Arabic Transparent" pitchFamily="2" charset="-78"/>
              </a:rPr>
              <a:t> -</a:t>
            </a:r>
            <a:r>
              <a:rPr lang="id-ID" sz="8000" spc="-150" dirty="0">
                <a:solidFill>
                  <a:srgbClr val="FFFFFF"/>
                </a:solidFill>
                <a:latin typeface="Bradley Hand ITC" panose="03070402050302030203" pitchFamily="66" charset="0"/>
                <a:cs typeface="Arabic Transparent" pitchFamily="2" charset="-78"/>
              </a:rPr>
              <a:t>7a</a:t>
            </a:r>
            <a:endParaRPr lang="en-US" sz="5400" spc="-150" dirty="0">
              <a:solidFill>
                <a:srgbClr val="FFFF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Title 3"/>
          <p:cNvSpPr txBox="1"/>
          <p:nvPr/>
        </p:nvSpPr>
        <p:spPr>
          <a:xfrm>
            <a:off x="304800" y="2971800"/>
            <a:ext cx="8610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d-ID" sz="5400" b="1" dirty="0">
                <a:solidFill>
                  <a:srgbClr val="FFFF00"/>
                </a:solidFill>
                <a:latin typeface="Copperplate Gothic Bold" panose="020E0705020206020404" pitchFamily="34" charset="0"/>
                <a:ea typeface="+mj-ea"/>
                <a:cs typeface="+mj-cs"/>
              </a:rPr>
              <a:t>KAJIAN EPISTEMOLOGIS ILMU PENGETAHUAN</a:t>
            </a:r>
            <a:endParaRPr kumimoji="0" lang="en-US" sz="5400" b="1" i="0" u="none" strike="noStrike" kern="1200" cap="none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pperplate Gothic Bold" panose="020E07050202060204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>
                <a:solidFill>
                  <a:srgbClr val="FFFF00"/>
                </a:solidFill>
              </a:rPr>
              <a:t>PANCA INDERA</a:t>
            </a:r>
            <a:endParaRPr lang="en-US" sz="3600">
              <a:solidFill>
                <a:srgbClr val="FFFF00"/>
              </a:solidFill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8682C-E037-4573-A3AB-C227EE527970}" type="slidenum">
              <a:rPr lang="en-US" smtClean="0"/>
            </a:fld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819400" y="1752600"/>
            <a:ext cx="1295400" cy="5334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/>
              <a:t>MATA</a:t>
            </a:r>
            <a:endParaRPr lang="en-US" b="1" dirty="0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4572000" y="1752600"/>
            <a:ext cx="1676400" cy="5334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/>
              <a:t>MELIHAT</a:t>
            </a:r>
            <a:endParaRPr lang="en-US" b="1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2819400" y="2590800"/>
            <a:ext cx="1295400" cy="5334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/>
              <a:t>TELINGA</a:t>
            </a:r>
            <a:endParaRPr lang="en-US" b="1" dirty="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4572000" y="2590800"/>
            <a:ext cx="1676400" cy="5334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/>
              <a:t>MENDENGAR</a:t>
            </a:r>
            <a:endParaRPr lang="en-US" b="1"/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4572000" y="3505200"/>
            <a:ext cx="1676400" cy="5334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/>
              <a:t>MEMBAU</a:t>
            </a:r>
            <a:endParaRPr lang="en-US" b="1"/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4572000" y="4419600"/>
            <a:ext cx="1676400" cy="5334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/>
              <a:t>MENCECAP</a:t>
            </a:r>
            <a:endParaRPr lang="en-US" b="1"/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2819400" y="4419600"/>
            <a:ext cx="1295400" cy="5334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/>
              <a:t>LIDAH</a:t>
            </a:r>
            <a:endParaRPr lang="en-US" b="1"/>
          </a:p>
        </p:txBody>
      </p:sp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4572000" y="5257800"/>
            <a:ext cx="1676400" cy="5334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/>
              <a:t>MERABA</a:t>
            </a:r>
            <a:endParaRPr lang="en-US" b="1"/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2819400" y="3505200"/>
            <a:ext cx="1295400" cy="5334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/>
              <a:t>HIDUNG</a:t>
            </a:r>
            <a:endParaRPr lang="en-US" b="1" dirty="0"/>
          </a:p>
        </p:txBody>
      </p:sp>
      <p:sp>
        <p:nvSpPr>
          <p:cNvPr id="8206" name="Rectangle 15"/>
          <p:cNvSpPr>
            <a:spLocks noChangeArrowheads="1"/>
          </p:cNvSpPr>
          <p:nvPr/>
        </p:nvSpPr>
        <p:spPr bwMode="auto">
          <a:xfrm>
            <a:off x="2819400" y="5257800"/>
            <a:ext cx="1295400" cy="5334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/>
              <a:t>KULIT</a:t>
            </a:r>
            <a:endParaRPr lang="en-US" b="1" dirty="0"/>
          </a:p>
        </p:txBody>
      </p:sp>
      <p:sp>
        <p:nvSpPr>
          <p:cNvPr id="8207" name="Oval 16"/>
          <p:cNvSpPr>
            <a:spLocks noChangeArrowheads="1"/>
          </p:cNvSpPr>
          <p:nvPr/>
        </p:nvSpPr>
        <p:spPr bwMode="auto">
          <a:xfrm>
            <a:off x="6934200" y="2895600"/>
            <a:ext cx="1676400" cy="1524000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REALITAS</a:t>
            </a:r>
            <a:endParaRPr lang="en-US"/>
          </a:p>
        </p:txBody>
      </p:sp>
      <p:sp>
        <p:nvSpPr>
          <p:cNvPr id="8208" name="Oval 17"/>
          <p:cNvSpPr>
            <a:spLocks noChangeArrowheads="1"/>
          </p:cNvSpPr>
          <p:nvPr/>
        </p:nvSpPr>
        <p:spPr bwMode="auto">
          <a:xfrm>
            <a:off x="304801" y="3048000"/>
            <a:ext cx="1676399" cy="1371600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/>
              <a:t>INDERA</a:t>
            </a:r>
            <a:endParaRPr lang="en-US" b="1" dirty="0"/>
          </a:p>
          <a:p>
            <a:pPr algn="ctr">
              <a:defRPr/>
            </a:pPr>
            <a:r>
              <a:rPr lang="en-US" b="1" dirty="0"/>
              <a:t>MANUSIA</a:t>
            </a:r>
            <a:endParaRPr lang="en-US" b="1" dirty="0"/>
          </a:p>
        </p:txBody>
      </p:sp>
      <p:sp>
        <p:nvSpPr>
          <p:cNvPr id="6185" name="Line 18"/>
          <p:cNvSpPr>
            <a:spLocks noChangeShapeType="1"/>
          </p:cNvSpPr>
          <p:nvPr/>
        </p:nvSpPr>
        <p:spPr bwMode="auto">
          <a:xfrm>
            <a:off x="2362200" y="1981200"/>
            <a:ext cx="0" cy="3505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</a:ln>
        </p:spPr>
        <p:txBody>
          <a:bodyPr/>
          <a:lstStyle/>
          <a:p>
            <a:endParaRPr lang="id-ID"/>
          </a:p>
        </p:txBody>
      </p:sp>
      <p:sp>
        <p:nvSpPr>
          <p:cNvPr id="6186" name="Line 19"/>
          <p:cNvSpPr>
            <a:spLocks noChangeShapeType="1"/>
          </p:cNvSpPr>
          <p:nvPr/>
        </p:nvSpPr>
        <p:spPr bwMode="auto">
          <a:xfrm>
            <a:off x="2362200" y="1981200"/>
            <a:ext cx="457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87" name="Line 20"/>
          <p:cNvSpPr>
            <a:spLocks noChangeShapeType="1"/>
          </p:cNvSpPr>
          <p:nvPr/>
        </p:nvSpPr>
        <p:spPr bwMode="auto">
          <a:xfrm>
            <a:off x="2362200" y="2819400"/>
            <a:ext cx="457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88" name="Line 21"/>
          <p:cNvSpPr>
            <a:spLocks noChangeShapeType="1"/>
          </p:cNvSpPr>
          <p:nvPr/>
        </p:nvSpPr>
        <p:spPr bwMode="auto">
          <a:xfrm>
            <a:off x="1981200" y="3733800"/>
            <a:ext cx="838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endParaRPr lang="id-ID" dirty="0"/>
          </a:p>
        </p:txBody>
      </p:sp>
      <p:sp>
        <p:nvSpPr>
          <p:cNvPr id="6189" name="Line 22"/>
          <p:cNvSpPr>
            <a:spLocks noChangeShapeType="1"/>
          </p:cNvSpPr>
          <p:nvPr/>
        </p:nvSpPr>
        <p:spPr bwMode="auto">
          <a:xfrm>
            <a:off x="2362200" y="4648200"/>
            <a:ext cx="457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90" name="Line 23"/>
          <p:cNvSpPr>
            <a:spLocks noChangeShapeType="1"/>
          </p:cNvSpPr>
          <p:nvPr/>
        </p:nvSpPr>
        <p:spPr bwMode="auto">
          <a:xfrm>
            <a:off x="2362200" y="5486400"/>
            <a:ext cx="457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91" name="Line 24"/>
          <p:cNvSpPr>
            <a:spLocks noChangeShapeType="1"/>
          </p:cNvSpPr>
          <p:nvPr/>
        </p:nvSpPr>
        <p:spPr bwMode="auto">
          <a:xfrm>
            <a:off x="4114800" y="1981200"/>
            <a:ext cx="457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92" name="Line 25"/>
          <p:cNvSpPr>
            <a:spLocks noChangeShapeType="1"/>
          </p:cNvSpPr>
          <p:nvPr/>
        </p:nvSpPr>
        <p:spPr bwMode="auto">
          <a:xfrm>
            <a:off x="4114800" y="2819400"/>
            <a:ext cx="457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93" name="Line 26"/>
          <p:cNvSpPr>
            <a:spLocks noChangeShapeType="1"/>
          </p:cNvSpPr>
          <p:nvPr/>
        </p:nvSpPr>
        <p:spPr bwMode="auto">
          <a:xfrm>
            <a:off x="4114800" y="3733800"/>
            <a:ext cx="457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94" name="Line 27"/>
          <p:cNvSpPr>
            <a:spLocks noChangeShapeType="1"/>
          </p:cNvSpPr>
          <p:nvPr/>
        </p:nvSpPr>
        <p:spPr bwMode="auto">
          <a:xfrm>
            <a:off x="4114800" y="4648200"/>
            <a:ext cx="457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95" name="Line 28"/>
          <p:cNvSpPr>
            <a:spLocks noChangeShapeType="1"/>
          </p:cNvSpPr>
          <p:nvPr/>
        </p:nvSpPr>
        <p:spPr bwMode="auto">
          <a:xfrm>
            <a:off x="4114800" y="5486400"/>
            <a:ext cx="457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96" name="Line 29"/>
          <p:cNvSpPr>
            <a:spLocks noChangeShapeType="1"/>
          </p:cNvSpPr>
          <p:nvPr/>
        </p:nvSpPr>
        <p:spPr bwMode="auto">
          <a:xfrm>
            <a:off x="6248400" y="3733800"/>
            <a:ext cx="685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97" name="Line 30"/>
          <p:cNvSpPr>
            <a:spLocks noChangeShapeType="1"/>
          </p:cNvSpPr>
          <p:nvPr/>
        </p:nvSpPr>
        <p:spPr bwMode="auto">
          <a:xfrm>
            <a:off x="6858000" y="2819400"/>
            <a:ext cx="228600" cy="381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98" name="Line 31"/>
          <p:cNvSpPr>
            <a:spLocks noChangeShapeType="1"/>
          </p:cNvSpPr>
          <p:nvPr/>
        </p:nvSpPr>
        <p:spPr bwMode="auto">
          <a:xfrm>
            <a:off x="7315200" y="1981200"/>
            <a:ext cx="381000" cy="914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199" name="Line 32"/>
          <p:cNvSpPr>
            <a:spLocks noChangeShapeType="1"/>
          </p:cNvSpPr>
          <p:nvPr/>
        </p:nvSpPr>
        <p:spPr bwMode="auto">
          <a:xfrm>
            <a:off x="6248400" y="1981200"/>
            <a:ext cx="1066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</a:ln>
        </p:spPr>
        <p:txBody>
          <a:bodyPr/>
          <a:lstStyle/>
          <a:p>
            <a:endParaRPr lang="id-ID"/>
          </a:p>
        </p:txBody>
      </p:sp>
      <p:sp>
        <p:nvSpPr>
          <p:cNvPr id="6200" name="Line 33"/>
          <p:cNvSpPr>
            <a:spLocks noChangeShapeType="1"/>
          </p:cNvSpPr>
          <p:nvPr/>
        </p:nvSpPr>
        <p:spPr bwMode="auto">
          <a:xfrm>
            <a:off x="6248400" y="2819400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</a:ln>
        </p:spPr>
        <p:txBody>
          <a:bodyPr/>
          <a:lstStyle/>
          <a:p>
            <a:endParaRPr lang="id-ID"/>
          </a:p>
        </p:txBody>
      </p:sp>
      <p:sp>
        <p:nvSpPr>
          <p:cNvPr id="6201" name="Line 34"/>
          <p:cNvSpPr>
            <a:spLocks noChangeShapeType="1"/>
          </p:cNvSpPr>
          <p:nvPr/>
        </p:nvSpPr>
        <p:spPr bwMode="auto">
          <a:xfrm>
            <a:off x="6248400" y="4648200"/>
            <a:ext cx="685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</a:ln>
        </p:spPr>
        <p:txBody>
          <a:bodyPr/>
          <a:lstStyle/>
          <a:p>
            <a:endParaRPr lang="id-ID"/>
          </a:p>
        </p:txBody>
      </p:sp>
      <p:sp>
        <p:nvSpPr>
          <p:cNvPr id="6202" name="Line 35"/>
          <p:cNvSpPr>
            <a:spLocks noChangeShapeType="1"/>
          </p:cNvSpPr>
          <p:nvPr/>
        </p:nvSpPr>
        <p:spPr bwMode="auto">
          <a:xfrm flipV="1">
            <a:off x="6934200" y="4191000"/>
            <a:ext cx="2286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203" name="Line 36"/>
          <p:cNvSpPr>
            <a:spLocks noChangeShapeType="1"/>
          </p:cNvSpPr>
          <p:nvPr/>
        </p:nvSpPr>
        <p:spPr bwMode="auto">
          <a:xfrm>
            <a:off x="6248400" y="5486400"/>
            <a:ext cx="1143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</a:ln>
        </p:spPr>
        <p:txBody>
          <a:bodyPr/>
          <a:lstStyle/>
          <a:p>
            <a:endParaRPr lang="id-ID"/>
          </a:p>
        </p:txBody>
      </p:sp>
      <p:sp>
        <p:nvSpPr>
          <p:cNvPr id="6204" name="Line 37"/>
          <p:cNvSpPr>
            <a:spLocks noChangeShapeType="1"/>
          </p:cNvSpPr>
          <p:nvPr/>
        </p:nvSpPr>
        <p:spPr bwMode="auto">
          <a:xfrm flipV="1">
            <a:off x="7391400" y="4419600"/>
            <a:ext cx="3810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8251" name="Date Placeholder 3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A7D1FC-BCFA-450F-9646-1E8D80E6C318}" type="datetime1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6182A-258A-412B-81AF-3A16597F9E98}" type="slidenum">
              <a:rPr lang="en-US"/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MATA (</a:t>
            </a:r>
            <a:r>
              <a:rPr lang="en-US" dirty="0" err="1">
                <a:solidFill>
                  <a:srgbClr val="FFFF00"/>
                </a:solidFill>
              </a:rPr>
              <a:t>Indera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Penglihat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>
              <a:defRPr/>
            </a:pPr>
            <a:endParaRPr lang="en-US"/>
          </a:p>
        </p:txBody>
      </p:sp>
      <p:pic>
        <p:nvPicPr>
          <p:cNvPr id="7174" name="Picture 4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1219200"/>
            <a:ext cx="800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5536FB-D61B-4B0F-A5A0-4044058A4938}" type="datetime1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2CE55-48A1-43B9-8495-E5B33EE1F4B6}" type="slidenum">
              <a:rPr lang="en-US"/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TELINGA (</a:t>
            </a:r>
            <a:r>
              <a:rPr lang="en-US" dirty="0" err="1">
                <a:solidFill>
                  <a:srgbClr val="FFFF00"/>
                </a:solidFill>
              </a:rPr>
              <a:t>Indera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Pendengar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>
              <a:defRPr/>
            </a:pPr>
            <a:endParaRPr lang="en-US"/>
          </a:p>
        </p:txBody>
      </p:sp>
      <p:pic>
        <p:nvPicPr>
          <p:cNvPr id="8198" name="Picture 4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0" y="13716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470DB-30E3-419F-BFC9-5F0273254FED}" type="datetime1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35FE-8EA0-4930-AFF2-15510CBA6AB9}" type="slidenum">
              <a:rPr lang="en-US"/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HIDUNG (</a:t>
            </a:r>
            <a:r>
              <a:rPr lang="en-US" dirty="0" err="1">
                <a:solidFill>
                  <a:srgbClr val="FFFF00"/>
                </a:solidFill>
              </a:rPr>
              <a:t>Indera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Pembau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>
              <a:defRPr/>
            </a:pPr>
            <a:endParaRPr lang="en-US"/>
          </a:p>
        </p:txBody>
      </p:sp>
      <p:pic>
        <p:nvPicPr>
          <p:cNvPr id="9222" name="Picture 4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0827A-97B0-45A8-B807-547CAC695F45}" type="datetime1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157BB-3C89-4F52-97BC-1C6AF83D85F6}" type="slidenum">
              <a:rPr lang="en-US"/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LIDAH (</a:t>
            </a:r>
            <a:r>
              <a:rPr lang="en-US" dirty="0" err="1">
                <a:solidFill>
                  <a:srgbClr val="FFFF00"/>
                </a:solidFill>
              </a:rPr>
              <a:t>Indera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Pencecap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>
              <a:defRPr/>
            </a:pPr>
            <a:endParaRPr lang="en-US"/>
          </a:p>
        </p:txBody>
      </p:sp>
      <p:pic>
        <p:nvPicPr>
          <p:cNvPr id="10246" name="Picture 4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2D07F-4638-4531-8155-0B798C0F31B2}" type="datetime1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98A24-C553-47B5-8E18-57F7B36CC065}" type="slidenum">
              <a:rPr lang="en-US"/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KULIT (</a:t>
            </a:r>
            <a:r>
              <a:rPr lang="en-US" dirty="0" err="1">
                <a:solidFill>
                  <a:srgbClr val="FFFF00"/>
                </a:solidFill>
              </a:rPr>
              <a:t>Indera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Peraba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>
              <a:defRPr/>
            </a:pPr>
            <a:endParaRPr lang="en-US"/>
          </a:p>
        </p:txBody>
      </p:sp>
      <p:pic>
        <p:nvPicPr>
          <p:cNvPr id="11270" name="Picture 4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CA21C-39E2-4038-9ED0-3BEC3A6714CE}" type="datetime1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2613"/>
            <a:ext cx="8229600" cy="8651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4000" dirty="0">
                <a:solidFill>
                  <a:srgbClr val="FFFF00"/>
                </a:solidFill>
              </a:rPr>
              <a:t>FASE </a:t>
            </a:r>
            <a:r>
              <a:rPr lang="en-US" sz="4000" dirty="0">
                <a:solidFill>
                  <a:srgbClr val="FFFF00"/>
                </a:solidFill>
              </a:rPr>
              <a:t>TERJADINYA PENGAMATAN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33400" y="2057400"/>
            <a:ext cx="1905000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/>
              <a:t>FASE </a:t>
            </a:r>
            <a:endParaRPr lang="en-US" sz="2400" b="1" dirty="0"/>
          </a:p>
          <a:p>
            <a:pPr algn="ctr">
              <a:defRPr/>
            </a:pPr>
            <a:r>
              <a:rPr lang="en-US" sz="2400" b="1" dirty="0"/>
              <a:t>FISIS</a:t>
            </a:r>
            <a:endParaRPr lang="en-US" sz="2400" b="1" dirty="0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352800" y="2057400"/>
            <a:ext cx="2209800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/>
              <a:t>FASE </a:t>
            </a:r>
            <a:endParaRPr lang="en-US" sz="2400" b="1" dirty="0"/>
          </a:p>
          <a:p>
            <a:pPr algn="ctr">
              <a:defRPr/>
            </a:pPr>
            <a:r>
              <a:rPr lang="en-US" sz="2400" b="1" dirty="0"/>
              <a:t>FISIOLOGIS</a:t>
            </a:r>
            <a:endParaRPr lang="en-US" sz="2400" b="1" dirty="0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6324600" y="2057400"/>
            <a:ext cx="2209800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/>
              <a:t>FASE</a:t>
            </a:r>
            <a:endParaRPr lang="en-US" sz="2400" b="1" dirty="0"/>
          </a:p>
          <a:p>
            <a:pPr algn="ctr">
              <a:defRPr/>
            </a:pPr>
            <a:r>
              <a:rPr lang="en-US" sz="2400" b="1" dirty="0"/>
              <a:t>PSIKOLOGIS</a:t>
            </a:r>
            <a:endParaRPr lang="en-US" sz="2400" b="1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533400" y="4114800"/>
            <a:ext cx="1905000" cy="20574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/>
              <a:t>PERANGSANG</a:t>
            </a:r>
            <a:endParaRPr lang="en-US" dirty="0"/>
          </a:p>
          <a:p>
            <a:pPr algn="ctr">
              <a:defRPr/>
            </a:pPr>
            <a:r>
              <a:rPr lang="en-US" dirty="0"/>
              <a:t>DITANGKAP</a:t>
            </a:r>
            <a:endParaRPr lang="en-US" dirty="0"/>
          </a:p>
          <a:p>
            <a:pPr algn="ctr">
              <a:defRPr/>
            </a:pPr>
            <a:r>
              <a:rPr lang="en-US" dirty="0"/>
              <a:t>OLEH INDERA </a:t>
            </a:r>
            <a:endParaRPr lang="en-US" dirty="0"/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3429000" y="4114800"/>
            <a:ext cx="2286000" cy="20574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PERANGSANG</a:t>
            </a:r>
            <a:endParaRPr lang="en-US"/>
          </a:p>
          <a:p>
            <a:pPr algn="ctr">
              <a:defRPr/>
            </a:pPr>
            <a:r>
              <a:rPr lang="en-US"/>
              <a:t>DIBAWA</a:t>
            </a:r>
            <a:endParaRPr lang="en-US"/>
          </a:p>
          <a:p>
            <a:pPr algn="ctr">
              <a:defRPr/>
            </a:pPr>
            <a:r>
              <a:rPr lang="en-US"/>
              <a:t>SARAF SENSORIS</a:t>
            </a:r>
            <a:endParaRPr lang="en-US"/>
          </a:p>
          <a:p>
            <a:pPr algn="ctr">
              <a:defRPr/>
            </a:pPr>
            <a:r>
              <a:rPr lang="en-US"/>
              <a:t>KE SISTEM </a:t>
            </a:r>
            <a:endParaRPr lang="en-US"/>
          </a:p>
          <a:p>
            <a:pPr algn="ctr">
              <a:defRPr/>
            </a:pPr>
            <a:r>
              <a:rPr lang="en-US"/>
              <a:t>SUSUNAN </a:t>
            </a:r>
            <a:endParaRPr lang="en-US"/>
          </a:p>
          <a:p>
            <a:pPr algn="ctr">
              <a:defRPr/>
            </a:pPr>
            <a:r>
              <a:rPr lang="en-US"/>
              <a:t>SARAF PUSAT</a:t>
            </a:r>
            <a:endParaRPr lang="en-US"/>
          </a:p>
          <a:p>
            <a:pPr algn="ctr">
              <a:defRPr/>
            </a:pPr>
            <a:endParaRPr lang="en-US"/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6400800" y="4114800"/>
            <a:ext cx="2133600" cy="20574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/>
              <a:t>PERANGSANG </a:t>
            </a:r>
            <a:endParaRPr lang="en-US"/>
          </a:p>
          <a:p>
            <a:pPr algn="ctr">
              <a:defRPr/>
            </a:pPr>
            <a:r>
              <a:rPr lang="en-US"/>
              <a:t>SAMPAI PADA</a:t>
            </a:r>
            <a:endParaRPr lang="en-US"/>
          </a:p>
          <a:p>
            <a:pPr algn="ctr">
              <a:defRPr/>
            </a:pPr>
            <a:r>
              <a:rPr lang="en-US"/>
              <a:t>SARAF PUSAT</a:t>
            </a:r>
            <a:endParaRPr lang="en-US"/>
          </a:p>
          <a:p>
            <a:pPr algn="ctr">
              <a:defRPr/>
            </a:pPr>
            <a:r>
              <a:rPr lang="en-US"/>
              <a:t>DAN TERJADI</a:t>
            </a:r>
            <a:endParaRPr lang="en-US"/>
          </a:p>
          <a:p>
            <a:pPr algn="ctr">
              <a:defRPr/>
            </a:pPr>
            <a:r>
              <a:rPr lang="en-US"/>
              <a:t>KESADARAN</a:t>
            </a:r>
            <a:endParaRPr lang="en-US"/>
          </a:p>
        </p:txBody>
      </p:sp>
      <p:sp>
        <p:nvSpPr>
          <p:cNvPr id="7191" name="AutoShape 10"/>
          <p:cNvSpPr>
            <a:spLocks noChangeArrowheads="1"/>
          </p:cNvSpPr>
          <p:nvPr/>
        </p:nvSpPr>
        <p:spPr bwMode="auto">
          <a:xfrm>
            <a:off x="2590800" y="2209800"/>
            <a:ext cx="609600" cy="533400"/>
          </a:xfrm>
          <a:prstGeom prst="rightArrow">
            <a:avLst>
              <a:gd name="adj1" fmla="val 50000"/>
              <a:gd name="adj2" fmla="val 28571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92" name="AutoShape 11"/>
          <p:cNvSpPr>
            <a:spLocks noChangeArrowheads="1"/>
          </p:cNvSpPr>
          <p:nvPr/>
        </p:nvSpPr>
        <p:spPr bwMode="auto">
          <a:xfrm>
            <a:off x="5715000" y="22098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17" name="Line 12"/>
          <p:cNvSpPr>
            <a:spLocks noChangeShapeType="1"/>
          </p:cNvSpPr>
          <p:nvPr/>
        </p:nvSpPr>
        <p:spPr bwMode="auto">
          <a:xfrm flipV="1">
            <a:off x="1447800" y="3048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18" name="Line 13"/>
          <p:cNvSpPr>
            <a:spLocks noChangeShapeType="1"/>
          </p:cNvSpPr>
          <p:nvPr/>
        </p:nvSpPr>
        <p:spPr bwMode="auto">
          <a:xfrm flipV="1">
            <a:off x="4572000" y="3048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19" name="Line 14"/>
          <p:cNvSpPr>
            <a:spLocks noChangeShapeType="1"/>
          </p:cNvSpPr>
          <p:nvPr/>
        </p:nvSpPr>
        <p:spPr bwMode="auto">
          <a:xfrm flipV="1">
            <a:off x="7467600" y="3048000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44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14A62B-468C-4316-BDC4-EE80EC3C7A50}" type="datetime1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</a:rPr>
              <a:t>SYARAT </a:t>
            </a:r>
            <a:r>
              <a:rPr lang="id-ID" sz="3600" dirty="0">
                <a:solidFill>
                  <a:srgbClr val="FFFF00"/>
                </a:solidFill>
              </a:rPr>
              <a:t>ADANYA</a:t>
            </a:r>
            <a:r>
              <a:rPr lang="en-US" sz="3600" dirty="0">
                <a:solidFill>
                  <a:srgbClr val="FFFF00"/>
                </a:solidFill>
              </a:rPr>
              <a:t> PENGAMATAN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A81DA7-2E6F-49FF-B57C-2D9B7C591860}" type="datetime1">
              <a:rPr lang="en-US" smtClean="0"/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5800" y="3048000"/>
            <a:ext cx="2590800" cy="1295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SYARAT AD</a:t>
            </a:r>
            <a:r>
              <a:rPr 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 PENGAMATAN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05400" y="1752600"/>
            <a:ext cx="32766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 </a:t>
            </a:r>
            <a:r>
              <a:rPr 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ANGSANG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0" y="2895600"/>
            <a:ext cx="32766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INDERA</a:t>
            </a:r>
            <a:r>
              <a:rPr 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5400" y="4038600"/>
            <a:ext cx="32766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SUSUNAN SYARAF NORMAL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05400" y="5181600"/>
            <a:ext cx="32766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 PERHATIAN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400301" y="3848100"/>
            <a:ext cx="3429000" cy="3175"/>
          </a:xfrm>
          <a:prstGeom prst="line">
            <a:avLst/>
          </a:prstGeom>
          <a:ln w="57150">
            <a:solidFill>
              <a:srgbClr val="FFFF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3276600" y="3733800"/>
            <a:ext cx="838200" cy="1588"/>
          </a:xfrm>
          <a:prstGeom prst="line">
            <a:avLst/>
          </a:prstGeom>
          <a:ln w="57150">
            <a:solidFill>
              <a:srgbClr val="FFFF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14800" y="2133600"/>
            <a:ext cx="990600" cy="1588"/>
          </a:xfrm>
          <a:prstGeom prst="straightConnector1">
            <a:avLst/>
          </a:prstGeom>
          <a:ln w="28575">
            <a:solidFill>
              <a:srgbClr val="FFFF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14800" y="5562600"/>
            <a:ext cx="990600" cy="1588"/>
          </a:xfrm>
          <a:prstGeom prst="straightConnector1">
            <a:avLst/>
          </a:prstGeom>
          <a:ln w="28575">
            <a:solidFill>
              <a:srgbClr val="FFFF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14800" y="4419600"/>
            <a:ext cx="990600" cy="1588"/>
          </a:xfrm>
          <a:prstGeom prst="straightConnector1">
            <a:avLst/>
          </a:prstGeom>
          <a:ln w="28575">
            <a:solidFill>
              <a:srgbClr val="FFFF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14800" y="3276600"/>
            <a:ext cx="990600" cy="1588"/>
          </a:xfrm>
          <a:prstGeom prst="straightConnector1">
            <a:avLst/>
          </a:prstGeom>
          <a:ln w="28575">
            <a:solidFill>
              <a:srgbClr val="FFFF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4478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</a:rPr>
              <a:t>PERSEPSI</a:t>
            </a:r>
            <a:r>
              <a:rPr lang="id-ID" sz="4800" dirty="0">
                <a:solidFill>
                  <a:srgbClr val="FFFF00"/>
                </a:solidFill>
              </a:rPr>
              <a:t> OBSERVASI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9051B1-42ED-40A1-9956-0A1AF72FC1FB}" type="datetime1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EB0A6-2A94-4F3D-84ED-9A4492B9451B}" type="slidenum">
              <a:rPr lang="en-US" smtClean="0"/>
            </a:fld>
            <a:endParaRPr lang="en-US"/>
          </a:p>
        </p:txBody>
      </p:sp>
      <p:pic>
        <p:nvPicPr>
          <p:cNvPr id="922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1447800"/>
            <a:ext cx="8534400" cy="5029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id-ID" sz="5400" b="1" dirty="0"/>
              <a:t>ANEKA KEKELIRUAN </a:t>
            </a:r>
            <a:r>
              <a:rPr lang="en-US" sz="5400" b="1" dirty="0"/>
              <a:t>DALAM PERSEPSI</a:t>
            </a:r>
            <a:endParaRPr lang="en-US" sz="5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063A6BA-C5A9-44A2-B233-285D47FB0EBE}" type="datetime1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D9CFC-5621-455C-ACB8-912363DDB98E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333"/>
            <a:ext cx="8077200" cy="604822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DIMENSI </a:t>
            </a:r>
            <a:r>
              <a:rPr lang="en-US" sz="3600" dirty="0">
                <a:solidFill>
                  <a:srgbClr val="FFFF00"/>
                </a:solidFill>
                <a:latin typeface="Bookman Old Style" panose="02050604050505020204" pitchFamily="18" charset="0"/>
              </a:rPr>
              <a:t>FILOSOFIS </a:t>
            </a:r>
            <a:r>
              <a:rPr lang="en-US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ILMU</a:t>
            </a:r>
            <a:endParaRPr lang="en-US" sz="36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61920" y="1952613"/>
            <a:ext cx="5048280" cy="1857387"/>
          </a:xfrm>
        </p:spPr>
        <p:txBody>
          <a:bodyPr>
            <a:normAutofit fontScale="85000" lnSpcReduction="20000"/>
          </a:bodyPr>
          <a:lstStyle/>
          <a:p>
            <a:pPr marL="548005" indent="-5080" eaLnBrk="1" hangingPunct="1">
              <a:lnSpc>
                <a:spcPct val="110000"/>
              </a:lnSpc>
              <a:spcBef>
                <a:spcPct val="10000"/>
              </a:spcBef>
              <a:buNone/>
            </a:pPr>
            <a:r>
              <a:rPr lang="en-US" sz="3600" dirty="0" err="1">
                <a:latin typeface="Arial" panose="020B0604020202020204" pitchFamily="34" charset="0"/>
              </a:rPr>
              <a:t>Dalam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perspektif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filosofis</a:t>
            </a:r>
            <a:r>
              <a:rPr lang="en-US" sz="3600" dirty="0">
                <a:latin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</a:rPr>
              <a:t>semua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ilmu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pastilah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memiliki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tiga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dimensi</a:t>
            </a:r>
            <a:r>
              <a:rPr lang="en-US" sz="3600" dirty="0">
                <a:latin typeface="Arial" panose="020B0604020202020204" pitchFamily="34" charset="0"/>
              </a:rPr>
              <a:t>: </a:t>
            </a:r>
            <a:endParaRPr lang="en-US" sz="3600" dirty="0">
              <a:latin typeface="Arial" panose="020B0604020202020204" pitchFamily="34" charset="0"/>
            </a:endParaRPr>
          </a:p>
        </p:txBody>
      </p:sp>
      <p:pic>
        <p:nvPicPr>
          <p:cNvPr id="9222" name="Picture 6" descr="C:\Documents and Settings\Arif Rohman\Local Settings\Temporary Internet Files\t045947a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45232" y="2286000"/>
            <a:ext cx="3417767" cy="36576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476860" y="5548330"/>
            <a:ext cx="2143140" cy="31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</a:ln>
        </p:spPr>
        <p:txBody>
          <a:bodyPr vert="horz" wrap="square" lIns="0" tIns="45720" rIns="0" bIns="0" numCol="1" anchor="b" anchorCtr="0" compatLnSpc="1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Isaac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Newton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19188" y="4000488"/>
            <a:ext cx="4062412" cy="1714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273050" marR="0" lvl="0" indent="-27305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9FFDC"/>
                </a:solidFill>
                <a:effectLst/>
                <a:uLnTx/>
                <a:uFillTx/>
                <a:latin typeface="Arial" panose="020B0604020202020204" pitchFamily="34" charset="0"/>
              </a:rPr>
              <a:t>ONTOLOGIS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B9FFDC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3200" b="1" spc="-15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EPISTEMOLOGIS</a:t>
            </a:r>
            <a:endParaRPr lang="en-US" sz="2800" spc="-150" dirty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AKSIOLOGIS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ldLvl="0" animBg="1"/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A659D-1EA3-4C8C-9A8B-05EBEBDE0CDB}" type="slidenum">
              <a:rPr lang="en-US"/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>
              <a:defRPr/>
            </a:pPr>
            <a:endParaRPr lang="en-US"/>
          </a:p>
        </p:txBody>
      </p:sp>
      <p:pic>
        <p:nvPicPr>
          <p:cNvPr id="21510" name="Picture 4"/>
          <p:cNvPicPr>
            <a:picLocks noChangeArrowheads="1"/>
          </p:cNvPicPr>
          <p:nvPr/>
        </p:nvPicPr>
        <p:blipFill>
          <a:blip r:embed="rId1">
            <a:duotone>
              <a:prstClr val="black"/>
              <a:srgbClr val="C00000">
                <a:tint val="45000"/>
                <a:satMod val="400000"/>
              </a:srgbClr>
            </a:duotone>
            <a:lum bright="-22000" contrast="28000"/>
          </a:blip>
          <a:srcRect/>
          <a:stretch>
            <a:fillRect/>
          </a:stretch>
        </p:blipFill>
        <p:spPr bwMode="auto">
          <a:xfrm>
            <a:off x="777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685800" y="152400"/>
            <a:ext cx="7792198" cy="523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d-ID" sz="2800" b="1" dirty="0"/>
              <a:t>Gelas atau wajah</a:t>
            </a:r>
            <a:r>
              <a:rPr lang="en-US" sz="2800" b="1" dirty="0"/>
              <a:t>?  </a:t>
            </a:r>
            <a:r>
              <a:rPr lang="id-ID" sz="2800" b="1" dirty="0"/>
              <a:t>Figur atau Latar belakang ?</a:t>
            </a:r>
            <a:endParaRPr lang="en-US" sz="28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A10B3-C843-442D-86DC-D6A82E16B77F}" type="datetime1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AAB78-B86D-4377-BCDB-6F3B64433F9B}" type="slidenum">
              <a:rPr lang="en-US"/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>
              <a:defRPr/>
            </a:pPr>
            <a:endParaRPr lang="en-US"/>
          </a:p>
        </p:txBody>
      </p:sp>
      <p:pic>
        <p:nvPicPr>
          <p:cNvPr id="22534" name="Picture 4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241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1069422" y="343627"/>
            <a:ext cx="6931578" cy="6469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id-ID" sz="3600" b="1" dirty="0">
                <a:latin typeface="Arial" panose="020B0604020202020204" pitchFamily="34" charset="0"/>
                <a:cs typeface="Arial" panose="020B0604020202020204" pitchFamily="34" charset="0"/>
              </a:rPr>
              <a:t>POLA HIASAN YG MANAKAH?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713030-3453-4295-9C34-5A0E2E0B89BE}" type="datetime1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FC4B9-F2D1-4BAC-9CC6-876524AA8BED}" type="slidenum">
              <a:rPr lang="en-US"/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>
              <a:defRPr/>
            </a:pPr>
            <a:endParaRPr lang="en-US"/>
          </a:p>
        </p:txBody>
      </p:sp>
      <p:pic>
        <p:nvPicPr>
          <p:cNvPr id="23558" name="Picture 4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400412" y="152400"/>
            <a:ext cx="4217501" cy="7085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 b="1" dirty="0"/>
              <a:t>Impossible Stack</a:t>
            </a:r>
            <a:endParaRPr lang="en-US" sz="40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66D0E-28F4-41D5-AF75-BD9B610FA128}" type="datetime1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94B42-FB34-4C13-8131-95A6BE6B8D97}" type="slidenum">
              <a:rPr lang="en-US"/>
            </a:fld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>
              <a:defRPr/>
            </a:pPr>
            <a:endParaRPr lang="en-US"/>
          </a:p>
        </p:txBody>
      </p:sp>
      <p:pic>
        <p:nvPicPr>
          <p:cNvPr id="24582" name="Picture 4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15987"/>
            <a:ext cx="9144000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685800" y="252782"/>
            <a:ext cx="7696200" cy="5854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id-ID" sz="3200" b="1" dirty="0"/>
              <a:t>LEBIH  LUAS  YG  MANAKAH A / B ?</a:t>
            </a:r>
            <a:endParaRPr lang="en-US" sz="24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54C7-9DAE-4214-BDE0-7BAD641A5EF8}" type="datetime1">
              <a:rPr lang="en-US" smtClean="0"/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3352800"/>
            <a:ext cx="533400" cy="769441"/>
          </a:xfrm>
          <a:prstGeom prst="rect">
            <a:avLst/>
          </a:prstGeom>
          <a:noFill/>
          <a:ln>
            <a:solidFill>
              <a:srgbClr val="CCCC00"/>
            </a:solidFill>
          </a:ln>
        </p:spPr>
        <p:txBody>
          <a:bodyPr wrap="square" rtlCol="0">
            <a:spAutoFit/>
          </a:bodyPr>
          <a:lstStyle/>
          <a:p>
            <a:r>
              <a:rPr lang="id-ID" sz="4400" b="1" dirty="0"/>
              <a:t>A</a:t>
            </a:r>
            <a:endParaRPr lang="id-ID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3352800"/>
            <a:ext cx="533400" cy="769441"/>
          </a:xfrm>
          <a:prstGeom prst="rect">
            <a:avLst/>
          </a:prstGeom>
          <a:noFill/>
          <a:ln>
            <a:solidFill>
              <a:srgbClr val="CCCC00"/>
            </a:solidFill>
          </a:ln>
        </p:spPr>
        <p:txBody>
          <a:bodyPr wrap="square" rtlCol="0">
            <a:spAutoFit/>
          </a:bodyPr>
          <a:lstStyle/>
          <a:p>
            <a:r>
              <a:rPr lang="id-ID" sz="4400" b="1" dirty="0"/>
              <a:t>B</a:t>
            </a:r>
            <a:endParaRPr lang="id-ID" sz="2800" b="1" dirty="0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id-ID" b="1" dirty="0">
                <a:solidFill>
                  <a:srgbClr val="FFFF00"/>
                </a:solidFill>
              </a:rPr>
              <a:t>LEBIH PANJANG MANA?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2D81E-D19A-41B1-AC76-0B18FC62CB61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90600" y="3505200"/>
            <a:ext cx="2743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57800" y="3505200"/>
            <a:ext cx="2743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0600" y="3505200"/>
            <a:ext cx="4572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7924800" y="3276600"/>
            <a:ext cx="4572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4800600" y="3505200"/>
            <a:ext cx="4572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24800" y="3505200"/>
            <a:ext cx="4572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00600" y="3276600"/>
            <a:ext cx="4572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3276600" y="3505200"/>
            <a:ext cx="4572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76600" y="3276600"/>
            <a:ext cx="4572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990600" y="3276600"/>
            <a:ext cx="4572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dirty="0">
                <a:solidFill>
                  <a:srgbClr val="FFFF00"/>
                </a:solidFill>
              </a:rPr>
              <a:t>LURUS ATAU BELOK</a:t>
            </a:r>
            <a:r>
              <a:rPr lang="id-ID" b="1" dirty="0">
                <a:solidFill>
                  <a:srgbClr val="FFFF00"/>
                </a:solidFill>
              </a:rPr>
              <a:t>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2D81E-D19A-41B1-AC76-0B18FC62CB61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32766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9600" y="34290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35814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600" y="37338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" y="38862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" y="40386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" y="41910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43434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44958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600" y="46482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600" y="48006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" y="49530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9600" y="51054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9600" y="25146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9600" y="26670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9600" y="28194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9600" y="29718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9600" y="31242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>
            <a:off x="4343400" y="24384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Arc 38"/>
          <p:cNvSpPr/>
          <p:nvPr/>
        </p:nvSpPr>
        <p:spPr>
          <a:xfrm>
            <a:off x="4343400" y="25908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Arc 39"/>
          <p:cNvSpPr/>
          <p:nvPr/>
        </p:nvSpPr>
        <p:spPr>
          <a:xfrm>
            <a:off x="4343400" y="27432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Arc 40"/>
          <p:cNvSpPr/>
          <p:nvPr/>
        </p:nvSpPr>
        <p:spPr>
          <a:xfrm>
            <a:off x="4343400" y="28956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Arc 41"/>
          <p:cNvSpPr/>
          <p:nvPr/>
        </p:nvSpPr>
        <p:spPr>
          <a:xfrm>
            <a:off x="4343400" y="30480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Arc 42"/>
          <p:cNvSpPr/>
          <p:nvPr/>
        </p:nvSpPr>
        <p:spPr>
          <a:xfrm>
            <a:off x="4343400" y="32004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Arc 43"/>
          <p:cNvSpPr/>
          <p:nvPr/>
        </p:nvSpPr>
        <p:spPr>
          <a:xfrm>
            <a:off x="4343400" y="33528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Arc 44"/>
          <p:cNvSpPr/>
          <p:nvPr/>
        </p:nvSpPr>
        <p:spPr>
          <a:xfrm>
            <a:off x="4343400" y="35052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Arc 45"/>
          <p:cNvSpPr/>
          <p:nvPr/>
        </p:nvSpPr>
        <p:spPr>
          <a:xfrm>
            <a:off x="4343400" y="36576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Arc 46"/>
          <p:cNvSpPr/>
          <p:nvPr/>
        </p:nvSpPr>
        <p:spPr>
          <a:xfrm>
            <a:off x="4343400" y="38100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Arc 47"/>
          <p:cNvSpPr/>
          <p:nvPr/>
        </p:nvSpPr>
        <p:spPr>
          <a:xfrm>
            <a:off x="4343400" y="39624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Arc 48"/>
          <p:cNvSpPr/>
          <p:nvPr/>
        </p:nvSpPr>
        <p:spPr>
          <a:xfrm>
            <a:off x="4343400" y="41148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Arc 49"/>
          <p:cNvSpPr/>
          <p:nvPr/>
        </p:nvSpPr>
        <p:spPr>
          <a:xfrm>
            <a:off x="4343400" y="42672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Arc 50"/>
          <p:cNvSpPr/>
          <p:nvPr/>
        </p:nvSpPr>
        <p:spPr>
          <a:xfrm>
            <a:off x="4343400" y="45720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Arc 51"/>
          <p:cNvSpPr/>
          <p:nvPr/>
        </p:nvSpPr>
        <p:spPr>
          <a:xfrm>
            <a:off x="4343400" y="19812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Arc 52"/>
          <p:cNvSpPr/>
          <p:nvPr/>
        </p:nvSpPr>
        <p:spPr>
          <a:xfrm>
            <a:off x="4343400" y="21336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Arc 53"/>
          <p:cNvSpPr/>
          <p:nvPr/>
        </p:nvSpPr>
        <p:spPr>
          <a:xfrm>
            <a:off x="4343400" y="22860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Arc 54"/>
          <p:cNvSpPr/>
          <p:nvPr/>
        </p:nvSpPr>
        <p:spPr>
          <a:xfrm>
            <a:off x="4343400" y="44196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Arc 55"/>
          <p:cNvSpPr/>
          <p:nvPr/>
        </p:nvSpPr>
        <p:spPr>
          <a:xfrm>
            <a:off x="4343400" y="1905000"/>
            <a:ext cx="4343400" cy="1905000"/>
          </a:xfrm>
          <a:prstGeom prst="arc">
            <a:avLst>
              <a:gd name="adj1" fmla="val 106979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7" name="Straight Connector 56"/>
          <p:cNvCxnSpPr/>
          <p:nvPr/>
        </p:nvCxnSpPr>
        <p:spPr>
          <a:xfrm>
            <a:off x="609600" y="52578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54102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114300" y="4076700"/>
            <a:ext cx="3733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09600" y="23622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09600" y="22098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4419600" y="3048000"/>
            <a:ext cx="4343400" cy="1143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325562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FF00"/>
                </a:solidFill>
              </a:rPr>
              <a:t>PERHATIAN </a:t>
            </a:r>
            <a:r>
              <a:rPr lang="id-ID" sz="3600" dirty="0">
                <a:solidFill>
                  <a:srgbClr val="FFFF00"/>
                </a:solidFill>
              </a:rPr>
              <a:t>MANUSIA: </a:t>
            </a:r>
            <a:br>
              <a:rPr lang="id-ID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SPONTAN &amp; </a:t>
            </a:r>
            <a:r>
              <a:rPr lang="id-ID" sz="3600" dirty="0">
                <a:solidFill>
                  <a:srgbClr val="FFFF00"/>
                </a:solidFill>
              </a:rPr>
              <a:t>TERENCANA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55837"/>
            <a:ext cx="8229600" cy="4373563"/>
          </a:xfrm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spcBef>
                <a:spcPts val="2400"/>
              </a:spcBef>
              <a:buFont typeface="Wingdings" panose="05000000000000000000" pitchFamily="2" charset="2"/>
              <a:buChar char="v"/>
              <a:defRPr/>
            </a:pPr>
            <a:r>
              <a:rPr lang="en-US" sz="3400" b="1" dirty="0" err="1">
                <a:solidFill>
                  <a:srgbClr val="FFFF00"/>
                </a:solidFill>
              </a:rPr>
              <a:t>Perhatian</a:t>
            </a:r>
            <a:r>
              <a:rPr lang="en-US" sz="3400" b="1" dirty="0">
                <a:solidFill>
                  <a:srgbClr val="FFFF00"/>
                </a:solidFill>
              </a:rPr>
              <a:t> </a:t>
            </a:r>
            <a:r>
              <a:rPr lang="id-ID" sz="3400" b="1" dirty="0" err="1">
                <a:solidFill>
                  <a:srgbClr val="FFFF00"/>
                </a:solidFill>
              </a:rPr>
              <a:t>S</a:t>
            </a:r>
            <a:r>
              <a:rPr lang="en-US" sz="3400" b="1" dirty="0" err="1">
                <a:solidFill>
                  <a:srgbClr val="FFFF00"/>
                </a:solidFill>
              </a:rPr>
              <a:t>pontan</a:t>
            </a:r>
            <a:r>
              <a:rPr lang="en-US" sz="3400" dirty="0"/>
              <a:t>: </a:t>
            </a:r>
            <a:r>
              <a:rPr lang="en-US" sz="3400" dirty="0" err="1"/>
              <a:t>perhatian</a:t>
            </a:r>
            <a:r>
              <a:rPr lang="en-US" sz="3400" dirty="0"/>
              <a:t> </a:t>
            </a:r>
            <a:r>
              <a:rPr lang="en-US" sz="3400" dirty="0" err="1"/>
              <a:t>yg</a:t>
            </a:r>
            <a:r>
              <a:rPr lang="en-US" sz="3400" dirty="0"/>
              <a:t> </a:t>
            </a:r>
            <a:r>
              <a:rPr lang="en-US" sz="3400" dirty="0" err="1"/>
              <a:t>munculnya</a:t>
            </a:r>
            <a:r>
              <a:rPr lang="en-US" sz="3400" dirty="0"/>
              <a:t> </a:t>
            </a:r>
            <a:r>
              <a:rPr lang="en-US" sz="3400" dirty="0" err="1"/>
              <a:t>secara</a:t>
            </a:r>
            <a:r>
              <a:rPr lang="en-US" sz="3400" dirty="0"/>
              <a:t> </a:t>
            </a:r>
            <a:r>
              <a:rPr lang="en-US" sz="3400" dirty="0" err="1"/>
              <a:t>tiba-tiba</a:t>
            </a:r>
            <a:r>
              <a:rPr lang="en-US" sz="3400" dirty="0"/>
              <a:t> </a:t>
            </a:r>
            <a:r>
              <a:rPr lang="en-US" sz="3400" dirty="0" err="1"/>
              <a:t>atau</a:t>
            </a:r>
            <a:r>
              <a:rPr lang="en-US" sz="3400" dirty="0"/>
              <a:t> </a:t>
            </a:r>
            <a:r>
              <a:rPr lang="en-US" sz="3400" dirty="0" err="1"/>
              <a:t>terjadinya</a:t>
            </a:r>
            <a:r>
              <a:rPr lang="en-US" sz="3400" dirty="0"/>
              <a:t> </a:t>
            </a:r>
            <a:r>
              <a:rPr lang="en-US" sz="3400" dirty="0" err="1"/>
              <a:t>tak</a:t>
            </a:r>
            <a:r>
              <a:rPr lang="en-US" sz="3400" dirty="0"/>
              <a:t> </a:t>
            </a:r>
            <a:r>
              <a:rPr lang="en-US" sz="3400" dirty="0" err="1"/>
              <a:t>direncanakan</a:t>
            </a:r>
            <a:r>
              <a:rPr lang="en-US" sz="3400" dirty="0"/>
              <a:t>.</a:t>
            </a:r>
            <a:endParaRPr lang="en-US" sz="3400" dirty="0"/>
          </a:p>
          <a:p>
            <a:pPr eaLnBrk="1" hangingPunct="1">
              <a:spcBef>
                <a:spcPts val="2400"/>
              </a:spcBef>
              <a:buFont typeface="Wingdings" panose="05000000000000000000" pitchFamily="2" charset="2"/>
              <a:buChar char="v"/>
              <a:defRPr/>
            </a:pPr>
            <a:r>
              <a:rPr lang="en-US" sz="3400" b="1" dirty="0" err="1">
                <a:solidFill>
                  <a:srgbClr val="FFFF00"/>
                </a:solidFill>
              </a:rPr>
              <a:t>Perhatian</a:t>
            </a:r>
            <a:r>
              <a:rPr lang="en-US" sz="3400" b="1" dirty="0">
                <a:solidFill>
                  <a:srgbClr val="FFFF00"/>
                </a:solidFill>
              </a:rPr>
              <a:t> </a:t>
            </a:r>
            <a:r>
              <a:rPr lang="id-ID" sz="3400" b="1" dirty="0">
                <a:solidFill>
                  <a:srgbClr val="FFFF00"/>
                </a:solidFill>
              </a:rPr>
              <a:t>Terencana</a:t>
            </a:r>
            <a:r>
              <a:rPr lang="en-US" sz="3400" dirty="0"/>
              <a:t>: </a:t>
            </a:r>
            <a:r>
              <a:rPr lang="en-US" sz="3400" dirty="0" err="1"/>
              <a:t>perhatian</a:t>
            </a:r>
            <a:r>
              <a:rPr lang="en-US" sz="3400" dirty="0"/>
              <a:t> yang </a:t>
            </a:r>
            <a:r>
              <a:rPr lang="en-US" sz="3400" dirty="0" err="1"/>
              <a:t>terjadinya</a:t>
            </a:r>
            <a:r>
              <a:rPr lang="en-US" sz="3400" dirty="0"/>
              <a:t> </a:t>
            </a:r>
            <a:r>
              <a:rPr lang="en-US" sz="3400" dirty="0" err="1"/>
              <a:t>ada</a:t>
            </a:r>
            <a:r>
              <a:rPr lang="en-US" sz="3400" dirty="0"/>
              <a:t> </a:t>
            </a:r>
            <a:r>
              <a:rPr lang="en-US" sz="3400" dirty="0" err="1"/>
              <a:t>kesengajaan</a:t>
            </a:r>
            <a:r>
              <a:rPr lang="en-US" sz="3400" dirty="0"/>
              <a:t> </a:t>
            </a:r>
            <a:r>
              <a:rPr lang="en-US" sz="3400" dirty="0" err="1"/>
              <a:t>atau</a:t>
            </a:r>
            <a:r>
              <a:rPr lang="en-US" sz="3400" dirty="0"/>
              <a:t> </a:t>
            </a:r>
            <a:r>
              <a:rPr lang="en-US" sz="3400" dirty="0" err="1"/>
              <a:t>direncanakan</a:t>
            </a:r>
            <a:r>
              <a:rPr lang="en-US" sz="3400" dirty="0"/>
              <a:t> </a:t>
            </a:r>
            <a:r>
              <a:rPr lang="id-ID" sz="3400" dirty="0"/>
              <a:t>sebelumnya</a:t>
            </a:r>
            <a:r>
              <a:rPr lang="en-US" sz="3400" dirty="0"/>
              <a:t>. </a:t>
            </a:r>
            <a:endParaRPr lang="en-US" sz="3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spc="-150" dirty="0">
                <a:solidFill>
                  <a:srgbClr val="FFFF00"/>
                </a:solidFill>
                <a:latin typeface="Arial Black" panose="020B0A04020102020204" pitchFamily="34" charset="0"/>
              </a:rPr>
              <a:t>PERHATIAN INTENSIF DAN PERHATIAN TAK INTENSIF</a:t>
            </a:r>
            <a:endParaRPr lang="en-US" sz="3600" spc="-15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100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FFFF00"/>
                </a:solidFill>
              </a:rPr>
              <a:t>Perhatian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id-ID" sz="4000" b="1" dirty="0" err="1">
                <a:solidFill>
                  <a:srgbClr val="FFFF00"/>
                </a:solidFill>
              </a:rPr>
              <a:t>I</a:t>
            </a:r>
            <a:r>
              <a:rPr lang="en-US" sz="4000" b="1" dirty="0" err="1">
                <a:solidFill>
                  <a:srgbClr val="FFFF00"/>
                </a:solidFill>
              </a:rPr>
              <a:t>ntensif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dirty="0"/>
              <a:t>: </a:t>
            </a:r>
            <a:r>
              <a:rPr lang="en-US" sz="4000" dirty="0" err="1"/>
              <a:t>perhatian</a:t>
            </a:r>
            <a:r>
              <a:rPr lang="en-US" sz="4000" dirty="0"/>
              <a:t> </a:t>
            </a:r>
            <a:r>
              <a:rPr lang="en-US" sz="4000" dirty="0" err="1"/>
              <a:t>yg</a:t>
            </a:r>
            <a:r>
              <a:rPr lang="en-US" sz="4000" dirty="0"/>
              <a:t> </a:t>
            </a:r>
            <a:r>
              <a:rPr lang="en-US" sz="4000" dirty="0" err="1"/>
              <a:t>berlangsungnya</a:t>
            </a:r>
            <a:r>
              <a:rPr lang="en-US" sz="4000" dirty="0"/>
              <a:t> </a:t>
            </a:r>
            <a:r>
              <a:rPr lang="en-US" sz="4000" dirty="0" err="1"/>
              <a:t>relatif</a:t>
            </a:r>
            <a:r>
              <a:rPr lang="en-US" sz="4000" dirty="0"/>
              <a:t> </a:t>
            </a:r>
            <a:r>
              <a:rPr lang="en-US" sz="4000" dirty="0" err="1"/>
              <a:t>terus</a:t>
            </a:r>
            <a:r>
              <a:rPr lang="en-US" sz="4000" dirty="0"/>
              <a:t> </a:t>
            </a:r>
            <a:r>
              <a:rPr lang="en-US" sz="4000" dirty="0" err="1"/>
              <a:t>menerus</a:t>
            </a:r>
            <a:r>
              <a:rPr lang="en-US" sz="4000" dirty="0"/>
              <a:t>.</a:t>
            </a:r>
            <a:endParaRPr lang="en-US" sz="4000" dirty="0"/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FFFF00"/>
                </a:solidFill>
              </a:rPr>
              <a:t>Perhatian</a:t>
            </a:r>
            <a:r>
              <a:rPr lang="en-US" sz="4000" b="1" dirty="0">
                <a:solidFill>
                  <a:srgbClr val="FFFF00"/>
                </a:solidFill>
              </a:rPr>
              <a:t>  </a:t>
            </a:r>
            <a:r>
              <a:rPr lang="id-ID" sz="4000" b="1" dirty="0" err="1">
                <a:solidFill>
                  <a:srgbClr val="FFFF00"/>
                </a:solidFill>
              </a:rPr>
              <a:t>T</a:t>
            </a:r>
            <a:r>
              <a:rPr lang="en-US" sz="4000" b="1" dirty="0" err="1">
                <a:solidFill>
                  <a:srgbClr val="FFFF00"/>
                </a:solidFill>
              </a:rPr>
              <a:t>ak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intensif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dirty="0"/>
              <a:t>: </a:t>
            </a:r>
            <a:r>
              <a:rPr lang="en-US" sz="4000" dirty="0" err="1"/>
              <a:t>perhatian</a:t>
            </a:r>
            <a:r>
              <a:rPr lang="en-US" sz="4000" dirty="0"/>
              <a:t> yang </a:t>
            </a:r>
            <a:r>
              <a:rPr lang="en-US" sz="4000" dirty="0" err="1"/>
              <a:t>berlangsungnya</a:t>
            </a:r>
            <a:r>
              <a:rPr lang="en-US" sz="4000" dirty="0"/>
              <a:t>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secara</a:t>
            </a:r>
            <a:r>
              <a:rPr lang="en-US" sz="4000" dirty="0"/>
              <a:t> </a:t>
            </a:r>
            <a:r>
              <a:rPr lang="en-US" sz="4000" dirty="0" err="1"/>
              <a:t>terus</a:t>
            </a:r>
            <a:r>
              <a:rPr lang="en-US" sz="4000" dirty="0"/>
              <a:t> </a:t>
            </a:r>
            <a:r>
              <a:rPr lang="en-US" sz="4000" dirty="0" err="1"/>
              <a:t>menerus</a:t>
            </a:r>
            <a:r>
              <a:rPr lang="en-US" sz="4000" dirty="0"/>
              <a:t> </a:t>
            </a:r>
            <a:endParaRPr lang="en-US" sz="4000" dirty="0"/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fld id="{DC37BA50-1B57-4554-AF57-6E06AAAD83C5}" type="datetime1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spc="-150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PERHATIAN KONSENTRATIF DAN PERHATIAN DISTRIBUTIF </a:t>
            </a:r>
            <a:endParaRPr lang="en-US" sz="3600" spc="-150" dirty="0"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505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FFFF00"/>
                </a:solidFill>
              </a:rPr>
              <a:t>Perhatian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id-ID" sz="4000" b="1" dirty="0" err="1">
                <a:solidFill>
                  <a:srgbClr val="FFFF00"/>
                </a:solidFill>
              </a:rPr>
              <a:t>K</a:t>
            </a:r>
            <a:r>
              <a:rPr lang="en-US" sz="4000" b="1" dirty="0" err="1">
                <a:solidFill>
                  <a:srgbClr val="FFFF00"/>
                </a:solidFill>
              </a:rPr>
              <a:t>onsentratif</a:t>
            </a:r>
            <a:r>
              <a:rPr lang="en-US" sz="4000" b="1" dirty="0">
                <a:solidFill>
                  <a:srgbClr val="FFFF00"/>
                </a:solidFill>
              </a:rPr>
              <a:t> : </a:t>
            </a:r>
            <a:r>
              <a:rPr lang="en-US" sz="4000" dirty="0" err="1"/>
              <a:t>perhatian</a:t>
            </a:r>
            <a:r>
              <a:rPr lang="en-US" sz="4000" dirty="0"/>
              <a:t> yang </a:t>
            </a:r>
            <a:r>
              <a:rPr lang="en-US" sz="4000" dirty="0" err="1"/>
              <a:t>tertuju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objek</a:t>
            </a:r>
            <a:r>
              <a:rPr lang="en-US" sz="4000" dirty="0"/>
              <a:t> </a:t>
            </a:r>
            <a:r>
              <a:rPr lang="en-US" sz="4000" dirty="0" err="1"/>
              <a:t>tunggal</a:t>
            </a:r>
            <a:r>
              <a:rPr lang="en-US" sz="4000" dirty="0"/>
              <a:t>.</a:t>
            </a:r>
            <a:endParaRPr lang="en-US" sz="4000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FFFF00"/>
                </a:solidFill>
              </a:rPr>
              <a:t>Perhatian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id-ID" sz="4000" b="1" dirty="0" err="1">
                <a:solidFill>
                  <a:srgbClr val="FFFF00"/>
                </a:solidFill>
              </a:rPr>
              <a:t>D</a:t>
            </a:r>
            <a:r>
              <a:rPr lang="en-US" sz="4000" b="1" dirty="0" err="1">
                <a:solidFill>
                  <a:srgbClr val="FFFF00"/>
                </a:solidFill>
              </a:rPr>
              <a:t>istributif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dirty="0"/>
              <a:t>: </a:t>
            </a:r>
            <a:r>
              <a:rPr lang="en-US" sz="4000" dirty="0" err="1"/>
              <a:t>perhatian</a:t>
            </a:r>
            <a:r>
              <a:rPr lang="en-US" sz="4000" dirty="0"/>
              <a:t> yang </a:t>
            </a:r>
            <a:r>
              <a:rPr lang="en-US" sz="4000" dirty="0" err="1"/>
              <a:t>tertuju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objek</a:t>
            </a:r>
            <a:r>
              <a:rPr lang="id-ID" sz="4000" dirty="0"/>
              <a:t> plural.</a:t>
            </a:r>
            <a:endParaRPr lang="en-US" sz="4000" dirty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245225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fld id="{6CBF5515-F086-496B-8028-A24F9B1661C7}" type="datetime1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440"/>
            <a:ext cx="8229600" cy="387096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  <a:spcBef>
                <a:spcPts val="1800"/>
              </a:spcBef>
              <a:buClr>
                <a:srgbClr val="FFFF00"/>
              </a:buClr>
              <a:buSzPct val="72000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Jenis p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engetahuan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(1)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awam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/ spontan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(2)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reflektif/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ilmiah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500"/>
              </a:lnSpc>
              <a:spcBef>
                <a:spcPts val="1800"/>
              </a:spcBef>
              <a:buClr>
                <a:srgbClr val="FFFF00"/>
              </a:buClr>
              <a:buSzPct val="72000"/>
            </a:pPr>
            <a:r>
              <a:rPr lang="en-US" sz="3200" dirty="0">
                <a:solidFill>
                  <a:srgbClr val="FFF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 </a:t>
            </a:r>
            <a:r>
              <a:rPr lang="en-US" sz="3200" dirty="0" err="1">
                <a:solidFill>
                  <a:srgbClr val="FFF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ilmiah</a:t>
            </a:r>
            <a:r>
              <a:rPr lang="en-US" sz="3200" dirty="0">
                <a:solidFill>
                  <a:srgbClr val="FFF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rgbClr val="FFFF8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200" dirty="0" err="1">
                <a:solidFill>
                  <a:srgbClr val="FFF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d-ID" sz="3200" dirty="0">
                <a:solidFill>
                  <a:srgbClr val="FFF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capai </a:t>
            </a:r>
            <a:r>
              <a:rPr lang="en-US" sz="3200" dirty="0">
                <a:solidFill>
                  <a:srgbClr val="FFF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 sz="3200" dirty="0">
                <a:solidFill>
                  <a:srgbClr val="FFF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3200" dirty="0" err="1">
                <a:solidFill>
                  <a:srgbClr val="FFF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3200" dirty="0">
                <a:solidFill>
                  <a:srgbClr val="FFF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ilmiah</a:t>
            </a:r>
            <a:r>
              <a:rPr lang="en-US" sz="3200" dirty="0">
                <a:solidFill>
                  <a:srgbClr val="FFF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srgbClr val="FFF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(scientific method)</a:t>
            </a:r>
            <a:r>
              <a:rPr lang="en-US" sz="3200" dirty="0">
                <a:solidFill>
                  <a:srgbClr val="FFF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sz="3200" dirty="0">
              <a:solidFill>
                <a:srgbClr val="FFFF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74600" y="993379"/>
            <a:ext cx="8136000" cy="12926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 panose="020B0604020202020204"/>
              <a:buNone/>
            </a:pPr>
            <a:r>
              <a:rPr lang="en-US" sz="3900" b="1" i="0" u="none" strike="noStrike" cap="small" baseline="0" dirty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PERSOALAN </a:t>
            </a:r>
            <a:r>
              <a:rPr lang="id-ID" sz="3900" b="1" i="0" u="none" strike="noStrike" cap="small" baseline="0" dirty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EPISTEMOLOGIS</a:t>
            </a:r>
            <a:r>
              <a:rPr lang="id-ID" sz="3900" b="1" i="0" u="none" strike="noStrike" cap="small" dirty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DALAM </a:t>
            </a:r>
            <a:r>
              <a:rPr lang="en-US" sz="3900" b="1" i="0" u="none" strike="noStrike" cap="small" baseline="0" dirty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FILSAFAT ILMU</a:t>
            </a:r>
            <a:endParaRPr lang="en-US" sz="3900" b="1" i="0" u="none" strike="noStrike" cap="small" baseline="0" dirty="0">
              <a:solidFill>
                <a:srgbClr val="C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2615933"/>
            <a:ext cx="8077200" cy="3708667"/>
          </a:xfrm>
          <a:prstGeom prst="rect">
            <a:avLst/>
          </a:prstGeom>
          <a:solidFill>
            <a:srgbClr val="B9FFDC"/>
          </a:solidFill>
          <a:ln w="9525" cap="rnd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361950" marR="0" lvl="0" indent="-36195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9000"/>
              <a:buFont typeface="Wingdings" panose="05000000000000000000" pitchFamily="2" charset="2"/>
              <a:buChar char="§"/>
            </a:pPr>
            <a:r>
              <a:rPr lang="id-ID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Hakekat</a:t>
            </a:r>
            <a:r>
              <a:rPr lang="id-ID" sz="30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pengetahuan dan ilmu pengetahuan?</a:t>
            </a:r>
            <a:endParaRPr lang="id-ID" sz="30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61950" marR="0" lvl="0" indent="-36195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9000"/>
              <a:buFont typeface="Wingdings" panose="05000000000000000000" pitchFamily="2" charset="2"/>
              <a:buChar char="§"/>
            </a:pPr>
            <a:r>
              <a:rPr lang="id-ID" sz="30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Sumber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pengetahuan</a:t>
            </a:r>
            <a:r>
              <a:rPr lang="id-ID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lang="en-US" sz="3000" b="0" i="0" u="none" strike="noStrike" cap="none" baseline="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61950" marR="0" lvl="0" indent="-36195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9000"/>
              <a:buFont typeface="Wingdings" panose="05000000000000000000" pitchFamily="2" charset="2"/>
              <a:buChar char="§"/>
            </a:pP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Peran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pengalaman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dan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akal</a:t>
            </a:r>
            <a:r>
              <a:rPr lang="id-ID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?</a:t>
            </a:r>
            <a:endParaRPr lang="id-ID" sz="3000" b="0" i="0" u="none" strike="noStrike" cap="none" baseline="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61950" marR="0" lvl="0" indent="-36195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9000"/>
              <a:buFont typeface="Wingdings" panose="05000000000000000000" pitchFamily="2" charset="2"/>
              <a:buChar char="§"/>
            </a:pPr>
            <a:r>
              <a:rPr lang="id-ID" sz="30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Metode memperoleh pengetahuan?</a:t>
            </a:r>
            <a:endParaRPr lang="en-US" sz="3000" b="0" i="0" u="none" strike="noStrike" cap="none" baseline="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61950" marR="0" lvl="0" indent="-36195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9000"/>
              <a:buFont typeface="Wingdings" panose="05000000000000000000" pitchFamily="2" charset="2"/>
              <a:buChar char="§"/>
            </a:pP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Hubungan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pengetahuan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d</a:t>
            </a:r>
            <a:r>
              <a:rPr lang="id-ID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keniscayaan</a:t>
            </a:r>
            <a:r>
              <a:rPr lang="id-ID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lang="en-US" sz="3000" b="0" i="0" u="none" strike="noStrike" cap="none" baseline="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61950" marR="0" lvl="0" indent="-36195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9000"/>
              <a:buFont typeface="Wingdings" panose="05000000000000000000" pitchFamily="2" charset="2"/>
              <a:buChar char="§"/>
            </a:pP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Bentuk-bentuk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perubahan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pengetahuan</a:t>
            </a:r>
            <a:r>
              <a:rPr lang="id-ID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lang="en-US" sz="3000" b="0" i="0" u="none" strike="noStrike" cap="none" baseline="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spc="-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PROSEDUR KERJA ILMIAH</a:t>
            </a:r>
            <a:endParaRPr lang="en-US" sz="4400" b="1" spc="-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6050" y="1071546"/>
            <a:ext cx="3357586" cy="785818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PERUMUSAN MASALAH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6050" y="4071942"/>
            <a:ext cx="3357586" cy="64294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PERUMUSAN HIPOTESIS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388" y="2214554"/>
            <a:ext cx="2357454" cy="1143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PENYUSUNAN KERANGKA BERFIKIR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2214554"/>
            <a:ext cx="2214578" cy="1143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KHASANAH PENGETAHUAN ILMIAH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4678" y="5572140"/>
            <a:ext cx="2571768" cy="7858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PENGUJIAN HIPOTESIS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6228000" y="5004000"/>
            <a:ext cx="2592000" cy="1728000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DITOLAK</a:t>
            </a:r>
            <a:endParaRPr lang="en-US" sz="20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214282" y="5000636"/>
            <a:ext cx="2643206" cy="1714512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endParaRPr lang="en-US" sz="20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>
            <a:stCxn id="4" idx="2"/>
            <a:endCxn id="5" idx="0"/>
          </p:cNvCxnSpPr>
          <p:nvPr/>
        </p:nvCxnSpPr>
        <p:spPr>
          <a:xfrm rot="5400000">
            <a:off x="3357554" y="2964653"/>
            <a:ext cx="2214578" cy="158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7" idx="0"/>
            <a:endCxn id="4" idx="1"/>
          </p:cNvCxnSpPr>
          <p:nvPr/>
        </p:nvCxnSpPr>
        <p:spPr>
          <a:xfrm rot="5400000" flipH="1" flipV="1">
            <a:off x="1750199" y="1178704"/>
            <a:ext cx="750099" cy="1321603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6" idx="0"/>
            <a:endCxn id="4" idx="3"/>
          </p:cNvCxnSpPr>
          <p:nvPr/>
        </p:nvCxnSpPr>
        <p:spPr>
          <a:xfrm rot="16200000" flipV="1">
            <a:off x="6500827" y="1107265"/>
            <a:ext cx="750099" cy="1464479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6" idx="1"/>
          </p:cNvCxnSpPr>
          <p:nvPr/>
        </p:nvCxnSpPr>
        <p:spPr>
          <a:xfrm>
            <a:off x="2571736" y="2786058"/>
            <a:ext cx="3857652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320000" flipH="1">
            <a:off x="4057200" y="5147864"/>
            <a:ext cx="857256" cy="36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786446" y="5867400"/>
            <a:ext cx="540000" cy="277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2817662" y="5844072"/>
            <a:ext cx="458938" cy="2332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60000" flipH="1">
            <a:off x="6716456" y="4149705"/>
            <a:ext cx="1620000" cy="36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60000" flipH="1">
            <a:off x="735482" y="4149705"/>
            <a:ext cx="1620000" cy="36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5400000">
            <a:off x="6206644" y="3285564"/>
            <a:ext cx="1008000" cy="1152000"/>
          </a:xfrm>
          <a:prstGeom prst="bentConnector3">
            <a:avLst>
              <a:gd name="adj1" fmla="val 101384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764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82550" h="38100" prst="coolSlant"/>
            </a:sp3d>
          </a:bodyPr>
          <a:lstStyle/>
          <a:p>
            <a:r>
              <a:rPr lang="en-US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MOTIF </a:t>
            </a:r>
            <a:r>
              <a:rPr lang="en-US" dirty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MANUSIA MENGEMBANGKAN ILMU</a:t>
            </a:r>
            <a:endParaRPr lang="en-US" dirty="0">
              <a:solidFill>
                <a:srgbClr val="FFFF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23360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err="1"/>
              <a:t>Perasaan</a:t>
            </a:r>
            <a:r>
              <a:rPr lang="en-US" sz="4000" b="1" dirty="0"/>
              <a:t> </a:t>
            </a:r>
            <a:r>
              <a:rPr lang="en-US" sz="4000" b="1" dirty="0" err="1"/>
              <a:t>ingin</a:t>
            </a:r>
            <a:r>
              <a:rPr lang="en-US" sz="4000" b="1" dirty="0"/>
              <a:t> </a:t>
            </a:r>
            <a:r>
              <a:rPr lang="en-US" sz="4000" b="1" dirty="0" err="1"/>
              <a:t>tahu</a:t>
            </a:r>
            <a:r>
              <a:rPr lang="en-US" sz="4000" b="1" dirty="0"/>
              <a:t> </a:t>
            </a:r>
            <a:r>
              <a:rPr lang="en-US" sz="4000" b="1" i="1" dirty="0"/>
              <a:t>(curiosity)</a:t>
            </a:r>
            <a:r>
              <a:rPr lang="en-US" sz="4000" b="1" dirty="0"/>
              <a:t>. </a:t>
            </a:r>
            <a:endParaRPr lang="en-US" sz="4000" b="1" dirty="0"/>
          </a:p>
          <a:p>
            <a:pPr lvl="0"/>
            <a:r>
              <a:rPr lang="en-US" sz="4000" b="1" dirty="0" err="1"/>
              <a:t>Keinginan</a:t>
            </a:r>
            <a:r>
              <a:rPr lang="en-US" sz="4000" b="1" dirty="0"/>
              <a:t> </a:t>
            </a:r>
            <a:r>
              <a:rPr lang="en-US" sz="4000" b="1" dirty="0" err="1"/>
              <a:t>hidup</a:t>
            </a:r>
            <a:r>
              <a:rPr lang="en-US" sz="4000" b="1" dirty="0"/>
              <a:t> </a:t>
            </a:r>
            <a:r>
              <a:rPr lang="en-US" sz="4000" b="1" dirty="0" err="1"/>
              <a:t>lebih</a:t>
            </a:r>
            <a:r>
              <a:rPr lang="en-US" sz="4000" b="1" dirty="0"/>
              <a:t> </a:t>
            </a:r>
            <a:r>
              <a:rPr lang="en-US" sz="4000" b="1" dirty="0" err="1"/>
              <a:t>praktis</a:t>
            </a:r>
            <a:r>
              <a:rPr lang="en-US" sz="4000" b="1" dirty="0"/>
              <a:t> </a:t>
            </a:r>
            <a:r>
              <a:rPr lang="en-US" sz="4000" b="1" i="1" dirty="0"/>
              <a:t>(motive</a:t>
            </a:r>
            <a:r>
              <a:rPr lang="id-ID" sz="4000" b="1" i="1" dirty="0"/>
              <a:t> to get practical life</a:t>
            </a:r>
            <a:r>
              <a:rPr lang="en-US" sz="4000" b="1" i="1" dirty="0"/>
              <a:t>)</a:t>
            </a:r>
            <a:r>
              <a:rPr lang="en-US" sz="4000" b="1" dirty="0"/>
              <a:t>.</a:t>
            </a:r>
            <a:endParaRPr lang="en-US" sz="4000" b="1" dirty="0"/>
          </a:p>
          <a:p>
            <a:pPr lvl="0"/>
            <a:r>
              <a:rPr lang="en-US" sz="4000" b="1" dirty="0" err="1"/>
              <a:t>Mencari</a:t>
            </a:r>
            <a:r>
              <a:rPr lang="en-US" sz="4000" b="1" dirty="0"/>
              <a:t> </a:t>
            </a:r>
            <a:r>
              <a:rPr lang="en-US" sz="4000" b="1" dirty="0" err="1"/>
              <a:t>hukum</a:t>
            </a:r>
            <a:r>
              <a:rPr lang="en-US" sz="4000" b="1" dirty="0"/>
              <a:t>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pola</a:t>
            </a:r>
            <a:r>
              <a:rPr lang="en-US" sz="4000" b="1" dirty="0"/>
              <a:t> </a:t>
            </a:r>
            <a:r>
              <a:rPr lang="en-US" sz="4000" b="1" dirty="0" err="1"/>
              <a:t>keteraturan</a:t>
            </a:r>
            <a:r>
              <a:rPr lang="en-US" sz="4000" b="1" dirty="0"/>
              <a:t> </a:t>
            </a:r>
            <a:r>
              <a:rPr lang="id-ID" sz="4000" b="1" dirty="0"/>
              <a:t>kehidupan</a:t>
            </a:r>
            <a:r>
              <a:rPr lang="en-US" sz="4000" b="1" dirty="0"/>
              <a:t> </a:t>
            </a:r>
            <a:r>
              <a:rPr lang="en-US" sz="4000" b="1" i="1" dirty="0"/>
              <a:t>(</a:t>
            </a:r>
            <a:r>
              <a:rPr lang="id-ID" sz="4000" b="1" i="1" dirty="0"/>
              <a:t>Motive to get pattern of life</a:t>
            </a:r>
            <a:r>
              <a:rPr lang="en-US" sz="4000" b="1" i="1" dirty="0"/>
              <a:t>)</a:t>
            </a:r>
            <a:r>
              <a:rPr lang="en-US" sz="4000" b="1" dirty="0"/>
              <a:t>.</a:t>
            </a:r>
            <a:endParaRPr lang="en-US" sz="4000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pc="-150" dirty="0">
                <a:solidFill>
                  <a:srgbClr val="FFFF00"/>
                </a:solidFill>
              </a:rPr>
              <a:t>PEMBAGIAN DARI SEGI ADA TIDAKNYA BANTUAN ILMU LAIN</a:t>
            </a:r>
            <a:endParaRPr lang="en-US" spc="-15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1800"/>
              </a:spcBef>
            </a:pPr>
            <a:r>
              <a:rPr lang="en-US" sz="3200" b="1" i="1" dirty="0" err="1"/>
              <a:t>Monodisiplin</a:t>
            </a:r>
            <a:r>
              <a:rPr lang="en-US" sz="3200" i="1" dirty="0"/>
              <a:t>: </a:t>
            </a:r>
            <a:r>
              <a:rPr lang="en-US" sz="3200" dirty="0" err="1"/>
              <a:t>ilmu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dikembangkan</a:t>
            </a:r>
            <a:r>
              <a:rPr lang="en-US" sz="3200" dirty="0"/>
              <a:t> d</a:t>
            </a:r>
            <a:r>
              <a:rPr lang="id-ID" sz="3200" dirty="0"/>
              <a:t>l</a:t>
            </a:r>
            <a:r>
              <a:rPr lang="en-US" sz="3200" dirty="0"/>
              <a:t>m </a:t>
            </a:r>
            <a:r>
              <a:rPr lang="en-US" sz="3200" dirty="0" err="1"/>
              <a:t>lingkup</a:t>
            </a:r>
            <a:r>
              <a:rPr lang="en-US" sz="3200" dirty="0"/>
              <a:t> </a:t>
            </a:r>
            <a:r>
              <a:rPr lang="en-US" sz="3200" dirty="0" err="1"/>
              <a:t>objek</a:t>
            </a:r>
            <a:r>
              <a:rPr lang="en-US" sz="3200" dirty="0"/>
              <a:t> </a:t>
            </a:r>
            <a:r>
              <a:rPr lang="en-US" sz="3200" dirty="0" err="1"/>
              <a:t>formalnya</a:t>
            </a:r>
            <a:r>
              <a:rPr lang="en-US" sz="3200" dirty="0"/>
              <a:t> </a:t>
            </a:r>
            <a:r>
              <a:rPr lang="en-US" sz="3200" dirty="0" err="1"/>
              <a:t>saja</a:t>
            </a:r>
            <a:r>
              <a:rPr lang="en-US" sz="3200" dirty="0"/>
              <a:t> </a:t>
            </a:r>
            <a:r>
              <a:rPr lang="en-US" sz="3200" dirty="0" err="1"/>
              <a:t>tanpa</a:t>
            </a:r>
            <a:r>
              <a:rPr lang="en-US" sz="3200" dirty="0"/>
              <a:t> </a:t>
            </a:r>
            <a:r>
              <a:rPr lang="en-US" sz="3200" dirty="0" err="1"/>
              <a:t>memerlukan</a:t>
            </a:r>
            <a:r>
              <a:rPr lang="en-US" sz="3200" dirty="0"/>
              <a:t> </a:t>
            </a:r>
            <a:r>
              <a:rPr lang="en-US" sz="3200" dirty="0" err="1"/>
              <a:t>bantuan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r>
              <a:rPr lang="en-US" sz="3200" dirty="0"/>
              <a:t> lain</a:t>
            </a:r>
            <a:endParaRPr lang="en-US" sz="3200" dirty="0"/>
          </a:p>
          <a:p>
            <a:pPr>
              <a:lnSpc>
                <a:spcPts val="3500"/>
              </a:lnSpc>
              <a:spcBef>
                <a:spcPts val="1800"/>
              </a:spcBef>
            </a:pPr>
            <a:r>
              <a:rPr lang="en-US" sz="3200" b="1" i="1" dirty="0" err="1">
                <a:solidFill>
                  <a:srgbClr val="B9FFDC"/>
                </a:solidFill>
              </a:rPr>
              <a:t>Multidisiplin</a:t>
            </a:r>
            <a:r>
              <a:rPr lang="en-US" sz="3200" i="1" dirty="0">
                <a:solidFill>
                  <a:srgbClr val="B9FFDC"/>
                </a:solidFill>
              </a:rPr>
              <a:t>:</a:t>
            </a:r>
            <a:r>
              <a:rPr lang="en-US" sz="3200" dirty="0">
                <a:solidFill>
                  <a:srgbClr val="B9FFDC"/>
                </a:solidFill>
              </a:rPr>
              <a:t> </a:t>
            </a:r>
            <a:r>
              <a:rPr lang="en-US" sz="3200" dirty="0" err="1">
                <a:solidFill>
                  <a:srgbClr val="B9FFDC"/>
                </a:solidFill>
              </a:rPr>
              <a:t>ilmu</a:t>
            </a:r>
            <a:r>
              <a:rPr lang="en-US" sz="3200" dirty="0">
                <a:solidFill>
                  <a:srgbClr val="B9FFDC"/>
                </a:solidFill>
              </a:rPr>
              <a:t> </a:t>
            </a:r>
            <a:r>
              <a:rPr lang="en-US" sz="3200" dirty="0" err="1">
                <a:solidFill>
                  <a:srgbClr val="B9FFDC"/>
                </a:solidFill>
              </a:rPr>
              <a:t>yg</a:t>
            </a:r>
            <a:r>
              <a:rPr lang="en-US" sz="3200" dirty="0">
                <a:solidFill>
                  <a:srgbClr val="B9FFDC"/>
                </a:solidFill>
              </a:rPr>
              <a:t> </a:t>
            </a:r>
            <a:r>
              <a:rPr lang="en-US" sz="3200" dirty="0" err="1">
                <a:solidFill>
                  <a:srgbClr val="B9FFDC"/>
                </a:solidFill>
              </a:rPr>
              <a:t>dikembangkan</a:t>
            </a:r>
            <a:r>
              <a:rPr lang="en-US" sz="3200" dirty="0">
                <a:solidFill>
                  <a:srgbClr val="B9FFDC"/>
                </a:solidFill>
              </a:rPr>
              <a:t> </a:t>
            </a:r>
            <a:r>
              <a:rPr lang="en-US" sz="3200" dirty="0" err="1">
                <a:solidFill>
                  <a:srgbClr val="B9FFDC"/>
                </a:solidFill>
              </a:rPr>
              <a:t>dlm</a:t>
            </a:r>
            <a:r>
              <a:rPr lang="en-US" sz="3200" dirty="0">
                <a:solidFill>
                  <a:srgbClr val="B9FFDC"/>
                </a:solidFill>
              </a:rPr>
              <a:t> </a:t>
            </a:r>
            <a:r>
              <a:rPr lang="en-US" sz="3200" dirty="0" err="1">
                <a:solidFill>
                  <a:srgbClr val="B9FFDC"/>
                </a:solidFill>
              </a:rPr>
              <a:t>lingkup</a:t>
            </a:r>
            <a:r>
              <a:rPr lang="en-US" sz="3200" dirty="0">
                <a:solidFill>
                  <a:srgbClr val="B9FFDC"/>
                </a:solidFill>
              </a:rPr>
              <a:t> </a:t>
            </a:r>
            <a:r>
              <a:rPr lang="en-US" sz="3200" dirty="0" err="1">
                <a:solidFill>
                  <a:srgbClr val="B9FFDC"/>
                </a:solidFill>
              </a:rPr>
              <a:t>objek</a:t>
            </a:r>
            <a:r>
              <a:rPr lang="en-US" sz="3200" dirty="0">
                <a:solidFill>
                  <a:srgbClr val="B9FFDC"/>
                </a:solidFill>
              </a:rPr>
              <a:t> </a:t>
            </a:r>
            <a:r>
              <a:rPr lang="en-US" sz="3200" dirty="0" err="1">
                <a:solidFill>
                  <a:srgbClr val="B9FFDC"/>
                </a:solidFill>
              </a:rPr>
              <a:t>formalnya</a:t>
            </a:r>
            <a:r>
              <a:rPr lang="en-US" sz="3200" dirty="0">
                <a:solidFill>
                  <a:srgbClr val="B9FFDC"/>
                </a:solidFill>
              </a:rPr>
              <a:t> dg </a:t>
            </a:r>
            <a:r>
              <a:rPr lang="en-US" sz="3200" dirty="0" err="1">
                <a:solidFill>
                  <a:srgbClr val="B9FFDC"/>
                </a:solidFill>
              </a:rPr>
              <a:t>menggunakan</a:t>
            </a:r>
            <a:r>
              <a:rPr lang="en-US" sz="3200" dirty="0">
                <a:solidFill>
                  <a:srgbClr val="B9FFDC"/>
                </a:solidFill>
              </a:rPr>
              <a:t> </a:t>
            </a:r>
            <a:r>
              <a:rPr lang="en-US" sz="3200" dirty="0" err="1">
                <a:solidFill>
                  <a:srgbClr val="B9FFDC"/>
                </a:solidFill>
              </a:rPr>
              <a:t>hasil-hasil</a:t>
            </a:r>
            <a:r>
              <a:rPr lang="en-US" sz="3200" dirty="0">
                <a:solidFill>
                  <a:srgbClr val="B9FFDC"/>
                </a:solidFill>
              </a:rPr>
              <a:t> </a:t>
            </a:r>
            <a:r>
              <a:rPr lang="en-US" sz="3200" dirty="0" err="1">
                <a:solidFill>
                  <a:srgbClr val="B9FFDC"/>
                </a:solidFill>
              </a:rPr>
              <a:t>ilmu</a:t>
            </a:r>
            <a:r>
              <a:rPr lang="en-US" sz="3200" dirty="0">
                <a:solidFill>
                  <a:srgbClr val="B9FFDC"/>
                </a:solidFill>
              </a:rPr>
              <a:t> lain </a:t>
            </a:r>
            <a:r>
              <a:rPr lang="en-US" sz="3200" dirty="0" err="1">
                <a:solidFill>
                  <a:srgbClr val="B9FFDC"/>
                </a:solidFill>
              </a:rPr>
              <a:t>sbg</a:t>
            </a:r>
            <a:r>
              <a:rPr lang="en-US" sz="3200" dirty="0">
                <a:solidFill>
                  <a:srgbClr val="B9FFDC"/>
                </a:solidFill>
              </a:rPr>
              <a:t> </a:t>
            </a:r>
            <a:r>
              <a:rPr lang="en-US" sz="3200" dirty="0" err="1">
                <a:solidFill>
                  <a:srgbClr val="B9FFDC"/>
                </a:solidFill>
              </a:rPr>
              <a:t>penunjang</a:t>
            </a:r>
            <a:r>
              <a:rPr lang="en-US" sz="3200" dirty="0">
                <a:solidFill>
                  <a:srgbClr val="B9FFDC"/>
                </a:solidFill>
              </a:rPr>
              <a:t>. </a:t>
            </a:r>
            <a:endParaRPr lang="en-US" sz="3200" dirty="0">
              <a:solidFill>
                <a:srgbClr val="B9FFDC"/>
              </a:solidFill>
            </a:endParaRPr>
          </a:p>
          <a:p>
            <a:pPr>
              <a:lnSpc>
                <a:spcPts val="3500"/>
              </a:lnSpc>
              <a:spcBef>
                <a:spcPts val="1800"/>
              </a:spcBef>
            </a:pPr>
            <a:r>
              <a:rPr lang="en-US" sz="3200" b="1" i="1" dirty="0" err="1">
                <a:solidFill>
                  <a:srgbClr val="FFFF00"/>
                </a:solidFill>
              </a:rPr>
              <a:t>Interdisiplin</a:t>
            </a:r>
            <a:r>
              <a:rPr lang="en-US" sz="3200" i="1" dirty="0">
                <a:solidFill>
                  <a:srgbClr val="FFFF00"/>
                </a:solidFill>
              </a:rPr>
              <a:t>: </a:t>
            </a:r>
            <a:r>
              <a:rPr lang="en-US" sz="3200" dirty="0" err="1">
                <a:solidFill>
                  <a:srgbClr val="FFFF00"/>
                </a:solidFill>
              </a:rPr>
              <a:t>kerjasama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antar-ilmu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untuk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mengkaji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suatu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objek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45720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Para ahli mencatat ada banyak pandangan </a:t>
            </a:r>
            <a:r>
              <a:rPr lang="id-ID" sz="3200" b="1" dirty="0">
                <a:latin typeface="Arial Narrow" panose="020B0606020202030204" pitchFamily="34" charset="0"/>
              </a:rPr>
              <a:t>epistemologis dalam filsafat ilmu </a:t>
            </a:r>
            <a:r>
              <a:rPr lang="nl-NL" sz="3200" b="1" dirty="0">
                <a:latin typeface="Arial Narrow" panose="020B0606020202030204" pitchFamily="34" charset="0"/>
              </a:rPr>
              <a:t>yang menyebabkan adanya perbedaan aliran</a:t>
            </a:r>
            <a:r>
              <a:rPr lang="id-ID" sz="3200" b="1" dirty="0">
                <a:latin typeface="Arial Narrow" panose="020B0606020202030204" pitchFamily="34" charset="0"/>
              </a:rPr>
              <a:t>/ paham</a:t>
            </a:r>
            <a:r>
              <a:rPr lang="nl-NL" sz="3200" b="1" dirty="0">
                <a:latin typeface="Arial Narrow" panose="020B0606020202030204" pitchFamily="34" charset="0"/>
              </a:rPr>
              <a:t>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id-ID" sz="3200" b="1" dirty="0">
                <a:solidFill>
                  <a:srgbClr val="B9FFDC"/>
                </a:solidFill>
                <a:latin typeface="Arial Narrow" panose="020B0606020202030204" pitchFamily="34" charset="0"/>
              </a:rPr>
              <a:t>Pada era K</a:t>
            </a:r>
            <a:r>
              <a:rPr lang="nl-NL" sz="3200" b="1" dirty="0">
                <a:solidFill>
                  <a:srgbClr val="B9FFDC"/>
                </a:solidFill>
                <a:latin typeface="Arial Narrow" panose="020B0606020202030204" pitchFamily="34" charset="0"/>
              </a:rPr>
              <a:t>lasik</a:t>
            </a:r>
            <a:r>
              <a:rPr lang="id-ID" sz="3200" b="1" dirty="0">
                <a:solidFill>
                  <a:srgbClr val="B9FFDC"/>
                </a:solidFill>
                <a:latin typeface="Arial Narrow" panose="020B0606020202030204" pitchFamily="34" charset="0"/>
              </a:rPr>
              <a:t>,</a:t>
            </a:r>
            <a:r>
              <a:rPr lang="nl-NL" sz="3200" b="1" dirty="0">
                <a:solidFill>
                  <a:srgbClr val="B9FFDC"/>
                </a:solidFill>
                <a:latin typeface="Arial Narrow" panose="020B0606020202030204" pitchFamily="34" charset="0"/>
              </a:rPr>
              <a:t> terdapat dua paham besar: realisme dan Idealisme.</a:t>
            </a:r>
            <a:endParaRPr lang="nl-NL" sz="3200" b="1" dirty="0">
              <a:solidFill>
                <a:srgbClr val="B9FFDC"/>
              </a:solidFill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id-ID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Era M</a:t>
            </a:r>
            <a:r>
              <a:rPr lang="nl-NL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odern</a:t>
            </a:r>
            <a:r>
              <a:rPr lang="id-ID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,</a:t>
            </a:r>
            <a:r>
              <a:rPr lang="nl-NL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terdapat beberapa paham, yaitu:  </a:t>
            </a:r>
            <a:r>
              <a:rPr lang="nl-NL" sz="3200" b="1" dirty="0">
                <a:latin typeface="Arial Narrow" panose="020B0606020202030204" pitchFamily="34" charset="0"/>
              </a:rPr>
              <a:t>Empirisme, Rasionalisme, Kritisisme, Positivisme 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id-ID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Era Dewasa ini (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Abad 20</a:t>
            </a:r>
            <a:r>
              <a:rPr lang="id-ID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-21)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 terdapat </a:t>
            </a:r>
            <a:r>
              <a:rPr lang="id-ID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3 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paham paling menonjol, yaitu</a:t>
            </a:r>
            <a:r>
              <a:rPr lang="nl-NL" sz="3200" b="1" dirty="0">
                <a:latin typeface="Arial Narrow" panose="020B0606020202030204" pitchFamily="34" charset="0"/>
              </a:rPr>
              <a:t>: Eksistensialisme, Pragmatisme, 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dan</a:t>
            </a:r>
            <a:r>
              <a:rPr lang="nl-NL" sz="3200" b="1" dirty="0">
                <a:latin typeface="Arial Narrow" panose="020B0606020202030204" pitchFamily="34" charset="0"/>
              </a:rPr>
              <a:t> Dekonstruksionisme</a:t>
            </a:r>
            <a:endParaRPr lang="nl-NL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ALIRAN</a:t>
            </a:r>
            <a:r>
              <a:rPr lang="id-ID" sz="3600" dirty="0">
                <a:solidFill>
                  <a:srgbClr val="FFFF00"/>
                </a:solidFill>
                <a:latin typeface="Arial Black" panose="020B0A04020102020204" pitchFamily="34" charset="0"/>
              </a:rPr>
              <a:t>-ALIRAN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EPISTEMOLOGI</a:t>
            </a:r>
            <a:r>
              <a:rPr lang="id-ID" sz="3600" dirty="0">
                <a:solidFill>
                  <a:srgbClr val="FFFF00"/>
                </a:solidFill>
                <a:latin typeface="Arial Black" panose="020B0A04020102020204" pitchFamily="34" charset="0"/>
              </a:rPr>
              <a:t> DALAM FILSAFAT ILMU</a:t>
            </a:r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562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Bef>
                <a:spcPts val="1200"/>
              </a:spcBef>
              <a:buNone/>
            </a:pPr>
            <a:r>
              <a:rPr lang="nl-NL" sz="3200" dirty="0">
                <a:latin typeface="Arial Narrow" panose="020B0606020202030204" pitchFamily="34" charset="0"/>
              </a:rPr>
              <a:t>Inti ajaran pokok Realisme:</a:t>
            </a:r>
            <a:endParaRPr lang="nl-NL" sz="3200" dirty="0">
              <a:latin typeface="Arial Narrow" panose="020B060602020203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nl-NL" sz="3200" dirty="0">
                <a:solidFill>
                  <a:srgbClr val="7BEBF1"/>
                </a:solidFill>
                <a:latin typeface="Arial Narrow" panose="020B0606020202030204" pitchFamily="34" charset="0"/>
              </a:rPr>
              <a:t>Terdapat aneka realitas dalam kehidupan dunia, seperti </a:t>
            </a:r>
            <a:r>
              <a:rPr lang="nl-NL" sz="3200" dirty="0">
                <a:latin typeface="Arial Narrow" panose="020B0606020202030204" pitchFamily="34" charset="0"/>
              </a:rPr>
              <a:t>manusia, hewan, tumbuhan, aneka benda.</a:t>
            </a:r>
            <a:endParaRPr lang="nl-NL" sz="3200" dirty="0">
              <a:latin typeface="Arial Narrow" panose="020B060602020203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nl-NL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Real</a:t>
            </a:r>
            <a:r>
              <a:rPr lang="id-ID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 (</a:t>
            </a:r>
            <a:r>
              <a:rPr lang="nl-NL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yang aktual</a:t>
            </a:r>
            <a:r>
              <a:rPr lang="id-ID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)</a:t>
            </a:r>
            <a:r>
              <a:rPr lang="id-ID" sz="3200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M</a:t>
            </a:r>
            <a:r>
              <a:rPr lang="nl-NL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enunjuk </a:t>
            </a:r>
            <a:r>
              <a:rPr lang="id-ID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aneka </a:t>
            </a:r>
            <a:r>
              <a:rPr lang="nl-NL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benda atau </a:t>
            </a:r>
            <a:r>
              <a:rPr lang="id-ID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k</a:t>
            </a:r>
            <a:r>
              <a:rPr lang="nl-NL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ejadian yg sungguh</a:t>
            </a:r>
            <a:r>
              <a:rPr lang="id-ID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-</a:t>
            </a:r>
            <a:r>
              <a:rPr lang="nl-NL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sungguh, bukan sekadar khayalan atau apa yg ada dalam pikiran. </a:t>
            </a:r>
            <a:endParaRPr lang="id-ID" sz="32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nl-NL" sz="3200" dirty="0">
                <a:latin typeface="Arial Narrow" panose="020B0606020202030204" pitchFamily="34" charset="0"/>
              </a:rPr>
              <a:t>Obyek-obyek </a:t>
            </a:r>
            <a:r>
              <a:rPr lang="id-ID" sz="3200" dirty="0">
                <a:latin typeface="Arial Narrow" panose="020B0606020202030204" pitchFamily="34" charset="0"/>
              </a:rPr>
              <a:t>tsb </a:t>
            </a:r>
            <a:r>
              <a:rPr lang="nl-NL" sz="3200" dirty="0">
                <a:latin typeface="Arial Narrow" panose="020B0606020202030204" pitchFamily="34" charset="0"/>
              </a:rPr>
              <a:t>ada tanpa memperhatikan harapan dan keinginan manusia.</a:t>
            </a:r>
            <a:endParaRPr lang="nl-NL" sz="3200" dirty="0">
              <a:latin typeface="Arial Narrow" panose="020B060602020203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id-ID" sz="3200" dirty="0">
                <a:solidFill>
                  <a:srgbClr val="92D050"/>
                </a:solidFill>
                <a:latin typeface="Arial Narrow" panose="020B0606020202030204" pitchFamily="34" charset="0"/>
              </a:rPr>
              <a:t>Dg </a:t>
            </a:r>
            <a:r>
              <a:rPr lang="nl-NL" sz="3200" dirty="0">
                <a:solidFill>
                  <a:srgbClr val="92D050"/>
                </a:solidFill>
                <a:latin typeface="Arial Narrow" panose="020B0606020202030204" pitchFamily="34" charset="0"/>
              </a:rPr>
              <a:t>nalarnya</a:t>
            </a:r>
            <a:r>
              <a:rPr lang="id-ID" sz="3200" dirty="0">
                <a:solidFill>
                  <a:srgbClr val="92D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manusia</a:t>
            </a:r>
            <a:r>
              <a:rPr lang="nl-NL" sz="3200" dirty="0">
                <a:solidFill>
                  <a:srgbClr val="92D050"/>
                </a:solidFill>
                <a:latin typeface="Arial Narrow" panose="020B0606020202030204" pitchFamily="34" charset="0"/>
              </a:rPr>
              <a:t> </a:t>
            </a:r>
            <a:r>
              <a:rPr lang="id-ID" sz="3200" dirty="0">
                <a:solidFill>
                  <a:srgbClr val="92D050"/>
                </a:solidFill>
                <a:latin typeface="Arial Narrow" panose="020B0606020202030204" pitchFamily="34" charset="0"/>
              </a:rPr>
              <a:t>dpt </a:t>
            </a:r>
            <a:r>
              <a:rPr lang="nl-NL" sz="3200" dirty="0">
                <a:solidFill>
                  <a:srgbClr val="92D050"/>
                </a:solidFill>
                <a:latin typeface="Arial Narrow" panose="020B0606020202030204" pitchFamily="34" charset="0"/>
              </a:rPr>
              <a:t>mengetahui obyek realitas.</a:t>
            </a:r>
            <a:endParaRPr lang="nl-NL" sz="3200" dirty="0">
              <a:solidFill>
                <a:srgbClr val="92D050"/>
              </a:solidFill>
              <a:latin typeface="Arial Narrow" panose="020B060602020203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nl-NL" sz="3200" dirty="0">
                <a:latin typeface="Arial Narrow" panose="020B0606020202030204" pitchFamily="34" charset="0"/>
              </a:rPr>
              <a:t>Pengetahuan manusia ttg obyek</a:t>
            </a:r>
            <a:r>
              <a:rPr lang="id-ID" sz="3200" dirty="0">
                <a:latin typeface="Arial Narrow" panose="020B0606020202030204" pitchFamily="34" charset="0"/>
              </a:rPr>
              <a:t> &amp; </a:t>
            </a:r>
            <a:r>
              <a:rPr lang="nl-NL" sz="3200" dirty="0">
                <a:latin typeface="Arial Narrow" panose="020B0606020202030204" pitchFamily="34" charset="0"/>
              </a:rPr>
              <a:t>hukum</a:t>
            </a:r>
            <a:r>
              <a:rPr lang="id-ID" sz="3200" dirty="0">
                <a:latin typeface="Arial Narrow" panose="020B0606020202030204" pitchFamily="34" charset="0"/>
              </a:rPr>
              <a:t>-hukum</a:t>
            </a:r>
            <a:r>
              <a:rPr lang="nl-NL" sz="3200" dirty="0">
                <a:latin typeface="Arial Narrow" panose="020B0606020202030204" pitchFamily="34" charset="0"/>
              </a:rPr>
              <a:t>nya</a:t>
            </a:r>
            <a:r>
              <a:rPr lang="id-ID" sz="3200" dirty="0">
                <a:latin typeface="Arial Narrow" panose="020B0606020202030204" pitchFamily="34" charset="0"/>
              </a:rPr>
              <a:t> </a:t>
            </a:r>
            <a:r>
              <a:rPr lang="nl-NL" sz="3200" dirty="0">
                <a:latin typeface="Arial Narrow" panose="020B0606020202030204" pitchFamily="34" charset="0"/>
              </a:rPr>
              <a:t>adalah petunjuk yg paling diandalkan utk tindakan manusia.   </a:t>
            </a:r>
            <a:endParaRPr lang="nl-NL" sz="3200" dirty="0">
              <a:latin typeface="Arial Narrow" panose="020B0606020202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PAHAM REALISME</a:t>
            </a:r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7150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nl-NL" sz="3200" dirty="0">
                <a:solidFill>
                  <a:srgbClr val="FFFF81"/>
                </a:solidFill>
                <a:latin typeface="Arial Narrow" panose="020B0606020202030204" pitchFamily="34" charset="0"/>
              </a:rPr>
              <a:t>Mengetahui </a:t>
            </a:r>
            <a:r>
              <a:rPr lang="id-ID" sz="3200" dirty="0">
                <a:solidFill>
                  <a:srgbClr val="FFFF81"/>
                </a:solidFill>
                <a:latin typeface="Arial Narrow" panose="020B0606020202030204" pitchFamily="34" charset="0"/>
              </a:rPr>
              <a:t>menurut Realisme, </a:t>
            </a:r>
            <a:r>
              <a:rPr lang="nl-NL" sz="3200" dirty="0">
                <a:solidFill>
                  <a:srgbClr val="FFFF81"/>
                </a:solidFill>
                <a:latin typeface="Arial Narrow" panose="020B0606020202030204" pitchFamily="34" charset="0"/>
              </a:rPr>
              <a:t>sama artinya dg memiliki pengetahuan ttg sesuatu obyek</a:t>
            </a:r>
            <a:r>
              <a:rPr lang="id-ID" sz="3200" dirty="0">
                <a:solidFill>
                  <a:srgbClr val="FFFF81"/>
                </a:solidFill>
                <a:latin typeface="Arial Narrow" panose="020B0606020202030204" pitchFamily="34" charset="0"/>
              </a:rPr>
              <a:t>.</a:t>
            </a:r>
            <a:endParaRPr lang="nl-NL" sz="3200" dirty="0">
              <a:solidFill>
                <a:srgbClr val="FFFF81"/>
              </a:solidFill>
              <a:latin typeface="Arial Narrow" panose="020B060602020203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nl-NL" sz="3200" dirty="0">
                <a:latin typeface="Arial Narrow" panose="020B0606020202030204" pitchFamily="34" charset="0"/>
              </a:rPr>
              <a:t>Hasil mengetahui melibatkan interaksi antara pikiran man dan dunia di luar pikiran manusia.</a:t>
            </a:r>
            <a:endParaRPr lang="nl-NL" sz="3200" dirty="0">
              <a:latin typeface="Arial Narrow" panose="020B060602020203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nl-NL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Proses mengetahui diawali dg ‘sensasi’  dan diakhiri dg ‘abstraksi’.</a:t>
            </a:r>
            <a:endParaRPr lang="nl-NL" sz="32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nl-NL" sz="3200" b="1" i="1" dirty="0">
                <a:solidFill>
                  <a:srgbClr val="7BEBF1"/>
                </a:solidFill>
                <a:latin typeface="Arial Narrow" panose="020B0606020202030204" pitchFamily="34" charset="0"/>
              </a:rPr>
              <a:t>Sensasi </a:t>
            </a:r>
            <a:r>
              <a:rPr lang="nl-NL" sz="3200" dirty="0">
                <a:latin typeface="Arial Narrow" panose="020B0606020202030204" pitchFamily="34" charset="0"/>
              </a:rPr>
              <a:t>adl </a:t>
            </a:r>
            <a:r>
              <a:rPr lang="id-ID" sz="3200" dirty="0">
                <a:latin typeface="Arial Narrow" panose="020B0606020202030204" pitchFamily="34" charset="0"/>
              </a:rPr>
              <a:t>proses </a:t>
            </a:r>
            <a:r>
              <a:rPr lang="nl-NL" sz="3200" dirty="0">
                <a:latin typeface="Arial Narrow" panose="020B0606020202030204" pitchFamily="34" charset="0"/>
              </a:rPr>
              <a:t>t</a:t>
            </a:r>
            <a:r>
              <a:rPr lang="id-ID" sz="3200" dirty="0">
                <a:latin typeface="Arial Narrow" panose="020B0606020202030204" pitchFamily="34" charset="0"/>
              </a:rPr>
              <a:t>ert</a:t>
            </a:r>
            <a:r>
              <a:rPr lang="nl-NL" sz="3200" dirty="0">
                <a:latin typeface="Arial Narrow" panose="020B0606020202030204" pitchFamily="34" charset="0"/>
              </a:rPr>
              <a:t>angkap</a:t>
            </a:r>
            <a:r>
              <a:rPr lang="id-ID" sz="3200" dirty="0">
                <a:latin typeface="Arial Narrow" panose="020B0606020202030204" pitchFamily="34" charset="0"/>
              </a:rPr>
              <a:t>nya obyek oleh </a:t>
            </a:r>
            <a:r>
              <a:rPr lang="nl-NL" sz="3200" dirty="0">
                <a:latin typeface="Arial Narrow" panose="020B0606020202030204" pitchFamily="34" charset="0"/>
              </a:rPr>
              <a:t>indera manusia</a:t>
            </a:r>
            <a:r>
              <a:rPr lang="id-ID" sz="3200" dirty="0">
                <a:latin typeface="Arial Narrow" panose="020B0606020202030204" pitchFamily="34" charset="0"/>
              </a:rPr>
              <a:t>.</a:t>
            </a:r>
            <a:endParaRPr lang="nl-NL" sz="3200" dirty="0">
              <a:latin typeface="Arial Narrow" panose="020B060602020203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nl-NL" sz="3200" dirty="0">
                <a:solidFill>
                  <a:srgbClr val="92D050"/>
                </a:solidFill>
                <a:latin typeface="Arial Narrow" panose="020B0606020202030204" pitchFamily="34" charset="0"/>
              </a:rPr>
              <a:t>Hasil dari proses sensasi adl pengalaman inderawi atau data sensori.</a:t>
            </a:r>
            <a:endParaRPr lang="nl-NL" sz="3200" dirty="0">
              <a:solidFill>
                <a:srgbClr val="92D050"/>
              </a:solidFill>
              <a:latin typeface="Arial Narrow" panose="020B060602020203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id-ID" sz="3200" b="1" i="1" dirty="0">
                <a:solidFill>
                  <a:srgbClr val="7BEBF1"/>
                </a:solidFill>
                <a:latin typeface="Arial Narrow" panose="020B0606020202030204" pitchFamily="34" charset="0"/>
              </a:rPr>
              <a:t>Abstraksi</a:t>
            </a:r>
            <a:r>
              <a:rPr lang="id-ID" sz="3200" b="1" i="1" dirty="0">
                <a:latin typeface="Arial Narrow" panose="020B0606020202030204" pitchFamily="34" charset="0"/>
              </a:rPr>
              <a:t> </a:t>
            </a:r>
            <a:r>
              <a:rPr lang="id-ID" sz="3200" dirty="0">
                <a:latin typeface="Arial Narrow" panose="020B0606020202030204" pitchFamily="34" charset="0"/>
              </a:rPr>
              <a:t>adl proses ters</a:t>
            </a:r>
            <a:r>
              <a:rPr lang="nl-NL" sz="3200" dirty="0">
                <a:latin typeface="Arial Narrow" panose="020B0606020202030204" pitchFamily="34" charset="0"/>
              </a:rPr>
              <a:t>ortir</a:t>
            </a:r>
            <a:r>
              <a:rPr lang="id-ID" sz="3200" dirty="0">
                <a:latin typeface="Arial Narrow" panose="020B0606020202030204" pitchFamily="34" charset="0"/>
              </a:rPr>
              <a:t>nya dan diperolehnya hal-hal yg pokok oleh akal dari dari sensasi, </a:t>
            </a:r>
            <a:r>
              <a:rPr lang="nl-NL" sz="3200" dirty="0">
                <a:latin typeface="Arial Narrow" panose="020B0606020202030204" pitchFamily="34" charset="0"/>
              </a:rPr>
              <a:t>sehingga di</a:t>
            </a:r>
            <a:r>
              <a:rPr lang="id-ID" sz="3200" dirty="0">
                <a:latin typeface="Arial Narrow" panose="020B0606020202030204" pitchFamily="34" charset="0"/>
              </a:rPr>
              <a:t>peroleh </a:t>
            </a:r>
            <a:r>
              <a:rPr lang="nl-NL" sz="3200" dirty="0">
                <a:latin typeface="Arial Narrow" panose="020B0606020202030204" pitchFamily="34" charset="0"/>
              </a:rPr>
              <a:t>bentuk umum suatu obyek .   </a:t>
            </a:r>
            <a:endParaRPr lang="nl-NL" sz="32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FFFF00"/>
                </a:solidFill>
                <a:latin typeface="Arial Black" panose="020B0A04020102020204" pitchFamily="34" charset="0"/>
              </a:rPr>
              <a:t>REALISME KLASIK</a:t>
            </a:r>
            <a:endParaRPr lang="id-ID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67840"/>
            <a:ext cx="8686800" cy="4480560"/>
          </a:xfrm>
        </p:spPr>
        <p:txBody>
          <a:bodyPr/>
          <a:lstStyle/>
          <a:p>
            <a:r>
              <a:rPr lang="id-ID" b="1" i="1" dirty="0">
                <a:solidFill>
                  <a:srgbClr val="7BEB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Aristoteles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adalah tokoh realisme klasik.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Ia lebih memperhatikan perincian benda-benda individual.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dirty="0">
                <a:solidFill>
                  <a:srgbClr val="FFF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merasa bahwa realitas terdapat pada aneka benda kongkrit atau dalam perkembangan aneka benda itu. </a:t>
            </a:r>
            <a:endParaRPr lang="id-ID" dirty="0">
              <a:solidFill>
                <a:srgbClr val="FFFF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Dunia yg riil adalah dunia yg kita rasakan sekarang. Antara bentuk dengan materi tidak dapat dipisahkan.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686800" cy="5334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Mac Murray </a:t>
            </a:r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Kita tidak bisa melepaskan diri dari fakta bahwa terdapat perbedaan antara benda dan ide.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A.N. White Head </a:t>
            </a:r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: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alasannya mengapa benda harus dibedakan dg jelas dari pengetahuan kita ttg benda tsb sbg sikap obyektif :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indent="-854075">
              <a:lnSpc>
                <a:spcPts val="3000"/>
              </a:lnSpc>
              <a:spcBef>
                <a:spcPts val="1200"/>
              </a:spcBef>
              <a:buNone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    (1) </a:t>
            </a:r>
            <a:r>
              <a:rPr lang="id-ID" dirty="0">
                <a:solidFill>
                  <a:srgbClr val="7BEB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 hidup dalam alam warna, suara, dan lain obyek indrawi. Alam bukannya dalam diri kita dan tidak bersandar kepada indra kita. </a:t>
            </a:r>
            <a:endParaRPr lang="id-ID" dirty="0">
              <a:solidFill>
                <a:srgbClr val="7BEB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indent="-854075">
              <a:lnSpc>
                <a:spcPts val="3000"/>
              </a:lnSpc>
              <a:spcBef>
                <a:spcPts val="1200"/>
              </a:spcBef>
              <a:buNone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    (2) Pengetahuan sejarah memberi pemahaman kita ttg keadaan masa lampau ketika belum ada makhluk hidup di atas bumi.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id-ID" sz="3600" dirty="0">
                <a:solidFill>
                  <a:srgbClr val="FFFF00"/>
                </a:solidFill>
                <a:latin typeface="Arial Black" panose="020B0A04020102020204" pitchFamily="34" charset="0"/>
              </a:rPr>
              <a:t>REALISME MODERN</a:t>
            </a:r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86800" cy="5715000"/>
          </a:xfrm>
        </p:spPr>
        <p:txBody>
          <a:bodyPr>
            <a:noAutofit/>
          </a:bodyPr>
          <a:lstStyle/>
          <a:p>
            <a:pPr marL="989330" indent="-548005">
              <a:spcBef>
                <a:spcPts val="1200"/>
              </a:spcBef>
              <a:buNone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(3) </a:t>
            </a:r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Aktivitas manusia menuju lebih jauh dari jiwa manusia dan mencari serta mendapatkan batas terakhir dalam dunia yang kita ketahui. Benda-benda mendapatkan jalan bagi kesadaran kita. "Dunia pemikiran yg umum" memerlukan "dunia indra yg umum"</a:t>
            </a:r>
            <a:endParaRPr lang="id-ID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Karenanya,  kita tidak akan tahu tentang </a:t>
            </a:r>
            <a:r>
              <a:rPr lang="id-ID" dirty="0">
                <a:solidFill>
                  <a:srgbClr val="7BEB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kecuali dalam keadaan </a:t>
            </a:r>
            <a:r>
              <a:rPr lang="id-ID" dirty="0">
                <a:solidFill>
                  <a:srgbClr val="7BEB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'diketahui'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atau </a:t>
            </a:r>
            <a:r>
              <a:rPr lang="id-ID" dirty="0">
                <a:solidFill>
                  <a:srgbClr val="7BEB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'dialami'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oleh kita.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Sejak dasawarsa pertama abad ke-20, timbul 2 gerakan realis yg kuat: (1) </a:t>
            </a:r>
            <a:r>
              <a:rPr lang="id-ID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realism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atau </a:t>
            </a:r>
            <a:r>
              <a:rPr lang="id-ID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neorealisme</a:t>
            </a:r>
            <a:r>
              <a:rPr lang="id-ID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dan (2) </a:t>
            </a:r>
            <a:r>
              <a:rPr lang="id-ID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realism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410200"/>
          </a:xfrm>
        </p:spPr>
        <p:txBody>
          <a:bodyPr>
            <a:noAutofit/>
          </a:bodyPr>
          <a:lstStyle/>
          <a:p>
            <a:pPr marL="989330" indent="-548005">
              <a:lnSpc>
                <a:spcPts val="2880"/>
              </a:lnSpc>
              <a:spcBef>
                <a:spcPts val="1800"/>
              </a:spcBef>
              <a:buNone/>
            </a:pP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id-ID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Neo-realisme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adalah aliran yg menyerang terhadap </a:t>
            </a:r>
            <a:r>
              <a:rPr lang="id-ID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idealisme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id-ID" sz="2400" i="1" dirty="0">
                <a:solidFill>
                  <a:srgbClr val="7BEB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realism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adalah kritik terhadap </a:t>
            </a:r>
            <a:r>
              <a:rPr lang="id-ID" sz="2400" i="1" dirty="0">
                <a:solidFill>
                  <a:srgbClr val="7BEB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idealisme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id-ID" sz="2400" i="1" dirty="0">
                <a:solidFill>
                  <a:srgbClr val="7BEB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neo-realisme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Bef>
                <a:spcPts val="1800"/>
              </a:spcBef>
            </a:pPr>
            <a:r>
              <a:rPr lang="id-ID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Neorealis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menolak </a:t>
            </a:r>
            <a:r>
              <a:rPr lang="id-ID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subyektivisme, monisme, absolutisme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(percaya kepada sesuatu yang mutlak dan yang tanpa batas), segala filsafat mistik dan pandangan bahwa benda-benda yang non-mental itu diciptakan atau diubah oleh akal yang maha mengetahui. 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  <a:spcBef>
                <a:spcPts val="1800"/>
              </a:spcBef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Mereka mengaku kembali doktrin lama </a:t>
            </a:r>
            <a:r>
              <a:rPr lang="id-ID" sz="2400" i="1" dirty="0">
                <a:latin typeface="Arial" panose="020B0604020202020204" pitchFamily="34" charset="0"/>
                <a:cs typeface="Arial" panose="020B0604020202020204" pitchFamily="34" charset="0"/>
              </a:rPr>
              <a:t>common sense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tentang dunia yang riil dan obyektif dan diketahui secara langsung oleh rasa indrawi.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id-ID" dirty="0">
                <a:solidFill>
                  <a:srgbClr val="FFFF00"/>
                </a:solidFill>
                <a:latin typeface="Bookman Old Style" panose="02050604050505020204" pitchFamily="18" charset="0"/>
              </a:rPr>
              <a:t>Metode dalam Ilmu </a:t>
            </a:r>
            <a:endParaRPr lang="id-ID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ampungan Konten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8686800" cy="6172200"/>
          </a:xfrm>
        </p:spPr>
        <p:txBody>
          <a:bodyPr>
            <a:noAutofit/>
          </a:bodyPr>
          <a:lstStyle/>
          <a:p>
            <a:pPr marL="989330" indent="-548005">
              <a:lnSpc>
                <a:spcPts val="3300"/>
              </a:lnSpc>
              <a:spcBef>
                <a:spcPts val="1800"/>
              </a:spcBef>
              <a:buNone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spcBef>
                <a:spcPts val="1800"/>
              </a:spcBef>
            </a:pPr>
            <a:r>
              <a:rPr lang="id-ID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Neo-realisme </a:t>
            </a:r>
            <a:r>
              <a:rPr lang="id-ID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"Pengetahuan tentang suatu obyek tidak mengubah obyek tersebut".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Pengalaman dan kesadaran kita bersifat selektif dan bukan konstitutif;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spcBef>
                <a:spcPts val="1800"/>
              </a:spcBef>
              <a:buNone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K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ita memilih untuk memperhatikan benda-benda tertentu lebih daripada yang lain; kita tidak menciptakan atau mengubah benda-benda tersebut hanya karena kita mengalaminya.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id-ID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realist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tidak berpendapat bahwa kesadaran atau persepsi tentang benda-benda itu bersifat langsung dan tanpa perantara sebagai yang dikira oleh kelompok neorealis.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spcBef>
                <a:spcPts val="1800"/>
              </a:spcBef>
              <a:buNone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6172200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Benda-benda di luar kita sesungguhnya tidak berada dalam kesadaran kita; yang ada dalam kesadaran kita hanya data rasa (gambaran-gambaran mental).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rasa menunjukkan watak dari dunia luar serta watak dari akal yang mempersepsikan. Kita tidak bisa melangkah lebih jauh dari data </a:t>
            </a:r>
            <a:r>
              <a:rPr lang="id-ID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rasa kpd </a:t>
            </a:r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obyeknya </a:t>
            </a:r>
            <a:r>
              <a:rPr lang="id-ID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kecuali dg </a:t>
            </a:r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jalan inference. </a:t>
            </a:r>
            <a:endParaRPr lang="id-ID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Maka kita mempuyai: (1) Akal yg mempersepsi, orang yg mengetahui atau organisme yg sadar. (2) Obyek sbg kualitas primer. (3) Data rasa yg menghubungkan antara akal yg mengetahui dg obyek yg diketahui.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spcBef>
                <a:spcPts val="1200"/>
              </a:spcBef>
              <a:buNone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spcBef>
                <a:spcPts val="1200"/>
              </a:spcBef>
              <a:buNone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53340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Menurut paham idealisme, kenyataan sesungguhnya bersifat spiritual/ ideasional.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Dunia dan manusia yg ada di dalamnya adl bagian dari </a:t>
            </a:r>
            <a:r>
              <a:rPr lang="nl-NL" sz="3200" b="1" i="1" dirty="0">
                <a:latin typeface="Arial Narrow" panose="020B0606020202030204" pitchFamily="34" charset="0"/>
              </a:rPr>
              <a:t>jiwa universal yg terbuka.</a:t>
            </a:r>
            <a:endParaRPr lang="nl-NL" sz="3200" b="1" i="1" dirty="0"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Menurut Plato sbg pendiri idealisme: ada eksistensi dari </a:t>
            </a:r>
            <a:r>
              <a:rPr lang="nl-NL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‘Yg Ideal’ 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yg tak berubah, suatu dunia dari ide sempurna.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Seperti konsep kebenaran, kebaikan, keadilan, dan keindahan, yg berlaku umum dan tidak berbatas waktu.</a:t>
            </a:r>
            <a:endParaRPr lang="nl-NL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PAHAM IDEALISME</a:t>
            </a:r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7912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Plato menolak relativ</a:t>
            </a:r>
            <a:r>
              <a:rPr lang="id-ID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is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me kaum Sophist dan persepsi inderawi kaum realist.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Menurutnya, manusia itu baik, berharga, terhormat ketika perilakunya sesuai dg </a:t>
            </a:r>
            <a:r>
              <a:rPr lang="nl-NL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konsep dan ide universal ttg kebenaran, kebaikan, &amp; keindahan. </a:t>
            </a:r>
            <a:endParaRPr lang="nl-NL" sz="3200" b="1" i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Epistemologi Plato didasarkan pd teori rekoleksi </a:t>
            </a:r>
            <a:r>
              <a:rPr lang="nl-NL" sz="3200" b="1" i="1" dirty="0">
                <a:latin typeface="Arial Narrow" panose="020B0606020202030204" pitchFamily="34" charset="0"/>
              </a:rPr>
              <a:t>(Reminiscence)</a:t>
            </a:r>
            <a:r>
              <a:rPr lang="nl-NL" sz="3200" b="1" dirty="0">
                <a:latin typeface="Arial Narrow" panose="020B0606020202030204" pitchFamily="34" charset="0"/>
              </a:rPr>
              <a:t>. Artinya manusia menemukan kembali kebenaran yg sec tetap, tetapi sec tdk disadari telah hadir dlm pikiran mereka.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Teori ini menyakini </a:t>
            </a:r>
            <a:r>
              <a:rPr lang="nl-NL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setiap man mempunyai jiwa yg hadir lebih dahulu sebelum kelahirannya. </a:t>
            </a:r>
            <a:r>
              <a:rPr lang="nl-NL" sz="3200" b="1" i="1" dirty="0">
                <a:latin typeface="Arial Narrow" panose="020B0606020202030204" pitchFamily="34" charset="0"/>
              </a:rPr>
              <a:t>Jiwa tsb hidup dlm </a:t>
            </a:r>
            <a:r>
              <a:rPr lang="nl-NL" sz="3200" b="1" i="1" dirty="0">
                <a:solidFill>
                  <a:srgbClr val="7BEBF1"/>
                </a:solidFill>
                <a:latin typeface="Arial Narrow" panose="020B0606020202030204" pitchFamily="34" charset="0"/>
              </a:rPr>
              <a:t>dunia spiritual dari bentuk sempurna (ide-ide).  </a:t>
            </a:r>
            <a:endParaRPr lang="nl-NL" sz="3200" b="1" i="1" dirty="0">
              <a:solidFill>
                <a:srgbClr val="7BEBF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334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Kelahiran manusia sebenarnya memenjarakan </a:t>
            </a:r>
            <a:r>
              <a:rPr lang="nl-NL" sz="3200" b="1" dirty="0">
                <a:latin typeface="Arial Narrow" panose="020B0606020202030204" pitchFamily="34" charset="0"/>
              </a:rPr>
              <a:t>jiwa </a:t>
            </a:r>
            <a:r>
              <a:rPr lang="nl-NL" sz="3200" b="1" i="1" dirty="0">
                <a:latin typeface="Arial Narrow" panose="020B0606020202030204" pitchFamily="34" charset="0"/>
              </a:rPr>
              <a:t>(psyche)</a:t>
            </a:r>
            <a:r>
              <a:rPr lang="nl-NL" sz="3200" b="1" dirty="0">
                <a:latin typeface="Arial Narrow" panose="020B0606020202030204" pitchFamily="34" charset="0"/>
              </a:rPr>
              <a:t> 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dlm raga yg berdarah &amp; bersifat material.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Pengetahuan ttg ide sempurna ditekan ke dlm ketidaksadaran pikiran. Ia bisa ditemukan kembali dibawa ke kesadaran. 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Pengetahuan yg datang melalui indera sebenarnya tdk nyata, hanyalah bayangan atau tipuan dari realitas.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Pengetahuan yg asli adl </a:t>
            </a:r>
            <a:r>
              <a:rPr lang="nl-NL" sz="3200" b="1" i="1" dirty="0">
                <a:solidFill>
                  <a:srgbClr val="FFFF81"/>
                </a:solidFill>
                <a:latin typeface="Arial Narrow" panose="020B0606020202030204" pitchFamily="34" charset="0"/>
              </a:rPr>
              <a:t>bersifat immaterial, intelektual, dan abadi.</a:t>
            </a:r>
            <a:endParaRPr lang="nl-NL" sz="3200" b="1" i="1" dirty="0">
              <a:solidFill>
                <a:srgbClr val="FFFF8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60198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800"/>
              </a:spcBef>
              <a:buNone/>
            </a:pPr>
            <a:r>
              <a:rPr lang="nl-NL" sz="4000" b="1" dirty="0">
                <a:solidFill>
                  <a:srgbClr val="7BEBF1"/>
                </a:solidFill>
                <a:latin typeface="Arial Narrow" panose="020B0606020202030204" pitchFamily="34" charset="0"/>
              </a:rPr>
              <a:t>Epistemologi Idealisme:</a:t>
            </a:r>
            <a:endParaRPr lang="nl-NL" sz="40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nl-NL" sz="3200" b="1" dirty="0">
                <a:solidFill>
                  <a:srgbClr val="FFFF81"/>
                </a:solidFill>
                <a:latin typeface="Arial Narrow" panose="020B0606020202030204" pitchFamily="34" charset="0"/>
              </a:rPr>
              <a:t>Bahwa proses mengetahui adl proses rekognisi (mengenal kembali) akan ide-ide laten yg telah dibentuk dan telah hadir dlm pikiran. </a:t>
            </a:r>
            <a:endParaRPr lang="nl-NL" sz="3200" b="1" dirty="0">
              <a:solidFill>
                <a:srgbClr val="FFFF8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Dengan ingatannya, pikiran man dpt menemukan ide-ide dari </a:t>
            </a:r>
            <a:r>
              <a:rPr lang="nl-NL" sz="3200" b="1" i="1" dirty="0">
                <a:latin typeface="Arial Narrow" panose="020B0606020202030204" pitchFamily="34" charset="0"/>
              </a:rPr>
              <a:t>pikiran makrokosmis</a:t>
            </a:r>
            <a:r>
              <a:rPr lang="nl-NL" sz="3200" b="1" dirty="0">
                <a:latin typeface="Arial Narrow" panose="020B0606020202030204" pitchFamily="34" charset="0"/>
              </a:rPr>
              <a:t> dlm pikiran masing2 orang.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Logika dasar dari kaum Idealisme adl ada hubungan antara </a:t>
            </a:r>
            <a:r>
              <a:rPr lang="nl-NL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‘Yg Keseluruhan’ 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dg</a:t>
            </a:r>
            <a:r>
              <a:rPr lang="nl-NL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 ‘Yg Bagian’. </a:t>
            </a:r>
            <a:endParaRPr lang="nl-NL" sz="3200" b="1" i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Kebenaran hadir di dlm dan bersama </a:t>
            </a:r>
            <a:r>
              <a:rPr lang="nl-NL" sz="3200" b="1" i="1" dirty="0">
                <a:latin typeface="Arial Narrow" panose="020B0606020202030204" pitchFamily="34" charset="0"/>
              </a:rPr>
              <a:t>‘makrokosmis’</a:t>
            </a:r>
            <a:r>
              <a:rPr lang="nl-NL" sz="3200" b="1" dirty="0">
                <a:latin typeface="Arial Narrow" panose="020B0606020202030204" pitchFamily="34" charset="0"/>
              </a:rPr>
              <a:t> atau </a:t>
            </a:r>
            <a:r>
              <a:rPr lang="nl-NL" sz="3200" b="1" i="1" dirty="0">
                <a:latin typeface="Arial Narrow" panose="020B0606020202030204" pitchFamily="34" charset="0"/>
              </a:rPr>
              <a:t>‘Yg Mutlak’  </a:t>
            </a:r>
            <a:r>
              <a:rPr lang="nl-NL" sz="3200" b="1" dirty="0">
                <a:latin typeface="Arial Narrow" panose="020B0606020202030204" pitchFamily="34" charset="0"/>
              </a:rPr>
              <a:t>dlm sebuah tatanan yg logis, sistematis, dan terhubung.</a:t>
            </a:r>
            <a:r>
              <a:rPr lang="nl-NL" sz="3200" b="1" i="1" dirty="0">
                <a:latin typeface="Arial Narrow" panose="020B0606020202030204" pitchFamily="34" charset="0"/>
              </a:rPr>
              <a:t> </a:t>
            </a:r>
            <a:endParaRPr lang="nl-NL" sz="3200" b="1" i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001000" cy="4114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nl-NL" sz="3400" b="1" dirty="0">
                <a:latin typeface="Arial Narrow" panose="020B0606020202030204" pitchFamily="34" charset="0"/>
              </a:rPr>
              <a:t>Aliran atau paham pemikiran dalam epistemologi era modern dan masa kini meliputi:</a:t>
            </a:r>
            <a:endParaRPr lang="nl-NL" sz="3400" b="1" dirty="0"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nl-NL" sz="3400" b="1" dirty="0">
                <a:solidFill>
                  <a:srgbClr val="7BEBF1"/>
                </a:solidFill>
                <a:latin typeface="Arial Narrow" panose="020B0606020202030204" pitchFamily="34" charset="0"/>
              </a:rPr>
              <a:t>Era modern, terdapat 4 aliran besar: Empirisme, Rasionalisme, Kritisisme, dan Positifisme.</a:t>
            </a:r>
            <a:endParaRPr lang="nl-NL" sz="34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nl-NL" sz="3400" b="1" dirty="0">
                <a:latin typeface="Arial Narrow" panose="020B0606020202030204" pitchFamily="34" charset="0"/>
              </a:rPr>
              <a:t>Era Abad 20 dan dewasa ini, terdapat 3 aliran besar : Eksistensialisme, Pragmatisme, dan Deko</a:t>
            </a:r>
            <a:r>
              <a:rPr lang="id-ID" sz="3400" b="1" dirty="0">
                <a:latin typeface="Arial Narrow" panose="020B0606020202030204" pitchFamily="34" charset="0"/>
              </a:rPr>
              <a:t>ns</a:t>
            </a:r>
            <a:r>
              <a:rPr lang="nl-NL" sz="3400" b="1" dirty="0">
                <a:latin typeface="Arial Narrow" panose="020B0606020202030204" pitchFamily="34" charset="0"/>
              </a:rPr>
              <a:t>truksionisme.</a:t>
            </a:r>
            <a:endParaRPr lang="nl-NL" sz="3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600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400" spc="-150" dirty="0">
                <a:solidFill>
                  <a:srgbClr val="FFFF00"/>
                </a:solidFill>
                <a:latin typeface="Arial Black" panose="020B0A04020102020204" pitchFamily="34" charset="0"/>
              </a:rPr>
              <a:t>ALIRAN-ALIRAN </a:t>
            </a:r>
            <a:br>
              <a:rPr lang="en-US" sz="3400" spc="-15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id-ID" sz="3400" spc="-150" dirty="0">
                <a:solidFill>
                  <a:srgbClr val="FFFF00"/>
                </a:solidFill>
                <a:latin typeface="Arial Black" panose="020B0A04020102020204" pitchFamily="34" charset="0"/>
              </a:rPr>
              <a:t>PADA </a:t>
            </a:r>
            <a:r>
              <a:rPr lang="en-US" sz="3400" spc="-150" dirty="0">
                <a:solidFill>
                  <a:srgbClr val="FFFF00"/>
                </a:solidFill>
                <a:latin typeface="Arial Black" panose="020B0A04020102020204" pitchFamily="34" charset="0"/>
              </a:rPr>
              <a:t>ERA MODERN &amp; DEWASA INI</a:t>
            </a:r>
            <a:endParaRPr lang="en-US" sz="3400" spc="-15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334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Paham ini muncul pertama kali di Inggris.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Empirisme membawa semangat penyelidikan bebas utk memahami alam dan dunia, tdk lagi taqlid pd dogma gereja/ pun filsafat tradisional Aristoteles.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Akibatnya muncul kebebasan berekspresi dan berfikir yg berdampak 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kebebasan politik</a:t>
            </a:r>
            <a:r>
              <a:rPr lang="nl-NL" sz="3200" b="1" dirty="0">
                <a:latin typeface="Arial Narrow" panose="020B0606020202030204" pitchFamily="34" charset="0"/>
              </a:rPr>
              <a:t>, </a:t>
            </a: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toleransi religius</a:t>
            </a:r>
            <a:r>
              <a:rPr lang="nl-NL" sz="3200" b="1" dirty="0">
                <a:latin typeface="Arial Narrow" panose="020B0606020202030204" pitchFamily="34" charset="0"/>
              </a:rPr>
              <a:t>, </a:t>
            </a:r>
            <a:r>
              <a:rPr lang="nl-NL" sz="3200" b="1" dirty="0">
                <a:solidFill>
                  <a:srgbClr val="FFFF81"/>
                </a:solidFill>
                <a:latin typeface="Arial Narrow" panose="020B0606020202030204" pitchFamily="34" charset="0"/>
              </a:rPr>
              <a:t>reformasi ekonomi</a:t>
            </a:r>
            <a:r>
              <a:rPr lang="nl-NL" sz="3200" b="1" dirty="0">
                <a:latin typeface="Arial Narrow" panose="020B0606020202030204" pitchFamily="34" charset="0"/>
              </a:rPr>
              <a:t>, 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terbukanya penelitian kritis</a:t>
            </a:r>
            <a:r>
              <a:rPr lang="nl-NL" sz="3200" b="1" dirty="0">
                <a:latin typeface="Arial Narrow" panose="020B0606020202030204" pitchFamily="34" charset="0"/>
              </a:rPr>
              <a:t>, sehingga </a:t>
            </a: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berkembangnya sains</a:t>
            </a:r>
            <a:r>
              <a:rPr lang="nl-NL" sz="3200" b="1" dirty="0">
                <a:latin typeface="Arial Narrow" panose="020B0606020202030204" pitchFamily="34" charset="0"/>
              </a:rPr>
              <a:t>. 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Tokoh-tokoh Francis Bacon, Thomas Hobbes, John Locke,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ALIRAN/PAHAM EMPIRISME</a:t>
            </a:r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534400" cy="62484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Empirisme memandang bhw pemikiran Aristoteles sdh tdk memadai lagi, karen tdk memberi dasar kuat pd manusia utk mengatasi pro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blem hidup.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Metode deduksi Aristoteles tdk memberikan sesuatu yg baru, karena hal yg ingin diketahui sdh implisit ada dlm premis-premisnya.</a:t>
            </a:r>
            <a:r>
              <a:rPr lang="nl-NL" sz="3200" b="1" dirty="0">
                <a:latin typeface="Arial Narrow" panose="020B0606020202030204" pitchFamily="34" charset="0"/>
              </a:rPr>
              <a:t>  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Empirisme memberikan solusi pemberian metode baru berupa observasi induktif menyelidiki alam dan menemukan hukum2nya.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  <a:buNone/>
            </a:pPr>
            <a:r>
              <a:rPr lang="nl-NL" sz="3200" b="1" dirty="0">
                <a:latin typeface="Arial Narrow" panose="020B0606020202030204" pitchFamily="34" charset="0"/>
              </a:rPr>
              <a:t>FRANCIS BACON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Francis Bacon menamai metode baru dg istilah </a:t>
            </a:r>
            <a:r>
              <a:rPr lang="nl-NL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Novum Organum (logika baru)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, </a:t>
            </a:r>
            <a:r>
              <a:rPr lang="nl-NL" sz="3200" b="1" dirty="0">
                <a:latin typeface="Arial Narrow" panose="020B0606020202030204" pitchFamily="34" charset="0"/>
              </a:rPr>
              <a:t>sbg logika induktif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.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62484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Dg penyelidikan empirik sec induktif, akan diperoleh pengetahuan ttg hukum2 alam, yg berdampak pd berkembangnya sains.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Berkembangnya sains dpt dipakai utk peningkatan kesejahteraan man &amp; masy. 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Ungkapan Francis Bacon yg paling terkenal </a:t>
            </a:r>
            <a:r>
              <a:rPr lang="nl-NL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“knowledge is power”</a:t>
            </a:r>
            <a:endParaRPr lang="nl-NL" sz="3200" b="1" i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  <a:buNone/>
            </a:pPr>
            <a:r>
              <a:rPr lang="nl-NL" sz="3200" b="1" dirty="0">
                <a:latin typeface="Arial Narrow" panose="020B0606020202030204" pitchFamily="34" charset="0"/>
              </a:rPr>
              <a:t>THOMAS HOBBES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i="1" dirty="0">
                <a:solidFill>
                  <a:srgbClr val="7BEBF1"/>
                </a:solidFill>
                <a:latin typeface="Arial Narrow" panose="020B0606020202030204" pitchFamily="34" charset="0"/>
              </a:rPr>
              <a:t>Tujuan manusia mengetahui menurut Hobbes adl utk memahami hukum2 kausalitas.</a:t>
            </a:r>
            <a:endParaRPr lang="nl-NL" sz="3200" b="1" i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Proses mengetahui:</a:t>
            </a:r>
            <a:endParaRPr lang="nl-NL" sz="3200" b="1" dirty="0">
              <a:latin typeface="Arial Narrow" panose="020B0606020202030204" pitchFamily="34" charset="0"/>
            </a:endParaRPr>
          </a:p>
          <a:p>
            <a:pPr lvl="1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l-NL" sz="3200" b="1" dirty="0">
                <a:latin typeface="Arial Narrow" panose="020B0606020202030204" pitchFamily="34" charset="0"/>
              </a:rPr>
              <a:t>dimulai dari adanya bayangan </a:t>
            </a:r>
            <a:r>
              <a:rPr lang="nl-NL" sz="3200" b="1" i="1" dirty="0">
                <a:latin typeface="Arial Narrow" panose="020B0606020202030204" pitchFamily="34" charset="0"/>
              </a:rPr>
              <a:t>(images) </a:t>
            </a:r>
            <a:r>
              <a:rPr lang="nl-NL" sz="3200" b="1" dirty="0">
                <a:latin typeface="Arial Narrow" panose="020B0606020202030204" pitchFamily="34" charset="0"/>
              </a:rPr>
              <a:t>yg ditampilkan badan luar yg masuk ke dlm pikiran</a:t>
            </a:r>
            <a:endParaRPr lang="nl-NL" sz="32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37813" t="18333" r="29375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6096000"/>
          </a:xfrm>
        </p:spPr>
        <p:txBody>
          <a:bodyPr>
            <a:noAutofit/>
          </a:bodyPr>
          <a:lstStyle/>
          <a:p>
            <a:pPr lvl="1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l-NL" sz="3200" b="1" dirty="0">
                <a:latin typeface="Arial Narrow" panose="020B0606020202030204" pitchFamily="34" charset="0"/>
              </a:rPr>
              <a:t>Kemudian dihubungkan dg pengalaman kita sehingga menghasilkan </a:t>
            </a:r>
            <a:r>
              <a:rPr lang="nl-NL" sz="3200" b="1" i="1" dirty="0">
                <a:latin typeface="Arial Narrow" panose="020B0606020202030204" pitchFamily="34" charset="0"/>
              </a:rPr>
              <a:t>memory (</a:t>
            </a:r>
            <a:r>
              <a:rPr lang="nl-NL" sz="3200" b="1" dirty="0">
                <a:latin typeface="Arial Narrow" panose="020B0606020202030204" pitchFamily="34" charset="0"/>
              </a:rPr>
              <a:t>memori).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4000" b="1" dirty="0">
                <a:latin typeface="Arial Narrow" panose="020B0606020202030204" pitchFamily="34" charset="0"/>
              </a:rPr>
              <a:t>Se</a:t>
            </a:r>
            <a:r>
              <a:rPr lang="nl-NL" sz="3200" b="1" dirty="0">
                <a:latin typeface="Arial Narrow" panose="020B0606020202030204" pitchFamily="34" charset="0"/>
              </a:rPr>
              <a:t>hingga dunia yg tampak di depan kita, tdklah identik dg eksistensi dunia itu sendiri. 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  <a:buNone/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JOHN LOCKE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Empirisme John Locke, tdk mengenal ide bawaan </a:t>
            </a:r>
            <a:r>
              <a:rPr lang="nl-NL" sz="3200" b="1" i="1" dirty="0">
                <a:solidFill>
                  <a:srgbClr val="7BEBF1"/>
                </a:solidFill>
                <a:latin typeface="Arial Narrow" panose="020B0606020202030204" pitchFamily="34" charset="0"/>
              </a:rPr>
              <a:t>(innate ideas)</a:t>
            </a: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Ide berasal dari pengalaman melalui sensasi inderawi, yaitu sensasi internal dan sensasi eksternal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Sensasi internal: proses ditangkapnya obyek yg berada di luar subyek melalui organ penginderaan.</a:t>
            </a:r>
            <a:endParaRPr lang="nl-NL" sz="32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62484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Sensasi eksternal/ refleksi: proses pengolahan hasil sensasi oleh pikiran sehingga terjadi pengetahuan.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Sumber pengetahuan: sensasi dan refleksi.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  <a:buNone/>
            </a:pP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  <a:buNone/>
            </a:pP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  <a:buNone/>
            </a:pP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  <a:buNone/>
            </a:pP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  <a:buNone/>
            </a:pP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  <a:buNone/>
            </a:pP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  <a:buNone/>
            </a:pP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  <a:buNone/>
            </a:pP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114800"/>
            <a:ext cx="914400" cy="9906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3048000"/>
            <a:ext cx="2057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endParaRPr lang="en-US" sz="10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5181600"/>
            <a:ext cx="2057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rgbClr val="003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Kompleks</a:t>
            </a:r>
            <a:endParaRPr lang="en-US" sz="1000" spc="-150" dirty="0">
              <a:solidFill>
                <a:srgbClr val="0032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 flipV="1">
            <a:off x="1295400" y="3505200"/>
            <a:ext cx="762000" cy="11049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7" idx="1"/>
          </p:cNvCxnSpPr>
          <p:nvPr/>
        </p:nvCxnSpPr>
        <p:spPr>
          <a:xfrm>
            <a:off x="1295400" y="4610100"/>
            <a:ext cx="762000" cy="1028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29200" y="2286000"/>
            <a:ext cx="37338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Didapat</a:t>
            </a: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indera</a:t>
            </a:r>
            <a:endParaRPr lang="en-US" sz="10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6" idx="3"/>
            <a:endCxn id="15" idx="1"/>
          </p:cNvCxnSpPr>
          <p:nvPr/>
        </p:nvCxnSpPr>
        <p:spPr>
          <a:xfrm flipV="1">
            <a:off x="4114800" y="2514600"/>
            <a:ext cx="914400" cy="990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29200" y="2895600"/>
            <a:ext cx="37338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indera</a:t>
            </a:r>
            <a:endParaRPr lang="en-US" sz="10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29200" y="3505200"/>
            <a:ext cx="37338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refleksi</a:t>
            </a:r>
            <a:endParaRPr lang="en-US" sz="10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29200" y="4114800"/>
            <a:ext cx="37338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Dari  </a:t>
            </a:r>
            <a:r>
              <a:rPr lang="en-US" sz="2800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sensasi</a:t>
            </a: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800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refleksi</a:t>
            </a:r>
            <a:endParaRPr lang="en-US" sz="10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/>
          <p:cNvCxnSpPr>
            <a:stCxn id="6" idx="3"/>
            <a:endCxn id="28" idx="1"/>
          </p:cNvCxnSpPr>
          <p:nvPr/>
        </p:nvCxnSpPr>
        <p:spPr>
          <a:xfrm flipV="1">
            <a:off x="4114800" y="3124200"/>
            <a:ext cx="9144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3"/>
            <a:endCxn id="33" idx="1"/>
          </p:cNvCxnSpPr>
          <p:nvPr/>
        </p:nvCxnSpPr>
        <p:spPr>
          <a:xfrm>
            <a:off x="4114800" y="3505200"/>
            <a:ext cx="914400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3"/>
            <a:endCxn id="34" idx="1"/>
          </p:cNvCxnSpPr>
          <p:nvPr/>
        </p:nvCxnSpPr>
        <p:spPr>
          <a:xfrm>
            <a:off x="4114800" y="3505200"/>
            <a:ext cx="91440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029200" y="4800600"/>
            <a:ext cx="37338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150" dirty="0">
                <a:solidFill>
                  <a:srgbClr val="003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spc="-150" dirty="0" err="1">
                <a:solidFill>
                  <a:srgbClr val="003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Kombinasi</a:t>
            </a:r>
            <a:r>
              <a:rPr lang="en-US" sz="2800" spc="-150" dirty="0">
                <a:solidFill>
                  <a:srgbClr val="003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ide2 </a:t>
            </a:r>
            <a:r>
              <a:rPr lang="en-US" sz="2800" spc="-150" dirty="0" err="1">
                <a:solidFill>
                  <a:srgbClr val="003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sedrhn</a:t>
            </a:r>
            <a:endParaRPr lang="en-US" sz="1000" spc="-150" dirty="0">
              <a:solidFill>
                <a:srgbClr val="0032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29200" y="6019800"/>
            <a:ext cx="37338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150" dirty="0">
                <a:solidFill>
                  <a:srgbClr val="003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rgbClr val="003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Abstraksi</a:t>
            </a:r>
            <a:r>
              <a:rPr lang="en-US" sz="2800" spc="-150" dirty="0">
                <a:solidFill>
                  <a:srgbClr val="003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rgbClr val="003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800" spc="-150" dirty="0">
                <a:solidFill>
                  <a:srgbClr val="003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ide2 </a:t>
            </a:r>
            <a:r>
              <a:rPr lang="en-US" sz="2800" spc="-150" dirty="0" err="1">
                <a:solidFill>
                  <a:srgbClr val="003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sedr</a:t>
            </a:r>
            <a:endParaRPr lang="en-US" sz="1000" spc="-150" dirty="0">
              <a:solidFill>
                <a:srgbClr val="0032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29200" y="5410200"/>
            <a:ext cx="37338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rgbClr val="003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Pernbandingan</a:t>
            </a: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ide2 </a:t>
            </a:r>
            <a:r>
              <a:rPr lang="en-US" sz="2800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endParaRPr lang="en-US" sz="10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Arrow Connector 46"/>
          <p:cNvCxnSpPr>
            <a:stCxn id="7" idx="3"/>
            <a:endCxn id="45" idx="1"/>
          </p:cNvCxnSpPr>
          <p:nvPr/>
        </p:nvCxnSpPr>
        <p:spPr>
          <a:xfrm>
            <a:off x="4114800" y="5638800"/>
            <a:ext cx="914400" cy="609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7" idx="3"/>
            <a:endCxn id="44" idx="1"/>
          </p:cNvCxnSpPr>
          <p:nvPr/>
        </p:nvCxnSpPr>
        <p:spPr>
          <a:xfrm flipV="1">
            <a:off x="4114800" y="5029200"/>
            <a:ext cx="914400" cy="609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" idx="3"/>
            <a:endCxn id="46" idx="1"/>
          </p:cNvCxnSpPr>
          <p:nvPr/>
        </p:nvCxnSpPr>
        <p:spPr>
          <a:xfrm>
            <a:off x="4114800" y="5638800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15" grpId="0" animBg="1"/>
      <p:bldP spid="28" grpId="0" animBg="1"/>
      <p:bldP spid="33" grpId="0" animBg="1"/>
      <p:bldP spid="34" grpId="0" animBg="1"/>
      <p:bldP spid="44" grpId="0" animBg="1"/>
      <p:bldP spid="45" grpId="0" animBg="1"/>
      <p:bldP spid="4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066800"/>
            <a:ext cx="6324600" cy="5334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Tokohnya Rene Descartes (1596-1650)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Dia menolak metode induktif kaum empiris, karena motode ini dianggap tak lagi memadai dlm mencari kebenaran.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FFFF81"/>
                </a:solidFill>
                <a:latin typeface="Arial Narrow" panose="020B0606020202030204" pitchFamily="34" charset="0"/>
              </a:rPr>
              <a:t>Metode induktif hanya mementingkan hal-hal partikular, sehingga tak dapat mencapai kepastian kebenaran.</a:t>
            </a:r>
            <a:endParaRPr lang="nl-NL" sz="3200" b="1" dirty="0">
              <a:solidFill>
                <a:srgbClr val="FFFF8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Menurut Descartes, hal yg universal sama pentingnya dg partikular.</a:t>
            </a:r>
            <a:endParaRPr lang="nl-NL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PAHAM RASIONALISME</a:t>
            </a:r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G:\ROSOK\Mas Wafa\751588763s[1]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1219200"/>
            <a:ext cx="2394535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64008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Dalam bukunya </a:t>
            </a:r>
            <a:r>
              <a:rPr lang="nl-NL" sz="3200" b="1" i="1" dirty="0">
                <a:solidFill>
                  <a:srgbClr val="7BEBF1"/>
                </a:solidFill>
                <a:latin typeface="Arial Narrow" panose="020B0606020202030204" pitchFamily="34" charset="0"/>
              </a:rPr>
              <a:t>‘Discourse on Method’</a:t>
            </a:r>
            <a:r>
              <a:rPr lang="nl-NL" sz="3200" b="1" dirty="0">
                <a:latin typeface="Arial Narrow" panose="020B0606020202030204" pitchFamily="34" charset="0"/>
              </a:rPr>
              <a:t> dia menjelaskan:</a:t>
            </a:r>
            <a:endParaRPr lang="nl-NL" sz="3200" b="1" dirty="0">
              <a:latin typeface="Arial Narrow" panose="020B0606020202030204" pitchFamily="34" charset="0"/>
            </a:endParaRPr>
          </a:p>
          <a:p>
            <a:pPr lvl="1">
              <a:lnSpc>
                <a:spcPts val="3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nl-NL" sz="3200" b="1" dirty="0">
                <a:solidFill>
                  <a:srgbClr val="FFFF81"/>
                </a:solidFill>
                <a:latin typeface="Arial Narrow" panose="020B0606020202030204" pitchFamily="34" charset="0"/>
              </a:rPr>
              <a:t>Kita harus meragukan sesuatu</a:t>
            </a:r>
            <a:endParaRPr lang="nl-NL" sz="3200" b="1" dirty="0">
              <a:solidFill>
                <a:srgbClr val="FFFF81"/>
              </a:solidFill>
              <a:latin typeface="Arial Narrow" panose="020B0606020202030204" pitchFamily="34" charset="0"/>
            </a:endParaRPr>
          </a:p>
          <a:p>
            <a:pPr lvl="1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Jangan mengakui sesuatu itu benar, seblm jelas buktinya.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 lvl="1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3200" b="1" dirty="0">
                <a:latin typeface="Arial Narrow" panose="020B0606020202030204" pitchFamily="34" charset="0"/>
              </a:rPr>
              <a:t>Sesuatu dikatakan benar kalau tidak mungkin diragukan lagi.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 lvl="1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Cara berfikir ala Descartes disebut </a:t>
            </a:r>
            <a:r>
              <a:rPr lang="nl-NL" sz="3200" b="1" i="1" dirty="0">
                <a:solidFill>
                  <a:srgbClr val="FFFF81"/>
                </a:solidFill>
                <a:latin typeface="Arial Narrow" panose="020B0606020202030204" pitchFamily="34" charset="0"/>
              </a:rPr>
              <a:t>‘metode keragu-raguan universal’</a:t>
            </a:r>
            <a:r>
              <a:rPr lang="nl-NL" sz="3200" b="1" dirty="0">
                <a:solidFill>
                  <a:srgbClr val="FFFF81"/>
                </a:solidFill>
                <a:latin typeface="Arial Narrow" panose="020B0606020202030204" pitchFamily="34" charset="0"/>
              </a:rPr>
              <a:t>.</a:t>
            </a:r>
            <a:r>
              <a:rPr lang="nl-NL" sz="3200" b="1" dirty="0">
                <a:latin typeface="Arial Narrow" panose="020B0606020202030204" pitchFamily="34" charset="0"/>
              </a:rPr>
              <a:t> </a:t>
            </a:r>
            <a:endParaRPr lang="nl-NL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Descartes mengakui semua manusia dikaruniai </a:t>
            </a:r>
            <a:r>
              <a:rPr lang="nl-NL" sz="3200" b="1" i="1" dirty="0">
                <a:solidFill>
                  <a:srgbClr val="7BEBF1"/>
                </a:solidFill>
                <a:latin typeface="Arial Narrow" panose="020B0606020202030204" pitchFamily="34" charset="0"/>
              </a:rPr>
              <a:t>‘ide bawaan’</a:t>
            </a:r>
            <a:r>
              <a:rPr lang="nl-NL" sz="3200" b="1" dirty="0">
                <a:latin typeface="Arial Narrow" panose="020B0606020202030204" pitchFamily="34" charset="0"/>
              </a:rPr>
              <a:t>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Ide bawaan tsb memiliki kebenaran universal dan bersifat intuitif yg disebut aksioma </a:t>
            </a:r>
            <a:r>
              <a:rPr lang="nl-NL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(self ev</a:t>
            </a:r>
            <a:r>
              <a:rPr lang="id-ID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id</a:t>
            </a:r>
            <a:r>
              <a:rPr lang="nl-NL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ent truths)</a:t>
            </a:r>
            <a:endParaRPr lang="nl-NL" sz="3200" b="1" i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endParaRPr lang="nl-NL" sz="32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534400" cy="60960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nl-NL" sz="3400" b="1" dirty="0">
                <a:latin typeface="Arial Narrow" panose="020B0606020202030204" pitchFamily="34" charset="0"/>
              </a:rPr>
              <a:t>Pengetahuan itu bukan dari pengalaman melainkan dari ide yg sudah ada dlm pikiran, walaupun ide tsb belum disadari oleh subyek.</a:t>
            </a:r>
            <a:endParaRPr lang="nl-NL" sz="3400" b="1" dirty="0"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nl-NL" sz="3400" b="1" dirty="0">
                <a:solidFill>
                  <a:srgbClr val="FFFF00"/>
                </a:solidFill>
                <a:latin typeface="Arial Narrow" panose="020B0606020202030204" pitchFamily="34" charset="0"/>
              </a:rPr>
              <a:t>Dalam berfikir harus dimulai dari aksioma.</a:t>
            </a:r>
            <a:endParaRPr lang="nl-NL" sz="3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nl-NL" sz="3400" b="1" dirty="0">
                <a:latin typeface="Arial Narrow" panose="020B0606020202030204" pitchFamily="34" charset="0"/>
              </a:rPr>
              <a:t>Kriteria kebenaran adl pertama2 ide yg dikemukakan terlihat jelas seali bedanya </a:t>
            </a:r>
            <a:r>
              <a:rPr lang="nl-NL" sz="3400" b="1" i="1" dirty="0">
                <a:solidFill>
                  <a:srgbClr val="7BEBF1"/>
                </a:solidFill>
                <a:latin typeface="Arial Narrow" panose="020B0606020202030204" pitchFamily="34" charset="0"/>
              </a:rPr>
              <a:t>(clear and distinct) </a:t>
            </a:r>
            <a:r>
              <a:rPr lang="nl-NL" sz="3400" b="1" dirty="0">
                <a:latin typeface="Arial Narrow" panose="020B0606020202030204" pitchFamily="34" charset="0"/>
              </a:rPr>
              <a:t>shg tak dapat diragukan lagi.</a:t>
            </a:r>
            <a:endParaRPr lang="nl-NL" sz="3400" b="1" dirty="0"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nl-NL" sz="3400" b="1" dirty="0">
                <a:solidFill>
                  <a:srgbClr val="FFFF00"/>
                </a:solidFill>
                <a:latin typeface="Arial Narrow" panose="020B0606020202030204" pitchFamily="34" charset="0"/>
              </a:rPr>
              <a:t>Ide yg tak diragukanlagi adl eksistensi subyek.</a:t>
            </a:r>
            <a:endParaRPr lang="nl-NL" sz="3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nl-NL" sz="3400" b="1" dirty="0">
                <a:solidFill>
                  <a:srgbClr val="7BEBF1"/>
                </a:solidFill>
                <a:latin typeface="Arial Narrow" panose="020B0606020202030204" pitchFamily="34" charset="0"/>
              </a:rPr>
              <a:t>Orang yg ragu2 adl orang yg sedang berfikir. Orang yg sdg berfikir berarti orang itu ada.</a:t>
            </a:r>
            <a:endParaRPr lang="nl-NL" sz="34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nl-NL" sz="3400" b="1" dirty="0">
                <a:latin typeface="Arial Narrow" panose="020B0606020202030204" pitchFamily="34" charset="0"/>
              </a:rPr>
              <a:t>Ungkapan: </a:t>
            </a:r>
            <a:r>
              <a:rPr lang="nl-NL" sz="34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‘Cogito Ergo Sum’</a:t>
            </a:r>
            <a:endParaRPr lang="nl-NL" sz="3400" b="1" i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334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Tokoh paham ini adl Immanuel Kant (1724-1804).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Perbedaan antara kaum empirisme dan rasionalisme dalam mencari kebenaran cukup berkepanjangan.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Masing-masing teori hanya tepat utk beberapa bidang pengetahuan saja.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Kant berusaha membangun teori pengetahuan sbg keseluruhan yg harmonis.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Menurut Kant, keg manusia mengetahui obyek adl keg aktif utk mengkonstruksi sesuatu dg memakai kategori2 pemikiran yg bersifat apriori. </a:t>
            </a:r>
            <a:endParaRPr lang="nl-NL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PAHAM KRITISIME</a:t>
            </a:r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62484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Dalam mencari tahu, subyek adl aktif dg cara membentuk obyek. Seluruh unsur struktural dlm obyek berasal dari subyek.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Obyek yg diketahui subyek adl yg menampakkan diri </a:t>
            </a:r>
            <a:r>
              <a:rPr lang="nl-NL" sz="3200" b="1" i="1" dirty="0">
                <a:latin typeface="Arial Narrow" panose="020B0606020202030204" pitchFamily="34" charset="0"/>
              </a:rPr>
              <a:t>(fenomenon) </a:t>
            </a:r>
            <a:r>
              <a:rPr lang="nl-NL" sz="3200" b="1" dirty="0">
                <a:latin typeface="Arial Narrow" panose="020B0606020202030204" pitchFamily="34" charset="0"/>
              </a:rPr>
              <a:t>kemudian distrukturkanoleh subyek.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Obyek yg sebagaimana adanya atau ada dlm dirinya </a:t>
            </a:r>
            <a:r>
              <a:rPr lang="nl-NL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(noumenon) 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tidak pernah dpt diketahui oleh subyek</a:t>
            </a:r>
            <a:r>
              <a:rPr lang="nl-NL" sz="3200" b="1" dirty="0">
                <a:latin typeface="Arial Narrow" panose="020B0606020202030204" pitchFamily="34" charset="0"/>
              </a:rPr>
              <a:t>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Obyek dan subyek harus sesuai satu sama lain utk dapat diperoleh pengeatahuan.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Immanuel Kant menyebut posisi epistemologis dirinya sbg </a:t>
            </a:r>
            <a:r>
              <a:rPr lang="nl-NL" sz="3200" b="1" i="1" dirty="0">
                <a:latin typeface="Arial Narrow" panose="020B0606020202030204" pitchFamily="34" charset="0"/>
              </a:rPr>
              <a:t>‘realisme empiris’ </a:t>
            </a:r>
            <a:r>
              <a:rPr lang="nl-NL" sz="3200" b="1" dirty="0">
                <a:latin typeface="Arial Narrow" panose="020B0606020202030204" pitchFamily="34" charset="0"/>
              </a:rPr>
              <a:t>sekaligus </a:t>
            </a:r>
            <a:r>
              <a:rPr lang="nl-NL" sz="3200" b="1" i="1" dirty="0">
                <a:latin typeface="Arial Narrow" panose="020B0606020202030204" pitchFamily="34" charset="0"/>
              </a:rPr>
              <a:t>‘idealisme transendental’</a:t>
            </a:r>
            <a:endParaRPr lang="nl-NL" sz="32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62484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Subyek tidak menciptakan obyek pd dirinya, tetapi obyek distrukturkan sec apriori oleh pikiran subyek.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Setiap kegiatan mengetahui, </a:t>
            </a:r>
            <a:r>
              <a:rPr lang="nl-NL" sz="3200" b="1" i="1" dirty="0">
                <a:latin typeface="Arial Narrow" panose="020B0606020202030204" pitchFamily="34" charset="0"/>
              </a:rPr>
              <a:t>muncul bersama </a:t>
            </a:r>
            <a:r>
              <a:rPr lang="nl-NL" sz="3200" b="1" dirty="0">
                <a:latin typeface="Arial Narrow" panose="020B0606020202030204" pitchFamily="34" charset="0"/>
              </a:rPr>
              <a:t>pengalaman; tetapi tak setiap unsur di dlmnya </a:t>
            </a:r>
            <a:r>
              <a:rPr lang="nl-NL" sz="3200" b="1" i="1" dirty="0">
                <a:latin typeface="Arial Narrow" panose="020B0606020202030204" pitchFamily="34" charset="0"/>
              </a:rPr>
              <a:t>berasal </a:t>
            </a:r>
            <a:r>
              <a:rPr lang="nl-NL" sz="3200" b="1" dirty="0">
                <a:latin typeface="Arial Narrow" panose="020B0606020202030204" pitchFamily="34" charset="0"/>
              </a:rPr>
              <a:t>dari pengalaman. 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Ada 2 aspek yg tak dpt direduksi dari dan ke satu sama lain: 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lvl="1">
              <a:lnSpc>
                <a:spcPts val="3000"/>
              </a:lnSpc>
              <a:spcBef>
                <a:spcPts val="1200"/>
              </a:spcBef>
              <a:buClr>
                <a:schemeClr val="accent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(1) Aspek yg sec hakiki bersifat aktif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 lvl="1">
              <a:lnSpc>
                <a:spcPts val="3000"/>
              </a:lnSpc>
              <a:spcBef>
                <a:spcPts val="1200"/>
              </a:spcBef>
              <a:buClr>
                <a:schemeClr val="accent2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nl-NL" sz="3200" b="1" dirty="0">
                <a:latin typeface="Arial Narrow" panose="020B0606020202030204" pitchFamily="34" charset="0"/>
              </a:rPr>
              <a:t>(2) Aspek yg sec hakiki bersifat pasif atau reseptif.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Yang aktif disebut pengertian </a:t>
            </a:r>
            <a:r>
              <a:rPr lang="nl-NL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(understanding).</a:t>
            </a:r>
            <a:endParaRPr lang="nl-NL" sz="3200" b="1" i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Yang pasif disebut indera </a:t>
            </a:r>
            <a:r>
              <a:rPr lang="nl-NL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(sense).</a:t>
            </a:r>
            <a:endParaRPr lang="nl-NL" sz="3200" b="1" i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334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Tokoh positifisme adl Auguste Comte (1798-1857)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Menurutnya sejarah pemikiran manusia berkembang dlm 3 tahap: teologis, metafisis, da positif.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Pada tahap </a:t>
            </a:r>
            <a:r>
              <a:rPr lang="nl-NL" sz="3200" b="1" i="1" dirty="0">
                <a:solidFill>
                  <a:srgbClr val="7BEBF1"/>
                </a:solidFill>
                <a:latin typeface="Arial Narrow" panose="020B0606020202030204" pitchFamily="34" charset="0"/>
              </a:rPr>
              <a:t>Teologis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, masy menganggap bahwa alam dirancang dan ditentukan </a:t>
            </a:r>
            <a:r>
              <a:rPr lang="nl-NL" sz="3200" b="1" dirty="0">
                <a:latin typeface="Arial Narrow" panose="020B0606020202030204" pitchFamily="34" charset="0"/>
              </a:rPr>
              <a:t>oleh kekuatan roh2, jiwa2, dewa2, atau bentuk lain dari </a:t>
            </a: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kekuatan supranatural.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Tahap </a:t>
            </a:r>
            <a:r>
              <a:rPr lang="nl-NL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Metafisis</a:t>
            </a:r>
            <a:r>
              <a:rPr lang="nl-NL" sz="3200" b="1" dirty="0">
                <a:latin typeface="Arial Narrow" panose="020B0606020202030204" pitchFamily="34" charset="0"/>
              </a:rPr>
              <a:t>, pemikiran masy berubah bahwa alam tdk dikendalikan oleh roh2 akan tetapi oleh kodrat.  </a:t>
            </a: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Kejadian alam (banjir, gunung meletus, sunami, adl kehendak-Nya)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PAHAM POSITIVISME</a:t>
            </a:r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381000"/>
            <a:ext cx="5943600" cy="6248400"/>
          </a:xfrm>
        </p:spPr>
        <p:txBody>
          <a:bodyPr>
            <a:noAutofit/>
          </a:bodyPr>
          <a:lstStyle/>
          <a:p>
            <a:pPr>
              <a:lnSpc>
                <a:spcPts val="31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Tahap </a:t>
            </a:r>
            <a:r>
              <a:rPr lang="nl-NL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Positif</a:t>
            </a:r>
            <a:r>
              <a:rPr lang="nl-NL" sz="3200" b="1" dirty="0">
                <a:latin typeface="Arial Narrow" panose="020B0606020202030204" pitchFamily="34" charset="0"/>
              </a:rPr>
              <a:t>, masy sudah mengembangkan iptek shg kejadian2 alam sdh diketahui hukum2nya. </a:t>
            </a: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Manusia sudah mengetahui hukum2 alam dan cara mengendalikannya.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1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Sains dpt disusun dlm suatu tingkatan </a:t>
            </a: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mulai dari yg sederhana s.d. universal </a:t>
            </a:r>
            <a:r>
              <a:rPr lang="nl-NL" sz="3200" b="1" dirty="0">
                <a:solidFill>
                  <a:srgbClr val="FFFF81"/>
                </a:solidFill>
                <a:latin typeface="Arial Narrow" panose="020B0606020202030204" pitchFamily="34" charset="0"/>
              </a:rPr>
              <a:t>kemudian berkembang sampai lingkup yg kompleks</a:t>
            </a:r>
            <a:endParaRPr lang="nl-NL" sz="3200" b="1" dirty="0">
              <a:solidFill>
                <a:srgbClr val="FFFF81"/>
              </a:solidFill>
              <a:latin typeface="Arial Narrow" panose="020B0606020202030204" pitchFamily="34" charset="0"/>
            </a:endParaRPr>
          </a:p>
          <a:p>
            <a:pPr>
              <a:lnSpc>
                <a:spcPts val="31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FFFF81"/>
                </a:solidFill>
                <a:latin typeface="Arial Narrow" panose="020B0606020202030204" pitchFamily="34" charset="0"/>
              </a:rPr>
              <a:t>Urutan kemunculan sains</a:t>
            </a:r>
            <a:r>
              <a:rPr lang="nl-NL" sz="3200" b="1" dirty="0">
                <a:latin typeface="Arial Narrow" panose="020B0606020202030204" pitchFamily="34" charset="0"/>
              </a:rPr>
              <a:t>: (1) matematika,</a:t>
            </a:r>
            <a:r>
              <a:rPr lang="nl-NL" sz="3200" b="1" dirty="0">
                <a:solidFill>
                  <a:srgbClr val="FFFF81"/>
                </a:solidFill>
                <a:latin typeface="Arial Narrow" panose="020B0606020202030204" pitchFamily="34" charset="0"/>
              </a:rPr>
              <a:t> </a:t>
            </a: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(2) astronomi, (3) fisika</a:t>
            </a:r>
            <a:r>
              <a:rPr lang="nl-NL" sz="3200" b="1" dirty="0">
                <a:solidFill>
                  <a:srgbClr val="FFFF81"/>
                </a:solidFill>
                <a:latin typeface="Arial Narrow" panose="020B0606020202030204" pitchFamily="34" charset="0"/>
              </a:rPr>
              <a:t>, (4) kimia, </a:t>
            </a:r>
            <a:r>
              <a:rPr lang="nl-NL" sz="3200" b="1" dirty="0">
                <a:latin typeface="Arial Narrow" panose="020B0606020202030204" pitchFamily="34" charset="0"/>
              </a:rPr>
              <a:t>(5) biologi, </a:t>
            </a: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(6) sosiologi.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 descr="D:\My Pictures\Wall Papers\Tioman (63).JPG"/>
          <p:cNvPicPr>
            <a:picLocks noChangeAspect="1" noChangeArrowheads="1"/>
          </p:cNvPicPr>
          <p:nvPr/>
        </p:nvPicPr>
        <p:blipFill>
          <a:blip r:embed="rId1" cstate="print"/>
          <a:srcRect l="4724" r="14961" b="18898"/>
          <a:stretch>
            <a:fillRect/>
          </a:stretch>
        </p:blipFill>
        <p:spPr bwMode="auto">
          <a:xfrm>
            <a:off x="228600" y="685800"/>
            <a:ext cx="2917794" cy="2590800"/>
          </a:xfrm>
          <a:prstGeom prst="rect">
            <a:avLst/>
          </a:prstGeom>
          <a:noFill/>
        </p:spPr>
      </p:pic>
      <p:pic>
        <p:nvPicPr>
          <p:cNvPr id="1028" name="Picture 4" descr="D:\My Pictures\Wall Papers\Tioman (6).JPG"/>
          <p:cNvPicPr>
            <a:picLocks noChangeAspect="1" noChangeArrowheads="1"/>
          </p:cNvPicPr>
          <p:nvPr/>
        </p:nvPicPr>
        <p:blipFill>
          <a:blip r:embed="rId2" cstate="print"/>
          <a:srcRect l="32258" b="19355"/>
          <a:stretch>
            <a:fillRect/>
          </a:stretch>
        </p:blipFill>
        <p:spPr bwMode="auto">
          <a:xfrm>
            <a:off x="228600" y="3505201"/>
            <a:ext cx="2895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>
                <a:solidFill>
                  <a:srgbClr val="FFFF00"/>
                </a:solidFill>
              </a:rPr>
              <a:t>METODE DALAM ILMU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13384"/>
            <a:ext cx="8229600" cy="400161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spcBef>
                <a:spcPts val="1800"/>
              </a:spcBef>
              <a:buClr>
                <a:srgbClr val="140765"/>
              </a:buClr>
              <a:buSzPct val="95000"/>
              <a:buFont typeface="Wingdings" panose="05000000000000000000" pitchFamily="2" charset="2"/>
              <a:buAutoNum type="arabicParenR"/>
            </a:pPr>
            <a:r>
              <a:rPr lang="id-ID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Apakah metode dan metodologi?</a:t>
            </a:r>
            <a:endParaRPr lang="id-ID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ts val="1800"/>
              </a:spcBef>
              <a:buClr>
                <a:srgbClr val="140765"/>
              </a:buClr>
              <a:buSzPct val="95000"/>
              <a:buFont typeface="Wingdings" panose="05000000000000000000" pitchFamily="2" charset="2"/>
              <a:buAutoNum type="arabicParenR"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yang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mengandung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prinsip-prinsip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teoritis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kerangka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petunjuk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konteks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paradigma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ts val="1800"/>
              </a:spcBef>
              <a:buClr>
                <a:srgbClr val="140765"/>
              </a:buClr>
              <a:buSzPct val="95000"/>
              <a:buFont typeface="Wingdings" panose="05000000000000000000" pitchFamily="2" charset="2"/>
              <a:buAutoNum type="arabicParenR"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Paradigma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sejumlah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menjelaskan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dunia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dihayati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ts val="1800"/>
              </a:spcBef>
              <a:buClr>
                <a:srgbClr val="140765"/>
              </a:buClr>
              <a:buSzPct val="95000"/>
              <a:buFont typeface="Wingdings" panose="05000000000000000000" pitchFamily="2" charset="2"/>
              <a:buAutoNum type="arabicParenR"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prosedur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mengumpulkan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334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Paham klasik (idealisme, realisme, dan Thomisme) menekankan kodrat manusia sbg </a:t>
            </a:r>
            <a:r>
              <a:rPr lang="nl-NL" sz="3200" b="1" i="1" dirty="0">
                <a:solidFill>
                  <a:srgbClr val="7BEBF1"/>
                </a:solidFill>
                <a:latin typeface="Arial Narrow" panose="020B0606020202030204" pitchFamily="34" charset="0"/>
              </a:rPr>
              <a:t>‘animale rationale’</a:t>
            </a:r>
            <a:endParaRPr lang="nl-NL" sz="3200" b="1" i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Implikasinya</a:t>
            </a:r>
            <a:r>
              <a:rPr lang="id-ID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 dalam riset adalah bahwa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 yg</a:t>
            </a:r>
            <a:r>
              <a:rPr lang="id-ID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 perlu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 dikembangkan pd diri man adl hanya sisi kognitif .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Eksistensialisme memahami manusia sbg utuh, ia adl rasiona tetapi juga irasional; berfikir juga merasa; kognitif juga afektif.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Manusia dipandang sbg makluk unik dan bebas.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Setiap manusia bertangung jawab penuh dlm memaknai eksistensi dirinya &amp; menciptakan definisi dirinya.</a:t>
            </a:r>
            <a:endParaRPr lang="nl-NL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PAHAM EKSISTENSIALISME</a:t>
            </a:r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6019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Keabsahan pengetahuan ditentukan oleh nilai dan maknanya bagi individu  man sec khusus.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Bahwa pengalaman dan pengetahuan man itu bersifat subyektif, personal, rasional, &amp; irasional.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Tokoh-tokoh aliran eksistensialisme: Soren kierkegaard, Jean Paul Sartre, &amp; Kalr Jasper.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1800"/>
              </a:spcBef>
              <a:buNone/>
            </a:pPr>
            <a:r>
              <a:rPr lang="nl-NL" sz="3200" b="1" dirty="0">
                <a:latin typeface="Arial Narrow" panose="020B0606020202030204" pitchFamily="34" charset="0"/>
              </a:rPr>
              <a:t>SOREN KIERKEGAARD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Dia adalah filsuf Denmark sbg salah satu pendiri eksistensialisme, khususnya dari perspektif Kristen</a:t>
            </a:r>
            <a:r>
              <a:rPr lang="nl-NL" sz="3200" b="1" dirty="0">
                <a:latin typeface="Arial Narrow" panose="020B0606020202030204" pitchFamily="34" charset="0"/>
              </a:rPr>
              <a:t>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Menurutnya, komitmen mengenai keyakinan merup pilihan pribadi &amp; subyektif.</a:t>
            </a:r>
            <a:endParaRPr lang="nl-NL" sz="32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685800"/>
            <a:ext cx="5867400" cy="5638800"/>
          </a:xfrm>
        </p:spPr>
        <p:txBody>
          <a:bodyPr>
            <a:noAutofit/>
          </a:bodyPr>
          <a:lstStyle/>
          <a:p>
            <a:pPr>
              <a:lnSpc>
                <a:spcPts val="3100"/>
              </a:lnSpc>
              <a:spcBef>
                <a:spcPts val="10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Kierkegaard mengkritik idealisme frederick Hegel yg menekankan </a:t>
            </a:r>
            <a:r>
              <a:rPr lang="nl-NL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kenyataan absoluth </a:t>
            </a:r>
            <a:r>
              <a:rPr lang="nl-NL" sz="3200" b="1" dirty="0">
                <a:latin typeface="Arial Narrow" panose="020B0606020202030204" pitchFamily="34" charset="0"/>
              </a:rPr>
              <a:t>sbg sistem yg menyeluruh.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100"/>
              </a:lnSpc>
              <a:spcBef>
                <a:spcPts val="10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Kierkegaard, menekankan </a:t>
            </a:r>
            <a:r>
              <a:rPr lang="nl-NL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kebe-basan absoluth </a:t>
            </a: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setiap pribadi sehingga masing2 bertanggung jwb sec penuh atas pilihan2 hidupnya.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nl-NL" sz="3200" b="1" spc="-150" dirty="0">
                <a:solidFill>
                  <a:srgbClr val="FFFF00"/>
                </a:solidFill>
                <a:latin typeface="Arial Narrow" panose="020B0606020202030204" pitchFamily="34" charset="0"/>
              </a:rPr>
              <a:t>Manusia</a:t>
            </a:r>
            <a:r>
              <a:rPr lang="nl-NL" sz="3200" b="1" spc="-150" dirty="0">
                <a:latin typeface="Arial Narrow" panose="020B0606020202030204" pitchFamily="34" charset="0"/>
              </a:rPr>
              <a:t> </a:t>
            </a:r>
            <a:r>
              <a:rPr lang="nl-NL" sz="3200" b="1" spc="-150" dirty="0">
                <a:solidFill>
                  <a:srgbClr val="7BEBF1"/>
                </a:solidFill>
                <a:latin typeface="Arial Narrow" panose="020B0606020202030204" pitchFamily="34" charset="0"/>
              </a:rPr>
              <a:t>bebas bertindak </a:t>
            </a:r>
            <a:r>
              <a:rPr lang="nl-NL" sz="3200" b="1" spc="-150" dirty="0">
                <a:solidFill>
                  <a:srgbClr val="FFFF00"/>
                </a:solidFill>
                <a:latin typeface="Arial Narrow" panose="020B0606020202030204" pitchFamily="34" charset="0"/>
              </a:rPr>
              <a:t>mencipta-kan </a:t>
            </a: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nilai2 agar hidupnya lbh berharga &amp; bermakna.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146" name="Picture 2" descr="C:\Documents and Settings\Arif Rohman\Local Settings\Temporary Internet Files\t628231a.bmp"/>
          <p:cNvPicPr>
            <a:picLocks noChangeAspect="1" noChangeArrowheads="1"/>
          </p:cNvPicPr>
          <p:nvPr/>
        </p:nvPicPr>
        <p:blipFill>
          <a:blip r:embed="rId1"/>
          <a:srcRect l="4444" r="8889"/>
          <a:stretch>
            <a:fillRect/>
          </a:stretch>
        </p:blipFill>
        <p:spPr bwMode="auto">
          <a:xfrm>
            <a:off x="228600" y="609600"/>
            <a:ext cx="2819400" cy="2551113"/>
          </a:xfrm>
          <a:prstGeom prst="rect">
            <a:avLst/>
          </a:prstGeom>
          <a:noFill/>
        </p:spPr>
      </p:pic>
      <p:pic>
        <p:nvPicPr>
          <p:cNvPr id="6148" name="Picture 4" descr="C:\Documents and Settings\Arif Rohman\Local Settings\Temporary Internet Files\0018a7be.bmp"/>
          <p:cNvPicPr>
            <a:picLocks noChangeAspect="1" noChangeArrowheads="1"/>
          </p:cNvPicPr>
          <p:nvPr/>
        </p:nvPicPr>
        <p:blipFill>
          <a:blip r:embed="rId2"/>
          <a:srcRect t="6279" b="16275"/>
          <a:stretch>
            <a:fillRect/>
          </a:stretch>
        </p:blipFill>
        <p:spPr bwMode="auto">
          <a:xfrm>
            <a:off x="206375" y="3428999"/>
            <a:ext cx="2841625" cy="309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6019800"/>
          </a:xfrm>
        </p:spPr>
        <p:txBody>
          <a:bodyPr>
            <a:noAutofit/>
          </a:bodyPr>
          <a:lstStyle/>
          <a:p>
            <a:pPr>
              <a:lnSpc>
                <a:spcPts val="3100"/>
              </a:lnSpc>
              <a:spcBef>
                <a:spcPts val="400"/>
              </a:spcBef>
              <a:buNone/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JEAN PAUL SARTRE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100"/>
              </a:lnSpc>
              <a:spcBef>
                <a:spcPts val="4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Pendiri eksistensialisme dari perspektif Estetika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100"/>
              </a:lnSpc>
              <a:spcBef>
                <a:spcPts val="4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Menurutnya, pencarian pengetahuan hrs dimulai dari kesadaran </a:t>
            </a:r>
            <a:r>
              <a:rPr lang="nl-NL" sz="3200" b="1" i="1" dirty="0">
                <a:latin typeface="Arial Narrow" panose="020B0606020202030204" pitchFamily="34" charset="0"/>
              </a:rPr>
              <a:t>(cogito).</a:t>
            </a:r>
            <a:endParaRPr lang="nl-NL" sz="3200" b="1" i="1" dirty="0">
              <a:latin typeface="Arial Narrow" panose="020B0606020202030204" pitchFamily="34" charset="0"/>
            </a:endParaRPr>
          </a:p>
          <a:p>
            <a:pPr>
              <a:lnSpc>
                <a:spcPts val="3100"/>
              </a:lnSpc>
              <a:spcBef>
                <a:spcPts val="4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Kesadaran manusia tdklah tertutup, melainkan terarah pada dunia </a:t>
            </a:r>
            <a:r>
              <a:rPr lang="nl-NL" sz="3200" b="1" i="1" dirty="0">
                <a:solidFill>
                  <a:srgbClr val="7BEBF1"/>
                </a:solidFill>
                <a:latin typeface="Arial Narrow" panose="020B0606020202030204" pitchFamily="34" charset="0"/>
              </a:rPr>
              <a:t>(intensionalitas). </a:t>
            </a:r>
            <a:endParaRPr lang="nl-NL" sz="3200" b="1" i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100"/>
              </a:lnSpc>
              <a:spcBef>
                <a:spcPts val="4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Kesadaran akan diri sendiri berbeda dg kesadaran akan sesuatu.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100"/>
              </a:lnSpc>
              <a:spcBef>
                <a:spcPts val="4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Menurutnya, suatu kesadaran yg tidak sadar adalah mustahil, atau suatu aktivitas psikhis yg tidak dasar adalah mustahil. 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100"/>
              </a:lnSpc>
              <a:spcBef>
                <a:spcPts val="4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Kesadaran adalah distansi, mengambil jarak dg sesuatu shg sesuatu dpt diketahui. 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100"/>
              </a:lnSpc>
              <a:spcBef>
                <a:spcPts val="4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Kesadaran sama dg kebabasan</a:t>
            </a:r>
            <a:r>
              <a:rPr lang="nl-NL" sz="3200" b="1" dirty="0">
                <a:latin typeface="Arial Narrow" panose="020B0606020202030204" pitchFamily="34" charset="0"/>
              </a:rPr>
              <a:t>  </a:t>
            </a:r>
            <a:endParaRPr lang="nl-NL" sz="32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054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Paham ini brkembang di USA dg tokoh: William James, Charles Sanders Pierce, dan John Dewey.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Pragmatisme menolak tradisi metafisis yg mewarnai pemikiran di Eropa sejak era Yunani Kuno sampai era dewasa ini. 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Pandangan pragmatisme lebih tertuju pd pengujian thd konsekwensi2 perbuatan manusia. 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Menurutnya, pengetahuan diterapkan utk memecahkan problem2 hidup manusia.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Pragmatisme adl sebuah metode pemecahan masalah/ pemikiran manusia.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endParaRPr lang="nl-NL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PAHAM PRAGMATISME</a:t>
            </a:r>
            <a:endParaRPr lang="en-U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61722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Kebenaran pengetahuan adalah bersifat sementara </a:t>
            </a:r>
            <a:r>
              <a:rPr lang="nl-NL" sz="3200" b="1" i="1" dirty="0">
                <a:latin typeface="Arial Narrow" panose="020B0606020202030204" pitchFamily="34" charset="0"/>
              </a:rPr>
              <a:t>(tentatif)</a:t>
            </a:r>
            <a:r>
              <a:rPr lang="nl-NL" sz="3200" b="1" dirty="0">
                <a:latin typeface="Arial Narrow" panose="020B0606020202030204" pitchFamily="34" charset="0"/>
              </a:rPr>
              <a:t>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Kriteria kebenaran suatu teori sebenarnya adl sains.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  <a:buNone/>
            </a:pPr>
            <a:r>
              <a:rPr lang="nl-NL" sz="3200" b="1" dirty="0">
                <a:latin typeface="Arial Narrow" panose="020B0606020202030204" pitchFamily="34" charset="0"/>
              </a:rPr>
              <a:t>	ex: pengujian thd vaksis polio apakah dpt bekerja dg baik atau tidak sbg usaha preventif penyakit polio. Kesuksesan percobaan adl dasar bagiklaim kebenaran suatu teori.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Jadi, kebenaran pengetahuan diuji dari akibat2 yg ditimbulkan. Bila akibatnya baik/ menguntungkan, maka pengetahuan tsb benar.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Lebih jauh lagi, , kebenaran pengetahuan diuji dari apakah pengetahuan tsb dpt dilaksanakan atau tdk.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Kebenaran tdklah statis tetapi berubah seiring dg perkembangan waktu.</a:t>
            </a:r>
            <a:endParaRPr lang="nl-NL" sz="32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609600"/>
            <a:ext cx="5715000" cy="6172200"/>
          </a:xfrm>
        </p:spPr>
        <p:txBody>
          <a:bodyPr>
            <a:noAutofit/>
          </a:bodyPr>
          <a:lstStyle/>
          <a:p>
            <a:pPr>
              <a:lnSpc>
                <a:spcPts val="3100"/>
              </a:lnSpc>
              <a:spcBef>
                <a:spcPts val="1200"/>
              </a:spcBef>
              <a:buNone/>
            </a:pPr>
            <a:r>
              <a:rPr lang="nl-NL" sz="4000" b="1" dirty="0">
                <a:solidFill>
                  <a:srgbClr val="FFFF00"/>
                </a:solidFill>
                <a:latin typeface="Arial Narrow" panose="020B0606020202030204" pitchFamily="34" charset="0"/>
              </a:rPr>
              <a:t>Eksperimentalisme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1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Salah satu bentuk pragmatisme  yg dibangun John Dewey adl eksperimentalisme.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1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Menurutnya, berfikir dan bertindak sbg satu kesatuan yg mengalir bersama dlm pengalaman hidup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ts val="31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Berfikir sbg cara utk mengatasi masalah dlm hidup.</a:t>
            </a:r>
            <a:endParaRPr lang="nl-NL" sz="3200" b="1" dirty="0">
              <a:latin typeface="Arial Narrow" panose="020B0606020202030204" pitchFamily="34" charset="0"/>
            </a:endParaRPr>
          </a:p>
          <a:p>
            <a:pPr>
              <a:lnSpc>
                <a:spcPts val="31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Pemikiran ilmiah adl instrumen dlm pemecahan masalah.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 descr="C:\Documents and Settings\Arif Rohman\Local Settings\Temporary Internet Files\t045947a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5574" y="1514474"/>
            <a:ext cx="3080769" cy="4048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953000" cy="6172200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1200"/>
              </a:spcBef>
              <a:buNone/>
            </a:pPr>
            <a:r>
              <a:rPr lang="nl-NL" sz="3200" b="1" dirty="0">
                <a:latin typeface="Arial Narrow" panose="020B0606020202030204" pitchFamily="34" charset="0"/>
              </a:rPr>
              <a:t>	</a:t>
            </a:r>
            <a:r>
              <a:rPr lang="nl-NL" sz="3300" b="1" dirty="0">
                <a:latin typeface="Arial Narrow" panose="020B0606020202030204" pitchFamily="34" charset="0"/>
              </a:rPr>
              <a:t>Tahap-tahap berfikir ilmiah menurut John Dewey, </a:t>
            </a:r>
            <a:r>
              <a:rPr lang="id-ID" sz="3300" b="1" dirty="0">
                <a:latin typeface="Arial Narrow" panose="020B0606020202030204" pitchFamily="34" charset="0"/>
              </a:rPr>
              <a:t>dalam bukunya </a:t>
            </a:r>
            <a:r>
              <a:rPr lang="id-ID" sz="33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“How We Think”</a:t>
            </a:r>
            <a:r>
              <a:rPr lang="id-ID" sz="3300" b="1" dirty="0">
                <a:latin typeface="Arial Narrow" panose="020B0606020202030204" pitchFamily="34" charset="0"/>
              </a:rPr>
              <a:t>, </a:t>
            </a:r>
            <a:r>
              <a:rPr lang="nl-NL" sz="3300" b="1" dirty="0">
                <a:latin typeface="Arial Narrow" panose="020B0606020202030204" pitchFamily="34" charset="0"/>
              </a:rPr>
              <a:t>meliputi 6 tahap, yaitu:</a:t>
            </a:r>
            <a:endParaRPr lang="nl-NL" sz="3300" b="1" dirty="0">
              <a:latin typeface="Arial Narrow" panose="020B0606020202030204" pitchFamily="34" charset="0"/>
            </a:endParaRPr>
          </a:p>
          <a:p>
            <a:pPr lvl="1">
              <a:lnSpc>
                <a:spcPts val="33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The feel need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 lvl="1">
              <a:lnSpc>
                <a:spcPts val="33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The problem</a:t>
            </a:r>
            <a:endParaRPr lang="nl-NL" sz="3200" b="1" dirty="0">
              <a:latin typeface="Arial Narrow" panose="020B0606020202030204" pitchFamily="34" charset="0"/>
            </a:endParaRPr>
          </a:p>
          <a:p>
            <a:pPr lvl="1">
              <a:lnSpc>
                <a:spcPts val="33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Hypothesis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lvl="1">
              <a:lnSpc>
                <a:spcPts val="3300"/>
              </a:lnSpc>
              <a:spcBef>
                <a:spcPts val="1200"/>
              </a:spcBef>
            </a:pPr>
            <a:r>
              <a:rPr lang="nl-NL" sz="3200" b="1" dirty="0">
                <a:latin typeface="Arial Narrow" panose="020B0606020202030204" pitchFamily="34" charset="0"/>
              </a:rPr>
              <a:t>Collecting data</a:t>
            </a:r>
            <a:endParaRPr lang="nl-NL" sz="3200" b="1" dirty="0">
              <a:latin typeface="Arial Narrow" panose="020B0606020202030204" pitchFamily="34" charset="0"/>
            </a:endParaRPr>
          </a:p>
          <a:p>
            <a:pPr lvl="1">
              <a:lnSpc>
                <a:spcPts val="33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7BEBF1"/>
                </a:solidFill>
                <a:latin typeface="Arial Narrow" panose="020B0606020202030204" pitchFamily="34" charset="0"/>
              </a:rPr>
              <a:t>Concluding belief</a:t>
            </a:r>
            <a:endParaRPr lang="nl-NL" sz="3200" b="1" dirty="0">
              <a:solidFill>
                <a:srgbClr val="7BEBF1"/>
              </a:solidFill>
              <a:latin typeface="Arial Narrow" panose="020B0606020202030204" pitchFamily="34" charset="0"/>
            </a:endParaRPr>
          </a:p>
          <a:p>
            <a:pPr lvl="1">
              <a:lnSpc>
                <a:spcPts val="3300"/>
              </a:lnSpc>
              <a:spcBef>
                <a:spcPts val="1200"/>
              </a:spcBef>
            </a:pPr>
            <a:r>
              <a:rPr lang="nl-NL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General values of conclusion  </a:t>
            </a:r>
            <a:endParaRPr lang="nl-NL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2050" name="AutoShape 2" descr="C:\Documents and Settings\Arif Rohman\Local Settings\Temporary Internet Files\t051961a.bmp"/>
          <p:cNvSpPr>
            <a:spLocks noChangeAspect="1" noChangeArrowheads="1"/>
          </p:cNvSpPr>
          <p:nvPr/>
        </p:nvSpPr>
        <p:spPr bwMode="auto">
          <a:xfrm>
            <a:off x="155575" y="-2017713"/>
            <a:ext cx="3867150" cy="3200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52" name="Picture 4" descr="C:\Documents and Settings\Arif Rohman\Local Settings\Temporary Internet Files\t791097a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7975" y="533400"/>
            <a:ext cx="3806825" cy="5418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00" y="0"/>
            <a:ext cx="8568000" cy="1143000"/>
          </a:xfrm>
        </p:spPr>
        <p:txBody>
          <a:bodyPr>
            <a:noAutofit/>
          </a:bodyPr>
          <a:lstStyle/>
          <a:p>
            <a:r>
              <a:rPr lang="id-ID" sz="4000" spc="-150" dirty="0">
                <a:solidFill>
                  <a:srgbClr val="FFFF00"/>
                </a:solidFill>
              </a:rPr>
              <a:t>Pendekatan dalam Filsafat Ilmu</a:t>
            </a:r>
            <a:endParaRPr lang="id-ID" sz="4000" spc="-15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00" y="1143000"/>
            <a:ext cx="7758600" cy="27000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id-ID" b="1" dirty="0"/>
              <a:t>Positivistik </a:t>
            </a:r>
            <a:r>
              <a:rPr lang="id-ID" dirty="0">
                <a:sym typeface="Wingdings" panose="05000000000000000000" pitchFamily="2" charset="2"/>
              </a:rPr>
              <a:t>Auguste Comte</a:t>
            </a:r>
            <a:endParaRPr lang="id-ID" dirty="0"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r>
              <a:rPr lang="id-ID" b="1" dirty="0">
                <a:solidFill>
                  <a:srgbClr val="B9FFDC"/>
                </a:solidFill>
                <a:sym typeface="Wingdings" panose="05000000000000000000" pitchFamily="2" charset="2"/>
              </a:rPr>
              <a:t>Rasionalistik</a:t>
            </a:r>
            <a:r>
              <a:rPr lang="id-ID" dirty="0">
                <a:solidFill>
                  <a:srgbClr val="B9FFDC"/>
                </a:solidFill>
                <a:sym typeface="Wingdings" panose="05000000000000000000" pitchFamily="2" charset="2"/>
              </a:rPr>
              <a:t> Lakatos dan Shapere</a:t>
            </a:r>
            <a:endParaRPr lang="id-ID" dirty="0">
              <a:solidFill>
                <a:srgbClr val="B9FFDC"/>
              </a:solidFill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r>
              <a:rPr lang="id-ID" b="1" dirty="0">
                <a:sym typeface="Wingdings" panose="05000000000000000000" pitchFamily="2" charset="2"/>
              </a:rPr>
              <a:t>Fenomenologik</a:t>
            </a:r>
            <a:r>
              <a:rPr lang="id-ID" dirty="0">
                <a:sym typeface="Wingdings" panose="05000000000000000000" pitchFamily="2" charset="2"/>
              </a:rPr>
              <a:t> Edmund Husserl</a:t>
            </a:r>
            <a:endParaRPr lang="id-ID" dirty="0"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r>
              <a:rPr lang="id-ID" b="1" dirty="0">
                <a:solidFill>
                  <a:srgbClr val="B9FFDC"/>
                </a:solidFill>
                <a:sym typeface="Wingdings" panose="05000000000000000000" pitchFamily="2" charset="2"/>
              </a:rPr>
              <a:t>Realisme Metafisik</a:t>
            </a:r>
            <a:r>
              <a:rPr lang="id-ID" dirty="0">
                <a:solidFill>
                  <a:srgbClr val="B9FFDC"/>
                </a:solidFill>
                <a:sym typeface="Wingdings" panose="05000000000000000000" pitchFamily="2" charset="2"/>
              </a:rPr>
              <a:t> Karl Popper</a:t>
            </a:r>
            <a:endParaRPr lang="id-ID" dirty="0">
              <a:solidFill>
                <a:srgbClr val="B9FFDC"/>
              </a:solidFill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r>
              <a:rPr lang="id-ID" b="1" dirty="0"/>
              <a:t>Pragmatik</a:t>
            </a:r>
            <a:r>
              <a:rPr lang="id-ID" dirty="0"/>
              <a:t> </a:t>
            </a:r>
            <a:r>
              <a:rPr lang="id-ID" dirty="0">
                <a:sym typeface="Wingdings" panose="05000000000000000000" pitchFamily="2" charset="2"/>
              </a:rPr>
              <a:t> John Dewey</a:t>
            </a:r>
            <a:endParaRPr lang="id-ID" dirty="0"/>
          </a:p>
        </p:txBody>
      </p:sp>
      <p:sp>
        <p:nvSpPr>
          <p:cNvPr id="4" name="Content Placeholder 2"/>
          <p:cNvSpPr txBox="1"/>
          <p:nvPr/>
        </p:nvSpPr>
        <p:spPr>
          <a:xfrm>
            <a:off x="279600" y="3548400"/>
            <a:ext cx="8712000" cy="2928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47320" marR="0" lvl="0" indent="-952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id-ID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Perkembangan mutakhir sejak tahun 1980-an, Oleh Brown dalam </a:t>
            </a:r>
            <a:r>
              <a:rPr lang="id-ID" sz="2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New Philosophy of Science</a:t>
            </a:r>
            <a:r>
              <a:rPr lang="id-ID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muncul generasi </a:t>
            </a:r>
            <a:r>
              <a:rPr lang="id-ID" sz="28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Post-Logical:</a:t>
            </a:r>
            <a:endParaRPr lang="id-ID" sz="28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  <a:defRPr/>
            </a:pPr>
            <a:r>
              <a:rPr kumimoji="0" lang="id-ID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Fenomenologi</a:t>
            </a:r>
            <a:r>
              <a:rPr kumimoji="0" lang="id-ID" sz="28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Deduktif </a:t>
            </a:r>
            <a:r>
              <a:rPr kumimoji="0" lang="id-ID" sz="28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dg pembuktian falsifikasi.</a:t>
            </a:r>
            <a:endParaRPr kumimoji="0" lang="id-ID" sz="280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  <a:defRPr/>
            </a:pPr>
            <a:r>
              <a:rPr lang="id-ID" sz="2800" b="1" i="1" baseline="0" dirty="0"/>
              <a:t>Feno.</a:t>
            </a:r>
            <a:r>
              <a:rPr lang="id-ID" sz="2800" b="1" i="1" dirty="0"/>
              <a:t> Empirik Interpretif </a:t>
            </a:r>
            <a:r>
              <a:rPr lang="id-ID" sz="2800" dirty="0"/>
              <a:t>oleh Bogdan dkk.</a:t>
            </a:r>
            <a:endParaRPr lang="id-ID" sz="2800" dirty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  <a:defRPr/>
            </a:pPr>
            <a:r>
              <a:rPr kumimoji="0" lang="id-ID" sz="2800" b="1" i="1" u="none" strike="noStrike" kern="1200" cap="none" spc="0" normalizeH="0" baseline="0" noProof="0" dirty="0">
                <a:ln>
                  <a:noFill/>
                </a:ln>
                <a:solidFill>
                  <a:srgbClr val="B9FF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Postmodern </a:t>
            </a:r>
            <a:r>
              <a:rPr kumimoji="0" lang="id-ID" sz="2800" u="none" strike="noStrike" kern="1200" cap="none" spc="0" normalizeH="0" baseline="0" noProof="0" dirty="0">
                <a:ln>
                  <a:noFill/>
                </a:ln>
                <a:solidFill>
                  <a:srgbClr val="B9FF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 </a:t>
            </a:r>
            <a:r>
              <a:rPr kumimoji="0" lang="id-ID" sz="2800" b="1" i="1" u="none" strike="noStrike" kern="1200" cap="none" spc="0" normalizeH="0" baseline="0" noProof="0" dirty="0">
                <a:ln>
                  <a:noFill/>
                </a:ln>
                <a:solidFill>
                  <a:srgbClr val="B9FF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Dekonstruksi</a:t>
            </a:r>
            <a:r>
              <a:rPr kumimoji="0" lang="id-ID" sz="2800" b="1" i="1" u="none" strike="noStrike" kern="1200" cap="none" spc="0" normalizeH="0" noProof="0" dirty="0">
                <a:ln>
                  <a:noFill/>
                </a:ln>
                <a:solidFill>
                  <a:srgbClr val="B9FF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800" u="none" strike="noStrike" kern="1200" cap="none" spc="0" normalizeH="0" noProof="0" dirty="0">
                <a:ln>
                  <a:noFill/>
                </a:ln>
                <a:solidFill>
                  <a:srgbClr val="B9FF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 </a:t>
            </a:r>
            <a:r>
              <a:rPr kumimoji="0" lang="id-ID" sz="2800" u="none" strike="noStrike" kern="1200" cap="none" spc="0" normalizeH="0" noProof="0" dirty="0" err="1">
                <a:ln>
                  <a:noFill/>
                </a:ln>
                <a:solidFill>
                  <a:srgbClr val="B9FF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Foucault</a:t>
            </a:r>
            <a:endParaRPr kumimoji="0" lang="id-ID" sz="2800" u="none" strike="noStrike" kern="1200" cap="none" spc="0" normalizeH="0" baseline="0" noProof="0" dirty="0" err="1">
              <a:ln>
                <a:noFill/>
              </a:ln>
              <a:solidFill>
                <a:srgbClr val="B9FFD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solidFill>
                  <a:srgbClr val="FFFF00"/>
                </a:solidFill>
              </a:rPr>
              <a:t>PENGAMATAN</a:t>
            </a:r>
            <a:br>
              <a:rPr lang="en-US" sz="5400" dirty="0">
                <a:solidFill>
                  <a:srgbClr val="FFFF00"/>
                </a:solidFill>
              </a:rPr>
            </a:br>
            <a:r>
              <a:rPr lang="en-US" sz="5400" dirty="0">
                <a:solidFill>
                  <a:srgbClr val="FFFF00"/>
                </a:solidFill>
              </a:rPr>
              <a:t>(PENGINDERAAN)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03F4C1E-8672-4CE3-8BA2-3BFB8CEE543E}" type="datetime1">
              <a:rPr lang="en-US" smtClean="0"/>
            </a:fld>
            <a:endParaRPr lang="en-US"/>
          </a:p>
        </p:txBody>
      </p:sp>
      <p:pic>
        <p:nvPicPr>
          <p:cNvPr id="30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33400" y="2209800"/>
            <a:ext cx="8229600" cy="39100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TINDAKAN </a:t>
            </a:r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PENGAMATAN</a:t>
            </a:r>
            <a:endParaRPr lang="en-US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146602-44AE-49B4-B07A-944FDD4E074E}" type="datetime1">
              <a:rPr lang="en-US" smtClean="0"/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" y="1371600"/>
            <a:ext cx="2514600" cy="2819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MANUSIA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486400" y="1066800"/>
            <a:ext cx="3200400" cy="3200400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REALITAS</a:t>
            </a:r>
            <a:endParaRPr lang="en-US" sz="3200" dirty="0"/>
          </a:p>
          <a:p>
            <a:pPr algn="ctr">
              <a:defRPr/>
            </a:pPr>
            <a:r>
              <a:rPr lang="en-US" sz="3200" dirty="0"/>
              <a:t>(DUN</a:t>
            </a:r>
            <a:r>
              <a:rPr lang="id-ID" sz="3200" dirty="0"/>
              <a:t>IA OBJEK</a:t>
            </a:r>
            <a:r>
              <a:rPr lang="en-US" sz="3200" dirty="0"/>
              <a:t>)</a:t>
            </a:r>
            <a:endParaRPr lang="en-US" sz="3200" dirty="0"/>
          </a:p>
        </p:txBody>
      </p:sp>
      <p:sp>
        <p:nvSpPr>
          <p:cNvPr id="8" name="Right Arrow 7"/>
          <p:cNvSpPr/>
          <p:nvPr/>
        </p:nvSpPr>
        <p:spPr>
          <a:xfrm>
            <a:off x="2971800" y="1828800"/>
            <a:ext cx="2743200" cy="1905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PENGAMATAN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7DB36-5E96-44B7-BE3A-BE81BD70AF3D}" type="slidenum">
              <a:rPr lang="en-US" smtClean="0"/>
            </a:fld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19600"/>
            <a:ext cx="7696200" cy="1752600"/>
          </a:xfrm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Pengamatan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mengenal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dunia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nyata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indera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Indera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sbg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pintu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gerbangnya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18906</Words>
  <Application>WPS Presentation</Application>
  <PresentationFormat>Tampilan Layar (4:3)</PresentationFormat>
  <Paragraphs>528</Paragraphs>
  <Slides>67</Slides>
  <Notes>54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86" baseType="lpstr">
      <vt:lpstr>Arial</vt:lpstr>
      <vt:lpstr>SimSun</vt:lpstr>
      <vt:lpstr>Wingdings</vt:lpstr>
      <vt:lpstr>Wingdings 2</vt:lpstr>
      <vt:lpstr>Wingdings</vt:lpstr>
      <vt:lpstr>Wingdings 3</vt:lpstr>
      <vt:lpstr>Bradley Hand ITC</vt:lpstr>
      <vt:lpstr>Arabic Transparent</vt:lpstr>
      <vt:lpstr>Copperplate Gothic Bold</vt:lpstr>
      <vt:lpstr>Arial</vt:lpstr>
      <vt:lpstr>Microsoft YaHei</vt:lpstr>
      <vt:lpstr>Arial Unicode MS</vt:lpstr>
      <vt:lpstr>Lucida Sans</vt:lpstr>
      <vt:lpstr>Book Antiqua</vt:lpstr>
      <vt:lpstr>Calibri</vt:lpstr>
      <vt:lpstr>Arial Black</vt:lpstr>
      <vt:lpstr>Arial Narrow</vt:lpstr>
      <vt:lpstr>Bookman Old Style</vt:lpstr>
      <vt:lpstr>Apex</vt:lpstr>
      <vt:lpstr>Kajian -7a</vt:lpstr>
      <vt:lpstr>DIMENSI FILOSOFIS ILMU</vt:lpstr>
      <vt:lpstr>PERSOALAN EPISTEMOLOGIS DALAM FILSAFAT ILMU</vt:lpstr>
      <vt:lpstr>Metode dalam Ilmu </vt:lpstr>
      <vt:lpstr>PowerPoint 演示文稿</vt:lpstr>
      <vt:lpstr>METODE DALAM ILMU</vt:lpstr>
      <vt:lpstr>Pendekatan dalam Filsafat Ilmu</vt:lpstr>
      <vt:lpstr>PENGAMATAN (PENGINDERAAN)</vt:lpstr>
      <vt:lpstr>TINDAKAN PENGAMATAN</vt:lpstr>
      <vt:lpstr>PANCA INDERA</vt:lpstr>
      <vt:lpstr>MATA (Indera Penglihat)</vt:lpstr>
      <vt:lpstr>TELINGA (Indera Pendengar)</vt:lpstr>
      <vt:lpstr>HIDUNG (Indera Pembau)</vt:lpstr>
      <vt:lpstr>LIDAH (Indera Pencecap)</vt:lpstr>
      <vt:lpstr>KULIT (Indera Peraba)</vt:lpstr>
      <vt:lpstr>FASE TERJADINYA PENGAMATAN</vt:lpstr>
      <vt:lpstr>SYARAT ADANYA PENGAMATAN</vt:lpstr>
      <vt:lpstr>PERSEPSI OBSERVASI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LEBIH PANJANG MANA?</vt:lpstr>
      <vt:lpstr>LURUS ATAU BELOK?</vt:lpstr>
      <vt:lpstr>PERHATIAN MANUSIA:  SPONTAN &amp; TERENCANA</vt:lpstr>
      <vt:lpstr>PERHATIAN INTENSIF DAN PERHATIAN TAK INTENSIF</vt:lpstr>
      <vt:lpstr>PERHATIAN KONSENTRATIF DAN PERHATIAN DISTRIBUTIF </vt:lpstr>
      <vt:lpstr>PowerPoint 演示文稿</vt:lpstr>
      <vt:lpstr>PROSEDUR KERJA ILMIAH</vt:lpstr>
      <vt:lpstr>MOTIF MANUSIA MENGEMBANGKAN ILMU</vt:lpstr>
      <vt:lpstr>PEMBAGIAN DARI SEGI ADA TIDAKNYA BANTUAN ILMU LAIN</vt:lpstr>
      <vt:lpstr>ALIRAN-ALIRAN EPISTEMOLOGI DALAM FILSAFAT ILMU</vt:lpstr>
      <vt:lpstr>PAHAM REALISME</vt:lpstr>
      <vt:lpstr>PowerPoint 演示文稿</vt:lpstr>
      <vt:lpstr>REALISME KLASIK</vt:lpstr>
      <vt:lpstr>REALISME MODERN</vt:lpstr>
      <vt:lpstr>PowerPoint 演示文稿</vt:lpstr>
      <vt:lpstr>PowerPoint 演示文稿</vt:lpstr>
      <vt:lpstr>PowerPoint 演示文稿</vt:lpstr>
      <vt:lpstr>PowerPoint 演示文稿</vt:lpstr>
      <vt:lpstr>PAHAM IDEALISME</vt:lpstr>
      <vt:lpstr>PowerPoint 演示文稿</vt:lpstr>
      <vt:lpstr>PowerPoint 演示文稿</vt:lpstr>
      <vt:lpstr>PowerPoint 演示文稿</vt:lpstr>
      <vt:lpstr>ALIRAN-ALIRAN  PADA ERA MODERN &amp; DEWASA INI</vt:lpstr>
      <vt:lpstr>ALIRAN/PAHAM EMPIRISME</vt:lpstr>
      <vt:lpstr>PowerPoint 演示文稿</vt:lpstr>
      <vt:lpstr>PowerPoint 演示文稿</vt:lpstr>
      <vt:lpstr>PowerPoint 演示文稿</vt:lpstr>
      <vt:lpstr>PowerPoint 演示文稿</vt:lpstr>
      <vt:lpstr>PAHAM RASIONALISME</vt:lpstr>
      <vt:lpstr>PowerPoint 演示文稿</vt:lpstr>
      <vt:lpstr>PowerPoint 演示文稿</vt:lpstr>
      <vt:lpstr>PAHAM KRITISIME</vt:lpstr>
      <vt:lpstr>PowerPoint 演示文稿</vt:lpstr>
      <vt:lpstr>PowerPoint 演示文稿</vt:lpstr>
      <vt:lpstr>PAHAM POSITIVISME</vt:lpstr>
      <vt:lpstr>PowerPoint 演示文稿</vt:lpstr>
      <vt:lpstr>PAHAM EKSISTENSIALISME</vt:lpstr>
      <vt:lpstr>PowerPoint 演示文稿</vt:lpstr>
      <vt:lpstr>PowerPoint 演示文稿</vt:lpstr>
      <vt:lpstr>PowerPoint 演示文稿</vt:lpstr>
      <vt:lpstr>PAHAM PRAGMATISME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PENDIDIKAN</dc:title>
  <dc:creator>acer</dc:creator>
  <cp:lastModifiedBy>- arif_rohman</cp:lastModifiedBy>
  <cp:revision>258</cp:revision>
  <dcterms:created xsi:type="dcterms:W3CDTF">2007-09-20T18:20:00Z</dcterms:created>
  <dcterms:modified xsi:type="dcterms:W3CDTF">2025-02-11T05:06:22Z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E3C8F34519E94D45A75826B8174EAE4C_12</vt:lpwstr>
  </property>
  <property fmtid="{D5CDD505-2E9C-101B-9397-08002B2CF9AE}" pid="3" name="KSOProductBuildVer">
    <vt:lpwstr>1033-12.2.0.19805</vt:lpwstr>
  </property>
</Properties>
</file>