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18" r:id="rId3"/>
    <p:sldId id="346" r:id="rId5"/>
    <p:sldId id="319" r:id="rId6"/>
    <p:sldId id="323" r:id="rId7"/>
    <p:sldId id="324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43" r:id="rId18"/>
    <p:sldId id="344" r:id="rId19"/>
    <p:sldId id="34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DE86"/>
    <a:srgbClr val="BCEBFA"/>
    <a:srgbClr val="BCF0FA"/>
    <a:srgbClr val="86DBF6"/>
    <a:srgbClr val="355216"/>
    <a:srgbClr val="B9FFDC"/>
    <a:srgbClr val="FFE5E5"/>
    <a:srgbClr val="FFE07D"/>
    <a:srgbClr val="FFE181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49" autoAdjust="0"/>
    <p:restoredTop sz="50127" autoAdjust="0"/>
  </p:normalViewPr>
  <p:slideViewPr>
    <p:cSldViewPr showGuides="1">
      <p:cViewPr varScale="1">
        <p:scale>
          <a:sx n="110" d="100"/>
          <a:sy n="110" d="100"/>
        </p:scale>
        <p:origin x="15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C6BB1-036A-40BD-9894-6D04AA81441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E1F-A9A6-4D83-9BBB-7AF8CDEA6445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6CCBA387-9E30-4D72-B310-CBF0B357531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5B40-4E43-4901-B391-03EBB0A836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8B2E01-6901-4587-BAD4-F17D3686CE8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025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359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40000">
              <a:schemeClr val="bg2">
                <a:lumMod val="5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A96602A-E8D2-4797-90D5-F283DEEE92D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63D8B50-1DC3-4239-B0B1-931E227E0352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 panose="05020102010507070707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210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 panose="05020102010507070707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4110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 panose="05000000000000000000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185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 panose="05040102010807070707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59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665" indent="-182880" algn="l" rtl="0" eaLnBrk="1" latinLnBrk="0" hangingPunct="1">
        <a:spcBef>
          <a:spcPct val="20000"/>
        </a:spcBef>
        <a:buClr>
          <a:schemeClr val="tx1"/>
        </a:buClr>
        <a:buFont typeface="Wingdings 3" panose="05040102010807070707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255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55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600200"/>
            <a:ext cx="7315200" cy="1524000"/>
          </a:xfr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sz="9600" spc="-150" dirty="0">
                <a:solidFill>
                  <a:srgbClr val="FFFFFF"/>
                </a:solidFill>
                <a:latin typeface="Bradley Hand ITC" panose="03070402050302030203" pitchFamily="66" charset="0"/>
                <a:cs typeface="Arabic Transparent" pitchFamily="2" charset="-78"/>
              </a:rPr>
              <a:t>Kajian -</a:t>
            </a:r>
            <a:r>
              <a:rPr lang="id-ID" sz="9600" spc="-150" dirty="0">
                <a:solidFill>
                  <a:srgbClr val="FFFFFF"/>
                </a:solidFill>
                <a:latin typeface="Bradley Hand ITC" panose="03070402050302030203" pitchFamily="66" charset="0"/>
                <a:cs typeface="Arabic Transparent" pitchFamily="2" charset="-78"/>
              </a:rPr>
              <a:t>6</a:t>
            </a:r>
            <a:endParaRPr lang="en-US" sz="6600" spc="-150" dirty="0">
              <a:solidFill>
                <a:srgbClr val="FFFF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6" name="Title 3"/>
          <p:cNvSpPr txBox="1"/>
          <p:nvPr/>
        </p:nvSpPr>
        <p:spPr>
          <a:xfrm>
            <a:off x="304800" y="2971800"/>
            <a:ext cx="8610600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id-ID" sz="5400" b="1" dirty="0">
                <a:solidFill>
                  <a:srgbClr val="FFFF00"/>
                </a:solidFill>
                <a:latin typeface="Copperplate Gothic Bold" panose="020E0705020206020404" pitchFamily="34" charset="0"/>
                <a:ea typeface="+mj-ea"/>
                <a:cs typeface="+mj-cs"/>
              </a:rPr>
              <a:t>KAJIAN ONTOLOGIS ILMU PENGETAHUAN</a:t>
            </a:r>
            <a:endParaRPr kumimoji="0" lang="en-US" sz="5400" b="1" i="0" u="none" strike="noStrike" kern="1200" cap="none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pperplate Gothic Bold" panose="020E07050202060204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 descr="Brown marble"/>
          <p:cNvSpPr>
            <a:spLocks noGrp="1" noChangeArrowheads="1"/>
          </p:cNvSpPr>
          <p:nvPr>
            <p:ph type="title"/>
          </p:nvPr>
        </p:nvSpPr>
        <p:spPr>
          <a:xfrm>
            <a:off x="0" y="71414"/>
            <a:ext cx="9144000" cy="1143000"/>
          </a:xfrm>
          <a:blipFill dpi="0" rotWithShape="1">
            <a:blip r:embed="rId1"/>
            <a:srcRect/>
            <a:tile tx="0" ty="0" sx="100000" sy="100000" flip="none" algn="tl"/>
          </a:blipFill>
          <a:ln>
            <a:pattFill prst="pct25">
              <a:fgClr>
                <a:schemeClr val="tx1"/>
              </a:fgClr>
              <a:bgClr>
                <a:srgbClr val="FFFFFF"/>
              </a:bgClr>
            </a:pattFill>
          </a:ln>
        </p:spPr>
        <p:txBody>
          <a:bodyPr/>
          <a:lstStyle/>
          <a:p>
            <a:pPr algn="ctr"/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Dalil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Kosmologis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Aristoteles</a:t>
            </a:r>
            <a:r>
              <a:rPr lang="id-ID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_s6148"/>
          <p:cNvSpPr>
            <a:spLocks noChangeArrowheads="1"/>
          </p:cNvSpPr>
          <p:nvPr/>
        </p:nvSpPr>
        <p:spPr bwMode="auto">
          <a:xfrm flipV="1">
            <a:off x="3704455" y="1629539"/>
            <a:ext cx="1806528" cy="1156519"/>
          </a:xfrm>
          <a:custGeom>
            <a:avLst/>
            <a:gdLst>
              <a:gd name="G0" fmla="+- 10800 0 0"/>
              <a:gd name="G1" fmla="+- 21600 0 10800"/>
              <a:gd name="G2" fmla="*/ 10800 1 2"/>
              <a:gd name="G3" fmla="+- 21600 0 G2"/>
              <a:gd name="G4" fmla="+/ 10800 21600 2"/>
              <a:gd name="G5" fmla="+/ G1 0 2"/>
              <a:gd name="G6" fmla="*/ 21600 21600 10800"/>
              <a:gd name="G7" fmla="*/ G6 1 2"/>
              <a:gd name="G8" fmla="+- 21600 0 G7"/>
              <a:gd name="G9" fmla="*/ 21600 1 2"/>
              <a:gd name="G10" fmla="+- 10800 0 G9"/>
              <a:gd name="G11" fmla="?: G10 G8 0"/>
              <a:gd name="G12" fmla="?: G10 G7 21600"/>
              <a:gd name="T0" fmla="*/ 16200 w 21600"/>
              <a:gd name="T1" fmla="*/ 10800 h 21600"/>
              <a:gd name="T2" fmla="*/ 10800 w 21600"/>
              <a:gd name="T3" fmla="*/ 21600 h 21600"/>
              <a:gd name="T4" fmla="*/ 5400 w 21600"/>
              <a:gd name="T5" fmla="*/ 10800 h 21600"/>
              <a:gd name="T6" fmla="*/ 10800 w 21600"/>
              <a:gd name="T7" fmla="*/ 0 h 21600"/>
              <a:gd name="T8" fmla="*/ 7200 w 21600"/>
              <a:gd name="T9" fmla="*/ 7200 h 21600"/>
              <a:gd name="T10" fmla="*/ 14400 w 21600"/>
              <a:gd name="T11" fmla="*/ 144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10800" y="21600"/>
                </a:lnTo>
                <a:lnTo>
                  <a:pt x="108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BCF0FA"/>
          </a:solidFill>
          <a:ln w="4669" algn="in">
            <a:solidFill>
              <a:schemeClr val="tx1"/>
            </a:solidFill>
            <a:miter lim="800000"/>
          </a:ln>
        </p:spPr>
        <p:txBody>
          <a:bodyPr rot="10800000" vert="horz" wrap="none" lIns="0" tIns="0" rIns="0" bIns="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id-ID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moved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Mover</a:t>
            </a:r>
            <a:endParaRPr kumimoji="0" lang="en-GB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_s6149"/>
          <p:cNvSpPr>
            <a:spLocks noChangeArrowheads="1"/>
          </p:cNvSpPr>
          <p:nvPr/>
        </p:nvSpPr>
        <p:spPr bwMode="auto">
          <a:xfrm flipV="1">
            <a:off x="2803848" y="2843985"/>
            <a:ext cx="3607742" cy="1156519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6DBF6"/>
          </a:solidFill>
          <a:ln w="4669" algn="in">
            <a:solidFill>
              <a:schemeClr val="tx1"/>
            </a:solidFill>
            <a:miter lim="800000"/>
          </a:ln>
        </p:spPr>
        <p:txBody>
          <a:bodyPr rot="10800000" vert="horz" wrap="none" lIns="0" tIns="0" rIns="0" bIns="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id-ID" sz="2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ultimate</a:t>
            </a:r>
            <a:endParaRPr kumimoji="0" lang="en-GB" sz="2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_s6150"/>
          <p:cNvSpPr>
            <a:spLocks noChangeArrowheads="1"/>
          </p:cNvSpPr>
          <p:nvPr/>
        </p:nvSpPr>
        <p:spPr bwMode="auto">
          <a:xfrm flipV="1">
            <a:off x="1903241" y="4071942"/>
            <a:ext cx="5408956" cy="1156519"/>
          </a:xfrm>
          <a:custGeom>
            <a:avLst/>
            <a:gdLst>
              <a:gd name="G0" fmla="+- 3600 0 0"/>
              <a:gd name="G1" fmla="+- 21600 0 3600"/>
              <a:gd name="G2" fmla="*/ 3600 1 2"/>
              <a:gd name="G3" fmla="+- 21600 0 G2"/>
              <a:gd name="G4" fmla="+/ 3600 21600 2"/>
              <a:gd name="G5" fmla="+/ G1 0 2"/>
              <a:gd name="G6" fmla="*/ 21600 21600 3600"/>
              <a:gd name="G7" fmla="*/ G6 1 2"/>
              <a:gd name="G8" fmla="+- 21600 0 G7"/>
              <a:gd name="G9" fmla="*/ 21600 1 2"/>
              <a:gd name="G10" fmla="+- 3600 0 G9"/>
              <a:gd name="G11" fmla="?: G10 G8 0"/>
              <a:gd name="G12" fmla="?: G10 G7 21600"/>
              <a:gd name="T0" fmla="*/ 19800 w 21600"/>
              <a:gd name="T1" fmla="*/ 10800 h 21600"/>
              <a:gd name="T2" fmla="*/ 10800 w 21600"/>
              <a:gd name="T3" fmla="*/ 21600 h 21600"/>
              <a:gd name="T4" fmla="*/ 1800 w 21600"/>
              <a:gd name="T5" fmla="*/ 10800 h 21600"/>
              <a:gd name="T6" fmla="*/ 10800 w 21600"/>
              <a:gd name="T7" fmla="*/ 0 h 21600"/>
              <a:gd name="T8" fmla="*/ 3600 w 21600"/>
              <a:gd name="T9" fmla="*/ 3600 h 21600"/>
              <a:gd name="T10" fmla="*/ 18000 w 21600"/>
              <a:gd name="T11" fmla="*/ 18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600" y="21600"/>
                </a:lnTo>
                <a:lnTo>
                  <a:pt x="180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B0F0"/>
          </a:solidFill>
          <a:ln w="4669" algn="in">
            <a:solidFill>
              <a:schemeClr val="tx1"/>
            </a:solidFill>
            <a:miter lim="800000"/>
          </a:ln>
        </p:spPr>
        <p:txBody>
          <a:bodyPr rot="10800000" vert="horz" wrap="none" lIns="0" tIns="0" rIns="0" bIns="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id-ID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endParaRPr kumimoji="0" lang="en-GB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_s6151"/>
          <p:cNvSpPr>
            <a:spLocks noChangeArrowheads="1"/>
          </p:cNvSpPr>
          <p:nvPr/>
        </p:nvSpPr>
        <p:spPr bwMode="auto">
          <a:xfrm flipV="1">
            <a:off x="999977" y="5300894"/>
            <a:ext cx="7215484" cy="1156519"/>
          </a:xfrm>
          <a:custGeom>
            <a:avLst/>
            <a:gdLst>
              <a:gd name="G0" fmla="+- 2700 0 0"/>
              <a:gd name="G1" fmla="+- 21600 0 2700"/>
              <a:gd name="G2" fmla="*/ 2700 1 2"/>
              <a:gd name="G3" fmla="+- 21600 0 G2"/>
              <a:gd name="G4" fmla="+/ 2700 21600 2"/>
              <a:gd name="G5" fmla="+/ G1 0 2"/>
              <a:gd name="G6" fmla="*/ 21600 21600 2700"/>
              <a:gd name="G7" fmla="*/ G6 1 2"/>
              <a:gd name="G8" fmla="+- 21600 0 G7"/>
              <a:gd name="G9" fmla="*/ 21600 1 2"/>
              <a:gd name="G10" fmla="+- 2700 0 G9"/>
              <a:gd name="G11" fmla="?: G10 G8 0"/>
              <a:gd name="G12" fmla="?: G10 G7 21600"/>
              <a:gd name="T0" fmla="*/ 20250 w 21600"/>
              <a:gd name="T1" fmla="*/ 10800 h 21600"/>
              <a:gd name="T2" fmla="*/ 10800 w 21600"/>
              <a:gd name="T3" fmla="*/ 21600 h 21600"/>
              <a:gd name="T4" fmla="*/ 1350 w 21600"/>
              <a:gd name="T5" fmla="*/ 10800 h 21600"/>
              <a:gd name="T6" fmla="*/ 10800 w 21600"/>
              <a:gd name="T7" fmla="*/ 0 h 21600"/>
              <a:gd name="T8" fmla="*/ 3150 w 21600"/>
              <a:gd name="T9" fmla="*/ 3150 h 21600"/>
              <a:gd name="T10" fmla="*/ 18450 w 21600"/>
              <a:gd name="T11" fmla="*/ 1845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700" y="21600"/>
                </a:lnTo>
                <a:lnTo>
                  <a:pt x="189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70C0"/>
          </a:solidFill>
          <a:ln w="4669" algn="in">
            <a:solidFill>
              <a:schemeClr val="tx1"/>
            </a:solidFill>
            <a:miter lim="800000"/>
          </a:ln>
        </p:spPr>
        <p:txBody>
          <a:bodyPr rot="10800000" vert="horz" wrap="none" lIns="0" tIns="0" rIns="0" bIns="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Motion</a:t>
            </a:r>
            <a:endParaRPr kumimoji="0" lang="en-GB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603" name="Line 11"/>
          <p:cNvSpPr>
            <a:spLocks noChangeShapeType="1"/>
          </p:cNvSpPr>
          <p:nvPr/>
        </p:nvSpPr>
        <p:spPr bwMode="auto">
          <a:xfrm flipV="1">
            <a:off x="4572000" y="5301208"/>
            <a:ext cx="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10604" name="Line 12"/>
          <p:cNvSpPr>
            <a:spLocks noChangeShapeType="1"/>
          </p:cNvSpPr>
          <p:nvPr/>
        </p:nvSpPr>
        <p:spPr bwMode="auto">
          <a:xfrm flipV="1">
            <a:off x="4572000" y="4143380"/>
            <a:ext cx="0" cy="431800"/>
          </a:xfrm>
          <a:prstGeom prst="line">
            <a:avLst/>
          </a:prstGeom>
          <a:noFill/>
          <a:ln w="28575">
            <a:solidFill>
              <a:srgbClr val="355216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10605" name="Line 13"/>
          <p:cNvSpPr>
            <a:spLocks noChangeShapeType="1"/>
          </p:cNvSpPr>
          <p:nvPr/>
        </p:nvSpPr>
        <p:spPr bwMode="auto">
          <a:xfrm flipV="1">
            <a:off x="4572000" y="2928934"/>
            <a:ext cx="0" cy="360000"/>
          </a:xfrm>
          <a:prstGeom prst="line">
            <a:avLst/>
          </a:prstGeom>
          <a:noFill/>
          <a:ln w="28575">
            <a:solidFill>
              <a:srgbClr val="355216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 descr="Newsprint"/>
          <p:cNvSpPr>
            <a:spLocks noGrp="1" noChangeArrowheads="1"/>
          </p:cNvSpPr>
          <p:nvPr>
            <p:ph type="title"/>
          </p:nvPr>
        </p:nvSpPr>
        <p:spPr>
          <a:xfrm>
            <a:off x="71470" y="285736"/>
            <a:ext cx="9072562" cy="1143000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id-ID" sz="4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Dalil Teleologis (William Paley)</a:t>
            </a:r>
            <a:endParaRPr lang="en-GB" sz="4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47680" y="1828800"/>
            <a:ext cx="8610600" cy="4876800"/>
          </a:xfrm>
          <a:solidFill>
            <a:srgbClr val="86DBF6"/>
          </a:solidFill>
        </p:spPr>
        <p:txBody>
          <a:bodyPr/>
          <a:lstStyle/>
          <a:p>
            <a:pPr>
              <a:buClr>
                <a:srgbClr val="C00000"/>
              </a:buClr>
              <a:buSzPct val="90000"/>
              <a:buFont typeface="Wingdings" panose="05000000000000000000" pitchFamily="2" charset="2"/>
              <a:buChar char="Ø"/>
            </a:pPr>
            <a:r>
              <a:rPr lang="id-ID" sz="3600" dirty="0">
                <a:solidFill>
                  <a:schemeClr val="bg1"/>
                </a:solidFill>
              </a:rPr>
              <a:t>B</a:t>
            </a:r>
            <a:r>
              <a:rPr lang="en-US" sz="3600" dirty="0" err="1">
                <a:solidFill>
                  <a:schemeClr val="bg1"/>
                </a:solidFill>
              </a:rPr>
              <a:t>enda-benda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id-ID" sz="3600" dirty="0">
                <a:solidFill>
                  <a:schemeClr val="bg1"/>
                </a:solidFill>
              </a:rPr>
              <a:t>yg ada </a:t>
            </a:r>
            <a:r>
              <a:rPr lang="en-US" sz="3600" dirty="0" err="1">
                <a:solidFill>
                  <a:schemeClr val="bg1"/>
                </a:solidFill>
              </a:rPr>
              <a:t>di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alam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semesta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itu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memiliki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gerak</a:t>
            </a:r>
            <a:r>
              <a:rPr lang="id-ID" sz="3600" dirty="0">
                <a:solidFill>
                  <a:schemeClr val="bg1"/>
                </a:solidFill>
              </a:rPr>
              <a:t>.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id-ID" sz="3600" dirty="0">
              <a:solidFill>
                <a:schemeClr val="bg1"/>
              </a:solidFill>
            </a:endParaRPr>
          </a:p>
          <a:p>
            <a:pPr>
              <a:buClr>
                <a:srgbClr val="C00000"/>
              </a:buClr>
              <a:buSzPct val="90000"/>
              <a:buFont typeface="Wingdings" panose="05000000000000000000" pitchFamily="2" charset="2"/>
              <a:buChar char="Ø"/>
            </a:pPr>
            <a:r>
              <a:rPr lang="id-ID" sz="3600" dirty="0">
                <a:solidFill>
                  <a:schemeClr val="bg1"/>
                </a:solidFill>
              </a:rPr>
              <a:t>Masing2 gerak mengarah dan memiliki </a:t>
            </a:r>
            <a:r>
              <a:rPr lang="en-US" sz="3600" dirty="0" err="1">
                <a:solidFill>
                  <a:schemeClr val="bg1"/>
                </a:solidFill>
              </a:rPr>
              <a:t>tujuan</a:t>
            </a:r>
            <a:r>
              <a:rPr lang="en-US" sz="3600" dirty="0">
                <a:solidFill>
                  <a:schemeClr val="bg1"/>
                </a:solidFill>
              </a:rPr>
              <a:t> (</a:t>
            </a:r>
            <a:r>
              <a:rPr lang="en-US" sz="3600" i="1" dirty="0" err="1">
                <a:solidFill>
                  <a:schemeClr val="bg1"/>
                </a:solidFill>
              </a:rPr>
              <a:t>teleos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  <a:r>
              <a:rPr lang="id-ID" sz="3600" dirty="0">
                <a:solidFill>
                  <a:schemeClr val="bg1"/>
                </a:solidFill>
              </a:rPr>
              <a:t>.</a:t>
            </a:r>
            <a:endParaRPr lang="id-ID" sz="3600" dirty="0">
              <a:solidFill>
                <a:schemeClr val="bg1"/>
              </a:solidFill>
            </a:endParaRPr>
          </a:p>
          <a:p>
            <a:pPr>
              <a:buClr>
                <a:srgbClr val="C00000"/>
              </a:buClr>
              <a:buSzPct val="90000"/>
              <a:buFont typeface="Wingdings" panose="05000000000000000000" pitchFamily="2" charset="2"/>
              <a:buChar char="Ø"/>
            </a:pPr>
            <a:r>
              <a:rPr lang="id-ID" sz="3600" dirty="0">
                <a:solidFill>
                  <a:schemeClr val="bg1"/>
                </a:solidFill>
              </a:rPr>
              <a:t>A</a:t>
            </a:r>
            <a:r>
              <a:rPr lang="en-US" sz="3600" dirty="0">
                <a:solidFill>
                  <a:schemeClr val="bg1"/>
                </a:solidFill>
              </a:rPr>
              <a:t>lam </a:t>
            </a:r>
            <a:r>
              <a:rPr lang="en-US" sz="3600" dirty="0" err="1">
                <a:solidFill>
                  <a:schemeClr val="bg1"/>
                </a:solidFill>
              </a:rPr>
              <a:t>semesta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ini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merupakan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karya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seni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terbesar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yg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membuktikan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adanya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id-ID" sz="3600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sz="3600" i="1" dirty="0">
                <a:solidFill>
                  <a:schemeClr val="bg1"/>
                </a:solidFill>
              </a:rPr>
              <a:t>A Greater Intelligent Designer</a:t>
            </a:r>
            <a:r>
              <a:rPr lang="en-US" sz="3600" dirty="0">
                <a:solidFill>
                  <a:schemeClr val="bg1"/>
                </a:solidFill>
              </a:rPr>
              <a:t>. 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6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 descr="Parchment"/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8001000" cy="1143000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+mn-lt"/>
              </a:rPr>
              <a:t>Dalil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+mn-lt"/>
              </a:rPr>
              <a:t>Teleologis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 William Paley</a:t>
            </a:r>
            <a:endParaRPr lang="en-GB" sz="4000" b="1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" name="Diagram 2"/>
          <p:cNvGrpSpPr/>
          <p:nvPr/>
        </p:nvGrpSpPr>
        <p:grpSpPr bwMode="auto">
          <a:xfrm>
            <a:off x="-32" y="1714488"/>
            <a:ext cx="9144032" cy="4953000"/>
            <a:chOff x="532" y="716"/>
            <a:chExt cx="4652" cy="2833"/>
          </a:xfrm>
        </p:grpSpPr>
        <p:sp>
          <p:nvSpPr>
            <p:cNvPr id="3" name="AutoShape 3" descr="5%"/>
            <p:cNvSpPr>
              <a:spLocks noChangeAspect="1" noChangeArrowheads="1" noTextEdit="1"/>
            </p:cNvSpPr>
            <p:nvPr/>
          </p:nvSpPr>
          <p:spPr bwMode="auto">
            <a:xfrm>
              <a:off x="532" y="716"/>
              <a:ext cx="4652" cy="2833"/>
            </a:xfrm>
            <a:prstGeom prst="rect">
              <a:avLst/>
            </a:prstGeom>
            <a:blipFill dpi="0" rotWithShape="0">
              <a:blip r:embed="rId1"/>
              <a:srcRect/>
              <a:tile tx="0" ty="0" sx="100000" sy="100000" flip="none" algn="tl"/>
            </a:blipFill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4" name="_s7172"/>
            <p:cNvSpPr>
              <a:spLocks noChangeArrowheads="1" noTextEdit="1"/>
            </p:cNvSpPr>
            <p:nvPr/>
          </p:nvSpPr>
          <p:spPr bwMode="auto">
            <a:xfrm>
              <a:off x="2032" y="918"/>
              <a:ext cx="1653" cy="1653"/>
            </a:xfrm>
            <a:custGeom>
              <a:avLst/>
              <a:gdLst>
                <a:gd name="G0" fmla="+- -5373952 0 0"/>
                <a:gd name="G1" fmla="+- -7864320 0 0"/>
                <a:gd name="G2" fmla="+- -5373952 0 -7864320"/>
                <a:gd name="G3" fmla="+- 10800 0 0"/>
                <a:gd name="G4" fmla="+- 0 0 -5373952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864320"/>
                <a:gd name="G10" fmla="+- 7200 0 2700"/>
                <a:gd name="G11" fmla="cos G10 -5373952"/>
                <a:gd name="G12" fmla="sin G10 -5373952"/>
                <a:gd name="G13" fmla="cos 13500 -5373952"/>
                <a:gd name="G14" fmla="sin 13500 -5373952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373952"/>
                <a:gd name="G22" fmla="sin G20 -5373952"/>
                <a:gd name="G23" fmla="+- G21 10800 0"/>
                <a:gd name="G24" fmla="+- G12 G23 G22"/>
                <a:gd name="G25" fmla="+- G22 G23 G11"/>
                <a:gd name="G26" fmla="cos 10800 -5373952"/>
                <a:gd name="G27" fmla="sin 10800 -5373952"/>
                <a:gd name="G28" fmla="cos 7200 -5373952"/>
                <a:gd name="G29" fmla="sin 7200 -5373952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864320"/>
                <a:gd name="G36" fmla="sin G34 -7864320"/>
                <a:gd name="G37" fmla="+/ -7864320 -5373952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739 w 21600"/>
                <a:gd name="T5" fmla="*/ 198 h 21600"/>
                <a:gd name="T6" fmla="*/ 6299 w 21600"/>
                <a:gd name="T7" fmla="*/ 3005 h 21600"/>
                <a:gd name="T8" fmla="*/ 9426 w 21600"/>
                <a:gd name="T9" fmla="*/ 3732 h 21600"/>
                <a:gd name="T10" fmla="*/ 12678 w 21600"/>
                <a:gd name="T11" fmla="*/ -2569 h 21600"/>
                <a:gd name="T12" fmla="*/ 16508 w 21600"/>
                <a:gd name="T13" fmla="*/ 2513 h 21600"/>
                <a:gd name="T14" fmla="*/ 11426 w 21600"/>
                <a:gd name="T15" fmla="*/ 634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802" y="3670"/>
                  </a:moveTo>
                  <a:cubicBezTo>
                    <a:pt x="11470" y="3623"/>
                    <a:pt x="11135" y="3600"/>
                    <a:pt x="10800" y="3600"/>
                  </a:cubicBezTo>
                  <a:cubicBezTo>
                    <a:pt x="9536" y="3599"/>
                    <a:pt x="8294" y="3932"/>
                    <a:pt x="7199" y="4564"/>
                  </a:cubicBezTo>
                  <a:lnTo>
                    <a:pt x="5399" y="1446"/>
                  </a:lnTo>
                  <a:cubicBezTo>
                    <a:pt x="7041" y="499"/>
                    <a:pt x="8904" y="-1"/>
                    <a:pt x="10800" y="0"/>
                  </a:cubicBezTo>
                  <a:cubicBezTo>
                    <a:pt x="11302" y="0"/>
                    <a:pt x="11805" y="35"/>
                    <a:pt x="12303" y="105"/>
                  </a:cubicBezTo>
                  <a:lnTo>
                    <a:pt x="12678" y="-2569"/>
                  </a:lnTo>
                  <a:lnTo>
                    <a:pt x="16508" y="2513"/>
                  </a:lnTo>
                  <a:lnTo>
                    <a:pt x="11426" y="6343"/>
                  </a:lnTo>
                  <a:lnTo>
                    <a:pt x="11802" y="367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tx1"/>
              </a:solidFill>
              <a:miter lim="800000"/>
            </a:ln>
          </p:spPr>
          <p:txBody>
            <a:bodyPr vert="horz" wrap="square" lIns="91440" tIns="45720" rIns="91440" bIns="45720" numCol="1" anchor="ctr" anchorCtr="0" compatLnSpc="1"/>
            <a:lstStyle/>
            <a:p>
              <a:endParaRPr lang="id-ID"/>
            </a:p>
          </p:txBody>
        </p:sp>
        <p:sp>
          <p:nvSpPr>
            <p:cNvPr id="5" name="_s7173"/>
            <p:cNvSpPr>
              <a:spLocks noChangeArrowheads="1" noTextEdit="1"/>
            </p:cNvSpPr>
            <p:nvPr/>
          </p:nvSpPr>
          <p:spPr bwMode="auto">
            <a:xfrm rot="5400000">
              <a:off x="2421" y="1307"/>
              <a:ext cx="1653" cy="1653"/>
            </a:xfrm>
            <a:custGeom>
              <a:avLst/>
              <a:gdLst>
                <a:gd name="G0" fmla="+- -5373952 0 0"/>
                <a:gd name="G1" fmla="+- -7864320 0 0"/>
                <a:gd name="G2" fmla="+- -5373952 0 -7864320"/>
                <a:gd name="G3" fmla="+- 10800 0 0"/>
                <a:gd name="G4" fmla="+- 0 0 -5373952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864320"/>
                <a:gd name="G10" fmla="+- 7200 0 2700"/>
                <a:gd name="G11" fmla="cos G10 -5373952"/>
                <a:gd name="G12" fmla="sin G10 -5373952"/>
                <a:gd name="G13" fmla="cos 13500 -5373952"/>
                <a:gd name="G14" fmla="sin 13500 -5373952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373952"/>
                <a:gd name="G22" fmla="sin G20 -5373952"/>
                <a:gd name="G23" fmla="+- G21 10800 0"/>
                <a:gd name="G24" fmla="+- G12 G23 G22"/>
                <a:gd name="G25" fmla="+- G22 G23 G11"/>
                <a:gd name="G26" fmla="cos 10800 -5373952"/>
                <a:gd name="G27" fmla="sin 10800 -5373952"/>
                <a:gd name="G28" fmla="cos 7200 -5373952"/>
                <a:gd name="G29" fmla="sin 7200 -5373952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864320"/>
                <a:gd name="G36" fmla="sin G34 -7864320"/>
                <a:gd name="G37" fmla="+/ -7864320 -5373952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739 w 21600"/>
                <a:gd name="T5" fmla="*/ 198 h 21600"/>
                <a:gd name="T6" fmla="*/ 6299 w 21600"/>
                <a:gd name="T7" fmla="*/ 3005 h 21600"/>
                <a:gd name="T8" fmla="*/ 9426 w 21600"/>
                <a:gd name="T9" fmla="*/ 3732 h 21600"/>
                <a:gd name="T10" fmla="*/ 12678 w 21600"/>
                <a:gd name="T11" fmla="*/ -2569 h 21600"/>
                <a:gd name="T12" fmla="*/ 16508 w 21600"/>
                <a:gd name="T13" fmla="*/ 2513 h 21600"/>
                <a:gd name="T14" fmla="*/ 11426 w 21600"/>
                <a:gd name="T15" fmla="*/ 634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802" y="3670"/>
                  </a:moveTo>
                  <a:cubicBezTo>
                    <a:pt x="11470" y="3623"/>
                    <a:pt x="11135" y="3600"/>
                    <a:pt x="10800" y="3600"/>
                  </a:cubicBezTo>
                  <a:cubicBezTo>
                    <a:pt x="9536" y="3599"/>
                    <a:pt x="8294" y="3932"/>
                    <a:pt x="7199" y="4564"/>
                  </a:cubicBezTo>
                  <a:lnTo>
                    <a:pt x="5399" y="1446"/>
                  </a:lnTo>
                  <a:cubicBezTo>
                    <a:pt x="7041" y="499"/>
                    <a:pt x="8904" y="-1"/>
                    <a:pt x="10800" y="0"/>
                  </a:cubicBezTo>
                  <a:cubicBezTo>
                    <a:pt x="11302" y="0"/>
                    <a:pt x="11805" y="35"/>
                    <a:pt x="12303" y="105"/>
                  </a:cubicBezTo>
                  <a:lnTo>
                    <a:pt x="12678" y="-2569"/>
                  </a:lnTo>
                  <a:lnTo>
                    <a:pt x="16508" y="2513"/>
                  </a:lnTo>
                  <a:lnTo>
                    <a:pt x="11426" y="6343"/>
                  </a:lnTo>
                  <a:lnTo>
                    <a:pt x="11802" y="367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tx1"/>
              </a:solidFill>
              <a:miter lim="800000"/>
            </a:ln>
          </p:spPr>
          <p:txBody>
            <a:bodyPr vert="horz" wrap="square" lIns="91440" tIns="45720" rIns="91440" bIns="45720" numCol="1" anchor="ctr" anchorCtr="0" compatLnSpc="1"/>
            <a:lstStyle/>
            <a:p>
              <a:endParaRPr lang="id-ID"/>
            </a:p>
          </p:txBody>
        </p:sp>
        <p:sp>
          <p:nvSpPr>
            <p:cNvPr id="6" name="_s7174"/>
            <p:cNvSpPr>
              <a:spLocks noChangeArrowheads="1" noTextEdit="1"/>
            </p:cNvSpPr>
            <p:nvPr/>
          </p:nvSpPr>
          <p:spPr bwMode="auto">
            <a:xfrm rot="10800000">
              <a:off x="2032" y="1696"/>
              <a:ext cx="1653" cy="1653"/>
            </a:xfrm>
            <a:custGeom>
              <a:avLst/>
              <a:gdLst>
                <a:gd name="G0" fmla="+- -5373952 0 0"/>
                <a:gd name="G1" fmla="+- -7864320 0 0"/>
                <a:gd name="G2" fmla="+- -5373952 0 -7864320"/>
                <a:gd name="G3" fmla="+- 10800 0 0"/>
                <a:gd name="G4" fmla="+- 0 0 -5373952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864320"/>
                <a:gd name="G10" fmla="+- 7200 0 2700"/>
                <a:gd name="G11" fmla="cos G10 -5373952"/>
                <a:gd name="G12" fmla="sin G10 -5373952"/>
                <a:gd name="G13" fmla="cos 13500 -5373952"/>
                <a:gd name="G14" fmla="sin 13500 -5373952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373952"/>
                <a:gd name="G22" fmla="sin G20 -5373952"/>
                <a:gd name="G23" fmla="+- G21 10800 0"/>
                <a:gd name="G24" fmla="+- G12 G23 G22"/>
                <a:gd name="G25" fmla="+- G22 G23 G11"/>
                <a:gd name="G26" fmla="cos 10800 -5373952"/>
                <a:gd name="G27" fmla="sin 10800 -5373952"/>
                <a:gd name="G28" fmla="cos 7200 -5373952"/>
                <a:gd name="G29" fmla="sin 7200 -5373952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864320"/>
                <a:gd name="G36" fmla="sin G34 -7864320"/>
                <a:gd name="G37" fmla="+/ -7864320 -5373952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739 w 21600"/>
                <a:gd name="T5" fmla="*/ 198 h 21600"/>
                <a:gd name="T6" fmla="*/ 6299 w 21600"/>
                <a:gd name="T7" fmla="*/ 3005 h 21600"/>
                <a:gd name="T8" fmla="*/ 9426 w 21600"/>
                <a:gd name="T9" fmla="*/ 3732 h 21600"/>
                <a:gd name="T10" fmla="*/ 12678 w 21600"/>
                <a:gd name="T11" fmla="*/ -2569 h 21600"/>
                <a:gd name="T12" fmla="*/ 16508 w 21600"/>
                <a:gd name="T13" fmla="*/ 2513 h 21600"/>
                <a:gd name="T14" fmla="*/ 11426 w 21600"/>
                <a:gd name="T15" fmla="*/ 634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802" y="3670"/>
                  </a:moveTo>
                  <a:cubicBezTo>
                    <a:pt x="11470" y="3623"/>
                    <a:pt x="11135" y="3600"/>
                    <a:pt x="10800" y="3600"/>
                  </a:cubicBezTo>
                  <a:cubicBezTo>
                    <a:pt x="9536" y="3599"/>
                    <a:pt x="8294" y="3932"/>
                    <a:pt x="7199" y="4564"/>
                  </a:cubicBezTo>
                  <a:lnTo>
                    <a:pt x="5399" y="1446"/>
                  </a:lnTo>
                  <a:cubicBezTo>
                    <a:pt x="7041" y="499"/>
                    <a:pt x="8904" y="-1"/>
                    <a:pt x="10800" y="0"/>
                  </a:cubicBezTo>
                  <a:cubicBezTo>
                    <a:pt x="11302" y="0"/>
                    <a:pt x="11805" y="35"/>
                    <a:pt x="12303" y="105"/>
                  </a:cubicBezTo>
                  <a:lnTo>
                    <a:pt x="12678" y="-2569"/>
                  </a:lnTo>
                  <a:lnTo>
                    <a:pt x="16508" y="2513"/>
                  </a:lnTo>
                  <a:lnTo>
                    <a:pt x="11426" y="6343"/>
                  </a:lnTo>
                  <a:lnTo>
                    <a:pt x="11802" y="367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tx1"/>
              </a:solidFill>
              <a:miter lim="800000"/>
            </a:ln>
          </p:spPr>
          <p:txBody>
            <a:bodyPr vert="horz" wrap="square" lIns="91440" tIns="45720" rIns="91440" bIns="45720" numCol="1" anchor="ctr" anchorCtr="0" compatLnSpc="1"/>
            <a:lstStyle/>
            <a:p>
              <a:endParaRPr lang="id-ID"/>
            </a:p>
          </p:txBody>
        </p:sp>
        <p:sp>
          <p:nvSpPr>
            <p:cNvPr id="7" name="_s7175"/>
            <p:cNvSpPr>
              <a:spLocks noChangeArrowheads="1" noTextEdit="1"/>
            </p:cNvSpPr>
            <p:nvPr/>
          </p:nvSpPr>
          <p:spPr bwMode="auto">
            <a:xfrm rot="16200000">
              <a:off x="1643" y="1307"/>
              <a:ext cx="1653" cy="1653"/>
            </a:xfrm>
            <a:custGeom>
              <a:avLst/>
              <a:gdLst>
                <a:gd name="G0" fmla="+- -5373952 0 0"/>
                <a:gd name="G1" fmla="+- -7864320 0 0"/>
                <a:gd name="G2" fmla="+- -5373952 0 -7864320"/>
                <a:gd name="G3" fmla="+- 10800 0 0"/>
                <a:gd name="G4" fmla="+- 0 0 -5373952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864320"/>
                <a:gd name="G10" fmla="+- 7200 0 2700"/>
                <a:gd name="G11" fmla="cos G10 -5373952"/>
                <a:gd name="G12" fmla="sin G10 -5373952"/>
                <a:gd name="G13" fmla="cos 13500 -5373952"/>
                <a:gd name="G14" fmla="sin 13500 -5373952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373952"/>
                <a:gd name="G22" fmla="sin G20 -5373952"/>
                <a:gd name="G23" fmla="+- G21 10800 0"/>
                <a:gd name="G24" fmla="+- G12 G23 G22"/>
                <a:gd name="G25" fmla="+- G22 G23 G11"/>
                <a:gd name="G26" fmla="cos 10800 -5373952"/>
                <a:gd name="G27" fmla="sin 10800 -5373952"/>
                <a:gd name="G28" fmla="cos 7200 -5373952"/>
                <a:gd name="G29" fmla="sin 7200 -5373952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864320"/>
                <a:gd name="G36" fmla="sin G34 -7864320"/>
                <a:gd name="G37" fmla="+/ -7864320 -5373952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739 w 21600"/>
                <a:gd name="T5" fmla="*/ 198 h 21600"/>
                <a:gd name="T6" fmla="*/ 6299 w 21600"/>
                <a:gd name="T7" fmla="*/ 3005 h 21600"/>
                <a:gd name="T8" fmla="*/ 9426 w 21600"/>
                <a:gd name="T9" fmla="*/ 3732 h 21600"/>
                <a:gd name="T10" fmla="*/ 12678 w 21600"/>
                <a:gd name="T11" fmla="*/ -2569 h 21600"/>
                <a:gd name="T12" fmla="*/ 16508 w 21600"/>
                <a:gd name="T13" fmla="*/ 2513 h 21600"/>
                <a:gd name="T14" fmla="*/ 11426 w 21600"/>
                <a:gd name="T15" fmla="*/ 634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802" y="3670"/>
                  </a:moveTo>
                  <a:cubicBezTo>
                    <a:pt x="11470" y="3623"/>
                    <a:pt x="11135" y="3600"/>
                    <a:pt x="10800" y="3600"/>
                  </a:cubicBezTo>
                  <a:cubicBezTo>
                    <a:pt x="9536" y="3599"/>
                    <a:pt x="8294" y="3932"/>
                    <a:pt x="7199" y="4564"/>
                  </a:cubicBezTo>
                  <a:lnTo>
                    <a:pt x="5399" y="1446"/>
                  </a:lnTo>
                  <a:cubicBezTo>
                    <a:pt x="7041" y="499"/>
                    <a:pt x="8904" y="-1"/>
                    <a:pt x="10800" y="0"/>
                  </a:cubicBezTo>
                  <a:cubicBezTo>
                    <a:pt x="11302" y="0"/>
                    <a:pt x="11805" y="35"/>
                    <a:pt x="12303" y="105"/>
                  </a:cubicBezTo>
                  <a:lnTo>
                    <a:pt x="12678" y="-2569"/>
                  </a:lnTo>
                  <a:lnTo>
                    <a:pt x="16508" y="2513"/>
                  </a:lnTo>
                  <a:lnTo>
                    <a:pt x="11426" y="6343"/>
                  </a:lnTo>
                  <a:lnTo>
                    <a:pt x="11802" y="367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tx1"/>
              </a:solidFill>
              <a:miter lim="800000"/>
            </a:ln>
          </p:spPr>
          <p:txBody>
            <a:bodyPr vert="horz" wrap="square" lIns="91440" tIns="45720" rIns="91440" bIns="45720" numCol="1" anchor="ctr" anchorCtr="0" compatLnSpc="1"/>
            <a:lstStyle/>
            <a:p>
              <a:endParaRPr lang="id-ID"/>
            </a:p>
          </p:txBody>
        </p:sp>
        <p:sp>
          <p:nvSpPr>
            <p:cNvPr id="8" name="_s7176"/>
            <p:cNvSpPr>
              <a:spLocks noChangeArrowheads="1"/>
            </p:cNvSpPr>
            <p:nvPr/>
          </p:nvSpPr>
          <p:spPr bwMode="auto">
            <a:xfrm>
              <a:off x="3253" y="1115"/>
              <a:ext cx="623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Gerak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Bertujuan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Teleos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kumimoji="0" lang="en-GB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_s7177"/>
            <p:cNvSpPr>
              <a:spLocks noChangeArrowheads="1"/>
            </p:cNvSpPr>
            <p:nvPr/>
          </p:nvSpPr>
          <p:spPr bwMode="auto">
            <a:xfrm>
              <a:off x="3299" y="2573"/>
              <a:ext cx="623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Alam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sbg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Karya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seni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terbesar</a:t>
              </a:r>
              <a:endParaRPr kumimoji="0" lang="en-GB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_s7178"/>
            <p:cNvSpPr>
              <a:spLocks noChangeArrowheads="1"/>
            </p:cNvSpPr>
            <p:nvPr/>
          </p:nvSpPr>
          <p:spPr bwMode="auto">
            <a:xfrm>
              <a:off x="1796" y="2574"/>
              <a:ext cx="623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A Greater</a:t>
              </a: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Intelligent</a:t>
              </a: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Designer</a:t>
              </a:r>
              <a:endParaRPr kumimoji="0" lang="en-GB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GB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_s7179"/>
            <p:cNvSpPr>
              <a:spLocks noChangeArrowheads="1"/>
            </p:cNvSpPr>
            <p:nvPr/>
          </p:nvSpPr>
          <p:spPr bwMode="auto">
            <a:xfrm>
              <a:off x="1612" y="1071"/>
              <a:ext cx="1069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Benda-</a:t>
              </a: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benda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Di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lam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Semesta</a:t>
              </a:r>
              <a:endParaRPr kumimoji="0" lang="en-GB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1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56" y="214290"/>
            <a:ext cx="8839200" cy="1508114"/>
          </a:xfrm>
          <a:solidFill>
            <a:schemeClr val="tx2"/>
          </a:solidFill>
        </p:spPr>
        <p:txBody>
          <a:bodyPr/>
          <a:lstStyle/>
          <a:p>
            <a:pPr algn="ctr"/>
            <a:r>
              <a:rPr lang="id-ID" sz="4000" b="1" dirty="0">
                <a:solidFill>
                  <a:schemeClr val="bg1"/>
                </a:solidFill>
                <a:latin typeface="+mn-lt"/>
              </a:rPr>
              <a:t>4. Dalil Etis (Immanuel Kant)</a:t>
            </a:r>
            <a:endParaRPr lang="en-GB" sz="4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699" name="Rectangle 3" descr="60%"/>
          <p:cNvSpPr>
            <a:spLocks noGrp="1" noChangeArrowheads="1"/>
          </p:cNvSpPr>
          <p:nvPr>
            <p:ph idx="1"/>
          </p:nvPr>
        </p:nvSpPr>
        <p:spPr>
          <a:xfrm>
            <a:off x="71438" y="1857364"/>
            <a:ext cx="9001156" cy="4714908"/>
          </a:xfrm>
          <a:solidFill>
            <a:srgbClr val="BCF0FA"/>
          </a:solidFill>
        </p:spPr>
        <p:txBody>
          <a:bodyPr>
            <a:normAutofit/>
          </a:bodyPr>
          <a:lstStyle/>
          <a:p>
            <a:pPr>
              <a:buClr>
                <a:srgbClr val="FFFF00"/>
              </a:buClr>
              <a:buNone/>
            </a:pPr>
            <a:endParaRPr lang="id-ID" dirty="0">
              <a:solidFill>
                <a:srgbClr val="100A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C00000"/>
              </a:buClr>
            </a:pP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kecenderungan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niscaya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</a:t>
            </a:r>
            <a:r>
              <a:rPr lang="id-ID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id-ID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bahagia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happiness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berbuat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id-ID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i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(goodness)</a:t>
            </a:r>
            <a:r>
              <a:rPr lang="en-US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id-ID" dirty="0">
              <a:solidFill>
                <a:srgbClr val="100A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C00000"/>
              </a:buClr>
            </a:pP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id-ID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nya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id-ID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id-ID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terwujud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dlm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id-ID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dijamin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postulat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id-ID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C00000"/>
              </a:buClr>
            </a:pP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</a:t>
            </a: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kehendak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freewill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keabadian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jiwa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immortality of soul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dan </a:t>
            </a: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Tuhan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se</a:t>
            </a: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laku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penjamin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moral (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 Giver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699" grpId="0" animBg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1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9" name="Rectangle 13"/>
          <p:cNvSpPr>
            <a:spLocks noGrp="1" noChangeArrowheads="1"/>
          </p:cNvSpPr>
          <p:nvPr>
            <p:ph type="title"/>
          </p:nvPr>
        </p:nvSpPr>
        <p:spPr>
          <a:xfrm>
            <a:off x="685800" y="-71455"/>
            <a:ext cx="7475538" cy="1143001"/>
          </a:xfrm>
        </p:spPr>
        <p:txBody>
          <a:bodyPr/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Dalil</a:t>
            </a:r>
            <a:r>
              <a:rPr lang="en-US" b="1" dirty="0">
                <a:solidFill>
                  <a:schemeClr val="bg1"/>
                </a:solidFill>
              </a:rPr>
              <a:t> I</a:t>
            </a:r>
            <a:r>
              <a:rPr lang="id-ID" b="1" dirty="0">
                <a:solidFill>
                  <a:schemeClr val="bg1"/>
                </a:solidFill>
              </a:rPr>
              <a:t>mmanuel</a:t>
            </a:r>
            <a:r>
              <a:rPr lang="en-US" b="1" dirty="0">
                <a:solidFill>
                  <a:schemeClr val="bg1"/>
                </a:solidFill>
              </a:rPr>
              <a:t> Kant</a:t>
            </a:r>
            <a:endParaRPr lang="en-GB" b="1" dirty="0">
              <a:solidFill>
                <a:schemeClr val="bg1"/>
              </a:solidFill>
            </a:endParaRPr>
          </a:p>
        </p:txBody>
      </p:sp>
      <p:grpSp>
        <p:nvGrpSpPr>
          <p:cNvPr id="2" name="Organization Chart 2"/>
          <p:cNvGrpSpPr/>
          <p:nvPr/>
        </p:nvGrpSpPr>
        <p:grpSpPr bwMode="auto">
          <a:xfrm>
            <a:off x="228600" y="1074065"/>
            <a:ext cx="8631145" cy="3807518"/>
            <a:chOff x="1134" y="1312"/>
            <a:chExt cx="1920" cy="678"/>
          </a:xfrm>
          <a:solidFill>
            <a:srgbClr val="BCEBFA"/>
          </a:solidFill>
        </p:grpSpPr>
        <p:cxnSp>
          <p:nvCxnSpPr>
            <p:cNvPr id="8196" name="_s8196"/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 flipV="1">
              <a:off x="2241" y="1387"/>
              <a:ext cx="186" cy="528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bg1"/>
              </a:solidFill>
              <a:miter lim="800000"/>
            </a:ln>
          </p:spPr>
        </p:cxnSp>
        <p:cxnSp>
          <p:nvCxnSpPr>
            <p:cNvPr id="8197" name="_s8197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5400000" flipH="1" flipV="1">
              <a:off x="1725" y="1399"/>
              <a:ext cx="186" cy="504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bg1"/>
              </a:solidFill>
              <a:miter lim="800000"/>
            </a:ln>
          </p:spPr>
        </p:cxnSp>
        <p:sp>
          <p:nvSpPr>
            <p:cNvPr id="3" name="_s8198"/>
            <p:cNvSpPr>
              <a:spLocks noChangeArrowheads="1"/>
            </p:cNvSpPr>
            <p:nvPr/>
          </p:nvSpPr>
          <p:spPr bwMode="auto">
            <a:xfrm>
              <a:off x="1638" y="1312"/>
              <a:ext cx="864" cy="24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bg1"/>
              </a:solidFill>
              <a:round/>
            </a:ln>
          </p:spPr>
          <p:txBody>
            <a:bodyPr vert="horz" wrap="none" lIns="0" tIns="0" rIns="0" bIns="0" numCol="1" anchor="ctr" anchorCtr="0" compatLnSpc="1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sz="28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Manusia</a:t>
              </a:r>
              <a:r>
                <a:rPr 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Punya:</a:t>
              </a:r>
              <a:endPara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sz="2800" b="1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Desire</a:t>
              </a:r>
              <a:r>
                <a:rPr lang="en-GB" sz="2800" b="1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 Wish</a:t>
              </a:r>
              <a:endParaRPr kumimoji="0" lang="en-US" sz="28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_s8199"/>
            <p:cNvSpPr>
              <a:spLocks noChangeArrowheads="1"/>
            </p:cNvSpPr>
            <p:nvPr/>
          </p:nvSpPr>
          <p:spPr bwMode="auto">
            <a:xfrm>
              <a:off x="1134" y="1744"/>
              <a:ext cx="864" cy="245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bg1"/>
              </a:solidFill>
              <a:round/>
            </a:ln>
          </p:spPr>
          <p:txBody>
            <a:bodyPr vert="horz" wrap="none" lIns="0" tIns="0" rIns="0" bIns="0" numCol="1" anchor="ctr" anchorCtr="0" compatLnSpc="1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900" b="1" i="1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Happiness</a:t>
              </a:r>
              <a:endParaRPr kumimoji="0" lang="en-GB" sz="29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_s8200"/>
            <p:cNvSpPr>
              <a:spLocks noChangeArrowheads="1"/>
            </p:cNvSpPr>
            <p:nvPr/>
          </p:nvSpPr>
          <p:spPr bwMode="auto">
            <a:xfrm>
              <a:off x="2142" y="1744"/>
              <a:ext cx="912" cy="24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bg1"/>
              </a:solidFill>
              <a:round/>
            </a:ln>
          </p:spPr>
          <p:txBody>
            <a:bodyPr vert="horz" wrap="none" lIns="0" tIns="0" rIns="0" bIns="0" numCol="1" anchor="ctr" anchorCtr="0" compatLnSpc="1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800" b="1" i="1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Goodness</a:t>
              </a:r>
              <a:endParaRPr kumimoji="0" lang="en-US" sz="28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(Categorical</a:t>
              </a:r>
              <a:r>
                <a:rPr kumimoji="0" lang="id-ID" sz="2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Imperatives</a:t>
              </a:r>
              <a:r>
                <a:rPr kumimoji="0" lang="id-ID" sz="2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kumimoji="0" lang="en-GB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6517" name="Rectangle 21"/>
          <p:cNvSpPr>
            <a:spLocks noChangeArrowheads="1"/>
          </p:cNvSpPr>
          <p:nvPr/>
        </p:nvSpPr>
        <p:spPr bwMode="auto">
          <a:xfrm>
            <a:off x="350318" y="5253038"/>
            <a:ext cx="8182122" cy="1300162"/>
          </a:xfrm>
          <a:prstGeom prst="rect">
            <a:avLst/>
          </a:prstGeom>
          <a:solidFill>
            <a:srgbClr val="BCEBFA"/>
          </a:solidFill>
          <a:ln w="9525">
            <a:solidFill>
              <a:schemeClr val="bg1"/>
            </a:solidFill>
            <a:miter lim="800000"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Postulat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will, immortality of soul, &amp;</a:t>
            </a:r>
            <a:r>
              <a:rPr lang="id-ID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 </a:t>
            </a:r>
            <a:r>
              <a:rPr lang="id-ID" sz="28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8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iver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(God)</a:t>
            </a:r>
            <a:endParaRPr lang="en-GB" sz="2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519" name="Line 23"/>
          <p:cNvSpPr>
            <a:spLocks noChangeShapeType="1"/>
          </p:cNvSpPr>
          <p:nvPr/>
        </p:nvSpPr>
        <p:spPr bwMode="auto">
          <a:xfrm>
            <a:off x="4429124" y="4357694"/>
            <a:ext cx="360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06520" name="Line 24"/>
          <p:cNvSpPr>
            <a:spLocks noChangeShapeType="1"/>
          </p:cNvSpPr>
          <p:nvPr/>
        </p:nvSpPr>
        <p:spPr bwMode="auto">
          <a:xfrm flipH="1">
            <a:off x="4069124" y="4357694"/>
            <a:ext cx="360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06522" name="Line 26"/>
          <p:cNvSpPr>
            <a:spLocks noChangeShapeType="1"/>
          </p:cNvSpPr>
          <p:nvPr/>
        </p:nvSpPr>
        <p:spPr bwMode="auto">
          <a:xfrm flipV="1">
            <a:off x="4429124" y="4357694"/>
            <a:ext cx="0" cy="936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</a:ln>
          <a:effectLst/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6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406" y="1928802"/>
            <a:ext cx="8929718" cy="5715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06" y="214290"/>
            <a:ext cx="9001156" cy="1139825"/>
          </a:xfrm>
          <a:solidFill>
            <a:srgbClr val="B4DE86"/>
          </a:solidFill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id-ID" sz="4400" dirty="0">
                <a:solidFill>
                  <a:srgbClr val="C00000"/>
                </a:solidFill>
              </a:rPr>
              <a:t>TOPIK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id-ID" sz="4400" b="1" dirty="0">
                <a:solidFill>
                  <a:srgbClr val="C00000"/>
                </a:solidFill>
              </a:rPr>
              <a:t>DALAM </a:t>
            </a:r>
            <a:r>
              <a:rPr lang="en-US" sz="4400" b="1" dirty="0">
                <a:solidFill>
                  <a:srgbClr val="C00000"/>
                </a:solidFill>
              </a:rPr>
              <a:t>ONTOLOGI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57190" y="1500174"/>
            <a:ext cx="8715404" cy="5257799"/>
          </a:xfrm>
        </p:spPr>
        <p:txBody>
          <a:bodyPr>
            <a:normAutofit fontScale="55000" lnSpcReduction="20000"/>
          </a:bodyPr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sz="5100" b="1" dirty="0">
                <a:solidFill>
                  <a:schemeClr val="bg1"/>
                </a:solidFill>
              </a:rPr>
              <a:t>Aristoteles menyebutkan ada 10 topik:</a:t>
            </a:r>
            <a:endParaRPr lang="id-ID" sz="5100" b="1" dirty="0">
              <a:solidFill>
                <a:schemeClr val="bg1"/>
              </a:solidFill>
            </a:endParaRP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endParaRPr lang="id-ID" sz="2200" b="1" dirty="0">
              <a:solidFill>
                <a:srgbClr val="C00000"/>
              </a:solidFill>
            </a:endParaRP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sz="5100" b="1" dirty="0">
                <a:solidFill>
                  <a:srgbClr val="C00000"/>
                </a:solidFill>
              </a:rPr>
              <a:t>1.   </a:t>
            </a:r>
            <a:r>
              <a:rPr lang="en-US" sz="5800" b="1" dirty="0">
                <a:solidFill>
                  <a:srgbClr val="C00000"/>
                </a:solidFill>
              </a:rPr>
              <a:t>Y</a:t>
            </a:r>
            <a:r>
              <a:rPr lang="id-ID" sz="5800" b="1" dirty="0">
                <a:solidFill>
                  <a:srgbClr val="C00000"/>
                </a:solidFill>
              </a:rPr>
              <a:t>an</a:t>
            </a:r>
            <a:r>
              <a:rPr lang="en-US" sz="5800" b="1" dirty="0">
                <a:solidFill>
                  <a:srgbClr val="C00000"/>
                </a:solidFill>
              </a:rPr>
              <a:t>g Ada &amp; </a:t>
            </a:r>
            <a:r>
              <a:rPr lang="id-ID" sz="5800" b="1" dirty="0">
                <a:solidFill>
                  <a:srgbClr val="C00000"/>
                </a:solidFill>
              </a:rPr>
              <a:t>Yan</a:t>
            </a:r>
            <a:r>
              <a:rPr lang="en-US" sz="5800" b="1" dirty="0">
                <a:solidFill>
                  <a:srgbClr val="C00000"/>
                </a:solidFill>
              </a:rPr>
              <a:t>g </a:t>
            </a:r>
            <a:r>
              <a:rPr lang="en-US" sz="5800" b="1" dirty="0" err="1">
                <a:solidFill>
                  <a:srgbClr val="C00000"/>
                </a:solidFill>
              </a:rPr>
              <a:t>Tiada</a:t>
            </a:r>
            <a:endParaRPr lang="en-US" sz="5100" b="1" dirty="0">
              <a:solidFill>
                <a:srgbClr val="C00000"/>
              </a:solidFill>
            </a:endParaRP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id-ID" sz="1500" dirty="0">
              <a:solidFill>
                <a:schemeClr val="bg1"/>
              </a:solidFill>
            </a:endParaRPr>
          </a:p>
          <a:p>
            <a:pPr marL="609600" indent="-335280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SzPct val="101000"/>
              <a:buFont typeface="Wingdings" panose="05000000000000000000" pitchFamily="2" charset="2"/>
              <a:buChar char="§"/>
            </a:pP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Ciri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335280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SzPct val="101000"/>
              <a:buFont typeface="Wingdings" panose="05000000000000000000" pitchFamily="2" charset="2"/>
              <a:buChar char="§"/>
            </a:pP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Ciri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 Sesuatu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tiada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d-ID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Menunjukan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eksistensi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d-ID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mengenal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335280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SzPct val="102000"/>
              <a:buFont typeface="Wingdings" panose="05000000000000000000" pitchFamily="2" charset="2"/>
              <a:buChar char="§"/>
            </a:pP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Menghubungkan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dg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ciri–ciri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khas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335280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SzPct val="102000"/>
              <a:buFont typeface="Wingdings" panose="05000000000000000000" pitchFamily="2" charset="2"/>
              <a:buChar char="§"/>
            </a:pP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karakteristiknya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335280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SzPct val="102000"/>
              <a:buFont typeface="Wingdings" panose="05000000000000000000" pitchFamily="2" charset="2"/>
              <a:buChar char="§"/>
            </a:pP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Mengadakan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0600" lvl="1" indent="-5334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id-ID" sz="2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: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id-ID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(causa formalis)</a:t>
            </a:r>
            <a:endParaRPr lang="id-ID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d-ID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 bahan (causa materialis)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 (causa finalis)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06" y="260350"/>
            <a:ext cx="9072594" cy="113982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id-ID" sz="4000" b="1" dirty="0">
                <a:solidFill>
                  <a:srgbClr val="C00000"/>
                </a:solidFill>
              </a:rPr>
              <a:t>  </a:t>
            </a:r>
            <a:r>
              <a:rPr lang="en-US" sz="4000" b="1" dirty="0">
                <a:solidFill>
                  <a:srgbClr val="C00000"/>
                </a:solidFill>
              </a:rPr>
              <a:t>2. </a:t>
            </a:r>
            <a:r>
              <a:rPr lang="en-US" sz="4000" b="1" dirty="0" err="1">
                <a:solidFill>
                  <a:srgbClr val="C00000"/>
                </a:solidFill>
              </a:rPr>
              <a:t>Kenyataan</a:t>
            </a:r>
            <a:r>
              <a:rPr lang="en-US" sz="4000" b="1" dirty="0">
                <a:solidFill>
                  <a:srgbClr val="C00000"/>
                </a:solidFill>
              </a:rPr>
              <a:t> &amp; </a:t>
            </a:r>
            <a:r>
              <a:rPr lang="en-US" sz="4000" b="1" dirty="0" err="1">
                <a:solidFill>
                  <a:srgbClr val="C00000"/>
                </a:solidFill>
              </a:rPr>
              <a:t>Kenampakan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428736"/>
            <a:ext cx="8715436" cy="521497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rgbClr val="C00000"/>
                </a:solidFill>
              </a:rPr>
              <a:t>Kenyataan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i="1" dirty="0">
                <a:solidFill>
                  <a:srgbClr val="C00000"/>
                </a:solidFill>
              </a:rPr>
              <a:t>(the reality)</a:t>
            </a:r>
            <a:endParaRPr lang="en-US" sz="3200" b="1" i="1" dirty="0">
              <a:solidFill>
                <a:srgbClr val="C00000"/>
              </a:solidFill>
            </a:endParaRPr>
          </a:p>
          <a:p>
            <a:pPr lvl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Sesuatu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pasti</a:t>
            </a:r>
            <a:endParaRPr lang="id-ID" sz="2800" dirty="0">
              <a:solidFill>
                <a:schemeClr val="bg1"/>
              </a:solidFill>
            </a:endParaRPr>
          </a:p>
          <a:p>
            <a:pPr lvl="1">
              <a:lnSpc>
                <a:spcPct val="80000"/>
              </a:lnSpc>
              <a:buClr>
                <a:srgbClr val="C00000"/>
              </a:buClr>
              <a:buNone/>
            </a:pPr>
            <a:endParaRPr lang="en-US" sz="11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rgbClr val="C00000"/>
                </a:solidFill>
              </a:rPr>
              <a:t>Kenampakan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i="1" dirty="0">
                <a:solidFill>
                  <a:srgbClr val="C00000"/>
                </a:solidFill>
              </a:rPr>
              <a:t>(the Fact)</a:t>
            </a:r>
            <a:endParaRPr lang="en-US" sz="3200" b="1" i="1" dirty="0">
              <a:solidFill>
                <a:srgbClr val="C00000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Sesuatu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dilihat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bersifat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nyata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ttp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blm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tentu</a:t>
            </a:r>
            <a:r>
              <a:rPr lang="id-ID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merupakan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kenyataan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  <a:endParaRPr lang="en-US" sz="2800" dirty="0">
              <a:solidFill>
                <a:schemeClr val="bg1"/>
              </a:solidFill>
            </a:endParaRPr>
          </a:p>
          <a:p>
            <a:pPr>
              <a:buClr>
                <a:srgbClr val="C00000"/>
              </a:buClr>
              <a:buNone/>
            </a:pPr>
            <a:r>
              <a:rPr lang="id-ID" dirty="0">
                <a:solidFill>
                  <a:schemeClr val="bg1"/>
                </a:solidFill>
              </a:rPr>
              <a:t>	     </a:t>
            </a:r>
            <a:r>
              <a:rPr lang="en-US" dirty="0" err="1">
                <a:solidFill>
                  <a:schemeClr val="bg1"/>
                </a:solidFill>
              </a:rPr>
              <a:t>Mis</a:t>
            </a:r>
            <a:r>
              <a:rPr lang="en-US" dirty="0">
                <a:solidFill>
                  <a:schemeClr val="bg1"/>
                </a:solidFill>
              </a:rPr>
              <a:t> : </a:t>
            </a:r>
            <a:r>
              <a:rPr lang="en-US" dirty="0" err="1">
                <a:solidFill>
                  <a:schemeClr val="bg1"/>
                </a:solidFill>
              </a:rPr>
              <a:t>sesorang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melihat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id-ID" dirty="0">
                <a:solidFill>
                  <a:schemeClr val="bg1"/>
                </a:solidFill>
              </a:rPr>
              <a:t>gunung </a:t>
            </a:r>
            <a:r>
              <a:rPr lang="en-US" dirty="0" err="1">
                <a:solidFill>
                  <a:schemeClr val="bg1"/>
                </a:solidFill>
              </a:rPr>
              <a:t>berwarna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biru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rgbClr val="C00000"/>
              </a:buClr>
              <a:buNone/>
            </a:pPr>
            <a:r>
              <a:rPr lang="id-ID" dirty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     </a:t>
            </a:r>
            <a:r>
              <a:rPr lang="id-ID" dirty="0">
                <a:solidFill>
                  <a:schemeClr val="bg1"/>
                </a:solidFill>
              </a:rPr>
              <a:t>         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Karena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ilusinya</a:t>
            </a:r>
            <a:r>
              <a:rPr lang="en-US" dirty="0">
                <a:solidFill>
                  <a:schemeClr val="bg1"/>
                </a:solidFill>
              </a:rPr>
              <a:t> )</a:t>
            </a:r>
            <a:endParaRPr lang="id-ID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rgbClr val="C00000"/>
              </a:buClr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id-ID" dirty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        </a:t>
            </a:r>
            <a:r>
              <a:rPr lang="id-ID" dirty="0">
                <a:solidFill>
                  <a:schemeClr val="bg1"/>
                </a:solidFill>
              </a:rPr>
              <a:t>       </a:t>
            </a:r>
            <a:r>
              <a:rPr lang="en-US" dirty="0" err="1">
                <a:solidFill>
                  <a:schemeClr val="bg1"/>
                </a:solidFill>
              </a:rPr>
              <a:t>Dia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nampak</a:t>
            </a:r>
            <a:r>
              <a:rPr lang="en-US" dirty="0">
                <a:solidFill>
                  <a:schemeClr val="bg1"/>
                </a:solidFill>
              </a:rPr>
              <a:t>       </a:t>
            </a:r>
            <a:r>
              <a:rPr lang="en-US" dirty="0" err="1">
                <a:solidFill>
                  <a:schemeClr val="bg1"/>
                </a:solidFill>
              </a:rPr>
              <a:t>warna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biru</a:t>
            </a: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rgbClr val="C00000"/>
              </a:buClr>
              <a:buNone/>
            </a:pPr>
            <a:endParaRPr lang="en-US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rgbClr val="C00000"/>
              </a:buClr>
              <a:buNone/>
            </a:pPr>
            <a:r>
              <a:rPr lang="id-ID" dirty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        </a:t>
            </a:r>
            <a:r>
              <a:rPr lang="id-ID" dirty="0">
                <a:solidFill>
                  <a:schemeClr val="bg1"/>
                </a:solidFill>
              </a:rPr>
              <a:t>       </a:t>
            </a:r>
            <a:r>
              <a:rPr lang="en-US" dirty="0" err="1">
                <a:solidFill>
                  <a:schemeClr val="bg1"/>
                </a:solidFill>
              </a:rPr>
              <a:t>Tapi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kenyataannya</a:t>
            </a:r>
            <a:r>
              <a:rPr lang="en-US" dirty="0">
                <a:solidFill>
                  <a:schemeClr val="bg1"/>
                </a:solidFill>
              </a:rPr>
              <a:t>     </a:t>
            </a:r>
            <a:r>
              <a:rPr lang="id-ID" dirty="0">
                <a:solidFill>
                  <a:schemeClr val="bg1"/>
                </a:solidFill>
              </a:rPr>
              <a:t>  </a:t>
            </a:r>
            <a:r>
              <a:rPr lang="en-US" dirty="0">
                <a:solidFill>
                  <a:schemeClr val="bg1"/>
                </a:solidFill>
              </a:rPr>
              <a:t>g</a:t>
            </a:r>
            <a:r>
              <a:rPr lang="id-ID" dirty="0">
                <a:solidFill>
                  <a:schemeClr val="bg1"/>
                </a:solidFill>
              </a:rPr>
              <a:t>unung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id-ID" dirty="0">
                <a:solidFill>
                  <a:schemeClr val="bg1"/>
                </a:solidFill>
              </a:rPr>
              <a:t>						           </a:t>
            </a:r>
            <a:r>
              <a:rPr lang="en-US" dirty="0" err="1">
                <a:solidFill>
                  <a:schemeClr val="bg1"/>
                </a:solidFill>
              </a:rPr>
              <a:t>berwarna</a:t>
            </a:r>
            <a:r>
              <a:rPr lang="id-ID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biru</a:t>
            </a: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2928926" y="4891512"/>
            <a:ext cx="0" cy="288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4211638" y="5357826"/>
            <a:ext cx="431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2928926" y="5533892"/>
            <a:ext cx="0" cy="288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5247570" y="6000768"/>
            <a:ext cx="3960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918" y="274638"/>
            <a:ext cx="8686800" cy="1143000"/>
          </a:xfrm>
        </p:spPr>
        <p:txBody>
          <a:bodyPr>
            <a:noAutofit/>
          </a:bodyPr>
          <a:lstStyle/>
          <a:p>
            <a:r>
              <a:rPr lang="id-ID" sz="4000" spc="-300" dirty="0">
                <a:solidFill>
                  <a:srgbClr val="FFFF00"/>
                </a:solidFill>
              </a:rPr>
              <a:t>TOPIK LAIN DALAM METAFISIKA</a:t>
            </a:r>
            <a:endParaRPr lang="id-ID" sz="4000" spc="-3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818" y="1500174"/>
            <a:ext cx="7358082" cy="5143536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Substansi 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d-ID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substance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Eksistensi 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(existence)</a:t>
            </a:r>
            <a:endParaRPr 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Materi 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(matter)</a:t>
            </a:r>
            <a:endParaRPr 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Bentuk 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(form)</a:t>
            </a:r>
            <a:endParaRPr 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Perubahan 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(change)</a:t>
            </a:r>
            <a:endParaRPr 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Sebab akibat 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(causality)</a:t>
            </a:r>
            <a:endParaRPr 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Hubangan 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(relation)</a:t>
            </a:r>
            <a:endParaRPr lang="id-ID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333"/>
            <a:ext cx="8077200" cy="604822"/>
          </a:xfrm>
          <a:solidFill>
            <a:schemeClr val="accent6">
              <a:lumMod val="50000"/>
            </a:schemeClr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DIMENSI </a:t>
            </a:r>
            <a:r>
              <a:rPr lang="en-US" sz="3600" dirty="0">
                <a:solidFill>
                  <a:srgbClr val="FFFF00"/>
                </a:solidFill>
                <a:latin typeface="Bookman Old Style" panose="02050604050505020204" pitchFamily="18" charset="0"/>
              </a:rPr>
              <a:t>FILOSOFIS </a:t>
            </a:r>
            <a:r>
              <a:rPr lang="en-US" sz="3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ILMU</a:t>
            </a:r>
            <a:endParaRPr lang="en-US" sz="36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61920" y="1952613"/>
            <a:ext cx="5048280" cy="1857387"/>
          </a:xfrm>
        </p:spPr>
        <p:txBody>
          <a:bodyPr>
            <a:normAutofit fontScale="85000" lnSpcReduction="20000"/>
          </a:bodyPr>
          <a:lstStyle/>
          <a:p>
            <a:pPr marL="548005" indent="-5080" eaLnBrk="1" hangingPunct="1">
              <a:lnSpc>
                <a:spcPct val="110000"/>
              </a:lnSpc>
              <a:spcBef>
                <a:spcPct val="10000"/>
              </a:spcBef>
              <a:buNone/>
            </a:pPr>
            <a:r>
              <a:rPr lang="en-US" sz="3600" dirty="0" err="1">
                <a:latin typeface="Arial" panose="020B0604020202020204" pitchFamily="34" charset="0"/>
              </a:rPr>
              <a:t>Dalam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perspektif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filosofis</a:t>
            </a:r>
            <a:r>
              <a:rPr lang="en-US" sz="3600" dirty="0">
                <a:latin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</a:rPr>
              <a:t>semua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ilmu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pastilah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memiliki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tiga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dimensi</a:t>
            </a:r>
            <a:r>
              <a:rPr lang="en-US" sz="3600" dirty="0">
                <a:latin typeface="Arial" panose="020B0604020202020204" pitchFamily="34" charset="0"/>
              </a:rPr>
              <a:t>: </a:t>
            </a:r>
            <a:endParaRPr lang="en-US" sz="3600" dirty="0">
              <a:latin typeface="Arial" panose="020B0604020202020204" pitchFamily="34" charset="0"/>
            </a:endParaRPr>
          </a:p>
        </p:txBody>
      </p:sp>
      <p:pic>
        <p:nvPicPr>
          <p:cNvPr id="9222" name="Picture 6" descr="C:\Documents and Settings\Arif Rohman\Local Settings\Temporary Internet Files\t045947a.bmp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345232" y="2286000"/>
            <a:ext cx="3417767" cy="3657600"/>
          </a:xfrm>
          <a:prstGeom prst="rect">
            <a:avLst/>
          </a:prstGeom>
          <a:noFill/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476860" y="5548330"/>
            <a:ext cx="2143140" cy="31907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</a:ln>
        </p:spPr>
        <p:txBody>
          <a:bodyPr vert="horz" wrap="square" lIns="0" tIns="45720" rIns="0" bIns="0" numCol="1" anchor="b" anchorCtr="0" compatLnSpc="1">
            <a:normAutofit fontScale="3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Isaac</a:t>
            </a:r>
            <a:r>
              <a:rPr kumimoji="0" lang="en-US" sz="5000" b="1" i="0" u="none" strike="noStrike" kern="1200" cap="none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 Newton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119188" y="4000488"/>
            <a:ext cx="4062412" cy="17145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273050" marR="0" lvl="0" indent="-273050" algn="l" defTabSz="914400" rtl="0" eaLnBrk="1" fontAlgn="base" latinLnBrk="0" hangingPunct="1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B9FFDC"/>
                </a:solidFill>
                <a:effectLst/>
                <a:uLnTx/>
                <a:uFillTx/>
                <a:latin typeface="Arial" panose="020B0604020202020204" pitchFamily="34" charset="0"/>
              </a:rPr>
              <a:t>ONTOLOGIS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B9FFDC"/>
              </a:solidFill>
              <a:effectLst/>
              <a:uLnTx/>
              <a:uFillTx/>
              <a:latin typeface="Arial" panose="020B0604020202020204" pitchFamily="34" charset="0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sz="2800" spc="-150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EPISTEMOLOGIS</a:t>
            </a:r>
            <a:endParaRPr lang="en-US" sz="2800" spc="-15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</a:rPr>
              <a:t>AKSIOLOGIS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ldLvl="0" animBg="1"/>
      <p:bldP spid="9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id-ID" dirty="0">
                <a:solidFill>
                  <a:srgbClr val="FFFF00"/>
                </a:solidFill>
              </a:rPr>
              <a:t>MAKNA ONTOLOGI</a:t>
            </a:r>
            <a:endParaRPr lang="id-ID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3810000"/>
            <a:ext cx="6553200" cy="2971800"/>
          </a:xfrm>
        </p:spPr>
        <p:txBody>
          <a:bodyPr>
            <a:noAutofit/>
          </a:bodyPr>
          <a:lstStyle/>
          <a:p>
            <a:pPr>
              <a:lnSpc>
                <a:spcPts val="2600"/>
              </a:lnSpc>
              <a:spcBef>
                <a:spcPts val="1800"/>
              </a:spcBef>
              <a:buClr>
                <a:srgbClr val="FFFF00"/>
              </a:buClr>
              <a:buSzPct val="126000"/>
              <a:buFont typeface="Wingdings" panose="05000000000000000000" pitchFamily="2" charset="2"/>
              <a:buChar char="§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Jujun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Suriasumantri</a:t>
            </a:r>
            <a:r>
              <a:rPr lang="id-ID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ontolog</a:t>
            </a:r>
            <a:r>
              <a:rPr lang="id-ID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i: studi yg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membahas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ingin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ketahui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seberapa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jauh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ingin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</a:t>
            </a:r>
            <a:r>
              <a:rPr lang="id-ID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</a:t>
            </a:r>
            <a:r>
              <a:rPr lang="id-ID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ajian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id-ID" sz="2600" dirty="0">
              <a:solidFill>
                <a:srgbClr val="86DBF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600"/>
              </a:lnSpc>
              <a:spcBef>
                <a:spcPts val="1800"/>
              </a:spcBef>
              <a:buClr>
                <a:srgbClr val="FFFF00"/>
              </a:buClr>
              <a:buSzPct val="126000"/>
              <a:buFont typeface="Wingdings" panose="05000000000000000000" pitchFamily="2" charset="2"/>
              <a:buChar char="§"/>
            </a:pPr>
            <a:r>
              <a:rPr lang="id-ID" sz="2600" b="1" dirty="0">
                <a:latin typeface="Arial" panose="020B0604020202020204" pitchFamily="34" charset="0"/>
                <a:cs typeface="Arial" panose="020B0604020202020204" pitchFamily="34" charset="0"/>
              </a:rPr>
              <a:t>Ontologi </a:t>
            </a:r>
            <a:r>
              <a:rPr lang="id-ID" sz="2600" dirty="0">
                <a:latin typeface="Arial" panose="020B0604020202020204" pitchFamily="34" charset="0"/>
                <a:cs typeface="Arial" panose="020B0604020202020204" pitchFamily="34" charset="0"/>
              </a:rPr>
              <a:t>merup cabang utama </a:t>
            </a:r>
            <a:r>
              <a:rPr lang="id-ID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metafisika </a:t>
            </a:r>
            <a:r>
              <a:rPr lang="id-ID" sz="2600" dirty="0">
                <a:latin typeface="Arial" panose="020B0604020202020204" pitchFamily="34" charset="0"/>
                <a:cs typeface="Arial" panose="020B0604020202020204" pitchFamily="34" charset="0"/>
              </a:rPr>
              <a:t>yg membicarakan eksistensi dan ragam dari suatu realitas.</a:t>
            </a:r>
            <a:endParaRPr lang="id-ID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600"/>
              </a:lnSpc>
              <a:spcBef>
                <a:spcPts val="1200"/>
              </a:spcBef>
              <a:buClr>
                <a:srgbClr val="FFFF00"/>
              </a:buClr>
              <a:buSzPct val="126000"/>
              <a:buFont typeface="Wingdings" panose="05000000000000000000" pitchFamily="2" charset="2"/>
              <a:buChar char="§"/>
            </a:pPr>
            <a:endParaRPr lang="id-ID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6" descr="aku_penulis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464968" y="3733800"/>
            <a:ext cx="2526632" cy="2666999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/>
          <p:nvPr/>
        </p:nvSpPr>
        <p:spPr>
          <a:xfrm>
            <a:off x="-76200" y="1371600"/>
            <a:ext cx="8915400" cy="2362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ts val="24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ct val="126000"/>
              <a:buFont typeface="Wingdings" panose="05000000000000000000" pitchFamily="2" charset="2"/>
              <a:buChar char="§"/>
              <a:defRPr/>
            </a:pP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Secara etimologis, O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ntologi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dari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</a:t>
            </a: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hs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Yunani</a:t>
            </a: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On/</a:t>
            </a: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Ontos</a:t>
            </a: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Logos</a:t>
            </a: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Ilmu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id-ID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ts val="24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ct val="126000"/>
              <a:defRPr/>
            </a:pP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rgbClr val="86DBF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	O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86DBF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ntologi</a:t>
            </a: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rgbClr val="86DBF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studi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86DBF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tentang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86DBF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86DBF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86DBF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86DBF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86DBF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id-ID" sz="2600" b="0" i="0" u="none" strike="noStrike" kern="1200" cap="none" spc="0" normalizeH="0" baseline="0" noProof="0" dirty="0">
              <a:ln>
                <a:noFill/>
              </a:ln>
              <a:solidFill>
                <a:srgbClr val="86DBF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ts val="24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ct val="126000"/>
              <a:buFont typeface="Wingdings" panose="05000000000000000000" pitchFamily="2" charset="2"/>
              <a:buChar char="§"/>
              <a:defRPr/>
            </a:pPr>
            <a:r>
              <a:rPr lang="id-ID" sz="2600" dirty="0">
                <a:latin typeface="Arial" panose="020B0604020202020204" pitchFamily="34" charset="0"/>
                <a:cs typeface="Arial" panose="020B0604020202020204" pitchFamily="34" charset="0"/>
              </a:rPr>
              <a:t>Secara terminologis, </a:t>
            </a:r>
            <a:r>
              <a:rPr lang="id-ID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ntologi</a:t>
            </a:r>
            <a:r>
              <a:rPr lang="id-ID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membahas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id-ID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sbg 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ultimate reality</a:t>
            </a:r>
            <a:r>
              <a:rPr lang="id-ID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jasmani</a:t>
            </a:r>
            <a:r>
              <a:rPr lang="id-ID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 dan rohaniah, atau yg konkrit dan 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abstract.</a:t>
            </a:r>
            <a:endParaRPr lang="id-ID" sz="2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ts val="24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ct val="126000"/>
              <a:buFont typeface="Wingdings 2" panose="05020102010507070707"/>
              <a:buNone/>
              <a:defRPr/>
            </a:pPr>
            <a:endParaRPr kumimoji="0" lang="id-ID" sz="2600" b="0" i="0" u="none" strike="noStrike" kern="1200" cap="none" spc="0" normalizeH="0" baseline="0" noProof="0" dirty="0">
              <a:ln>
                <a:noFill/>
              </a:ln>
              <a:solidFill>
                <a:srgbClr val="86DBF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bg1"/>
            </a:gs>
            <a:gs pos="39999">
              <a:srgbClr val="0A128C"/>
            </a:gs>
            <a:gs pos="100000">
              <a:srgbClr val="181CC7"/>
            </a:gs>
            <a:gs pos="0">
              <a:schemeClr val="bg1"/>
            </a:gs>
            <a:gs pos="100000">
              <a:srgbClr val="8C3D9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ctr"/>
            <a:r>
              <a:rPr lang="id-ID" dirty="0">
                <a:solidFill>
                  <a:srgbClr val="FFFF00"/>
                </a:solidFill>
              </a:rPr>
              <a:t>ARTI METAFISIKA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58240"/>
            <a:ext cx="8686800" cy="5318760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  <a:spcBef>
                <a:spcPts val="1400"/>
              </a:spcBef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Metafisika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Yunani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i="1" dirty="0">
                <a:latin typeface="Arial" panose="020B0604020202020204" pitchFamily="34" charset="0"/>
                <a:cs typeface="Arial" panose="020B0604020202020204" pitchFamily="34" charset="0"/>
              </a:rPr>
              <a:t>’M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eta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hysi</a:t>
            </a:r>
            <a:r>
              <a:rPr lang="id-ID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yg berada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hal-hal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00"/>
              </a:lnSpc>
              <a:spcBef>
                <a:spcPts val="1400"/>
              </a:spcBef>
            </a:pP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metafisika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diketemukan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Andronicus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70 SM</a:t>
            </a:r>
            <a:r>
              <a:rPr lang="id-ID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menghimpun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karya-karya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Aristoteles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fisika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disiplin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ilmu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lain.</a:t>
            </a:r>
            <a:endParaRPr lang="id-ID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00"/>
              </a:lnSpc>
              <a:spcBef>
                <a:spcPts val="14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Metafisika</a:t>
            </a:r>
            <a:r>
              <a:rPr lang="en-US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tradisional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didefinisikan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bg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Being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 (Runes, 1979: 196). 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00"/>
              </a:lnSpc>
              <a:spcBef>
                <a:spcPts val="1400"/>
              </a:spcBef>
            </a:pPr>
            <a:r>
              <a:rPr lang="id-ID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Namun, istilah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‘metafisika’ </a:t>
            </a:r>
            <a:r>
              <a:rPr lang="id-ID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dipahami awam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merujuk pada </a:t>
            </a:r>
            <a:r>
              <a:rPr lang="id-ID" b="1" i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id-ID" i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hal-hal di luar dunia fisik</a:t>
            </a:r>
            <a:r>
              <a:rPr lang="id-ID" b="1" i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id-ID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atau </a:t>
            </a:r>
            <a:r>
              <a:rPr lang="id-ID" b="1" i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id-ID" i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 gaib</a:t>
            </a:r>
            <a:r>
              <a:rPr lang="id-ID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id-ID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id-ID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sihir, pengobatan alternatif, dukun, dll.</a:t>
            </a:r>
            <a:endParaRPr lang="id-ID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00"/>
              </a:lnSpc>
              <a:spcBef>
                <a:spcPts val="1400"/>
              </a:spcBef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bg1"/>
            </a:gs>
            <a:gs pos="39999">
              <a:srgbClr val="0A128C"/>
            </a:gs>
            <a:gs pos="100000">
              <a:srgbClr val="181CC7"/>
            </a:gs>
            <a:gs pos="0">
              <a:schemeClr val="bg1"/>
            </a:gs>
            <a:gs pos="100000">
              <a:srgbClr val="8C3D9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3988" y="228600"/>
            <a:ext cx="8837612" cy="6400800"/>
          </a:xfrm>
          <a:solidFill>
            <a:srgbClr val="002060"/>
          </a:solidFill>
        </p:spPr>
        <p:txBody>
          <a:bodyPr>
            <a:noAutofit/>
          </a:bodyPr>
          <a:lstStyle/>
          <a:p>
            <a:pPr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00"/>
              </a:lnSpc>
            </a:pP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Metafisika</a:t>
            </a:r>
            <a:r>
              <a:rPr lang="id-ID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menjawab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problem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ttg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realitas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komprehensif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fundamental d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ilmu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00"/>
              </a:lnSpc>
              <a:spcBef>
                <a:spcPts val="1400"/>
              </a:spcBef>
            </a:pP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Metafisika</a:t>
            </a:r>
            <a:r>
              <a:rPr lang="id-ID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merumuskan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fakta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ttg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dunia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penyebutan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hub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ungan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diantara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00"/>
              </a:lnSpc>
              <a:spcBef>
                <a:spcPts val="1800"/>
              </a:spcBef>
              <a:buNone/>
            </a:pPr>
            <a:r>
              <a:rPr lang="id-ID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Klasifikasi Metafisika: </a:t>
            </a:r>
            <a:endParaRPr lang="id-ID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00"/>
              </a:lnSpc>
            </a:pP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Metaphysica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Generalis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ontologi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ilmu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pengada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00"/>
              </a:lnSpc>
              <a:spcBef>
                <a:spcPts val="1200"/>
              </a:spcBef>
            </a:pPr>
            <a:r>
              <a:rPr lang="id-ID" sz="2400" b="1" i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b="1" i="1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etaphysica</a:t>
            </a:r>
            <a:r>
              <a:rPr lang="en-US" sz="2400" b="1" i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</a:t>
            </a:r>
            <a:r>
              <a:rPr lang="en-US" sz="2400" i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24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id-ID" sz="2400" dirty="0">
              <a:solidFill>
                <a:srgbClr val="86DBF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758825">
              <a:lnSpc>
                <a:spcPts val="2800"/>
              </a:lnSpc>
              <a:buFont typeface="Wingdings" panose="05000000000000000000" pitchFamily="2" charset="2"/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     1. </a:t>
            </a: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ntropologi</a:t>
            </a: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 Metafisik </a:t>
            </a: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menelaah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hub.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jiwa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&amp; raga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758825">
              <a:lnSpc>
                <a:spcPts val="2800"/>
              </a:lnSpc>
              <a:buFont typeface="Wingdings" panose="05000000000000000000" pitchFamily="2" charset="2"/>
              <a:buNone/>
            </a:pPr>
            <a:r>
              <a:rPr lang="id-ID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Kosmologi</a:t>
            </a:r>
            <a:r>
              <a:rPr lang="id-ID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Metafisik</a:t>
            </a:r>
            <a:r>
              <a:rPr lang="id-ID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menelaah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semesta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d-ID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00"/>
              </a:lnSpc>
              <a:buFont typeface="Wingdings" panose="05000000000000000000" pitchFamily="2" charset="2"/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d-ID" sz="24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id-ID" sz="2400" b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dirty="0" err="1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heologi</a:t>
            </a:r>
            <a:r>
              <a:rPr lang="id-ID" sz="2400" b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b="1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id-ID" sz="24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Kajian ttg Tuhan secara rasional.</a:t>
            </a:r>
            <a:r>
              <a:rPr lang="en-US" sz="2400" dirty="0">
                <a:solidFill>
                  <a:srgbClr val="86DBF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dirty="0">
              <a:solidFill>
                <a:srgbClr val="86DBF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500"/>
              </a:lnSpc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 descr="Canvas"/>
          <p:cNvSpPr>
            <a:spLocks noGrp="1" noChangeArrowheads="1"/>
          </p:cNvSpPr>
          <p:nvPr>
            <p:ph type="title"/>
          </p:nvPr>
        </p:nvSpPr>
        <p:spPr>
          <a:xfrm>
            <a:off x="71438" y="277812"/>
            <a:ext cx="9001156" cy="1627187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en-US" sz="4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Antropologi</a:t>
            </a:r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Filsafati</a:t>
            </a:r>
            <a:r>
              <a:rPr lang="id-ID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id-ID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sz="3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Kajian manusia secara filsafati</a:t>
            </a:r>
            <a:endParaRPr lang="en-GB" sz="4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Diagram 2"/>
          <p:cNvGrpSpPr>
            <a:grpSpLocks noChangeAspect="1"/>
          </p:cNvGrpSpPr>
          <p:nvPr/>
        </p:nvGrpSpPr>
        <p:grpSpPr bwMode="auto">
          <a:xfrm>
            <a:off x="80994" y="2135188"/>
            <a:ext cx="8991600" cy="4646612"/>
            <a:chOff x="532" y="716"/>
            <a:chExt cx="4652" cy="2833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532" y="716"/>
              <a:ext cx="4652" cy="2833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100000">
                  <a:srgbClr val="FFFF99"/>
                </a:gs>
              </a:gsLst>
              <a:lin ang="5400000" scaled="1"/>
            </a:gradFill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</p:grpSp>
      <p:grpSp>
        <p:nvGrpSpPr>
          <p:cNvPr id="4" name="Diagram 4"/>
          <p:cNvGrpSpPr/>
          <p:nvPr/>
        </p:nvGrpSpPr>
        <p:grpSpPr bwMode="auto">
          <a:xfrm>
            <a:off x="642910" y="2852736"/>
            <a:ext cx="7215238" cy="3719535"/>
            <a:chOff x="1512" y="1111"/>
            <a:chExt cx="2743" cy="2076"/>
          </a:xfrm>
        </p:grpSpPr>
        <p:sp>
          <p:nvSpPr>
            <p:cNvPr id="5" name="_s5126"/>
            <p:cNvSpPr>
              <a:spLocks noChangeArrowheads="1" noTextEdit="1"/>
            </p:cNvSpPr>
            <p:nvPr/>
          </p:nvSpPr>
          <p:spPr bwMode="auto">
            <a:xfrm>
              <a:off x="1512" y="1135"/>
              <a:ext cx="2052" cy="2052"/>
            </a:xfrm>
            <a:custGeom>
              <a:avLst/>
              <a:gdLst>
                <a:gd name="G0" fmla="+- 2700 0 0"/>
                <a:gd name="G1" fmla="+- 21600 0 2700"/>
                <a:gd name="G2" fmla="+- 21600 0 27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700" y="10800"/>
                  </a:moveTo>
                  <a:cubicBezTo>
                    <a:pt x="2700" y="15274"/>
                    <a:pt x="6326" y="18900"/>
                    <a:pt x="10800" y="18900"/>
                  </a:cubicBezTo>
                  <a:cubicBezTo>
                    <a:pt x="15274" y="18900"/>
                    <a:pt x="18900" y="15274"/>
                    <a:pt x="18900" y="10800"/>
                  </a:cubicBezTo>
                  <a:cubicBezTo>
                    <a:pt x="18900" y="6326"/>
                    <a:pt x="15274" y="2700"/>
                    <a:pt x="10800" y="2700"/>
                  </a:cubicBezTo>
                  <a:cubicBezTo>
                    <a:pt x="6326" y="2700"/>
                    <a:pt x="2700" y="6326"/>
                    <a:pt x="2700" y="10800"/>
                  </a:cubicBezTo>
                  <a:close/>
                </a:path>
              </a:pathLst>
            </a:custGeom>
            <a:solidFill>
              <a:srgbClr val="00B0F0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6" name="_s5127"/>
            <p:cNvSpPr/>
            <p:nvPr/>
          </p:nvSpPr>
          <p:spPr bwMode="auto">
            <a:xfrm>
              <a:off x="3838" y="1921"/>
              <a:ext cx="410" cy="273"/>
            </a:xfrm>
            <a:prstGeom prst="callout2">
              <a:avLst>
                <a:gd name="adj1" fmla="val 26375"/>
                <a:gd name="adj2" fmla="val -11708"/>
                <a:gd name="adj3" fmla="val 26375"/>
                <a:gd name="adj4" fmla="val -20000"/>
                <a:gd name="adj5" fmla="val 139559"/>
                <a:gd name="adj6" fmla="val -110209"/>
              </a:avLst>
            </a:prstGeom>
            <a:noFill/>
            <a:ln w="9525">
              <a:solidFill>
                <a:srgbClr val="355216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Kedudukan</a:t>
              </a: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Kodrat</a:t>
              </a:r>
              <a:endParaRPr kumimoji="0" lang="en-GB" b="1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_s5128"/>
            <p:cNvSpPr>
              <a:spLocks noChangeArrowheads="1" noTextEdit="1"/>
            </p:cNvSpPr>
            <p:nvPr/>
          </p:nvSpPr>
          <p:spPr bwMode="auto">
            <a:xfrm>
              <a:off x="1769" y="1392"/>
              <a:ext cx="1539" cy="1539"/>
            </a:xfrm>
            <a:custGeom>
              <a:avLst/>
              <a:gdLst>
                <a:gd name="G0" fmla="+- 3600 0 0"/>
                <a:gd name="G1" fmla="+- 21600 0 3600"/>
                <a:gd name="G2" fmla="+- 21600 0 36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600" y="10800"/>
                  </a:moveTo>
                  <a:cubicBezTo>
                    <a:pt x="3600" y="14776"/>
                    <a:pt x="6824" y="18000"/>
                    <a:pt x="10800" y="18000"/>
                  </a:cubicBezTo>
                  <a:cubicBezTo>
                    <a:pt x="14776" y="18000"/>
                    <a:pt x="18000" y="14776"/>
                    <a:pt x="18000" y="10800"/>
                  </a:cubicBezTo>
                  <a:cubicBezTo>
                    <a:pt x="18000" y="6824"/>
                    <a:pt x="14776" y="3600"/>
                    <a:pt x="10800" y="3600"/>
                  </a:cubicBezTo>
                  <a:cubicBezTo>
                    <a:pt x="6824" y="3600"/>
                    <a:pt x="3600" y="6824"/>
                    <a:pt x="3600" y="1080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8" name="_s5129"/>
            <p:cNvSpPr/>
            <p:nvPr/>
          </p:nvSpPr>
          <p:spPr bwMode="auto">
            <a:xfrm>
              <a:off x="3838" y="1651"/>
              <a:ext cx="410" cy="273"/>
            </a:xfrm>
            <a:prstGeom prst="callout2">
              <a:avLst>
                <a:gd name="adj1" fmla="val 26375"/>
                <a:gd name="adj2" fmla="val -11708"/>
                <a:gd name="adj3" fmla="val 26375"/>
                <a:gd name="adj4" fmla="val -20000"/>
                <a:gd name="adj5" fmla="val 204393"/>
                <a:gd name="adj6" fmla="val -158055"/>
              </a:avLst>
            </a:prstGeom>
            <a:noFill/>
            <a:ln w="9525">
              <a:solidFill>
                <a:srgbClr val="355216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Sifat</a:t>
              </a: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Kodrat</a:t>
              </a:r>
              <a:endParaRPr kumimoji="0" lang="en-GB" b="1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_s5130"/>
            <p:cNvSpPr>
              <a:spLocks noChangeArrowheads="1" noTextEdit="1"/>
            </p:cNvSpPr>
            <p:nvPr/>
          </p:nvSpPr>
          <p:spPr bwMode="auto">
            <a:xfrm>
              <a:off x="2025" y="1648"/>
              <a:ext cx="1026" cy="1026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10" name="_s5131"/>
            <p:cNvSpPr/>
            <p:nvPr/>
          </p:nvSpPr>
          <p:spPr bwMode="auto">
            <a:xfrm>
              <a:off x="3845" y="1381"/>
              <a:ext cx="410" cy="273"/>
            </a:xfrm>
            <a:prstGeom prst="callout2">
              <a:avLst>
                <a:gd name="adj1" fmla="val 26375"/>
                <a:gd name="adj2" fmla="val -11708"/>
                <a:gd name="adj3" fmla="val 26375"/>
                <a:gd name="adj4" fmla="val -20000"/>
                <a:gd name="adj5" fmla="val 269229"/>
                <a:gd name="adj6" fmla="val -220740"/>
              </a:avLst>
            </a:prstGeom>
            <a:noFill/>
            <a:ln w="9525">
              <a:solidFill>
                <a:srgbClr val="355216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Susunan</a:t>
              </a: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Kodrat</a:t>
              </a:r>
              <a:endParaRPr kumimoji="0" lang="en-GB" b="1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_s5132"/>
            <p:cNvSpPr>
              <a:spLocks noChangeArrowheads="1" noTextEdit="1"/>
            </p:cNvSpPr>
            <p:nvPr/>
          </p:nvSpPr>
          <p:spPr bwMode="auto">
            <a:xfrm>
              <a:off x="2282" y="1905"/>
              <a:ext cx="513" cy="513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12" name="_s5133"/>
            <p:cNvSpPr/>
            <p:nvPr/>
          </p:nvSpPr>
          <p:spPr bwMode="auto">
            <a:xfrm>
              <a:off x="3838" y="1111"/>
              <a:ext cx="410" cy="273"/>
            </a:xfrm>
            <a:prstGeom prst="callout2">
              <a:avLst>
                <a:gd name="adj1" fmla="val 26375"/>
                <a:gd name="adj2" fmla="val -11708"/>
                <a:gd name="adj3" fmla="val 26375"/>
                <a:gd name="adj4" fmla="val -20000"/>
                <a:gd name="adj5" fmla="val 351647"/>
                <a:gd name="adj6" fmla="val -290082"/>
              </a:avLst>
            </a:prstGeom>
            <a:noFill/>
            <a:ln w="9525">
              <a:solidFill>
                <a:srgbClr val="355216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Hakikat</a:t>
              </a: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Kodrat</a:t>
              </a:r>
              <a:endParaRPr kumimoji="0" lang="en-GB" b="1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3691" name="Text Box 27"/>
          <p:cNvSpPr txBox="1">
            <a:spLocks noChangeArrowheads="1"/>
          </p:cNvSpPr>
          <p:nvPr/>
        </p:nvSpPr>
        <p:spPr bwMode="auto">
          <a:xfrm>
            <a:off x="2714612" y="4600526"/>
            <a:ext cx="12192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/>
              <a:t>M</a:t>
            </a:r>
            <a:r>
              <a:rPr lang="id-ID" sz="2000" b="1" dirty="0"/>
              <a:t>a</a:t>
            </a:r>
            <a:r>
              <a:rPr lang="en-US" sz="2000" b="1" dirty="0"/>
              <a:t>n</a:t>
            </a:r>
            <a:r>
              <a:rPr lang="id-ID" sz="2000" b="1" dirty="0"/>
              <a:t>u</a:t>
            </a:r>
            <a:r>
              <a:rPr lang="en-US" sz="2000" b="1" dirty="0"/>
              <a:t>s</a:t>
            </a:r>
            <a:r>
              <a:rPr lang="id-ID" sz="2000" b="1" dirty="0"/>
              <a:t>ia</a:t>
            </a:r>
            <a:endParaRPr lang="en-GB" sz="2000" b="1" dirty="0"/>
          </a:p>
        </p:txBody>
      </p:sp>
      <p:sp>
        <p:nvSpPr>
          <p:cNvPr id="113692" name="Text Box 28"/>
          <p:cNvSpPr txBox="1">
            <a:spLocks noChangeArrowheads="1"/>
          </p:cNvSpPr>
          <p:nvPr/>
        </p:nvSpPr>
        <p:spPr bwMode="auto">
          <a:xfrm>
            <a:off x="500034" y="2100196"/>
            <a:ext cx="783433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ysClr val="windowText" lastClr="000000"/>
                </a:solidFill>
              </a:rPr>
              <a:t>Konsep</a:t>
            </a:r>
            <a:r>
              <a:rPr lang="en-US" sz="2400" b="1" dirty="0">
                <a:solidFill>
                  <a:sysClr val="windowText" lastClr="000000"/>
                </a:solidFill>
              </a:rPr>
              <a:t> </a:t>
            </a:r>
            <a:r>
              <a:rPr lang="id-ID" sz="2400" b="1" dirty="0">
                <a:solidFill>
                  <a:sysClr val="windowText" lastClr="000000"/>
                </a:solidFill>
              </a:rPr>
              <a:t>manusia sbg </a:t>
            </a:r>
            <a:r>
              <a:rPr lang="en-US" sz="2400" b="1" dirty="0">
                <a:solidFill>
                  <a:sysClr val="windowText" lastClr="000000"/>
                </a:solidFill>
              </a:rPr>
              <a:t>Mono-</a:t>
            </a:r>
            <a:r>
              <a:rPr lang="en-US" sz="2400" b="1" dirty="0" err="1">
                <a:solidFill>
                  <a:sysClr val="windowText" lastClr="000000"/>
                </a:solidFill>
              </a:rPr>
              <a:t>Pluralisme</a:t>
            </a:r>
            <a:r>
              <a:rPr lang="id-ID" sz="2400" b="1" dirty="0">
                <a:solidFill>
                  <a:sysClr val="windowText" lastClr="000000"/>
                </a:solidFill>
              </a:rPr>
              <a:t> </a:t>
            </a:r>
            <a:r>
              <a:rPr lang="en-US" sz="2400" b="1" dirty="0" err="1">
                <a:solidFill>
                  <a:sysClr val="windowText" lastClr="000000"/>
                </a:solidFill>
              </a:rPr>
              <a:t>Notonagoro</a:t>
            </a:r>
            <a:endParaRPr lang="en-GB" sz="2400" b="1" dirty="0">
              <a:solidFill>
                <a:sysClr val="windowText" lastClr="000000"/>
              </a:solidFill>
            </a:endParaRPr>
          </a:p>
        </p:txBody>
      </p:sp>
      <p:sp>
        <p:nvSpPr>
          <p:cNvPr id="113693" name="WordArt 29"/>
          <p:cNvSpPr>
            <a:spLocks noChangeArrowheads="1" noChangeShapeType="1" noTextEdit="1"/>
          </p:cNvSpPr>
          <p:nvPr/>
        </p:nvSpPr>
        <p:spPr bwMode="auto">
          <a:xfrm>
            <a:off x="2571736" y="4133856"/>
            <a:ext cx="1485904" cy="366714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id-ID" sz="1100" b="1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0070C0"/>
                </a:solidFill>
                <a:latin typeface="Arial Black" panose="020B0A04020102020204"/>
              </a:rPr>
              <a:t>Rohani</a:t>
            </a:r>
            <a:endParaRPr lang="id-ID" sz="1100" b="1" kern="10" dirty="0">
              <a:ln w="9525">
                <a:solidFill>
                  <a:srgbClr val="000000"/>
                </a:solidFill>
                <a:round/>
              </a:ln>
              <a:solidFill>
                <a:srgbClr val="0070C0"/>
              </a:solidFill>
              <a:latin typeface="Arial Black" panose="020B0A04020102020204"/>
            </a:endParaRPr>
          </a:p>
        </p:txBody>
      </p:sp>
      <p:sp>
        <p:nvSpPr>
          <p:cNvPr id="113694" name="WordArt 30"/>
          <p:cNvSpPr>
            <a:spLocks noChangeArrowheads="1" noChangeShapeType="1" noTextEdit="1"/>
          </p:cNvSpPr>
          <p:nvPr/>
        </p:nvSpPr>
        <p:spPr bwMode="auto">
          <a:xfrm>
            <a:off x="2724144" y="5143512"/>
            <a:ext cx="1133476" cy="42862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id-ID" sz="11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jasmani</a:t>
            </a:r>
            <a:endParaRPr lang="id-ID" sz="1100" kern="10" dirty="0">
              <a:ln w="9525">
                <a:solidFill>
                  <a:srgbClr val="000000"/>
                </a:solidFill>
                <a:round/>
              </a:ln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3695" name="WordArt 31"/>
          <p:cNvSpPr>
            <a:spLocks noChangeArrowheads="1" noChangeShapeType="1" noTextEdit="1"/>
          </p:cNvSpPr>
          <p:nvPr/>
        </p:nvSpPr>
        <p:spPr bwMode="auto">
          <a:xfrm>
            <a:off x="2571736" y="3619504"/>
            <a:ext cx="1371600" cy="381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id-ID" sz="14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0070C0"/>
                </a:solidFill>
                <a:latin typeface="Arial Black" panose="020B0A04020102020204"/>
              </a:rPr>
              <a:t>Individu</a:t>
            </a:r>
            <a:endParaRPr lang="id-ID" sz="1400" kern="10" dirty="0">
              <a:ln w="9525">
                <a:solidFill>
                  <a:srgbClr val="000000"/>
                </a:solidFill>
                <a:round/>
              </a:ln>
              <a:solidFill>
                <a:srgbClr val="0070C0"/>
              </a:solidFill>
              <a:latin typeface="Arial Black" panose="020B0A04020102020204"/>
            </a:endParaRPr>
          </a:p>
        </p:txBody>
      </p:sp>
      <p:sp>
        <p:nvSpPr>
          <p:cNvPr id="113696" name="WordArt 32"/>
          <p:cNvSpPr>
            <a:spLocks noChangeArrowheads="1" noChangeShapeType="1" noTextEdit="1"/>
          </p:cNvSpPr>
          <p:nvPr/>
        </p:nvSpPr>
        <p:spPr bwMode="auto">
          <a:xfrm>
            <a:off x="2738430" y="5715016"/>
            <a:ext cx="976314" cy="28575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id-ID" sz="14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Sosial</a:t>
            </a:r>
            <a:endParaRPr lang="id-ID" sz="1400" kern="10" dirty="0">
              <a:ln w="9525">
                <a:solidFill>
                  <a:srgbClr val="000000"/>
                </a:solidFill>
                <a:round/>
              </a:ln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3697" name="WordArt 33"/>
          <p:cNvSpPr>
            <a:spLocks noChangeArrowheads="1" noChangeShapeType="1" noTextEdit="1"/>
          </p:cNvSpPr>
          <p:nvPr/>
        </p:nvSpPr>
        <p:spPr bwMode="auto">
          <a:xfrm>
            <a:off x="2571736" y="3190876"/>
            <a:ext cx="1524000" cy="381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id-ID" sz="1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0070C0"/>
                </a:solidFill>
                <a:latin typeface="Arial Black" panose="020B0A04020102020204"/>
              </a:rPr>
              <a:t>Otonom</a:t>
            </a:r>
            <a:endParaRPr lang="id-ID" sz="1600" kern="10" dirty="0">
              <a:ln w="9525">
                <a:solidFill>
                  <a:srgbClr val="000000"/>
                </a:solidFill>
                <a:round/>
              </a:ln>
              <a:solidFill>
                <a:srgbClr val="0070C0"/>
              </a:solidFill>
              <a:latin typeface="Arial Black" panose="020B0A04020102020204"/>
            </a:endParaRPr>
          </a:p>
        </p:txBody>
      </p:sp>
      <p:sp>
        <p:nvSpPr>
          <p:cNvPr id="113698" name="WordArt 34"/>
          <p:cNvSpPr>
            <a:spLocks noChangeArrowheads="1" noChangeShapeType="1" noTextEdit="1"/>
          </p:cNvSpPr>
          <p:nvPr/>
        </p:nvSpPr>
        <p:spPr bwMode="auto">
          <a:xfrm>
            <a:off x="2428860" y="6072190"/>
            <a:ext cx="1857388" cy="42864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id-ID" sz="14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Mahluk Tuhan</a:t>
            </a:r>
            <a:endParaRPr lang="id-ID" sz="1400" kern="10" dirty="0">
              <a:ln w="9525">
                <a:solidFill>
                  <a:srgbClr val="000000"/>
                </a:solidFill>
                <a:round/>
              </a:ln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6" name="Picture 4" descr="Blue hills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484313"/>
            <a:ext cx="9144000" cy="5373687"/>
          </a:xfrm>
          <a:prstGeom prst="rect">
            <a:avLst/>
          </a:prstGeom>
          <a:noFill/>
        </p:spPr>
      </p:pic>
      <p:sp>
        <p:nvSpPr>
          <p:cNvPr id="115714" name="Rectangle 2" descr="Small checker board"/>
          <p:cNvSpPr>
            <a:spLocks noGrp="1" noChangeArrowheads="1"/>
          </p:cNvSpPr>
          <p:nvPr>
            <p:ph type="title"/>
          </p:nvPr>
        </p:nvSpPr>
        <p:spPr>
          <a:xfrm>
            <a:off x="-32" y="71414"/>
            <a:ext cx="9067800" cy="137160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spc="-150" dirty="0" err="1">
                <a:solidFill>
                  <a:srgbClr val="FFFF00"/>
                </a:solidFill>
                <a:latin typeface="+mn-lt"/>
              </a:rPr>
              <a:t>Kosmologi</a:t>
            </a:r>
            <a:r>
              <a:rPr lang="en-US" sz="4800" b="1" spc="-150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4800" b="1" spc="-150" dirty="0" err="1">
                <a:solidFill>
                  <a:srgbClr val="FFFF00"/>
                </a:solidFill>
                <a:latin typeface="+mn-lt"/>
              </a:rPr>
              <a:t>Filsafati</a:t>
            </a:r>
            <a:endParaRPr lang="en-GB" sz="4800" b="1" spc="-15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957390"/>
            <a:ext cx="8258204" cy="4257692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FF00"/>
              </a:buClr>
              <a:buSzPct val="98000"/>
            </a:pP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Filsafat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i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arche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semesta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d-ID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Thales </a:t>
            </a: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berpendapat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lang="en-US" b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sbg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arche</a:t>
            </a:r>
            <a:r>
              <a:rPr lang="en-US" b="1" dirty="0">
                <a:solidFill>
                  <a:srgbClr val="100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dirty="0">
              <a:solidFill>
                <a:srgbClr val="100A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FF00"/>
              </a:buClr>
              <a:buSzPct val="98000"/>
              <a:buFont typeface="Wingdings" panose="05000000000000000000" pitchFamily="2" charset="2"/>
              <a:buNone/>
            </a:pPr>
            <a:endParaRPr lang="en-US" dirty="0">
              <a:solidFill>
                <a:srgbClr val="100A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FF00"/>
              </a:buClr>
              <a:buSzPct val="98000"/>
            </a:pP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Filsafat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menyelidiki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gerak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(motion)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semesta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sbg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penyebab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 descr="Green marble"/>
          <p:cNvSpPr>
            <a:spLocks noGrp="1" noChangeArrowheads="1"/>
          </p:cNvSpPr>
          <p:nvPr>
            <p:ph type="title"/>
          </p:nvPr>
        </p:nvSpPr>
        <p:spPr>
          <a:xfrm>
            <a:off x="242918" y="274638"/>
            <a:ext cx="8686800" cy="1143000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id-ID" sz="5400" b="1" dirty="0">
                <a:solidFill>
                  <a:srgbClr val="00FF99"/>
                </a:solidFill>
                <a:latin typeface="+mn-lt"/>
              </a:rPr>
              <a:t>Theologi</a:t>
            </a:r>
            <a:endParaRPr lang="en-GB" b="1" dirty="0">
              <a:latin typeface="+mn-lt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71406" y="1500174"/>
            <a:ext cx="9043958" cy="5257800"/>
          </a:xfrm>
          <a:solidFill>
            <a:srgbClr val="B9FFDC"/>
          </a:solidFill>
        </p:spPr>
        <p:txBody>
          <a:bodyPr>
            <a:normAutofit fontScale="92500"/>
          </a:bodyPr>
          <a:lstStyle/>
          <a:p>
            <a:pPr>
              <a:buClr>
                <a:srgbClr val="FFFF00"/>
              </a:buClr>
              <a:buSzPct val="104000"/>
              <a:buNone/>
            </a:pPr>
            <a:endParaRPr lang="id-ID" sz="1100" b="1" dirty="0">
              <a:solidFill>
                <a:schemeClr val="bg1"/>
              </a:solidFill>
            </a:endParaRPr>
          </a:p>
          <a:p>
            <a:pPr>
              <a:buClr>
                <a:srgbClr val="FFFF00"/>
              </a:buClr>
              <a:buSzPct val="104000"/>
              <a:buNone/>
            </a:pPr>
            <a:r>
              <a:rPr lang="id-ID" sz="3000" b="1" dirty="0">
                <a:solidFill>
                  <a:srgbClr val="C00000"/>
                </a:solidFill>
              </a:rPr>
              <a:t>Adakah Tuhan? </a:t>
            </a:r>
            <a:endParaRPr lang="id-ID" b="1" dirty="0">
              <a:solidFill>
                <a:srgbClr val="C00000"/>
              </a:solidFill>
            </a:endParaRPr>
          </a:p>
          <a:p>
            <a:pPr>
              <a:buClr>
                <a:srgbClr val="FFFF00"/>
              </a:buClr>
              <a:buSzPct val="104000"/>
              <a:buNone/>
            </a:pPr>
            <a:r>
              <a:rPr lang="id-ID" b="1" dirty="0">
                <a:solidFill>
                  <a:schemeClr val="bg1"/>
                </a:solidFill>
                <a:sym typeface="Wingdings" panose="05000000000000000000" pitchFamily="2" charset="2"/>
              </a:rPr>
              <a:t>	Ada 4 D</a:t>
            </a:r>
            <a:r>
              <a:rPr lang="id-ID" b="1" dirty="0">
                <a:solidFill>
                  <a:schemeClr val="bg1"/>
                </a:solidFill>
              </a:rPr>
              <a:t>alil pembuktian Tuhan, dalil: Ontologis, Kosmologis, Teleologis, dan Etis.</a:t>
            </a:r>
            <a:endParaRPr lang="id-ID" b="1" dirty="0">
              <a:solidFill>
                <a:schemeClr val="bg1"/>
              </a:solidFill>
            </a:endParaRPr>
          </a:p>
          <a:p>
            <a:pPr>
              <a:buClr>
                <a:srgbClr val="FFFF00"/>
              </a:buClr>
              <a:buSzPct val="104000"/>
              <a:buNone/>
            </a:pPr>
            <a:r>
              <a:rPr lang="id-ID" sz="1000" b="1" dirty="0">
                <a:solidFill>
                  <a:schemeClr val="bg1"/>
                </a:solidFill>
              </a:rPr>
              <a:t>	</a:t>
            </a:r>
            <a:endParaRPr lang="id-ID" sz="1000" b="1" dirty="0">
              <a:solidFill>
                <a:schemeClr val="bg1"/>
              </a:solidFill>
            </a:endParaRPr>
          </a:p>
          <a:p>
            <a:pPr>
              <a:buClr>
                <a:srgbClr val="FFFF00"/>
              </a:buClr>
              <a:buSzPct val="104000"/>
              <a:buNone/>
            </a:pPr>
            <a:r>
              <a:rPr lang="id-ID" b="1" dirty="0">
                <a:solidFill>
                  <a:srgbClr val="C00000"/>
                </a:solidFill>
              </a:rPr>
              <a:t> 1. </a:t>
            </a:r>
            <a:r>
              <a:rPr lang="en-US" b="1" dirty="0" err="1">
                <a:solidFill>
                  <a:srgbClr val="C00000"/>
                </a:solidFill>
              </a:rPr>
              <a:t>Dalil</a:t>
            </a:r>
            <a:r>
              <a:rPr lang="en-US" b="1" dirty="0">
                <a:solidFill>
                  <a:srgbClr val="C00000"/>
                </a:solidFill>
              </a:rPr>
              <a:t>  </a:t>
            </a:r>
            <a:r>
              <a:rPr lang="en-US" b="1" dirty="0" err="1">
                <a:solidFill>
                  <a:srgbClr val="C00000"/>
                </a:solidFill>
              </a:rPr>
              <a:t>ontologis</a:t>
            </a:r>
            <a:r>
              <a:rPr lang="en-US" b="1" dirty="0">
                <a:solidFill>
                  <a:srgbClr val="C00000"/>
                </a:solidFill>
              </a:rPr>
              <a:t> (</a:t>
            </a:r>
            <a:r>
              <a:rPr lang="en-US" b="1" dirty="0" err="1">
                <a:solidFill>
                  <a:srgbClr val="C00000"/>
                </a:solidFill>
              </a:rPr>
              <a:t>Anselmus</a:t>
            </a:r>
            <a:r>
              <a:rPr lang="en-US" b="1" dirty="0">
                <a:solidFill>
                  <a:srgbClr val="C00000"/>
                </a:solidFill>
              </a:rPr>
              <a:t>): </a:t>
            </a:r>
            <a:endParaRPr lang="id-ID" b="1" dirty="0">
              <a:solidFill>
                <a:srgbClr val="C00000"/>
              </a:solidFill>
            </a:endParaRPr>
          </a:p>
          <a:p>
            <a:pPr lvl="1">
              <a:buClr>
                <a:srgbClr val="C00000"/>
              </a:buClr>
              <a:buSzPct val="104000"/>
              <a:buFont typeface="Wingdings" panose="05000000000000000000" pitchFamily="2" charset="2"/>
              <a:buChar char="Ø"/>
            </a:pPr>
            <a:r>
              <a:rPr lang="en-US" sz="3200" dirty="0" err="1">
                <a:solidFill>
                  <a:schemeClr val="bg1"/>
                </a:solidFill>
              </a:rPr>
              <a:t>segala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sesuatu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dunia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ini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tdk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ada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yg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sempurna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melainkan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hanya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memperlihatkan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tingkatan-tingkatan</a:t>
            </a:r>
            <a:r>
              <a:rPr lang="en-US" sz="3200" dirty="0">
                <a:solidFill>
                  <a:schemeClr val="bg1"/>
                </a:solidFill>
              </a:rPr>
              <a:t> (</a:t>
            </a:r>
            <a:r>
              <a:rPr lang="en-US" sz="3200" dirty="0" err="1">
                <a:solidFill>
                  <a:schemeClr val="bg1"/>
                </a:solidFill>
              </a:rPr>
              <a:t>gradasi</a:t>
            </a:r>
            <a:r>
              <a:rPr lang="en-US" sz="3200" dirty="0">
                <a:solidFill>
                  <a:schemeClr val="bg1"/>
                </a:solidFill>
              </a:rPr>
              <a:t>). </a:t>
            </a:r>
            <a:endParaRPr lang="id-ID" sz="3200" dirty="0">
              <a:solidFill>
                <a:schemeClr val="bg1"/>
              </a:solidFill>
            </a:endParaRPr>
          </a:p>
          <a:p>
            <a:pPr lvl="1">
              <a:buClr>
                <a:srgbClr val="C00000"/>
              </a:buClr>
              <a:buSzPct val="104000"/>
              <a:buFont typeface="Wingdings" panose="05000000000000000000" pitchFamily="2" charset="2"/>
              <a:buChar char="Ø"/>
            </a:pPr>
            <a:r>
              <a:rPr lang="id-ID" sz="3200" dirty="0">
                <a:solidFill>
                  <a:schemeClr val="bg1"/>
                </a:solidFill>
              </a:rPr>
              <a:t>Oleh karenanya,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ada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satu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yg</a:t>
            </a:r>
            <a:r>
              <a:rPr lang="en-US" sz="3200" dirty="0">
                <a:solidFill>
                  <a:schemeClr val="bg1"/>
                </a:solidFill>
              </a:rPr>
              <a:t> paling </a:t>
            </a:r>
            <a:r>
              <a:rPr lang="en-US" sz="3200" dirty="0" err="1">
                <a:solidFill>
                  <a:schemeClr val="bg1"/>
                </a:solidFill>
              </a:rPr>
              <a:t>sempurna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yg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mengatasi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id-ID" sz="3200" dirty="0">
                <a:solidFill>
                  <a:schemeClr val="bg1"/>
                </a:solidFill>
              </a:rPr>
              <a:t>atas </a:t>
            </a:r>
            <a:r>
              <a:rPr lang="en-US" sz="3200" dirty="0" err="1">
                <a:solidFill>
                  <a:schemeClr val="bg1"/>
                </a:solidFill>
              </a:rPr>
              <a:t>semua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ketidaksempurnaan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itu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yakni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i="1" dirty="0">
                <a:solidFill>
                  <a:schemeClr val="bg1"/>
                </a:solidFill>
              </a:rPr>
              <a:t>The Perfect Being.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9" name="Rectangle 31" descr="Green marble"/>
          <p:cNvSpPr>
            <a:spLocks noGrp="1" noChangeArrowheads="1"/>
          </p:cNvSpPr>
          <p:nvPr>
            <p:ph type="title"/>
          </p:nvPr>
        </p:nvSpPr>
        <p:spPr>
          <a:xfrm>
            <a:off x="128646" y="277813"/>
            <a:ext cx="8872510" cy="1143000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id-ID" dirty="0">
                <a:solidFill>
                  <a:srgbClr val="66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Dalil Kosmologis (Aristoteles)</a:t>
            </a:r>
            <a:endParaRPr lang="en-GB" dirty="0">
              <a:solidFill>
                <a:srgbClr val="66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20" name="Rectangle 32"/>
          <p:cNvSpPr>
            <a:spLocks noGrp="1" noChangeArrowheads="1"/>
          </p:cNvSpPr>
          <p:nvPr>
            <p:ph idx="1"/>
          </p:nvPr>
        </p:nvSpPr>
        <p:spPr>
          <a:xfrm>
            <a:off x="128646" y="1604970"/>
            <a:ext cx="8872510" cy="4967302"/>
          </a:xfrm>
          <a:solidFill>
            <a:srgbClr val="BCF0FA"/>
          </a:solidFill>
        </p:spPr>
        <p:txBody>
          <a:bodyPr/>
          <a:lstStyle/>
          <a:p>
            <a:pPr>
              <a:spcBef>
                <a:spcPts val="0"/>
              </a:spcBef>
              <a:buClr>
                <a:srgbClr val="FFFF00"/>
              </a:buClr>
              <a:buNone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id-ID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Clr>
                <a:srgbClr val="C00000"/>
              </a:buClr>
              <a:buSzPct val="101000"/>
              <a:buFont typeface="Wingdings" panose="05000000000000000000" pitchFamily="2" charset="2"/>
              <a:buChar char="Ø"/>
            </a:pP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eteraturan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motion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id-ID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800"/>
              </a:spcBef>
              <a:buClr>
                <a:srgbClr val="C00000"/>
              </a:buClr>
              <a:buSzPct val="101000"/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penyebab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terjadinya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800"/>
              </a:spcBef>
              <a:buClr>
                <a:srgbClr val="C00000"/>
              </a:buClr>
              <a:buSzPct val="101000"/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Akhirnya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titik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ultimate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penyebab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Unmoved Mover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Penggerak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id-ID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digerakkan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2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2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32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3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3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3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3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3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 animBg="1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8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4811</Words>
  <Application>WPS Presentation</Application>
  <PresentationFormat>Tampilan Layar (4:3)</PresentationFormat>
  <Paragraphs>190</Paragraphs>
  <Slides>17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5" baseType="lpstr">
      <vt:lpstr>Arial</vt:lpstr>
      <vt:lpstr>SimSun</vt:lpstr>
      <vt:lpstr>Wingdings</vt:lpstr>
      <vt:lpstr>Wingdings 2</vt:lpstr>
      <vt:lpstr>Wingdings</vt:lpstr>
      <vt:lpstr>Wingdings 3</vt:lpstr>
      <vt:lpstr>Bradley Hand ITC</vt:lpstr>
      <vt:lpstr>Arabic Transparent</vt:lpstr>
      <vt:lpstr>Copperplate Gothic Bold</vt:lpstr>
      <vt:lpstr>Arial Black</vt:lpstr>
      <vt:lpstr>Times New Roman</vt:lpstr>
      <vt:lpstr>Microsoft YaHei</vt:lpstr>
      <vt:lpstr>Arial Unicode MS</vt:lpstr>
      <vt:lpstr>Lucida Sans</vt:lpstr>
      <vt:lpstr>Book Antiqua</vt:lpstr>
      <vt:lpstr>Calibri</vt:lpstr>
      <vt:lpstr>Bookman Old Style</vt:lpstr>
      <vt:lpstr>Apex</vt:lpstr>
      <vt:lpstr>Kajian -6</vt:lpstr>
      <vt:lpstr>DIMENSI FILOSOFIS KEILMUAN</vt:lpstr>
      <vt:lpstr>MAKNA ONTOLOGI</vt:lpstr>
      <vt:lpstr>ARTI METAFISIKA</vt:lpstr>
      <vt:lpstr>PowerPoint 演示文稿</vt:lpstr>
      <vt:lpstr>Antropologi Filsafati: Kajian manusia secara filsafati</vt:lpstr>
      <vt:lpstr>Kosmologi Filsafati</vt:lpstr>
      <vt:lpstr>Theologi</vt:lpstr>
      <vt:lpstr>2. Dalil Kosmologis (Aristoteles)</vt:lpstr>
      <vt:lpstr>Dalil Kosmologis (Aristoteles)</vt:lpstr>
      <vt:lpstr>3. Dalil Teleologis (William Paley)</vt:lpstr>
      <vt:lpstr>Dalil Teleologis William Paley</vt:lpstr>
      <vt:lpstr>4. Dalil Etis (Immanuel Kant)</vt:lpstr>
      <vt:lpstr>Dalil Immanuel Kant</vt:lpstr>
      <vt:lpstr> TOPIK DALAM ONTOLOGI</vt:lpstr>
      <vt:lpstr>  2. Kenyataan &amp; Kenampakan</vt:lpstr>
      <vt:lpstr>TOPIK LAIN DALAM METAFISIKA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PENDIDIKAN</dc:title>
  <dc:creator>acer</dc:creator>
  <cp:lastModifiedBy>- arif_rohman</cp:lastModifiedBy>
  <cp:revision>196</cp:revision>
  <dcterms:created xsi:type="dcterms:W3CDTF">2007-09-20T18:20:00Z</dcterms:created>
  <dcterms:modified xsi:type="dcterms:W3CDTF">2025-02-11T05:05:51Z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C461C9CF25BB4504AEE05127EF041F1A_12</vt:lpwstr>
  </property>
  <property fmtid="{D5CDD505-2E9C-101B-9397-08002B2CF9AE}" pid="3" name="KSOProductBuildVer">
    <vt:lpwstr>1033-12.2.0.19805</vt:lpwstr>
  </property>
</Properties>
</file>