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318" r:id="rId2"/>
    <p:sldId id="393" r:id="rId3"/>
    <p:sldId id="394" r:id="rId4"/>
    <p:sldId id="356" r:id="rId5"/>
    <p:sldId id="354" r:id="rId6"/>
    <p:sldId id="368" r:id="rId7"/>
    <p:sldId id="349" r:id="rId8"/>
    <p:sldId id="370" r:id="rId9"/>
    <p:sldId id="311" r:id="rId10"/>
    <p:sldId id="362" r:id="rId11"/>
    <p:sldId id="355" r:id="rId12"/>
    <p:sldId id="340" r:id="rId13"/>
    <p:sldId id="338" r:id="rId14"/>
    <p:sldId id="337" r:id="rId15"/>
    <p:sldId id="363" r:id="rId16"/>
    <p:sldId id="364" r:id="rId17"/>
    <p:sldId id="365" r:id="rId18"/>
    <p:sldId id="366" r:id="rId19"/>
    <p:sldId id="367" r:id="rId20"/>
    <p:sldId id="371" r:id="rId21"/>
    <p:sldId id="395" r:id="rId22"/>
    <p:sldId id="372" r:id="rId23"/>
    <p:sldId id="373" r:id="rId24"/>
    <p:sldId id="374" r:id="rId25"/>
    <p:sldId id="375" r:id="rId26"/>
    <p:sldId id="376" r:id="rId27"/>
    <p:sldId id="377" r:id="rId28"/>
    <p:sldId id="378" r:id="rId29"/>
    <p:sldId id="379" r:id="rId30"/>
    <p:sldId id="380" r:id="rId31"/>
    <p:sldId id="381" r:id="rId32"/>
    <p:sldId id="382" r:id="rId33"/>
    <p:sldId id="383" r:id="rId34"/>
    <p:sldId id="384" r:id="rId35"/>
    <p:sldId id="385" r:id="rId36"/>
    <p:sldId id="396" r:id="rId37"/>
    <p:sldId id="397" r:id="rId38"/>
    <p:sldId id="386" r:id="rId39"/>
    <p:sldId id="387" r:id="rId40"/>
    <p:sldId id="388" r:id="rId41"/>
    <p:sldId id="389" r:id="rId42"/>
    <p:sldId id="390" r:id="rId43"/>
    <p:sldId id="302" r:id="rId44"/>
    <p:sldId id="303" r:id="rId45"/>
    <p:sldId id="304" r:id="rId46"/>
    <p:sldId id="350"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F0FA"/>
    <a:srgbClr val="86DBF6"/>
    <a:srgbClr val="140765"/>
    <a:srgbClr val="1A097D"/>
    <a:srgbClr val="110656"/>
    <a:srgbClr val="4124F0"/>
    <a:srgbClr val="B9FFDC"/>
    <a:srgbClr val="FFE5E5"/>
    <a:srgbClr val="BCEBFA"/>
    <a:srgbClr val="FFE0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54" autoAdjust="0"/>
    <p:restoredTop sz="50128" autoAdjust="0"/>
  </p:normalViewPr>
  <p:slideViewPr>
    <p:cSldViewPr>
      <p:cViewPr>
        <p:scale>
          <a:sx n="109" d="100"/>
          <a:sy n="109" d="100"/>
        </p:scale>
        <p:origin x="2184"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BC6BB1-036A-40BD-9894-6D04AA814417}" type="datetimeFigureOut">
              <a:rPr lang="en-US" smtClean="0"/>
              <a:pPr/>
              <a:t>3/7/22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015B40-4E43-4901-B391-03EBB0A83668}" type="slidenum">
              <a:rPr lang="en-US" smtClean="0"/>
              <a:pPr/>
              <a:t>‹#›</a:t>
            </a:fld>
            <a:endParaRPr lang="en-US"/>
          </a:p>
        </p:txBody>
      </p:sp>
    </p:spTree>
    <p:extLst>
      <p:ext uri="{BB962C8B-B14F-4D97-AF65-F5344CB8AC3E}">
        <p14:creationId xmlns:p14="http://schemas.microsoft.com/office/powerpoint/2010/main" val="1343625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0961E1F-A9A6-4D83-9BBB-7AF8CDEA6445}" type="slidenum">
              <a:rPr lang="en-US" smtClean="0"/>
              <a:pPr/>
              <a:t>1</a:t>
            </a:fld>
            <a:endParaRPr lang="en-US"/>
          </a:p>
        </p:txBody>
      </p:sp>
    </p:spTree>
    <p:extLst>
      <p:ext uri="{BB962C8B-B14F-4D97-AF65-F5344CB8AC3E}">
        <p14:creationId xmlns:p14="http://schemas.microsoft.com/office/powerpoint/2010/main" val="1525751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015B40-4E43-4901-B391-03EBB0A83668}" type="slidenum">
              <a:rPr lang="en-US" smtClean="0"/>
              <a:pPr/>
              <a:t>7</a:t>
            </a:fld>
            <a:endParaRPr lang="en-US"/>
          </a:p>
        </p:txBody>
      </p:sp>
    </p:spTree>
    <p:extLst>
      <p:ext uri="{BB962C8B-B14F-4D97-AF65-F5344CB8AC3E}">
        <p14:creationId xmlns:p14="http://schemas.microsoft.com/office/powerpoint/2010/main" val="2602473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7C015B40-4E43-4901-B391-03EBB0A83668}" type="slidenum">
              <a:rPr lang="en-US" smtClean="0"/>
              <a:pPr/>
              <a:t>9</a:t>
            </a:fld>
            <a:endParaRPr lang="en-US"/>
          </a:p>
        </p:txBody>
      </p:sp>
    </p:spTree>
    <p:extLst>
      <p:ext uri="{BB962C8B-B14F-4D97-AF65-F5344CB8AC3E}">
        <p14:creationId xmlns:p14="http://schemas.microsoft.com/office/powerpoint/2010/main" val="4185668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CA96602A-E8D2-4797-90D5-F283DEEE92D3}" type="datetimeFigureOut">
              <a:rPr lang="en-US" smtClean="0"/>
              <a:pPr/>
              <a:t>3/7/22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263D8B50-1DC3-4239-B0B1-931E227E0352}"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A96602A-E8D2-4797-90D5-F283DEEE92D3}" type="datetimeFigureOut">
              <a:rPr lang="en-US" smtClean="0"/>
              <a:pPr/>
              <a:t>3/7/22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D8B50-1DC3-4239-B0B1-931E227E035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A96602A-E8D2-4797-90D5-F283DEEE92D3}" type="datetimeFigureOut">
              <a:rPr lang="en-US" smtClean="0"/>
              <a:pPr/>
              <a:t>3/7/22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D8B50-1DC3-4239-B0B1-931E227E035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A96602A-E8D2-4797-90D5-F283DEEE92D3}" type="datetimeFigureOut">
              <a:rPr lang="en-US" smtClean="0"/>
              <a:pPr/>
              <a:t>3/7/22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D8B50-1DC3-4239-B0B1-931E227E035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A96602A-E8D2-4797-90D5-F283DEEE92D3}" type="datetimeFigureOut">
              <a:rPr lang="en-US" smtClean="0"/>
              <a:pPr/>
              <a:t>3/7/22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263D8B50-1DC3-4239-B0B1-931E227E035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A96602A-E8D2-4797-90D5-F283DEEE92D3}" type="datetimeFigureOut">
              <a:rPr lang="en-US" smtClean="0"/>
              <a:pPr/>
              <a:t>3/7/22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D8B50-1DC3-4239-B0B1-931E227E035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A96602A-E8D2-4797-90D5-F283DEEE92D3}" type="datetimeFigureOut">
              <a:rPr lang="en-US" smtClean="0"/>
              <a:pPr/>
              <a:t>3/7/22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3D8B50-1DC3-4239-B0B1-931E227E035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A96602A-E8D2-4797-90D5-F283DEEE92D3}" type="datetimeFigureOut">
              <a:rPr lang="en-US" smtClean="0"/>
              <a:pPr/>
              <a:t>3/7/22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3D8B50-1DC3-4239-B0B1-931E227E035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96602A-E8D2-4797-90D5-F283DEEE92D3}" type="datetimeFigureOut">
              <a:rPr lang="en-US" smtClean="0"/>
              <a:pPr/>
              <a:t>3/7/22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3D8B50-1DC3-4239-B0B1-931E227E035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A96602A-E8D2-4797-90D5-F283DEEE92D3}" type="datetimeFigureOut">
              <a:rPr lang="en-US" smtClean="0"/>
              <a:pPr/>
              <a:t>3/7/22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D8B50-1DC3-4239-B0B1-931E227E035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A96602A-E8D2-4797-90D5-F283DEEE92D3}" type="datetimeFigureOut">
              <a:rPr lang="en-US" smtClean="0"/>
              <a:pPr/>
              <a:t>3/7/22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D8B50-1DC3-4239-B0B1-931E227E035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10656"/>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A96602A-E8D2-4797-90D5-F283DEEE92D3}" type="datetimeFigureOut">
              <a:rPr lang="en-US" smtClean="0"/>
              <a:pPr/>
              <a:t>3/7/22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63D8B50-1DC3-4239-B0B1-931E227E035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3.w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File:David_-_The_Death_of_Socrates.j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90600" y="1295400"/>
            <a:ext cx="7315200" cy="685800"/>
          </a:xfrm>
          <a:ln>
            <a:noFill/>
          </a:ln>
          <a:effectLst>
            <a:innerShdw blurRad="63500" dist="50800" dir="18900000">
              <a:prstClr val="black">
                <a:alpha val="50000"/>
              </a:prstClr>
            </a:innerShdw>
          </a:effectLst>
        </p:spPr>
        <p:txBody>
          <a:bodyPr>
            <a:noAutofit/>
          </a:bodyPr>
          <a:lstStyle/>
          <a:p>
            <a:pPr>
              <a:lnSpc>
                <a:spcPts val="4400"/>
              </a:lnSpc>
              <a:spcBef>
                <a:spcPts val="0"/>
              </a:spcBef>
            </a:pPr>
            <a:r>
              <a:rPr lang="en-US" sz="8000" spc="-150" dirty="0">
                <a:solidFill>
                  <a:srgbClr val="FFFFFF"/>
                </a:solidFill>
                <a:latin typeface="Bradley Hand ITC" pitchFamily="66" charset="0"/>
                <a:cs typeface="Arabic Transparent" pitchFamily="2" charset="-78"/>
              </a:rPr>
              <a:t>Kajian -4</a:t>
            </a:r>
            <a:endParaRPr lang="en-US" sz="5400" spc="-150" dirty="0">
              <a:solidFill>
                <a:srgbClr val="FFFF00"/>
              </a:solidFill>
              <a:latin typeface="Bradley Hand ITC" pitchFamily="66" charset="0"/>
            </a:endParaRPr>
          </a:p>
        </p:txBody>
      </p:sp>
      <p:sp>
        <p:nvSpPr>
          <p:cNvPr id="6" name="Title 3"/>
          <p:cNvSpPr txBox="1">
            <a:spLocks/>
          </p:cNvSpPr>
          <p:nvPr/>
        </p:nvSpPr>
        <p:spPr>
          <a:xfrm>
            <a:off x="228600" y="2133600"/>
            <a:ext cx="8610600" cy="33528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ts val="6500"/>
              </a:lnSpc>
              <a:spcBef>
                <a:spcPts val="0"/>
              </a:spcBef>
              <a:spcAft>
                <a:spcPts val="0"/>
              </a:spcAft>
              <a:buClrTx/>
              <a:buSzTx/>
              <a:buFontTx/>
              <a:buNone/>
              <a:tabLst/>
              <a:defRPr/>
            </a:pPr>
            <a:r>
              <a:rPr lang="id-ID" sz="5400" b="1" dirty="0">
                <a:solidFill>
                  <a:srgbClr val="FFFF00"/>
                </a:solidFill>
                <a:latin typeface="Copperplate Gothic Bold" pitchFamily="34" charset="0"/>
                <a:ea typeface="+mj-ea"/>
                <a:cs typeface="+mj-cs"/>
              </a:rPr>
              <a:t>SEJARAH </a:t>
            </a:r>
          </a:p>
          <a:p>
            <a:pPr marL="0" marR="0" lvl="0" indent="0" algn="ctr" defTabSz="914400" rtl="0" eaLnBrk="1" fontAlgn="auto" latinLnBrk="0" hangingPunct="1">
              <a:lnSpc>
                <a:spcPts val="6500"/>
              </a:lnSpc>
              <a:spcBef>
                <a:spcPts val="0"/>
              </a:spcBef>
              <a:spcAft>
                <a:spcPts val="0"/>
              </a:spcAft>
              <a:buClrTx/>
              <a:buSzTx/>
              <a:buFontTx/>
              <a:buNone/>
              <a:tabLst/>
              <a:defRPr/>
            </a:pPr>
            <a:r>
              <a:rPr lang="id-ID" sz="5400" b="1" dirty="0">
                <a:solidFill>
                  <a:srgbClr val="FFFF00"/>
                </a:solidFill>
                <a:latin typeface="Copperplate Gothic Bold" pitchFamily="34" charset="0"/>
                <a:ea typeface="+mj-ea"/>
                <a:cs typeface="+mj-cs"/>
              </a:rPr>
              <a:t>PEMIKIRAN ILMU</a:t>
            </a:r>
            <a:endParaRPr kumimoji="0" lang="en-US" sz="5400" b="1" i="0" u="none" strike="noStrike" kern="1200" cap="none" normalizeH="0" baseline="0" noProof="0" dirty="0">
              <a:ln>
                <a:noFill/>
              </a:ln>
              <a:solidFill>
                <a:srgbClr val="FFC000"/>
              </a:solidFill>
              <a:effectLst/>
              <a:uLnTx/>
              <a:uFillTx/>
              <a:latin typeface="Copperplate Gothic Bold"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ppt_x"/>
                                          </p:val>
                                        </p:tav>
                                        <p:tav tm="100000">
                                          <p:val>
                                            <p:strVal val="#ppt_x"/>
                                          </p:val>
                                        </p:tav>
                                      </p:tavLst>
                                    </p:anim>
                                    <p:anim calcmode="lin" valueType="num">
                                      <p:cBhvr additive="base">
                                        <p:cTn id="8" dur="20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4000"/>
                            </p:stCondLst>
                            <p:childTnLst>
                              <p:par>
                                <p:cTn id="15" presetID="2" presetClass="entr" presetSubtype="4" fill="hold" grpId="0" nodeType="after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 calcmode="lin" valueType="num">
                                      <p:cBhvr additive="base">
                                        <p:cTn id="17" dur="20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6" presetClass="emph" presetSubtype="0" fill="hold" nodeType="clickEffect">
                                  <p:stCondLst>
                                    <p:cond delay="0"/>
                                  </p:stCondLst>
                                  <p:childTnLst>
                                    <p:animScale>
                                      <p:cBhvr>
                                        <p:cTn id="22" dur="2000" fill="hold"/>
                                        <p:tgtEl>
                                          <p:spTgt spid="6">
                                            <p:txEl>
                                              <p:pRg st="0" end="0"/>
                                            </p:txEl>
                                          </p:spTgt>
                                        </p:tgtEl>
                                      </p:cBhvr>
                                      <p:by x="150000" y="150000"/>
                                    </p:animScale>
                                  </p:childTnLst>
                                </p:cTn>
                              </p:par>
                            </p:childTnLst>
                          </p:cTn>
                        </p:par>
                      </p:childTnLst>
                    </p:cTn>
                  </p:par>
                  <p:par>
                    <p:cTn id="23" fill="hold">
                      <p:stCondLst>
                        <p:cond delay="indefinite"/>
                      </p:stCondLst>
                      <p:childTnLst>
                        <p:par>
                          <p:cTn id="24" fill="hold">
                            <p:stCondLst>
                              <p:cond delay="0"/>
                            </p:stCondLst>
                            <p:childTnLst>
                              <p:par>
                                <p:cTn id="25" presetID="6" presetClass="emph" presetSubtype="0" fill="hold" nodeType="clickEffect">
                                  <p:stCondLst>
                                    <p:cond delay="0"/>
                                  </p:stCondLst>
                                  <p:childTnLst>
                                    <p:animScale>
                                      <p:cBhvr>
                                        <p:cTn id="26" dur="2000" fill="hold"/>
                                        <p:tgtEl>
                                          <p:spTgt spid="6">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533400" y="381000"/>
            <a:ext cx="8077200" cy="5791200"/>
          </a:xfrm>
        </p:spPr>
        <p:txBody>
          <a:bodyPr>
            <a:normAutofit fontScale="77500" lnSpcReduction="20000"/>
          </a:bodyPr>
          <a:lstStyle/>
          <a:p>
            <a:pPr>
              <a:lnSpc>
                <a:spcPct val="120000"/>
              </a:lnSpc>
            </a:pPr>
            <a:r>
              <a:rPr lang="en-US" sz="3600" b="1" cap="all" dirty="0" err="1">
                <a:solidFill>
                  <a:srgbClr val="FFFF00"/>
                </a:solidFill>
                <a:latin typeface="Bookman Old Style" panose="02050604050505020204" pitchFamily="18" charset="0"/>
                <a:cs typeface="Times New Roman" pitchFamily="18" charset="0"/>
              </a:rPr>
              <a:t>Keemasan</a:t>
            </a:r>
            <a:r>
              <a:rPr lang="en-US" sz="3600" b="1" cap="all" dirty="0">
                <a:solidFill>
                  <a:srgbClr val="FFFF00"/>
                </a:solidFill>
                <a:latin typeface="Bookman Old Style" panose="02050604050505020204" pitchFamily="18" charset="0"/>
                <a:cs typeface="Times New Roman" pitchFamily="18" charset="0"/>
              </a:rPr>
              <a:t> </a:t>
            </a:r>
            <a:r>
              <a:rPr lang="en-US" sz="3600" b="1" cap="all" dirty="0" err="1">
                <a:solidFill>
                  <a:srgbClr val="FFFF00"/>
                </a:solidFill>
                <a:latin typeface="Bookman Old Style" panose="02050604050505020204" pitchFamily="18" charset="0"/>
                <a:cs typeface="Times New Roman" pitchFamily="18" charset="0"/>
              </a:rPr>
              <a:t>Filsafat</a:t>
            </a:r>
            <a:r>
              <a:rPr lang="en-US" sz="3600" b="1" cap="all" dirty="0">
                <a:solidFill>
                  <a:srgbClr val="FFFF00"/>
                </a:solidFill>
                <a:latin typeface="Bookman Old Style" panose="02050604050505020204" pitchFamily="18" charset="0"/>
                <a:cs typeface="Times New Roman" pitchFamily="18" charset="0"/>
              </a:rPr>
              <a:t> ERA YUNANI KUNO</a:t>
            </a:r>
            <a:endParaRPr lang="id-ID" sz="3600" b="1" cap="all" dirty="0">
              <a:solidFill>
                <a:srgbClr val="FFFF00"/>
              </a:solidFill>
              <a:latin typeface="Bookman Old Style" panose="02050604050505020204" pitchFamily="18" charset="0"/>
              <a:cs typeface="Times New Roman" pitchFamily="18" charset="0"/>
            </a:endParaRPr>
          </a:p>
          <a:p>
            <a:pPr marL="457200" indent="-457200" algn="just">
              <a:lnSpc>
                <a:spcPct val="120000"/>
              </a:lnSpc>
              <a:spcBef>
                <a:spcPts val="1800"/>
              </a:spcBef>
              <a:buFont typeface="Wingdings" pitchFamily="2" charset="2"/>
              <a:buChar char="q"/>
            </a:pPr>
            <a:r>
              <a:rPr lang="id-ID" dirty="0">
                <a:latin typeface="Arial" panose="020B0604020202020204" pitchFamily="34" charset="0"/>
                <a:cs typeface="Arial" panose="020B0604020202020204" pitchFamily="34" charset="0"/>
              </a:rPr>
              <a:t>Munculnya ilmu bermula dari hadirnya filsuf negara-negara kota Yunani yang mendiami pantai dan pulau-pulau </a:t>
            </a:r>
            <a:r>
              <a:rPr lang="id-ID" dirty="0" err="1">
                <a:latin typeface="Arial" panose="020B0604020202020204" pitchFamily="34" charset="0"/>
                <a:cs typeface="Arial" panose="020B0604020202020204" pitchFamily="34" charset="0"/>
              </a:rPr>
              <a:t>Mediteranian</a:t>
            </a:r>
            <a:r>
              <a:rPr lang="id-ID" dirty="0">
                <a:latin typeface="Arial" panose="020B0604020202020204" pitchFamily="34" charset="0"/>
                <a:cs typeface="Arial" panose="020B0604020202020204" pitchFamily="34" charset="0"/>
              </a:rPr>
              <a:t> Timur, abad 6-5 SM.</a:t>
            </a:r>
          </a:p>
          <a:p>
            <a:pPr marL="457200" indent="-457200" algn="just">
              <a:lnSpc>
                <a:spcPct val="120000"/>
              </a:lnSpc>
              <a:spcBef>
                <a:spcPts val="1800"/>
              </a:spcBef>
              <a:buFont typeface="Wingdings" pitchFamily="2" charset="2"/>
              <a:buChar char="q"/>
            </a:pPr>
            <a:r>
              <a:rPr lang="en-US" dirty="0">
                <a:solidFill>
                  <a:schemeClr val="tx1"/>
                </a:solidFill>
                <a:latin typeface="Arial" panose="020B0604020202020204" pitchFamily="34" charset="0"/>
                <a:cs typeface="Arial" panose="020B0604020202020204" pitchFamily="34" charset="0"/>
              </a:rPr>
              <a:t>Karena pada masa </a:t>
            </a:r>
            <a:r>
              <a:rPr lang="en-US" dirty="0" err="1">
                <a:solidFill>
                  <a:schemeClr val="tx1"/>
                </a:solidFill>
                <a:latin typeface="Arial" panose="020B0604020202020204" pitchFamily="34" charset="0"/>
                <a:cs typeface="Arial" panose="020B0604020202020204" pitchFamily="34" charset="0"/>
              </a:rPr>
              <a:t>ini</a:t>
            </a:r>
            <a:r>
              <a:rPr lang="en-US" dirty="0">
                <a:solidFill>
                  <a:schemeClr val="tx1"/>
                </a:solidFill>
                <a:latin typeface="Arial" panose="020B0604020202020204" pitchFamily="34" charset="0"/>
                <a:cs typeface="Arial" panose="020B0604020202020204" pitchFamily="34" charset="0"/>
              </a:rPr>
              <a:t> orang </a:t>
            </a:r>
            <a:r>
              <a:rPr lang="en-US" dirty="0" err="1">
                <a:solidFill>
                  <a:schemeClr val="tx1"/>
                </a:solidFill>
                <a:latin typeface="Arial" panose="020B0604020202020204" pitchFamily="34" charset="0"/>
                <a:cs typeface="Arial" panose="020B0604020202020204" pitchFamily="34" charset="0"/>
              </a:rPr>
              <a:t>memiliki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kebebasan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untuk</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mengungkapkan</a:t>
            </a:r>
            <a:r>
              <a:rPr lang="en-US" dirty="0">
                <a:solidFill>
                  <a:schemeClr val="tx1"/>
                </a:solidFill>
                <a:latin typeface="Arial" panose="020B0604020202020204" pitchFamily="34" charset="0"/>
                <a:cs typeface="Arial" panose="020B0604020202020204" pitchFamily="34" charset="0"/>
              </a:rPr>
              <a:t> ide-ide </a:t>
            </a:r>
            <a:r>
              <a:rPr lang="en-US" dirty="0" err="1">
                <a:solidFill>
                  <a:schemeClr val="tx1"/>
                </a:solidFill>
                <a:latin typeface="Arial" panose="020B0604020202020204" pitchFamily="34" charset="0"/>
                <a:cs typeface="Arial" panose="020B0604020202020204" pitchFamily="34" charset="0"/>
              </a:rPr>
              <a:t>atau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pendapatnya</a:t>
            </a:r>
            <a:r>
              <a:rPr lang="en-US" dirty="0">
                <a:solidFill>
                  <a:schemeClr val="tx1"/>
                </a:solidFill>
                <a:latin typeface="Arial" panose="020B0604020202020204" pitchFamily="34" charset="0"/>
                <a:cs typeface="Arial" panose="020B0604020202020204" pitchFamily="34" charset="0"/>
              </a:rPr>
              <a:t>. </a:t>
            </a:r>
            <a:r>
              <a:rPr lang="id-ID" dirty="0">
                <a:solidFill>
                  <a:schemeClr val="tx1"/>
                </a:solidFill>
                <a:latin typeface="Arial" panose="020B0604020202020204" pitchFamily="34" charset="0"/>
                <a:cs typeface="Arial" panose="020B0604020202020204" pitchFamily="34" charset="0"/>
              </a:rPr>
              <a:t>Selanjutnya tumbuhlah sikap kritis yang menjadikan bangsa Yunani tampil sebagai ahli pikir yang terkenal dan sikap kritis ini lah yang menjadikan cikal bakal tumbuhnya ilmu pengetahuan modern yaitu sikapan inquiring (suatu sikap yang senang menyelidiki sesuatu secara kritis). </a:t>
            </a:r>
          </a:p>
          <a:p>
            <a:pPr marL="457200" indent="-457200" algn="just">
              <a:lnSpc>
                <a:spcPct val="120000"/>
              </a:lnSpc>
              <a:spcBef>
                <a:spcPts val="1800"/>
              </a:spcBef>
              <a:buFont typeface="Wingdings" pitchFamily="2" charset="2"/>
              <a:buChar char="q"/>
            </a:pPr>
            <a:r>
              <a:rPr lang="id-ID" dirty="0">
                <a:solidFill>
                  <a:schemeClr val="tx1"/>
                </a:solidFill>
                <a:latin typeface="Arial" panose="020B0604020202020204" pitchFamily="34" charset="0"/>
                <a:cs typeface="Arial" panose="020B0604020202020204" pitchFamily="34" charset="0"/>
              </a:rPr>
              <a:t>Pa</a:t>
            </a:r>
            <a:r>
              <a:rPr lang="en-AU" dirty="0" err="1">
                <a:solidFill>
                  <a:schemeClr val="tx1"/>
                </a:solidFill>
                <a:latin typeface="Arial" panose="020B0604020202020204" pitchFamily="34" charset="0"/>
                <a:cs typeface="Arial" panose="020B0604020202020204" pitchFamily="34" charset="0"/>
              </a:rPr>
              <a:t>ra</a:t>
            </a:r>
            <a:r>
              <a:rPr lang="en-AU" dirty="0">
                <a:solidFill>
                  <a:schemeClr val="tx1"/>
                </a:solidFill>
                <a:latin typeface="Arial" panose="020B0604020202020204" pitchFamily="34" charset="0"/>
                <a:cs typeface="Arial" panose="020B0604020202020204" pitchFamily="34" charset="0"/>
              </a:rPr>
              <a:t> </a:t>
            </a:r>
            <a:r>
              <a:rPr lang="en-AU" dirty="0" err="1">
                <a:solidFill>
                  <a:schemeClr val="tx1"/>
                </a:solidFill>
                <a:latin typeface="Arial" panose="020B0604020202020204" pitchFamily="34" charset="0"/>
                <a:cs typeface="Arial" panose="020B0604020202020204" pitchFamily="34" charset="0"/>
              </a:rPr>
              <a:t>tokoh</a:t>
            </a:r>
            <a:r>
              <a:rPr lang="en-AU" dirty="0">
                <a:solidFill>
                  <a:schemeClr val="tx1"/>
                </a:solidFill>
                <a:latin typeface="Arial" panose="020B0604020202020204" pitchFamily="34" charset="0"/>
                <a:cs typeface="Arial" panose="020B0604020202020204" pitchFamily="34" charset="0"/>
              </a:rPr>
              <a:t> </a:t>
            </a:r>
            <a:r>
              <a:rPr lang="en-AU" dirty="0" err="1">
                <a:solidFill>
                  <a:schemeClr val="tx1"/>
                </a:solidFill>
                <a:latin typeface="Arial" panose="020B0604020202020204" pitchFamily="34" charset="0"/>
                <a:cs typeface="Arial" panose="020B0604020202020204" pitchFamily="34" charset="0"/>
              </a:rPr>
              <a:t>filsafat</a:t>
            </a:r>
            <a:r>
              <a:rPr lang="en-AU" dirty="0">
                <a:solidFill>
                  <a:schemeClr val="tx1"/>
                </a:solidFill>
                <a:latin typeface="Arial" panose="020B0604020202020204" pitchFamily="34" charset="0"/>
                <a:cs typeface="Arial" panose="020B0604020202020204" pitchFamily="34" charset="0"/>
              </a:rPr>
              <a:t> </a:t>
            </a:r>
            <a:r>
              <a:rPr lang="en-AU" dirty="0" err="1">
                <a:solidFill>
                  <a:schemeClr val="tx1"/>
                </a:solidFill>
                <a:latin typeface="Arial" panose="020B0604020202020204" pitchFamily="34" charset="0"/>
                <a:cs typeface="Arial" panose="020B0604020202020204" pitchFamily="34" charset="0"/>
              </a:rPr>
              <a:t>pada</a:t>
            </a:r>
            <a:r>
              <a:rPr lang="en-AU" dirty="0">
                <a:solidFill>
                  <a:schemeClr val="tx1"/>
                </a:solidFill>
                <a:latin typeface="Arial" panose="020B0604020202020204" pitchFamily="34" charset="0"/>
                <a:cs typeface="Arial" panose="020B0604020202020204" pitchFamily="34" charset="0"/>
              </a:rPr>
              <a:t> masa </a:t>
            </a:r>
            <a:r>
              <a:rPr lang="en-AU" dirty="0" err="1">
                <a:solidFill>
                  <a:schemeClr val="tx1"/>
                </a:solidFill>
                <a:latin typeface="Arial" panose="020B0604020202020204" pitchFamily="34" charset="0"/>
                <a:cs typeface="Arial" panose="020B0604020202020204" pitchFamily="34" charset="0"/>
              </a:rPr>
              <a:t>ini</a:t>
            </a:r>
            <a:r>
              <a:rPr lang="en-AU" dirty="0">
                <a:solidFill>
                  <a:schemeClr val="tx1"/>
                </a:solidFill>
                <a:latin typeface="Arial" panose="020B0604020202020204" pitchFamily="34" charset="0"/>
                <a:cs typeface="Arial" panose="020B0604020202020204" pitchFamily="34" charset="0"/>
              </a:rPr>
              <a:t>, </a:t>
            </a:r>
            <a:r>
              <a:rPr lang="id-ID" dirty="0">
                <a:solidFill>
                  <a:schemeClr val="tx1"/>
                </a:solidFill>
                <a:latin typeface="Arial" panose="020B0604020202020204" pitchFamily="34" charset="0"/>
                <a:cs typeface="Arial" panose="020B0604020202020204" pitchFamily="34" charset="0"/>
              </a:rPr>
              <a:t>dikenal dengan nama filsuf pertama atau filsuf alam.</a:t>
            </a:r>
          </a:p>
          <a:p>
            <a:pPr algn="just">
              <a:lnSpc>
                <a:spcPct val="120000"/>
              </a:lnSpc>
            </a:pPr>
            <a:endParaRPr lang="id-ID"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111893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p:cNvSpPr>
            <a:spLocks noGrp="1"/>
          </p:cNvSpPr>
          <p:nvPr>
            <p:ph idx="1"/>
          </p:nvPr>
        </p:nvSpPr>
        <p:spPr>
          <a:xfrm>
            <a:off x="381000" y="457200"/>
            <a:ext cx="8382000" cy="6172200"/>
          </a:xfrm>
        </p:spPr>
        <p:txBody>
          <a:bodyPr>
            <a:normAutofit/>
          </a:bodyPr>
          <a:lstStyle/>
          <a:p>
            <a:pPr>
              <a:lnSpc>
                <a:spcPts val="2780"/>
              </a:lnSpc>
              <a:spcBef>
                <a:spcPts val="1176"/>
              </a:spcBef>
            </a:pPr>
            <a:r>
              <a:rPr lang="en-AU" sz="2400" dirty="0">
                <a:solidFill>
                  <a:schemeClr val="accent2">
                    <a:lumMod val="20000"/>
                    <a:lumOff val="80000"/>
                  </a:schemeClr>
                </a:solidFill>
                <a:latin typeface="Arial" charset="0"/>
                <a:ea typeface="Arial" charset="0"/>
                <a:cs typeface="Arial" charset="0"/>
              </a:rPr>
              <a:t>Era </a:t>
            </a:r>
            <a:r>
              <a:rPr lang="en-AU" sz="2400" dirty="0" err="1">
                <a:solidFill>
                  <a:schemeClr val="accent2">
                    <a:lumMod val="20000"/>
                    <a:lumOff val="80000"/>
                  </a:schemeClr>
                </a:solidFill>
                <a:latin typeface="Arial" charset="0"/>
                <a:ea typeface="Arial" charset="0"/>
                <a:cs typeface="Arial" charset="0"/>
              </a:rPr>
              <a:t>Yunani</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Kuno</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berkembang</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kosmologi</a:t>
            </a:r>
            <a:r>
              <a:rPr lang="en-AU" sz="2400" dirty="0">
                <a:solidFill>
                  <a:schemeClr val="accent2">
                    <a:lumMod val="20000"/>
                    <a:lumOff val="80000"/>
                  </a:schemeClr>
                </a:solidFill>
                <a:latin typeface="Arial" charset="0"/>
                <a:ea typeface="Arial" charset="0"/>
                <a:cs typeface="Arial" charset="0"/>
              </a:rPr>
              <a:t> yang </a:t>
            </a:r>
            <a:r>
              <a:rPr lang="en-AU" sz="2400" dirty="0" err="1">
                <a:solidFill>
                  <a:schemeClr val="accent2">
                    <a:lumMod val="20000"/>
                    <a:lumOff val="80000"/>
                  </a:schemeClr>
                </a:solidFill>
                <a:latin typeface="Arial" charset="0"/>
                <a:ea typeface="Arial" charset="0"/>
                <a:cs typeface="Arial" charset="0"/>
              </a:rPr>
              <a:t>mempertanyakan</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asal</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mula</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sifat</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dasar</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dan</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struktur</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dari</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alam</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semesta</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Sebagai</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filsuf</a:t>
            </a:r>
            <a:r>
              <a:rPr lang="en-AU" sz="2400" dirty="0">
                <a:solidFill>
                  <a:schemeClr val="accent2">
                    <a:lumMod val="20000"/>
                    <a:lumOff val="80000"/>
                  </a:schemeClr>
                </a:solidFill>
                <a:latin typeface="Arial" charset="0"/>
                <a:ea typeface="Arial" charset="0"/>
                <a:cs typeface="Arial" charset="0"/>
              </a:rPr>
              <a:t> masa </a:t>
            </a:r>
            <a:r>
              <a:rPr lang="en-AU" sz="2400" dirty="0" err="1">
                <a:solidFill>
                  <a:schemeClr val="accent2">
                    <a:lumMod val="20000"/>
                    <a:lumOff val="80000"/>
                  </a:schemeClr>
                </a:solidFill>
                <a:latin typeface="Arial" charset="0"/>
                <a:ea typeface="Arial" charset="0"/>
                <a:cs typeface="Arial" charset="0"/>
              </a:rPr>
              <a:t>itu</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bahkan</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membahas</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magnetisme</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dan</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listrik</a:t>
            </a:r>
            <a:r>
              <a:rPr lang="en-AU" sz="2400" dirty="0">
                <a:solidFill>
                  <a:schemeClr val="accent2">
                    <a:lumMod val="20000"/>
                    <a:lumOff val="80000"/>
                  </a:schemeClr>
                </a:solidFill>
                <a:latin typeface="Arial" charset="0"/>
                <a:ea typeface="Arial" charset="0"/>
                <a:cs typeface="Arial" charset="0"/>
              </a:rPr>
              <a:t> yang </a:t>
            </a:r>
            <a:r>
              <a:rPr lang="en-AU" sz="2400" dirty="0" err="1">
                <a:solidFill>
                  <a:schemeClr val="accent2">
                    <a:lumMod val="20000"/>
                    <a:lumOff val="80000"/>
                  </a:schemeClr>
                </a:solidFill>
                <a:latin typeface="Arial" charset="0"/>
                <a:ea typeface="Arial" charset="0"/>
                <a:cs typeface="Arial" charset="0"/>
              </a:rPr>
              <a:t>merupakan</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pokok</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soal</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fisika</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mengembangkan</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astronomi</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dan</a:t>
            </a:r>
            <a:r>
              <a:rPr lang="en-AU" sz="2400" dirty="0">
                <a:solidFill>
                  <a:schemeClr val="accent2">
                    <a:lumMod val="20000"/>
                    <a:lumOff val="80000"/>
                  </a:schemeClr>
                </a:solidFill>
                <a:latin typeface="Arial" charset="0"/>
                <a:ea typeface="Arial" charset="0"/>
                <a:cs typeface="Arial" charset="0"/>
              </a:rPr>
              <a:t> </a:t>
            </a:r>
            <a:r>
              <a:rPr lang="en-AU" sz="2400" dirty="0" err="1">
                <a:solidFill>
                  <a:schemeClr val="accent2">
                    <a:lumMod val="20000"/>
                    <a:lumOff val="80000"/>
                  </a:schemeClr>
                </a:solidFill>
                <a:latin typeface="Arial" charset="0"/>
                <a:ea typeface="Arial" charset="0"/>
                <a:cs typeface="Arial" charset="0"/>
              </a:rPr>
              <a:t>matematika</a:t>
            </a:r>
            <a:r>
              <a:rPr lang="en-AU" sz="2400" dirty="0">
                <a:solidFill>
                  <a:schemeClr val="accent2">
                    <a:lumMod val="20000"/>
                    <a:lumOff val="80000"/>
                  </a:schemeClr>
                </a:solidFill>
                <a:latin typeface="Arial" charset="0"/>
                <a:ea typeface="Arial" charset="0"/>
                <a:cs typeface="Arial" charset="0"/>
              </a:rPr>
              <a:t>. </a:t>
            </a:r>
          </a:p>
          <a:p>
            <a:pPr>
              <a:lnSpc>
                <a:spcPts val="2780"/>
              </a:lnSpc>
              <a:spcBef>
                <a:spcPts val="1176"/>
              </a:spcBef>
            </a:pPr>
            <a:r>
              <a:rPr lang="id-ID" sz="2400" dirty="0">
                <a:latin typeface="Arial" charset="0"/>
                <a:ea typeface="Arial" charset="0"/>
                <a:cs typeface="Arial" charset="0"/>
              </a:rPr>
              <a:t>Meski telah muncul aneka penjelasan rasional tentang alam, namun tetap saja akal sehat </a:t>
            </a:r>
            <a:r>
              <a:rPr lang="id-ID" sz="2400" i="1" dirty="0">
                <a:latin typeface="Arial" charset="0"/>
                <a:ea typeface="Arial" charset="0"/>
                <a:cs typeface="Arial" charset="0"/>
              </a:rPr>
              <a:t>(</a:t>
            </a:r>
            <a:r>
              <a:rPr lang="id-ID" sz="2400" i="1" dirty="0" err="1">
                <a:latin typeface="Arial" charset="0"/>
                <a:ea typeface="Arial" charset="0"/>
                <a:cs typeface="Arial" charset="0"/>
              </a:rPr>
              <a:t>common</a:t>
            </a:r>
            <a:r>
              <a:rPr lang="id-ID" sz="2400" i="1" dirty="0">
                <a:latin typeface="Arial" charset="0"/>
                <a:ea typeface="Arial" charset="0"/>
                <a:cs typeface="Arial" charset="0"/>
              </a:rPr>
              <a:t> </a:t>
            </a:r>
            <a:r>
              <a:rPr lang="id-ID" sz="2400" i="1" dirty="0" err="1">
                <a:latin typeface="Arial" charset="0"/>
                <a:ea typeface="Arial" charset="0"/>
                <a:cs typeface="Arial" charset="0"/>
              </a:rPr>
              <a:t>sense</a:t>
            </a:r>
            <a:r>
              <a:rPr lang="id-ID" sz="2400" i="1" dirty="0">
                <a:latin typeface="Arial" charset="0"/>
                <a:ea typeface="Arial" charset="0"/>
                <a:cs typeface="Arial" charset="0"/>
              </a:rPr>
              <a:t>)</a:t>
            </a:r>
            <a:r>
              <a:rPr lang="id-ID" sz="2400" dirty="0">
                <a:latin typeface="Arial" charset="0"/>
                <a:ea typeface="Arial" charset="0"/>
                <a:cs typeface="Arial" charset="0"/>
              </a:rPr>
              <a:t> masih </a:t>
            </a:r>
            <a:r>
              <a:rPr lang="id-ID" sz="2400" dirty="0">
                <a:solidFill>
                  <a:srgbClr val="FFFF00"/>
                </a:solidFill>
                <a:latin typeface="Arial" charset="0"/>
                <a:ea typeface="Arial" charset="0"/>
                <a:cs typeface="Arial" charset="0"/>
              </a:rPr>
              <a:t>bersifat mistik dan magis.</a:t>
            </a:r>
            <a:endParaRPr lang="id-ID" sz="2400" dirty="0">
              <a:latin typeface="Arial" charset="0"/>
              <a:ea typeface="Arial" charset="0"/>
              <a:cs typeface="Arial" charset="0"/>
            </a:endParaRPr>
          </a:p>
          <a:p>
            <a:pPr>
              <a:lnSpc>
                <a:spcPts val="2780"/>
              </a:lnSpc>
              <a:spcBef>
                <a:spcPts val="1176"/>
              </a:spcBef>
            </a:pPr>
            <a:r>
              <a:rPr lang="id-ID" sz="2400" dirty="0">
                <a:solidFill>
                  <a:srgbClr val="BCF0FA"/>
                </a:solidFill>
                <a:latin typeface="Arial" charset="0"/>
                <a:ea typeface="Arial" charset="0"/>
                <a:cs typeface="Arial" charset="0"/>
              </a:rPr>
              <a:t>Rasionalitas/</a:t>
            </a:r>
            <a:r>
              <a:rPr lang="id-ID" sz="2400" dirty="0" err="1">
                <a:solidFill>
                  <a:srgbClr val="BCF0FA"/>
                </a:solidFill>
                <a:latin typeface="Arial" charset="0"/>
                <a:ea typeface="Arial" charset="0"/>
                <a:cs typeface="Arial" charset="0"/>
              </a:rPr>
              <a:t>Logos</a:t>
            </a:r>
            <a:r>
              <a:rPr lang="id-ID" sz="2400" dirty="0">
                <a:solidFill>
                  <a:srgbClr val="BCF0FA"/>
                </a:solidFill>
                <a:latin typeface="Arial" charset="0"/>
                <a:ea typeface="Arial" charset="0"/>
                <a:cs typeface="Arial" charset="0"/>
              </a:rPr>
              <a:t> dari </a:t>
            </a:r>
            <a:r>
              <a:rPr lang="id-ID" sz="2400" dirty="0" err="1">
                <a:solidFill>
                  <a:srgbClr val="BCF0FA"/>
                </a:solidFill>
                <a:latin typeface="Arial" charset="0"/>
                <a:ea typeface="Arial" charset="0"/>
                <a:cs typeface="Arial" charset="0"/>
              </a:rPr>
              <a:t>Socrates</a:t>
            </a:r>
            <a:r>
              <a:rPr lang="id-ID" sz="2400" dirty="0">
                <a:solidFill>
                  <a:srgbClr val="BCF0FA"/>
                </a:solidFill>
                <a:latin typeface="Arial" charset="0"/>
                <a:ea typeface="Arial" charset="0"/>
                <a:cs typeface="Arial" charset="0"/>
              </a:rPr>
              <a:t> dan </a:t>
            </a:r>
            <a:r>
              <a:rPr lang="id-ID" sz="2400" dirty="0" err="1">
                <a:solidFill>
                  <a:srgbClr val="BCF0FA"/>
                </a:solidFill>
                <a:latin typeface="Arial" charset="0"/>
                <a:ea typeface="Arial" charset="0"/>
                <a:cs typeface="Arial" charset="0"/>
              </a:rPr>
              <a:t>Anaxagoras</a:t>
            </a:r>
            <a:r>
              <a:rPr lang="id-ID" sz="2400" dirty="0">
                <a:solidFill>
                  <a:srgbClr val="BCF0FA"/>
                </a:solidFill>
                <a:latin typeface="Arial" charset="0"/>
                <a:ea typeface="Arial" charset="0"/>
                <a:cs typeface="Arial" charset="0"/>
              </a:rPr>
              <a:t> ditolak, karena bertentangan </a:t>
            </a:r>
            <a:r>
              <a:rPr lang="id-ID" sz="2400" dirty="0" err="1">
                <a:solidFill>
                  <a:srgbClr val="BCF0FA"/>
                </a:solidFill>
                <a:latin typeface="Arial" charset="0"/>
                <a:ea typeface="Arial" charset="0"/>
                <a:cs typeface="Arial" charset="0"/>
              </a:rPr>
              <a:t>dg</a:t>
            </a:r>
            <a:r>
              <a:rPr lang="id-ID" sz="2400" dirty="0">
                <a:solidFill>
                  <a:srgbClr val="BCF0FA"/>
                </a:solidFill>
                <a:latin typeface="Arial" charset="0"/>
                <a:ea typeface="Arial" charset="0"/>
                <a:cs typeface="Arial" charset="0"/>
              </a:rPr>
              <a:t> mitos. Dampaknya, </a:t>
            </a:r>
            <a:r>
              <a:rPr lang="id-ID" sz="2400" dirty="0" err="1">
                <a:solidFill>
                  <a:srgbClr val="BCF0FA"/>
                </a:solidFill>
                <a:latin typeface="Arial" charset="0"/>
                <a:ea typeface="Arial" charset="0"/>
                <a:cs typeface="Arial" charset="0"/>
              </a:rPr>
              <a:t>Anaxagoras</a:t>
            </a:r>
            <a:r>
              <a:rPr lang="id-ID" sz="2400" dirty="0">
                <a:solidFill>
                  <a:srgbClr val="BCF0FA"/>
                </a:solidFill>
                <a:latin typeface="Arial" charset="0"/>
                <a:ea typeface="Arial" charset="0"/>
                <a:cs typeface="Arial" charset="0"/>
              </a:rPr>
              <a:t> dikucilkan dan </a:t>
            </a:r>
            <a:r>
              <a:rPr lang="id-ID" sz="2400" dirty="0" err="1">
                <a:solidFill>
                  <a:srgbClr val="BCF0FA"/>
                </a:solidFill>
                <a:latin typeface="Arial" charset="0"/>
                <a:ea typeface="Arial" charset="0"/>
                <a:cs typeface="Arial" charset="0"/>
              </a:rPr>
              <a:t>Socrates</a:t>
            </a:r>
            <a:r>
              <a:rPr lang="id-ID" sz="2400" dirty="0">
                <a:solidFill>
                  <a:srgbClr val="BCF0FA"/>
                </a:solidFill>
                <a:latin typeface="Arial" charset="0"/>
                <a:ea typeface="Arial" charset="0"/>
                <a:cs typeface="Arial" charset="0"/>
              </a:rPr>
              <a:t> dijatuhi hukuman mati oleh pengadilan.</a:t>
            </a:r>
          </a:p>
          <a:p>
            <a:pPr>
              <a:lnSpc>
                <a:spcPts val="2780"/>
              </a:lnSpc>
              <a:spcBef>
                <a:spcPts val="1176"/>
              </a:spcBef>
            </a:pPr>
            <a:r>
              <a:rPr lang="id-ID" sz="2400" dirty="0" err="1">
                <a:latin typeface="Arial" charset="0"/>
                <a:ea typeface="Arial" charset="0"/>
                <a:cs typeface="Arial" charset="0"/>
              </a:rPr>
              <a:t>Anaxagoras</a:t>
            </a:r>
            <a:r>
              <a:rPr lang="id-ID" sz="2400" dirty="0">
                <a:latin typeface="Arial" charset="0"/>
                <a:ea typeface="Arial" charset="0"/>
                <a:cs typeface="Arial" charset="0"/>
              </a:rPr>
              <a:t> menolak matahari dan bulan sebagai dewa. </a:t>
            </a:r>
            <a:r>
              <a:rPr lang="id-ID" sz="2400" dirty="0" err="1">
                <a:latin typeface="Arial" charset="0"/>
                <a:ea typeface="Arial" charset="0"/>
                <a:cs typeface="Arial" charset="0"/>
              </a:rPr>
              <a:t>Socrates</a:t>
            </a:r>
            <a:r>
              <a:rPr lang="id-ID" sz="2400" dirty="0">
                <a:latin typeface="Arial" charset="0"/>
                <a:ea typeface="Arial" charset="0"/>
                <a:cs typeface="Arial" charset="0"/>
              </a:rPr>
              <a:t> mengajarkan moral dan kebenaran.</a:t>
            </a:r>
          </a:p>
          <a:p>
            <a:pPr marL="876300" indent="-342900">
              <a:lnSpc>
                <a:spcPts val="2780"/>
              </a:lnSpc>
              <a:spcBef>
                <a:spcPts val="1176"/>
              </a:spcBef>
              <a:buFont typeface="Wingdings" charset="2"/>
              <a:buChar char="Ø"/>
            </a:pPr>
            <a:endParaRPr lang="en-US" sz="2400" dirty="0">
              <a:latin typeface="Arial" charset="0"/>
              <a:ea typeface="Arial" charset="0"/>
              <a:cs typeface="Arial" charset="0"/>
            </a:endParaRPr>
          </a:p>
          <a:p>
            <a:pPr marL="876300" indent="-342900">
              <a:lnSpc>
                <a:spcPts val="2780"/>
              </a:lnSpc>
              <a:spcBef>
                <a:spcPts val="1176"/>
              </a:spcBef>
              <a:buFont typeface="Wingdings" charset="2"/>
              <a:buChar char="Ø"/>
            </a:pPr>
            <a:endParaRPr lang="en-US" sz="2400" i="1" dirty="0">
              <a:latin typeface="Arial" charset="0"/>
              <a:ea typeface="Arial" charset="0"/>
              <a:cs typeface="Arial" charset="0"/>
            </a:endParaRPr>
          </a:p>
          <a:p>
            <a:pPr marL="876300" indent="-342900">
              <a:lnSpc>
                <a:spcPts val="2780"/>
              </a:lnSpc>
              <a:spcBef>
                <a:spcPts val="1176"/>
              </a:spcBef>
              <a:buFont typeface="Wingdings" charset="2"/>
              <a:buChar char="Ø"/>
            </a:pPr>
            <a:endParaRPr lang="en-US" sz="2400" i="1" dirty="0">
              <a:latin typeface="Arial" charset="0"/>
              <a:ea typeface="Arial" charset="0"/>
              <a:cs typeface="Arial" charset="0"/>
            </a:endParaRPr>
          </a:p>
          <a:p>
            <a:pPr marL="876300" indent="-342900">
              <a:lnSpc>
                <a:spcPts val="2780"/>
              </a:lnSpc>
              <a:spcBef>
                <a:spcPts val="1176"/>
              </a:spcBef>
              <a:buFont typeface="Wingdings" charset="2"/>
              <a:buChar char="Ø"/>
            </a:pPr>
            <a:endParaRPr lang="id-ID" sz="2400" dirty="0">
              <a:latin typeface="Arial" charset="0"/>
              <a:ea typeface="Arial" charset="0"/>
              <a:cs typeface="Arial" charset="0"/>
            </a:endParaRPr>
          </a:p>
          <a:p>
            <a:pPr>
              <a:lnSpc>
                <a:spcPts val="2780"/>
              </a:lnSpc>
              <a:spcBef>
                <a:spcPts val="1176"/>
              </a:spcBef>
            </a:pPr>
            <a:endParaRPr lang="id-ID" sz="2400" dirty="0">
              <a:latin typeface="Arial" charset="0"/>
              <a:ea typeface="Arial" charset="0"/>
              <a:cs typeface="Arial" charset="0"/>
            </a:endParaRPr>
          </a:p>
          <a:p>
            <a:pPr>
              <a:lnSpc>
                <a:spcPts val="2780"/>
              </a:lnSpc>
              <a:spcBef>
                <a:spcPts val="1176"/>
              </a:spcBef>
            </a:pPr>
            <a:endParaRPr lang="id-ID" sz="2400" dirty="0">
              <a:latin typeface="Arial" charset="0"/>
              <a:ea typeface="Arial" charset="0"/>
              <a:cs typeface="Arial" charset="0"/>
            </a:endParaRPr>
          </a:p>
        </p:txBody>
      </p:sp>
    </p:spTree>
    <p:extLst>
      <p:ext uri="{BB962C8B-B14F-4D97-AF65-F5344CB8AC3E}">
        <p14:creationId xmlns:p14="http://schemas.microsoft.com/office/powerpoint/2010/main" val="1767054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533400" y="1003345"/>
            <a:ext cx="4338305"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latin typeface="Times New Roman" pitchFamily="18" charset="0"/>
              </a:rPr>
              <a:t>SOCRATES (469 - 399SM)</a:t>
            </a:r>
          </a:p>
        </p:txBody>
      </p:sp>
      <p:sp>
        <p:nvSpPr>
          <p:cNvPr id="31747" name="Rectangle 3"/>
          <p:cNvSpPr>
            <a:spLocks noChangeArrowheads="1"/>
          </p:cNvSpPr>
          <p:nvPr/>
        </p:nvSpPr>
        <p:spPr bwMode="auto">
          <a:xfrm>
            <a:off x="457200" y="2298745"/>
            <a:ext cx="3721084"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latin typeface="Times New Roman" pitchFamily="18" charset="0"/>
              </a:rPr>
              <a:t>PLATO (427 - 347 SM)</a:t>
            </a:r>
          </a:p>
        </p:txBody>
      </p:sp>
      <p:sp>
        <p:nvSpPr>
          <p:cNvPr id="31748" name="Rectangle 4"/>
          <p:cNvSpPr>
            <a:spLocks noChangeArrowheads="1"/>
          </p:cNvSpPr>
          <p:nvPr/>
        </p:nvSpPr>
        <p:spPr bwMode="auto">
          <a:xfrm>
            <a:off x="457200" y="3746545"/>
            <a:ext cx="5044587"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latin typeface="Times New Roman" pitchFamily="18" charset="0"/>
              </a:rPr>
              <a:t>ARISTOTELES (384 - 322 SM)</a:t>
            </a:r>
          </a:p>
        </p:txBody>
      </p:sp>
      <p:sp>
        <p:nvSpPr>
          <p:cNvPr id="31749" name="Rectangle 5"/>
          <p:cNvSpPr>
            <a:spLocks noChangeArrowheads="1"/>
          </p:cNvSpPr>
          <p:nvPr/>
        </p:nvSpPr>
        <p:spPr bwMode="auto">
          <a:xfrm>
            <a:off x="1752600" y="1357313"/>
            <a:ext cx="1779334"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err="1">
                <a:solidFill>
                  <a:srgbClr val="FFFF00"/>
                </a:solidFill>
                <a:latin typeface="Times New Roman" pitchFamily="18" charset="0"/>
              </a:rPr>
              <a:t>Dialektika</a:t>
            </a:r>
            <a:endParaRPr lang="en-US" sz="2800" b="1" dirty="0">
              <a:solidFill>
                <a:srgbClr val="FFFF00"/>
              </a:solidFill>
              <a:latin typeface="Times New Roman" pitchFamily="18" charset="0"/>
            </a:endParaRPr>
          </a:p>
        </p:txBody>
      </p:sp>
      <p:sp>
        <p:nvSpPr>
          <p:cNvPr id="31750" name="Rectangle 6"/>
          <p:cNvSpPr>
            <a:spLocks noChangeArrowheads="1"/>
          </p:cNvSpPr>
          <p:nvPr/>
        </p:nvSpPr>
        <p:spPr bwMode="auto">
          <a:xfrm>
            <a:off x="1752600" y="2679745"/>
            <a:ext cx="2216955"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err="1">
                <a:solidFill>
                  <a:srgbClr val="FFFF00"/>
                </a:solidFill>
                <a:latin typeface="Times New Roman" pitchFamily="18" charset="0"/>
              </a:rPr>
              <a:t>Rasionalisme</a:t>
            </a:r>
            <a:endParaRPr lang="en-US" sz="2800" b="1" dirty="0">
              <a:solidFill>
                <a:srgbClr val="FFFF00"/>
              </a:solidFill>
              <a:latin typeface="Times New Roman" pitchFamily="18" charset="0"/>
            </a:endParaRPr>
          </a:p>
        </p:txBody>
      </p:sp>
      <p:sp>
        <p:nvSpPr>
          <p:cNvPr id="31751" name="Rectangle 7"/>
          <p:cNvSpPr>
            <a:spLocks noChangeArrowheads="1"/>
          </p:cNvSpPr>
          <p:nvPr/>
        </p:nvSpPr>
        <p:spPr bwMode="auto">
          <a:xfrm>
            <a:off x="1752600" y="4256370"/>
            <a:ext cx="1715214" cy="1382430"/>
          </a:xfrm>
          <a:prstGeom prst="rect">
            <a:avLst/>
          </a:prstGeom>
          <a:noFill/>
          <a:ln w="12700">
            <a:noFill/>
            <a:miter lim="800000"/>
            <a:headEnd/>
            <a:tailEnd/>
          </a:ln>
          <a:effectLst/>
        </p:spPr>
        <p:txBody>
          <a:bodyPr wrap="none" lIns="90488" tIns="44450" rIns="90488" bIns="44450">
            <a:spAutoFit/>
          </a:bodyPr>
          <a:lstStyle/>
          <a:p>
            <a:pPr eaLnBrk="0" hangingPunct="0"/>
            <a:r>
              <a:rPr lang="en-US" sz="2800" dirty="0" err="1">
                <a:latin typeface="Times New Roman" pitchFamily="18" charset="0"/>
              </a:rPr>
              <a:t>Metafisika</a:t>
            </a:r>
            <a:endParaRPr lang="en-US" sz="2800" dirty="0">
              <a:latin typeface="Times New Roman" pitchFamily="18" charset="0"/>
            </a:endParaRPr>
          </a:p>
          <a:p>
            <a:pPr eaLnBrk="0" hangingPunct="0"/>
            <a:r>
              <a:rPr lang="en-US" sz="2800" dirty="0" err="1">
                <a:latin typeface="Times New Roman" pitchFamily="18" charset="0"/>
              </a:rPr>
              <a:t>Logika</a:t>
            </a:r>
            <a:endParaRPr lang="en-US" sz="2800" dirty="0">
              <a:latin typeface="Times New Roman" pitchFamily="18" charset="0"/>
            </a:endParaRPr>
          </a:p>
          <a:p>
            <a:pPr eaLnBrk="0" hangingPunct="0"/>
            <a:r>
              <a:rPr lang="id-ID" sz="2800" dirty="0">
                <a:latin typeface="Times New Roman" pitchFamily="18" charset="0"/>
              </a:rPr>
              <a:t>Sains</a:t>
            </a:r>
            <a:endParaRPr lang="en-US" sz="2800" dirty="0">
              <a:latin typeface="Times New Roman" pitchFamily="18" charset="0"/>
            </a:endParaRPr>
          </a:p>
        </p:txBody>
      </p:sp>
      <p:sp>
        <p:nvSpPr>
          <p:cNvPr id="31752" name="Rectangle 8"/>
          <p:cNvSpPr>
            <a:spLocks noChangeArrowheads="1"/>
          </p:cNvSpPr>
          <p:nvPr/>
        </p:nvSpPr>
        <p:spPr bwMode="auto">
          <a:xfrm>
            <a:off x="1704282" y="5499145"/>
            <a:ext cx="1877118"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err="1">
                <a:solidFill>
                  <a:srgbClr val="FFFF00"/>
                </a:solidFill>
                <a:latin typeface="Times New Roman" pitchFamily="18" charset="0"/>
              </a:rPr>
              <a:t>Empirisme</a:t>
            </a:r>
            <a:endParaRPr lang="en-US" sz="2800" b="1" dirty="0">
              <a:solidFill>
                <a:srgbClr val="FFFF00"/>
              </a:solidFill>
              <a:latin typeface="Times New Roman" pitchFamily="18" charset="0"/>
            </a:endParaRPr>
          </a:p>
        </p:txBody>
      </p:sp>
      <p:pic>
        <p:nvPicPr>
          <p:cNvPr id="9" name="Picture 2" descr="G:\RUPA-RUPA\RSCN0194.jpg"/>
          <p:cNvPicPr>
            <a:picLocks noChangeAspect="1" noChangeArrowheads="1"/>
          </p:cNvPicPr>
          <p:nvPr/>
        </p:nvPicPr>
        <p:blipFill>
          <a:blip r:embed="rId2"/>
          <a:stretch>
            <a:fillRect/>
          </a:stretch>
        </p:blipFill>
        <p:spPr bwMode="auto">
          <a:xfrm>
            <a:off x="6186173" y="3429000"/>
            <a:ext cx="2348227" cy="2514600"/>
          </a:xfrm>
          <a:prstGeom prst="rect">
            <a:avLst/>
          </a:prstGeom>
          <a:noFill/>
        </p:spPr>
      </p:pic>
      <p:pic>
        <p:nvPicPr>
          <p:cNvPr id="10" name="Picture 2" descr="G:\RUPA-RUPA\RSCN0194.jpg"/>
          <p:cNvPicPr>
            <a:picLocks noChangeAspect="1" noChangeArrowheads="1"/>
          </p:cNvPicPr>
          <p:nvPr/>
        </p:nvPicPr>
        <p:blipFill>
          <a:blip r:embed="rId3"/>
          <a:stretch>
            <a:fillRect/>
          </a:stretch>
        </p:blipFill>
        <p:spPr bwMode="auto">
          <a:xfrm>
            <a:off x="6241958" y="838200"/>
            <a:ext cx="2216242" cy="2514600"/>
          </a:xfrm>
          <a:prstGeom prst="rect">
            <a:avLst/>
          </a:prstGeom>
          <a:noFill/>
        </p:spPr>
      </p:pic>
    </p:spTree>
    <p:extLst>
      <p:ext uri="{BB962C8B-B14F-4D97-AF65-F5344CB8AC3E}">
        <p14:creationId xmlns:p14="http://schemas.microsoft.com/office/powerpoint/2010/main" val="3157399516"/>
      </p:ext>
    </p:extLst>
  </p:cSld>
  <p:clrMapOvr>
    <a:masterClrMapping/>
  </p:clrMapOvr>
  <p:transition advTm="15819">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par>
                                <p:cTn id="8" presetID="8" presetClass="entr" presetSubtype="1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amond(in)">
                                      <p:cBhvr>
                                        <p:cTn id="1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412750" y="349250"/>
            <a:ext cx="8420100" cy="6216650"/>
          </a:xfrm>
          <a:prstGeom prst="rect">
            <a:avLst/>
          </a:prstGeom>
          <a:solidFill>
            <a:srgbClr val="0070C0"/>
          </a:solidFill>
          <a:ln w="12700">
            <a:solidFill>
              <a:schemeClr val="hlink"/>
            </a:solidFill>
            <a:miter lim="800000"/>
            <a:headEnd/>
            <a:tailEnd/>
          </a:ln>
          <a:effectLst/>
        </p:spPr>
        <p:txBody>
          <a:bodyPr wrap="none" anchor="ctr"/>
          <a:lstStyle/>
          <a:p>
            <a:endParaRPr lang="id-ID"/>
          </a:p>
        </p:txBody>
      </p:sp>
      <p:sp>
        <p:nvSpPr>
          <p:cNvPr id="29699" name="AutoShape 3"/>
          <p:cNvSpPr>
            <a:spLocks noChangeArrowheads="1"/>
          </p:cNvSpPr>
          <p:nvPr/>
        </p:nvSpPr>
        <p:spPr bwMode="auto">
          <a:xfrm rot="16200000" flipH="1">
            <a:off x="2400301" y="-266700"/>
            <a:ext cx="4343401" cy="7315201"/>
          </a:xfrm>
          <a:prstGeom prst="rightArrow">
            <a:avLst>
              <a:gd name="adj1" fmla="val 75000"/>
              <a:gd name="adj2" fmla="val 37152"/>
            </a:avLst>
          </a:prstGeom>
          <a:solidFill>
            <a:schemeClr val="bg1"/>
          </a:solidFill>
          <a:ln w="12700">
            <a:solidFill>
              <a:srgbClr val="081D58"/>
            </a:solidFill>
            <a:miter lim="800000"/>
            <a:headEnd/>
            <a:tailEnd/>
          </a:ln>
          <a:effectLst/>
        </p:spPr>
        <p:txBody>
          <a:bodyPr wrap="none" anchor="ctr"/>
          <a:lstStyle/>
          <a:p>
            <a:endParaRPr lang="id-ID"/>
          </a:p>
        </p:txBody>
      </p:sp>
      <p:sp>
        <p:nvSpPr>
          <p:cNvPr id="29700" name="Rectangle 4"/>
          <p:cNvSpPr>
            <a:spLocks noChangeArrowheads="1"/>
          </p:cNvSpPr>
          <p:nvPr/>
        </p:nvSpPr>
        <p:spPr bwMode="auto">
          <a:xfrm>
            <a:off x="1447800" y="377825"/>
            <a:ext cx="6317436" cy="766877"/>
          </a:xfrm>
          <a:prstGeom prst="rect">
            <a:avLst/>
          </a:prstGeom>
          <a:noFill/>
          <a:ln w="12700">
            <a:noFill/>
            <a:miter lim="800000"/>
            <a:headEnd/>
            <a:tailEnd/>
          </a:ln>
          <a:effectLst/>
        </p:spPr>
        <p:txBody>
          <a:bodyPr wrap="none" lIns="90488" tIns="44450" rIns="90488" bIns="44450">
            <a:spAutoFit/>
          </a:bodyPr>
          <a:lstStyle/>
          <a:p>
            <a:pPr eaLnBrk="0" hangingPunct="0"/>
            <a:r>
              <a:rPr lang="id-ID" sz="4400" b="1" dirty="0">
                <a:solidFill>
                  <a:schemeClr val="accent2">
                    <a:lumMod val="60000"/>
                    <a:lumOff val="40000"/>
                  </a:schemeClr>
                </a:solidFill>
                <a:effectLst>
                  <a:outerShdw blurRad="38100" dist="38100" dir="2700000" algn="tl">
                    <a:srgbClr val="000000"/>
                  </a:outerShdw>
                </a:effectLst>
                <a:latin typeface="Aharoni" pitchFamily="2" charset="-79"/>
                <a:cs typeface="Aharoni" pitchFamily="2" charset="-79"/>
              </a:rPr>
              <a:t>MUNCULNYA </a:t>
            </a:r>
            <a:r>
              <a:rPr lang="en-US" sz="4400" b="1" dirty="0">
                <a:solidFill>
                  <a:schemeClr val="accent2">
                    <a:lumMod val="60000"/>
                    <a:lumOff val="40000"/>
                  </a:schemeClr>
                </a:solidFill>
                <a:effectLst>
                  <a:outerShdw blurRad="38100" dist="38100" dir="2700000" algn="tl">
                    <a:srgbClr val="000000"/>
                  </a:outerShdw>
                </a:effectLst>
                <a:latin typeface="Aharoni" pitchFamily="2" charset="-79"/>
                <a:cs typeface="Aharoni" pitchFamily="2" charset="-79"/>
              </a:rPr>
              <a:t>FILSAFAT</a:t>
            </a:r>
          </a:p>
        </p:txBody>
      </p:sp>
      <p:sp>
        <p:nvSpPr>
          <p:cNvPr id="29702" name="Rectangle 6"/>
          <p:cNvSpPr>
            <a:spLocks noChangeArrowheads="1"/>
          </p:cNvSpPr>
          <p:nvPr/>
        </p:nvSpPr>
        <p:spPr bwMode="auto">
          <a:xfrm>
            <a:off x="3352800" y="1371600"/>
            <a:ext cx="2389053" cy="582211"/>
          </a:xfrm>
          <a:prstGeom prst="rect">
            <a:avLst/>
          </a:prstGeom>
          <a:noFill/>
          <a:ln w="12700">
            <a:noFill/>
            <a:miter lim="800000"/>
            <a:headEnd/>
            <a:tailEnd/>
          </a:ln>
          <a:effectLst/>
        </p:spPr>
        <p:txBody>
          <a:bodyPr wrap="none" lIns="90488" tIns="44450" rIns="90488" bIns="44450">
            <a:spAutoFit/>
          </a:bodyPr>
          <a:lstStyle/>
          <a:p>
            <a:pPr eaLnBrk="0" hangingPunct="0"/>
            <a:r>
              <a:rPr lang="en-US" sz="3200" b="1" dirty="0">
                <a:solidFill>
                  <a:srgbClr val="FFFF00"/>
                </a:solidFill>
                <a:latin typeface="Times New Roman" pitchFamily="18" charset="0"/>
              </a:rPr>
              <a:t>MITOLOGI</a:t>
            </a:r>
          </a:p>
        </p:txBody>
      </p:sp>
      <p:sp>
        <p:nvSpPr>
          <p:cNvPr id="29703" name="Rectangle 7"/>
          <p:cNvSpPr>
            <a:spLocks noChangeArrowheads="1"/>
          </p:cNvSpPr>
          <p:nvPr/>
        </p:nvSpPr>
        <p:spPr bwMode="auto">
          <a:xfrm>
            <a:off x="2438400" y="1828800"/>
            <a:ext cx="4572000" cy="951543"/>
          </a:xfrm>
          <a:prstGeom prst="rect">
            <a:avLst/>
          </a:prstGeom>
          <a:noFill/>
          <a:ln w="12700">
            <a:noFill/>
            <a:miter lim="800000"/>
            <a:headEnd/>
            <a:tailEnd/>
          </a:ln>
          <a:effectLst/>
        </p:spPr>
        <p:txBody>
          <a:bodyPr wrap="square" lIns="90488" tIns="44450" rIns="90488" bIns="44450">
            <a:spAutoFit/>
          </a:bodyPr>
          <a:lstStyle/>
          <a:p>
            <a:pPr eaLnBrk="0" hangingPunct="0">
              <a:buFont typeface="Arial" pitchFamily="34" charset="0"/>
              <a:buChar char="•"/>
            </a:pPr>
            <a:r>
              <a:rPr lang="id-ID" sz="2800" dirty="0">
                <a:latin typeface="Times New Roman" pitchFamily="18" charset="0"/>
              </a:rPr>
              <a:t> </a:t>
            </a:r>
            <a:r>
              <a:rPr lang="en-US" sz="2800" dirty="0" err="1">
                <a:latin typeface="Times New Roman" pitchFamily="18" charset="0"/>
              </a:rPr>
              <a:t>Dongeng</a:t>
            </a:r>
            <a:r>
              <a:rPr lang="en-US" sz="2800" dirty="0">
                <a:latin typeface="Times New Roman" pitchFamily="18" charset="0"/>
              </a:rPr>
              <a:t>, </a:t>
            </a:r>
            <a:r>
              <a:rPr lang="en-US" sz="2800" dirty="0" err="1">
                <a:latin typeface="Times New Roman" pitchFamily="18" charset="0"/>
              </a:rPr>
              <a:t>Takhayul</a:t>
            </a:r>
            <a:r>
              <a:rPr lang="id-ID" sz="2800" dirty="0">
                <a:latin typeface="Times New Roman" pitchFamily="18" charset="0"/>
              </a:rPr>
              <a:t>, mitos, </a:t>
            </a:r>
          </a:p>
          <a:p>
            <a:pPr eaLnBrk="0" hangingPunct="0">
              <a:buFont typeface="Arial" pitchFamily="34" charset="0"/>
              <a:buChar char="•"/>
            </a:pPr>
            <a:r>
              <a:rPr lang="id-ID" sz="2800" dirty="0">
                <a:latin typeface="Times New Roman" pitchFamily="18" charset="0"/>
              </a:rPr>
              <a:t> Kepercayaan dewa-dewa.</a:t>
            </a:r>
            <a:endParaRPr lang="en-US" sz="2800" dirty="0">
              <a:latin typeface="Times New Roman" pitchFamily="18" charset="0"/>
            </a:endParaRPr>
          </a:p>
        </p:txBody>
      </p:sp>
      <p:sp>
        <p:nvSpPr>
          <p:cNvPr id="29705" name="Rectangle 9"/>
          <p:cNvSpPr>
            <a:spLocks noChangeArrowheads="1"/>
          </p:cNvSpPr>
          <p:nvPr/>
        </p:nvSpPr>
        <p:spPr bwMode="auto">
          <a:xfrm>
            <a:off x="3200400" y="3429000"/>
            <a:ext cx="2726645"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solidFill>
                  <a:srgbClr val="FFFF00"/>
                </a:solidFill>
                <a:latin typeface="Times New Roman" pitchFamily="18" charset="0"/>
              </a:rPr>
              <a:t>DE-MITOLOGI</a:t>
            </a:r>
          </a:p>
        </p:txBody>
      </p:sp>
      <p:sp>
        <p:nvSpPr>
          <p:cNvPr id="29706" name="Rectangle 10"/>
          <p:cNvSpPr>
            <a:spLocks noChangeArrowheads="1"/>
          </p:cNvSpPr>
          <p:nvPr/>
        </p:nvSpPr>
        <p:spPr bwMode="auto">
          <a:xfrm>
            <a:off x="2362200" y="3886200"/>
            <a:ext cx="4567237" cy="951543"/>
          </a:xfrm>
          <a:prstGeom prst="rect">
            <a:avLst/>
          </a:prstGeom>
          <a:noFill/>
          <a:ln w="12700">
            <a:noFill/>
            <a:miter lim="800000"/>
            <a:headEnd/>
            <a:tailEnd/>
          </a:ln>
          <a:effectLst/>
        </p:spPr>
        <p:txBody>
          <a:bodyPr wrap="square" lIns="90488" tIns="44450" rIns="90488" bIns="44450">
            <a:spAutoFit/>
          </a:bodyPr>
          <a:lstStyle/>
          <a:p>
            <a:pPr algn="ctr" eaLnBrk="0" hangingPunct="0"/>
            <a:r>
              <a:rPr lang="id-ID" sz="2800" dirty="0">
                <a:latin typeface="Times New Roman" pitchFamily="18" charset="0"/>
              </a:rPr>
              <a:t>Alam d</a:t>
            </a:r>
            <a:r>
              <a:rPr lang="en-US" sz="2800" dirty="0" err="1">
                <a:latin typeface="Times New Roman" pitchFamily="18" charset="0"/>
              </a:rPr>
              <a:t>ipikirkan</a:t>
            </a:r>
            <a:r>
              <a:rPr lang="id-ID" sz="2800" dirty="0">
                <a:latin typeface="Times New Roman" pitchFamily="18" charset="0"/>
              </a:rPr>
              <a:t> </a:t>
            </a:r>
            <a:r>
              <a:rPr lang="en-US" sz="2800" dirty="0" err="1">
                <a:latin typeface="Times New Roman" pitchFamily="18" charset="0"/>
              </a:rPr>
              <a:t>secara</a:t>
            </a:r>
            <a:r>
              <a:rPr lang="en-US" sz="2800" dirty="0">
                <a:latin typeface="Times New Roman" pitchFamily="18" charset="0"/>
              </a:rPr>
              <a:t> </a:t>
            </a:r>
            <a:r>
              <a:rPr lang="id-ID" sz="2800" dirty="0">
                <a:latin typeface="Times New Roman" pitchFamily="18" charset="0"/>
              </a:rPr>
              <a:t>rasional dan </a:t>
            </a:r>
            <a:r>
              <a:rPr lang="en-US" sz="2800" dirty="0" err="1">
                <a:latin typeface="Times New Roman" pitchFamily="18" charset="0"/>
              </a:rPr>
              <a:t>kritis</a:t>
            </a:r>
            <a:endParaRPr lang="en-US" sz="2800" dirty="0">
              <a:latin typeface="Times New Roman" pitchFamily="18" charset="0"/>
            </a:endParaRPr>
          </a:p>
        </p:txBody>
      </p:sp>
      <p:sp>
        <p:nvSpPr>
          <p:cNvPr id="12" name="Rectangle 4"/>
          <p:cNvSpPr>
            <a:spLocks noChangeArrowheads="1"/>
          </p:cNvSpPr>
          <p:nvPr/>
        </p:nvSpPr>
        <p:spPr bwMode="auto">
          <a:xfrm>
            <a:off x="2886157" y="5362054"/>
            <a:ext cx="3438443" cy="1038746"/>
          </a:xfrm>
          <a:prstGeom prst="rect">
            <a:avLst/>
          </a:prstGeom>
          <a:noFill/>
          <a:ln w="12700">
            <a:noFill/>
            <a:miter lim="800000"/>
            <a:headEnd/>
            <a:tailEnd/>
          </a:ln>
          <a:effectLst/>
        </p:spPr>
        <p:txBody>
          <a:bodyPr wrap="none" lIns="90488" tIns="44450" rIns="90488" bIns="44450">
            <a:spAutoFit/>
          </a:bodyPr>
          <a:lstStyle/>
          <a:p>
            <a:pPr algn="ctr" eaLnBrk="0" hangingPunct="0">
              <a:lnSpc>
                <a:spcPts val="3700"/>
              </a:lnSpc>
            </a:pPr>
            <a:r>
              <a:rPr lang="en-US" sz="3200" b="1" dirty="0">
                <a:solidFill>
                  <a:srgbClr val="FFFF00"/>
                </a:solidFill>
                <a:effectLst>
                  <a:outerShdw blurRad="38100" dist="38100" dir="2700000" algn="tl">
                    <a:srgbClr val="000000"/>
                  </a:outerShdw>
                </a:effectLst>
                <a:latin typeface="Times New Roman" pitchFamily="18" charset="0"/>
                <a:cs typeface="Times New Roman" pitchFamily="18" charset="0"/>
              </a:rPr>
              <a:t>L</a:t>
            </a:r>
            <a:r>
              <a:rPr lang="id-ID" sz="3200" b="1" dirty="0">
                <a:solidFill>
                  <a:srgbClr val="FFFF00"/>
                </a:solidFill>
                <a:effectLst>
                  <a:outerShdw blurRad="38100" dist="38100" dir="2700000" algn="tl">
                    <a:srgbClr val="000000"/>
                  </a:outerShdw>
                </a:effectLst>
                <a:latin typeface="Times New Roman" pitchFamily="18" charset="0"/>
                <a:cs typeface="Times New Roman" pitchFamily="18" charset="0"/>
              </a:rPr>
              <a:t>OGOS</a:t>
            </a:r>
          </a:p>
          <a:p>
            <a:pPr algn="ctr" eaLnBrk="0" hangingPunct="0">
              <a:lnSpc>
                <a:spcPts val="3700"/>
              </a:lnSpc>
            </a:pPr>
            <a:r>
              <a:rPr lang="id-ID" sz="3200" b="1" dirty="0">
                <a:solidFill>
                  <a:srgbClr val="FFFF00"/>
                </a:solidFill>
                <a:effectLst>
                  <a:outerShdw blurRad="38100" dist="38100" dir="2700000" algn="tl">
                    <a:srgbClr val="000000"/>
                  </a:outerShdw>
                </a:effectLst>
                <a:latin typeface="Times New Roman" pitchFamily="18" charset="0"/>
                <a:cs typeface="Times New Roman" pitchFamily="18" charset="0"/>
              </a:rPr>
              <a:t>(Filsafat dan ilmu)</a:t>
            </a:r>
            <a:endParaRPr lang="en-US" sz="3200" b="1" dirty="0">
              <a:solidFill>
                <a:srgbClr val="FFFF00"/>
              </a:solidFill>
              <a:effectLst>
                <a:outerShdw blurRad="38100" dist="38100" dir="2700000" algn="tl">
                  <a:srgbClr val="000000"/>
                </a:outerShdw>
              </a:effectLst>
              <a:latin typeface="Times New Roman" pitchFamily="18" charset="0"/>
              <a:cs typeface="Times New Roman" pitchFamily="18" charset="0"/>
            </a:endParaRPr>
          </a:p>
        </p:txBody>
      </p:sp>
    </p:spTree>
  </p:cSld>
  <p:clrMapOvr>
    <a:masterClrMapping/>
  </p:clrMapOvr>
  <p:transition advTm="15764">
    <p:wipe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371600" y="554836"/>
            <a:ext cx="7010400" cy="1197764"/>
          </a:xfrm>
          <a:prstGeom prst="rect">
            <a:avLst/>
          </a:prstGeom>
          <a:noFill/>
          <a:ln w="12700">
            <a:noFill/>
            <a:miter lim="800000"/>
            <a:headEnd/>
            <a:tailEnd/>
          </a:ln>
          <a:effectLst/>
        </p:spPr>
        <p:txBody>
          <a:bodyPr wrap="square" lIns="90488" tIns="44450" rIns="90488" bIns="44450">
            <a:spAutoFit/>
          </a:bodyPr>
          <a:lstStyle/>
          <a:p>
            <a:pPr algn="ctr" eaLnBrk="0" hangingPunct="0"/>
            <a:r>
              <a:rPr lang="id-ID" sz="4400" b="1" spc="-150" dirty="0">
                <a:solidFill>
                  <a:srgbClr val="FAFD00"/>
                </a:solidFill>
                <a:latin typeface="Bookman Old Style" panose="02050604050505020204" pitchFamily="18" charset="0"/>
              </a:rPr>
              <a:t>SEJARAH BERFIKIR:</a:t>
            </a:r>
            <a:endParaRPr lang="id-ID" sz="5400" b="1" spc="-150" dirty="0">
              <a:solidFill>
                <a:srgbClr val="FAFD00"/>
              </a:solidFill>
              <a:latin typeface="Bookman Old Style" panose="02050604050505020204" pitchFamily="18" charset="0"/>
            </a:endParaRPr>
          </a:p>
          <a:p>
            <a:pPr algn="ctr" eaLnBrk="0" hangingPunct="0"/>
            <a:r>
              <a:rPr lang="id-ID" sz="2800" b="1" cap="small" dirty="0">
                <a:latin typeface="Bookman Old Style" panose="02050604050505020204" pitchFamily="18" charset="0"/>
              </a:rPr>
              <a:t>DARI FILSAFAT MENUJU ILMU</a:t>
            </a:r>
            <a:endParaRPr lang="en-US" sz="2800" b="1" cap="small" dirty="0">
              <a:latin typeface="Bookman Old Style" panose="02050604050505020204" pitchFamily="18" charset="0"/>
            </a:endParaRPr>
          </a:p>
        </p:txBody>
      </p:sp>
      <p:sp>
        <p:nvSpPr>
          <p:cNvPr id="28675" name="Rectangle 3"/>
          <p:cNvSpPr>
            <a:spLocks noChangeArrowheads="1"/>
          </p:cNvSpPr>
          <p:nvPr/>
        </p:nvSpPr>
        <p:spPr bwMode="auto">
          <a:xfrm>
            <a:off x="5715000" y="4443522"/>
            <a:ext cx="4010696" cy="1728678"/>
          </a:xfrm>
          <a:prstGeom prst="rect">
            <a:avLst/>
          </a:prstGeom>
          <a:noFill/>
          <a:ln w="12700">
            <a:noFill/>
            <a:miter lim="800000"/>
            <a:headEnd/>
            <a:tailEnd/>
          </a:ln>
          <a:effectLst/>
        </p:spPr>
        <p:txBody>
          <a:bodyPr wrap="square" lIns="90488" tIns="44450" rIns="90488" bIns="44450">
            <a:spAutoFit/>
          </a:bodyPr>
          <a:lstStyle/>
          <a:p>
            <a:pPr eaLnBrk="0" hangingPunct="0"/>
            <a:r>
              <a:rPr lang="en-US" sz="2800" b="1" dirty="0">
                <a:solidFill>
                  <a:srgbClr val="FAFD00"/>
                </a:solidFill>
                <a:latin typeface="Times New Roman" pitchFamily="18" charset="0"/>
              </a:rPr>
              <a:t>   MITOS</a:t>
            </a:r>
            <a:r>
              <a:rPr lang="id-ID" sz="2800" b="1" dirty="0">
                <a:solidFill>
                  <a:srgbClr val="FAFD00"/>
                </a:solidFill>
                <a:latin typeface="Times New Roman" pitchFamily="18" charset="0"/>
              </a:rPr>
              <a:t> </a:t>
            </a:r>
            <a:r>
              <a:rPr lang="en-US" sz="2800" b="1" dirty="0">
                <a:solidFill>
                  <a:schemeClr val="hlink"/>
                </a:solidFill>
                <a:latin typeface="Times New Roman" pitchFamily="18" charset="0"/>
              </a:rPr>
              <a:t>6</a:t>
            </a:r>
            <a:r>
              <a:rPr lang="id-ID" sz="2800" b="1" dirty="0">
                <a:solidFill>
                  <a:schemeClr val="hlink"/>
                </a:solidFill>
                <a:latin typeface="Times New Roman" pitchFamily="18" charset="0"/>
              </a:rPr>
              <a:t> </a:t>
            </a:r>
            <a:r>
              <a:rPr lang="en-US" sz="2800" b="1" dirty="0">
                <a:solidFill>
                  <a:schemeClr val="hlink"/>
                </a:solidFill>
                <a:latin typeface="Times New Roman" pitchFamily="18" charset="0"/>
              </a:rPr>
              <a:t>SM</a:t>
            </a:r>
          </a:p>
          <a:p>
            <a:pPr eaLnBrk="0" hangingPunct="0"/>
            <a:endParaRPr lang="en-US" sz="1050" b="1" dirty="0">
              <a:solidFill>
                <a:srgbClr val="FAFD00"/>
              </a:solidFill>
              <a:latin typeface="Times New Roman" pitchFamily="18" charset="0"/>
            </a:endParaRPr>
          </a:p>
          <a:p>
            <a:pPr eaLnBrk="0" hangingPunct="0"/>
            <a:r>
              <a:rPr lang="en-US" sz="2800" b="1" dirty="0">
                <a:solidFill>
                  <a:srgbClr val="FAFD00"/>
                </a:solidFill>
                <a:latin typeface="Times New Roman" pitchFamily="18" charset="0"/>
              </a:rPr>
              <a:t>   LOGOS	</a:t>
            </a:r>
            <a:r>
              <a:rPr lang="en-US" sz="2800" b="1" dirty="0">
                <a:solidFill>
                  <a:schemeClr val="hlink"/>
                </a:solidFill>
                <a:latin typeface="Times New Roman" pitchFamily="18" charset="0"/>
              </a:rPr>
              <a:t>3</a:t>
            </a:r>
            <a:r>
              <a:rPr lang="id-ID" sz="2800" b="1" dirty="0">
                <a:solidFill>
                  <a:schemeClr val="hlink"/>
                </a:solidFill>
                <a:latin typeface="Times New Roman" pitchFamily="18" charset="0"/>
              </a:rPr>
              <a:t>-</a:t>
            </a:r>
            <a:r>
              <a:rPr lang="en-US" sz="2800" b="1" dirty="0">
                <a:solidFill>
                  <a:schemeClr val="hlink"/>
                </a:solidFill>
                <a:latin typeface="Times New Roman" pitchFamily="18" charset="0"/>
              </a:rPr>
              <a:t>6</a:t>
            </a:r>
            <a:r>
              <a:rPr lang="id-ID" sz="2800" b="1" dirty="0">
                <a:solidFill>
                  <a:schemeClr val="hlink"/>
                </a:solidFill>
                <a:latin typeface="Times New Roman" pitchFamily="18" charset="0"/>
              </a:rPr>
              <a:t> </a:t>
            </a:r>
            <a:r>
              <a:rPr lang="en-US" sz="2800" b="1" dirty="0">
                <a:solidFill>
                  <a:schemeClr val="hlink"/>
                </a:solidFill>
                <a:latin typeface="Times New Roman" pitchFamily="18" charset="0"/>
              </a:rPr>
              <a:t>M</a:t>
            </a:r>
            <a:endParaRPr lang="id-ID" sz="2800" b="1" dirty="0">
              <a:solidFill>
                <a:schemeClr val="hlink"/>
              </a:solidFill>
              <a:latin typeface="Times New Roman" pitchFamily="18" charset="0"/>
            </a:endParaRPr>
          </a:p>
          <a:p>
            <a:pPr eaLnBrk="0" hangingPunct="0"/>
            <a:endParaRPr lang="id-ID" sz="1200" b="1" dirty="0">
              <a:solidFill>
                <a:schemeClr val="hlink"/>
              </a:solidFill>
              <a:latin typeface="Times New Roman" pitchFamily="18" charset="0"/>
            </a:endParaRPr>
          </a:p>
          <a:p>
            <a:pPr eaLnBrk="0" hangingPunct="0"/>
            <a:r>
              <a:rPr lang="id-ID" sz="2400" b="1" dirty="0">
                <a:solidFill>
                  <a:srgbClr val="FFFF00"/>
                </a:solidFill>
                <a:latin typeface="Times New Roman" pitchFamily="18" charset="0"/>
              </a:rPr>
              <a:t>ANTROPOS</a:t>
            </a:r>
            <a:r>
              <a:rPr lang="id-ID" sz="2800" b="1" dirty="0">
                <a:solidFill>
                  <a:schemeClr val="hlink"/>
                </a:solidFill>
                <a:latin typeface="Times New Roman" pitchFamily="18" charset="0"/>
              </a:rPr>
              <a:t> 18 M</a:t>
            </a:r>
            <a:endParaRPr lang="en-US" sz="2800" b="1" dirty="0">
              <a:solidFill>
                <a:schemeClr val="hlink"/>
              </a:solidFill>
              <a:latin typeface="Times New Roman" pitchFamily="18" charset="0"/>
            </a:endParaRPr>
          </a:p>
        </p:txBody>
      </p:sp>
      <p:sp>
        <p:nvSpPr>
          <p:cNvPr id="28676" name="AutoShape 4"/>
          <p:cNvSpPr>
            <a:spLocks noChangeArrowheads="1"/>
          </p:cNvSpPr>
          <p:nvPr/>
        </p:nvSpPr>
        <p:spPr bwMode="auto">
          <a:xfrm rot="16200000" flipH="1">
            <a:off x="3768725" y="4384675"/>
            <a:ext cx="2743200" cy="984250"/>
          </a:xfrm>
          <a:prstGeom prst="rightArrow">
            <a:avLst>
              <a:gd name="adj1" fmla="val 50000"/>
              <a:gd name="adj2" fmla="val 32458"/>
            </a:avLst>
          </a:prstGeom>
          <a:solidFill>
            <a:schemeClr val="accent1"/>
          </a:solidFill>
          <a:ln w="12700">
            <a:solidFill>
              <a:schemeClr val="tx1"/>
            </a:solidFill>
            <a:prstDash val="sysDash"/>
            <a:miter lim="800000"/>
            <a:headEnd/>
            <a:tailEnd/>
          </a:ln>
          <a:effectLst/>
        </p:spPr>
        <p:txBody>
          <a:bodyPr wrap="none" anchor="ctr"/>
          <a:lstStyle/>
          <a:p>
            <a:endParaRPr lang="id-ID"/>
          </a:p>
        </p:txBody>
      </p:sp>
      <p:pic>
        <p:nvPicPr>
          <p:cNvPr id="7" name="Picture 3"/>
          <p:cNvPicPr>
            <a:picLocks noChangeAspect="1" noChangeArrowheads="1"/>
          </p:cNvPicPr>
          <p:nvPr/>
        </p:nvPicPr>
        <p:blipFill rotWithShape="1">
          <a:blip r:embed="rId2"/>
          <a:srcRect l="8606" t="16786" r="37909" b="18470"/>
          <a:stretch/>
        </p:blipFill>
        <p:spPr bwMode="auto">
          <a:xfrm>
            <a:off x="228600" y="1748659"/>
            <a:ext cx="2705100" cy="2518541"/>
          </a:xfrm>
          <a:prstGeom prst="rect">
            <a:avLst/>
          </a:prstGeom>
          <a:noFill/>
          <a:ln w="9525">
            <a:noFill/>
            <a:miter lim="800000"/>
            <a:headEnd/>
            <a:tailEnd/>
          </a:ln>
        </p:spPr>
      </p:pic>
      <p:pic>
        <p:nvPicPr>
          <p:cNvPr id="8" name="Picture 2" descr="KOTA"/>
          <p:cNvPicPr>
            <a:picLocks noChangeAspect="1" noChangeArrowheads="1"/>
          </p:cNvPicPr>
          <p:nvPr/>
        </p:nvPicPr>
        <p:blipFill rotWithShape="1">
          <a:blip r:embed="rId3"/>
          <a:srcRect t="19185" r="11213" b="8659"/>
          <a:stretch/>
        </p:blipFill>
        <p:spPr bwMode="auto">
          <a:xfrm>
            <a:off x="1219200" y="3810000"/>
            <a:ext cx="3212592" cy="2590800"/>
          </a:xfrm>
          <a:prstGeom prst="rect">
            <a:avLst/>
          </a:prstGeom>
          <a:noFill/>
        </p:spPr>
      </p:pic>
    </p:spTree>
  </p:cSld>
  <p:clrMapOvr>
    <a:masterClrMapping/>
  </p:clrMapOvr>
  <p:transition advTm="16148">
    <p:zoom dir="in"/>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09600" y="1524000"/>
            <a:ext cx="7848600" cy="3200399"/>
          </a:xfrm>
        </p:spPr>
        <p:txBody>
          <a:bodyPr>
            <a:noAutofit/>
          </a:bodyPr>
          <a:lstStyle/>
          <a:p>
            <a:r>
              <a:rPr lang="id-ID" sz="4000" dirty="0">
                <a:solidFill>
                  <a:schemeClr val="accent2">
                    <a:lumMod val="40000"/>
                    <a:lumOff val="60000"/>
                  </a:schemeClr>
                </a:solidFill>
                <a:latin typeface="Times New Roman" pitchFamily="18" charset="0"/>
                <a:cs typeface="Times New Roman" pitchFamily="18" charset="0"/>
              </a:rPr>
              <a:t>Berikut adalah beberapa tokoh filsuf yang terkenal pada masa ini (Zaman Yunani Kuno).</a:t>
            </a:r>
            <a:br>
              <a:rPr lang="id-ID" sz="4000" dirty="0">
                <a:solidFill>
                  <a:schemeClr val="accent2">
                    <a:lumMod val="40000"/>
                    <a:lumOff val="60000"/>
                  </a:schemeClr>
                </a:solidFill>
                <a:latin typeface="Times New Roman" pitchFamily="18" charset="0"/>
                <a:cs typeface="Times New Roman" pitchFamily="18" charset="0"/>
              </a:rPr>
            </a:br>
            <a:endParaRPr lang="id-ID" sz="4000" dirty="0">
              <a:solidFill>
                <a:schemeClr val="accent2">
                  <a:lumMod val="40000"/>
                  <a:lumOff val="6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362166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3505200" cy="1143000"/>
          </a:xfrm>
        </p:spPr>
        <p:txBody>
          <a:bodyPr>
            <a:noAutofit/>
          </a:bodyPr>
          <a:lstStyle/>
          <a:p>
            <a:r>
              <a:rPr lang="en-US" sz="2800" dirty="0">
                <a:latin typeface="Times New Roman" pitchFamily="18" charset="0"/>
                <a:cs typeface="Times New Roman" pitchFamily="18" charset="0"/>
              </a:rPr>
              <a:t>Thales (625-545 </a:t>
            </a:r>
            <a:r>
              <a:rPr lang="id-ID" sz="2800" dirty="0">
                <a:latin typeface="Times New Roman" pitchFamily="18" charset="0"/>
                <a:cs typeface="Times New Roman" pitchFamily="18" charset="0"/>
              </a:rPr>
              <a:t>s</a:t>
            </a:r>
            <a:r>
              <a:rPr lang="en-US" sz="2800" dirty="0">
                <a:latin typeface="Times New Roman" pitchFamily="18" charset="0"/>
                <a:cs typeface="Times New Roman" pitchFamily="18" charset="0"/>
              </a:rPr>
              <a:t>M)</a:t>
            </a:r>
            <a:endParaRPr lang="id-ID" sz="2800" dirty="0">
              <a:latin typeface="Times New Roman" pitchFamily="18" charset="0"/>
              <a:cs typeface="Times New Roman" pitchFamily="18" charset="0"/>
            </a:endParaRPr>
          </a:p>
        </p:txBody>
      </p:sp>
      <p:pic>
        <p:nvPicPr>
          <p:cNvPr id="4" name="Content Placeholder 3" descr="thales.jpg"/>
          <p:cNvPicPr>
            <a:picLocks noGrp="1" noChangeAspect="1"/>
          </p:cNvPicPr>
          <p:nvPr>
            <p:ph idx="1"/>
          </p:nvPr>
        </p:nvPicPr>
        <p:blipFill>
          <a:blip r:embed="rId2"/>
          <a:stretch>
            <a:fillRect/>
          </a:stretch>
        </p:blipFill>
        <p:spPr>
          <a:xfrm>
            <a:off x="762000" y="1219200"/>
            <a:ext cx="3015915" cy="3581400"/>
          </a:xfrm>
        </p:spPr>
      </p:pic>
      <p:sp>
        <p:nvSpPr>
          <p:cNvPr id="5" name="Title 1"/>
          <p:cNvSpPr txBox="1">
            <a:spLocks/>
          </p:cNvSpPr>
          <p:nvPr/>
        </p:nvSpPr>
        <p:spPr>
          <a:xfrm>
            <a:off x="4572000" y="1752600"/>
            <a:ext cx="39624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err="1">
                <a:latin typeface="Times New Roman" pitchFamily="18" charset="0"/>
                <a:cs typeface="Times New Roman" pitchFamily="18" charset="0"/>
              </a:rPr>
              <a:t>Phytagoras</a:t>
            </a:r>
            <a:r>
              <a:rPr lang="en-US" sz="2800" dirty="0">
                <a:latin typeface="Times New Roman" pitchFamily="18" charset="0"/>
                <a:cs typeface="Times New Roman" pitchFamily="18" charset="0"/>
              </a:rPr>
              <a:t> (580-500 </a:t>
            </a:r>
            <a:r>
              <a:rPr lang="id-ID" sz="2800" dirty="0">
                <a:latin typeface="Times New Roman" pitchFamily="18" charset="0"/>
                <a:cs typeface="Times New Roman" pitchFamily="18" charset="0"/>
              </a:rPr>
              <a:t>s</a:t>
            </a:r>
            <a:r>
              <a:rPr lang="en-US" sz="2800" dirty="0">
                <a:latin typeface="Times New Roman" pitchFamily="18" charset="0"/>
                <a:cs typeface="Times New Roman" pitchFamily="18" charset="0"/>
              </a:rPr>
              <a:t>M)</a:t>
            </a:r>
            <a:endParaRPr lang="id-ID" sz="2800" dirty="0">
              <a:latin typeface="Times New Roman" pitchFamily="18" charset="0"/>
              <a:cs typeface="Times New Roman" pitchFamily="18" charset="0"/>
            </a:endParaRPr>
          </a:p>
        </p:txBody>
      </p:sp>
      <p:pic>
        <p:nvPicPr>
          <p:cNvPr id="6" name="Content Placeholder 3" descr="Pythagoras_10.jpeg"/>
          <p:cNvPicPr>
            <a:picLocks noChangeAspect="1"/>
          </p:cNvPicPr>
          <p:nvPr/>
        </p:nvPicPr>
        <p:blipFill>
          <a:blip r:embed="rId3"/>
          <a:stretch>
            <a:fillRect/>
          </a:stretch>
        </p:blipFill>
        <p:spPr>
          <a:xfrm>
            <a:off x="4800600" y="2687170"/>
            <a:ext cx="3429000" cy="3485030"/>
          </a:xfrm>
          <a:prstGeom prst="rect">
            <a:avLst/>
          </a:prstGeom>
        </p:spPr>
      </p:pic>
    </p:spTree>
    <p:extLst>
      <p:ext uri="{BB962C8B-B14F-4D97-AF65-F5344CB8AC3E}">
        <p14:creationId xmlns:p14="http://schemas.microsoft.com/office/powerpoint/2010/main" val="1242252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Socrates (469-399 SM</a:t>
            </a:r>
            <a:r>
              <a:rPr lang="id-ID" dirty="0">
                <a:latin typeface="Times New Roman" pitchFamily="18" charset="0"/>
                <a:cs typeface="Times New Roman" pitchFamily="18" charset="0"/>
              </a:rPr>
              <a:t>)</a:t>
            </a:r>
          </a:p>
        </p:txBody>
      </p:sp>
      <p:pic>
        <p:nvPicPr>
          <p:cNvPr id="4" name="Content Placeholder 3" descr="450px-Socrates_Louvre.jpg"/>
          <p:cNvPicPr>
            <a:picLocks noGrp="1" noChangeAspect="1"/>
          </p:cNvPicPr>
          <p:nvPr>
            <p:ph idx="1"/>
          </p:nvPr>
        </p:nvPicPr>
        <p:blipFill>
          <a:blip r:embed="rId2"/>
          <a:stretch>
            <a:fillRect/>
          </a:stretch>
        </p:blipFill>
        <p:spPr>
          <a:xfrm>
            <a:off x="2590800" y="1447800"/>
            <a:ext cx="3962400" cy="4803063"/>
          </a:xfrm>
        </p:spPr>
      </p:pic>
    </p:spTree>
    <p:extLst>
      <p:ext uri="{BB962C8B-B14F-4D97-AF65-F5344CB8AC3E}">
        <p14:creationId xmlns:p14="http://schemas.microsoft.com/office/powerpoint/2010/main" val="3777953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3200400" cy="1143000"/>
          </a:xfrm>
        </p:spPr>
        <p:txBody>
          <a:bodyPr>
            <a:noAutofit/>
          </a:bodyPr>
          <a:lstStyle/>
          <a:p>
            <a:r>
              <a:rPr lang="en-US" sz="2800" dirty="0">
                <a:latin typeface="Times New Roman" pitchFamily="18" charset="0"/>
                <a:cs typeface="Times New Roman" pitchFamily="18" charset="0"/>
              </a:rPr>
              <a:t>Plato (427-347 </a:t>
            </a:r>
            <a:r>
              <a:rPr lang="id-ID" sz="2800" dirty="0">
                <a:latin typeface="Times New Roman" pitchFamily="18" charset="0"/>
                <a:cs typeface="Times New Roman" pitchFamily="18" charset="0"/>
              </a:rPr>
              <a:t>s</a:t>
            </a:r>
            <a:r>
              <a:rPr lang="en-US" sz="2800" dirty="0">
                <a:latin typeface="Times New Roman" pitchFamily="18" charset="0"/>
                <a:cs typeface="Times New Roman" pitchFamily="18" charset="0"/>
              </a:rPr>
              <a:t>M)</a:t>
            </a:r>
            <a:endParaRPr lang="id-ID" sz="2800" dirty="0">
              <a:latin typeface="Times New Roman" pitchFamily="18" charset="0"/>
              <a:cs typeface="Times New Roman" pitchFamily="18" charset="0"/>
            </a:endParaRPr>
          </a:p>
        </p:txBody>
      </p:sp>
      <p:pic>
        <p:nvPicPr>
          <p:cNvPr id="4" name="Content Placeholder 3" descr="plato.jpg"/>
          <p:cNvPicPr>
            <a:picLocks noGrp="1" noChangeAspect="1"/>
          </p:cNvPicPr>
          <p:nvPr>
            <p:ph idx="1"/>
          </p:nvPr>
        </p:nvPicPr>
        <p:blipFill>
          <a:blip r:embed="rId2"/>
          <a:stretch>
            <a:fillRect/>
          </a:stretch>
        </p:blipFill>
        <p:spPr>
          <a:xfrm>
            <a:off x="849376" y="1447800"/>
            <a:ext cx="3036824" cy="3733800"/>
          </a:xfrm>
        </p:spPr>
      </p:pic>
      <p:sp>
        <p:nvSpPr>
          <p:cNvPr id="5" name="Title 1"/>
          <p:cNvSpPr txBox="1">
            <a:spLocks/>
          </p:cNvSpPr>
          <p:nvPr/>
        </p:nvSpPr>
        <p:spPr>
          <a:xfrm>
            <a:off x="4572000" y="1600200"/>
            <a:ext cx="39624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a:latin typeface="Times New Roman" pitchFamily="18" charset="0"/>
                <a:cs typeface="Times New Roman" pitchFamily="18" charset="0"/>
              </a:rPr>
              <a:t>Aristoteles (384-322 </a:t>
            </a:r>
            <a:r>
              <a:rPr lang="id-ID" sz="2800">
                <a:latin typeface="Times New Roman" pitchFamily="18" charset="0"/>
                <a:cs typeface="Times New Roman" pitchFamily="18" charset="0"/>
              </a:rPr>
              <a:t>s</a:t>
            </a:r>
            <a:r>
              <a:rPr lang="en-US" sz="2800">
                <a:latin typeface="Times New Roman" pitchFamily="18" charset="0"/>
                <a:cs typeface="Times New Roman" pitchFamily="18" charset="0"/>
              </a:rPr>
              <a:t>M)</a:t>
            </a:r>
            <a:endParaRPr lang="id-ID" sz="2800" dirty="0">
              <a:latin typeface="Times New Roman" pitchFamily="18" charset="0"/>
              <a:cs typeface="Times New Roman" pitchFamily="18" charset="0"/>
            </a:endParaRPr>
          </a:p>
        </p:txBody>
      </p:sp>
      <p:pic>
        <p:nvPicPr>
          <p:cNvPr id="6" name="Content Placeholder 3" descr="aristoteles.jpg"/>
          <p:cNvPicPr>
            <a:picLocks noChangeAspect="1"/>
          </p:cNvPicPr>
          <p:nvPr/>
        </p:nvPicPr>
        <p:blipFill>
          <a:blip r:embed="rId3"/>
          <a:stretch>
            <a:fillRect/>
          </a:stretch>
        </p:blipFill>
        <p:spPr>
          <a:xfrm>
            <a:off x="5203746" y="2667000"/>
            <a:ext cx="3010614" cy="3581400"/>
          </a:xfrm>
          <a:prstGeom prst="rect">
            <a:avLst/>
          </a:prstGeom>
        </p:spPr>
      </p:pic>
    </p:spTree>
    <p:extLst>
      <p:ext uri="{BB962C8B-B14F-4D97-AF65-F5344CB8AC3E}">
        <p14:creationId xmlns:p14="http://schemas.microsoft.com/office/powerpoint/2010/main" val="3577180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762000" y="914400"/>
            <a:ext cx="7772400" cy="4876800"/>
          </a:xfrm>
        </p:spPr>
        <p:txBody>
          <a:bodyPr>
            <a:noAutofit/>
          </a:bodyPr>
          <a:lstStyle/>
          <a:p>
            <a:pPr algn="l"/>
            <a:r>
              <a:rPr lang="en-US" sz="2400" dirty="0" err="1">
                <a:latin typeface="Arial" panose="020B0604020202020204" pitchFamily="34" charset="0"/>
                <a:cs typeface="Arial" panose="020B0604020202020204" pitchFamily="34" charset="0"/>
              </a:rPr>
              <a:t>T</a:t>
            </a:r>
            <a:r>
              <a:rPr lang="en-US" sz="2400" dirty="0" err="1">
                <a:solidFill>
                  <a:schemeClr val="tx1"/>
                </a:solidFill>
                <a:latin typeface="Arial" panose="020B0604020202020204" pitchFamily="34" charset="0"/>
                <a:cs typeface="Arial" panose="020B0604020202020204" pitchFamily="34" charset="0"/>
              </a:rPr>
              <a:t>okoh-tokoh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filsafat</a:t>
            </a:r>
            <a:r>
              <a:rPr lang="id-ID" sz="2400" dirty="0">
                <a:solidFill>
                  <a:schemeClr val="tx1"/>
                </a:solidFill>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yang </a:t>
            </a:r>
            <a:r>
              <a:rPr lang="en-US" sz="2400" dirty="0" err="1">
                <a:solidFill>
                  <a:schemeClr val="tx1"/>
                </a:solidFill>
                <a:latin typeface="Arial" panose="020B0604020202020204" pitchFamily="34" charset="0"/>
                <a:cs typeface="Arial" panose="020B0604020202020204" pitchFamily="34" charset="0"/>
              </a:rPr>
              <a:t>corak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pemikirannya</a:t>
            </a:r>
            <a:r>
              <a:rPr lang="en-US" sz="2400" dirty="0">
                <a:solidFill>
                  <a:schemeClr val="tx1"/>
                </a:solidFill>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sangat</a:t>
            </a:r>
            <a:r>
              <a:rPr lang="en-US" sz="2400" dirty="0">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mewarnai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diskusi­-diskusi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filsafat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sepanjang</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sejarah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perkembangannya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yaitu</a:t>
            </a:r>
            <a:r>
              <a:rPr lang="en-US" sz="2400" dirty="0">
                <a:solidFill>
                  <a:schemeClr val="tx1"/>
                </a:solidFill>
                <a:latin typeface="Arial" panose="020B0604020202020204" pitchFamily="34" charset="0"/>
                <a:cs typeface="Arial" panose="020B0604020202020204" pitchFamily="34" charset="0"/>
              </a:rPr>
              <a:t>:</a:t>
            </a:r>
            <a:endParaRPr lang="id-ID" sz="2400" dirty="0">
              <a:solidFill>
                <a:schemeClr val="tx1"/>
              </a:solidFill>
              <a:latin typeface="Arial" panose="020B0604020202020204" pitchFamily="34" charset="0"/>
              <a:cs typeface="Arial" panose="020B0604020202020204" pitchFamily="34" charset="0"/>
            </a:endParaRPr>
          </a:p>
          <a:p>
            <a:pPr lvl="0" algn="just"/>
            <a:endParaRPr lang="id-ID" sz="2400" b="1" dirty="0">
              <a:solidFill>
                <a:schemeClr val="tx1"/>
              </a:solidFill>
              <a:latin typeface="Arial" panose="020B0604020202020204" pitchFamily="34" charset="0"/>
              <a:cs typeface="Arial" panose="020B0604020202020204" pitchFamily="34" charset="0"/>
            </a:endParaRPr>
          </a:p>
          <a:p>
            <a:pPr marL="342900" lvl="0" indent="-342900" algn="l">
              <a:buFont typeface="Wingdings" pitchFamily="2" charset="2"/>
              <a:buChar char="Ø"/>
            </a:pPr>
            <a:r>
              <a:rPr lang="en-US" sz="2400" b="1" dirty="0">
                <a:solidFill>
                  <a:srgbClr val="FFFF00"/>
                </a:solidFill>
                <a:latin typeface="Arial" panose="020B0604020202020204" pitchFamily="34" charset="0"/>
                <a:cs typeface="Arial" panose="020B0604020202020204" pitchFamily="34" charset="0"/>
              </a:rPr>
              <a:t>Parmenides,</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berpendapat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bahwa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realitas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merupakan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keseluruhan</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bersatu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tidak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bergerak</a:t>
            </a:r>
            <a:r>
              <a:rPr lang="en-US" sz="2400" dirty="0">
                <a:solidFill>
                  <a:schemeClr val="tx1"/>
                </a:solidFill>
                <a:latin typeface="Arial" panose="020B0604020202020204" pitchFamily="34" charset="0"/>
                <a:cs typeface="Arial" panose="020B0604020202020204" pitchFamily="34" charset="0"/>
              </a:rPr>
              <a:t> dan </a:t>
            </a:r>
            <a:r>
              <a:rPr lang="en-US" sz="2400" dirty="0" err="1">
                <a:solidFill>
                  <a:schemeClr val="tx1"/>
                </a:solidFill>
                <a:latin typeface="Arial" panose="020B0604020202020204" pitchFamily="34" charset="0"/>
                <a:cs typeface="Arial" panose="020B0604020202020204" pitchFamily="34" charset="0"/>
              </a:rPr>
              <a:t>tidak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berubah</a:t>
            </a:r>
            <a:r>
              <a:rPr lang="en-US" sz="2400" dirty="0">
                <a:solidFill>
                  <a:schemeClr val="tx1"/>
                </a:solidFill>
                <a:latin typeface="Arial" panose="020B0604020202020204" pitchFamily="34" charset="0"/>
                <a:cs typeface="Arial" panose="020B0604020202020204" pitchFamily="34" charset="0"/>
              </a:rPr>
              <a:t>.</a:t>
            </a:r>
            <a:endParaRPr lang="id-ID" sz="2400" dirty="0">
              <a:solidFill>
                <a:schemeClr val="tx1"/>
              </a:solidFill>
              <a:latin typeface="Arial" panose="020B0604020202020204" pitchFamily="34" charset="0"/>
              <a:cs typeface="Arial" panose="020B0604020202020204" pitchFamily="34" charset="0"/>
            </a:endParaRPr>
          </a:p>
          <a:p>
            <a:pPr marL="342900" lvl="0" indent="-342900" algn="l">
              <a:buFont typeface="Wingdings" pitchFamily="2" charset="2"/>
              <a:buChar char="Ø"/>
            </a:pPr>
            <a:r>
              <a:rPr lang="en-US" sz="2400" b="1" dirty="0" err="1">
                <a:solidFill>
                  <a:srgbClr val="FFFF00"/>
                </a:solidFill>
                <a:latin typeface="Arial" panose="020B0604020202020204" pitchFamily="34" charset="0"/>
                <a:cs typeface="Arial" panose="020B0604020202020204" pitchFamily="34" charset="0"/>
              </a:rPr>
              <a:t>Heraklitos</a:t>
            </a:r>
            <a:r>
              <a:rPr lang="en-US" sz="2400" b="1" dirty="0">
                <a:solidFill>
                  <a:schemeClr val="tx1"/>
                </a:solidFill>
                <a:latin typeface="Arial" panose="020B0604020202020204" pitchFamily="34" charset="0"/>
                <a:cs typeface="Arial" panose="020B0604020202020204" pitchFamily="34" charset="0"/>
              </a:rPr>
              <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melihat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semesta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selalu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keadaan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berubah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Baginya</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mendasar</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alam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semesta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adalah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bukan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bahannya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melainkan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aktor</a:t>
            </a:r>
            <a:r>
              <a:rPr lang="en-US" sz="2400" dirty="0">
                <a:solidFill>
                  <a:schemeClr val="tx1"/>
                </a:solidFill>
                <a:latin typeface="Arial" panose="020B0604020202020204" pitchFamily="34" charset="0"/>
                <a:cs typeface="Arial" panose="020B0604020202020204" pitchFamily="34" charset="0"/>
              </a:rPr>
              <a:t> dan </a:t>
            </a:r>
            <a:r>
              <a:rPr lang="en-US" sz="2400" dirty="0" err="1">
                <a:solidFill>
                  <a:schemeClr val="tx1"/>
                </a:solidFill>
                <a:latin typeface="Arial" panose="020B0604020202020204" pitchFamily="34" charset="0"/>
                <a:cs typeface="Arial" panose="020B0604020202020204" pitchFamily="34" charset="0"/>
              </a:rPr>
              <a:t>penyebabnya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yaitu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api</a:t>
            </a:r>
            <a:r>
              <a:rPr lang="en-US" sz="2400" dirty="0">
                <a:solidFill>
                  <a:schemeClr val="tx1"/>
                </a:solidFill>
                <a:latin typeface="Arial" panose="020B0604020202020204" pitchFamily="34" charset="0"/>
                <a:cs typeface="Arial" panose="020B0604020202020204" pitchFamily="34" charset="0"/>
              </a:rPr>
              <a:t>.</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5448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2057400"/>
            <a:ext cx="5486400" cy="4343400"/>
          </a:xfrm>
        </p:spPr>
        <p:txBody>
          <a:bodyPr>
            <a:normAutofit/>
          </a:bodyPr>
          <a:lstStyle/>
          <a:p>
            <a:pPr algn="l">
              <a:lnSpc>
                <a:spcPct val="120000"/>
              </a:lnSpc>
            </a:pPr>
            <a:r>
              <a:rPr lang="sv-SE" dirty="0" err="1">
                <a:solidFill>
                  <a:srgbClr val="BCF0FA"/>
                </a:solidFill>
                <a:latin typeface="Arial" charset="0"/>
                <a:ea typeface="Arial" charset="0"/>
                <a:cs typeface="Arial" charset="0"/>
              </a:rPr>
              <a:t>Periodisasi</a:t>
            </a:r>
            <a:r>
              <a:rPr lang="sv-SE" dirty="0">
                <a:solidFill>
                  <a:srgbClr val="BCF0FA"/>
                </a:solidFill>
                <a:latin typeface="Arial" charset="0"/>
                <a:ea typeface="Arial" charset="0"/>
                <a:cs typeface="Arial" charset="0"/>
              </a:rPr>
              <a:t> </a:t>
            </a:r>
            <a:r>
              <a:rPr lang="sv-SE" dirty="0" err="1">
                <a:solidFill>
                  <a:srgbClr val="BCF0FA"/>
                </a:solidFill>
                <a:latin typeface="Arial" charset="0"/>
                <a:ea typeface="Arial" charset="0"/>
                <a:cs typeface="Arial" charset="0"/>
              </a:rPr>
              <a:t>sejarah</a:t>
            </a:r>
            <a:r>
              <a:rPr lang="sv-SE" dirty="0">
                <a:solidFill>
                  <a:srgbClr val="BCF0FA"/>
                </a:solidFill>
                <a:latin typeface="Arial" charset="0"/>
                <a:ea typeface="Arial" charset="0"/>
                <a:cs typeface="Arial" charset="0"/>
              </a:rPr>
              <a:t> </a:t>
            </a:r>
            <a:r>
              <a:rPr lang="sv-SE" dirty="0" err="1">
                <a:solidFill>
                  <a:srgbClr val="BCF0FA"/>
                </a:solidFill>
                <a:latin typeface="Arial" charset="0"/>
                <a:ea typeface="Arial" charset="0"/>
                <a:cs typeface="Arial" charset="0"/>
              </a:rPr>
              <a:t>pemikiran</a:t>
            </a:r>
            <a:r>
              <a:rPr lang="sv-SE" dirty="0">
                <a:solidFill>
                  <a:srgbClr val="BCF0FA"/>
                </a:solidFill>
                <a:latin typeface="Arial" charset="0"/>
                <a:ea typeface="Arial" charset="0"/>
                <a:cs typeface="Arial" charset="0"/>
              </a:rPr>
              <a:t> </a:t>
            </a:r>
            <a:r>
              <a:rPr lang="sv-SE" dirty="0" err="1">
                <a:solidFill>
                  <a:srgbClr val="BCF0FA"/>
                </a:solidFill>
                <a:latin typeface="Arial" charset="0"/>
                <a:ea typeface="Arial" charset="0"/>
                <a:cs typeface="Arial" charset="0"/>
              </a:rPr>
              <a:t>pengetahuan</a:t>
            </a:r>
            <a:r>
              <a:rPr lang="sv-SE" dirty="0">
                <a:solidFill>
                  <a:srgbClr val="BCF0FA"/>
                </a:solidFill>
                <a:latin typeface="Arial" charset="0"/>
                <a:ea typeface="Arial" charset="0"/>
                <a:cs typeface="Arial" charset="0"/>
              </a:rPr>
              <a:t> </a:t>
            </a:r>
            <a:r>
              <a:rPr lang="sv-SE" dirty="0" err="1">
                <a:solidFill>
                  <a:srgbClr val="BCF0FA"/>
                </a:solidFill>
                <a:latin typeface="Arial" charset="0"/>
                <a:ea typeface="Arial" charset="0"/>
                <a:cs typeface="Arial" charset="0"/>
              </a:rPr>
              <a:t>ilmiah</a:t>
            </a:r>
            <a:r>
              <a:rPr lang="sv-SE" dirty="0">
                <a:solidFill>
                  <a:srgbClr val="BCF0FA"/>
                </a:solidFill>
                <a:latin typeface="Arial" charset="0"/>
                <a:ea typeface="Arial" charset="0"/>
                <a:cs typeface="Arial" charset="0"/>
              </a:rPr>
              <a:t>, </a:t>
            </a:r>
            <a:r>
              <a:rPr lang="sv-SE" dirty="0" err="1">
                <a:solidFill>
                  <a:srgbClr val="BCF0FA"/>
                </a:solidFill>
                <a:latin typeface="Arial" charset="0"/>
                <a:ea typeface="Arial" charset="0"/>
                <a:cs typeface="Arial" charset="0"/>
              </a:rPr>
              <a:t>dibagi</a:t>
            </a:r>
            <a:r>
              <a:rPr lang="sv-SE" dirty="0">
                <a:solidFill>
                  <a:srgbClr val="BCF0FA"/>
                </a:solidFill>
                <a:latin typeface="Arial" charset="0"/>
                <a:ea typeface="Arial" charset="0"/>
                <a:cs typeface="Arial" charset="0"/>
              </a:rPr>
              <a:t> </a:t>
            </a:r>
            <a:r>
              <a:rPr lang="sv-SE" dirty="0" err="1">
                <a:solidFill>
                  <a:srgbClr val="BCF0FA"/>
                </a:solidFill>
                <a:latin typeface="Arial" charset="0"/>
                <a:ea typeface="Arial" charset="0"/>
                <a:cs typeface="Arial" charset="0"/>
              </a:rPr>
              <a:t>menjadi</a:t>
            </a:r>
            <a:r>
              <a:rPr lang="sv-SE" dirty="0">
                <a:solidFill>
                  <a:srgbClr val="BCF0FA"/>
                </a:solidFill>
                <a:latin typeface="Arial" charset="0"/>
                <a:ea typeface="Arial" charset="0"/>
                <a:cs typeface="Arial" charset="0"/>
              </a:rPr>
              <a:t> 4 </a:t>
            </a:r>
            <a:r>
              <a:rPr lang="sv-SE" dirty="0" err="1">
                <a:solidFill>
                  <a:srgbClr val="BCF0FA"/>
                </a:solidFill>
                <a:latin typeface="Arial" charset="0"/>
                <a:ea typeface="Arial" charset="0"/>
                <a:cs typeface="Arial" charset="0"/>
              </a:rPr>
              <a:t>fase</a:t>
            </a:r>
            <a:r>
              <a:rPr lang="sv-SE" dirty="0">
                <a:solidFill>
                  <a:srgbClr val="BCF0FA"/>
                </a:solidFill>
                <a:latin typeface="Arial" charset="0"/>
                <a:ea typeface="Arial" charset="0"/>
                <a:cs typeface="Arial" charset="0"/>
              </a:rPr>
              <a:t>, </a:t>
            </a:r>
            <a:r>
              <a:rPr lang="sv-SE" dirty="0" err="1">
                <a:solidFill>
                  <a:srgbClr val="BCF0FA"/>
                </a:solidFill>
                <a:latin typeface="Arial" charset="0"/>
                <a:ea typeface="Arial" charset="0"/>
                <a:cs typeface="Arial" charset="0"/>
              </a:rPr>
              <a:t>yaitu</a:t>
            </a:r>
            <a:r>
              <a:rPr lang="id-ID" dirty="0">
                <a:solidFill>
                  <a:srgbClr val="BCF0FA"/>
                </a:solidFill>
                <a:latin typeface="Arial" charset="0"/>
                <a:ea typeface="Arial" charset="0"/>
                <a:cs typeface="Arial" charset="0"/>
              </a:rPr>
              <a:t>:</a:t>
            </a:r>
            <a:endParaRPr lang="id-ID" dirty="0">
              <a:solidFill>
                <a:schemeClr val="tx1"/>
              </a:solidFill>
              <a:latin typeface="Arial" charset="0"/>
              <a:ea typeface="Arial" charset="0"/>
              <a:cs typeface="Arial" charset="0"/>
            </a:endParaRPr>
          </a:p>
          <a:p>
            <a:pPr marL="742950" indent="-742950" algn="l">
              <a:lnSpc>
                <a:spcPct val="120000"/>
              </a:lnSpc>
              <a:buSzPct val="80000"/>
              <a:buFont typeface="Wingdings" charset="2"/>
              <a:buChar char="q"/>
            </a:pPr>
            <a:r>
              <a:rPr lang="id-ID" dirty="0">
                <a:solidFill>
                  <a:schemeClr val="tx1"/>
                </a:solidFill>
                <a:latin typeface="Arial" charset="0"/>
                <a:ea typeface="Arial" charset="0"/>
                <a:cs typeface="Arial" charset="0"/>
              </a:rPr>
              <a:t>Yunani Kuno</a:t>
            </a:r>
          </a:p>
          <a:p>
            <a:pPr marL="742950" indent="-742950" algn="l">
              <a:lnSpc>
                <a:spcPct val="120000"/>
              </a:lnSpc>
              <a:buSzPct val="80000"/>
              <a:buFont typeface="Wingdings" charset="2"/>
              <a:buChar char="q"/>
            </a:pPr>
            <a:r>
              <a:rPr lang="id-ID" dirty="0">
                <a:solidFill>
                  <a:schemeClr val="tx1"/>
                </a:solidFill>
                <a:latin typeface="Arial" charset="0"/>
                <a:ea typeface="Arial" charset="0"/>
                <a:cs typeface="Arial" charset="0"/>
              </a:rPr>
              <a:t>Pertengahan</a:t>
            </a:r>
          </a:p>
          <a:p>
            <a:pPr marL="742950" indent="-742950" algn="l">
              <a:lnSpc>
                <a:spcPct val="120000"/>
              </a:lnSpc>
              <a:buSzPct val="80000"/>
              <a:buFont typeface="Wingdings" charset="2"/>
              <a:buChar char="q"/>
            </a:pPr>
            <a:r>
              <a:rPr lang="id-ID" dirty="0">
                <a:solidFill>
                  <a:schemeClr val="tx1"/>
                </a:solidFill>
                <a:latin typeface="Arial" charset="0"/>
                <a:ea typeface="Arial" charset="0"/>
                <a:cs typeface="Arial" charset="0"/>
              </a:rPr>
              <a:t>Modern</a:t>
            </a:r>
          </a:p>
          <a:p>
            <a:pPr marL="742950" indent="-742950" algn="l">
              <a:lnSpc>
                <a:spcPct val="120000"/>
              </a:lnSpc>
              <a:buSzPct val="80000"/>
              <a:buFont typeface="Wingdings" charset="2"/>
              <a:buChar char="q"/>
            </a:pPr>
            <a:r>
              <a:rPr lang="id-ID" dirty="0">
                <a:solidFill>
                  <a:schemeClr val="tx1"/>
                </a:solidFill>
                <a:latin typeface="Arial" charset="0"/>
                <a:ea typeface="Arial" charset="0"/>
                <a:cs typeface="Arial" charset="0"/>
              </a:rPr>
              <a:t>Masa kini</a:t>
            </a:r>
            <a:endParaRPr lang="id-ID" sz="1800" dirty="0">
              <a:solidFill>
                <a:schemeClr val="tx1"/>
              </a:solidFill>
              <a:latin typeface="Arial" charset="0"/>
              <a:ea typeface="Arial" charset="0"/>
              <a:cs typeface="Arial" charset="0"/>
            </a:endParaRPr>
          </a:p>
        </p:txBody>
      </p:sp>
      <p:sp>
        <p:nvSpPr>
          <p:cNvPr id="4" name="Judul 1"/>
          <p:cNvSpPr txBox="1">
            <a:spLocks/>
          </p:cNvSpPr>
          <p:nvPr/>
        </p:nvSpPr>
        <p:spPr>
          <a:xfrm>
            <a:off x="457200" y="457200"/>
            <a:ext cx="8229600" cy="1143000"/>
          </a:xfrm>
          <a:prstGeom prst="rect">
            <a:avLst/>
          </a:prstGeom>
        </p:spPr>
        <p:txBody>
          <a:bodyPr vert="horz" lIns="45720" tIns="0" rIns="45720" bIns="0" anchor="b">
            <a:no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en-US" sz="3600" dirty="0" err="1">
                <a:solidFill>
                  <a:srgbClr val="FFFF00"/>
                </a:solidFill>
              </a:rPr>
              <a:t>Periodisasi</a:t>
            </a:r>
            <a:r>
              <a:rPr lang="en-US" sz="3600" dirty="0">
                <a:solidFill>
                  <a:srgbClr val="FFFF00"/>
                </a:solidFill>
              </a:rPr>
              <a:t> </a:t>
            </a:r>
            <a:r>
              <a:rPr lang="en-US" sz="3600" dirty="0" err="1">
                <a:solidFill>
                  <a:srgbClr val="FFFF00"/>
                </a:solidFill>
              </a:rPr>
              <a:t>sejarah</a:t>
            </a:r>
            <a:br>
              <a:rPr lang="id-ID" sz="3600" dirty="0">
                <a:solidFill>
                  <a:srgbClr val="FFFF00"/>
                </a:solidFill>
              </a:rPr>
            </a:br>
            <a:r>
              <a:rPr lang="id-ID" sz="3600" dirty="0">
                <a:solidFill>
                  <a:srgbClr val="FFFF00"/>
                </a:solidFill>
              </a:rPr>
              <a:t>pemikiran ilmiah</a:t>
            </a:r>
          </a:p>
        </p:txBody>
      </p:sp>
      <p:pic>
        <p:nvPicPr>
          <p:cNvPr id="5" name="Picture 3"/>
          <p:cNvPicPr>
            <a:picLocks noChangeAspect="1" noChangeArrowheads="1"/>
          </p:cNvPicPr>
          <p:nvPr/>
        </p:nvPicPr>
        <p:blipFill rotWithShape="1">
          <a:blip r:embed="rId2"/>
          <a:srcRect l="8606" t="16786" r="37909" b="18470"/>
          <a:stretch/>
        </p:blipFill>
        <p:spPr bwMode="auto">
          <a:xfrm>
            <a:off x="4953000" y="3352801"/>
            <a:ext cx="3581400" cy="2667000"/>
          </a:xfrm>
          <a:prstGeom prst="rect">
            <a:avLst/>
          </a:prstGeom>
          <a:noFill/>
          <a:ln w="9525">
            <a:noFill/>
            <a:miter lim="800000"/>
            <a:headEnd/>
            <a:tailEnd/>
          </a:ln>
        </p:spPr>
      </p:pic>
    </p:spTree>
    <p:extLst>
      <p:ext uri="{BB962C8B-B14F-4D97-AF65-F5344CB8AC3E}">
        <p14:creationId xmlns:p14="http://schemas.microsoft.com/office/powerpoint/2010/main" val="155024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990600" y="1066800"/>
            <a:ext cx="7315200" cy="5029200"/>
          </a:xfrm>
        </p:spPr>
        <p:txBody>
          <a:bodyPr>
            <a:noAutofit/>
          </a:bodyPr>
          <a:lstStyle/>
          <a:p>
            <a:pPr marL="457200" indent="-457200" algn="l">
              <a:buFont typeface="Wingdings" panose="05000000000000000000" pitchFamily="2" charset="2"/>
              <a:buChar char="§"/>
            </a:pPr>
            <a:r>
              <a:rPr lang="id-ID" dirty="0">
                <a:solidFill>
                  <a:schemeClr val="tx1"/>
                </a:solidFill>
                <a:latin typeface="Times New Roman" pitchFamily="18" charset="0"/>
                <a:cs typeface="Times New Roman" pitchFamily="18" charset="0"/>
              </a:rPr>
              <a:t>Puncak kejayaan filsafat Yunani terjadi pada masa Aristoteles (384-322 SM). </a:t>
            </a:r>
          </a:p>
          <a:p>
            <a:pPr marL="457200" indent="-457200" algn="l">
              <a:buFont typeface="Wingdings" panose="05000000000000000000" pitchFamily="2" charset="2"/>
              <a:buChar char="§"/>
            </a:pPr>
            <a:endParaRPr lang="id-ID" dirty="0">
              <a:solidFill>
                <a:schemeClr val="tx1"/>
              </a:solidFill>
              <a:latin typeface="Times New Roman" pitchFamily="18" charset="0"/>
              <a:cs typeface="Times New Roman" pitchFamily="18" charset="0"/>
            </a:endParaRPr>
          </a:p>
          <a:p>
            <a:pPr marL="457200" indent="-457200" algn="l">
              <a:buFont typeface="Wingdings" panose="05000000000000000000" pitchFamily="2" charset="2"/>
              <a:buChar char="§"/>
            </a:pPr>
            <a:r>
              <a:rPr lang="en-AU" dirty="0" err="1">
                <a:solidFill>
                  <a:schemeClr val="tx1"/>
                </a:solidFill>
                <a:latin typeface="Times New Roman" pitchFamily="18" charset="0"/>
                <a:cs typeface="Times New Roman" pitchFamily="18" charset="0"/>
              </a:rPr>
              <a:t>Sbg</a:t>
            </a:r>
            <a:r>
              <a:rPr lang="en-AU" dirty="0">
                <a:solidFill>
                  <a:schemeClr val="tx1"/>
                </a:solidFill>
                <a:latin typeface="Times New Roman" pitchFamily="18" charset="0"/>
                <a:cs typeface="Times New Roman" pitchFamily="18" charset="0"/>
              </a:rPr>
              <a:t> murid Plato, </a:t>
            </a:r>
            <a:r>
              <a:rPr lang="id-ID" dirty="0">
                <a:solidFill>
                  <a:schemeClr val="tx1"/>
                </a:solidFill>
                <a:latin typeface="Times New Roman" pitchFamily="18" charset="0"/>
                <a:cs typeface="Times New Roman" pitchFamily="18" charset="0"/>
              </a:rPr>
              <a:t>Aristoteles berhasil menemukan pemecahan persoalan-persoalan besar filsafat yang dipersatukannya dalam satu sistem: logika, matematika, fisika, dan metafisika.</a:t>
            </a:r>
          </a:p>
        </p:txBody>
      </p:sp>
    </p:spTree>
    <p:extLst>
      <p:ext uri="{BB962C8B-B14F-4D97-AF65-F5344CB8AC3E}">
        <p14:creationId xmlns:p14="http://schemas.microsoft.com/office/powerpoint/2010/main" val="3922577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914400" y="685800"/>
            <a:ext cx="7620000" cy="705321"/>
          </a:xfrm>
          <a:prstGeom prst="rect">
            <a:avLst/>
          </a:prstGeom>
          <a:noFill/>
          <a:ln w="12700">
            <a:noFill/>
            <a:miter lim="800000"/>
            <a:headEnd/>
            <a:tailEnd/>
          </a:ln>
          <a:effectLst/>
        </p:spPr>
        <p:txBody>
          <a:bodyPr wrap="square" lIns="90488" tIns="44450" rIns="90488" bIns="44450">
            <a:spAutoFit/>
          </a:bodyPr>
          <a:lstStyle/>
          <a:p>
            <a:pPr algn="ctr" eaLnBrk="0" hangingPunct="0"/>
            <a:r>
              <a:rPr lang="en-US" sz="4000" b="1" dirty="0">
                <a:latin typeface="Tahoma" pitchFamily="34" charset="0"/>
                <a:ea typeface="Tahoma" pitchFamily="34" charset="0"/>
                <a:cs typeface="Tahoma" pitchFamily="34" charset="0"/>
              </a:rPr>
              <a:t>2. ABAD PERTENGAHAN</a:t>
            </a:r>
          </a:p>
        </p:txBody>
      </p:sp>
      <p:sp>
        <p:nvSpPr>
          <p:cNvPr id="32771" name="Rectangle 3"/>
          <p:cNvSpPr>
            <a:spLocks noChangeArrowheads="1"/>
          </p:cNvSpPr>
          <p:nvPr/>
        </p:nvSpPr>
        <p:spPr bwMode="auto">
          <a:xfrm>
            <a:off x="1524000" y="2650217"/>
            <a:ext cx="5619488" cy="1997983"/>
          </a:xfrm>
          <a:prstGeom prst="rect">
            <a:avLst/>
          </a:prstGeom>
          <a:noFill/>
          <a:ln w="12700">
            <a:noFill/>
            <a:miter lim="800000"/>
            <a:headEnd/>
            <a:tailEnd/>
          </a:ln>
          <a:effectLst/>
        </p:spPr>
        <p:txBody>
          <a:bodyPr wrap="none" lIns="90488" tIns="44450" rIns="90488" bIns="44450">
            <a:spAutoFit/>
          </a:bodyPr>
          <a:lstStyle/>
          <a:p>
            <a:pPr algn="ctr" eaLnBrk="0" hangingPunct="0"/>
            <a:r>
              <a:rPr lang="en-US" sz="2800" b="1" dirty="0">
                <a:latin typeface="Times New Roman" pitchFamily="18" charset="0"/>
              </a:rPr>
              <a:t>ANCILLA THEOLOGIAE</a:t>
            </a:r>
            <a:endParaRPr lang="id-ID" sz="2800" b="1" dirty="0">
              <a:latin typeface="Times New Roman" pitchFamily="18" charset="0"/>
            </a:endParaRPr>
          </a:p>
          <a:p>
            <a:pPr algn="ctr" eaLnBrk="0" hangingPunct="0"/>
            <a:r>
              <a:rPr lang="id-ID" sz="2800" b="1" dirty="0">
                <a:latin typeface="Times New Roman" pitchFamily="18" charset="0"/>
              </a:rPr>
              <a:t>Faham Skolastika Thomas Aqiunas</a:t>
            </a:r>
          </a:p>
          <a:p>
            <a:pPr algn="ctr" eaLnBrk="0" hangingPunct="0"/>
            <a:endParaRPr lang="id-ID" sz="1200" b="1" dirty="0">
              <a:latin typeface="Times New Roman" pitchFamily="18" charset="0"/>
            </a:endParaRPr>
          </a:p>
          <a:p>
            <a:pPr algn="ctr" eaLnBrk="0" hangingPunct="0"/>
            <a:r>
              <a:rPr lang="id-ID" sz="2800" b="1" dirty="0">
                <a:solidFill>
                  <a:srgbClr val="FFC000"/>
                </a:solidFill>
                <a:latin typeface="Times New Roman" pitchFamily="18" charset="0"/>
              </a:rPr>
              <a:t>Politisasi Agama </a:t>
            </a:r>
          </a:p>
          <a:p>
            <a:pPr algn="ctr" eaLnBrk="0" hangingPunct="0"/>
            <a:r>
              <a:rPr lang="id-ID" sz="2800" b="1" dirty="0">
                <a:solidFill>
                  <a:srgbClr val="FFC000"/>
                </a:solidFill>
                <a:latin typeface="Times New Roman" pitchFamily="18" charset="0"/>
              </a:rPr>
              <a:t>Untuk kekuasaan</a:t>
            </a:r>
            <a:endParaRPr lang="en-US" sz="2800" b="1" dirty="0">
              <a:solidFill>
                <a:srgbClr val="FFC000"/>
              </a:solidFill>
              <a:latin typeface="Times New Roman" pitchFamily="18" charset="0"/>
            </a:endParaRPr>
          </a:p>
        </p:txBody>
      </p:sp>
      <p:sp>
        <p:nvSpPr>
          <p:cNvPr id="32772" name="AutoShape 4"/>
          <p:cNvSpPr>
            <a:spLocks noChangeArrowheads="1"/>
          </p:cNvSpPr>
          <p:nvPr/>
        </p:nvSpPr>
        <p:spPr bwMode="auto">
          <a:xfrm rot="16200000" flipH="1">
            <a:off x="3844925" y="4460875"/>
            <a:ext cx="914400" cy="1289050"/>
          </a:xfrm>
          <a:prstGeom prst="rightArrow">
            <a:avLst>
              <a:gd name="adj1" fmla="val 50000"/>
              <a:gd name="adj2" fmla="val 51227"/>
            </a:avLst>
          </a:prstGeom>
          <a:solidFill>
            <a:schemeClr val="accent1"/>
          </a:solidFill>
          <a:ln w="12700">
            <a:solidFill>
              <a:schemeClr val="tx1"/>
            </a:solidFill>
            <a:miter lim="800000"/>
            <a:headEnd/>
            <a:tailEnd/>
          </a:ln>
          <a:effectLst/>
        </p:spPr>
        <p:txBody>
          <a:bodyPr wrap="none" anchor="ctr"/>
          <a:lstStyle/>
          <a:p>
            <a:endParaRPr lang="id-ID"/>
          </a:p>
        </p:txBody>
      </p:sp>
      <p:sp>
        <p:nvSpPr>
          <p:cNvPr id="32773" name="Rectangle 5"/>
          <p:cNvSpPr>
            <a:spLocks noChangeArrowheads="1"/>
          </p:cNvSpPr>
          <p:nvPr/>
        </p:nvSpPr>
        <p:spPr bwMode="auto">
          <a:xfrm>
            <a:off x="2270125" y="5496168"/>
            <a:ext cx="4334137" cy="828432"/>
          </a:xfrm>
          <a:prstGeom prst="rect">
            <a:avLst/>
          </a:prstGeom>
          <a:noFill/>
          <a:ln w="12700">
            <a:noFill/>
            <a:miter lim="800000"/>
            <a:headEnd/>
            <a:tailEnd/>
          </a:ln>
          <a:effectLst/>
        </p:spPr>
        <p:txBody>
          <a:bodyPr wrap="none" lIns="90488" tIns="44450" rIns="90488" bIns="44450">
            <a:spAutoFit/>
          </a:bodyPr>
          <a:lstStyle/>
          <a:p>
            <a:pPr algn="ctr" eaLnBrk="0" hangingPunct="0"/>
            <a:r>
              <a:rPr lang="en-US" sz="2400" b="1" dirty="0">
                <a:solidFill>
                  <a:srgbClr val="00B7A5"/>
                </a:solidFill>
                <a:latin typeface="Times New Roman" pitchFamily="18" charset="0"/>
              </a:rPr>
              <a:t>ABAD KEGELAPAN</a:t>
            </a:r>
          </a:p>
          <a:p>
            <a:pPr algn="ctr" eaLnBrk="0" hangingPunct="0"/>
            <a:r>
              <a:rPr lang="en-US" sz="2400" b="1" dirty="0">
                <a:solidFill>
                  <a:srgbClr val="00B7A5"/>
                </a:solidFill>
                <a:latin typeface="Times New Roman" pitchFamily="18" charset="0"/>
              </a:rPr>
              <a:t>BAGI ILMU PENGETAHUAN</a:t>
            </a:r>
          </a:p>
        </p:txBody>
      </p:sp>
      <p:sp>
        <p:nvSpPr>
          <p:cNvPr id="32774" name="Rectangle 6"/>
          <p:cNvSpPr>
            <a:spLocks noChangeArrowheads="1"/>
          </p:cNvSpPr>
          <p:nvPr/>
        </p:nvSpPr>
        <p:spPr bwMode="auto">
          <a:xfrm>
            <a:off x="914400" y="1447800"/>
            <a:ext cx="8153400" cy="951543"/>
          </a:xfrm>
          <a:prstGeom prst="rect">
            <a:avLst/>
          </a:prstGeom>
          <a:noFill/>
          <a:ln w="12700">
            <a:noFill/>
            <a:miter lim="800000"/>
            <a:headEnd/>
            <a:tailEnd/>
          </a:ln>
          <a:effectLst/>
        </p:spPr>
        <p:txBody>
          <a:bodyPr wrap="square" lIns="90488" tIns="44450" rIns="90488" bIns="44450">
            <a:spAutoFit/>
          </a:bodyPr>
          <a:lstStyle/>
          <a:p>
            <a:pPr eaLnBrk="0" hangingPunct="0"/>
            <a:r>
              <a:rPr lang="en-US" sz="2800" b="1" dirty="0">
                <a:solidFill>
                  <a:srgbClr val="FFFF00"/>
                </a:solidFill>
                <a:latin typeface="Times New Roman" pitchFamily="18" charset="0"/>
              </a:rPr>
              <a:t>Abad </a:t>
            </a:r>
            <a:r>
              <a:rPr lang="en-US" sz="2800" b="1" dirty="0" err="1">
                <a:solidFill>
                  <a:srgbClr val="FFFF00"/>
                </a:solidFill>
                <a:latin typeface="Times New Roman" pitchFamily="18" charset="0"/>
              </a:rPr>
              <a:t>pertengahan</a:t>
            </a:r>
            <a:r>
              <a:rPr lang="en-US" sz="2800" b="1" dirty="0">
                <a:solidFill>
                  <a:srgbClr val="FFFF00"/>
                </a:solidFill>
                <a:latin typeface="Times New Roman" pitchFamily="18" charset="0"/>
              </a:rPr>
              <a:t> </a:t>
            </a:r>
            <a:r>
              <a:rPr lang="en-US" sz="2800" b="1" dirty="0" err="1">
                <a:solidFill>
                  <a:srgbClr val="FFFF00"/>
                </a:solidFill>
                <a:latin typeface="Times New Roman" pitchFamily="18" charset="0"/>
              </a:rPr>
              <a:t>sering</a:t>
            </a:r>
            <a:r>
              <a:rPr lang="en-US" sz="2800" b="1" dirty="0">
                <a:solidFill>
                  <a:srgbClr val="FFFF00"/>
                </a:solidFill>
                <a:latin typeface="Times New Roman" pitchFamily="18" charset="0"/>
              </a:rPr>
              <a:t> </a:t>
            </a:r>
            <a:r>
              <a:rPr lang="en-US" sz="2800" b="1" dirty="0" err="1">
                <a:solidFill>
                  <a:srgbClr val="FFFF00"/>
                </a:solidFill>
                <a:latin typeface="Times New Roman" pitchFamily="18" charset="0"/>
              </a:rPr>
              <a:t>disebut</a:t>
            </a:r>
            <a:r>
              <a:rPr lang="en-US" sz="2800" b="1" dirty="0">
                <a:solidFill>
                  <a:srgbClr val="FFFF00"/>
                </a:solidFill>
                <a:latin typeface="Times New Roman" pitchFamily="18" charset="0"/>
              </a:rPr>
              <a:t> </a:t>
            </a:r>
            <a:r>
              <a:rPr lang="en-US" sz="2800" b="1" dirty="0" err="1">
                <a:solidFill>
                  <a:srgbClr val="FFFF00"/>
                </a:solidFill>
                <a:latin typeface="Times New Roman" pitchFamily="18" charset="0"/>
              </a:rPr>
              <a:t>abad</a:t>
            </a:r>
            <a:r>
              <a:rPr lang="en-US" sz="2800" b="1" dirty="0">
                <a:solidFill>
                  <a:srgbClr val="FFFF00"/>
                </a:solidFill>
                <a:latin typeface="Times New Roman" pitchFamily="18" charset="0"/>
              </a:rPr>
              <a:t> Dogma, </a:t>
            </a:r>
            <a:r>
              <a:rPr lang="en-US" sz="2800" b="1" dirty="0" err="1">
                <a:solidFill>
                  <a:srgbClr val="FFFF00"/>
                </a:solidFill>
                <a:latin typeface="Times New Roman" pitchFamily="18" charset="0"/>
              </a:rPr>
              <a:t>utamanya</a:t>
            </a:r>
            <a:r>
              <a:rPr lang="en-US" sz="2800" b="1" dirty="0">
                <a:solidFill>
                  <a:srgbClr val="FFFF00"/>
                </a:solidFill>
                <a:latin typeface="Times New Roman" pitchFamily="18" charset="0"/>
              </a:rPr>
              <a:t> </a:t>
            </a:r>
            <a:r>
              <a:rPr lang="en-US" sz="2800" b="1" dirty="0" err="1">
                <a:solidFill>
                  <a:srgbClr val="FFFF00"/>
                </a:solidFill>
                <a:latin typeface="Times New Roman" pitchFamily="18" charset="0"/>
              </a:rPr>
              <a:t>berkembangnya</a:t>
            </a:r>
            <a:r>
              <a:rPr lang="en-US" sz="2800" b="1" dirty="0">
                <a:solidFill>
                  <a:srgbClr val="FFFF00"/>
                </a:solidFill>
                <a:latin typeface="Times New Roman" pitchFamily="18" charset="0"/>
              </a:rPr>
              <a:t> </a:t>
            </a:r>
            <a:r>
              <a:rPr lang="en-US" sz="2800" b="1" dirty="0" err="1">
                <a:solidFill>
                  <a:srgbClr val="FFFF00"/>
                </a:solidFill>
                <a:latin typeface="Times New Roman" pitchFamily="18" charset="0"/>
              </a:rPr>
              <a:t>faham</a:t>
            </a:r>
            <a:r>
              <a:rPr lang="en-US" sz="2800" b="1" dirty="0">
                <a:solidFill>
                  <a:srgbClr val="FFFF00"/>
                </a:solidFill>
                <a:latin typeface="Times New Roman" pitchFamily="18" charset="0"/>
              </a:rPr>
              <a:t> </a:t>
            </a:r>
            <a:r>
              <a:rPr lang="en-US" sz="2800" b="1" dirty="0" err="1">
                <a:solidFill>
                  <a:srgbClr val="FFFF00"/>
                </a:solidFill>
                <a:latin typeface="Times New Roman" pitchFamily="18" charset="0"/>
              </a:rPr>
              <a:t>skolastik</a:t>
            </a:r>
            <a:r>
              <a:rPr lang="en-US" sz="2800" b="1" dirty="0">
                <a:solidFill>
                  <a:srgbClr val="FFFF00"/>
                </a:solidFill>
                <a:latin typeface="Times New Roman" pitchFamily="18" charset="0"/>
              </a:rPr>
              <a:t>.</a:t>
            </a:r>
          </a:p>
        </p:txBody>
      </p:sp>
    </p:spTree>
    <p:extLst>
      <p:ext uri="{BB962C8B-B14F-4D97-AF65-F5344CB8AC3E}">
        <p14:creationId xmlns:p14="http://schemas.microsoft.com/office/powerpoint/2010/main" val="1438263014"/>
      </p:ext>
    </p:extLst>
  </p:cSld>
  <p:clrMapOvr>
    <a:masterClrMapping/>
  </p:clrMapOvr>
  <p:transition advTm="30593">
    <p:spli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533400" y="914400"/>
            <a:ext cx="8077200" cy="5181600"/>
          </a:xfrm>
        </p:spPr>
        <p:txBody>
          <a:bodyPr>
            <a:normAutofit lnSpcReduction="10000"/>
          </a:bodyPr>
          <a:lstStyle/>
          <a:p>
            <a:pPr marL="457200" indent="-457200" algn="l">
              <a:buSzPct val="90000"/>
              <a:buFont typeface="Wingdings" pitchFamily="2" charset="2"/>
              <a:buChar char="§"/>
            </a:pPr>
            <a:r>
              <a:rPr lang="en-US" sz="2800" dirty="0">
                <a:solidFill>
                  <a:schemeClr val="tx1"/>
                </a:solidFill>
                <a:latin typeface="Arial" panose="020B0604020202020204" pitchFamily="34" charset="0"/>
                <a:cs typeface="Arial" panose="020B0604020202020204" pitchFamily="34" charset="0"/>
              </a:rPr>
              <a:t>Abad </a:t>
            </a:r>
            <a:r>
              <a:rPr lang="en-US" sz="2800" dirty="0" err="1">
                <a:solidFill>
                  <a:schemeClr val="tx1"/>
                </a:solidFill>
                <a:latin typeface="Arial" panose="020B0604020202020204" pitchFamily="34" charset="0"/>
                <a:cs typeface="Arial" panose="020B0604020202020204" pitchFamily="34" charset="0"/>
              </a:rPr>
              <a:t>Pertengahan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ditandai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dengan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tampilnya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para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teolog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lapangan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ilmu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pengetahuan</a:t>
            </a:r>
            <a:r>
              <a:rPr lang="en-US" sz="2800" dirty="0">
                <a:solidFill>
                  <a:schemeClr val="tx1"/>
                </a:solidFill>
                <a:latin typeface="Arial" panose="020B0604020202020204" pitchFamily="34" charset="0"/>
                <a:cs typeface="Arial" panose="020B0604020202020204" pitchFamily="34" charset="0"/>
              </a:rPr>
              <a:t>. Para </a:t>
            </a:r>
            <a:r>
              <a:rPr lang="en-US" sz="2800" dirty="0" err="1">
                <a:solidFill>
                  <a:schemeClr val="tx1"/>
                </a:solidFill>
                <a:latin typeface="Arial" panose="020B0604020202020204" pitchFamily="34" charset="0"/>
                <a:cs typeface="Arial" panose="020B0604020202020204" pitchFamily="34" charset="0"/>
              </a:rPr>
              <a:t>ilmuwan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pada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masa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ini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hampir</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semua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adalah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para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teolog</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sehingga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aktivitas</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ilmiah</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terkait</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dengan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aktivitas</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keagamaan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Semboyan</a:t>
            </a:r>
            <a:r>
              <a:rPr lang="en-US" sz="2800" dirty="0">
                <a:solidFill>
                  <a:schemeClr val="tx1"/>
                </a:solidFill>
                <a:latin typeface="Arial" panose="020B0604020202020204" pitchFamily="34" charset="0"/>
                <a:cs typeface="Arial" panose="020B0604020202020204" pitchFamily="34" charset="0"/>
              </a:rPr>
              <a:t> yang </a:t>
            </a:r>
            <a:r>
              <a:rPr lang="en-US" sz="2800" dirty="0" err="1">
                <a:solidFill>
                  <a:schemeClr val="tx1"/>
                </a:solidFill>
                <a:latin typeface="Arial" panose="020B0604020202020204" pitchFamily="34" charset="0"/>
                <a:cs typeface="Arial" panose="020B0604020202020204" pitchFamily="34" charset="0"/>
              </a:rPr>
              <a:t>berlaku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bagi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ilmu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pada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masa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ini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adalah</a:t>
            </a:r>
            <a:r>
              <a:rPr lang="en-US" sz="2800" dirty="0">
                <a:solidFill>
                  <a:schemeClr val="tx1"/>
                </a:solidFill>
                <a:latin typeface="Arial" panose="020B0604020202020204" pitchFamily="34" charset="0"/>
                <a:cs typeface="Arial" panose="020B0604020202020204" pitchFamily="34" charset="0"/>
              </a:rPr>
              <a:t> </a:t>
            </a:r>
            <a:r>
              <a:rPr lang="en-US" sz="2800" i="1" dirty="0" err="1">
                <a:solidFill>
                  <a:schemeClr val="tx1"/>
                </a:solidFill>
                <a:latin typeface="Arial" panose="020B0604020202020204" pitchFamily="34" charset="0"/>
                <a:cs typeface="Arial" panose="020B0604020202020204" pitchFamily="34" charset="0"/>
              </a:rPr>
              <a:t>ancilla</a:t>
            </a:r>
            <a:r>
              <a:rPr lang="en-US" sz="2800" i="1" dirty="0">
                <a:solidFill>
                  <a:schemeClr val="tx1"/>
                </a:solidFill>
                <a:latin typeface="Arial" panose="020B0604020202020204" pitchFamily="34" charset="0"/>
                <a:cs typeface="Arial" panose="020B0604020202020204" pitchFamily="34" charset="0"/>
              </a:rPr>
              <a:t> </a:t>
            </a:r>
            <a:r>
              <a:rPr lang="en-US" sz="2800" i="1" dirty="0" err="1">
                <a:solidFill>
                  <a:schemeClr val="tx1"/>
                </a:solidFill>
                <a:latin typeface="Arial" panose="020B0604020202020204" pitchFamily="34" charset="0"/>
                <a:cs typeface="Arial" panose="020B0604020202020204" pitchFamily="34" charset="0"/>
              </a:rPr>
              <a:t>theologia</a:t>
            </a:r>
            <a:r>
              <a:rPr lang="en-US" sz="2800" i="1"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atau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abdi</a:t>
            </a:r>
            <a:r>
              <a:rPr lang="en-US" sz="2800" dirty="0">
                <a:solidFill>
                  <a:schemeClr val="tx1"/>
                </a:solidFill>
                <a:latin typeface="Arial" panose="020B0604020202020204" pitchFamily="34" charset="0"/>
                <a:cs typeface="Arial" panose="020B0604020202020204" pitchFamily="34" charset="0"/>
              </a:rPr>
              <a:t> agama.</a:t>
            </a:r>
            <a:endParaRPr lang="id-ID" sz="2800" dirty="0">
              <a:solidFill>
                <a:schemeClr val="tx1"/>
              </a:solidFill>
              <a:latin typeface="Arial" panose="020B0604020202020204" pitchFamily="34" charset="0"/>
              <a:cs typeface="Arial" panose="020B0604020202020204" pitchFamily="34" charset="0"/>
            </a:endParaRPr>
          </a:p>
          <a:p>
            <a:pPr marL="457200" indent="-457200" algn="l">
              <a:buSzPct val="90000"/>
              <a:buFont typeface="Wingdings" pitchFamily="2" charset="2"/>
              <a:buChar char="§"/>
            </a:pPr>
            <a:endParaRPr lang="id-ID" sz="2800" dirty="0">
              <a:solidFill>
                <a:schemeClr val="tx1"/>
              </a:solidFill>
              <a:latin typeface="Arial" panose="020B0604020202020204" pitchFamily="34" charset="0"/>
              <a:cs typeface="Arial" panose="020B0604020202020204" pitchFamily="34" charset="0"/>
            </a:endParaRPr>
          </a:p>
          <a:p>
            <a:pPr marL="457200" indent="-457200" algn="l">
              <a:buSzPct val="90000"/>
              <a:buFont typeface="Wingdings" pitchFamily="2" charset="2"/>
              <a:buChar char="§"/>
            </a:pPr>
            <a:r>
              <a:rPr lang="en-US" sz="2800" dirty="0" err="1">
                <a:solidFill>
                  <a:schemeClr val="tx1"/>
                </a:solidFill>
                <a:latin typeface="Arial" panose="020B0604020202020204" pitchFamily="34" charset="0"/>
                <a:cs typeface="Arial" panose="020B0604020202020204" pitchFamily="34" charset="0"/>
              </a:rPr>
              <a:t>Periode</a:t>
            </a:r>
            <a:r>
              <a:rPr lang="en-US" sz="2800" dirty="0">
                <a:solidFill>
                  <a:schemeClr val="tx1"/>
                </a:solidFill>
                <a:latin typeface="Arial" panose="020B0604020202020204" pitchFamily="34" charset="0"/>
                <a:cs typeface="Arial" panose="020B0604020202020204" pitchFamily="34" charset="0"/>
              </a:rPr>
              <a:t> Abad </a:t>
            </a:r>
            <a:r>
              <a:rPr lang="en-US" sz="2800" dirty="0" err="1">
                <a:solidFill>
                  <a:schemeClr val="tx1"/>
                </a:solidFill>
                <a:latin typeface="Arial" panose="020B0604020202020204" pitchFamily="34" charset="0"/>
                <a:cs typeface="Arial" panose="020B0604020202020204" pitchFamily="34" charset="0"/>
              </a:rPr>
              <a:t>Pertengahan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mempunyai</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perbedaan</a:t>
            </a:r>
            <a:r>
              <a:rPr lang="en-US" sz="2800" dirty="0">
                <a:solidFill>
                  <a:schemeClr val="tx1"/>
                </a:solidFill>
                <a:latin typeface="Arial" panose="020B0604020202020204" pitchFamily="34" charset="0"/>
                <a:cs typeface="Arial" panose="020B0604020202020204" pitchFamily="34" charset="0"/>
              </a:rPr>
              <a:t> yang </a:t>
            </a:r>
            <a:r>
              <a:rPr lang="en-US" sz="2800" dirty="0" err="1">
                <a:solidFill>
                  <a:schemeClr val="tx1"/>
                </a:solidFill>
                <a:latin typeface="Arial" panose="020B0604020202020204" pitchFamily="34" charset="0"/>
                <a:cs typeface="Arial" panose="020B0604020202020204" pitchFamily="34" charset="0"/>
              </a:rPr>
              <a:t>mencolok</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dengan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abad</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sebelumnya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Perbedaan</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itu</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terutama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terletak</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pada</a:t>
            </a:r>
            <a:r>
              <a:rPr lang="en-US" sz="2800" dirty="0">
                <a:solidFill>
                  <a:schemeClr val="tx1"/>
                </a:solidFill>
                <a:latin typeface="Arial" panose="020B0604020202020204" pitchFamily="34" charset="0"/>
                <a:cs typeface="Arial" panose="020B0604020202020204" pitchFamily="34" charset="0"/>
              </a:rPr>
              <a:t> </a:t>
            </a:r>
            <a:r>
              <a:rPr lang="en-US" sz="2800" dirty="0" err="1">
                <a:solidFill>
                  <a:schemeClr val="tx1"/>
                </a:solidFill>
                <a:latin typeface="Arial" panose="020B0604020202020204" pitchFamily="34" charset="0"/>
                <a:cs typeface="Arial" panose="020B0604020202020204" pitchFamily="34" charset="0"/>
              </a:rPr>
              <a:t>dominasi</a:t>
            </a:r>
            <a:r>
              <a:rPr lang="en-US" sz="2800" dirty="0">
                <a:solidFill>
                  <a:schemeClr val="tx1"/>
                </a:solidFill>
                <a:latin typeface="Arial" panose="020B0604020202020204" pitchFamily="34" charset="0"/>
                <a:cs typeface="Arial" panose="020B0604020202020204" pitchFamily="34" charset="0"/>
              </a:rPr>
              <a:t> agama. </a:t>
            </a:r>
            <a:endParaRPr lang="id-ID" sz="2800" dirty="0">
              <a:solidFill>
                <a:schemeClr val="tx1"/>
              </a:solidFill>
              <a:latin typeface="Arial" panose="020B0604020202020204" pitchFamily="34" charset="0"/>
              <a:cs typeface="Arial" panose="020B0604020202020204" pitchFamily="34" charset="0"/>
            </a:endParaRPr>
          </a:p>
          <a:p>
            <a:pPr marL="457200" indent="-457200" algn="l">
              <a:buSzPct val="90000"/>
              <a:buFont typeface="Wingdings" pitchFamily="2" charset="2"/>
              <a:buChar char="§"/>
            </a:pPr>
            <a:endParaRPr lang="id-ID"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47564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914400"/>
            <a:ext cx="7620000" cy="5211763"/>
          </a:xfrm>
        </p:spPr>
        <p:txBody>
          <a:bodyPr>
            <a:normAutofit fontScale="92500"/>
          </a:bodyPr>
          <a:lstStyle/>
          <a:p>
            <a:r>
              <a:rPr lang="en-US" dirty="0" err="1">
                <a:latin typeface="Arial" panose="020B0604020202020204" pitchFamily="34" charset="0"/>
                <a:cs typeface="Arial" panose="020B0604020202020204" pitchFamily="34" charset="0"/>
              </a:rPr>
              <a:t>Timbul</a:t>
            </a:r>
            <a:r>
              <a:rPr lang="id-ID" dirty="0">
                <a:latin typeface="Arial" panose="020B0604020202020204" pitchFamily="34" charset="0"/>
                <a:cs typeface="Arial" panose="020B0604020202020204" pitchFamily="34" charset="0"/>
              </a:rPr>
              <a:t>n</a:t>
            </a:r>
            <a:r>
              <a:rPr lang="en-US" dirty="0" err="1">
                <a:latin typeface="Arial" panose="020B0604020202020204" pitchFamily="34" charset="0"/>
                <a:cs typeface="Arial" panose="020B0604020202020204" pitchFamily="34" charset="0"/>
              </a:rPr>
              <a:t>ya</a:t>
            </a:r>
            <a:r>
              <a:rPr lang="en-US" dirty="0">
                <a:latin typeface="Arial" panose="020B0604020202020204" pitchFamily="34" charset="0"/>
                <a:cs typeface="Arial" panose="020B0604020202020204" pitchFamily="34" charset="0"/>
              </a:rPr>
              <a:t> agama Kristen yang </a:t>
            </a:r>
            <a:r>
              <a:rPr lang="en-US" dirty="0" err="1">
                <a:latin typeface="Arial" panose="020B0604020202020204" pitchFamily="34" charset="0"/>
                <a:cs typeface="Arial" panose="020B0604020202020204" pitchFamily="34" charset="0"/>
              </a:rPr>
              <a:t>diajarkan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oleh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Nabi</a:t>
            </a:r>
            <a:r>
              <a:rPr lang="en-US" dirty="0">
                <a:latin typeface="Arial" panose="020B0604020202020204" pitchFamily="34" charset="0"/>
                <a:cs typeface="Arial" panose="020B0604020202020204" pitchFamily="34" charset="0"/>
              </a:rPr>
              <a:t> Isa as. </a:t>
            </a:r>
            <a:r>
              <a:rPr lang="en-US" dirty="0" err="1">
                <a:latin typeface="Arial" panose="020B0604020202020204" pitchFamily="34" charset="0"/>
                <a:cs typeface="Arial" panose="020B0604020202020204" pitchFamily="34" charset="0"/>
              </a:rPr>
              <a:t>pada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permulaan</a:t>
            </a:r>
            <a:r>
              <a:rPr lang="en-US" dirty="0">
                <a:latin typeface="Arial" panose="020B0604020202020204" pitchFamily="34" charset="0"/>
                <a:cs typeface="Arial" panose="020B0604020202020204" pitchFamily="34" charset="0"/>
              </a:rPr>
              <a:t> Abad </a:t>
            </a:r>
            <a:r>
              <a:rPr lang="en-US" dirty="0" err="1">
                <a:latin typeface="Arial" panose="020B0604020202020204" pitchFamily="34" charset="0"/>
                <a:cs typeface="Arial" panose="020B0604020202020204" pitchFamily="34" charset="0"/>
              </a:rPr>
              <a:t>Masehi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membawa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perubahan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besar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terhadap</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kepercayaan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keagamaan</a:t>
            </a:r>
            <a:r>
              <a:rPr lang="en-US" dirty="0">
                <a:latin typeface="Arial" panose="020B0604020202020204" pitchFamily="34" charset="0"/>
                <a:cs typeface="Arial" panose="020B0604020202020204" pitchFamily="34" charset="0"/>
              </a:rPr>
              <a:t>.</a:t>
            </a:r>
            <a:endParaRPr lang="id-ID" dirty="0">
              <a:latin typeface="Arial" panose="020B0604020202020204" pitchFamily="34" charset="0"/>
              <a:cs typeface="Arial" panose="020B0604020202020204" pitchFamily="34" charset="0"/>
            </a:endParaRPr>
          </a:p>
          <a:p>
            <a:pPr>
              <a:buNone/>
            </a:pPr>
            <a:endParaRPr lang="en-US" dirty="0">
              <a:latin typeface="Arial" panose="020B0604020202020204" pitchFamily="34" charset="0"/>
              <a:cs typeface="Arial" panose="020B0604020202020204" pitchFamily="34" charset="0"/>
            </a:endParaRPr>
          </a:p>
          <a:p>
            <a:r>
              <a:rPr lang="en-US" dirty="0" err="1">
                <a:latin typeface="Arial" panose="020B0604020202020204" pitchFamily="34" charset="0"/>
                <a:cs typeface="Arial" panose="020B0604020202020204" pitchFamily="34" charset="0"/>
              </a:rPr>
              <a:t>Pada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zaman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kebesaran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kerajaan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Romawi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runtuh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begitu</a:t>
            </a:r>
            <a:r>
              <a:rPr lang="en-US" dirty="0">
                <a:latin typeface="Arial" panose="020B0604020202020204" pitchFamily="34" charset="0"/>
                <a:cs typeface="Arial" panose="020B0604020202020204" pitchFamily="34" charset="0"/>
              </a:rPr>
              <a:t> pula </a:t>
            </a:r>
            <a:r>
              <a:rPr lang="en-US" dirty="0" err="1">
                <a:latin typeface="Arial" panose="020B0604020202020204" pitchFamily="34" charset="0"/>
                <a:cs typeface="Arial" panose="020B0604020202020204" pitchFamily="34" charset="0"/>
              </a:rPr>
              <a:t>dengan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peradaban</a:t>
            </a:r>
            <a:r>
              <a:rPr lang="en-US" dirty="0">
                <a:latin typeface="Arial" panose="020B0604020202020204" pitchFamily="34" charset="0"/>
                <a:cs typeface="Arial" panose="020B0604020202020204" pitchFamily="34" charset="0"/>
              </a:rPr>
              <a:t> yang </a:t>
            </a:r>
            <a:r>
              <a:rPr lang="en-US" dirty="0" err="1">
                <a:latin typeface="Arial" panose="020B0604020202020204" pitchFamily="34" charset="0"/>
                <a:cs typeface="Arial" panose="020B0604020202020204" pitchFamily="34" charset="0"/>
              </a:rPr>
              <a:t>didasarkan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oleh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logika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ditutup</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oleh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gereja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digantikan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dengan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logika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keagamaan</a:t>
            </a:r>
            <a:r>
              <a:rPr lang="en-US" dirty="0">
                <a:latin typeface="Arial" panose="020B0604020202020204" pitchFamily="34" charset="0"/>
                <a:cs typeface="Arial" panose="020B0604020202020204" pitchFamily="34" charset="0"/>
              </a:rPr>
              <a:t>. Agama Kristen </a:t>
            </a:r>
            <a:r>
              <a:rPr lang="en-US" dirty="0" err="1">
                <a:latin typeface="Arial" panose="020B0604020202020204" pitchFamily="34" charset="0"/>
                <a:cs typeface="Arial" panose="020B0604020202020204" pitchFamily="34" charset="0"/>
              </a:rPr>
              <a:t>menjadi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problema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kefilsafatan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karena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mengajarkan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bahwa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wahyu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Tuhanlah</a:t>
            </a:r>
            <a:r>
              <a:rPr lang="en-US" dirty="0">
                <a:latin typeface="Arial" panose="020B0604020202020204" pitchFamily="34" charset="0"/>
                <a:cs typeface="Arial" panose="020B0604020202020204" pitchFamily="34" charset="0"/>
              </a:rPr>
              <a:t> yang </a:t>
            </a:r>
            <a:r>
              <a:rPr lang="en-US" dirty="0" err="1">
                <a:latin typeface="Arial" panose="020B0604020202020204" pitchFamily="34" charset="0"/>
                <a:cs typeface="Arial" panose="020B0604020202020204" pitchFamily="34" charset="0"/>
              </a:rPr>
              <a:t>merupakan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kebenaran</a:t>
            </a:r>
            <a:r>
              <a:rPr lang="en-US" dirty="0">
                <a:latin typeface="Arial" panose="020B0604020202020204" pitchFamily="34" charset="0"/>
                <a:cs typeface="Arial" panose="020B0604020202020204" pitchFamily="34" charset="0"/>
              </a:rPr>
              <a:t> yang </a:t>
            </a:r>
            <a:r>
              <a:rPr lang="en-US" dirty="0" err="1">
                <a:latin typeface="Arial" panose="020B0604020202020204" pitchFamily="34" charset="0"/>
                <a:cs typeface="Arial" panose="020B0604020202020204" pitchFamily="34" charset="0"/>
              </a:rPr>
              <a:t>sejati</a:t>
            </a:r>
            <a:r>
              <a:rPr lang="en-US"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1515359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81000"/>
            <a:ext cx="7772400" cy="6019800"/>
          </a:xfrm>
        </p:spPr>
        <p:txBody>
          <a:bodyPr>
            <a:normAutofit/>
          </a:bodyPr>
          <a:lstStyle/>
          <a:p>
            <a:r>
              <a:rPr lang="id-ID" sz="2800" dirty="0" err="1">
                <a:solidFill>
                  <a:schemeClr val="tx1"/>
                </a:solidFill>
                <a:latin typeface="Times New Roman" pitchFamily="18" charset="0"/>
                <a:cs typeface="Times New Roman" pitchFamily="18" charset="0"/>
              </a:rPr>
              <a:t>Z</a:t>
            </a:r>
            <a:r>
              <a:rPr lang="en-US" sz="2800" dirty="0" err="1">
                <a:solidFill>
                  <a:schemeClr val="tx1"/>
                </a:solidFill>
                <a:latin typeface="Times New Roman" pitchFamily="18" charset="0"/>
                <a:cs typeface="Times New Roman" pitchFamily="18" charset="0"/>
              </a:rPr>
              <a:t>aman</a:t>
            </a:r>
            <a:r>
              <a:rPr lang="en-US" sz="2800" dirty="0">
                <a:solidFill>
                  <a:schemeClr val="tx1"/>
                </a:solidFill>
                <a:latin typeface="Times New Roman" pitchFamily="18" charset="0"/>
                <a:cs typeface="Times New Roman" pitchFamily="18" charset="0"/>
              </a:rPr>
              <a:t> </a:t>
            </a:r>
            <a:r>
              <a:rPr lang="id-ID" sz="2800" dirty="0" err="1">
                <a:solidFill>
                  <a:schemeClr val="tx1"/>
                </a:solidFill>
                <a:latin typeface="Times New Roman" pitchFamily="18" charset="0"/>
                <a:cs typeface="Times New Roman" pitchFamily="18" charset="0"/>
              </a:rPr>
              <a:t>P</a:t>
            </a:r>
            <a:r>
              <a:rPr lang="en-US" sz="2800" dirty="0" err="1">
                <a:solidFill>
                  <a:schemeClr val="tx1"/>
                </a:solidFill>
                <a:latin typeface="Times New Roman" pitchFamily="18" charset="0"/>
                <a:cs typeface="Times New Roman" pitchFamily="18" charset="0"/>
              </a:rPr>
              <a:t>ertengahan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oleh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para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ilmuwan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sering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dinamakan</a:t>
            </a:r>
            <a:r>
              <a:rPr lang="en-US" sz="2800" dirty="0">
                <a:solidFill>
                  <a:schemeClr val="tx1"/>
                </a:solidFill>
                <a:latin typeface="Times New Roman" pitchFamily="18" charset="0"/>
                <a:cs typeface="Times New Roman" pitchFamily="18" charset="0"/>
              </a:rPr>
              <a:t> </a:t>
            </a:r>
            <a:r>
              <a:rPr lang="id-ID" sz="2800" dirty="0">
                <a:solidFill>
                  <a:schemeClr val="tx1"/>
                </a:solidFill>
                <a:latin typeface="Times New Roman" pitchFamily="18" charset="0"/>
                <a:cs typeface="Times New Roman" pitchFamily="18" charset="0"/>
              </a:rPr>
              <a:t>“</a:t>
            </a:r>
            <a:r>
              <a:rPr lang="en-US" sz="2800" dirty="0">
                <a:solidFill>
                  <a:schemeClr val="tx1"/>
                </a:solidFill>
                <a:latin typeface="Times New Roman" pitchFamily="18" charset="0"/>
                <a:cs typeface="Times New Roman" pitchFamily="18" charset="0"/>
              </a:rPr>
              <a:t>Abad </a:t>
            </a:r>
            <a:r>
              <a:rPr lang="en-US" sz="2800" dirty="0" err="1">
                <a:solidFill>
                  <a:schemeClr val="tx1"/>
                </a:solidFill>
                <a:latin typeface="Times New Roman" pitchFamily="18" charset="0"/>
                <a:cs typeface="Times New Roman" pitchFamily="18" charset="0"/>
              </a:rPr>
              <a:t>Kegelapan</a:t>
            </a:r>
            <a:r>
              <a:rPr lang="id-ID" sz="2800" dirty="0">
                <a:solidFill>
                  <a:schemeClr val="tx1"/>
                </a:solidFill>
                <a:latin typeface="Times New Roman" pitchFamily="18" charset="0"/>
                <a:cs typeface="Times New Roman" pitchFamily="18" charset="0"/>
              </a:rPr>
              <a:t>”</a:t>
            </a:r>
            <a:r>
              <a:rPr lang="en-US" sz="2800" dirty="0">
                <a:solidFill>
                  <a:schemeClr val="tx1"/>
                </a:solidFill>
                <a:latin typeface="Times New Roman" pitchFamily="18" charset="0"/>
                <a:cs typeface="Times New Roman" pitchFamily="18" charset="0"/>
              </a:rPr>
              <a:t> </a:t>
            </a:r>
            <a:r>
              <a:rPr lang="id-ID" sz="2800" dirty="0">
                <a:solidFill>
                  <a:schemeClr val="tx1"/>
                </a:solidFill>
                <a:latin typeface="Times New Roman" pitchFamily="18" charset="0"/>
                <a:cs typeface="Times New Roman" pitchFamily="18" charset="0"/>
              </a:rPr>
              <a:t> atau “Middle Age “</a:t>
            </a:r>
          </a:p>
          <a:p>
            <a:pPr algn="l"/>
            <a:endParaRPr lang="id-ID" sz="2400" dirty="0">
              <a:solidFill>
                <a:schemeClr val="tx1"/>
              </a:solidFill>
              <a:latin typeface="Times New Roman" pitchFamily="18" charset="0"/>
              <a:cs typeface="Times New Roman" pitchFamily="18" charset="0"/>
            </a:endParaRPr>
          </a:p>
          <a:p>
            <a:pPr algn="l"/>
            <a:r>
              <a:rPr lang="id-ID" sz="2400" dirty="0">
                <a:solidFill>
                  <a:schemeClr val="tx1"/>
                </a:solidFill>
                <a:latin typeface="Times New Roman" pitchFamily="18" charset="0"/>
                <a:cs typeface="Times New Roman" pitchFamily="18" charset="0"/>
              </a:rPr>
              <a:t>	</a:t>
            </a:r>
            <a:r>
              <a:rPr lang="en-US" sz="2400" dirty="0">
                <a:solidFill>
                  <a:schemeClr val="tx1"/>
                </a:solidFill>
                <a:latin typeface="Times New Roman" pitchFamily="18" charset="0"/>
                <a:cs typeface="Times New Roman" pitchFamily="18" charset="0"/>
              </a:rPr>
              <a:t>Hal </a:t>
            </a:r>
            <a:r>
              <a:rPr lang="en-US" sz="2400" dirty="0" err="1">
                <a:solidFill>
                  <a:schemeClr val="tx1"/>
                </a:solidFill>
                <a:latin typeface="Times New Roman" pitchFamily="18" charset="0"/>
                <a:cs typeface="Times New Roman" pitchFamily="18" charset="0"/>
              </a:rPr>
              <a:t>ini</a:t>
            </a:r>
            <a:r>
              <a:rPr lang="en-US" sz="2400" dirty="0">
                <a:solidFill>
                  <a:schemeClr val="tx1"/>
                </a:solidFill>
                <a:latin typeface="Times New Roman" pitchFamily="18" charset="0"/>
                <a:cs typeface="Times New Roman" pitchFamily="18" charset="0"/>
              </a:rPr>
              <a:t> </a:t>
            </a:r>
            <a:r>
              <a:rPr lang="id-ID" sz="2400" dirty="0">
                <a:solidFill>
                  <a:schemeClr val="tx1"/>
                </a:solidFill>
                <a:latin typeface="Times New Roman" pitchFamily="18" charset="0"/>
                <a:cs typeface="Times New Roman" pitchFamily="18" charset="0"/>
              </a:rPr>
              <a:t>meny</a:t>
            </a:r>
            <a:r>
              <a:rPr lang="en-US" sz="2400" dirty="0" err="1">
                <a:solidFill>
                  <a:schemeClr val="tx1"/>
                </a:solidFill>
                <a:latin typeface="Times New Roman" pitchFamily="18" charset="0"/>
                <a:cs typeface="Times New Roman" pitchFamily="18" charset="0"/>
              </a:rPr>
              <a:t>ebabkan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perkembangan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ilmu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pengetahuan</a:t>
            </a:r>
            <a:r>
              <a:rPr lang="en-US" sz="2400" dirty="0">
                <a:solidFill>
                  <a:schemeClr val="tx1"/>
                </a:solidFill>
                <a:latin typeface="Times New Roman" pitchFamily="18" charset="0"/>
                <a:cs typeface="Times New Roman" pitchFamily="18" charset="0"/>
              </a:rPr>
              <a:t> yang </a:t>
            </a:r>
            <a:r>
              <a:rPr lang="en-US" sz="2400" dirty="0" err="1">
                <a:solidFill>
                  <a:schemeClr val="tx1"/>
                </a:solidFill>
                <a:latin typeface="Times New Roman" pitchFamily="18" charset="0"/>
                <a:cs typeface="Times New Roman" pitchFamily="18" charset="0"/>
              </a:rPr>
              <a:t>sudah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ada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sejak</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zaman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Yunani-Romawi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menjadi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terhenti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Eropa</a:t>
            </a:r>
            <a:r>
              <a:rPr lang="en-US" sz="2400" dirty="0">
                <a:solidFill>
                  <a:schemeClr val="tx1"/>
                </a:solidFill>
                <a:latin typeface="Times New Roman" pitchFamily="18" charset="0"/>
                <a:cs typeface="Times New Roman" pitchFamily="18" charset="0"/>
              </a:rPr>
              <a:t>.</a:t>
            </a:r>
            <a:endParaRPr lang="id-ID" sz="2400" dirty="0">
              <a:solidFill>
                <a:schemeClr val="tx1"/>
              </a:solidFill>
              <a:latin typeface="Times New Roman" pitchFamily="18" charset="0"/>
              <a:cs typeface="Times New Roman" pitchFamily="18" charset="0"/>
            </a:endParaRPr>
          </a:p>
          <a:p>
            <a:pPr algn="l"/>
            <a:r>
              <a:rPr lang="id-ID"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Pada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waktu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itu</a:t>
            </a:r>
            <a:r>
              <a:rPr lang="en-US" sz="2400" dirty="0">
                <a:solidFill>
                  <a:schemeClr val="tx1"/>
                </a:solidFill>
                <a:latin typeface="Times New Roman" pitchFamily="18" charset="0"/>
                <a:cs typeface="Times New Roman" pitchFamily="18" charset="0"/>
              </a:rPr>
              <a:t> agama Kristen </a:t>
            </a:r>
            <a:r>
              <a:rPr lang="id-ID" sz="2400" dirty="0">
                <a:solidFill>
                  <a:schemeClr val="tx1"/>
                </a:solidFill>
                <a:latin typeface="Times New Roman" pitchFamily="18" charset="0"/>
                <a:cs typeface="Times New Roman" pitchFamily="18" charset="0"/>
              </a:rPr>
              <a:t>berkembang </a:t>
            </a:r>
            <a:r>
              <a:rPr lang="en-US" sz="2400" dirty="0" err="1">
                <a:solidFill>
                  <a:schemeClr val="tx1"/>
                </a:solidFill>
                <a:latin typeface="Times New Roman" pitchFamily="18" charset="0"/>
                <a:cs typeface="Times New Roman" pitchFamily="18" charset="0"/>
              </a:rPr>
              <a:t>di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Eropa</a:t>
            </a:r>
            <a:r>
              <a:rPr lang="en-US" sz="2400" dirty="0">
                <a:solidFill>
                  <a:schemeClr val="tx1"/>
                </a:solidFill>
                <a:latin typeface="Times New Roman" pitchFamily="18" charset="0"/>
                <a:cs typeface="Times New Roman" pitchFamily="18" charset="0"/>
              </a:rPr>
              <a:t>.</a:t>
            </a:r>
            <a:r>
              <a:rPr lang="id-ID"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Kekuasaan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gereja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begitu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dominan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sangat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menentukan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kehidupan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Eropa</a:t>
            </a:r>
            <a:r>
              <a:rPr lang="en-US" sz="2400" dirty="0">
                <a:solidFill>
                  <a:schemeClr val="tx1"/>
                </a:solidFill>
                <a:latin typeface="Times New Roman" pitchFamily="18" charset="0"/>
                <a:cs typeface="Times New Roman" pitchFamily="18" charset="0"/>
              </a:rPr>
              <a:t>. </a:t>
            </a:r>
            <a:endParaRPr lang="id-ID" sz="2400" dirty="0">
              <a:solidFill>
                <a:schemeClr val="tx1"/>
              </a:solidFill>
              <a:latin typeface="Times New Roman" pitchFamily="18" charset="0"/>
              <a:cs typeface="Times New Roman" pitchFamily="18" charset="0"/>
            </a:endParaRPr>
          </a:p>
          <a:p>
            <a:pPr algn="l"/>
            <a:r>
              <a:rPr lang="id-ID"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Semua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kehidupan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harus</a:t>
            </a:r>
            <a:r>
              <a:rPr lang="id-ID"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diatur</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dengan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doktrin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gereja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atau</a:t>
            </a:r>
            <a:r>
              <a:rPr lang="en-US" sz="2400" dirty="0">
                <a:solidFill>
                  <a:schemeClr val="tx1"/>
                </a:solidFill>
                <a:latin typeface="Times New Roman" pitchFamily="18" charset="0"/>
                <a:cs typeface="Times New Roman" pitchFamily="18" charset="0"/>
              </a:rPr>
              <a:t> h</a:t>
            </a:r>
            <a:r>
              <a:rPr lang="id-ID" sz="2400" dirty="0">
                <a:solidFill>
                  <a:schemeClr val="tx1"/>
                </a:solidFill>
                <a:latin typeface="Times New Roman" pitchFamily="18" charset="0"/>
                <a:cs typeface="Times New Roman" pitchFamily="18" charset="0"/>
              </a:rPr>
              <a:t>u</a:t>
            </a:r>
            <a:r>
              <a:rPr lang="en-US" sz="2400" dirty="0" err="1">
                <a:solidFill>
                  <a:schemeClr val="tx1"/>
                </a:solidFill>
                <a:latin typeface="Times New Roman" pitchFamily="18" charset="0"/>
                <a:cs typeface="Times New Roman" pitchFamily="18" charset="0"/>
              </a:rPr>
              <a:t>kum</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ketentuan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Tuhan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Gereja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tidak</a:t>
            </a:r>
            <a:r>
              <a:rPr lang="id-ID"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memberikan</a:t>
            </a:r>
            <a:r>
              <a:rPr lang="id-ID"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kebebasan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berpikir</a:t>
            </a:r>
            <a:r>
              <a:rPr lang="en-US" sz="2400" dirty="0">
                <a:solidFill>
                  <a:schemeClr val="tx1"/>
                </a:solidFill>
                <a:latin typeface="Times New Roman" pitchFamily="18" charset="0"/>
                <a:cs typeface="Times New Roman" pitchFamily="18" charset="0"/>
              </a:rPr>
              <a:t>. </a:t>
            </a:r>
            <a:endParaRPr lang="id-ID" sz="2400" dirty="0">
              <a:solidFill>
                <a:schemeClr val="tx1"/>
              </a:solidFill>
              <a:latin typeface="Times New Roman" pitchFamily="18" charset="0"/>
              <a:cs typeface="Times New Roman" pitchFamily="18" charset="0"/>
            </a:endParaRPr>
          </a:p>
          <a:p>
            <a:pPr algn="l"/>
            <a:r>
              <a:rPr lang="id-ID" sz="2400" dirty="0">
                <a:solidFill>
                  <a:schemeClr val="tx1"/>
                </a:solidFill>
                <a:latin typeface="Times New Roman" pitchFamily="18" charset="0"/>
                <a:cs typeface="Times New Roman" pitchFamily="18" charset="0"/>
              </a:rPr>
              <a:t>	</a:t>
            </a:r>
            <a:r>
              <a:rPr lang="en-US" sz="2400" dirty="0">
                <a:solidFill>
                  <a:schemeClr val="tx1"/>
                </a:solidFill>
                <a:latin typeface="Times New Roman" pitchFamily="18" charset="0"/>
                <a:cs typeface="Times New Roman" pitchFamily="18" charset="0"/>
              </a:rPr>
              <a:t>Hal </a:t>
            </a:r>
            <a:r>
              <a:rPr lang="en-US" sz="2400" dirty="0" err="1">
                <a:solidFill>
                  <a:schemeClr val="tx1"/>
                </a:solidFill>
                <a:latin typeface="Times New Roman" pitchFamily="18" charset="0"/>
                <a:cs typeface="Times New Roman" pitchFamily="18" charset="0"/>
              </a:rPr>
              <a:t>ini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telah</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menyebabkan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kemunduran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bagi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perkembangan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ilmu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pengetahuan</a:t>
            </a:r>
            <a:r>
              <a:rPr lang="en-US" sz="2400" dirty="0">
                <a:solidFill>
                  <a:schemeClr val="tx1"/>
                </a:solidFill>
                <a:latin typeface="Times New Roman" pitchFamily="18" charset="0"/>
                <a:cs typeface="Times New Roman" pitchFamily="18" charset="0"/>
              </a:rPr>
              <a:t>.</a:t>
            </a:r>
            <a:endParaRPr lang="id-ID" sz="2400" dirty="0">
              <a:solidFill>
                <a:schemeClr val="tx1"/>
              </a:solidFill>
              <a:latin typeface="Times New Roman" pitchFamily="18" charset="0"/>
              <a:cs typeface="Times New Roman" pitchFamily="18" charset="0"/>
            </a:endParaRPr>
          </a:p>
          <a:p>
            <a:pPr algn="l"/>
            <a:endParaRPr lang="id-ID"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7420008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533400"/>
            <a:ext cx="6400800" cy="5105400"/>
          </a:xfrm>
        </p:spPr>
        <p:txBody>
          <a:bodyPr/>
          <a:lstStyle/>
          <a:p>
            <a:r>
              <a:rPr lang="en-US" dirty="0" err="1">
                <a:solidFill>
                  <a:schemeClr val="tx1"/>
                </a:solidFill>
                <a:latin typeface="Times New Roman" pitchFamily="18" charset="0"/>
                <a:cs typeface="Times New Roman" pitchFamily="18" charset="0"/>
              </a:rPr>
              <a:t>Ciri-ciri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pemikiran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filsafat</a:t>
            </a:r>
            <a:r>
              <a:rPr lang="en-US" dirty="0">
                <a:solidFill>
                  <a:schemeClr val="tx1"/>
                </a:solidFill>
                <a:latin typeface="Times New Roman" pitchFamily="18" charset="0"/>
                <a:cs typeface="Times New Roman" pitchFamily="18" charset="0"/>
              </a:rPr>
              <a:t> Barat Abad </a:t>
            </a:r>
            <a:r>
              <a:rPr lang="en-US" dirty="0" err="1">
                <a:solidFill>
                  <a:schemeClr val="tx1"/>
                </a:solidFill>
                <a:latin typeface="Times New Roman" pitchFamily="18" charset="0"/>
                <a:cs typeface="Times New Roman" pitchFamily="18" charset="0"/>
              </a:rPr>
              <a:t>Pertengahan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adalah</a:t>
            </a:r>
            <a:r>
              <a:rPr lang="id-ID" dirty="0">
                <a:solidFill>
                  <a:schemeClr val="tx1"/>
                </a:solidFill>
                <a:latin typeface="Times New Roman" pitchFamily="18" charset="0"/>
                <a:cs typeface="Times New Roman" pitchFamily="18" charset="0"/>
              </a:rPr>
              <a:t>:</a:t>
            </a:r>
          </a:p>
          <a:p>
            <a:endParaRPr lang="id-ID" dirty="0">
              <a:solidFill>
                <a:schemeClr val="tx1"/>
              </a:solidFill>
              <a:latin typeface="Times New Roman" pitchFamily="18" charset="0"/>
              <a:cs typeface="Times New Roman" pitchFamily="18" charset="0"/>
            </a:endParaRPr>
          </a:p>
          <a:p>
            <a:pPr lvl="0">
              <a:buFont typeface="Arial" pitchFamily="34" charset="0"/>
              <a:buChar char="•"/>
            </a:pPr>
            <a:r>
              <a:rPr lang="id-ID" dirty="0">
                <a:solidFill>
                  <a:schemeClr val="tx1"/>
                </a:solidFill>
                <a:latin typeface="Times New Roman" pitchFamily="18" charset="0"/>
                <a:cs typeface="Times New Roman" pitchFamily="18" charset="0"/>
              </a:rPr>
              <a:t> c</a:t>
            </a:r>
            <a:r>
              <a:rPr lang="en-US" dirty="0" err="1">
                <a:solidFill>
                  <a:schemeClr val="tx1"/>
                </a:solidFill>
                <a:latin typeface="Times New Roman" pitchFamily="18" charset="0"/>
                <a:cs typeface="Times New Roman" pitchFamily="18" charset="0"/>
              </a:rPr>
              <a:t>ara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berfilsafatnya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dipimpin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oleh</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gereja</a:t>
            </a:r>
            <a:r>
              <a:rPr lang="en-US" dirty="0">
                <a:solidFill>
                  <a:schemeClr val="tx1"/>
                </a:solidFill>
                <a:latin typeface="Times New Roman" pitchFamily="18" charset="0"/>
                <a:cs typeface="Times New Roman" pitchFamily="18" charset="0"/>
              </a:rPr>
              <a:t>;</a:t>
            </a:r>
            <a:endParaRPr lang="id-ID" dirty="0">
              <a:solidFill>
                <a:schemeClr val="tx1"/>
              </a:solidFill>
              <a:latin typeface="Times New Roman" pitchFamily="18" charset="0"/>
              <a:cs typeface="Times New Roman" pitchFamily="18" charset="0"/>
            </a:endParaRPr>
          </a:p>
          <a:p>
            <a:pPr lvl="0">
              <a:buFont typeface="Arial" pitchFamily="34" charset="0"/>
              <a:buChar char="•"/>
            </a:pPr>
            <a:r>
              <a:rPr lang="id-ID" dirty="0">
                <a:solidFill>
                  <a:schemeClr val="tx1"/>
                </a:solidFill>
                <a:latin typeface="Times New Roman" pitchFamily="18" charset="0"/>
                <a:cs typeface="Times New Roman" pitchFamily="18" charset="0"/>
              </a:rPr>
              <a:t> b</a:t>
            </a:r>
            <a:r>
              <a:rPr lang="en-US" dirty="0" err="1">
                <a:solidFill>
                  <a:schemeClr val="tx1"/>
                </a:solidFill>
                <a:latin typeface="Times New Roman" pitchFamily="18" charset="0"/>
                <a:cs typeface="Times New Roman" pitchFamily="18" charset="0"/>
              </a:rPr>
              <a:t>erfilsafat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dalam</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lingkungan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ajaran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aristoteles</a:t>
            </a:r>
            <a:r>
              <a:rPr lang="en-US" dirty="0">
                <a:solidFill>
                  <a:schemeClr val="tx1"/>
                </a:solidFill>
                <a:latin typeface="Times New Roman" pitchFamily="18" charset="0"/>
                <a:cs typeface="Times New Roman" pitchFamily="18" charset="0"/>
              </a:rPr>
              <a:t>;</a:t>
            </a:r>
            <a:endParaRPr lang="id-ID" dirty="0">
              <a:solidFill>
                <a:schemeClr val="tx1"/>
              </a:solidFill>
              <a:latin typeface="Times New Roman" pitchFamily="18" charset="0"/>
              <a:cs typeface="Times New Roman" pitchFamily="18" charset="0"/>
            </a:endParaRPr>
          </a:p>
          <a:p>
            <a:pPr lvl="0">
              <a:buFont typeface="Arial" pitchFamily="34" charset="0"/>
              <a:buChar char="•"/>
            </a:pPr>
            <a:r>
              <a:rPr lang="id-ID" dirty="0">
                <a:solidFill>
                  <a:schemeClr val="tx1"/>
                </a:solidFill>
                <a:latin typeface="Times New Roman" pitchFamily="18" charset="0"/>
                <a:cs typeface="Times New Roman" pitchFamily="18" charset="0"/>
              </a:rPr>
              <a:t> be</a:t>
            </a:r>
            <a:r>
              <a:rPr lang="en-US" dirty="0" err="1">
                <a:solidFill>
                  <a:schemeClr val="tx1"/>
                </a:solidFill>
                <a:latin typeface="Times New Roman" pitchFamily="18" charset="0"/>
                <a:cs typeface="Times New Roman" pitchFamily="18" charset="0"/>
              </a:rPr>
              <a:t>rfilsafat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dengan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pertolongan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Augustinus</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dan</a:t>
            </a:r>
            <a:r>
              <a:rPr lang="en-US" dirty="0">
                <a:solidFill>
                  <a:schemeClr val="tx1"/>
                </a:solidFill>
                <a:latin typeface="Times New Roman" pitchFamily="18" charset="0"/>
                <a:cs typeface="Times New Roman" pitchFamily="18" charset="0"/>
              </a:rPr>
              <a:t> lain-lain.</a:t>
            </a:r>
            <a:endParaRPr lang="id-ID" dirty="0">
              <a:solidFill>
                <a:schemeClr val="tx1"/>
              </a:solidFill>
              <a:latin typeface="Times New Roman" pitchFamily="18" charset="0"/>
              <a:cs typeface="Times New Roman" pitchFamily="18" charset="0"/>
            </a:endParaRPr>
          </a:p>
          <a:p>
            <a:endParaRPr lang="id-ID" dirty="0"/>
          </a:p>
        </p:txBody>
      </p:sp>
    </p:spTree>
    <p:extLst>
      <p:ext uri="{BB962C8B-B14F-4D97-AF65-F5344CB8AC3E}">
        <p14:creationId xmlns:p14="http://schemas.microsoft.com/office/powerpoint/2010/main" val="3707646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idx="1"/>
          </p:nvPr>
        </p:nvSpPr>
        <p:spPr>
          <a:xfrm>
            <a:off x="1066800" y="609600"/>
            <a:ext cx="7086600" cy="5562600"/>
          </a:xfrm>
        </p:spPr>
        <p:txBody>
          <a:bodyPr/>
          <a:lstStyle/>
          <a:p>
            <a:r>
              <a:rPr lang="id-ID" dirty="0">
                <a:solidFill>
                  <a:schemeClr val="tx1"/>
                </a:solidFill>
                <a:latin typeface="Times New Roman" pitchFamily="18" charset="0"/>
                <a:cs typeface="Times New Roman" pitchFamily="18" charset="0"/>
              </a:rPr>
              <a:t>A</a:t>
            </a:r>
            <a:r>
              <a:rPr lang="en-US" dirty="0" err="1">
                <a:solidFill>
                  <a:schemeClr val="tx1"/>
                </a:solidFill>
                <a:latin typeface="Times New Roman" pitchFamily="18" charset="0"/>
                <a:cs typeface="Times New Roman" pitchFamily="18" charset="0"/>
              </a:rPr>
              <a:t>da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dua</a:t>
            </a:r>
            <a:r>
              <a:rPr lang="en-US" dirty="0">
                <a:solidFill>
                  <a:schemeClr val="tx1"/>
                </a:solidFill>
                <a:latin typeface="Times New Roman" pitchFamily="18" charset="0"/>
                <a:cs typeface="Times New Roman" pitchFamily="18" charset="0"/>
              </a:rPr>
              <a:t> </a:t>
            </a:r>
            <a:r>
              <a:rPr lang="id-ID" dirty="0">
                <a:solidFill>
                  <a:schemeClr val="tx1"/>
                </a:solidFill>
                <a:latin typeface="Times New Roman" pitchFamily="18" charset="0"/>
                <a:cs typeface="Times New Roman" pitchFamily="18" charset="0"/>
              </a:rPr>
              <a:t>golongan m</a:t>
            </a:r>
            <a:r>
              <a:rPr lang="en-US" dirty="0" err="1">
                <a:solidFill>
                  <a:schemeClr val="tx1"/>
                </a:solidFill>
                <a:latin typeface="Times New Roman" pitchFamily="18" charset="0"/>
                <a:cs typeface="Times New Roman" pitchFamily="18" charset="0"/>
              </a:rPr>
              <a:t>engenai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sikap</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terhadap</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pemikiran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Yunani</a:t>
            </a:r>
            <a:r>
              <a:rPr lang="en-US" dirty="0">
                <a:solidFill>
                  <a:schemeClr val="tx1"/>
                </a:solidFill>
                <a:latin typeface="Times New Roman" pitchFamily="18" charset="0"/>
                <a:cs typeface="Times New Roman" pitchFamily="18" charset="0"/>
              </a:rPr>
              <a:t> : </a:t>
            </a:r>
            <a:endParaRPr lang="id-ID" dirty="0">
              <a:solidFill>
                <a:schemeClr val="tx1"/>
              </a:solidFill>
              <a:latin typeface="Times New Roman" pitchFamily="18" charset="0"/>
              <a:cs typeface="Times New Roman" pitchFamily="18" charset="0"/>
            </a:endParaRPr>
          </a:p>
          <a:p>
            <a:endParaRPr lang="id-ID" sz="2000" dirty="0">
              <a:solidFill>
                <a:schemeClr val="tx1"/>
              </a:solidFill>
              <a:latin typeface="Times New Roman" pitchFamily="18" charset="0"/>
              <a:cs typeface="Times New Roman" pitchFamily="18" charset="0"/>
            </a:endParaRPr>
          </a:p>
          <a:p>
            <a:pPr marL="514350" indent="-514350">
              <a:buFont typeface="+mj-lt"/>
              <a:buAutoNum type="arabicPeriod"/>
            </a:pPr>
            <a:r>
              <a:rPr lang="en-US" sz="2400" dirty="0" err="1">
                <a:solidFill>
                  <a:schemeClr val="tx1"/>
                </a:solidFill>
                <a:latin typeface="Times New Roman" pitchFamily="18" charset="0"/>
                <a:cs typeface="Times New Roman" pitchFamily="18" charset="0"/>
              </a:rPr>
              <a:t>Golongan</a:t>
            </a:r>
            <a:r>
              <a:rPr lang="en-US" sz="2400" dirty="0">
                <a:solidFill>
                  <a:schemeClr val="tx1"/>
                </a:solidFill>
                <a:latin typeface="Times New Roman" pitchFamily="18" charset="0"/>
                <a:cs typeface="Times New Roman" pitchFamily="18" charset="0"/>
              </a:rPr>
              <a:t> yang </a:t>
            </a:r>
            <a:r>
              <a:rPr lang="en-US" sz="2400" dirty="0" err="1">
                <a:solidFill>
                  <a:schemeClr val="tx1"/>
                </a:solidFill>
                <a:latin typeface="Times New Roman" pitchFamily="18" charset="0"/>
                <a:cs typeface="Times New Roman" pitchFamily="18" charset="0"/>
              </a:rPr>
              <a:t>menolak</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sama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sekali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pemikiran</a:t>
            </a:r>
            <a:r>
              <a:rPr lang="id-ID"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Yunani</a:t>
            </a:r>
            <a:r>
              <a:rPr lang="en-US" sz="2400" dirty="0">
                <a:solidFill>
                  <a:schemeClr val="tx1"/>
                </a:solidFill>
                <a:latin typeface="Times New Roman" pitchFamily="18" charset="0"/>
                <a:cs typeface="Times New Roman" pitchFamily="18" charset="0"/>
              </a:rPr>
              <a:t>,</a:t>
            </a:r>
            <a:r>
              <a:rPr lang="id-ID"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karena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pemikiran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Yunani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merupakan</a:t>
            </a:r>
            <a:r>
              <a:rPr lang="en-US" sz="2400" dirty="0">
                <a:solidFill>
                  <a:schemeClr val="tx1"/>
                </a:solidFill>
                <a:latin typeface="Times New Roman" pitchFamily="18" charset="0"/>
                <a:cs typeface="Times New Roman" pitchFamily="18" charset="0"/>
              </a:rPr>
              <a:t> </a:t>
            </a:r>
            <a:r>
              <a:rPr lang="id-ID"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pemikiran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orang</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kafir</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karena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tidak</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mengakui</a:t>
            </a:r>
            <a:r>
              <a:rPr lang="id-ID"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wahyu</a:t>
            </a:r>
            <a:r>
              <a:rPr lang="en-US" sz="2400" dirty="0">
                <a:solidFill>
                  <a:schemeClr val="tx1"/>
                </a:solidFill>
                <a:latin typeface="Times New Roman" pitchFamily="18" charset="0"/>
                <a:cs typeface="Times New Roman" pitchFamily="18" charset="0"/>
              </a:rPr>
              <a:t>.</a:t>
            </a:r>
            <a:endParaRPr lang="id-ID" sz="2400" dirty="0">
              <a:solidFill>
                <a:schemeClr val="tx1"/>
              </a:solidFill>
              <a:latin typeface="Times New Roman" pitchFamily="18" charset="0"/>
              <a:cs typeface="Times New Roman" pitchFamily="18" charset="0"/>
            </a:endParaRPr>
          </a:p>
          <a:p>
            <a:pPr marL="514350" indent="-514350"/>
            <a:endParaRPr lang="id-ID" sz="2400" dirty="0">
              <a:solidFill>
                <a:schemeClr val="tx1"/>
              </a:solidFill>
              <a:latin typeface="Times New Roman" pitchFamily="18" charset="0"/>
              <a:cs typeface="Times New Roman" pitchFamily="18" charset="0"/>
            </a:endParaRPr>
          </a:p>
          <a:p>
            <a:pPr marL="514350" indent="-514350"/>
            <a:r>
              <a:rPr lang="id-ID" sz="2400" dirty="0">
                <a:solidFill>
                  <a:schemeClr val="tx1"/>
                </a:solidFill>
                <a:latin typeface="Times New Roman" pitchFamily="18" charset="0"/>
                <a:cs typeface="Times New Roman" pitchFamily="18" charset="0"/>
              </a:rPr>
              <a:t>2.  Golongan yang m</a:t>
            </a:r>
            <a:r>
              <a:rPr lang="en-US" sz="2400" dirty="0" err="1">
                <a:solidFill>
                  <a:schemeClr val="tx1"/>
                </a:solidFill>
                <a:latin typeface="Times New Roman" pitchFamily="18" charset="0"/>
                <a:cs typeface="Times New Roman" pitchFamily="18" charset="0"/>
              </a:rPr>
              <a:t>enerima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filsafat</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Yunani</a:t>
            </a:r>
            <a:r>
              <a:rPr lang="en-US" sz="2400" dirty="0">
                <a:solidFill>
                  <a:schemeClr val="tx1"/>
                </a:solidFill>
                <a:latin typeface="Times New Roman" pitchFamily="18" charset="0"/>
                <a:cs typeface="Times New Roman" pitchFamily="18" charset="0"/>
              </a:rPr>
              <a:t> yang </a:t>
            </a:r>
            <a:r>
              <a:rPr lang="en-US" sz="2400" dirty="0" err="1">
                <a:solidFill>
                  <a:schemeClr val="tx1"/>
                </a:solidFill>
                <a:latin typeface="Times New Roman" pitchFamily="18" charset="0"/>
                <a:cs typeface="Times New Roman" pitchFamily="18" charset="0"/>
              </a:rPr>
              <a:t>mengatakan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bahwa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manusia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itu</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ciptaan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Tuhan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kebijaksanaan</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manusia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berarti</a:t>
            </a:r>
            <a:r>
              <a:rPr lang="en-US" sz="2400" dirty="0">
                <a:solidFill>
                  <a:schemeClr val="tx1"/>
                </a:solidFill>
                <a:latin typeface="Times New Roman" pitchFamily="18" charset="0"/>
                <a:cs typeface="Times New Roman" pitchFamily="18" charset="0"/>
              </a:rPr>
              <a:t> pula </a:t>
            </a:r>
            <a:r>
              <a:rPr lang="en-US" sz="2400" dirty="0" err="1">
                <a:solidFill>
                  <a:schemeClr val="tx1"/>
                </a:solidFill>
                <a:latin typeface="Times New Roman" pitchFamily="18" charset="0"/>
                <a:cs typeface="Times New Roman" pitchFamily="18" charset="0"/>
              </a:rPr>
              <a:t>kebijaksanaan</a:t>
            </a:r>
            <a:r>
              <a:rPr lang="en-US" sz="2400" dirty="0">
                <a:solidFill>
                  <a:schemeClr val="tx1"/>
                </a:solidFill>
                <a:latin typeface="Times New Roman" pitchFamily="18" charset="0"/>
                <a:cs typeface="Times New Roman" pitchFamily="18" charset="0"/>
              </a:rPr>
              <a:t> yang </a:t>
            </a:r>
            <a:r>
              <a:rPr lang="en-US" sz="2400" dirty="0" err="1">
                <a:solidFill>
                  <a:schemeClr val="tx1"/>
                </a:solidFill>
                <a:latin typeface="Times New Roman" pitchFamily="18" charset="0"/>
                <a:cs typeface="Times New Roman" pitchFamily="18" charset="0"/>
              </a:rPr>
              <a:t>datangnya</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dari</a:t>
            </a:r>
            <a:r>
              <a:rPr lang="en-US" sz="2400" dirty="0">
                <a:solidFill>
                  <a:schemeClr val="tx1"/>
                </a:solidFill>
                <a:latin typeface="Times New Roman" pitchFamily="18" charset="0"/>
                <a:cs typeface="Times New Roman" pitchFamily="18" charset="0"/>
              </a:rPr>
              <a:t> </a:t>
            </a:r>
            <a:r>
              <a:rPr lang="en-US" sz="2400" dirty="0" err="1">
                <a:solidFill>
                  <a:schemeClr val="tx1"/>
                </a:solidFill>
                <a:latin typeface="Times New Roman" pitchFamily="18" charset="0"/>
                <a:cs typeface="Times New Roman" pitchFamily="18" charset="0"/>
              </a:rPr>
              <a:t>Tuhan</a:t>
            </a:r>
            <a:r>
              <a:rPr lang="en-US" sz="2400" dirty="0">
                <a:solidFill>
                  <a:schemeClr val="tx1"/>
                </a:solidFill>
                <a:latin typeface="Times New Roman" pitchFamily="18" charset="0"/>
                <a:cs typeface="Times New Roman" pitchFamily="18" charset="0"/>
              </a:rPr>
              <a:t>.</a:t>
            </a:r>
            <a:endParaRPr lang="id-ID"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5910428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38200"/>
            <a:ext cx="8305800" cy="5262979"/>
          </a:xfrm>
          <a:prstGeom prst="rect">
            <a:avLst/>
          </a:prstGeom>
        </p:spPr>
        <p:txBody>
          <a:bodyPr wrap="square">
            <a:spAutoFit/>
          </a:bodyPr>
          <a:lstStyle/>
          <a:p>
            <a:endParaRPr lang="en-US" sz="2000" dirty="0">
              <a:latin typeface="Times New Roman" pitchFamily="18" charset="0"/>
              <a:cs typeface="Times New Roman" pitchFamily="18" charset="0"/>
            </a:endParaRPr>
          </a:p>
          <a:p>
            <a:pPr algn="just"/>
            <a:r>
              <a:rPr lang="en-US" sz="2800" dirty="0" err="1">
                <a:latin typeface="Times New Roman" pitchFamily="18" charset="0"/>
                <a:cs typeface="Times New Roman" pitchFamily="18" charset="0"/>
              </a:rPr>
              <a:t>Filsafat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pada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zaman</a:t>
            </a:r>
            <a:r>
              <a:rPr lang="en-US" sz="2800" dirty="0">
                <a:latin typeface="Times New Roman" pitchFamily="18" charset="0"/>
                <a:cs typeface="Times New Roman" pitchFamily="18" charset="0"/>
              </a:rPr>
              <a:t> Abad </a:t>
            </a:r>
            <a:r>
              <a:rPr lang="en-US" sz="2800" dirty="0" err="1">
                <a:latin typeface="Times New Roman" pitchFamily="18" charset="0"/>
                <a:cs typeface="Times New Roman" pitchFamily="18" charset="0"/>
              </a:rPr>
              <a:t>Pertengahan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mengalami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dua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periode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yaitu</a:t>
            </a:r>
            <a:r>
              <a:rPr lang="en-US" sz="2800" dirty="0">
                <a:latin typeface="Times New Roman" pitchFamily="18" charset="0"/>
                <a:cs typeface="Times New Roman" pitchFamily="18" charset="0"/>
              </a:rPr>
              <a:t>: </a:t>
            </a:r>
            <a:r>
              <a:rPr lang="en-US" sz="2800" b="1" dirty="0" err="1">
                <a:latin typeface="Times New Roman" pitchFamily="18" charset="0"/>
                <a:cs typeface="Times New Roman" pitchFamily="18" charset="0"/>
              </a:rPr>
              <a:t>Periode</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Patristik</a:t>
            </a:r>
            <a:r>
              <a:rPr lang="id-ID" sz="2800" b="1" dirty="0">
                <a:latin typeface="Times New Roman" pitchFamily="18" charset="0"/>
                <a:cs typeface="Times New Roman" pitchFamily="18" charset="0"/>
              </a:rPr>
              <a:t> </a:t>
            </a:r>
            <a:r>
              <a:rPr lang="en-US" sz="2800" dirty="0" err="1">
                <a:latin typeface="Times New Roman" pitchFamily="18" charset="0"/>
                <a:cs typeface="Times New Roman" pitchFamily="18" charset="0"/>
              </a:rPr>
              <a:t>dan</a:t>
            </a:r>
            <a:r>
              <a:rPr lang="en-US" sz="2800" b="1" dirty="0">
                <a:latin typeface="Times New Roman" pitchFamily="18" charset="0"/>
                <a:cs typeface="Times New Roman" pitchFamily="18" charset="0"/>
              </a:rPr>
              <a:t> </a:t>
            </a:r>
            <a:r>
              <a:rPr lang="id-ID" sz="2800" b="1" dirty="0">
                <a:latin typeface="Times New Roman" pitchFamily="18" charset="0"/>
                <a:cs typeface="Times New Roman" pitchFamily="18" charset="0"/>
              </a:rPr>
              <a:t>Periode S</a:t>
            </a:r>
            <a:r>
              <a:rPr lang="en-US" sz="2800" b="1" dirty="0" err="1">
                <a:latin typeface="Times New Roman" pitchFamily="18" charset="0"/>
                <a:cs typeface="Times New Roman" pitchFamily="18" charset="0"/>
              </a:rPr>
              <a:t>kolastik</a:t>
            </a:r>
            <a:endParaRPr lang="id-ID" sz="2800" b="1"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p>
            <a:pPr marL="457200" indent="-457200">
              <a:buFont typeface="+mj-lt"/>
              <a:buAutoNum type="alphaLcPeriod"/>
            </a:pPr>
            <a:r>
              <a:rPr lang="en-US" sz="2000" b="1" dirty="0" err="1">
                <a:latin typeface="Times New Roman" pitchFamily="18" charset="0"/>
                <a:cs typeface="Times New Roman" pitchFamily="18" charset="0"/>
              </a:rPr>
              <a:t>Periode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Patristik</a:t>
            </a:r>
            <a:r>
              <a:rPr lang="en-US" sz="2000" b="1" dirty="0">
                <a:latin typeface="Times New Roman" pitchFamily="18" charset="0"/>
                <a:cs typeface="Times New Roman" pitchFamily="18" charset="0"/>
              </a:rPr>
              <a:t> </a:t>
            </a:r>
          </a:p>
          <a:p>
            <a:pPr marL="457200" indent="-457200"/>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berasal</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kata</a:t>
            </a:r>
            <a:r>
              <a:rPr lang="en-US" sz="2000" dirty="0">
                <a:latin typeface="Times New Roman" pitchFamily="18" charset="0"/>
                <a:cs typeface="Times New Roman" pitchFamily="18" charset="0"/>
              </a:rPr>
              <a:t> Latin </a:t>
            </a:r>
            <a:r>
              <a:rPr lang="en-US" sz="2000" dirty="0" err="1">
                <a:latin typeface="Times New Roman" pitchFamily="18" charset="0"/>
                <a:cs typeface="Times New Roman" pitchFamily="18" charset="0"/>
              </a:rPr>
              <a:t>patres</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berarti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bapa-bapa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Gereja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ahli-ahli</a:t>
            </a:r>
            <a:r>
              <a:rPr lang="en-US" sz="2000" dirty="0">
                <a:latin typeface="Times New Roman" pitchFamily="18" charset="0"/>
                <a:cs typeface="Times New Roman" pitchFamily="18" charset="0"/>
              </a:rPr>
              <a:t> agama Kristen </a:t>
            </a:r>
            <a:r>
              <a:rPr lang="en-US" sz="2000" dirty="0" err="1">
                <a:latin typeface="Times New Roman" pitchFamily="18" charset="0"/>
                <a:cs typeface="Times New Roman" pitchFamily="18" charset="0"/>
              </a:rPr>
              <a:t>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abad</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permulaan</a:t>
            </a:r>
            <a:r>
              <a:rPr lang="en-US" sz="2000" dirty="0">
                <a:latin typeface="Times New Roman" pitchFamily="18" charset="0"/>
                <a:cs typeface="Times New Roman" pitchFamily="18" charset="0"/>
              </a:rPr>
              <a:t> agama Kristen. </a:t>
            </a:r>
            <a:r>
              <a:rPr lang="en-US" sz="2000" dirty="0" err="1">
                <a:latin typeface="Times New Roman" pitchFamily="18" charset="0"/>
                <a:cs typeface="Times New Roman" pitchFamily="18" charset="0"/>
              </a:rPr>
              <a:t>Periode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mengalami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dua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tahap</a:t>
            </a:r>
            <a:r>
              <a:rPr lang="en-US" sz="2000" dirty="0">
                <a:latin typeface="Times New Roman" pitchFamily="18" charset="0"/>
                <a:cs typeface="Times New Roman" pitchFamily="18" charset="0"/>
              </a:rPr>
              <a:t>: </a:t>
            </a:r>
            <a:endParaRPr lang="id-ID" sz="2400" dirty="0">
              <a:latin typeface="Times New Roman" pitchFamily="18" charset="0"/>
              <a:cs typeface="Times New Roman" pitchFamily="18" charset="0"/>
            </a:endParaRPr>
          </a:p>
          <a:p>
            <a:pPr marL="457200" indent="-457200"/>
            <a:endParaRPr lang="en-US" sz="2000" dirty="0">
              <a:latin typeface="Times New Roman" pitchFamily="18" charset="0"/>
              <a:cs typeface="Times New Roman" pitchFamily="18" charset="0"/>
            </a:endParaRPr>
          </a:p>
          <a:p>
            <a:pPr marL="1371600" lvl="2" indent="-457200">
              <a:buFont typeface="+mj-lt"/>
              <a:buAutoNum type="arabicPeriod"/>
            </a:pPr>
            <a:r>
              <a:rPr lang="en-US" sz="2000" dirty="0" err="1">
                <a:latin typeface="Times New Roman" pitchFamily="18" charset="0"/>
                <a:cs typeface="Times New Roman" pitchFamily="18" charset="0"/>
              </a:rPr>
              <a:t>Permulaan</a:t>
            </a:r>
            <a:r>
              <a:rPr lang="en-US" sz="2000" dirty="0">
                <a:latin typeface="Times New Roman" pitchFamily="18" charset="0"/>
                <a:cs typeface="Times New Roman" pitchFamily="18" charset="0"/>
              </a:rPr>
              <a:t> agama Kristen. </a:t>
            </a:r>
            <a:r>
              <a:rPr lang="en-US" sz="2000" dirty="0" err="1">
                <a:latin typeface="Times New Roman" pitchFamily="18" charset="0"/>
                <a:cs typeface="Times New Roman" pitchFamily="18" charset="0"/>
              </a:rPr>
              <a:t>Setelah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mengalami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berbagai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kesukaran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terutama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mengenai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filsafat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Yunani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maka</a:t>
            </a:r>
            <a:r>
              <a:rPr lang="en-US" sz="2000" dirty="0">
                <a:latin typeface="Times New Roman" pitchFamily="18" charset="0"/>
                <a:cs typeface="Times New Roman" pitchFamily="18" charset="0"/>
              </a:rPr>
              <a:t> agama Kristen </a:t>
            </a:r>
            <a:r>
              <a:rPr lang="en-US" sz="2000" dirty="0" err="1">
                <a:latin typeface="Times New Roman" pitchFamily="18" charset="0"/>
                <a:cs typeface="Times New Roman" pitchFamily="18" charset="0"/>
              </a:rPr>
              <a:t>memantapkan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Keluar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memperkuat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gereja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dalam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menetapkan</a:t>
            </a:r>
            <a:r>
              <a:rPr lang="en-US" sz="2000" dirty="0">
                <a:latin typeface="Times New Roman" pitchFamily="18" charset="0"/>
                <a:cs typeface="Times New Roman" pitchFamily="18" charset="0"/>
              </a:rPr>
              <a:t> dogma</a:t>
            </a:r>
            <a:r>
              <a:rPr lang="id-ID" sz="2000" dirty="0">
                <a:latin typeface="Times New Roman" pitchFamily="18" charset="0"/>
                <a:cs typeface="Times New Roman" pitchFamily="18" charset="0"/>
              </a:rPr>
              <a:t>-</a:t>
            </a:r>
            <a:r>
              <a:rPr lang="en-US" sz="2000" dirty="0">
                <a:latin typeface="Times New Roman" pitchFamily="18" charset="0"/>
                <a:cs typeface="Times New Roman" pitchFamily="18" charset="0"/>
              </a:rPr>
              <a:t>dogma. </a:t>
            </a:r>
            <a:endParaRPr lang="id-ID" sz="2000" dirty="0">
              <a:latin typeface="Times New Roman" pitchFamily="18" charset="0"/>
              <a:cs typeface="Times New Roman" pitchFamily="18" charset="0"/>
            </a:endParaRPr>
          </a:p>
          <a:p>
            <a:pPr marL="1371600" lvl="2" indent="-457200">
              <a:buFont typeface="+mj-lt"/>
              <a:buAutoNum type="arabicPeriod"/>
            </a:pPr>
            <a:r>
              <a:rPr lang="en-US" sz="2000" dirty="0" err="1">
                <a:latin typeface="Times New Roman" pitchFamily="18" charset="0"/>
                <a:cs typeface="Times New Roman" pitchFamily="18" charset="0"/>
              </a:rPr>
              <a:t>Filsafat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Agustinus</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merupakan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seorang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ahli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filsafat</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terkenal</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masa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patristik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Agustinus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melihat</a:t>
            </a:r>
            <a:r>
              <a:rPr lang="en-US" sz="2000" dirty="0">
                <a:latin typeface="Times New Roman" pitchFamily="18" charset="0"/>
                <a:cs typeface="Times New Roman" pitchFamily="18" charset="0"/>
              </a:rPr>
              <a:t> dogma-dogma </a:t>
            </a:r>
            <a:r>
              <a:rPr lang="en-US" sz="2000" dirty="0" err="1">
                <a:latin typeface="Times New Roman" pitchFamily="18" charset="0"/>
                <a:cs typeface="Times New Roman" pitchFamily="18" charset="0"/>
              </a:rPr>
              <a:t>sebagai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suatu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keseluruhan</a:t>
            </a:r>
            <a:r>
              <a:rPr lang="en-US" sz="2000" dirty="0">
                <a:latin typeface="Times New Roman" pitchFamily="18" charset="0"/>
                <a:cs typeface="Times New Roman" pitchFamily="18" charset="0"/>
              </a:rPr>
              <a:t>. </a:t>
            </a:r>
          </a:p>
        </p:txBody>
      </p:sp>
    </p:spTree>
    <p:extLst>
      <p:ext uri="{BB962C8B-B14F-4D97-AF65-F5344CB8AC3E}">
        <p14:creationId xmlns:p14="http://schemas.microsoft.com/office/powerpoint/2010/main" val="1907906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4294967295"/>
          </p:nvPr>
        </p:nvSpPr>
        <p:spPr>
          <a:xfrm>
            <a:off x="990600" y="533400"/>
            <a:ext cx="7239000" cy="5592763"/>
          </a:xfrm>
        </p:spPr>
        <p:txBody>
          <a:bodyPr>
            <a:normAutofit fontScale="92500" lnSpcReduction="10000"/>
          </a:bodyPr>
          <a:lstStyle/>
          <a:p>
            <a:pPr marL="457200" indent="-457200">
              <a:buNone/>
            </a:pPr>
            <a:r>
              <a:rPr lang="id-ID" sz="2000" b="1" dirty="0">
                <a:latin typeface="Times New Roman" pitchFamily="18" charset="0"/>
                <a:cs typeface="Times New Roman" pitchFamily="18" charset="0"/>
              </a:rPr>
              <a:t>b. 	</a:t>
            </a:r>
            <a:r>
              <a:rPr lang="en-US" sz="2000" b="1" dirty="0" err="1">
                <a:latin typeface="Times New Roman" pitchFamily="18" charset="0"/>
                <a:cs typeface="Times New Roman" pitchFamily="18" charset="0"/>
              </a:rPr>
              <a:t>Periode</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Skolastik</a:t>
            </a:r>
            <a:endParaRPr lang="en-US" sz="2000" b="1" dirty="0">
              <a:latin typeface="Times New Roman" pitchFamily="18" charset="0"/>
              <a:cs typeface="Times New Roman" pitchFamily="18" charset="0"/>
            </a:endParaRPr>
          </a:p>
          <a:p>
            <a:pPr>
              <a:buNone/>
            </a:pPr>
            <a:r>
              <a:rPr lang="en-US" sz="2000" dirty="0">
                <a:latin typeface="Times New Roman" pitchFamily="18" charset="0"/>
                <a:cs typeface="Times New Roman" pitchFamily="18" charset="0"/>
              </a:rPr>
              <a:t>	</a:t>
            </a:r>
            <a:r>
              <a:rPr lang="id-ID"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Periode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Skolastik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berlangsung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tahun</a:t>
            </a:r>
            <a:r>
              <a:rPr lang="en-US" sz="2000" dirty="0">
                <a:latin typeface="Times New Roman" pitchFamily="18" charset="0"/>
                <a:cs typeface="Times New Roman" pitchFamily="18" charset="0"/>
              </a:rPr>
              <a:t> 800-1500 M. </a:t>
            </a:r>
            <a:r>
              <a:rPr lang="en-US" sz="2000" dirty="0" err="1">
                <a:latin typeface="Times New Roman" pitchFamily="18" charset="0"/>
                <a:cs typeface="Times New Roman" pitchFamily="18" charset="0"/>
              </a:rPr>
              <a:t>Periode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ini</a:t>
            </a:r>
            <a:r>
              <a:rPr lang="id-ID"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dibagi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menjadi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tiga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tahap</a:t>
            </a:r>
            <a:r>
              <a:rPr lang="en-US" sz="2000" dirty="0">
                <a:latin typeface="Times New Roman" pitchFamily="18" charset="0"/>
                <a:cs typeface="Times New Roman" pitchFamily="18" charset="0"/>
              </a:rPr>
              <a:t>:</a:t>
            </a:r>
          </a:p>
          <a:p>
            <a:pPr>
              <a:buNone/>
            </a:pPr>
            <a:endParaRPr lang="en-US" sz="2000" dirty="0">
              <a:latin typeface="Times New Roman" pitchFamily="18" charset="0"/>
              <a:cs typeface="Times New Roman" pitchFamily="18" charset="0"/>
            </a:endParaRPr>
          </a:p>
          <a:p>
            <a:pPr marL="457200" indent="-457200">
              <a:buFont typeface="+mj-lt"/>
              <a:buAutoNum type="arabicPeriod"/>
            </a:pPr>
            <a:r>
              <a:rPr lang="en-US" sz="2000" dirty="0" err="1">
                <a:latin typeface="Times New Roman" pitchFamily="18" charset="0"/>
                <a:cs typeface="Times New Roman" pitchFamily="18" charset="0"/>
              </a:rPr>
              <a:t>Periode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skolastik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awal</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abad</a:t>
            </a:r>
            <a:r>
              <a:rPr lang="en-US" sz="2000" dirty="0">
                <a:latin typeface="Times New Roman" pitchFamily="18" charset="0"/>
                <a:cs typeface="Times New Roman" pitchFamily="18" charset="0"/>
              </a:rPr>
              <a:t> ke-9-12), </a:t>
            </a:r>
            <a:r>
              <a:rPr lang="en-US" sz="2000" dirty="0" err="1">
                <a:latin typeface="Times New Roman" pitchFamily="18" charset="0"/>
                <a:cs typeface="Times New Roman" pitchFamily="18" charset="0"/>
              </a:rPr>
              <a:t>ditandai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oleh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pembentukan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rnetode-metode</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lahir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karena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hubungan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rapat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antara</a:t>
            </a:r>
            <a:r>
              <a:rPr lang="en-US" sz="2000" dirty="0">
                <a:latin typeface="Times New Roman" pitchFamily="18" charset="0"/>
                <a:cs typeface="Times New Roman" pitchFamily="18" charset="0"/>
              </a:rPr>
              <a:t> agama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filsafat</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tampak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permulaan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persoalan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tentang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Universalia</a:t>
            </a:r>
            <a:r>
              <a:rPr lang="en-US" sz="2000" dirty="0">
                <a:latin typeface="Times New Roman" pitchFamily="18" charset="0"/>
                <a:cs typeface="Times New Roman" pitchFamily="18" charset="0"/>
              </a:rPr>
              <a:t>.</a:t>
            </a:r>
          </a:p>
          <a:p>
            <a:pPr>
              <a:buNone/>
            </a:pPr>
            <a:endParaRPr lang="en-US" sz="2000" dirty="0">
              <a:latin typeface="Times New Roman" pitchFamily="18" charset="0"/>
              <a:cs typeface="Times New Roman" pitchFamily="18" charset="0"/>
            </a:endParaRPr>
          </a:p>
          <a:p>
            <a:pPr marL="457200" indent="-457200">
              <a:buNone/>
            </a:pPr>
            <a:r>
              <a:rPr lang="id-ID" sz="2000" dirty="0">
                <a:latin typeface="Times New Roman" pitchFamily="18" charset="0"/>
                <a:cs typeface="Times New Roman" pitchFamily="18" charset="0"/>
              </a:rPr>
              <a:t>2. 	</a:t>
            </a:r>
            <a:r>
              <a:rPr lang="en-US" sz="2000" dirty="0" err="1">
                <a:latin typeface="Times New Roman" pitchFamily="18" charset="0"/>
                <a:cs typeface="Times New Roman" pitchFamily="18" charset="0"/>
              </a:rPr>
              <a:t>Periode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puncak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perkembangan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skolastik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abad</a:t>
            </a:r>
            <a:r>
              <a:rPr lang="en-US" sz="2000" dirty="0">
                <a:latin typeface="Times New Roman" pitchFamily="18" charset="0"/>
                <a:cs typeface="Times New Roman" pitchFamily="18" charset="0"/>
              </a:rPr>
              <a:t> ke-13), </a:t>
            </a:r>
            <a:r>
              <a:rPr lang="en-US" sz="2000" dirty="0" err="1">
                <a:latin typeface="Times New Roman" pitchFamily="18" charset="0"/>
                <a:cs typeface="Times New Roman" pitchFamily="18" charset="0"/>
              </a:rPr>
              <a:t>ditandai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oleh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keadaan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dipengaruhi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oleh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Aristoteles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akibat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kedatangan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ahli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filsafat</a:t>
            </a:r>
            <a:r>
              <a:rPr lang="en-US" sz="2000" dirty="0">
                <a:latin typeface="Times New Roman" pitchFamily="18" charset="0"/>
                <a:cs typeface="Times New Roman" pitchFamily="18" charset="0"/>
              </a:rPr>
              <a:t> Arab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Yahudi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Puncak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perkembangan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pada</a:t>
            </a:r>
            <a:r>
              <a:rPr lang="en-US" sz="2000" dirty="0">
                <a:latin typeface="Times New Roman" pitchFamily="18" charset="0"/>
                <a:cs typeface="Times New Roman" pitchFamily="18" charset="0"/>
              </a:rPr>
              <a:t> Thomas Aquinas.</a:t>
            </a:r>
          </a:p>
          <a:p>
            <a:pPr>
              <a:buNone/>
            </a:pPr>
            <a:endParaRPr lang="en-US" sz="2000" dirty="0">
              <a:latin typeface="Times New Roman" pitchFamily="18" charset="0"/>
              <a:cs typeface="Times New Roman" pitchFamily="18" charset="0"/>
            </a:endParaRPr>
          </a:p>
          <a:p>
            <a:pPr>
              <a:buNone/>
            </a:pPr>
            <a:r>
              <a:rPr lang="id-ID" sz="2000" dirty="0">
                <a:latin typeface="Times New Roman" pitchFamily="18" charset="0"/>
                <a:cs typeface="Times New Roman" pitchFamily="18" charset="0"/>
              </a:rPr>
              <a:t>3.	</a:t>
            </a:r>
            <a:r>
              <a:rPr lang="en-US" sz="2000" dirty="0" err="1">
                <a:latin typeface="Times New Roman" pitchFamily="18" charset="0"/>
                <a:cs typeface="Times New Roman" pitchFamily="18" charset="0"/>
              </a:rPr>
              <a:t>Periode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skolastik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akhir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abad</a:t>
            </a:r>
            <a:r>
              <a:rPr lang="en-US" sz="2000" dirty="0">
                <a:latin typeface="Times New Roman" pitchFamily="18" charset="0"/>
                <a:cs typeface="Times New Roman" pitchFamily="18" charset="0"/>
              </a:rPr>
              <a:t> ke-14-15), </a:t>
            </a:r>
            <a:r>
              <a:rPr lang="en-US" sz="2000" dirty="0" err="1">
                <a:latin typeface="Times New Roman" pitchFamily="18" charset="0"/>
                <a:cs typeface="Times New Roman" pitchFamily="18" charset="0"/>
              </a:rPr>
              <a:t>ditandai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dengan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pemikiran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kefilsafatan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berkembang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arah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nominalisme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ialah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aliran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berpendapat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bahwa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universalisme</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tidak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memberi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petunjuk</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tentang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aspek</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sama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dan</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umum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mengenai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adanya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sesuatu</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hal</a:t>
            </a:r>
            <a:r>
              <a:rPr lang="en-US" sz="2000" dirty="0">
                <a:latin typeface="Times New Roman" pitchFamily="18" charset="0"/>
                <a:cs typeface="Times New Roman" pitchFamily="18" charset="0"/>
              </a:rPr>
              <a:t>.</a:t>
            </a:r>
          </a:p>
        </p:txBody>
      </p:sp>
    </p:spTree>
    <p:extLst>
      <p:ext uri="{BB962C8B-B14F-4D97-AF65-F5344CB8AC3E}">
        <p14:creationId xmlns:p14="http://schemas.microsoft.com/office/powerpoint/2010/main" val="4261931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533400"/>
            <a:ext cx="8153400" cy="3200400"/>
          </a:xfrm>
        </p:spPr>
        <p:txBody>
          <a:bodyPr>
            <a:noAutofit/>
          </a:bodyPr>
          <a:lstStyle/>
          <a:p>
            <a:r>
              <a:rPr lang="en-US" sz="3600" dirty="0" err="1">
                <a:solidFill>
                  <a:schemeClr val="tx1"/>
                </a:solidFill>
                <a:latin typeface="Times New Roman" pitchFamily="18" charset="0"/>
                <a:cs typeface="Times New Roman" pitchFamily="18" charset="0"/>
              </a:rPr>
              <a:t>Antara</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tahun</a:t>
            </a:r>
            <a:r>
              <a:rPr lang="en-US" sz="3600" dirty="0">
                <a:solidFill>
                  <a:schemeClr val="tx1"/>
                </a:solidFill>
                <a:latin typeface="Times New Roman" pitchFamily="18" charset="0"/>
                <a:cs typeface="Times New Roman" pitchFamily="18" charset="0"/>
              </a:rPr>
              <a:t> 600-700 M yang </a:t>
            </a:r>
            <a:r>
              <a:rPr lang="en-US" sz="3600" dirty="0" err="1">
                <a:solidFill>
                  <a:schemeClr val="tx1"/>
                </a:solidFill>
                <a:latin typeface="Times New Roman" pitchFamily="18" charset="0"/>
                <a:cs typeface="Times New Roman" pitchFamily="18" charset="0"/>
              </a:rPr>
              <a:t>menjadi</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obor</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kemajuan</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ilmu</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pengetahuan</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berada</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diperadapan</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dunia</a:t>
            </a:r>
            <a:r>
              <a:rPr lang="en-US" sz="3600" dirty="0">
                <a:solidFill>
                  <a:schemeClr val="tx1"/>
                </a:solidFill>
                <a:latin typeface="Times New Roman" pitchFamily="18" charset="0"/>
                <a:cs typeface="Times New Roman" pitchFamily="18" charset="0"/>
              </a:rPr>
              <a:t> Islam </a:t>
            </a:r>
            <a:r>
              <a:rPr lang="en-US" sz="3600" dirty="0" err="1">
                <a:solidFill>
                  <a:schemeClr val="tx1"/>
                </a:solidFill>
                <a:latin typeface="Times New Roman" pitchFamily="18" charset="0"/>
                <a:cs typeface="Times New Roman" pitchFamily="18" charset="0"/>
              </a:rPr>
              <a:t>seperti</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dibidang</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ilmu</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kedokteran</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dan</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ilmu</a:t>
            </a:r>
            <a:r>
              <a:rPr lang="en-US" sz="3600" dirty="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alam</a:t>
            </a:r>
            <a:r>
              <a:rPr lang="en-US" sz="3600" dirty="0">
                <a:solidFill>
                  <a:schemeClr val="tx1"/>
                </a:solidFill>
                <a:latin typeface="Times New Roman" pitchFamily="18" charset="0"/>
                <a:cs typeface="Times New Roman" pitchFamily="18" charset="0"/>
              </a:rPr>
              <a:t>.</a:t>
            </a:r>
            <a:endParaRPr lang="id-ID"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169838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990600" y="304800"/>
            <a:ext cx="7696200" cy="762000"/>
          </a:xfrm>
        </p:spPr>
        <p:txBody>
          <a:bodyPr>
            <a:normAutofit/>
          </a:bodyPr>
          <a:lstStyle/>
          <a:p>
            <a:pPr marL="742950" indent="-742950" algn="l">
              <a:buFont typeface="+mj-lt"/>
              <a:buAutoNum type="arabicPeriod"/>
            </a:pPr>
            <a:r>
              <a:rPr lang="id-ID" sz="4000" b="1" dirty="0">
                <a:solidFill>
                  <a:srgbClr val="FFFF00"/>
                </a:solidFill>
                <a:latin typeface="Bookman Old Style" panose="02050604050505020204" pitchFamily="18" charset="0"/>
                <a:ea typeface="Arial" charset="0"/>
                <a:cs typeface="Arial" charset="0"/>
              </a:rPr>
              <a:t>Zaman Yunani Kuno</a:t>
            </a:r>
          </a:p>
        </p:txBody>
      </p:sp>
      <p:sp>
        <p:nvSpPr>
          <p:cNvPr id="5" name="Subtitle 4"/>
          <p:cNvSpPr>
            <a:spLocks noGrp="1"/>
          </p:cNvSpPr>
          <p:nvPr>
            <p:ph type="subTitle" idx="1"/>
          </p:nvPr>
        </p:nvSpPr>
        <p:spPr>
          <a:xfrm>
            <a:off x="381000" y="1600200"/>
            <a:ext cx="8382000" cy="4343400"/>
          </a:xfrm>
        </p:spPr>
        <p:txBody>
          <a:bodyPr>
            <a:normAutofit fontScale="85000" lnSpcReduction="10000"/>
          </a:bodyPr>
          <a:lstStyle/>
          <a:p>
            <a:pPr marL="457200" indent="-457200" algn="l">
              <a:spcBef>
                <a:spcPts val="1200"/>
              </a:spcBef>
              <a:buFont typeface="Wingdings" panose="05000000000000000000" pitchFamily="2" charset="2"/>
              <a:buChar char="§"/>
            </a:pPr>
            <a:r>
              <a:rPr lang="en-US" sz="2400" dirty="0" err="1">
                <a:solidFill>
                  <a:schemeClr val="tx1"/>
                </a:solidFill>
                <a:latin typeface="Arial" panose="020B0604020202020204" pitchFamily="34" charset="0"/>
                <a:cs typeface="Arial" panose="020B0604020202020204" pitchFamily="34" charset="0"/>
              </a:rPr>
              <a:t>Periode</a:t>
            </a:r>
            <a:r>
              <a:rPr lang="en-US" sz="2400" dirty="0">
                <a:solidFill>
                  <a:schemeClr val="tx1"/>
                </a:solidFill>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ini</a:t>
            </a:r>
            <a:r>
              <a:rPr lang="en-US" sz="2400" dirty="0">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merupakan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periode</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penting</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sejarah</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peradaban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manusia</a:t>
            </a:r>
            <a:r>
              <a:rPr lang="id-ID" sz="2400" dirty="0">
                <a:solidFill>
                  <a:schemeClr val="tx1"/>
                </a:solidFill>
                <a:latin typeface="Arial" panose="020B0604020202020204" pitchFamily="34" charset="0"/>
                <a:cs typeface="Arial" panose="020B0604020202020204" pitchFamily="34" charset="0"/>
              </a:rPr>
              <a:t>,</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karena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terjadi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perubahan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pola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pikir</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manusia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dari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mit</a:t>
            </a:r>
            <a:r>
              <a:rPr lang="id-ID" sz="2400" dirty="0">
                <a:solidFill>
                  <a:schemeClr val="tx1"/>
                </a:solidFill>
                <a:latin typeface="Arial" panose="020B0604020202020204" pitchFamily="34" charset="0"/>
                <a:cs typeface="Arial" panose="020B0604020202020204" pitchFamily="34" charset="0"/>
              </a:rPr>
              <a:t>ologi</a:t>
            </a:r>
            <a:r>
              <a:rPr lang="en-AU" sz="2400" dirty="0">
                <a:solidFill>
                  <a:schemeClr val="tx1"/>
                </a:solidFill>
                <a:latin typeface="Arial" panose="020B0604020202020204" pitchFamily="34" charset="0"/>
                <a:cs typeface="Arial" panose="020B0604020202020204" pitchFamily="34" charset="0"/>
              </a:rPr>
              <a:t>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menjadi</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rasionalis</a:t>
            </a:r>
            <a:r>
              <a:rPr lang="en-US" sz="2400" dirty="0">
                <a:solidFill>
                  <a:schemeClr val="tx1"/>
                </a:solidFill>
                <a:latin typeface="Arial" panose="020B0604020202020204" pitchFamily="34" charset="0"/>
                <a:cs typeface="Arial" panose="020B0604020202020204" pitchFamily="34" charset="0"/>
              </a:rPr>
              <a:t>. </a:t>
            </a:r>
          </a:p>
          <a:p>
            <a:pPr marL="457200" indent="-457200" algn="l">
              <a:spcBef>
                <a:spcPts val="1200"/>
              </a:spcBef>
              <a:buFont typeface="Wingdings" panose="05000000000000000000" pitchFamily="2" charset="2"/>
              <a:buChar char="§"/>
            </a:pPr>
            <a:r>
              <a:rPr lang="en-US" sz="2400" dirty="0">
                <a:solidFill>
                  <a:schemeClr val="accent2">
                    <a:lumMod val="40000"/>
                    <a:lumOff val="60000"/>
                  </a:schemeClr>
                </a:solidFill>
                <a:latin typeface="Arial" panose="020B0604020202020204" pitchFamily="34" charset="0"/>
                <a:cs typeface="Arial" panose="020B0604020202020204" pitchFamily="34" charset="0"/>
              </a:rPr>
              <a:t>Pola </a:t>
            </a:r>
            <a:r>
              <a:rPr lang="en-US" sz="2400" dirty="0" err="1">
                <a:solidFill>
                  <a:schemeClr val="accent2">
                    <a:lumMod val="40000"/>
                    <a:lumOff val="60000"/>
                  </a:schemeClr>
                </a:solidFill>
                <a:latin typeface="Arial" panose="020B0604020202020204" pitchFamily="34" charset="0"/>
                <a:cs typeface="Arial" panose="020B0604020202020204" pitchFamily="34" charset="0"/>
              </a:rPr>
              <a:t>pikir</a:t>
            </a:r>
            <a:r>
              <a:rPr lang="en-US" sz="2400" dirty="0">
                <a:solidFill>
                  <a:schemeClr val="accent2">
                    <a:lumMod val="40000"/>
                    <a:lumOff val="60000"/>
                  </a:schemeClr>
                </a:solidFill>
                <a:latin typeface="Arial" panose="020B0604020202020204" pitchFamily="34" charset="0"/>
                <a:cs typeface="Arial" panose="020B0604020202020204" pitchFamily="34" charset="0"/>
              </a:rPr>
              <a:t> </a:t>
            </a:r>
            <a:r>
              <a:rPr lang="id-ID" sz="2400" dirty="0">
                <a:solidFill>
                  <a:schemeClr val="accent2">
                    <a:lumMod val="40000"/>
                    <a:lumOff val="60000"/>
                  </a:schemeClr>
                </a:solidFill>
                <a:latin typeface="Arial" panose="020B0604020202020204" pitchFamily="34" charset="0"/>
                <a:cs typeface="Arial" panose="020B0604020202020204" pitchFamily="34" charset="0"/>
              </a:rPr>
              <a:t>mitologi</a:t>
            </a:r>
            <a:r>
              <a:rPr lang="en-AU" sz="2400" dirty="0">
                <a:solidFill>
                  <a:schemeClr val="accent2">
                    <a:lumMod val="40000"/>
                    <a:lumOff val="60000"/>
                  </a:schemeClr>
                </a:solidFill>
                <a:latin typeface="Arial" panose="020B0604020202020204" pitchFamily="34" charset="0"/>
                <a:cs typeface="Arial" panose="020B0604020202020204" pitchFamily="34" charset="0"/>
              </a:rPr>
              <a:t>s</a:t>
            </a:r>
            <a:r>
              <a:rPr lang="id-ID" sz="2400" dirty="0">
                <a:solidFill>
                  <a:schemeClr val="accent2">
                    <a:lumMod val="40000"/>
                    <a:lumOff val="60000"/>
                  </a:schemeClr>
                </a:solidFill>
                <a:latin typeface="Arial" panose="020B0604020202020204" pitchFamily="34" charset="0"/>
                <a:cs typeface="Arial" panose="020B0604020202020204" pitchFamily="34" charset="0"/>
              </a:rPr>
              <a:t> </a:t>
            </a:r>
            <a:r>
              <a:rPr lang="en-US" sz="2400" dirty="0" err="1">
                <a:solidFill>
                  <a:schemeClr val="accent2">
                    <a:lumMod val="40000"/>
                    <a:lumOff val="60000"/>
                  </a:schemeClr>
                </a:solidFill>
                <a:latin typeface="Arial" panose="020B0604020202020204" pitchFamily="34" charset="0"/>
                <a:cs typeface="Arial" panose="020B0604020202020204" pitchFamily="34" charset="0"/>
              </a:rPr>
              <a:t>sangat</a:t>
            </a:r>
            <a:r>
              <a:rPr lang="en-US" sz="2400" dirty="0">
                <a:solidFill>
                  <a:schemeClr val="accent2">
                    <a:lumMod val="40000"/>
                    <a:lumOff val="60000"/>
                  </a:schemeClr>
                </a:solidFill>
                <a:latin typeface="Arial" panose="020B0604020202020204" pitchFamily="34" charset="0"/>
                <a:cs typeface="Arial" panose="020B0604020202020204" pitchFamily="34" charset="0"/>
              </a:rPr>
              <a:t> </a:t>
            </a:r>
            <a:r>
              <a:rPr lang="en-US" sz="2400" dirty="0" err="1">
                <a:solidFill>
                  <a:schemeClr val="accent2">
                    <a:lumMod val="40000"/>
                    <a:lumOff val="60000"/>
                  </a:schemeClr>
                </a:solidFill>
                <a:latin typeface="Arial" panose="020B0604020202020204" pitchFamily="34" charset="0"/>
                <a:cs typeface="Arial" panose="020B0604020202020204" pitchFamily="34" charset="0"/>
              </a:rPr>
              <a:t>mengandalkan</a:t>
            </a:r>
            <a:r>
              <a:rPr lang="en-US" sz="2400" dirty="0">
                <a:solidFill>
                  <a:schemeClr val="accent2">
                    <a:lumMod val="40000"/>
                    <a:lumOff val="60000"/>
                  </a:schemeClr>
                </a:solidFill>
                <a:latin typeface="Arial" panose="020B0604020202020204" pitchFamily="34" charset="0"/>
                <a:cs typeface="Arial" panose="020B0604020202020204" pitchFamily="34" charset="0"/>
              </a:rPr>
              <a:t> </a:t>
            </a:r>
            <a:r>
              <a:rPr lang="en-US" sz="2400" dirty="0" err="1">
                <a:solidFill>
                  <a:schemeClr val="accent2">
                    <a:lumMod val="40000"/>
                    <a:lumOff val="60000"/>
                  </a:schemeClr>
                </a:solidFill>
                <a:latin typeface="Arial" panose="020B0604020202020204" pitchFamily="34" charset="0"/>
                <a:cs typeface="Arial" panose="020B0604020202020204" pitchFamily="34" charset="0"/>
              </a:rPr>
              <a:t>mitos-mitos</a:t>
            </a:r>
            <a:r>
              <a:rPr lang="en-US" sz="2400" dirty="0">
                <a:solidFill>
                  <a:schemeClr val="accent2">
                    <a:lumMod val="40000"/>
                    <a:lumOff val="60000"/>
                  </a:schemeClr>
                </a:solidFill>
                <a:latin typeface="Arial" panose="020B0604020202020204" pitchFamily="34" charset="0"/>
                <a:cs typeface="Arial" panose="020B0604020202020204" pitchFamily="34" charset="0"/>
              </a:rPr>
              <a:t> </a:t>
            </a:r>
            <a:r>
              <a:rPr lang="en-US" sz="2400" dirty="0" err="1">
                <a:solidFill>
                  <a:schemeClr val="accent2">
                    <a:lumMod val="40000"/>
                    <a:lumOff val="60000"/>
                  </a:schemeClr>
                </a:solidFill>
                <a:latin typeface="Arial" panose="020B0604020202020204" pitchFamily="34" charset="0"/>
                <a:cs typeface="Arial" panose="020B0604020202020204" pitchFamily="34" charset="0"/>
              </a:rPr>
              <a:t>dalam</a:t>
            </a:r>
            <a:r>
              <a:rPr lang="en-US" sz="2400" dirty="0">
                <a:solidFill>
                  <a:schemeClr val="accent2">
                    <a:lumMod val="40000"/>
                    <a:lumOff val="60000"/>
                  </a:schemeClr>
                </a:solidFill>
                <a:latin typeface="Arial" panose="020B0604020202020204" pitchFamily="34" charset="0"/>
                <a:cs typeface="Arial" panose="020B0604020202020204" pitchFamily="34" charset="0"/>
              </a:rPr>
              <a:t> </a:t>
            </a:r>
            <a:r>
              <a:rPr lang="en-US" sz="2400" dirty="0" err="1">
                <a:solidFill>
                  <a:schemeClr val="accent2">
                    <a:lumMod val="40000"/>
                    <a:lumOff val="60000"/>
                  </a:schemeClr>
                </a:solidFill>
                <a:latin typeface="Arial" panose="020B0604020202020204" pitchFamily="34" charset="0"/>
                <a:cs typeface="Arial" panose="020B0604020202020204" pitchFamily="34" charset="0"/>
              </a:rPr>
              <a:t>menjelaskan</a:t>
            </a:r>
            <a:r>
              <a:rPr lang="en-US" sz="2400" dirty="0">
                <a:solidFill>
                  <a:schemeClr val="accent2">
                    <a:lumMod val="40000"/>
                    <a:lumOff val="60000"/>
                  </a:schemeClr>
                </a:solidFill>
                <a:latin typeface="Arial" panose="020B0604020202020204" pitchFamily="34" charset="0"/>
                <a:cs typeface="Arial" panose="020B0604020202020204" pitchFamily="34" charset="0"/>
              </a:rPr>
              <a:t> </a:t>
            </a:r>
            <a:r>
              <a:rPr lang="en-US" sz="2400" dirty="0" err="1">
                <a:solidFill>
                  <a:schemeClr val="accent2">
                    <a:lumMod val="40000"/>
                    <a:lumOff val="60000"/>
                  </a:schemeClr>
                </a:solidFill>
                <a:latin typeface="Arial" panose="020B0604020202020204" pitchFamily="34" charset="0"/>
                <a:cs typeface="Arial" panose="020B0604020202020204" pitchFamily="34" charset="0"/>
              </a:rPr>
              <a:t>fenomena</a:t>
            </a:r>
            <a:r>
              <a:rPr lang="en-US" sz="2400" dirty="0">
                <a:solidFill>
                  <a:schemeClr val="accent2">
                    <a:lumMod val="40000"/>
                    <a:lumOff val="60000"/>
                  </a:schemeClr>
                </a:solidFill>
                <a:latin typeface="Arial" panose="020B0604020202020204" pitchFamily="34" charset="0"/>
                <a:cs typeface="Arial" panose="020B0604020202020204" pitchFamily="34" charset="0"/>
              </a:rPr>
              <a:t> </a:t>
            </a:r>
            <a:r>
              <a:rPr lang="en-US" sz="2400" dirty="0" err="1">
                <a:solidFill>
                  <a:schemeClr val="accent2">
                    <a:lumMod val="40000"/>
                    <a:lumOff val="60000"/>
                  </a:schemeClr>
                </a:solidFill>
                <a:latin typeface="Arial" panose="020B0604020202020204" pitchFamily="34" charset="0"/>
                <a:cs typeface="Arial" panose="020B0604020202020204" pitchFamily="34" charset="0"/>
              </a:rPr>
              <a:t>alam</a:t>
            </a:r>
            <a:r>
              <a:rPr lang="en-US" sz="2400" dirty="0">
                <a:solidFill>
                  <a:schemeClr val="accent2">
                    <a:lumMod val="40000"/>
                    <a:lumOff val="60000"/>
                  </a:schemeClr>
                </a:solidFill>
                <a:latin typeface="Arial" panose="020B0604020202020204" pitchFamily="34" charset="0"/>
                <a:cs typeface="Arial" panose="020B0604020202020204" pitchFamily="34" charset="0"/>
              </a:rPr>
              <a:t>.</a:t>
            </a:r>
            <a:endParaRPr lang="id-ID" sz="2400" dirty="0">
              <a:solidFill>
                <a:schemeClr val="accent2">
                  <a:lumMod val="40000"/>
                  <a:lumOff val="60000"/>
                </a:schemeClr>
              </a:solidFill>
              <a:latin typeface="Arial" panose="020B0604020202020204" pitchFamily="34" charset="0"/>
              <a:cs typeface="Arial" panose="020B0604020202020204" pitchFamily="34" charset="0"/>
            </a:endParaRPr>
          </a:p>
          <a:p>
            <a:pPr marL="457200" indent="-457200" algn="l">
              <a:spcBef>
                <a:spcPts val="1200"/>
              </a:spcBef>
              <a:buFont typeface="Wingdings" panose="05000000000000000000" pitchFamily="2" charset="2"/>
              <a:buChar char="§"/>
            </a:pPr>
            <a:r>
              <a:rPr lang="id-ID" sz="2400" dirty="0" err="1">
                <a:latin typeface="Arial" panose="020B0604020202020204" pitchFamily="34" charset="0"/>
                <a:cs typeface="Arial" panose="020B0604020202020204" pitchFamily="34" charset="0"/>
              </a:rPr>
              <a:t>Mitologisme</a:t>
            </a:r>
            <a:r>
              <a:rPr lang="id-ID" sz="2400" dirty="0">
                <a:latin typeface="Arial" panose="020B0604020202020204" pitchFamily="34" charset="0"/>
                <a:cs typeface="Arial" panose="020B0604020202020204" pitchFamily="34" charset="0"/>
              </a:rPr>
              <a:t> meyakini semua kejadian alam selalu dikaitkan dengan mitos. </a:t>
            </a:r>
            <a:r>
              <a:rPr lang="id-ID" sz="2400" dirty="0" err="1">
                <a:latin typeface="Arial" panose="020B0604020202020204" pitchFamily="34" charset="0"/>
                <a:cs typeface="Arial" panose="020B0604020202020204" pitchFamily="34" charset="0"/>
              </a:rPr>
              <a:t>Ex</a:t>
            </a:r>
            <a:r>
              <a:rPr lang="id-ID" sz="2400" dirty="0">
                <a:latin typeface="Arial" panose="020B0604020202020204" pitchFamily="34" charset="0"/>
                <a:cs typeface="Arial" panose="020B0604020202020204" pitchFamily="34" charset="0"/>
              </a:rPr>
              <a:t>: G</a:t>
            </a:r>
            <a:r>
              <a:rPr lang="id-ID" sz="2400" dirty="0">
                <a:solidFill>
                  <a:schemeClr val="tx1"/>
                </a:solidFill>
                <a:latin typeface="Arial" panose="020B0604020202020204" pitchFamily="34" charset="0"/>
                <a:cs typeface="Arial" panose="020B0604020202020204" pitchFamily="34" charset="0"/>
              </a:rPr>
              <a:t>empa bumi tidak dianggap fenomena alam biasa, tetapi Dewa Bumi sedang menggoyangkan </a:t>
            </a:r>
            <a:r>
              <a:rPr lang="id-ID" dirty="0">
                <a:solidFill>
                  <a:schemeClr val="tx1"/>
                </a:solidFill>
                <a:latin typeface="Arial" panose="020B0604020202020204" pitchFamily="34" charset="0"/>
                <a:cs typeface="Arial" panose="020B0604020202020204" pitchFamily="34" charset="0"/>
              </a:rPr>
              <a:t>kepalanya. </a:t>
            </a:r>
          </a:p>
          <a:p>
            <a:pPr marL="541338" algn="l">
              <a:lnSpc>
                <a:spcPct val="120000"/>
              </a:lnSpc>
              <a:spcBef>
                <a:spcPts val="0"/>
              </a:spcBef>
            </a:pPr>
            <a:r>
              <a:rPr lang="id-ID" sz="2400" dirty="0">
                <a:solidFill>
                  <a:srgbClr val="FFFF00"/>
                </a:solidFill>
                <a:latin typeface="Arial" panose="020B0604020202020204" pitchFamily="34" charset="0"/>
                <a:cs typeface="Arial" panose="020B0604020202020204" pitchFamily="34" charset="0"/>
                <a:sym typeface="Wingdings" pitchFamily="2" charset="2"/>
              </a:rPr>
              <a:t>Dewa Zeus/ Jupiter (Pimpinan Dewa), Ares (perang), </a:t>
            </a:r>
            <a:r>
              <a:rPr lang="id-ID" sz="2400" dirty="0" err="1">
                <a:solidFill>
                  <a:srgbClr val="FFFF00"/>
                </a:solidFill>
                <a:latin typeface="Arial" panose="020B0604020202020204" pitchFamily="34" charset="0"/>
                <a:cs typeface="Arial" panose="020B0604020202020204" pitchFamily="34" charset="0"/>
              </a:rPr>
              <a:t>Poseidon</a:t>
            </a:r>
            <a:r>
              <a:rPr lang="id-ID" sz="2400" dirty="0">
                <a:solidFill>
                  <a:srgbClr val="FFFF00"/>
                </a:solidFill>
                <a:latin typeface="Arial" panose="020B0604020202020204" pitchFamily="34" charset="0"/>
                <a:cs typeface="Arial" panose="020B0604020202020204" pitchFamily="34" charset="0"/>
              </a:rPr>
              <a:t> (dewa Laut), </a:t>
            </a:r>
            <a:r>
              <a:rPr lang="id-ID" sz="2400" dirty="0" err="1">
                <a:solidFill>
                  <a:srgbClr val="FFFF00"/>
                </a:solidFill>
                <a:latin typeface="Arial" panose="020B0604020202020204" pitchFamily="34" charset="0"/>
                <a:cs typeface="Arial" panose="020B0604020202020204" pitchFamily="34" charset="0"/>
              </a:rPr>
              <a:t>Hades</a:t>
            </a:r>
            <a:r>
              <a:rPr lang="id-ID" sz="2400" dirty="0">
                <a:solidFill>
                  <a:srgbClr val="FFFF00"/>
                </a:solidFill>
                <a:latin typeface="Arial" panose="020B0604020202020204" pitchFamily="34" charset="0"/>
                <a:cs typeface="Arial" panose="020B0604020202020204" pitchFamily="34" charset="0"/>
              </a:rPr>
              <a:t> (dewa kekayaan), Atlas (dewa bumi), </a:t>
            </a:r>
            <a:r>
              <a:rPr lang="id-ID" sz="2400" dirty="0" err="1">
                <a:solidFill>
                  <a:srgbClr val="FFFF00"/>
                </a:solidFill>
                <a:latin typeface="Arial" panose="020B0604020202020204" pitchFamily="34" charset="0"/>
                <a:cs typeface="Arial" panose="020B0604020202020204" pitchFamily="34" charset="0"/>
              </a:rPr>
              <a:t>dll</a:t>
            </a:r>
            <a:endParaRPr lang="id-ID" sz="2400" dirty="0">
              <a:solidFill>
                <a:srgbClr val="FFFF00"/>
              </a:solidFill>
              <a:latin typeface="Arial" panose="020B0604020202020204" pitchFamily="34" charset="0"/>
              <a:cs typeface="Arial" panose="020B0604020202020204" pitchFamily="34" charset="0"/>
            </a:endParaRPr>
          </a:p>
          <a:p>
            <a:pPr marL="457200" indent="-457200" algn="l">
              <a:spcBef>
                <a:spcPts val="1200"/>
              </a:spcBef>
              <a:buFont typeface="Wingdings" panose="05000000000000000000" pitchFamily="2" charset="2"/>
              <a:buChar char="§"/>
            </a:pPr>
            <a:r>
              <a:rPr lang="id-ID" sz="2400" dirty="0">
                <a:solidFill>
                  <a:srgbClr val="86DBF6"/>
                </a:solidFill>
                <a:latin typeface="Arial" panose="020B0604020202020204" pitchFamily="34" charset="0"/>
                <a:cs typeface="Arial" panose="020B0604020202020204" pitchFamily="34" charset="0"/>
              </a:rPr>
              <a:t>Ketika ilmu muncul, fenomena alam tidak lagi dianggap sebagai aktivitas dewa, tetapi aktivitas natural yang terjadi secara kausalitas.</a:t>
            </a:r>
          </a:p>
          <a:p>
            <a:pPr algn="l">
              <a:spcBef>
                <a:spcPts val="1200"/>
              </a:spcBef>
            </a:pPr>
            <a:endParaRPr lang="id-ID" sz="2400" dirty="0">
              <a:solidFill>
                <a:schemeClr val="tx1"/>
              </a:solidFill>
              <a:latin typeface="Arial" panose="020B0604020202020204" pitchFamily="34" charset="0"/>
              <a:cs typeface="Arial" panose="020B0604020202020204" pitchFamily="34" charset="0"/>
            </a:endParaRPr>
          </a:p>
          <a:p>
            <a:pPr algn="l">
              <a:spcBef>
                <a:spcPts val="1200"/>
              </a:spcBef>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79825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762000" y="533400"/>
            <a:ext cx="7543800" cy="5334000"/>
          </a:xfrm>
        </p:spPr>
        <p:txBody>
          <a:bodyPr>
            <a:normAutofit fontScale="92500"/>
          </a:bodyPr>
          <a:lstStyle/>
          <a:p>
            <a:r>
              <a:rPr lang="en-US" dirty="0" err="1">
                <a:solidFill>
                  <a:schemeClr val="tx1"/>
                </a:solidFill>
                <a:latin typeface="Times New Roman" pitchFamily="18" charset="0"/>
                <a:cs typeface="Times New Roman" pitchFamily="18" charset="0"/>
              </a:rPr>
              <a:t>Adapun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tiga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bidang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sumbangan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sarjana</a:t>
            </a:r>
            <a:r>
              <a:rPr lang="en-US" dirty="0">
                <a:solidFill>
                  <a:schemeClr val="tx1"/>
                </a:solidFill>
                <a:latin typeface="Times New Roman" pitchFamily="18" charset="0"/>
                <a:cs typeface="Times New Roman" pitchFamily="18" charset="0"/>
              </a:rPr>
              <a:t> Islam </a:t>
            </a:r>
            <a:r>
              <a:rPr lang="en-US" dirty="0" err="1">
                <a:solidFill>
                  <a:schemeClr val="tx1"/>
                </a:solidFill>
                <a:latin typeface="Times New Roman" pitchFamily="18" charset="0"/>
                <a:cs typeface="Times New Roman" pitchFamily="18" charset="0"/>
              </a:rPr>
              <a:t>yaitu</a:t>
            </a:r>
            <a:r>
              <a:rPr lang="en-US" dirty="0">
                <a:solidFill>
                  <a:schemeClr val="tx1"/>
                </a:solidFill>
                <a:latin typeface="Times New Roman" pitchFamily="18" charset="0"/>
                <a:cs typeface="Times New Roman" pitchFamily="18" charset="0"/>
              </a:rPr>
              <a:t> :</a:t>
            </a:r>
            <a:endParaRPr lang="id-ID" dirty="0">
              <a:solidFill>
                <a:schemeClr val="tx1"/>
              </a:solidFill>
              <a:latin typeface="Times New Roman" pitchFamily="18" charset="0"/>
              <a:cs typeface="Times New Roman" pitchFamily="18" charset="0"/>
            </a:endParaRPr>
          </a:p>
          <a:p>
            <a:endParaRPr lang="id-ID" dirty="0">
              <a:solidFill>
                <a:schemeClr val="tx1"/>
              </a:solidFill>
              <a:latin typeface="Times New Roman" pitchFamily="18" charset="0"/>
              <a:cs typeface="Times New Roman" pitchFamily="18" charset="0"/>
            </a:endParaRPr>
          </a:p>
          <a:p>
            <a:pPr lvl="0">
              <a:buFont typeface="Arial" pitchFamily="34" charset="0"/>
              <a:buChar char="•"/>
            </a:pPr>
            <a:r>
              <a:rPr lang="id-ID"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Menerjemahkan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peninggalan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bangsa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Yunani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menyebar</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luaskannya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sedemikianrupa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sehingga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dapat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dikenal</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dunia</a:t>
            </a:r>
            <a:r>
              <a:rPr lang="en-US" dirty="0">
                <a:solidFill>
                  <a:schemeClr val="tx1"/>
                </a:solidFill>
                <a:latin typeface="Times New Roman" pitchFamily="18" charset="0"/>
                <a:cs typeface="Times New Roman" pitchFamily="18" charset="0"/>
              </a:rPr>
              <a:t> Barat </a:t>
            </a:r>
            <a:r>
              <a:rPr lang="en-US" dirty="0" err="1">
                <a:solidFill>
                  <a:schemeClr val="tx1"/>
                </a:solidFill>
                <a:latin typeface="Times New Roman" pitchFamily="18" charset="0"/>
                <a:cs typeface="Times New Roman" pitchFamily="18" charset="0"/>
              </a:rPr>
              <a:t>seperti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sekarang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ini</a:t>
            </a:r>
            <a:r>
              <a:rPr lang="en-US" dirty="0">
                <a:solidFill>
                  <a:schemeClr val="tx1"/>
                </a:solidFill>
                <a:latin typeface="Times New Roman" pitchFamily="18" charset="0"/>
                <a:cs typeface="Times New Roman" pitchFamily="18" charset="0"/>
              </a:rPr>
              <a:t>.</a:t>
            </a:r>
            <a:endParaRPr lang="id-ID" dirty="0">
              <a:solidFill>
                <a:schemeClr val="tx1"/>
              </a:solidFill>
              <a:latin typeface="Times New Roman" pitchFamily="18" charset="0"/>
              <a:cs typeface="Times New Roman" pitchFamily="18" charset="0"/>
            </a:endParaRPr>
          </a:p>
          <a:p>
            <a:pPr lvl="0"/>
            <a:endParaRPr lang="id-ID" dirty="0">
              <a:solidFill>
                <a:schemeClr val="tx1"/>
              </a:solidFill>
              <a:latin typeface="Times New Roman" pitchFamily="18" charset="0"/>
              <a:cs typeface="Times New Roman" pitchFamily="18" charset="0"/>
            </a:endParaRPr>
          </a:p>
          <a:p>
            <a:pPr lvl="0">
              <a:buFont typeface="Arial" pitchFamily="34" charset="0"/>
              <a:buChar char="•"/>
            </a:pPr>
            <a:r>
              <a:rPr lang="id-ID"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Memperluas</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pengamatan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dalam</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lapangan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ilmu</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kedoteran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obat-obatan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astronomi,ilmu</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kimia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ilmu</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bumi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ilmu</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tumbuh-tumbuhan</a:t>
            </a:r>
            <a:r>
              <a:rPr lang="en-US" dirty="0">
                <a:solidFill>
                  <a:schemeClr val="tx1"/>
                </a:solidFill>
                <a:latin typeface="Times New Roman" pitchFamily="18" charset="0"/>
                <a:cs typeface="Times New Roman" pitchFamily="18" charset="0"/>
              </a:rPr>
              <a:t>.</a:t>
            </a:r>
            <a:endParaRPr lang="id-ID" dirty="0">
              <a:solidFill>
                <a:schemeClr val="tx1"/>
              </a:solidFill>
              <a:latin typeface="Times New Roman" pitchFamily="18" charset="0"/>
              <a:cs typeface="Times New Roman" pitchFamily="18" charset="0"/>
            </a:endParaRPr>
          </a:p>
          <a:p>
            <a:pPr lvl="0"/>
            <a:endParaRPr lang="id-ID" dirty="0">
              <a:solidFill>
                <a:schemeClr val="tx1"/>
              </a:solidFill>
              <a:latin typeface="Times New Roman" pitchFamily="18" charset="0"/>
              <a:cs typeface="Times New Roman" pitchFamily="18" charset="0"/>
            </a:endParaRPr>
          </a:p>
          <a:p>
            <a:pPr lvl="0">
              <a:buFont typeface="Arial" pitchFamily="34" charset="0"/>
              <a:buChar char="•"/>
            </a:pPr>
            <a:r>
              <a:rPr lang="id-ID"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Menegaskan</a:t>
            </a:r>
            <a:r>
              <a:rPr lang="en-US" dirty="0">
                <a:solidFill>
                  <a:schemeClr val="tx1"/>
                </a:solidFill>
                <a:latin typeface="Times New Roman" pitchFamily="18" charset="0"/>
                <a:cs typeface="Times New Roman" pitchFamily="18" charset="0"/>
              </a:rPr>
              <a:t> system decimal </a:t>
            </a:r>
            <a:r>
              <a:rPr lang="en-US" dirty="0" err="1">
                <a:solidFill>
                  <a:schemeClr val="tx1"/>
                </a:solidFill>
                <a:latin typeface="Times New Roman" pitchFamily="18" charset="0"/>
                <a:cs typeface="Times New Roman" pitchFamily="18" charset="0"/>
              </a:rPr>
              <a:t>dan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dasar-dasar</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aljabar</a:t>
            </a:r>
            <a:r>
              <a:rPr lang="en-US" dirty="0">
                <a:solidFill>
                  <a:schemeClr val="tx1"/>
                </a:solidFill>
                <a:latin typeface="Times New Roman" pitchFamily="18" charset="0"/>
                <a:cs typeface="Times New Roman" pitchFamily="18" charset="0"/>
              </a:rPr>
              <a:t>.</a:t>
            </a:r>
            <a:endParaRPr lang="id-ID" dirty="0">
              <a:solidFill>
                <a:schemeClr val="tx1"/>
              </a:solidFill>
              <a:latin typeface="Times New Roman" pitchFamily="18" charset="0"/>
              <a:cs typeface="Times New Roman" pitchFamily="18" charset="0"/>
            </a:endParaRPr>
          </a:p>
          <a:p>
            <a:endParaRPr lang="id-ID"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2663938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990600" y="838200"/>
            <a:ext cx="7772400" cy="5029200"/>
          </a:xfrm>
        </p:spPr>
        <p:txBody>
          <a:bodyPr>
            <a:normAutofit/>
          </a:bodyPr>
          <a:lstStyle/>
          <a:p>
            <a:pPr algn="l"/>
            <a:r>
              <a:rPr lang="en-US" sz="2800" dirty="0" err="1">
                <a:solidFill>
                  <a:schemeClr val="tx1"/>
                </a:solidFill>
                <a:latin typeface="Times New Roman" pitchFamily="18" charset="0"/>
                <a:cs typeface="Times New Roman" pitchFamily="18" charset="0"/>
              </a:rPr>
              <a:t>Pada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akhir</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abad</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pertengahan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perguruan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tinggi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bertambah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banyak</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badan-badan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keilmuan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bertambah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pesat</a:t>
            </a:r>
            <a:r>
              <a:rPr lang="id-ID" sz="2800" dirty="0">
                <a:solidFill>
                  <a:schemeClr val="tx1"/>
                </a:solidFill>
                <a:latin typeface="Times New Roman" pitchFamily="18" charset="0"/>
                <a:cs typeface="Times New Roman" pitchFamily="18" charset="0"/>
              </a:rPr>
              <a: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juga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cabang-cabang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keilmuan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alam</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terus</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bermunculan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guna</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mencari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kebenaran</a:t>
            </a:r>
            <a:r>
              <a:rPr lang="en-US" sz="2800" dirty="0">
                <a:solidFill>
                  <a:schemeClr val="tx1"/>
                </a:solidFill>
                <a:latin typeface="Times New Roman" pitchFamily="18" charset="0"/>
                <a:cs typeface="Times New Roman" pitchFamily="18" charset="0"/>
              </a:rPr>
              <a:t>. </a:t>
            </a:r>
            <a:endParaRPr lang="id-ID" sz="2800" dirty="0">
              <a:solidFill>
                <a:schemeClr val="tx1"/>
              </a:solidFill>
              <a:latin typeface="Times New Roman" pitchFamily="18" charset="0"/>
              <a:cs typeface="Times New Roman" pitchFamily="18" charset="0"/>
            </a:endParaRPr>
          </a:p>
          <a:p>
            <a:pPr algn="l"/>
            <a:r>
              <a:rPr lang="en-US" sz="2800" dirty="0" err="1">
                <a:solidFill>
                  <a:schemeClr val="tx1"/>
                </a:solidFill>
                <a:latin typeface="Times New Roman" pitchFamily="18" charset="0"/>
                <a:cs typeface="Times New Roman" pitchFamily="18" charset="0"/>
              </a:rPr>
              <a:t>Melalui</a:t>
            </a:r>
            <a:r>
              <a:rPr lang="en-US" sz="2800" dirty="0">
                <a:solidFill>
                  <a:schemeClr val="tx1"/>
                </a:solidFill>
                <a:latin typeface="Times New Roman" pitchFamily="18" charset="0"/>
                <a:cs typeface="Times New Roman" pitchFamily="18" charset="0"/>
              </a:rPr>
              <a:t> media </a:t>
            </a:r>
            <a:r>
              <a:rPr lang="en-US" sz="2800" dirty="0" err="1">
                <a:solidFill>
                  <a:schemeClr val="tx1"/>
                </a:solidFill>
                <a:latin typeface="Times New Roman" pitchFamily="18" charset="0"/>
                <a:cs typeface="Times New Roman" pitchFamily="18" charset="0"/>
              </a:rPr>
              <a:t>masa</a:t>
            </a:r>
            <a:r>
              <a:rPr lang="en-US" sz="2800" dirty="0">
                <a:solidFill>
                  <a:schemeClr val="tx1"/>
                </a:solidFill>
                <a:latin typeface="Times New Roman" pitchFamily="18" charset="0"/>
                <a:cs typeface="Times New Roman" pitchFamily="18" charset="0"/>
              </a:rPr>
              <a:t> yang </a:t>
            </a:r>
            <a:r>
              <a:rPr lang="en-US" sz="2800" dirty="0" err="1">
                <a:solidFill>
                  <a:schemeClr val="tx1"/>
                </a:solidFill>
                <a:latin typeface="Times New Roman" pitchFamily="18" charset="0"/>
                <a:cs typeface="Times New Roman" pitchFamily="18" charset="0"/>
              </a:rPr>
              <a:t>mulai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berkembang</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dalam</a:t>
            </a:r>
            <a:r>
              <a:rPr lang="en-US" sz="2800" dirty="0">
                <a:solidFill>
                  <a:schemeClr val="tx1"/>
                </a:solidFill>
                <a:latin typeface="Times New Roman" pitchFamily="18" charset="0"/>
                <a:cs typeface="Times New Roman" pitchFamily="18" charset="0"/>
              </a:rPr>
              <a:t> tempo yang relative </a:t>
            </a:r>
            <a:r>
              <a:rPr lang="en-US" sz="2800" dirty="0" err="1">
                <a:solidFill>
                  <a:schemeClr val="tx1"/>
                </a:solidFill>
                <a:latin typeface="Times New Roman" pitchFamily="18" charset="0"/>
                <a:cs typeface="Times New Roman" pitchFamily="18" charset="0"/>
              </a:rPr>
              <a:t>singkat</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ilmu</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pengetahuan</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telah</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mencapai</a:t>
            </a:r>
            <a:r>
              <a:rPr lang="en-US" sz="2800" dirty="0">
                <a:solidFill>
                  <a:schemeClr val="tx1"/>
                </a:solidFill>
                <a:latin typeface="Times New Roman" pitchFamily="18" charset="0"/>
                <a:cs typeface="Times New Roman" pitchFamily="18" charset="0"/>
              </a:rPr>
              <a:t> </a:t>
            </a:r>
            <a:r>
              <a:rPr lang="en-US" sz="2800" dirty="0" err="1">
                <a:solidFill>
                  <a:schemeClr val="tx1"/>
                </a:solidFill>
                <a:latin typeface="Times New Roman" pitchFamily="18" charset="0"/>
                <a:cs typeface="Times New Roman" pitchFamily="18" charset="0"/>
              </a:rPr>
              <a:t>zaman</a:t>
            </a:r>
            <a:r>
              <a:rPr lang="en-US" sz="2800" dirty="0">
                <a:solidFill>
                  <a:schemeClr val="tx1"/>
                </a:solidFill>
                <a:latin typeface="Times New Roman" pitchFamily="18" charset="0"/>
                <a:cs typeface="Times New Roman" pitchFamily="18" charset="0"/>
              </a:rPr>
              <a:t> modern</a:t>
            </a:r>
            <a:r>
              <a:rPr lang="id-ID" sz="2800" dirty="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val="5714821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250825" y="946150"/>
            <a:ext cx="8642350" cy="4692650"/>
          </a:xfrm>
        </p:spPr>
        <p:txBody>
          <a:bodyPr/>
          <a:lstStyle/>
          <a:p>
            <a:r>
              <a:rPr lang="en-US" altLang="en-US" dirty="0" err="1"/>
              <a:t>Karya</a:t>
            </a:r>
            <a:r>
              <a:rPr lang="en-US" altLang="en-US" dirty="0"/>
              <a:t> </a:t>
            </a:r>
            <a:r>
              <a:rPr lang="en-US" altLang="en-US" dirty="0" err="1"/>
              <a:t>puisi</a:t>
            </a:r>
            <a:r>
              <a:rPr lang="en-US" altLang="en-US" dirty="0"/>
              <a:t> </a:t>
            </a:r>
            <a:r>
              <a:rPr lang="en-US" altLang="en-US" dirty="0" err="1"/>
              <a:t>Homeros</a:t>
            </a:r>
            <a:r>
              <a:rPr lang="en-US" altLang="en-US" dirty="0"/>
              <a:t> </a:t>
            </a:r>
            <a:r>
              <a:rPr lang="en-US" altLang="en-US" dirty="0" err="1"/>
              <a:t>yg</a:t>
            </a:r>
            <a:r>
              <a:rPr lang="en-US" altLang="en-US" dirty="0"/>
              <a:t> </a:t>
            </a:r>
            <a:r>
              <a:rPr lang="en-US" altLang="en-US" dirty="0" err="1"/>
              <a:t>mempunyai</a:t>
            </a:r>
            <a:r>
              <a:rPr lang="en-US" altLang="en-US" dirty="0"/>
              <a:t> </a:t>
            </a:r>
            <a:r>
              <a:rPr lang="en-US" altLang="en-US" dirty="0" err="1"/>
              <a:t>nilai</a:t>
            </a:r>
            <a:r>
              <a:rPr lang="en-US" altLang="en-US" dirty="0"/>
              <a:t> </a:t>
            </a:r>
            <a:r>
              <a:rPr lang="en-US" altLang="en-US" dirty="0" err="1"/>
              <a:t>edukatif</a:t>
            </a:r>
            <a:endParaRPr lang="en-US" altLang="en-US" dirty="0"/>
          </a:p>
          <a:p>
            <a:r>
              <a:rPr lang="en-US" altLang="en-US" dirty="0" err="1"/>
              <a:t>Pengaruh</a:t>
            </a:r>
            <a:r>
              <a:rPr lang="en-US" altLang="en-US" dirty="0"/>
              <a:t> </a:t>
            </a:r>
            <a:r>
              <a:rPr lang="en-US" altLang="en-US" dirty="0" err="1"/>
              <a:t>ilmu</a:t>
            </a:r>
            <a:r>
              <a:rPr lang="en-US" altLang="en-US" dirty="0"/>
              <a:t> </a:t>
            </a:r>
            <a:r>
              <a:rPr lang="en-US" altLang="en-US" dirty="0" err="1"/>
              <a:t>pengetahuan</a:t>
            </a:r>
            <a:r>
              <a:rPr lang="en-US" altLang="en-US" dirty="0"/>
              <a:t> (</a:t>
            </a:r>
            <a:r>
              <a:rPr lang="en-US" altLang="en-US" dirty="0" err="1"/>
              <a:t>ilmu</a:t>
            </a:r>
            <a:r>
              <a:rPr lang="en-US" altLang="en-US" dirty="0"/>
              <a:t> </a:t>
            </a:r>
            <a:r>
              <a:rPr lang="en-US" altLang="en-US" dirty="0" err="1"/>
              <a:t>ukur</a:t>
            </a:r>
            <a:r>
              <a:rPr lang="en-US" altLang="en-US" dirty="0"/>
              <a:t> dan </a:t>
            </a:r>
            <a:r>
              <a:rPr lang="en-US" altLang="en-US" dirty="0" err="1"/>
              <a:t>ilmu</a:t>
            </a:r>
            <a:r>
              <a:rPr lang="en-US" altLang="en-US" dirty="0"/>
              <a:t> </a:t>
            </a:r>
            <a:r>
              <a:rPr lang="en-US" altLang="en-US" dirty="0" err="1"/>
              <a:t>hitung</a:t>
            </a:r>
            <a:r>
              <a:rPr lang="en-US" altLang="en-US" dirty="0"/>
              <a:t> </a:t>
            </a:r>
            <a:r>
              <a:rPr lang="en-US" altLang="en-US" dirty="0" err="1"/>
              <a:t>mempengaruhi</a:t>
            </a:r>
            <a:r>
              <a:rPr lang="en-US" altLang="en-US" dirty="0"/>
              <a:t> </a:t>
            </a:r>
            <a:r>
              <a:rPr lang="en-US" altLang="en-US" dirty="0" err="1"/>
              <a:t>perkembangan</a:t>
            </a:r>
            <a:r>
              <a:rPr lang="en-US" altLang="en-US" dirty="0"/>
              <a:t> </a:t>
            </a:r>
            <a:r>
              <a:rPr lang="en-US" altLang="en-US" dirty="0" err="1"/>
              <a:t>ilmu</a:t>
            </a:r>
            <a:r>
              <a:rPr lang="en-US" altLang="en-US" dirty="0"/>
              <a:t> </a:t>
            </a:r>
            <a:r>
              <a:rPr lang="en-US" altLang="en-US" dirty="0" err="1"/>
              <a:t>astronomi</a:t>
            </a:r>
            <a:r>
              <a:rPr lang="en-US" altLang="en-US" dirty="0"/>
              <a:t> di Yunani)</a:t>
            </a:r>
          </a:p>
          <a:p>
            <a:pPr>
              <a:buFontTx/>
              <a:buNone/>
            </a:pPr>
            <a:endParaRPr lang="en-US" altLang="en-US" dirty="0"/>
          </a:p>
        </p:txBody>
      </p:sp>
    </p:spTree>
    <p:extLst>
      <p:ext uri="{BB962C8B-B14F-4D97-AF65-F5344CB8AC3E}">
        <p14:creationId xmlns:p14="http://schemas.microsoft.com/office/powerpoint/2010/main" val="13532727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179388" y="260350"/>
            <a:ext cx="8713787" cy="6597650"/>
          </a:xfrm>
        </p:spPr>
        <p:txBody>
          <a:bodyPr/>
          <a:lstStyle/>
          <a:p>
            <a:pPr>
              <a:buFontTx/>
              <a:buNone/>
            </a:pPr>
            <a:r>
              <a:rPr lang="en-US" altLang="en-US"/>
              <a:t>Bangsa yunani mulai menumbuhkan sikap senang menyelidiki sesuatu secara kritis yg menjadi cikal bakal tumbuhnya ilmu pengetahuan modern.</a:t>
            </a:r>
          </a:p>
          <a:p>
            <a:pPr>
              <a:buFontTx/>
              <a:buNone/>
            </a:pPr>
            <a:r>
              <a:rPr lang="en-US" altLang="en-US"/>
              <a:t>Filsuf (ahli pikir) pd masa ini : Thales, Phytagoras, Socrates, Plato, Aristoteles</a:t>
            </a:r>
          </a:p>
          <a:p>
            <a:pPr>
              <a:buFontTx/>
              <a:buNone/>
            </a:pPr>
            <a:endParaRPr lang="en-US" altLang="en-US"/>
          </a:p>
          <a:p>
            <a:pPr>
              <a:buFontTx/>
              <a:buNone/>
            </a:pPr>
            <a:r>
              <a:rPr lang="en-US" altLang="en-US"/>
              <a:t>C. </a:t>
            </a:r>
            <a:r>
              <a:rPr lang="en-US" altLang="en-US" b="1"/>
              <a:t>Zaman Abad Pertengahan</a:t>
            </a:r>
          </a:p>
          <a:p>
            <a:pPr>
              <a:buFontTx/>
              <a:buNone/>
            </a:pPr>
            <a:r>
              <a:rPr lang="en-US" altLang="en-US"/>
              <a:t>Tampilnya para teolog di lapangan ilmu pengetahuan</a:t>
            </a:r>
          </a:p>
          <a:p>
            <a:pPr>
              <a:buFontTx/>
              <a:buNone/>
            </a:pPr>
            <a:r>
              <a:rPr lang="en-US" altLang="en-US"/>
              <a:t>Semboyan : ancilla theologia (abdi agama)</a:t>
            </a:r>
          </a:p>
        </p:txBody>
      </p:sp>
    </p:spTree>
    <p:extLst>
      <p:ext uri="{BB962C8B-B14F-4D97-AF65-F5344CB8AC3E}">
        <p14:creationId xmlns:p14="http://schemas.microsoft.com/office/powerpoint/2010/main" val="4552828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39750" y="0"/>
            <a:ext cx="8229600" cy="166688"/>
          </a:xfrm>
        </p:spPr>
        <p:txBody>
          <a:bodyPr>
            <a:normAutofit fontScale="90000"/>
          </a:bodyPr>
          <a:lstStyle/>
          <a:p>
            <a:endParaRPr lang="en-US" altLang="en-US" sz="4000" dirty="0"/>
          </a:p>
        </p:txBody>
      </p:sp>
      <p:sp>
        <p:nvSpPr>
          <p:cNvPr id="8195" name="Rectangle 3"/>
          <p:cNvSpPr>
            <a:spLocks noGrp="1" noChangeArrowheads="1"/>
          </p:cNvSpPr>
          <p:nvPr>
            <p:ph type="body" idx="1"/>
          </p:nvPr>
        </p:nvSpPr>
        <p:spPr>
          <a:xfrm>
            <a:off x="250825" y="333375"/>
            <a:ext cx="8642350" cy="6524625"/>
          </a:xfrm>
        </p:spPr>
        <p:txBody>
          <a:bodyPr/>
          <a:lstStyle/>
          <a:p>
            <a:pPr marL="609600" indent="-609600">
              <a:buFontTx/>
              <a:buNone/>
            </a:pPr>
            <a:r>
              <a:rPr lang="en-US" altLang="en-US"/>
              <a:t>Timbulnya agama Kristen </a:t>
            </a:r>
          </a:p>
          <a:p>
            <a:pPr marL="609600" indent="-609600">
              <a:buFontTx/>
              <a:buNone/>
            </a:pPr>
            <a:r>
              <a:rPr lang="en-US" altLang="en-US"/>
              <a:t>Problema : pandangan yunani kuno mengatakan bahwa kebenaran dapat dicapai oleh kemampuan akal, namun agama kristen mengajarkan bahwa wahyu Tuhanlah yg merupakan kebenaran sejati.</a:t>
            </a:r>
          </a:p>
          <a:p>
            <a:pPr marL="609600" indent="-609600">
              <a:buFontTx/>
              <a:buNone/>
            </a:pPr>
            <a:endParaRPr lang="en-US" altLang="en-US"/>
          </a:p>
          <a:p>
            <a:pPr marL="609600" indent="-609600">
              <a:buFontTx/>
              <a:buNone/>
            </a:pPr>
            <a:r>
              <a:rPr lang="en-US" altLang="en-US"/>
              <a:t>Filsafat mengalami dua periode :</a:t>
            </a:r>
          </a:p>
          <a:p>
            <a:pPr marL="609600" indent="-609600">
              <a:buFontTx/>
              <a:buAutoNum type="arabicPeriod"/>
            </a:pPr>
            <a:r>
              <a:rPr lang="en-US" altLang="en-US"/>
              <a:t>Periode Patristik </a:t>
            </a:r>
          </a:p>
          <a:p>
            <a:pPr marL="609600" indent="-609600">
              <a:buFontTx/>
              <a:buNone/>
            </a:pPr>
            <a:r>
              <a:rPr lang="en-US" altLang="en-US"/>
              <a:t>	Agama kristen memantapkan diri : keluar memperkuat gereja dan ke dalam menetapkan dogma</a:t>
            </a:r>
          </a:p>
        </p:txBody>
      </p:sp>
    </p:spTree>
    <p:extLst>
      <p:ext uri="{BB962C8B-B14F-4D97-AF65-F5344CB8AC3E}">
        <p14:creationId xmlns:p14="http://schemas.microsoft.com/office/powerpoint/2010/main" val="4547265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0"/>
            <a:ext cx="8229600" cy="69850"/>
          </a:xfrm>
        </p:spPr>
        <p:txBody>
          <a:bodyPr>
            <a:normAutofit fontScale="90000"/>
          </a:bodyPr>
          <a:lstStyle/>
          <a:p>
            <a:endParaRPr lang="en-US" altLang="en-US" sz="4000"/>
          </a:p>
        </p:txBody>
      </p:sp>
      <p:sp>
        <p:nvSpPr>
          <p:cNvPr id="9219" name="Rectangle 3"/>
          <p:cNvSpPr>
            <a:spLocks noGrp="1" noChangeArrowheads="1"/>
          </p:cNvSpPr>
          <p:nvPr>
            <p:ph type="body" idx="1"/>
          </p:nvPr>
        </p:nvSpPr>
        <p:spPr>
          <a:xfrm>
            <a:off x="250825" y="260350"/>
            <a:ext cx="8642350" cy="6597650"/>
          </a:xfrm>
        </p:spPr>
        <p:txBody>
          <a:bodyPr/>
          <a:lstStyle/>
          <a:p>
            <a:pPr marL="609600" indent="-609600">
              <a:buFontTx/>
              <a:buAutoNum type="arabicPeriod" startAt="2"/>
            </a:pPr>
            <a:r>
              <a:rPr lang="en-US" altLang="en-US"/>
              <a:t>Periode Skolastik</a:t>
            </a:r>
          </a:p>
          <a:p>
            <a:pPr marL="609600" indent="-609600">
              <a:buFontTx/>
              <a:buNone/>
            </a:pPr>
            <a:r>
              <a:rPr lang="en-US" altLang="en-US"/>
              <a:t>	Pembentukan metode yg lahir karena hubungan yg rapat antara agama dan filsafat</a:t>
            </a:r>
          </a:p>
          <a:p>
            <a:pPr marL="609600" indent="-609600">
              <a:buFontTx/>
              <a:buNone/>
            </a:pPr>
            <a:r>
              <a:rPr lang="en-US" altLang="en-US"/>
              <a:t>	Pemikiran filsafat yg berkembang ke arah nominalisme : pengertian umum hanya momen yg tidak mempunyai nilai kebenaran objektif</a:t>
            </a:r>
          </a:p>
          <a:p>
            <a:pPr marL="609600" indent="-609600">
              <a:buFontTx/>
              <a:buNone/>
            </a:pPr>
            <a:endParaRPr lang="en-US" altLang="en-US"/>
          </a:p>
          <a:p>
            <a:pPr marL="609600" indent="-609600">
              <a:buFontTx/>
              <a:buNone/>
            </a:pPr>
            <a:endParaRPr lang="en-US" altLang="en-US"/>
          </a:p>
        </p:txBody>
      </p:sp>
    </p:spTree>
    <p:extLst>
      <p:ext uri="{BB962C8B-B14F-4D97-AF65-F5344CB8AC3E}">
        <p14:creationId xmlns:p14="http://schemas.microsoft.com/office/powerpoint/2010/main" val="18419904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Oval 2"/>
          <p:cNvSpPr>
            <a:spLocks noChangeArrowheads="1"/>
          </p:cNvSpPr>
          <p:nvPr/>
        </p:nvSpPr>
        <p:spPr bwMode="auto">
          <a:xfrm>
            <a:off x="692150" y="3816350"/>
            <a:ext cx="5708650" cy="2578100"/>
          </a:xfrm>
          <a:prstGeom prst="ellipse">
            <a:avLst/>
          </a:prstGeom>
          <a:solidFill>
            <a:srgbClr val="0101F8"/>
          </a:solidFill>
          <a:ln w="12700">
            <a:solidFill>
              <a:schemeClr val="tx1"/>
            </a:solidFill>
            <a:round/>
            <a:headEnd/>
            <a:tailEnd/>
          </a:ln>
          <a:effectLst/>
        </p:spPr>
        <p:txBody>
          <a:bodyPr wrap="none" anchor="ctr"/>
          <a:lstStyle/>
          <a:p>
            <a:endParaRPr lang="id-ID"/>
          </a:p>
        </p:txBody>
      </p:sp>
      <p:sp>
        <p:nvSpPr>
          <p:cNvPr id="33795" name="Oval 3"/>
          <p:cNvSpPr>
            <a:spLocks noChangeArrowheads="1"/>
          </p:cNvSpPr>
          <p:nvPr/>
        </p:nvSpPr>
        <p:spPr bwMode="auto">
          <a:xfrm>
            <a:off x="1377950" y="1149350"/>
            <a:ext cx="4641850" cy="1663700"/>
          </a:xfrm>
          <a:prstGeom prst="ellipse">
            <a:avLst/>
          </a:prstGeom>
          <a:solidFill>
            <a:schemeClr val="accent5">
              <a:lumMod val="50000"/>
            </a:schemeClr>
          </a:solidFill>
          <a:ln w="12700">
            <a:solidFill>
              <a:schemeClr val="tx1"/>
            </a:solidFill>
            <a:round/>
            <a:headEnd/>
            <a:tailEnd/>
          </a:ln>
          <a:effectLst/>
        </p:spPr>
        <p:txBody>
          <a:bodyPr wrap="none" anchor="ctr"/>
          <a:lstStyle/>
          <a:p>
            <a:endParaRPr lang="id-ID" dirty="0"/>
          </a:p>
        </p:txBody>
      </p:sp>
      <p:sp>
        <p:nvSpPr>
          <p:cNvPr id="33796" name="Rectangle 4"/>
          <p:cNvSpPr>
            <a:spLocks noChangeArrowheads="1"/>
          </p:cNvSpPr>
          <p:nvPr/>
        </p:nvSpPr>
        <p:spPr bwMode="auto">
          <a:xfrm>
            <a:off x="1752600" y="1555750"/>
            <a:ext cx="3821112" cy="698500"/>
          </a:xfrm>
          <a:prstGeom prst="rect">
            <a:avLst/>
          </a:prstGeom>
          <a:noFill/>
          <a:ln w="12700">
            <a:noFill/>
            <a:miter lim="800000"/>
            <a:headEnd/>
            <a:tailEnd/>
          </a:ln>
          <a:effectLst/>
        </p:spPr>
        <p:txBody>
          <a:bodyPr wrap="none" lIns="90488" tIns="44450" rIns="90488" bIns="44450">
            <a:spAutoFit/>
          </a:bodyPr>
          <a:lstStyle/>
          <a:p>
            <a:pPr eaLnBrk="0" hangingPunct="0"/>
            <a:r>
              <a:rPr lang="en-US" sz="4000" b="1" dirty="0">
                <a:solidFill>
                  <a:schemeClr val="hlink"/>
                </a:solidFill>
                <a:latin typeface="Times New Roman" pitchFamily="18" charset="0"/>
              </a:rPr>
              <a:t>RENAISSANCE</a:t>
            </a:r>
          </a:p>
        </p:txBody>
      </p:sp>
      <p:sp>
        <p:nvSpPr>
          <p:cNvPr id="33797" name="Rectangle 5"/>
          <p:cNvSpPr>
            <a:spLocks noChangeArrowheads="1"/>
          </p:cNvSpPr>
          <p:nvPr/>
        </p:nvSpPr>
        <p:spPr bwMode="auto">
          <a:xfrm>
            <a:off x="1447800" y="4267200"/>
            <a:ext cx="4142161" cy="1320874"/>
          </a:xfrm>
          <a:prstGeom prst="rect">
            <a:avLst/>
          </a:prstGeom>
          <a:noFill/>
          <a:ln w="12700">
            <a:noFill/>
            <a:miter lim="800000"/>
            <a:headEnd/>
            <a:tailEnd/>
          </a:ln>
          <a:effectLst/>
        </p:spPr>
        <p:txBody>
          <a:bodyPr wrap="none" lIns="90488" tIns="44450" rIns="90488" bIns="44450">
            <a:spAutoFit/>
          </a:bodyPr>
          <a:lstStyle/>
          <a:p>
            <a:pPr eaLnBrk="0" hangingPunct="0"/>
            <a:r>
              <a:rPr lang="en-US" sz="4000" b="1" dirty="0">
                <a:solidFill>
                  <a:srgbClr val="FFFF00"/>
                </a:solidFill>
                <a:latin typeface="Times New Roman" pitchFamily="18" charset="0"/>
              </a:rPr>
              <a:t>AUFKLARUNG</a:t>
            </a:r>
          </a:p>
          <a:p>
            <a:pPr eaLnBrk="0" hangingPunct="0"/>
            <a:r>
              <a:rPr lang="en-US" sz="4000" b="1" dirty="0">
                <a:solidFill>
                  <a:srgbClr val="FFFF00"/>
                </a:solidFill>
                <a:latin typeface="Times New Roman" pitchFamily="18" charset="0"/>
              </a:rPr>
              <a:t>(PENCERAHAN)</a:t>
            </a:r>
          </a:p>
        </p:txBody>
      </p:sp>
      <p:sp>
        <p:nvSpPr>
          <p:cNvPr id="33798" name="Rectangle 6"/>
          <p:cNvSpPr>
            <a:spLocks noChangeArrowheads="1"/>
          </p:cNvSpPr>
          <p:nvPr/>
        </p:nvSpPr>
        <p:spPr bwMode="auto">
          <a:xfrm>
            <a:off x="2939627" y="2209800"/>
            <a:ext cx="2013373" cy="397545"/>
          </a:xfrm>
          <a:prstGeom prst="rect">
            <a:avLst/>
          </a:prstGeom>
          <a:noFill/>
          <a:ln w="12700">
            <a:noFill/>
            <a:miter lim="800000"/>
            <a:headEnd/>
            <a:tailEnd/>
          </a:ln>
          <a:effectLst/>
        </p:spPr>
        <p:txBody>
          <a:bodyPr wrap="none" lIns="90488" tIns="44450" rIns="90488" bIns="44450">
            <a:spAutoFit/>
          </a:bodyPr>
          <a:lstStyle/>
          <a:p>
            <a:pPr eaLnBrk="0" hangingPunct="0"/>
            <a:r>
              <a:rPr lang="en-US" sz="2000" b="1" dirty="0">
                <a:solidFill>
                  <a:srgbClr val="FAFD00"/>
                </a:solidFill>
                <a:latin typeface="Times New Roman" pitchFamily="18" charset="0"/>
              </a:rPr>
              <a:t>14 - 15 MASEHI</a:t>
            </a:r>
          </a:p>
        </p:txBody>
      </p:sp>
      <p:sp>
        <p:nvSpPr>
          <p:cNvPr id="33799" name="Rectangle 7"/>
          <p:cNvSpPr>
            <a:spLocks noChangeArrowheads="1"/>
          </p:cNvSpPr>
          <p:nvPr/>
        </p:nvSpPr>
        <p:spPr bwMode="auto">
          <a:xfrm>
            <a:off x="2590800" y="5638800"/>
            <a:ext cx="2300288" cy="459100"/>
          </a:xfrm>
          <a:prstGeom prst="rect">
            <a:avLst/>
          </a:prstGeom>
          <a:noFill/>
          <a:ln w="12700">
            <a:noFill/>
            <a:miter lim="800000"/>
            <a:headEnd/>
            <a:tailEnd/>
          </a:ln>
          <a:effectLst/>
        </p:spPr>
        <p:txBody>
          <a:bodyPr wrap="square" lIns="90488" tIns="44450" rIns="90488" bIns="44450">
            <a:spAutoFit/>
          </a:bodyPr>
          <a:lstStyle/>
          <a:p>
            <a:pPr algn="ctr" eaLnBrk="0" hangingPunct="0"/>
            <a:r>
              <a:rPr lang="en-US" sz="2400" b="1" dirty="0">
                <a:solidFill>
                  <a:srgbClr val="FAFD00"/>
                </a:solidFill>
                <a:latin typeface="Times New Roman" pitchFamily="18" charset="0"/>
              </a:rPr>
              <a:t>18 MASEHI</a:t>
            </a:r>
          </a:p>
        </p:txBody>
      </p:sp>
      <p:sp>
        <p:nvSpPr>
          <p:cNvPr id="33800" name="Rectangle 8"/>
          <p:cNvSpPr>
            <a:spLocks noChangeArrowheads="1"/>
          </p:cNvSpPr>
          <p:nvPr/>
        </p:nvSpPr>
        <p:spPr bwMode="auto">
          <a:xfrm>
            <a:off x="533400" y="194434"/>
            <a:ext cx="8077200" cy="643766"/>
          </a:xfrm>
          <a:prstGeom prst="rect">
            <a:avLst/>
          </a:prstGeom>
          <a:noFill/>
          <a:ln w="12700">
            <a:noFill/>
            <a:miter lim="800000"/>
            <a:headEnd/>
            <a:tailEnd/>
          </a:ln>
          <a:effectLst/>
        </p:spPr>
        <p:txBody>
          <a:bodyPr wrap="square" lIns="90488" tIns="44450" rIns="90488" bIns="44450">
            <a:spAutoFit/>
          </a:bodyPr>
          <a:lstStyle/>
          <a:p>
            <a:pPr algn="ctr" eaLnBrk="0" hangingPunct="0"/>
            <a:r>
              <a:rPr lang="en-US" sz="3600" dirty="0">
                <a:solidFill>
                  <a:srgbClr val="FFFF00"/>
                </a:solidFill>
                <a:latin typeface="Showcard Gothic" pitchFamily="82" charset="0"/>
              </a:rPr>
              <a:t>3. ABAD MODERN</a:t>
            </a:r>
          </a:p>
        </p:txBody>
      </p:sp>
      <p:sp>
        <p:nvSpPr>
          <p:cNvPr id="33801" name="Rectangle 9"/>
          <p:cNvSpPr>
            <a:spLocks noChangeArrowheads="1"/>
          </p:cNvSpPr>
          <p:nvPr/>
        </p:nvSpPr>
        <p:spPr bwMode="auto">
          <a:xfrm>
            <a:off x="6310313" y="1196975"/>
            <a:ext cx="2517775" cy="1462088"/>
          </a:xfrm>
          <a:prstGeom prst="rect">
            <a:avLst/>
          </a:prstGeom>
          <a:noFill/>
          <a:ln w="12700">
            <a:noFill/>
            <a:miter lim="800000"/>
            <a:headEnd/>
            <a:tailEnd/>
          </a:ln>
          <a:effectLst/>
        </p:spPr>
        <p:txBody>
          <a:bodyPr wrap="none" lIns="90488" tIns="44450" rIns="90488" bIns="44450">
            <a:spAutoFit/>
          </a:bodyPr>
          <a:lstStyle/>
          <a:p>
            <a:pPr eaLnBrk="0" hangingPunct="0"/>
            <a:r>
              <a:rPr lang="en-US">
                <a:solidFill>
                  <a:schemeClr val="tx2"/>
                </a:solidFill>
                <a:latin typeface="Times New Roman" pitchFamily="18" charset="0"/>
              </a:rPr>
              <a:t>LEONARDO DA VINCI</a:t>
            </a:r>
          </a:p>
          <a:p>
            <a:pPr eaLnBrk="0" hangingPunct="0"/>
            <a:r>
              <a:rPr lang="en-US">
                <a:solidFill>
                  <a:schemeClr val="tx2"/>
                </a:solidFill>
                <a:latin typeface="Times New Roman" pitchFamily="18" charset="0"/>
              </a:rPr>
              <a:t>COPERNICUS</a:t>
            </a:r>
          </a:p>
          <a:p>
            <a:pPr eaLnBrk="0" hangingPunct="0"/>
            <a:r>
              <a:rPr lang="en-US">
                <a:solidFill>
                  <a:schemeClr val="tx2"/>
                </a:solidFill>
                <a:latin typeface="Times New Roman" pitchFamily="18" charset="0"/>
              </a:rPr>
              <a:t>KEPLER</a:t>
            </a:r>
          </a:p>
          <a:p>
            <a:pPr eaLnBrk="0" hangingPunct="0"/>
            <a:r>
              <a:rPr lang="en-US">
                <a:solidFill>
                  <a:schemeClr val="tx2"/>
                </a:solidFill>
                <a:latin typeface="Times New Roman" pitchFamily="18" charset="0"/>
              </a:rPr>
              <a:t>GALILEO GALILEI</a:t>
            </a:r>
          </a:p>
          <a:p>
            <a:pPr eaLnBrk="0" hangingPunct="0"/>
            <a:r>
              <a:rPr lang="en-US">
                <a:solidFill>
                  <a:schemeClr val="tx2"/>
                </a:solidFill>
                <a:latin typeface="Times New Roman" pitchFamily="18" charset="0"/>
              </a:rPr>
              <a:t>FRANCIS BACON</a:t>
            </a:r>
          </a:p>
        </p:txBody>
      </p:sp>
      <p:sp>
        <p:nvSpPr>
          <p:cNvPr id="33802" name="Rectangle 10"/>
          <p:cNvSpPr>
            <a:spLocks noChangeArrowheads="1"/>
          </p:cNvSpPr>
          <p:nvPr/>
        </p:nvSpPr>
        <p:spPr bwMode="auto">
          <a:xfrm>
            <a:off x="6477001" y="4343400"/>
            <a:ext cx="2573338" cy="1197764"/>
          </a:xfrm>
          <a:prstGeom prst="rect">
            <a:avLst/>
          </a:prstGeom>
          <a:noFill/>
          <a:ln w="12700">
            <a:noFill/>
            <a:miter lim="800000"/>
            <a:headEnd/>
            <a:tailEnd/>
          </a:ln>
          <a:effectLst/>
        </p:spPr>
        <p:txBody>
          <a:bodyPr wrap="square" lIns="90488" tIns="44450" rIns="90488" bIns="44450">
            <a:spAutoFit/>
          </a:bodyPr>
          <a:lstStyle/>
          <a:p>
            <a:pPr eaLnBrk="0" hangingPunct="0"/>
            <a:r>
              <a:rPr lang="en-US" dirty="0">
                <a:solidFill>
                  <a:schemeClr val="tx2"/>
                </a:solidFill>
                <a:latin typeface="Times New Roman" pitchFamily="18" charset="0"/>
              </a:rPr>
              <a:t>VOLTAIRE</a:t>
            </a:r>
          </a:p>
          <a:p>
            <a:pPr eaLnBrk="0" hangingPunct="0"/>
            <a:r>
              <a:rPr lang="en-US" dirty="0">
                <a:solidFill>
                  <a:schemeClr val="tx2"/>
                </a:solidFill>
                <a:latin typeface="Times New Roman" pitchFamily="18" charset="0"/>
              </a:rPr>
              <a:t>JJ. ROUSSEAU</a:t>
            </a:r>
          </a:p>
          <a:p>
            <a:pPr eaLnBrk="0" hangingPunct="0"/>
            <a:r>
              <a:rPr lang="en-US" dirty="0">
                <a:solidFill>
                  <a:schemeClr val="tx2"/>
                </a:solidFill>
                <a:latin typeface="Times New Roman" pitchFamily="18" charset="0"/>
              </a:rPr>
              <a:t>MONTESQUIEU</a:t>
            </a:r>
          </a:p>
          <a:p>
            <a:pPr eaLnBrk="0" hangingPunct="0"/>
            <a:r>
              <a:rPr lang="en-US" dirty="0">
                <a:solidFill>
                  <a:schemeClr val="tx2"/>
                </a:solidFill>
                <a:latin typeface="Times New Roman" pitchFamily="18" charset="0"/>
              </a:rPr>
              <a:t>IMMANUEL KANT</a:t>
            </a:r>
          </a:p>
        </p:txBody>
      </p:sp>
      <p:graphicFrame>
        <p:nvGraphicFramePr>
          <p:cNvPr id="33803" name="Object 11">
            <a:hlinkClick r:id="" action="ppaction://ole?verb=0"/>
          </p:cNvPr>
          <p:cNvGraphicFramePr>
            <a:graphicFrameLocks/>
          </p:cNvGraphicFramePr>
          <p:nvPr/>
        </p:nvGraphicFramePr>
        <p:xfrm>
          <a:off x="152400" y="2209800"/>
          <a:ext cx="2667000" cy="2209800"/>
        </p:xfrm>
        <a:graphic>
          <a:graphicData uri="http://schemas.openxmlformats.org/presentationml/2006/ole">
            <mc:AlternateContent xmlns:mc="http://schemas.openxmlformats.org/markup-compatibility/2006">
              <mc:Choice xmlns:v="urn:schemas-microsoft-com:vml" Requires="v">
                <p:oleObj spid="_x0000_s58374" name="Microsoft ClipArt Gallery" r:id="rId3" imgW="4822560" imgH="4836960" progId="">
                  <p:embed/>
                </p:oleObj>
              </mc:Choice>
              <mc:Fallback>
                <p:oleObj name="Microsoft ClipArt Gallery" r:id="rId3" imgW="4822560" imgH="4836960" progId="">
                  <p:embed/>
                  <p:pic>
                    <p:nvPicPr>
                      <p:cNvPr id="33803" name="Object 11">
                        <a:hlinkClick r:id="" action="ppaction://ole?verb=0"/>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209800"/>
                        <a:ext cx="26670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2277583752"/>
      </p:ext>
    </p:extLst>
  </p:cSld>
  <p:clrMapOvr>
    <a:masterClrMapping/>
  </p:clrMapOvr>
  <p:transition advTm="60857">
    <p:strips dir="l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457200" y="228600"/>
            <a:ext cx="8534400" cy="4721805"/>
          </a:xfrm>
          <a:prstGeom prst="rect">
            <a:avLst/>
          </a:prstGeom>
          <a:noFill/>
          <a:ln w="12700">
            <a:noFill/>
            <a:miter lim="800000"/>
            <a:headEnd/>
            <a:tailEnd/>
          </a:ln>
          <a:effectLst/>
        </p:spPr>
        <p:txBody>
          <a:bodyPr wrap="square" lIns="90488" tIns="44450" rIns="90488" bIns="44450">
            <a:spAutoFit/>
          </a:bodyPr>
          <a:lstStyle/>
          <a:p>
            <a:pPr algn="ctr" eaLnBrk="0" hangingPunct="0"/>
            <a:r>
              <a:rPr lang="id-ID" sz="3200" b="1" dirty="0">
                <a:solidFill>
                  <a:srgbClr val="FFFF00"/>
                </a:solidFill>
                <a:latin typeface="Times New Roman" pitchFamily="18" charset="0"/>
              </a:rPr>
              <a:t>PEMISAHAN: </a:t>
            </a:r>
          </a:p>
          <a:p>
            <a:pPr algn="ctr" eaLnBrk="0" hangingPunct="0"/>
            <a:r>
              <a:rPr lang="en-US" sz="3200" b="1" dirty="0">
                <a:solidFill>
                  <a:srgbClr val="FFFF00"/>
                </a:solidFill>
                <a:latin typeface="Times New Roman" pitchFamily="18" charset="0"/>
              </a:rPr>
              <a:t>AGAMA  DAN  FILSAFAT</a:t>
            </a:r>
          </a:p>
          <a:p>
            <a:pPr eaLnBrk="0" hangingPunct="0"/>
            <a:endParaRPr lang="en-US" sz="1100" b="1" dirty="0">
              <a:latin typeface="Times New Roman" pitchFamily="18" charset="0"/>
            </a:endParaRPr>
          </a:p>
          <a:p>
            <a:pPr marL="274638" indent="-274638" eaLnBrk="0" hangingPunct="0">
              <a:buFont typeface="Wingdings" pitchFamily="2" charset="2"/>
              <a:buChar char="§"/>
            </a:pPr>
            <a:r>
              <a:rPr lang="en-US" sz="2400" b="1" dirty="0">
                <a:latin typeface="Arial" pitchFamily="34" charset="0"/>
                <a:cs typeface="Arial" pitchFamily="34" charset="0"/>
              </a:rPr>
              <a:t>A</a:t>
            </a:r>
            <a:r>
              <a:rPr lang="id-ID" sz="2400" b="1" dirty="0">
                <a:latin typeface="Arial" pitchFamily="34" charset="0"/>
                <a:cs typeface="Arial" pitchFamily="34" charset="0"/>
              </a:rPr>
              <a:t>gama didasari  atas Keyakinan</a:t>
            </a:r>
            <a:r>
              <a:rPr lang="en-US" sz="2400" b="1" dirty="0">
                <a:latin typeface="Arial" pitchFamily="34" charset="0"/>
                <a:cs typeface="Arial" pitchFamily="34" charset="0"/>
              </a:rPr>
              <a:t> (K</a:t>
            </a:r>
            <a:r>
              <a:rPr lang="id-ID" sz="2400" b="1" dirty="0">
                <a:latin typeface="Arial" pitchFamily="34" charset="0"/>
                <a:cs typeface="Arial" pitchFamily="34" charset="0"/>
              </a:rPr>
              <a:t>eimanan</a:t>
            </a:r>
            <a:r>
              <a:rPr lang="en-US" sz="2400" b="1" dirty="0">
                <a:latin typeface="Arial" pitchFamily="34" charset="0"/>
                <a:cs typeface="Arial" pitchFamily="34" charset="0"/>
              </a:rPr>
              <a:t>)</a:t>
            </a:r>
            <a:r>
              <a:rPr lang="id-ID" sz="2400" b="1" dirty="0">
                <a:latin typeface="Arial" pitchFamily="34" charset="0"/>
                <a:cs typeface="Arial" pitchFamily="34" charset="0"/>
              </a:rPr>
              <a:t>, Filsafat didasari olah pikir (Sekulerisasi).</a:t>
            </a:r>
          </a:p>
          <a:p>
            <a:pPr marL="274638" indent="-274638" eaLnBrk="0" hangingPunct="0">
              <a:buFont typeface="Wingdings" pitchFamily="2" charset="2"/>
              <a:buChar char="§"/>
            </a:pPr>
            <a:r>
              <a:rPr lang="id-ID" sz="2400" b="1" dirty="0">
                <a:latin typeface="Arial" pitchFamily="34" charset="0"/>
                <a:cs typeface="Arial" pitchFamily="34" charset="0"/>
              </a:rPr>
              <a:t>Olah pikir manusia tanpa mendasarkan agama, memunculkan aneka paham pemikiran.</a:t>
            </a:r>
          </a:p>
          <a:p>
            <a:pPr eaLnBrk="0" hangingPunct="0">
              <a:spcBef>
                <a:spcPts val="1200"/>
              </a:spcBef>
            </a:pPr>
            <a:r>
              <a:rPr lang="en-US" sz="2000" b="1" dirty="0">
                <a:latin typeface="Times New Roman" pitchFamily="18" charset="0"/>
              </a:rPr>
              <a:t>	</a:t>
            </a:r>
            <a:r>
              <a:rPr lang="en-US" sz="2400" b="1" dirty="0">
                <a:latin typeface="Times New Roman" pitchFamily="18" charset="0"/>
              </a:rPr>
              <a:t>RASIONALISME</a:t>
            </a:r>
          </a:p>
          <a:p>
            <a:pPr eaLnBrk="0" hangingPunct="0"/>
            <a:r>
              <a:rPr lang="en-US" sz="2400" b="1" dirty="0">
                <a:latin typeface="Times New Roman" pitchFamily="18" charset="0"/>
              </a:rPr>
              <a:t>	EMPIRISME</a:t>
            </a:r>
          </a:p>
          <a:p>
            <a:pPr eaLnBrk="0" hangingPunct="0"/>
            <a:r>
              <a:rPr lang="en-US" sz="2400" b="1" dirty="0">
                <a:latin typeface="Times New Roman" pitchFamily="18" charset="0"/>
              </a:rPr>
              <a:t>	KRITISISME</a:t>
            </a:r>
          </a:p>
          <a:p>
            <a:pPr eaLnBrk="0" hangingPunct="0"/>
            <a:r>
              <a:rPr lang="en-US" sz="2400" b="1" dirty="0">
                <a:latin typeface="Times New Roman" pitchFamily="18" charset="0"/>
              </a:rPr>
              <a:t>	IDEALISME</a:t>
            </a:r>
          </a:p>
          <a:p>
            <a:pPr eaLnBrk="0" hangingPunct="0"/>
            <a:r>
              <a:rPr lang="en-US" sz="2400" b="1" dirty="0">
                <a:latin typeface="Times New Roman" pitchFamily="18" charset="0"/>
              </a:rPr>
              <a:t>	POSITIVISME</a:t>
            </a:r>
          </a:p>
        </p:txBody>
      </p:sp>
      <p:sp>
        <p:nvSpPr>
          <p:cNvPr id="34819" name="Rectangle 3"/>
          <p:cNvSpPr>
            <a:spLocks noChangeArrowheads="1"/>
          </p:cNvSpPr>
          <p:nvPr/>
        </p:nvSpPr>
        <p:spPr bwMode="auto">
          <a:xfrm>
            <a:off x="533400" y="4926037"/>
            <a:ext cx="8382000" cy="1474763"/>
          </a:xfrm>
          <a:prstGeom prst="rect">
            <a:avLst/>
          </a:prstGeom>
          <a:noFill/>
          <a:ln w="12700">
            <a:noFill/>
            <a:miter lim="800000"/>
            <a:headEnd/>
            <a:tailEnd/>
          </a:ln>
          <a:effectLst/>
        </p:spPr>
        <p:txBody>
          <a:bodyPr wrap="square" lIns="90488" tIns="44450" rIns="90488" bIns="44450">
            <a:spAutoFit/>
          </a:bodyPr>
          <a:lstStyle/>
          <a:p>
            <a:pPr eaLnBrk="0" hangingPunct="0"/>
            <a:endParaRPr lang="id-ID" b="1" dirty="0">
              <a:latin typeface="Arial" pitchFamily="34" charset="0"/>
              <a:cs typeface="Arial" pitchFamily="34" charset="0"/>
            </a:endParaRPr>
          </a:p>
          <a:p>
            <a:pPr marL="274638" indent="-274638" eaLnBrk="0" hangingPunct="0">
              <a:buFont typeface="Wingdings" pitchFamily="2" charset="2"/>
              <a:buChar char="§"/>
            </a:pPr>
            <a:r>
              <a:rPr lang="en-US" sz="2400" b="1" dirty="0">
                <a:latin typeface="Arial" pitchFamily="34" charset="0"/>
                <a:cs typeface="Arial" pitchFamily="34" charset="0"/>
              </a:rPr>
              <a:t>T</a:t>
            </a:r>
            <a:r>
              <a:rPr lang="id-ID" sz="2400" b="1" dirty="0">
                <a:latin typeface="Arial" pitchFamily="34" charset="0"/>
                <a:cs typeface="Arial" pitchFamily="34" charset="0"/>
              </a:rPr>
              <a:t>umbuh Aneka macam Cabang Ilmu yang meninggalkan Filsafat: (1) </a:t>
            </a:r>
            <a:r>
              <a:rPr lang="id-ID" sz="2400" b="1" i="1" dirty="0">
                <a:latin typeface="Arial" pitchFamily="34" charset="0"/>
                <a:cs typeface="Arial" pitchFamily="34" charset="0"/>
              </a:rPr>
              <a:t>Natural Sciences</a:t>
            </a:r>
            <a:r>
              <a:rPr lang="id-ID" sz="2400" b="1" dirty="0">
                <a:latin typeface="Arial" pitchFamily="34" charset="0"/>
                <a:cs typeface="Arial" pitchFamily="34" charset="0"/>
              </a:rPr>
              <a:t>, (2) </a:t>
            </a:r>
            <a:r>
              <a:rPr lang="id-ID" sz="2400" b="1" i="1" dirty="0">
                <a:latin typeface="Arial" pitchFamily="34" charset="0"/>
                <a:cs typeface="Arial" pitchFamily="34" charset="0"/>
              </a:rPr>
              <a:t>Social Sciences</a:t>
            </a:r>
            <a:r>
              <a:rPr lang="id-ID" sz="2400" b="1" dirty="0">
                <a:latin typeface="Arial" pitchFamily="34" charset="0"/>
                <a:cs typeface="Arial" pitchFamily="34" charset="0"/>
              </a:rPr>
              <a:t>, dan (3) </a:t>
            </a:r>
            <a:r>
              <a:rPr lang="id-ID" sz="2400" b="1" i="1" dirty="0">
                <a:latin typeface="Arial" pitchFamily="34" charset="0"/>
                <a:cs typeface="Arial" pitchFamily="34" charset="0"/>
              </a:rPr>
              <a:t>The Humanities</a:t>
            </a:r>
            <a:r>
              <a:rPr lang="id-ID" sz="2400" b="1" dirty="0">
                <a:latin typeface="Arial" pitchFamily="34" charset="0"/>
                <a:cs typeface="Arial" pitchFamily="34" charset="0"/>
              </a:rPr>
              <a:t>.</a:t>
            </a:r>
            <a:endParaRPr lang="en-US" sz="2400" b="1" dirty="0">
              <a:latin typeface="Arial" pitchFamily="34" charset="0"/>
              <a:cs typeface="Arial" pitchFamily="34" charset="0"/>
            </a:endParaRPr>
          </a:p>
        </p:txBody>
      </p:sp>
      <p:sp>
        <p:nvSpPr>
          <p:cNvPr id="5" name="Bent Arrow 4"/>
          <p:cNvSpPr/>
          <p:nvPr/>
        </p:nvSpPr>
        <p:spPr>
          <a:xfrm rot="5400000">
            <a:off x="4305300" y="3086100"/>
            <a:ext cx="1866900" cy="2247900"/>
          </a:xfrm>
          <a:prstGeom prst="bentArrow">
            <a:avLst>
              <a:gd name="adj1" fmla="val 36939"/>
              <a:gd name="adj2" fmla="val 34474"/>
              <a:gd name="adj3" fmla="val 26804"/>
              <a:gd name="adj4" fmla="val 0"/>
            </a:avLst>
          </a:prstGeom>
          <a:solidFill>
            <a:srgbClr val="92D050"/>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476175407"/>
      </p:ext>
    </p:extLst>
  </p:cSld>
  <p:clrMapOvr>
    <a:masterClrMapping/>
  </p:clrMapOvr>
  <p:transition advTm="30868">
    <p:pull dir="lu"/>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250825" y="260350"/>
            <a:ext cx="8642350" cy="6597650"/>
          </a:xfrm>
        </p:spPr>
        <p:txBody>
          <a:bodyPr/>
          <a:lstStyle/>
          <a:p>
            <a:pPr marL="0" indent="0">
              <a:buNone/>
            </a:pPr>
            <a:r>
              <a:rPr lang="en-US" altLang="en-US" b="1" dirty="0"/>
              <a:t>Zaman Renaissance</a:t>
            </a:r>
          </a:p>
          <a:p>
            <a:pPr marL="609600" indent="-609600">
              <a:buFontTx/>
              <a:buNone/>
            </a:pPr>
            <a:r>
              <a:rPr lang="en-US" altLang="en-US" dirty="0"/>
              <a:t>	</a:t>
            </a:r>
            <a:r>
              <a:rPr lang="en-US" altLang="en-US" dirty="0" err="1"/>
              <a:t>Ditandai</a:t>
            </a:r>
            <a:r>
              <a:rPr lang="en-US" altLang="en-US" dirty="0"/>
              <a:t> </a:t>
            </a:r>
            <a:r>
              <a:rPr lang="en-US" altLang="en-US" dirty="0" err="1"/>
              <a:t>dengan</a:t>
            </a:r>
            <a:r>
              <a:rPr lang="en-US" altLang="en-US" dirty="0"/>
              <a:t> era </a:t>
            </a:r>
            <a:r>
              <a:rPr lang="en-US" altLang="en-US" dirty="0" err="1"/>
              <a:t>kembangkitan</a:t>
            </a:r>
            <a:r>
              <a:rPr lang="en-US" altLang="en-US" dirty="0"/>
              <a:t> </a:t>
            </a:r>
            <a:r>
              <a:rPr lang="en-US" altLang="en-US" dirty="0" err="1"/>
              <a:t>kembali</a:t>
            </a:r>
            <a:r>
              <a:rPr lang="en-US" altLang="en-US" dirty="0"/>
              <a:t> </a:t>
            </a:r>
            <a:r>
              <a:rPr lang="en-US" altLang="en-US" dirty="0" err="1"/>
              <a:t>pemikiran</a:t>
            </a:r>
            <a:r>
              <a:rPr lang="en-US" altLang="en-US" dirty="0"/>
              <a:t> </a:t>
            </a:r>
            <a:r>
              <a:rPr lang="en-US" altLang="en-US" dirty="0" err="1"/>
              <a:t>yg</a:t>
            </a:r>
            <a:r>
              <a:rPr lang="en-US" altLang="en-US" dirty="0"/>
              <a:t> </a:t>
            </a:r>
            <a:r>
              <a:rPr lang="en-US" altLang="en-US" dirty="0" err="1"/>
              <a:t>bebas</a:t>
            </a:r>
            <a:r>
              <a:rPr lang="en-US" altLang="en-US" dirty="0"/>
              <a:t> </a:t>
            </a:r>
            <a:r>
              <a:rPr lang="en-US" altLang="en-US" dirty="0" err="1"/>
              <a:t>dari</a:t>
            </a:r>
            <a:r>
              <a:rPr lang="en-US" altLang="en-US" dirty="0"/>
              <a:t> dogma agama.</a:t>
            </a:r>
          </a:p>
          <a:p>
            <a:pPr marL="609600" indent="-609600">
              <a:buFontTx/>
              <a:buNone/>
            </a:pPr>
            <a:r>
              <a:rPr lang="en-US" altLang="en-US" dirty="0"/>
              <a:t>Renaissance : zaman </a:t>
            </a:r>
            <a:r>
              <a:rPr lang="en-US" altLang="en-US" dirty="0" err="1"/>
              <a:t>peralihan</a:t>
            </a:r>
            <a:r>
              <a:rPr lang="en-US" altLang="en-US" dirty="0"/>
              <a:t> </a:t>
            </a:r>
            <a:r>
              <a:rPr lang="en-US" altLang="en-US" dirty="0" err="1"/>
              <a:t>kebudayaan</a:t>
            </a:r>
            <a:r>
              <a:rPr lang="en-US" altLang="en-US" dirty="0"/>
              <a:t> </a:t>
            </a:r>
            <a:r>
              <a:rPr lang="en-US" altLang="en-US" dirty="0" err="1"/>
              <a:t>abad</a:t>
            </a:r>
            <a:r>
              <a:rPr lang="en-US" altLang="en-US" dirty="0"/>
              <a:t> </a:t>
            </a:r>
            <a:r>
              <a:rPr lang="en-US" altLang="en-US" dirty="0" err="1"/>
              <a:t>pertengahan</a:t>
            </a:r>
            <a:r>
              <a:rPr lang="en-US" altLang="en-US" dirty="0"/>
              <a:t> </a:t>
            </a:r>
            <a:r>
              <a:rPr lang="en-US" altLang="en-US" dirty="0" err="1"/>
              <a:t>menjadi</a:t>
            </a:r>
            <a:r>
              <a:rPr lang="en-US" altLang="en-US" dirty="0"/>
              <a:t> </a:t>
            </a:r>
            <a:r>
              <a:rPr lang="en-US" altLang="en-US" dirty="0" err="1"/>
              <a:t>kebudayaan</a:t>
            </a:r>
            <a:r>
              <a:rPr lang="en-US" altLang="en-US" dirty="0"/>
              <a:t> modern</a:t>
            </a:r>
          </a:p>
          <a:p>
            <a:pPr marL="609600" indent="-609600">
              <a:buFontTx/>
              <a:buNone/>
            </a:pPr>
            <a:r>
              <a:rPr lang="en-US" altLang="en-US" dirty="0" err="1"/>
              <a:t>Manusia</a:t>
            </a:r>
            <a:r>
              <a:rPr lang="en-US" altLang="en-US" dirty="0"/>
              <a:t> </a:t>
            </a:r>
            <a:r>
              <a:rPr lang="en-US" altLang="en-US" dirty="0" err="1"/>
              <a:t>merindukan</a:t>
            </a:r>
            <a:r>
              <a:rPr lang="en-US" altLang="en-US" dirty="0"/>
              <a:t> </a:t>
            </a:r>
            <a:r>
              <a:rPr lang="en-US" altLang="en-US" dirty="0" err="1"/>
              <a:t>pemikiran</a:t>
            </a:r>
            <a:r>
              <a:rPr lang="en-US" altLang="en-US" dirty="0"/>
              <a:t> </a:t>
            </a:r>
            <a:r>
              <a:rPr lang="en-US" altLang="en-US" dirty="0" err="1"/>
              <a:t>yg</a:t>
            </a:r>
            <a:r>
              <a:rPr lang="en-US" altLang="en-US" dirty="0"/>
              <a:t> </a:t>
            </a:r>
            <a:r>
              <a:rPr lang="en-US" altLang="en-US" dirty="0" err="1"/>
              <a:t>bebas</a:t>
            </a:r>
            <a:r>
              <a:rPr lang="en-US" altLang="en-US" dirty="0"/>
              <a:t>, </a:t>
            </a:r>
            <a:r>
              <a:rPr lang="en-US" altLang="en-US" dirty="0" err="1"/>
              <a:t>mencapai</a:t>
            </a:r>
            <a:r>
              <a:rPr lang="en-US" altLang="en-US" dirty="0"/>
              <a:t> </a:t>
            </a:r>
            <a:r>
              <a:rPr lang="en-US" altLang="en-US" dirty="0" err="1"/>
              <a:t>kemajuan</a:t>
            </a:r>
            <a:r>
              <a:rPr lang="en-US" altLang="en-US" dirty="0"/>
              <a:t> </a:t>
            </a:r>
            <a:r>
              <a:rPr lang="en-US" altLang="en-US" dirty="0" err="1"/>
              <a:t>atas</a:t>
            </a:r>
            <a:r>
              <a:rPr lang="en-US" altLang="en-US" dirty="0"/>
              <a:t> </a:t>
            </a:r>
            <a:r>
              <a:rPr lang="en-US" altLang="en-US" dirty="0" err="1"/>
              <a:t>hasil</a:t>
            </a:r>
            <a:r>
              <a:rPr lang="en-US" altLang="en-US" dirty="0"/>
              <a:t> </a:t>
            </a:r>
            <a:r>
              <a:rPr lang="en-US" altLang="en-US" dirty="0" err="1"/>
              <a:t>usaha</a:t>
            </a:r>
            <a:r>
              <a:rPr lang="en-US" altLang="en-US" dirty="0"/>
              <a:t> </a:t>
            </a:r>
            <a:r>
              <a:rPr lang="en-US" altLang="en-US" dirty="0" err="1"/>
              <a:t>sendiri</a:t>
            </a:r>
            <a:r>
              <a:rPr lang="en-US" altLang="en-US" dirty="0"/>
              <a:t> </a:t>
            </a:r>
            <a:r>
              <a:rPr lang="en-US" altLang="en-US" dirty="0" err="1"/>
              <a:t>tanpa</a:t>
            </a:r>
            <a:r>
              <a:rPr lang="en-US" altLang="en-US" dirty="0"/>
              <a:t> </a:t>
            </a:r>
            <a:r>
              <a:rPr lang="en-US" altLang="en-US" dirty="0" err="1"/>
              <a:t>campur</a:t>
            </a:r>
            <a:r>
              <a:rPr lang="en-US" altLang="en-US" dirty="0"/>
              <a:t> </a:t>
            </a:r>
            <a:r>
              <a:rPr lang="en-US" altLang="en-US" dirty="0" err="1"/>
              <a:t>tangan</a:t>
            </a:r>
            <a:r>
              <a:rPr lang="en-US" altLang="en-US" dirty="0"/>
              <a:t> </a:t>
            </a:r>
            <a:r>
              <a:rPr lang="en-US" altLang="en-US" dirty="0" err="1"/>
              <a:t>ilahi</a:t>
            </a:r>
            <a:r>
              <a:rPr lang="en-US" altLang="en-US" dirty="0"/>
              <a:t>.</a:t>
            </a:r>
          </a:p>
          <a:p>
            <a:pPr marL="609600" indent="-609600">
              <a:buFontTx/>
              <a:buNone/>
            </a:pPr>
            <a:r>
              <a:rPr lang="en-US" altLang="en-US" dirty="0" err="1"/>
              <a:t>Ilmu</a:t>
            </a:r>
            <a:r>
              <a:rPr lang="en-US" altLang="en-US" dirty="0"/>
              <a:t> </a:t>
            </a:r>
            <a:r>
              <a:rPr lang="en-US" altLang="en-US" dirty="0" err="1"/>
              <a:t>pengetahuan</a:t>
            </a:r>
            <a:r>
              <a:rPr lang="en-US" altLang="en-US" dirty="0"/>
              <a:t> </a:t>
            </a:r>
            <a:r>
              <a:rPr lang="en-US" altLang="en-US" dirty="0" err="1"/>
              <a:t>yg</a:t>
            </a:r>
            <a:r>
              <a:rPr lang="en-US" altLang="en-US" dirty="0"/>
              <a:t> </a:t>
            </a:r>
            <a:r>
              <a:rPr lang="en-US" altLang="en-US" dirty="0" err="1"/>
              <a:t>berkembang</a:t>
            </a:r>
            <a:r>
              <a:rPr lang="en-US" altLang="en-US" dirty="0"/>
              <a:t> </a:t>
            </a:r>
            <a:r>
              <a:rPr lang="en-US" altLang="en-US" dirty="0" err="1"/>
              <a:t>adalah</a:t>
            </a:r>
            <a:r>
              <a:rPr lang="en-US" altLang="en-US" dirty="0"/>
              <a:t> </a:t>
            </a:r>
            <a:r>
              <a:rPr lang="en-US" altLang="en-US" dirty="0" err="1"/>
              <a:t>astronomi</a:t>
            </a:r>
            <a:endParaRPr lang="en-US" altLang="en-US" dirty="0"/>
          </a:p>
        </p:txBody>
      </p:sp>
    </p:spTree>
    <p:extLst>
      <p:ext uri="{BB962C8B-B14F-4D97-AF65-F5344CB8AC3E}">
        <p14:creationId xmlns:p14="http://schemas.microsoft.com/office/powerpoint/2010/main" val="2099270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250825" y="404813"/>
            <a:ext cx="8713788" cy="6453187"/>
          </a:xfrm>
        </p:spPr>
        <p:txBody>
          <a:bodyPr/>
          <a:lstStyle/>
          <a:p>
            <a:pPr>
              <a:buFontTx/>
              <a:buNone/>
            </a:pPr>
            <a:r>
              <a:rPr lang="en-US" altLang="en-US"/>
              <a:t>Tokoh yg terkenal :</a:t>
            </a:r>
          </a:p>
          <a:p>
            <a:r>
              <a:rPr lang="en-US" altLang="en-US"/>
              <a:t>Roger Bacon : pengalaman (empiris) menjadi landasan bagi semua ilmu pengetahuan.</a:t>
            </a:r>
          </a:p>
          <a:p>
            <a:pPr>
              <a:buFontTx/>
              <a:buNone/>
            </a:pPr>
            <a:r>
              <a:rPr lang="en-US" altLang="en-US"/>
              <a:t>	Matematika adl syarat mutlak untuk mengolah ilmu pengetahuan</a:t>
            </a:r>
          </a:p>
          <a:p>
            <a:r>
              <a:rPr lang="en-US" altLang="en-US"/>
              <a:t>Copernicus : bumi dan planet mengelilingi matahari. Matahari menjadi pusat (heliosentrisisme)</a:t>
            </a:r>
          </a:p>
          <a:p>
            <a:r>
              <a:rPr lang="en-US" altLang="en-US"/>
              <a:t>Johannes Keppler : orbit semua planet berbentuk elips, dalam waktu yg sama garis penghubung antara planet dan matahari melintasi bidang yg luasnya sama</a:t>
            </a:r>
          </a:p>
        </p:txBody>
      </p:sp>
    </p:spTree>
    <p:extLst>
      <p:ext uri="{BB962C8B-B14F-4D97-AF65-F5344CB8AC3E}">
        <p14:creationId xmlns:p14="http://schemas.microsoft.com/office/powerpoint/2010/main" val="2076369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Konten 2"/>
          <p:cNvSpPr>
            <a:spLocks noGrp="1"/>
          </p:cNvSpPr>
          <p:nvPr>
            <p:ph idx="1"/>
          </p:nvPr>
        </p:nvSpPr>
        <p:spPr>
          <a:xfrm>
            <a:off x="228600" y="152400"/>
            <a:ext cx="8534400" cy="6400800"/>
          </a:xfrm>
        </p:spPr>
        <p:txBody>
          <a:bodyPr>
            <a:noAutofit/>
          </a:bodyPr>
          <a:lstStyle/>
          <a:p>
            <a:pPr>
              <a:lnSpc>
                <a:spcPts val="2440"/>
              </a:lnSpc>
              <a:spcBef>
                <a:spcPts val="1176"/>
              </a:spcBef>
            </a:pPr>
            <a:r>
              <a:rPr lang="en-AU" sz="2200" dirty="0" err="1">
                <a:solidFill>
                  <a:srgbClr val="FFFF00"/>
                </a:solidFill>
                <a:latin typeface="Arial" charset="0"/>
                <a:ea typeface="Arial" charset="0"/>
                <a:cs typeface="Arial" charset="0"/>
              </a:rPr>
              <a:t>Mitologi</a:t>
            </a:r>
            <a:r>
              <a:rPr lang="en-AU" sz="2200" dirty="0">
                <a:solidFill>
                  <a:srgbClr val="FFFF00"/>
                </a:solidFill>
                <a:latin typeface="Arial" charset="0"/>
                <a:ea typeface="Arial" charset="0"/>
                <a:cs typeface="Arial" charset="0"/>
              </a:rPr>
              <a:t> </a:t>
            </a:r>
            <a:r>
              <a:rPr lang="en-AU" sz="2200" dirty="0" err="1">
                <a:solidFill>
                  <a:srgbClr val="FFFF00"/>
                </a:solidFill>
                <a:latin typeface="Arial" charset="0"/>
                <a:ea typeface="Arial" charset="0"/>
                <a:cs typeface="Arial" charset="0"/>
              </a:rPr>
              <a:t>Yunani</a:t>
            </a:r>
            <a:r>
              <a:rPr lang="en-AU" sz="2200" dirty="0">
                <a:solidFill>
                  <a:srgbClr val="FFFF00"/>
                </a:solidFill>
                <a:latin typeface="Arial" charset="0"/>
                <a:ea typeface="Arial" charset="0"/>
                <a:cs typeface="Arial" charset="0"/>
              </a:rPr>
              <a:t>:</a:t>
            </a:r>
            <a:r>
              <a:rPr lang="en-AU" sz="2200" dirty="0">
                <a:latin typeface="Arial" charset="0"/>
                <a:ea typeface="Arial" charset="0"/>
                <a:cs typeface="Arial" charset="0"/>
              </a:rPr>
              <a:t> </a:t>
            </a:r>
            <a:r>
              <a:rPr lang="en-AU" sz="2200" dirty="0" err="1">
                <a:latin typeface="Arial" charset="0"/>
                <a:ea typeface="Arial" charset="0"/>
                <a:cs typeface="Arial" charset="0"/>
              </a:rPr>
              <a:t>sekumpulan</a:t>
            </a:r>
            <a:r>
              <a:rPr lang="en-AU" sz="2200" dirty="0">
                <a:latin typeface="Arial" charset="0"/>
                <a:ea typeface="Arial" charset="0"/>
                <a:cs typeface="Arial" charset="0"/>
              </a:rPr>
              <a:t> </a:t>
            </a:r>
            <a:r>
              <a:rPr lang="en-AU" sz="2200" dirty="0" err="1">
                <a:latin typeface="Arial" charset="0"/>
                <a:ea typeface="Arial" charset="0"/>
                <a:cs typeface="Arial" charset="0"/>
              </a:rPr>
              <a:t>mitos</a:t>
            </a:r>
            <a:r>
              <a:rPr lang="en-AU" sz="2200" dirty="0">
                <a:latin typeface="Arial" charset="0"/>
                <a:ea typeface="Arial" charset="0"/>
                <a:cs typeface="Arial" charset="0"/>
              </a:rPr>
              <a:t> </a:t>
            </a:r>
            <a:r>
              <a:rPr lang="en-AU" sz="2200" dirty="0" err="1">
                <a:latin typeface="Arial" charset="0"/>
                <a:ea typeface="Arial" charset="0"/>
                <a:cs typeface="Arial" charset="0"/>
              </a:rPr>
              <a:t>dan</a:t>
            </a:r>
            <a:r>
              <a:rPr lang="en-AU" sz="2200" dirty="0">
                <a:latin typeface="Arial" charset="0"/>
                <a:ea typeface="Arial" charset="0"/>
                <a:cs typeface="Arial" charset="0"/>
              </a:rPr>
              <a:t> </a:t>
            </a:r>
            <a:r>
              <a:rPr lang="en-AU" sz="2200" dirty="0" err="1">
                <a:latin typeface="Arial" charset="0"/>
                <a:ea typeface="Arial" charset="0"/>
                <a:cs typeface="Arial" charset="0"/>
              </a:rPr>
              <a:t>legenda</a:t>
            </a:r>
            <a:r>
              <a:rPr lang="en-AU" sz="2200" dirty="0">
                <a:latin typeface="Arial" charset="0"/>
                <a:ea typeface="Arial" charset="0"/>
                <a:cs typeface="Arial" charset="0"/>
              </a:rPr>
              <a:t> yang </a:t>
            </a:r>
            <a:r>
              <a:rPr lang="en-AU" sz="2200" dirty="0" err="1">
                <a:latin typeface="Arial" charset="0"/>
                <a:ea typeface="Arial" charset="0"/>
                <a:cs typeface="Arial" charset="0"/>
              </a:rPr>
              <a:t>berisi</a:t>
            </a:r>
            <a:r>
              <a:rPr lang="en-AU" sz="2200" dirty="0">
                <a:latin typeface="Arial" charset="0"/>
                <a:ea typeface="Arial" charset="0"/>
                <a:cs typeface="Arial" charset="0"/>
              </a:rPr>
              <a:t> </a:t>
            </a:r>
            <a:r>
              <a:rPr lang="en-AU" sz="2200" dirty="0" err="1">
                <a:latin typeface="Arial" charset="0"/>
                <a:ea typeface="Arial" charset="0"/>
                <a:cs typeface="Arial" charset="0"/>
              </a:rPr>
              <a:t>kisah-kisah</a:t>
            </a:r>
            <a:r>
              <a:rPr lang="en-AU" sz="2200" dirty="0">
                <a:latin typeface="Arial" charset="0"/>
                <a:ea typeface="Arial" charset="0"/>
                <a:cs typeface="Arial" charset="0"/>
              </a:rPr>
              <a:t> </a:t>
            </a:r>
            <a:r>
              <a:rPr lang="en-AU" sz="2200" dirty="0" err="1">
                <a:latin typeface="Arial" charset="0"/>
                <a:ea typeface="Arial" charset="0"/>
                <a:cs typeface="Arial" charset="0"/>
              </a:rPr>
              <a:t>mengenai</a:t>
            </a:r>
            <a:r>
              <a:rPr lang="en-AU" sz="2200" dirty="0">
                <a:latin typeface="Arial" charset="0"/>
                <a:ea typeface="Arial" charset="0"/>
                <a:cs typeface="Arial" charset="0"/>
              </a:rPr>
              <a:t> </a:t>
            </a:r>
            <a:r>
              <a:rPr lang="en-AU" sz="2200" dirty="0" err="1">
                <a:latin typeface="Arial" charset="0"/>
                <a:ea typeface="Arial" charset="0"/>
                <a:cs typeface="Arial" charset="0"/>
              </a:rPr>
              <a:t>dewa</a:t>
            </a:r>
            <a:r>
              <a:rPr lang="en-AU" sz="2200" dirty="0">
                <a:latin typeface="Arial" charset="0"/>
                <a:ea typeface="Arial" charset="0"/>
                <a:cs typeface="Arial" charset="0"/>
              </a:rPr>
              <a:t>. Dewa-</a:t>
            </a:r>
            <a:r>
              <a:rPr lang="en-AU" sz="2200" dirty="0" err="1">
                <a:latin typeface="Arial" charset="0"/>
                <a:ea typeface="Arial" charset="0"/>
                <a:cs typeface="Arial" charset="0"/>
              </a:rPr>
              <a:t>dewa</a:t>
            </a:r>
            <a:r>
              <a:rPr lang="en-AU" sz="2200" dirty="0">
                <a:latin typeface="Arial" charset="0"/>
                <a:ea typeface="Arial" charset="0"/>
                <a:cs typeface="Arial" charset="0"/>
              </a:rPr>
              <a:t> </a:t>
            </a:r>
            <a:r>
              <a:rPr lang="en-AU" sz="2200" dirty="0" err="1">
                <a:latin typeface="Arial" charset="0"/>
                <a:ea typeface="Arial" charset="0"/>
                <a:cs typeface="Arial" charset="0"/>
              </a:rPr>
              <a:t>digambarkan</a:t>
            </a:r>
            <a:r>
              <a:rPr lang="en-AU" sz="2200" dirty="0">
                <a:latin typeface="Arial" charset="0"/>
                <a:ea typeface="Arial" charset="0"/>
                <a:cs typeface="Arial" charset="0"/>
              </a:rPr>
              <a:t> </a:t>
            </a:r>
            <a:r>
              <a:rPr lang="en-AU" sz="2200" dirty="0" err="1">
                <a:latin typeface="Arial" charset="0"/>
                <a:ea typeface="Arial" charset="0"/>
                <a:cs typeface="Arial" charset="0"/>
              </a:rPr>
              <a:t>seperti</a:t>
            </a:r>
            <a:r>
              <a:rPr lang="en-AU" sz="2200" dirty="0">
                <a:latin typeface="Arial" charset="0"/>
                <a:ea typeface="Arial" charset="0"/>
                <a:cs typeface="Arial" charset="0"/>
              </a:rPr>
              <a:t> </a:t>
            </a:r>
            <a:r>
              <a:rPr lang="en-AU" sz="2200" dirty="0" err="1">
                <a:latin typeface="Arial" charset="0"/>
                <a:ea typeface="Arial" charset="0"/>
                <a:cs typeface="Arial" charset="0"/>
              </a:rPr>
              <a:t>manusia</a:t>
            </a:r>
            <a:r>
              <a:rPr lang="en-AU" sz="2200" dirty="0">
                <a:latin typeface="Arial" charset="0"/>
                <a:ea typeface="Arial" charset="0"/>
                <a:cs typeface="Arial" charset="0"/>
              </a:rPr>
              <a:t>, </a:t>
            </a:r>
            <a:r>
              <a:rPr lang="en-AU" sz="2200" dirty="0" err="1">
                <a:latin typeface="Arial" charset="0"/>
                <a:ea typeface="Arial" charset="0"/>
                <a:cs typeface="Arial" charset="0"/>
              </a:rPr>
              <a:t>dilahirkan</a:t>
            </a:r>
            <a:r>
              <a:rPr lang="en-AU" sz="2200" dirty="0">
                <a:latin typeface="Arial" charset="0"/>
                <a:ea typeface="Arial" charset="0"/>
                <a:cs typeface="Arial" charset="0"/>
              </a:rPr>
              <a:t> </a:t>
            </a:r>
            <a:r>
              <a:rPr lang="en-AU" sz="2200" dirty="0" err="1">
                <a:latin typeface="Arial" charset="0"/>
                <a:ea typeface="Arial" charset="0"/>
                <a:cs typeface="Arial" charset="0"/>
              </a:rPr>
              <a:t>namun</a:t>
            </a:r>
            <a:r>
              <a:rPr lang="en-AU" sz="2200" dirty="0">
                <a:latin typeface="Arial" charset="0"/>
                <a:ea typeface="Arial" charset="0"/>
                <a:cs typeface="Arial" charset="0"/>
              </a:rPr>
              <a:t> </a:t>
            </a:r>
            <a:r>
              <a:rPr lang="en-AU" sz="2200" dirty="0" err="1">
                <a:latin typeface="Arial" charset="0"/>
                <a:ea typeface="Arial" charset="0"/>
                <a:cs typeface="Arial" charset="0"/>
              </a:rPr>
              <a:t>tak</a:t>
            </a:r>
            <a:r>
              <a:rPr lang="en-AU" sz="2200" dirty="0">
                <a:latin typeface="Arial" charset="0"/>
                <a:ea typeface="Arial" charset="0"/>
                <a:cs typeface="Arial" charset="0"/>
              </a:rPr>
              <a:t> </a:t>
            </a:r>
            <a:r>
              <a:rPr lang="en-AU" sz="2200" dirty="0" err="1">
                <a:latin typeface="Arial" charset="0"/>
                <a:ea typeface="Arial" charset="0"/>
                <a:cs typeface="Arial" charset="0"/>
              </a:rPr>
              <a:t>pernah</a:t>
            </a:r>
            <a:r>
              <a:rPr lang="en-AU" sz="2200" dirty="0">
                <a:latin typeface="Arial" charset="0"/>
                <a:ea typeface="Arial" charset="0"/>
                <a:cs typeface="Arial" charset="0"/>
              </a:rPr>
              <a:t> </a:t>
            </a:r>
            <a:r>
              <a:rPr lang="en-AU" sz="2200" dirty="0" err="1">
                <a:latin typeface="Arial" charset="0"/>
                <a:ea typeface="Arial" charset="0"/>
                <a:cs typeface="Arial" charset="0"/>
              </a:rPr>
              <a:t>tua</a:t>
            </a:r>
            <a:r>
              <a:rPr lang="en-AU" sz="2200" dirty="0">
                <a:latin typeface="Arial" charset="0"/>
                <a:ea typeface="Arial" charset="0"/>
                <a:cs typeface="Arial" charset="0"/>
              </a:rPr>
              <a:t>, </a:t>
            </a:r>
            <a:r>
              <a:rPr lang="en-AU" sz="2200" dirty="0" err="1">
                <a:latin typeface="Arial" charset="0"/>
                <a:ea typeface="Arial" charset="0"/>
                <a:cs typeface="Arial" charset="0"/>
              </a:rPr>
              <a:t>kebal</a:t>
            </a:r>
            <a:r>
              <a:rPr lang="en-AU" sz="2200" dirty="0">
                <a:latin typeface="Arial" charset="0"/>
                <a:ea typeface="Arial" charset="0"/>
                <a:cs typeface="Arial" charset="0"/>
              </a:rPr>
              <a:t> </a:t>
            </a:r>
            <a:r>
              <a:rPr lang="en-AU" sz="2200" dirty="0" err="1">
                <a:latin typeface="Arial" charset="0"/>
                <a:ea typeface="Arial" charset="0"/>
                <a:cs typeface="Arial" charset="0"/>
              </a:rPr>
              <a:t>terhadap</a:t>
            </a:r>
            <a:r>
              <a:rPr lang="en-AU" sz="2200" dirty="0">
                <a:latin typeface="Arial" charset="0"/>
                <a:ea typeface="Arial" charset="0"/>
                <a:cs typeface="Arial" charset="0"/>
              </a:rPr>
              <a:t> </a:t>
            </a:r>
            <a:r>
              <a:rPr lang="en-AU" sz="2200" dirty="0" err="1">
                <a:latin typeface="Arial" charset="0"/>
                <a:ea typeface="Arial" charset="0"/>
                <a:cs typeface="Arial" charset="0"/>
              </a:rPr>
              <a:t>apapun</a:t>
            </a:r>
            <a:r>
              <a:rPr lang="en-AU" sz="2200" dirty="0">
                <a:latin typeface="Arial" charset="0"/>
                <a:ea typeface="Arial" charset="0"/>
                <a:cs typeface="Arial" charset="0"/>
              </a:rPr>
              <a:t>, </a:t>
            </a:r>
            <a:r>
              <a:rPr lang="en-AU" sz="2200" dirty="0" err="1">
                <a:latin typeface="Arial" charset="0"/>
                <a:ea typeface="Arial" charset="0"/>
                <a:cs typeface="Arial" charset="0"/>
              </a:rPr>
              <a:t>bisa</a:t>
            </a:r>
            <a:r>
              <a:rPr lang="en-AU" sz="2200" dirty="0">
                <a:latin typeface="Arial" charset="0"/>
                <a:ea typeface="Arial" charset="0"/>
                <a:cs typeface="Arial" charset="0"/>
              </a:rPr>
              <a:t> </a:t>
            </a:r>
            <a:r>
              <a:rPr lang="en-AU" sz="2200" dirty="0" err="1">
                <a:latin typeface="Arial" charset="0"/>
                <a:ea typeface="Arial" charset="0"/>
                <a:cs typeface="Arial" charset="0"/>
              </a:rPr>
              <a:t>tak</a:t>
            </a:r>
            <a:r>
              <a:rPr lang="en-AU" sz="2200" dirty="0">
                <a:latin typeface="Arial" charset="0"/>
                <a:ea typeface="Arial" charset="0"/>
                <a:cs typeface="Arial" charset="0"/>
              </a:rPr>
              <a:t> </a:t>
            </a:r>
            <a:r>
              <a:rPr lang="en-AU" sz="2200" dirty="0" err="1">
                <a:latin typeface="Arial" charset="0"/>
                <a:ea typeface="Arial" charset="0"/>
                <a:cs typeface="Arial" charset="0"/>
              </a:rPr>
              <a:t>terlihat</a:t>
            </a:r>
            <a:r>
              <a:rPr lang="en-AU" sz="2200" dirty="0">
                <a:latin typeface="Arial" charset="0"/>
                <a:ea typeface="Arial" charset="0"/>
                <a:cs typeface="Arial" charset="0"/>
              </a:rPr>
              <a:t>. </a:t>
            </a:r>
            <a:r>
              <a:rPr lang="en-AU" sz="2200" dirty="0" err="1">
                <a:latin typeface="Arial" charset="0"/>
                <a:ea typeface="Arial" charset="0"/>
                <a:cs typeface="Arial" charset="0"/>
              </a:rPr>
              <a:t>Masing-masing</a:t>
            </a:r>
            <a:r>
              <a:rPr lang="en-AU" sz="2200" dirty="0">
                <a:latin typeface="Arial" charset="0"/>
                <a:ea typeface="Arial" charset="0"/>
                <a:cs typeface="Arial" charset="0"/>
              </a:rPr>
              <a:t> </a:t>
            </a:r>
            <a:r>
              <a:rPr lang="en-AU" sz="2200" dirty="0" err="1">
                <a:latin typeface="Arial" charset="0"/>
                <a:ea typeface="Arial" charset="0"/>
                <a:cs typeface="Arial" charset="0"/>
              </a:rPr>
              <a:t>mereka</a:t>
            </a:r>
            <a:r>
              <a:rPr lang="en-AU" sz="2200" dirty="0">
                <a:latin typeface="Arial" charset="0"/>
                <a:ea typeface="Arial" charset="0"/>
                <a:cs typeface="Arial" charset="0"/>
              </a:rPr>
              <a:t> </a:t>
            </a:r>
            <a:r>
              <a:rPr lang="en-AU" sz="2200" dirty="0" err="1">
                <a:latin typeface="Arial" charset="0"/>
                <a:ea typeface="Arial" charset="0"/>
                <a:cs typeface="Arial" charset="0"/>
              </a:rPr>
              <a:t>memiliki</a:t>
            </a:r>
            <a:r>
              <a:rPr lang="en-AU" sz="2200" dirty="0">
                <a:latin typeface="Arial" charset="0"/>
                <a:ea typeface="Arial" charset="0"/>
                <a:cs typeface="Arial" charset="0"/>
              </a:rPr>
              <a:t> </a:t>
            </a:r>
            <a:r>
              <a:rPr lang="en-AU" sz="2200" dirty="0" err="1">
                <a:latin typeface="Arial" charset="0"/>
                <a:ea typeface="Arial" charset="0"/>
                <a:cs typeface="Arial" charset="0"/>
              </a:rPr>
              <a:t>ciri</a:t>
            </a:r>
            <a:r>
              <a:rPr lang="en-AU" sz="2200" dirty="0">
                <a:latin typeface="Arial" charset="0"/>
                <a:ea typeface="Arial" charset="0"/>
                <a:cs typeface="Arial" charset="0"/>
              </a:rPr>
              <a:t> </a:t>
            </a:r>
            <a:r>
              <a:rPr lang="en-AU" sz="2200" dirty="0" err="1">
                <a:latin typeface="Arial" charset="0"/>
                <a:ea typeface="Arial" charset="0"/>
                <a:cs typeface="Arial" charset="0"/>
              </a:rPr>
              <a:t>dan</a:t>
            </a:r>
            <a:r>
              <a:rPr lang="en-AU" sz="2200" dirty="0">
                <a:latin typeface="Arial" charset="0"/>
                <a:ea typeface="Arial" charset="0"/>
                <a:cs typeface="Arial" charset="0"/>
              </a:rPr>
              <a:t> </a:t>
            </a:r>
            <a:r>
              <a:rPr lang="en-AU" sz="2200" dirty="0" err="1">
                <a:latin typeface="Arial" charset="0"/>
                <a:ea typeface="Arial" charset="0"/>
                <a:cs typeface="Arial" charset="0"/>
              </a:rPr>
              <a:t>gelar</a:t>
            </a:r>
            <a:r>
              <a:rPr lang="en-AU" sz="2200" dirty="0">
                <a:latin typeface="Arial" charset="0"/>
                <a:ea typeface="Arial" charset="0"/>
                <a:cs typeface="Arial" charset="0"/>
              </a:rPr>
              <a:t>.</a:t>
            </a:r>
          </a:p>
          <a:p>
            <a:pPr>
              <a:lnSpc>
                <a:spcPts val="2440"/>
              </a:lnSpc>
              <a:spcBef>
                <a:spcPts val="1176"/>
              </a:spcBef>
            </a:pPr>
            <a:r>
              <a:rPr lang="en-AU" sz="2200" i="1" dirty="0" err="1">
                <a:solidFill>
                  <a:srgbClr val="FFFF00"/>
                </a:solidFill>
                <a:latin typeface="Arial" charset="0"/>
                <a:ea typeface="Arial" charset="0"/>
                <a:cs typeface="Arial" charset="0"/>
              </a:rPr>
              <a:t>Mitos-mitos</a:t>
            </a:r>
            <a:r>
              <a:rPr lang="en-AU" sz="2200" dirty="0">
                <a:solidFill>
                  <a:srgbClr val="FFFF00"/>
                </a:solidFill>
                <a:latin typeface="Arial" charset="0"/>
                <a:ea typeface="Arial" charset="0"/>
                <a:cs typeface="Arial" charset="0"/>
              </a:rPr>
              <a:t> </a:t>
            </a:r>
            <a:r>
              <a:rPr lang="en-AU" sz="2200" dirty="0" err="1">
                <a:solidFill>
                  <a:srgbClr val="FFFF00"/>
                </a:solidFill>
                <a:latin typeface="Arial" charset="0"/>
                <a:ea typeface="Arial" charset="0"/>
                <a:cs typeface="Arial" charset="0"/>
              </a:rPr>
              <a:t>Yunani</a:t>
            </a:r>
            <a:r>
              <a:rPr lang="en-AU" sz="2200" dirty="0">
                <a:solidFill>
                  <a:srgbClr val="FFFF00"/>
                </a:solidFill>
                <a:latin typeface="Arial" charset="0"/>
                <a:ea typeface="Arial" charset="0"/>
                <a:cs typeface="Arial" charset="0"/>
              </a:rPr>
              <a:t> </a:t>
            </a:r>
            <a:r>
              <a:rPr lang="en-AU" sz="2200" dirty="0" err="1">
                <a:solidFill>
                  <a:srgbClr val="FFFF00"/>
                </a:solidFill>
                <a:latin typeface="Arial" charset="0"/>
                <a:ea typeface="Arial" charset="0"/>
                <a:cs typeface="Arial" charset="0"/>
              </a:rPr>
              <a:t>Kuno</a:t>
            </a:r>
            <a:r>
              <a:rPr lang="en-AU" sz="2200" dirty="0">
                <a:solidFill>
                  <a:srgbClr val="FFFF00"/>
                </a:solidFill>
                <a:latin typeface="Arial" charset="0"/>
                <a:ea typeface="Arial" charset="0"/>
                <a:cs typeface="Arial" charset="0"/>
              </a:rPr>
              <a:t> </a:t>
            </a:r>
            <a:r>
              <a:rPr lang="en-AU" sz="2200" dirty="0" err="1">
                <a:solidFill>
                  <a:srgbClr val="FFFF00"/>
                </a:solidFill>
                <a:latin typeface="Arial" charset="0"/>
                <a:ea typeface="Arial" charset="0"/>
                <a:cs typeface="Arial" charset="0"/>
              </a:rPr>
              <a:t>sejak</a:t>
            </a:r>
            <a:r>
              <a:rPr lang="en-AU" sz="2200" dirty="0">
                <a:solidFill>
                  <a:srgbClr val="FFFF00"/>
                </a:solidFill>
                <a:latin typeface="Arial" charset="0"/>
                <a:ea typeface="Arial" charset="0"/>
                <a:cs typeface="Arial" charset="0"/>
              </a:rPr>
              <a:t> lama </a:t>
            </a:r>
            <a:r>
              <a:rPr lang="en-AU" sz="2200" dirty="0" err="1">
                <a:solidFill>
                  <a:srgbClr val="FFFF00"/>
                </a:solidFill>
                <a:latin typeface="Arial" charset="0"/>
                <a:ea typeface="Arial" charset="0"/>
                <a:cs typeface="Arial" charset="0"/>
              </a:rPr>
              <a:t>berkembang</a:t>
            </a:r>
            <a:r>
              <a:rPr lang="en-AU" sz="2200" dirty="0">
                <a:solidFill>
                  <a:srgbClr val="FFFF00"/>
                </a:solidFill>
                <a:latin typeface="Arial" charset="0"/>
                <a:ea typeface="Arial" charset="0"/>
                <a:cs typeface="Arial" charset="0"/>
              </a:rPr>
              <a:t>, </a:t>
            </a:r>
            <a:r>
              <a:rPr lang="en-AU" sz="2200" dirty="0" err="1">
                <a:solidFill>
                  <a:srgbClr val="FFFF00"/>
                </a:solidFill>
                <a:latin typeface="Arial" charset="0"/>
                <a:ea typeface="Arial" charset="0"/>
                <a:cs typeface="Arial" charset="0"/>
              </a:rPr>
              <a:t>tentang</a:t>
            </a:r>
            <a:r>
              <a:rPr lang="en-AU" sz="2200" dirty="0">
                <a:solidFill>
                  <a:srgbClr val="FFFF00"/>
                </a:solidFill>
                <a:latin typeface="Arial" charset="0"/>
                <a:ea typeface="Arial" charset="0"/>
                <a:cs typeface="Arial" charset="0"/>
              </a:rPr>
              <a:t> </a:t>
            </a:r>
            <a:r>
              <a:rPr lang="en-AU" sz="2200" dirty="0" err="1">
                <a:solidFill>
                  <a:srgbClr val="FFFF00"/>
                </a:solidFill>
                <a:latin typeface="Arial" charset="0"/>
                <a:ea typeface="Arial" charset="0"/>
                <a:cs typeface="Arial" charset="0"/>
              </a:rPr>
              <a:t>angin</a:t>
            </a:r>
            <a:r>
              <a:rPr lang="en-AU" sz="2200" dirty="0">
                <a:solidFill>
                  <a:srgbClr val="FFFF00"/>
                </a:solidFill>
                <a:latin typeface="Arial" charset="0"/>
                <a:ea typeface="Arial" charset="0"/>
                <a:cs typeface="Arial" charset="0"/>
              </a:rPr>
              <a:t>, </a:t>
            </a:r>
            <a:r>
              <a:rPr lang="en-AU" sz="2200" dirty="0" err="1">
                <a:solidFill>
                  <a:srgbClr val="FFFF00"/>
                </a:solidFill>
                <a:latin typeface="Arial" charset="0"/>
                <a:ea typeface="Arial" charset="0"/>
                <a:cs typeface="Arial" charset="0"/>
              </a:rPr>
              <a:t>hujan</a:t>
            </a:r>
            <a:r>
              <a:rPr lang="en-AU" sz="2200" dirty="0">
                <a:solidFill>
                  <a:srgbClr val="FFFF00"/>
                </a:solidFill>
                <a:latin typeface="Arial" charset="0"/>
                <a:ea typeface="Arial" charset="0"/>
                <a:cs typeface="Arial" charset="0"/>
              </a:rPr>
              <a:t>, </a:t>
            </a:r>
            <a:r>
              <a:rPr lang="en-AU" sz="2200" dirty="0" err="1">
                <a:solidFill>
                  <a:srgbClr val="FFFF00"/>
                </a:solidFill>
                <a:latin typeface="Arial" charset="0"/>
                <a:ea typeface="Arial" charset="0"/>
                <a:cs typeface="Arial" charset="0"/>
              </a:rPr>
              <a:t>pelangi</a:t>
            </a:r>
            <a:r>
              <a:rPr lang="en-AU" sz="2200" dirty="0">
                <a:solidFill>
                  <a:srgbClr val="FFFF00"/>
                </a:solidFill>
                <a:latin typeface="Arial" charset="0"/>
                <a:ea typeface="Arial" charset="0"/>
                <a:cs typeface="Arial" charset="0"/>
              </a:rPr>
              <a:t>, </a:t>
            </a:r>
            <a:r>
              <a:rPr lang="en-AU" sz="2200" dirty="0" err="1">
                <a:solidFill>
                  <a:srgbClr val="FFFF00"/>
                </a:solidFill>
                <a:latin typeface="Arial" charset="0"/>
                <a:ea typeface="Arial" charset="0"/>
                <a:cs typeface="Arial" charset="0"/>
              </a:rPr>
              <a:t>dll</a:t>
            </a:r>
            <a:r>
              <a:rPr lang="en-AU" sz="2200" dirty="0">
                <a:solidFill>
                  <a:srgbClr val="FFFF00"/>
                </a:solidFill>
                <a:latin typeface="Arial" charset="0"/>
                <a:ea typeface="Arial" charset="0"/>
                <a:cs typeface="Arial" charset="0"/>
              </a:rPr>
              <a:t>.</a:t>
            </a:r>
          </a:p>
          <a:p>
            <a:pPr>
              <a:lnSpc>
                <a:spcPts val="2440"/>
              </a:lnSpc>
              <a:spcBef>
                <a:spcPts val="1176"/>
              </a:spcBef>
            </a:pPr>
            <a:r>
              <a:rPr lang="en-AU" sz="2200" dirty="0" err="1">
                <a:solidFill>
                  <a:srgbClr val="BCF0FA"/>
                </a:solidFill>
                <a:latin typeface="Arial" charset="0"/>
                <a:ea typeface="Arial" charset="0"/>
                <a:cs typeface="Arial" charset="0"/>
              </a:rPr>
              <a:t>Mitos</a:t>
            </a:r>
            <a:r>
              <a:rPr lang="en-AU" sz="2200" dirty="0">
                <a:solidFill>
                  <a:srgbClr val="BCF0FA"/>
                </a:solidFill>
                <a:latin typeface="Arial" charset="0"/>
                <a:ea typeface="Arial" charset="0"/>
                <a:cs typeface="Arial" charset="0"/>
              </a:rPr>
              <a:t> </a:t>
            </a:r>
            <a:r>
              <a:rPr lang="en-AU" sz="2200" dirty="0" err="1">
                <a:solidFill>
                  <a:srgbClr val="BCF0FA"/>
                </a:solidFill>
                <a:latin typeface="Arial" charset="0"/>
                <a:ea typeface="Arial" charset="0"/>
                <a:cs typeface="Arial" charset="0"/>
              </a:rPr>
              <a:t>tentang</a:t>
            </a:r>
            <a:r>
              <a:rPr lang="en-AU" sz="2200" dirty="0">
                <a:solidFill>
                  <a:srgbClr val="BCF0FA"/>
                </a:solidFill>
                <a:latin typeface="Arial" charset="0"/>
                <a:ea typeface="Arial" charset="0"/>
                <a:cs typeface="Arial" charset="0"/>
              </a:rPr>
              <a:t> </a:t>
            </a:r>
            <a:r>
              <a:rPr lang="en-AU" sz="2200" dirty="0" err="1">
                <a:solidFill>
                  <a:srgbClr val="BCF0FA"/>
                </a:solidFill>
                <a:latin typeface="Arial" charset="0"/>
                <a:ea typeface="Arial" charset="0"/>
                <a:cs typeface="Arial" charset="0"/>
              </a:rPr>
              <a:t>pelangi</a:t>
            </a:r>
            <a:r>
              <a:rPr lang="en-AU" sz="2200" dirty="0">
                <a:solidFill>
                  <a:srgbClr val="BCF0FA"/>
                </a:solidFill>
                <a:latin typeface="Arial" charset="0"/>
                <a:ea typeface="Arial" charset="0"/>
                <a:cs typeface="Arial" charset="0"/>
              </a:rPr>
              <a:t> </a:t>
            </a:r>
            <a:r>
              <a:rPr lang="en-AU" sz="2200" dirty="0" err="1">
                <a:solidFill>
                  <a:srgbClr val="BCF0FA"/>
                </a:solidFill>
                <a:latin typeface="Arial" charset="0"/>
                <a:ea typeface="Arial" charset="0"/>
                <a:cs typeface="Arial" charset="0"/>
              </a:rPr>
              <a:t>adalah</a:t>
            </a:r>
            <a:r>
              <a:rPr lang="en-AU" sz="2200" dirty="0">
                <a:solidFill>
                  <a:srgbClr val="BCF0FA"/>
                </a:solidFill>
                <a:latin typeface="Arial" charset="0"/>
                <a:ea typeface="Arial" charset="0"/>
                <a:cs typeface="Arial" charset="0"/>
              </a:rPr>
              <a:t> </a:t>
            </a:r>
            <a:r>
              <a:rPr lang="en-AU" sz="2200" dirty="0" err="1">
                <a:solidFill>
                  <a:srgbClr val="BCF0FA"/>
                </a:solidFill>
                <a:latin typeface="Arial" charset="0"/>
                <a:ea typeface="Arial" charset="0"/>
                <a:cs typeface="Arial" charset="0"/>
              </a:rPr>
              <a:t>tempat</a:t>
            </a:r>
            <a:r>
              <a:rPr lang="en-AU" sz="2200" dirty="0">
                <a:solidFill>
                  <a:srgbClr val="BCF0FA"/>
                </a:solidFill>
                <a:latin typeface="Arial" charset="0"/>
                <a:ea typeface="Arial" charset="0"/>
                <a:cs typeface="Arial" charset="0"/>
              </a:rPr>
              <a:t> para </a:t>
            </a:r>
            <a:r>
              <a:rPr lang="en-AU" sz="2200" dirty="0" err="1">
                <a:solidFill>
                  <a:srgbClr val="BCF0FA"/>
                </a:solidFill>
                <a:latin typeface="Arial" charset="0"/>
                <a:ea typeface="Arial" charset="0"/>
                <a:cs typeface="Arial" charset="0"/>
              </a:rPr>
              <a:t>bidadari</a:t>
            </a:r>
            <a:r>
              <a:rPr lang="en-AU" sz="2200" dirty="0">
                <a:solidFill>
                  <a:srgbClr val="BCF0FA"/>
                </a:solidFill>
                <a:latin typeface="Arial" charset="0"/>
                <a:ea typeface="Arial" charset="0"/>
                <a:cs typeface="Arial" charset="0"/>
              </a:rPr>
              <a:t> </a:t>
            </a:r>
            <a:r>
              <a:rPr lang="en-AU" sz="2200" dirty="0" err="1">
                <a:solidFill>
                  <a:srgbClr val="BCF0FA"/>
                </a:solidFill>
                <a:latin typeface="Arial" charset="0"/>
                <a:ea typeface="Arial" charset="0"/>
                <a:cs typeface="Arial" charset="0"/>
              </a:rPr>
              <a:t>turun</a:t>
            </a:r>
            <a:r>
              <a:rPr lang="en-AU" sz="2200" dirty="0">
                <a:solidFill>
                  <a:srgbClr val="BCF0FA"/>
                </a:solidFill>
                <a:latin typeface="Arial" charset="0"/>
                <a:ea typeface="Arial" charset="0"/>
                <a:cs typeface="Arial" charset="0"/>
              </a:rPr>
              <a:t> </a:t>
            </a:r>
            <a:r>
              <a:rPr lang="en-AU" sz="2200" dirty="0" err="1">
                <a:solidFill>
                  <a:srgbClr val="BCF0FA"/>
                </a:solidFill>
                <a:latin typeface="Arial" charset="0"/>
                <a:ea typeface="Arial" charset="0"/>
                <a:cs typeface="Arial" charset="0"/>
              </a:rPr>
              <a:t>dari</a:t>
            </a:r>
            <a:r>
              <a:rPr lang="en-AU" sz="2200" dirty="0">
                <a:solidFill>
                  <a:srgbClr val="BCF0FA"/>
                </a:solidFill>
                <a:latin typeface="Arial" charset="0"/>
                <a:ea typeface="Arial" charset="0"/>
                <a:cs typeface="Arial" charset="0"/>
              </a:rPr>
              <a:t> </a:t>
            </a:r>
            <a:r>
              <a:rPr lang="en-AU" sz="2200" dirty="0" err="1">
                <a:solidFill>
                  <a:srgbClr val="BCF0FA"/>
                </a:solidFill>
                <a:latin typeface="Arial" charset="0"/>
                <a:ea typeface="Arial" charset="0"/>
                <a:cs typeface="Arial" charset="0"/>
              </a:rPr>
              <a:t>surga</a:t>
            </a:r>
            <a:r>
              <a:rPr lang="en-AU" sz="2200" dirty="0">
                <a:solidFill>
                  <a:srgbClr val="BCF0FA"/>
                </a:solidFill>
                <a:latin typeface="Arial" charset="0"/>
                <a:ea typeface="Arial" charset="0"/>
                <a:cs typeface="Arial" charset="0"/>
              </a:rPr>
              <a:t> </a:t>
            </a:r>
            <a:r>
              <a:rPr lang="en-AU" sz="2200" dirty="0" err="1">
                <a:solidFill>
                  <a:srgbClr val="BCF0FA"/>
                </a:solidFill>
                <a:latin typeface="Arial" charset="0"/>
                <a:ea typeface="Arial" charset="0"/>
                <a:cs typeface="Arial" charset="0"/>
              </a:rPr>
              <a:t>dan</a:t>
            </a:r>
            <a:r>
              <a:rPr lang="en-AU" sz="2200" dirty="0">
                <a:solidFill>
                  <a:srgbClr val="BCF0FA"/>
                </a:solidFill>
                <a:latin typeface="Arial" charset="0"/>
                <a:ea typeface="Arial" charset="0"/>
                <a:cs typeface="Arial" charset="0"/>
              </a:rPr>
              <a:t> </a:t>
            </a:r>
            <a:r>
              <a:rPr lang="en-AU" sz="2200" dirty="0" err="1">
                <a:solidFill>
                  <a:srgbClr val="BCF0FA"/>
                </a:solidFill>
                <a:latin typeface="Arial" charset="0"/>
                <a:ea typeface="Arial" charset="0"/>
                <a:cs typeface="Arial" charset="0"/>
              </a:rPr>
              <a:t>mandi</a:t>
            </a:r>
            <a:r>
              <a:rPr lang="en-AU" sz="2200" dirty="0">
                <a:solidFill>
                  <a:srgbClr val="BCF0FA"/>
                </a:solidFill>
                <a:latin typeface="Arial" charset="0"/>
                <a:ea typeface="Arial" charset="0"/>
                <a:cs typeface="Arial" charset="0"/>
              </a:rPr>
              <a:t> di </a:t>
            </a:r>
            <a:r>
              <a:rPr lang="en-AU" sz="2200" dirty="0" err="1">
                <a:solidFill>
                  <a:srgbClr val="BCF0FA"/>
                </a:solidFill>
                <a:latin typeface="Arial" charset="0"/>
                <a:ea typeface="Arial" charset="0"/>
                <a:cs typeface="Arial" charset="0"/>
              </a:rPr>
              <a:t>sungai</a:t>
            </a:r>
            <a:r>
              <a:rPr lang="en-AU" sz="2200" dirty="0">
                <a:solidFill>
                  <a:srgbClr val="BCF0FA"/>
                </a:solidFill>
                <a:latin typeface="Arial" charset="0"/>
                <a:ea typeface="Arial" charset="0"/>
                <a:cs typeface="Arial" charset="0"/>
              </a:rPr>
              <a:t>. </a:t>
            </a:r>
          </a:p>
          <a:p>
            <a:pPr marL="889000" indent="-419100">
              <a:lnSpc>
                <a:spcPts val="2440"/>
              </a:lnSpc>
              <a:spcBef>
                <a:spcPts val="1176"/>
              </a:spcBef>
              <a:buFont typeface="Wingdings" charset="2"/>
              <a:buChar char="Ø"/>
            </a:pPr>
            <a:r>
              <a:rPr lang="en-AU" sz="2200" dirty="0" err="1">
                <a:latin typeface="Arial" charset="0"/>
                <a:ea typeface="Arial" charset="0"/>
                <a:cs typeface="Arial" charset="0"/>
              </a:rPr>
              <a:t>Mitos</a:t>
            </a:r>
            <a:r>
              <a:rPr lang="en-AU" sz="2200" dirty="0">
                <a:latin typeface="Arial" charset="0"/>
                <a:ea typeface="Arial" charset="0"/>
                <a:cs typeface="Arial" charset="0"/>
              </a:rPr>
              <a:t> </a:t>
            </a:r>
            <a:r>
              <a:rPr lang="en-AU" sz="2200" dirty="0" err="1">
                <a:latin typeface="Arial" charset="0"/>
                <a:ea typeface="Arial" charset="0"/>
                <a:cs typeface="Arial" charset="0"/>
              </a:rPr>
              <a:t>ini</a:t>
            </a:r>
            <a:r>
              <a:rPr lang="en-AU" sz="2200" dirty="0">
                <a:latin typeface="Arial" charset="0"/>
                <a:ea typeface="Arial" charset="0"/>
                <a:cs typeface="Arial" charset="0"/>
              </a:rPr>
              <a:t> </a:t>
            </a:r>
            <a:r>
              <a:rPr lang="en-AU" sz="2200" dirty="0" err="1">
                <a:latin typeface="Arial" charset="0"/>
                <a:ea typeface="Arial" charset="0"/>
                <a:cs typeface="Arial" charset="0"/>
              </a:rPr>
              <a:t>disanggah</a:t>
            </a:r>
            <a:r>
              <a:rPr lang="en-AU" sz="2200" dirty="0">
                <a:latin typeface="Arial" charset="0"/>
                <a:ea typeface="Arial" charset="0"/>
                <a:cs typeface="Arial" charset="0"/>
              </a:rPr>
              <a:t> </a:t>
            </a:r>
            <a:r>
              <a:rPr lang="en-AU" sz="2200" dirty="0" err="1">
                <a:latin typeface="Arial" charset="0"/>
                <a:ea typeface="Arial" charset="0"/>
                <a:cs typeface="Arial" charset="0"/>
              </a:rPr>
              <a:t>oleh</a:t>
            </a:r>
            <a:r>
              <a:rPr lang="en-AU" sz="2200" dirty="0">
                <a:latin typeface="Arial" charset="0"/>
                <a:ea typeface="Arial" charset="0"/>
                <a:cs typeface="Arial" charset="0"/>
              </a:rPr>
              <a:t> </a:t>
            </a:r>
            <a:r>
              <a:rPr lang="en-AU" sz="2200" dirty="0">
                <a:solidFill>
                  <a:srgbClr val="FFFF00"/>
                </a:solidFill>
                <a:latin typeface="Arial" charset="0"/>
                <a:ea typeface="Arial" charset="0"/>
                <a:cs typeface="Arial" charset="0"/>
              </a:rPr>
              <a:t>Xenophanes</a:t>
            </a:r>
            <a:r>
              <a:rPr lang="en-AU" sz="2200" dirty="0">
                <a:latin typeface="Arial" charset="0"/>
                <a:ea typeface="Arial" charset="0"/>
                <a:cs typeface="Arial" charset="0"/>
              </a:rPr>
              <a:t> </a:t>
            </a:r>
            <a:r>
              <a:rPr lang="en-AU" sz="2200" dirty="0" err="1">
                <a:latin typeface="Arial" charset="0"/>
                <a:ea typeface="Arial" charset="0"/>
                <a:cs typeface="Arial" charset="0"/>
              </a:rPr>
              <a:t>bahwa</a:t>
            </a:r>
            <a:r>
              <a:rPr lang="en-AU" sz="2200" dirty="0">
                <a:latin typeface="Arial" charset="0"/>
                <a:ea typeface="Arial" charset="0"/>
                <a:cs typeface="Arial" charset="0"/>
              </a:rPr>
              <a:t> “</a:t>
            </a:r>
            <a:r>
              <a:rPr lang="en-AU" sz="2200" dirty="0" err="1">
                <a:latin typeface="Arial" charset="0"/>
                <a:ea typeface="Arial" charset="0"/>
                <a:cs typeface="Arial" charset="0"/>
              </a:rPr>
              <a:t>pelangi</a:t>
            </a:r>
            <a:r>
              <a:rPr lang="en-AU" sz="2200" dirty="0">
                <a:latin typeface="Arial" charset="0"/>
                <a:ea typeface="Arial" charset="0"/>
                <a:cs typeface="Arial" charset="0"/>
              </a:rPr>
              <a:t> </a:t>
            </a:r>
            <a:r>
              <a:rPr lang="en-AU" sz="2200" dirty="0" err="1">
                <a:latin typeface="Arial" charset="0"/>
                <a:ea typeface="Arial" charset="0"/>
                <a:cs typeface="Arial" charset="0"/>
              </a:rPr>
              <a:t>adalah</a:t>
            </a:r>
            <a:r>
              <a:rPr lang="en-AU" sz="2200" dirty="0">
                <a:latin typeface="Arial" charset="0"/>
                <a:ea typeface="Arial" charset="0"/>
                <a:cs typeface="Arial" charset="0"/>
              </a:rPr>
              <a:t> </a:t>
            </a:r>
            <a:r>
              <a:rPr lang="en-AU" sz="2200" dirty="0" err="1">
                <a:latin typeface="Arial" charset="0"/>
                <a:ea typeface="Arial" charset="0"/>
                <a:cs typeface="Arial" charset="0"/>
              </a:rPr>
              <a:t>awan</a:t>
            </a:r>
            <a:r>
              <a:rPr lang="en-AU" sz="2200" dirty="0">
                <a:latin typeface="Arial" charset="0"/>
                <a:ea typeface="Arial" charset="0"/>
                <a:cs typeface="Arial" charset="0"/>
              </a:rPr>
              <a:t>” </a:t>
            </a:r>
          </a:p>
          <a:p>
            <a:pPr marL="889000" indent="-419100">
              <a:lnSpc>
                <a:spcPts val="2440"/>
              </a:lnSpc>
              <a:spcBef>
                <a:spcPts val="400"/>
              </a:spcBef>
              <a:buFont typeface="Wingdings" charset="2"/>
              <a:buChar char="Ø"/>
            </a:pPr>
            <a:r>
              <a:rPr lang="en-AU" sz="2200" dirty="0">
                <a:solidFill>
                  <a:srgbClr val="FFFF00"/>
                </a:solidFill>
                <a:latin typeface="Arial" charset="0"/>
                <a:ea typeface="Arial" charset="0"/>
                <a:cs typeface="Arial" charset="0"/>
              </a:rPr>
              <a:t>Anaxagoras </a:t>
            </a:r>
            <a:r>
              <a:rPr lang="en-AU" sz="2200" dirty="0">
                <a:latin typeface="Arial" charset="0"/>
                <a:ea typeface="Arial" charset="0"/>
                <a:cs typeface="Arial" charset="0"/>
                <a:sym typeface="Wingdings"/>
              </a:rPr>
              <a:t></a:t>
            </a:r>
            <a:r>
              <a:rPr lang="en-AU" sz="2200" dirty="0" err="1">
                <a:latin typeface="Arial" charset="0"/>
                <a:ea typeface="Arial" charset="0"/>
                <a:cs typeface="Arial" charset="0"/>
              </a:rPr>
              <a:t>pelangi</a:t>
            </a:r>
            <a:r>
              <a:rPr lang="en-AU" sz="2200" dirty="0">
                <a:latin typeface="Arial" charset="0"/>
                <a:ea typeface="Arial" charset="0"/>
                <a:cs typeface="Arial" charset="0"/>
              </a:rPr>
              <a:t> </a:t>
            </a:r>
            <a:r>
              <a:rPr lang="en-AU" sz="2200" dirty="0" err="1">
                <a:latin typeface="Arial" charset="0"/>
                <a:ea typeface="Arial" charset="0"/>
                <a:cs typeface="Arial" charset="0"/>
              </a:rPr>
              <a:t>adalah</a:t>
            </a:r>
            <a:r>
              <a:rPr lang="en-AU" sz="2200" dirty="0">
                <a:latin typeface="Arial" charset="0"/>
                <a:ea typeface="Arial" charset="0"/>
                <a:cs typeface="Arial" charset="0"/>
              </a:rPr>
              <a:t> </a:t>
            </a:r>
            <a:r>
              <a:rPr lang="en-AU" sz="2200" dirty="0" err="1">
                <a:latin typeface="Arial" charset="0"/>
                <a:ea typeface="Arial" charset="0"/>
                <a:cs typeface="Arial" charset="0"/>
              </a:rPr>
              <a:t>pemantulan</a:t>
            </a:r>
            <a:r>
              <a:rPr lang="en-AU" sz="2200" dirty="0">
                <a:latin typeface="Arial" charset="0"/>
                <a:ea typeface="Arial" charset="0"/>
                <a:cs typeface="Arial" charset="0"/>
              </a:rPr>
              <a:t> </a:t>
            </a:r>
            <a:r>
              <a:rPr lang="en-AU" sz="2200" dirty="0" err="1">
                <a:latin typeface="Arial" charset="0"/>
                <a:ea typeface="Arial" charset="0"/>
                <a:cs typeface="Arial" charset="0"/>
              </a:rPr>
              <a:t>matahari</a:t>
            </a:r>
            <a:r>
              <a:rPr lang="en-AU" sz="2200" dirty="0">
                <a:latin typeface="Arial" charset="0"/>
                <a:ea typeface="Arial" charset="0"/>
                <a:cs typeface="Arial" charset="0"/>
              </a:rPr>
              <a:t> </a:t>
            </a:r>
            <a:r>
              <a:rPr lang="en-AU" sz="2200" dirty="0" err="1">
                <a:latin typeface="Arial" charset="0"/>
                <a:ea typeface="Arial" charset="0"/>
                <a:cs typeface="Arial" charset="0"/>
              </a:rPr>
              <a:t>pada</a:t>
            </a:r>
            <a:r>
              <a:rPr lang="en-AU" sz="2200" dirty="0">
                <a:latin typeface="Arial" charset="0"/>
                <a:ea typeface="Arial" charset="0"/>
                <a:cs typeface="Arial" charset="0"/>
              </a:rPr>
              <a:t> </a:t>
            </a:r>
            <a:r>
              <a:rPr lang="en-AU" sz="2200" dirty="0" err="1">
                <a:latin typeface="Arial" charset="0"/>
                <a:ea typeface="Arial" charset="0"/>
                <a:cs typeface="Arial" charset="0"/>
              </a:rPr>
              <a:t>awan</a:t>
            </a:r>
            <a:r>
              <a:rPr lang="en-AU" sz="2200" dirty="0">
                <a:latin typeface="Arial" charset="0"/>
                <a:ea typeface="Arial" charset="0"/>
                <a:cs typeface="Arial" charset="0"/>
              </a:rPr>
              <a:t>.</a:t>
            </a:r>
          </a:p>
          <a:p>
            <a:pPr>
              <a:lnSpc>
                <a:spcPts val="2440"/>
              </a:lnSpc>
              <a:spcBef>
                <a:spcPts val="1176"/>
              </a:spcBef>
            </a:pPr>
            <a:r>
              <a:rPr lang="en-AU" sz="2200" dirty="0" err="1">
                <a:latin typeface="Arial" charset="0"/>
                <a:ea typeface="Arial" charset="0"/>
                <a:cs typeface="Arial" charset="0"/>
              </a:rPr>
              <a:t>Mitos</a:t>
            </a:r>
            <a:r>
              <a:rPr lang="en-AU" sz="2200" dirty="0">
                <a:latin typeface="Arial" charset="0"/>
                <a:ea typeface="Arial" charset="0"/>
                <a:cs typeface="Arial" charset="0"/>
              </a:rPr>
              <a:t> </a:t>
            </a:r>
            <a:r>
              <a:rPr lang="en-AU" sz="2200" dirty="0" err="1">
                <a:latin typeface="Arial" charset="0"/>
                <a:ea typeface="Arial" charset="0"/>
                <a:cs typeface="Arial" charset="0"/>
              </a:rPr>
              <a:t>tentang</a:t>
            </a:r>
            <a:r>
              <a:rPr lang="en-AU" sz="2200" dirty="0">
                <a:latin typeface="Arial" charset="0"/>
                <a:ea typeface="Arial" charset="0"/>
                <a:cs typeface="Arial" charset="0"/>
              </a:rPr>
              <a:t> </a:t>
            </a:r>
            <a:r>
              <a:rPr lang="en-AU" sz="2200" dirty="0" err="1">
                <a:latin typeface="Arial" charset="0"/>
                <a:ea typeface="Arial" charset="0"/>
                <a:cs typeface="Arial" charset="0"/>
              </a:rPr>
              <a:t>hujan</a:t>
            </a:r>
            <a:r>
              <a:rPr lang="en-AU" sz="2200" dirty="0">
                <a:latin typeface="Arial" charset="0"/>
                <a:ea typeface="Arial" charset="0"/>
                <a:cs typeface="Arial" charset="0"/>
              </a:rPr>
              <a:t> </a:t>
            </a:r>
            <a:r>
              <a:rPr lang="en-AU" sz="2200" dirty="0" err="1">
                <a:latin typeface="Arial" charset="0"/>
                <a:ea typeface="Arial" charset="0"/>
                <a:cs typeface="Arial" charset="0"/>
              </a:rPr>
              <a:t>berasal</a:t>
            </a:r>
            <a:r>
              <a:rPr lang="en-AU" sz="2200" dirty="0">
                <a:latin typeface="Arial" charset="0"/>
                <a:ea typeface="Arial" charset="0"/>
                <a:cs typeface="Arial" charset="0"/>
              </a:rPr>
              <a:t> </a:t>
            </a:r>
            <a:r>
              <a:rPr lang="en-AU" sz="2200" dirty="0" err="1">
                <a:latin typeface="Arial" charset="0"/>
                <a:ea typeface="Arial" charset="0"/>
                <a:cs typeface="Arial" charset="0"/>
              </a:rPr>
              <a:t>dari</a:t>
            </a:r>
            <a:r>
              <a:rPr lang="en-AU" sz="2200" dirty="0">
                <a:latin typeface="Arial" charset="0"/>
                <a:ea typeface="Arial" charset="0"/>
                <a:cs typeface="Arial" charset="0"/>
              </a:rPr>
              <a:t> </a:t>
            </a:r>
            <a:r>
              <a:rPr lang="en-AU" sz="2200" dirty="0" err="1">
                <a:latin typeface="Arial" charset="0"/>
                <a:ea typeface="Arial" charset="0"/>
                <a:cs typeface="Arial" charset="0"/>
              </a:rPr>
              <a:t>dewa-dewa</a:t>
            </a:r>
            <a:r>
              <a:rPr lang="en-AU" sz="2200" dirty="0">
                <a:latin typeface="Arial" charset="0"/>
                <a:ea typeface="Arial" charset="0"/>
                <a:cs typeface="Arial" charset="0"/>
              </a:rPr>
              <a:t> </a:t>
            </a:r>
            <a:r>
              <a:rPr lang="en-AU" sz="2200" dirty="0" err="1">
                <a:latin typeface="Arial" charset="0"/>
                <a:ea typeface="Arial" charset="0"/>
                <a:cs typeface="Arial" charset="0"/>
              </a:rPr>
              <a:t>sedang</a:t>
            </a:r>
            <a:r>
              <a:rPr lang="en-AU" sz="2200" dirty="0">
                <a:latin typeface="Arial" charset="0"/>
                <a:ea typeface="Arial" charset="0"/>
                <a:cs typeface="Arial" charset="0"/>
              </a:rPr>
              <a:t> </a:t>
            </a:r>
            <a:r>
              <a:rPr lang="en-AU" sz="2200" dirty="0" err="1">
                <a:latin typeface="Arial" charset="0"/>
                <a:ea typeface="Arial" charset="0"/>
                <a:cs typeface="Arial" charset="0"/>
              </a:rPr>
              <a:t>menangis</a:t>
            </a:r>
            <a:r>
              <a:rPr lang="en-AU" sz="2200" dirty="0">
                <a:latin typeface="Arial" charset="0"/>
                <a:ea typeface="Arial" charset="0"/>
                <a:cs typeface="Arial" charset="0"/>
              </a:rPr>
              <a:t>.</a:t>
            </a:r>
          </a:p>
          <a:p>
            <a:pPr>
              <a:lnSpc>
                <a:spcPts val="2440"/>
              </a:lnSpc>
              <a:spcBef>
                <a:spcPts val="1176"/>
              </a:spcBef>
            </a:pPr>
            <a:r>
              <a:rPr lang="en-AU" sz="2200" dirty="0" err="1">
                <a:latin typeface="Arial" charset="0"/>
                <a:ea typeface="Arial" charset="0"/>
                <a:cs typeface="Arial" charset="0"/>
              </a:rPr>
              <a:t>Filsafat</a:t>
            </a:r>
            <a:r>
              <a:rPr lang="en-AU" sz="2200" dirty="0">
                <a:latin typeface="Arial" charset="0"/>
                <a:ea typeface="Arial" charset="0"/>
                <a:cs typeface="Arial" charset="0"/>
              </a:rPr>
              <a:t> </a:t>
            </a:r>
            <a:r>
              <a:rPr lang="en-AU" sz="2200" dirty="0" err="1">
                <a:latin typeface="Arial" charset="0"/>
                <a:ea typeface="Arial" charset="0"/>
                <a:cs typeface="Arial" charset="0"/>
              </a:rPr>
              <a:t>Yunani</a:t>
            </a:r>
            <a:r>
              <a:rPr lang="en-AU" sz="2200" dirty="0">
                <a:latin typeface="Arial" charset="0"/>
                <a:ea typeface="Arial" charset="0"/>
                <a:cs typeface="Arial" charset="0"/>
              </a:rPr>
              <a:t> </a:t>
            </a:r>
            <a:r>
              <a:rPr lang="en-AU" sz="2200" dirty="0" err="1">
                <a:latin typeface="Arial" charset="0"/>
                <a:ea typeface="Arial" charset="0"/>
                <a:cs typeface="Arial" charset="0"/>
              </a:rPr>
              <a:t>memberikan</a:t>
            </a:r>
            <a:r>
              <a:rPr lang="en-AU" sz="2200" dirty="0">
                <a:latin typeface="Arial" charset="0"/>
                <a:ea typeface="Arial" charset="0"/>
                <a:cs typeface="Arial" charset="0"/>
              </a:rPr>
              <a:t> </a:t>
            </a:r>
            <a:r>
              <a:rPr lang="en-AU" sz="2200" dirty="0" err="1">
                <a:latin typeface="Arial" charset="0"/>
                <a:ea typeface="Arial" charset="0"/>
                <a:cs typeface="Arial" charset="0"/>
              </a:rPr>
              <a:t>jawaban</a:t>
            </a:r>
            <a:r>
              <a:rPr lang="en-AU" sz="2200" dirty="0">
                <a:latin typeface="Arial" charset="0"/>
                <a:ea typeface="Arial" charset="0"/>
                <a:cs typeface="Arial" charset="0"/>
              </a:rPr>
              <a:t> </a:t>
            </a:r>
            <a:r>
              <a:rPr lang="en-AU" sz="2200" dirty="0" err="1">
                <a:latin typeface="Arial" charset="0"/>
                <a:ea typeface="Arial" charset="0"/>
                <a:cs typeface="Arial" charset="0"/>
              </a:rPr>
              <a:t>rasional</a:t>
            </a:r>
            <a:r>
              <a:rPr lang="en-AU" sz="2200" dirty="0">
                <a:latin typeface="Arial" charset="0"/>
                <a:ea typeface="Arial" charset="0"/>
                <a:cs typeface="Arial" charset="0"/>
              </a:rPr>
              <a:t> </a:t>
            </a:r>
            <a:r>
              <a:rPr lang="en-AU" sz="2200" dirty="0" err="1">
                <a:latin typeface="Arial" charset="0"/>
                <a:ea typeface="Arial" charset="0"/>
                <a:cs typeface="Arial" charset="0"/>
              </a:rPr>
              <a:t>sebagai</a:t>
            </a:r>
            <a:r>
              <a:rPr lang="en-AU" sz="2200" dirty="0">
                <a:latin typeface="Arial" charset="0"/>
                <a:ea typeface="Arial" charset="0"/>
                <a:cs typeface="Arial" charset="0"/>
              </a:rPr>
              <a:t> </a:t>
            </a:r>
            <a:r>
              <a:rPr lang="en-AU" sz="2200" dirty="0" err="1">
                <a:latin typeface="Arial" charset="0"/>
                <a:ea typeface="Arial" charset="0"/>
                <a:cs typeface="Arial" charset="0"/>
              </a:rPr>
              <a:t>solusi</a:t>
            </a:r>
            <a:r>
              <a:rPr lang="en-AU" sz="2200" dirty="0">
                <a:latin typeface="Arial" charset="0"/>
                <a:ea typeface="Arial" charset="0"/>
                <a:cs typeface="Arial" charset="0"/>
              </a:rPr>
              <a:t> </a:t>
            </a:r>
            <a:r>
              <a:rPr lang="en-AU" sz="2200" dirty="0" err="1">
                <a:latin typeface="Arial" charset="0"/>
                <a:ea typeface="Arial" charset="0"/>
                <a:cs typeface="Arial" charset="0"/>
              </a:rPr>
              <a:t>atas</a:t>
            </a:r>
            <a:r>
              <a:rPr lang="en-AU" sz="2200" dirty="0">
                <a:latin typeface="Arial" charset="0"/>
                <a:ea typeface="Arial" charset="0"/>
                <a:cs typeface="Arial" charset="0"/>
              </a:rPr>
              <a:t> </a:t>
            </a:r>
            <a:r>
              <a:rPr lang="en-AU" sz="2200" dirty="0" err="1">
                <a:latin typeface="Arial" charset="0"/>
                <a:ea typeface="Arial" charset="0"/>
                <a:cs typeface="Arial" charset="0"/>
              </a:rPr>
              <a:t>misteri</a:t>
            </a:r>
            <a:r>
              <a:rPr lang="en-AU" sz="2200" dirty="0">
                <a:latin typeface="Arial" charset="0"/>
                <a:ea typeface="Arial" charset="0"/>
                <a:cs typeface="Arial" charset="0"/>
              </a:rPr>
              <a:t> </a:t>
            </a:r>
            <a:r>
              <a:rPr lang="en-AU" sz="2200" dirty="0" err="1">
                <a:latin typeface="Arial" charset="0"/>
                <a:ea typeface="Arial" charset="0"/>
                <a:cs typeface="Arial" charset="0"/>
              </a:rPr>
              <a:t>alam</a:t>
            </a:r>
            <a:r>
              <a:rPr lang="en-AU" sz="2200" dirty="0">
                <a:latin typeface="Arial" charset="0"/>
                <a:ea typeface="Arial" charset="0"/>
                <a:cs typeface="Arial" charset="0"/>
              </a:rPr>
              <a:t> yang </a:t>
            </a:r>
            <a:r>
              <a:rPr lang="en-AU" sz="2200" dirty="0" err="1">
                <a:latin typeface="Arial" charset="0"/>
                <a:ea typeface="Arial" charset="0"/>
                <a:cs typeface="Arial" charset="0"/>
              </a:rPr>
              <a:t>tak</a:t>
            </a:r>
            <a:r>
              <a:rPr lang="en-AU" sz="2200" dirty="0">
                <a:latin typeface="Arial" charset="0"/>
                <a:ea typeface="Arial" charset="0"/>
                <a:cs typeface="Arial" charset="0"/>
              </a:rPr>
              <a:t> </a:t>
            </a:r>
            <a:r>
              <a:rPr lang="en-AU" sz="2200" dirty="0" err="1">
                <a:latin typeface="Arial" charset="0"/>
                <a:ea typeface="Arial" charset="0"/>
                <a:cs typeface="Arial" charset="0"/>
              </a:rPr>
              <a:t>mendapatkan</a:t>
            </a:r>
            <a:r>
              <a:rPr lang="en-AU" sz="2200" dirty="0">
                <a:latin typeface="Arial" charset="0"/>
                <a:ea typeface="Arial" charset="0"/>
                <a:cs typeface="Arial" charset="0"/>
              </a:rPr>
              <a:t> </a:t>
            </a:r>
            <a:r>
              <a:rPr lang="en-AU" sz="2200" dirty="0" err="1">
                <a:latin typeface="Arial" charset="0"/>
                <a:ea typeface="Arial" charset="0"/>
                <a:cs typeface="Arial" charset="0"/>
              </a:rPr>
              <a:t>jawaban</a:t>
            </a:r>
            <a:r>
              <a:rPr lang="en-AU" sz="2200" dirty="0">
                <a:latin typeface="Arial" charset="0"/>
                <a:ea typeface="Arial" charset="0"/>
                <a:cs typeface="Arial" charset="0"/>
              </a:rPr>
              <a:t> </a:t>
            </a:r>
            <a:r>
              <a:rPr lang="en-AU" sz="2200" dirty="0" err="1">
                <a:latin typeface="Arial" charset="0"/>
                <a:ea typeface="Arial" charset="0"/>
                <a:cs typeface="Arial" charset="0"/>
              </a:rPr>
              <a:t>memuaskan</a:t>
            </a:r>
            <a:r>
              <a:rPr lang="en-AU" sz="2200" dirty="0">
                <a:latin typeface="Arial" charset="0"/>
                <a:ea typeface="Arial" charset="0"/>
                <a:cs typeface="Arial" charset="0"/>
              </a:rPr>
              <a:t> </a:t>
            </a:r>
            <a:r>
              <a:rPr lang="en-AU" sz="2200" dirty="0" err="1">
                <a:latin typeface="Arial" charset="0"/>
                <a:ea typeface="Arial" charset="0"/>
                <a:cs typeface="Arial" charset="0"/>
              </a:rPr>
              <a:t>dari</a:t>
            </a:r>
            <a:r>
              <a:rPr lang="en-AU" sz="2200" dirty="0">
                <a:latin typeface="Arial" charset="0"/>
                <a:ea typeface="Arial" charset="0"/>
                <a:cs typeface="Arial" charset="0"/>
              </a:rPr>
              <a:t> </a:t>
            </a:r>
            <a:r>
              <a:rPr lang="en-AU" sz="2200" dirty="0" err="1">
                <a:latin typeface="Arial" charset="0"/>
                <a:ea typeface="Arial" charset="0"/>
                <a:cs typeface="Arial" charset="0"/>
              </a:rPr>
              <a:t>mitos-mitos</a:t>
            </a:r>
            <a:r>
              <a:rPr lang="en-AU" sz="2200" dirty="0">
                <a:latin typeface="Arial" charset="0"/>
                <a:ea typeface="Arial" charset="0"/>
                <a:cs typeface="Arial" charset="0"/>
              </a:rPr>
              <a:t>.</a:t>
            </a:r>
            <a:endParaRPr lang="id-ID" sz="2200" dirty="0">
              <a:latin typeface="Arial" charset="0"/>
              <a:ea typeface="Arial" charset="0"/>
              <a:cs typeface="Arial" charset="0"/>
            </a:endParaRPr>
          </a:p>
          <a:p>
            <a:pPr>
              <a:lnSpc>
                <a:spcPts val="2440"/>
              </a:lnSpc>
              <a:spcBef>
                <a:spcPts val="1176"/>
              </a:spcBef>
            </a:pPr>
            <a:endParaRPr lang="en-US" sz="2200" dirty="0">
              <a:latin typeface="Arial" charset="0"/>
              <a:ea typeface="Arial" charset="0"/>
              <a:cs typeface="Arial" charset="0"/>
            </a:endParaRPr>
          </a:p>
          <a:p>
            <a:pPr marL="876300" indent="-342900">
              <a:lnSpc>
                <a:spcPts val="2440"/>
              </a:lnSpc>
              <a:spcBef>
                <a:spcPts val="1176"/>
              </a:spcBef>
              <a:buFont typeface="Wingdings" charset="2"/>
              <a:buChar char="Ø"/>
            </a:pPr>
            <a:endParaRPr lang="en-US" sz="2200" i="1" dirty="0">
              <a:latin typeface="Arial" charset="0"/>
              <a:ea typeface="Arial" charset="0"/>
              <a:cs typeface="Arial" charset="0"/>
            </a:endParaRPr>
          </a:p>
          <a:p>
            <a:pPr marL="876300" indent="-342900">
              <a:lnSpc>
                <a:spcPts val="2440"/>
              </a:lnSpc>
              <a:spcBef>
                <a:spcPts val="1176"/>
              </a:spcBef>
              <a:buFont typeface="Wingdings" charset="2"/>
              <a:buChar char="Ø"/>
            </a:pPr>
            <a:endParaRPr lang="en-US" sz="2200" i="1" dirty="0">
              <a:latin typeface="Arial" charset="0"/>
              <a:ea typeface="Arial" charset="0"/>
              <a:cs typeface="Arial" charset="0"/>
            </a:endParaRPr>
          </a:p>
          <a:p>
            <a:pPr marL="876300" indent="-342900">
              <a:lnSpc>
                <a:spcPts val="2440"/>
              </a:lnSpc>
              <a:spcBef>
                <a:spcPts val="1176"/>
              </a:spcBef>
              <a:buFont typeface="Wingdings" charset="2"/>
              <a:buChar char="Ø"/>
            </a:pPr>
            <a:endParaRPr lang="id-ID" sz="2200" dirty="0">
              <a:latin typeface="Arial" charset="0"/>
              <a:ea typeface="Arial" charset="0"/>
              <a:cs typeface="Arial" charset="0"/>
            </a:endParaRPr>
          </a:p>
          <a:p>
            <a:pPr>
              <a:lnSpc>
                <a:spcPts val="2440"/>
              </a:lnSpc>
              <a:spcBef>
                <a:spcPts val="1176"/>
              </a:spcBef>
            </a:pPr>
            <a:endParaRPr lang="id-ID" sz="2200" dirty="0">
              <a:latin typeface="Arial" charset="0"/>
              <a:ea typeface="Arial" charset="0"/>
              <a:cs typeface="Arial" charset="0"/>
            </a:endParaRPr>
          </a:p>
          <a:p>
            <a:pPr>
              <a:lnSpc>
                <a:spcPts val="2440"/>
              </a:lnSpc>
              <a:spcBef>
                <a:spcPts val="1176"/>
              </a:spcBef>
            </a:pPr>
            <a:endParaRPr lang="id-ID" sz="2200" dirty="0">
              <a:latin typeface="Arial" charset="0"/>
              <a:ea typeface="Arial" charset="0"/>
              <a:cs typeface="Arial" charset="0"/>
            </a:endParaRPr>
          </a:p>
        </p:txBody>
      </p:sp>
    </p:spTree>
    <p:extLst>
      <p:ext uri="{BB962C8B-B14F-4D97-AF65-F5344CB8AC3E}">
        <p14:creationId xmlns:p14="http://schemas.microsoft.com/office/powerpoint/2010/main" val="27955464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0"/>
            <a:ext cx="8229600" cy="115888"/>
          </a:xfrm>
        </p:spPr>
        <p:txBody>
          <a:bodyPr>
            <a:normAutofit fontScale="90000"/>
          </a:bodyPr>
          <a:lstStyle/>
          <a:p>
            <a:endParaRPr lang="en-US" altLang="en-US" sz="4000"/>
          </a:p>
        </p:txBody>
      </p:sp>
      <p:sp>
        <p:nvSpPr>
          <p:cNvPr id="12291" name="Rectangle 3"/>
          <p:cNvSpPr>
            <a:spLocks noGrp="1" noChangeArrowheads="1"/>
          </p:cNvSpPr>
          <p:nvPr>
            <p:ph type="body" idx="1"/>
          </p:nvPr>
        </p:nvSpPr>
        <p:spPr>
          <a:xfrm>
            <a:off x="250825" y="260350"/>
            <a:ext cx="8713788" cy="6597650"/>
          </a:xfrm>
        </p:spPr>
        <p:txBody>
          <a:bodyPr/>
          <a:lstStyle/>
          <a:p>
            <a:pPr marL="609600" indent="-609600"/>
            <a:r>
              <a:rPr lang="en-US" altLang="en-US"/>
              <a:t>Galileo Galilei : membuat teropong bintang terbesar dan menyimpulkan bahwa planet tidak memancarkan cahaya sendiri tetapi memantulkan cahaya dari matahari</a:t>
            </a:r>
          </a:p>
          <a:p>
            <a:pPr marL="609600" indent="-609600">
              <a:buFontTx/>
              <a:buNone/>
            </a:pPr>
            <a:endParaRPr lang="en-US" altLang="en-US"/>
          </a:p>
          <a:p>
            <a:pPr marL="609600" indent="-609600">
              <a:buFontTx/>
              <a:buAutoNum type="alphaUcPeriod" startAt="5"/>
            </a:pPr>
            <a:r>
              <a:rPr lang="en-US" altLang="en-US" b="1"/>
              <a:t>Zaman Modern</a:t>
            </a:r>
          </a:p>
          <a:p>
            <a:pPr marL="609600" indent="-609600">
              <a:buFontTx/>
              <a:buNone/>
            </a:pPr>
            <a:r>
              <a:rPr lang="en-US" altLang="en-US"/>
              <a:t>	Berbagai penemuan dalam bidang ilmiah</a:t>
            </a:r>
          </a:p>
          <a:p>
            <a:pPr marL="609600" indent="-609600">
              <a:buFontTx/>
              <a:buNone/>
            </a:pPr>
            <a:r>
              <a:rPr lang="en-US" altLang="en-US"/>
              <a:t>Tokoh yg terkenal :</a:t>
            </a:r>
          </a:p>
          <a:p>
            <a:pPr marL="609600" indent="-609600"/>
            <a:r>
              <a:rPr lang="en-US" altLang="en-US"/>
              <a:t>Rene Descartes (bpk filsafat modern) : menemukan sistem koordinat</a:t>
            </a:r>
          </a:p>
          <a:p>
            <a:pPr marL="609600" indent="-609600"/>
            <a:r>
              <a:rPr lang="en-US" altLang="en-US"/>
              <a:t>Isaac Newton : teori gravitasi, perhitungan calculus dan optika</a:t>
            </a:r>
          </a:p>
        </p:txBody>
      </p:sp>
    </p:spTree>
    <p:extLst>
      <p:ext uri="{BB962C8B-B14F-4D97-AF65-F5344CB8AC3E}">
        <p14:creationId xmlns:p14="http://schemas.microsoft.com/office/powerpoint/2010/main" val="9282335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0"/>
            <a:ext cx="8229600" cy="115888"/>
          </a:xfrm>
        </p:spPr>
        <p:txBody>
          <a:bodyPr>
            <a:normAutofit fontScale="90000"/>
          </a:bodyPr>
          <a:lstStyle/>
          <a:p>
            <a:endParaRPr lang="en-US" altLang="en-US" sz="4000"/>
          </a:p>
        </p:txBody>
      </p:sp>
      <p:sp>
        <p:nvSpPr>
          <p:cNvPr id="13315" name="Rectangle 3"/>
          <p:cNvSpPr>
            <a:spLocks noGrp="1" noChangeArrowheads="1"/>
          </p:cNvSpPr>
          <p:nvPr>
            <p:ph type="body" idx="1"/>
          </p:nvPr>
        </p:nvSpPr>
        <p:spPr>
          <a:xfrm>
            <a:off x="250825" y="260350"/>
            <a:ext cx="8642350" cy="6597650"/>
          </a:xfrm>
        </p:spPr>
        <p:txBody>
          <a:bodyPr/>
          <a:lstStyle/>
          <a:p>
            <a:pPr marL="609600" indent="-609600">
              <a:lnSpc>
                <a:spcPct val="90000"/>
              </a:lnSpc>
            </a:pPr>
            <a:r>
              <a:rPr lang="en-US" altLang="en-US"/>
              <a:t>Charles Darwin (teori evolusi) : makhluk hidup yg dapat menyesuaikan diri dengan lingkungan yg dapat bertahan hidup sedangkan yg tidak dapat menyesuaikan diri akan tersisih karena kalah bersaing.</a:t>
            </a:r>
          </a:p>
          <a:p>
            <a:pPr marL="609600" indent="-609600">
              <a:lnSpc>
                <a:spcPct val="90000"/>
              </a:lnSpc>
              <a:buFontTx/>
              <a:buNone/>
            </a:pPr>
            <a:endParaRPr lang="en-US" altLang="en-US"/>
          </a:p>
          <a:p>
            <a:pPr marL="609600" indent="-609600">
              <a:lnSpc>
                <a:spcPct val="90000"/>
              </a:lnSpc>
              <a:buFontTx/>
              <a:buAutoNum type="alphaUcPeriod" startAt="6"/>
            </a:pPr>
            <a:r>
              <a:rPr lang="en-US" altLang="en-US" b="1"/>
              <a:t>Zaman Kontemporer</a:t>
            </a:r>
            <a:r>
              <a:rPr lang="en-US" altLang="en-US"/>
              <a:t> </a:t>
            </a:r>
          </a:p>
          <a:p>
            <a:pPr marL="609600" indent="-609600">
              <a:lnSpc>
                <a:spcPct val="90000"/>
              </a:lnSpc>
              <a:buFontTx/>
              <a:buNone/>
            </a:pPr>
            <a:r>
              <a:rPr lang="en-US" altLang="en-US"/>
              <a:t>	Bidang fisika menempati kedudukan yg paling tinggi</a:t>
            </a:r>
          </a:p>
          <a:p>
            <a:pPr marL="609600" indent="-609600">
              <a:lnSpc>
                <a:spcPct val="90000"/>
              </a:lnSpc>
              <a:buFontTx/>
              <a:buNone/>
            </a:pPr>
            <a:r>
              <a:rPr lang="en-US" altLang="en-US"/>
              <a:t>Tokohnya :</a:t>
            </a:r>
          </a:p>
          <a:p>
            <a:pPr marL="609600" indent="-609600">
              <a:lnSpc>
                <a:spcPct val="90000"/>
              </a:lnSpc>
            </a:pPr>
            <a:r>
              <a:rPr lang="en-US" altLang="en-US"/>
              <a:t>Albert Einstein : alam semesta bersifat kekal dan tdk mengakui adanya penciptaan alam</a:t>
            </a:r>
          </a:p>
        </p:txBody>
      </p:sp>
    </p:spTree>
    <p:extLst>
      <p:ext uri="{BB962C8B-B14F-4D97-AF65-F5344CB8AC3E}">
        <p14:creationId xmlns:p14="http://schemas.microsoft.com/office/powerpoint/2010/main" val="15008529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0"/>
            <a:ext cx="8229600" cy="77788"/>
          </a:xfrm>
        </p:spPr>
        <p:txBody>
          <a:bodyPr>
            <a:normAutofit fontScale="90000"/>
          </a:bodyPr>
          <a:lstStyle/>
          <a:p>
            <a:endParaRPr lang="en-US" altLang="en-US" sz="4000"/>
          </a:p>
        </p:txBody>
      </p:sp>
      <p:sp>
        <p:nvSpPr>
          <p:cNvPr id="14339" name="Rectangle 3"/>
          <p:cNvSpPr>
            <a:spLocks noGrp="1" noChangeArrowheads="1"/>
          </p:cNvSpPr>
          <p:nvPr>
            <p:ph type="body" idx="1"/>
          </p:nvPr>
        </p:nvSpPr>
        <p:spPr>
          <a:xfrm>
            <a:off x="250825" y="333375"/>
            <a:ext cx="8642350" cy="6524625"/>
          </a:xfrm>
        </p:spPr>
        <p:txBody>
          <a:bodyPr/>
          <a:lstStyle/>
          <a:p>
            <a:r>
              <a:rPr lang="en-US" altLang="en-US"/>
              <a:t>Penemuan teknologi komunikasi dan informasi : komputer, satelit komunikasi, internet</a:t>
            </a:r>
          </a:p>
          <a:p>
            <a:r>
              <a:rPr lang="en-US" altLang="en-US"/>
              <a:t>Terjadi spesialisasi ilmu yg semakin tajam</a:t>
            </a:r>
          </a:p>
          <a:p>
            <a:r>
              <a:rPr lang="en-US" altLang="en-US"/>
              <a:t>Bioteknologi dan teknologi kloning</a:t>
            </a:r>
          </a:p>
          <a:p>
            <a:endParaRPr lang="en-US" altLang="en-US"/>
          </a:p>
        </p:txBody>
      </p:sp>
    </p:spTree>
    <p:extLst>
      <p:ext uri="{BB962C8B-B14F-4D97-AF65-F5344CB8AC3E}">
        <p14:creationId xmlns:p14="http://schemas.microsoft.com/office/powerpoint/2010/main" val="4929659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200" dirty="0"/>
              <a:t>Johannes Kepler</a:t>
            </a:r>
          </a:p>
        </p:txBody>
      </p:sp>
      <p:pic>
        <p:nvPicPr>
          <p:cNvPr id="4" name="Content Placeholder 3" descr="kepler.jpg"/>
          <p:cNvPicPr>
            <a:picLocks noGrp="1" noChangeAspect="1"/>
          </p:cNvPicPr>
          <p:nvPr>
            <p:ph idx="1"/>
          </p:nvPr>
        </p:nvPicPr>
        <p:blipFill>
          <a:blip r:embed="rId2"/>
          <a:stretch>
            <a:fillRect/>
          </a:stretch>
        </p:blipFill>
        <p:spPr>
          <a:xfrm>
            <a:off x="1295400" y="2362200"/>
            <a:ext cx="6172200" cy="3276600"/>
          </a:xfrm>
        </p:spPr>
      </p:pic>
    </p:spTree>
    <p:extLst>
      <p:ext uri="{BB962C8B-B14F-4D97-AF65-F5344CB8AC3E}">
        <p14:creationId xmlns:p14="http://schemas.microsoft.com/office/powerpoint/2010/main" val="27592026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200" dirty="0"/>
              <a:t>Descartes             Galileo Galillei</a:t>
            </a:r>
          </a:p>
        </p:txBody>
      </p:sp>
      <p:pic>
        <p:nvPicPr>
          <p:cNvPr id="4" name="Content Placeholder 3" descr="galileo.jpg"/>
          <p:cNvPicPr>
            <a:picLocks noGrp="1" noChangeAspect="1"/>
          </p:cNvPicPr>
          <p:nvPr>
            <p:ph idx="1"/>
          </p:nvPr>
        </p:nvPicPr>
        <p:blipFill>
          <a:blip r:embed="rId2"/>
          <a:stretch>
            <a:fillRect/>
          </a:stretch>
        </p:blipFill>
        <p:spPr>
          <a:xfrm>
            <a:off x="4800600" y="2133600"/>
            <a:ext cx="3810000" cy="2590800"/>
          </a:xfrm>
        </p:spPr>
      </p:pic>
      <p:pic>
        <p:nvPicPr>
          <p:cNvPr id="5" name="Picture 4" descr="descartes.jpg"/>
          <p:cNvPicPr>
            <a:picLocks noChangeAspect="1"/>
          </p:cNvPicPr>
          <p:nvPr/>
        </p:nvPicPr>
        <p:blipFill>
          <a:blip r:embed="rId3"/>
          <a:stretch>
            <a:fillRect/>
          </a:stretch>
        </p:blipFill>
        <p:spPr>
          <a:xfrm>
            <a:off x="1066800" y="2133600"/>
            <a:ext cx="3352800" cy="2514600"/>
          </a:xfrm>
          <a:prstGeom prst="rect">
            <a:avLst/>
          </a:prstGeom>
        </p:spPr>
      </p:pic>
    </p:spTree>
    <p:extLst>
      <p:ext uri="{BB962C8B-B14F-4D97-AF65-F5344CB8AC3E}">
        <p14:creationId xmlns:p14="http://schemas.microsoft.com/office/powerpoint/2010/main" val="16727342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928687"/>
          </a:xfrm>
        </p:spPr>
        <p:txBody>
          <a:bodyPr/>
          <a:lstStyle/>
          <a:p>
            <a:r>
              <a:rPr lang="id-ID" sz="3600" b="1" dirty="0"/>
              <a:t>Newton</a:t>
            </a:r>
          </a:p>
        </p:txBody>
      </p:sp>
      <p:pic>
        <p:nvPicPr>
          <p:cNvPr id="4" name="Content Placeholder 3" descr="isaac-newton_.jpg"/>
          <p:cNvPicPr>
            <a:picLocks noGrp="1" noChangeAspect="1"/>
          </p:cNvPicPr>
          <p:nvPr>
            <p:ph idx="1"/>
          </p:nvPr>
        </p:nvPicPr>
        <p:blipFill>
          <a:blip r:embed="rId2"/>
          <a:stretch>
            <a:fillRect/>
          </a:stretch>
        </p:blipFill>
        <p:spPr>
          <a:xfrm>
            <a:off x="1066800" y="1447800"/>
            <a:ext cx="6859588" cy="4594225"/>
          </a:xfrm>
        </p:spPr>
      </p:pic>
    </p:spTree>
    <p:extLst>
      <p:ext uri="{BB962C8B-B14F-4D97-AF65-F5344CB8AC3E}">
        <p14:creationId xmlns:p14="http://schemas.microsoft.com/office/powerpoint/2010/main" val="5231471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7702550" y="5035550"/>
            <a:ext cx="1358900" cy="1587500"/>
          </a:xfrm>
          <a:prstGeom prst="rect">
            <a:avLst/>
          </a:prstGeom>
          <a:solidFill>
            <a:schemeClr val="bg1"/>
          </a:solidFill>
          <a:ln w="12700">
            <a:solidFill>
              <a:schemeClr val="hlink"/>
            </a:solidFill>
            <a:miter lim="800000"/>
            <a:headEnd/>
            <a:tailEnd/>
          </a:ln>
          <a:effectLst/>
        </p:spPr>
        <p:txBody>
          <a:bodyPr wrap="none" anchor="ctr"/>
          <a:lstStyle/>
          <a:p>
            <a:pPr algn="ctr"/>
            <a:endParaRPr lang="id-ID"/>
          </a:p>
        </p:txBody>
      </p:sp>
      <p:sp>
        <p:nvSpPr>
          <p:cNvPr id="27651" name="Rectangle 3"/>
          <p:cNvSpPr>
            <a:spLocks noChangeArrowheads="1"/>
          </p:cNvSpPr>
          <p:nvPr/>
        </p:nvSpPr>
        <p:spPr bwMode="auto">
          <a:xfrm>
            <a:off x="6102350" y="5035550"/>
            <a:ext cx="1511300" cy="1587500"/>
          </a:xfrm>
          <a:prstGeom prst="rect">
            <a:avLst/>
          </a:prstGeom>
          <a:solidFill>
            <a:schemeClr val="bg1"/>
          </a:solidFill>
          <a:ln w="12700">
            <a:solidFill>
              <a:schemeClr val="hlink"/>
            </a:solidFill>
            <a:miter lim="800000"/>
            <a:headEnd/>
            <a:tailEnd/>
          </a:ln>
          <a:effectLst/>
        </p:spPr>
        <p:txBody>
          <a:bodyPr wrap="none" anchor="ctr"/>
          <a:lstStyle/>
          <a:p>
            <a:endParaRPr lang="id-ID"/>
          </a:p>
        </p:txBody>
      </p:sp>
      <p:sp>
        <p:nvSpPr>
          <p:cNvPr id="27652" name="AutoShape 4"/>
          <p:cNvSpPr>
            <a:spLocks noChangeArrowheads="1"/>
          </p:cNvSpPr>
          <p:nvPr/>
        </p:nvSpPr>
        <p:spPr bwMode="auto">
          <a:xfrm>
            <a:off x="4800600" y="5416550"/>
            <a:ext cx="1219200" cy="603250"/>
          </a:xfrm>
          <a:prstGeom prst="rightArrow">
            <a:avLst>
              <a:gd name="adj1" fmla="val 75000"/>
              <a:gd name="adj2" fmla="val 100445"/>
            </a:avLst>
          </a:prstGeom>
          <a:solidFill>
            <a:schemeClr val="bg1"/>
          </a:solidFill>
          <a:ln w="57150">
            <a:solidFill>
              <a:schemeClr val="hlink"/>
            </a:solidFill>
            <a:miter lim="800000"/>
            <a:headEnd/>
            <a:tailEnd/>
          </a:ln>
          <a:effectLst/>
        </p:spPr>
        <p:txBody>
          <a:bodyPr wrap="none" anchor="ctr"/>
          <a:lstStyle/>
          <a:p>
            <a:endParaRPr lang="id-ID"/>
          </a:p>
        </p:txBody>
      </p:sp>
      <p:sp>
        <p:nvSpPr>
          <p:cNvPr id="27653" name="AutoShape 5"/>
          <p:cNvSpPr>
            <a:spLocks noChangeArrowheads="1"/>
          </p:cNvSpPr>
          <p:nvPr/>
        </p:nvSpPr>
        <p:spPr bwMode="auto">
          <a:xfrm>
            <a:off x="3200400" y="5264150"/>
            <a:ext cx="1524000" cy="825500"/>
          </a:xfrm>
          <a:prstGeom prst="rightArrow">
            <a:avLst>
              <a:gd name="adj1" fmla="val 75000"/>
              <a:gd name="adj2" fmla="val 77700"/>
            </a:avLst>
          </a:prstGeom>
          <a:solidFill>
            <a:schemeClr val="bg1"/>
          </a:solidFill>
          <a:ln w="57150">
            <a:solidFill>
              <a:schemeClr val="hlink"/>
            </a:solidFill>
            <a:miter lim="800000"/>
            <a:headEnd/>
            <a:tailEnd/>
          </a:ln>
          <a:effectLst/>
        </p:spPr>
        <p:txBody>
          <a:bodyPr wrap="none" anchor="ctr"/>
          <a:lstStyle/>
          <a:p>
            <a:pPr algn="ctr"/>
            <a:endParaRPr lang="id-ID"/>
          </a:p>
        </p:txBody>
      </p:sp>
      <p:sp>
        <p:nvSpPr>
          <p:cNvPr id="27654" name="Rectangle 6"/>
          <p:cNvSpPr>
            <a:spLocks noChangeArrowheads="1"/>
          </p:cNvSpPr>
          <p:nvPr/>
        </p:nvSpPr>
        <p:spPr bwMode="auto">
          <a:xfrm>
            <a:off x="6330950" y="387350"/>
            <a:ext cx="2730500" cy="4406900"/>
          </a:xfrm>
          <a:prstGeom prst="rect">
            <a:avLst/>
          </a:prstGeom>
          <a:solidFill>
            <a:schemeClr val="hlink"/>
          </a:solidFill>
          <a:ln w="12700">
            <a:solidFill>
              <a:schemeClr val="tx1"/>
            </a:solidFill>
            <a:miter lim="800000"/>
            <a:headEnd/>
            <a:tailEnd/>
          </a:ln>
          <a:effectLst/>
        </p:spPr>
        <p:txBody>
          <a:bodyPr wrap="none" anchor="ctr"/>
          <a:lstStyle/>
          <a:p>
            <a:endParaRPr lang="id-ID"/>
          </a:p>
        </p:txBody>
      </p:sp>
      <p:sp>
        <p:nvSpPr>
          <p:cNvPr id="27655" name="Rectangle 7"/>
          <p:cNvSpPr>
            <a:spLocks noChangeArrowheads="1"/>
          </p:cNvSpPr>
          <p:nvPr/>
        </p:nvSpPr>
        <p:spPr bwMode="auto">
          <a:xfrm>
            <a:off x="3359150" y="387350"/>
            <a:ext cx="2959100" cy="4406900"/>
          </a:xfrm>
          <a:prstGeom prst="rect">
            <a:avLst/>
          </a:prstGeom>
          <a:solidFill>
            <a:srgbClr val="F1A1E2"/>
          </a:solidFill>
          <a:ln w="12700">
            <a:solidFill>
              <a:schemeClr val="tx1"/>
            </a:solidFill>
            <a:miter lim="800000"/>
            <a:headEnd/>
            <a:tailEnd/>
          </a:ln>
          <a:effectLst/>
        </p:spPr>
        <p:txBody>
          <a:bodyPr wrap="none" anchor="ctr"/>
          <a:lstStyle/>
          <a:p>
            <a:endParaRPr lang="id-ID"/>
          </a:p>
        </p:txBody>
      </p:sp>
      <p:sp>
        <p:nvSpPr>
          <p:cNvPr id="27656" name="Rectangle 8"/>
          <p:cNvSpPr>
            <a:spLocks noChangeArrowheads="1"/>
          </p:cNvSpPr>
          <p:nvPr/>
        </p:nvSpPr>
        <p:spPr bwMode="auto">
          <a:xfrm>
            <a:off x="1758950" y="387350"/>
            <a:ext cx="1587500" cy="4406900"/>
          </a:xfrm>
          <a:prstGeom prst="rect">
            <a:avLst/>
          </a:prstGeom>
          <a:solidFill>
            <a:schemeClr val="tx2"/>
          </a:solidFill>
          <a:ln w="12700">
            <a:solidFill>
              <a:schemeClr val="tx1"/>
            </a:solidFill>
            <a:miter lim="800000"/>
            <a:headEnd/>
            <a:tailEnd/>
          </a:ln>
          <a:effectLst/>
        </p:spPr>
        <p:txBody>
          <a:bodyPr wrap="none" anchor="ctr"/>
          <a:lstStyle/>
          <a:p>
            <a:endParaRPr lang="id-ID" dirty="0">
              <a:solidFill>
                <a:schemeClr val="bg1"/>
              </a:solidFill>
            </a:endParaRPr>
          </a:p>
        </p:txBody>
      </p:sp>
      <p:sp>
        <p:nvSpPr>
          <p:cNvPr id="27657" name="Rectangle 9"/>
          <p:cNvSpPr>
            <a:spLocks noChangeArrowheads="1"/>
          </p:cNvSpPr>
          <p:nvPr/>
        </p:nvSpPr>
        <p:spPr bwMode="auto">
          <a:xfrm>
            <a:off x="6350" y="387350"/>
            <a:ext cx="1739900" cy="4406900"/>
          </a:xfrm>
          <a:prstGeom prst="rect">
            <a:avLst/>
          </a:prstGeom>
          <a:solidFill>
            <a:srgbClr val="037C03"/>
          </a:solidFill>
          <a:ln w="12700">
            <a:solidFill>
              <a:schemeClr val="tx1"/>
            </a:solidFill>
            <a:miter lim="800000"/>
            <a:headEnd/>
            <a:tailEnd/>
          </a:ln>
          <a:effectLst/>
        </p:spPr>
        <p:txBody>
          <a:bodyPr wrap="none" anchor="ctr"/>
          <a:lstStyle/>
          <a:p>
            <a:endParaRPr lang="id-ID"/>
          </a:p>
        </p:txBody>
      </p:sp>
      <p:sp>
        <p:nvSpPr>
          <p:cNvPr id="27658" name="Rectangle 10"/>
          <p:cNvSpPr>
            <a:spLocks noChangeArrowheads="1"/>
          </p:cNvSpPr>
          <p:nvPr/>
        </p:nvSpPr>
        <p:spPr bwMode="auto">
          <a:xfrm>
            <a:off x="0" y="533400"/>
            <a:ext cx="1787350" cy="335989"/>
          </a:xfrm>
          <a:prstGeom prst="rect">
            <a:avLst/>
          </a:prstGeom>
          <a:noFill/>
          <a:ln w="12700">
            <a:noFill/>
            <a:miter lim="800000"/>
            <a:headEnd/>
            <a:tailEnd/>
          </a:ln>
          <a:effectLst/>
        </p:spPr>
        <p:txBody>
          <a:bodyPr wrap="none" lIns="90488" tIns="44450" rIns="90488" bIns="44450">
            <a:spAutoFit/>
          </a:bodyPr>
          <a:lstStyle/>
          <a:p>
            <a:pPr eaLnBrk="0" hangingPunct="0"/>
            <a:r>
              <a:rPr lang="en-US" sz="1600" b="1" dirty="0">
                <a:solidFill>
                  <a:srgbClr val="FAFD00"/>
                </a:solidFill>
                <a:latin typeface="Times New Roman" pitchFamily="18" charset="0"/>
              </a:rPr>
              <a:t>YUNANI - KUNO</a:t>
            </a:r>
          </a:p>
        </p:txBody>
      </p:sp>
      <p:sp>
        <p:nvSpPr>
          <p:cNvPr id="27659" name="Line 11"/>
          <p:cNvSpPr>
            <a:spLocks noChangeShapeType="1"/>
          </p:cNvSpPr>
          <p:nvPr/>
        </p:nvSpPr>
        <p:spPr bwMode="auto">
          <a:xfrm>
            <a:off x="6350" y="381000"/>
            <a:ext cx="9055100" cy="0"/>
          </a:xfrm>
          <a:prstGeom prst="line">
            <a:avLst/>
          </a:prstGeom>
          <a:noFill/>
          <a:ln w="12700">
            <a:solidFill>
              <a:srgbClr val="FAFD00"/>
            </a:solidFill>
            <a:round/>
            <a:headEnd/>
            <a:tailEnd/>
          </a:ln>
          <a:effectLst/>
        </p:spPr>
        <p:txBody>
          <a:bodyPr wrap="none" anchor="ctr"/>
          <a:lstStyle/>
          <a:p>
            <a:endParaRPr lang="id-ID"/>
          </a:p>
        </p:txBody>
      </p:sp>
      <p:sp>
        <p:nvSpPr>
          <p:cNvPr id="27660" name="Line 12"/>
          <p:cNvSpPr>
            <a:spLocks noChangeShapeType="1"/>
          </p:cNvSpPr>
          <p:nvPr/>
        </p:nvSpPr>
        <p:spPr bwMode="auto">
          <a:xfrm>
            <a:off x="6350" y="990600"/>
            <a:ext cx="9055100" cy="0"/>
          </a:xfrm>
          <a:prstGeom prst="line">
            <a:avLst/>
          </a:prstGeom>
          <a:noFill/>
          <a:ln w="28575">
            <a:solidFill>
              <a:srgbClr val="FAFD00"/>
            </a:solidFill>
            <a:round/>
            <a:headEnd/>
            <a:tailEnd/>
          </a:ln>
          <a:effectLst/>
        </p:spPr>
        <p:txBody>
          <a:bodyPr wrap="none" anchor="ctr"/>
          <a:lstStyle/>
          <a:p>
            <a:endParaRPr lang="id-ID"/>
          </a:p>
        </p:txBody>
      </p:sp>
      <p:sp>
        <p:nvSpPr>
          <p:cNvPr id="27661" name="Line 13"/>
          <p:cNvSpPr>
            <a:spLocks noChangeShapeType="1"/>
          </p:cNvSpPr>
          <p:nvPr/>
        </p:nvSpPr>
        <p:spPr bwMode="auto">
          <a:xfrm>
            <a:off x="6350" y="4267200"/>
            <a:ext cx="9055100" cy="0"/>
          </a:xfrm>
          <a:prstGeom prst="line">
            <a:avLst/>
          </a:prstGeom>
          <a:noFill/>
          <a:ln w="12700">
            <a:solidFill>
              <a:srgbClr val="FAFD00"/>
            </a:solidFill>
            <a:round/>
            <a:headEnd/>
            <a:tailEnd/>
          </a:ln>
          <a:effectLst/>
        </p:spPr>
        <p:txBody>
          <a:bodyPr wrap="none" anchor="ctr"/>
          <a:lstStyle/>
          <a:p>
            <a:endParaRPr lang="id-ID"/>
          </a:p>
        </p:txBody>
      </p:sp>
      <p:sp>
        <p:nvSpPr>
          <p:cNvPr id="27662" name="Line 14"/>
          <p:cNvSpPr>
            <a:spLocks noChangeShapeType="1"/>
          </p:cNvSpPr>
          <p:nvPr/>
        </p:nvSpPr>
        <p:spPr bwMode="auto">
          <a:xfrm>
            <a:off x="6350" y="4800600"/>
            <a:ext cx="9055100" cy="0"/>
          </a:xfrm>
          <a:prstGeom prst="line">
            <a:avLst/>
          </a:prstGeom>
          <a:noFill/>
          <a:ln w="12700">
            <a:solidFill>
              <a:srgbClr val="FAFD00"/>
            </a:solidFill>
            <a:round/>
            <a:headEnd/>
            <a:tailEnd/>
          </a:ln>
          <a:effectLst/>
        </p:spPr>
        <p:txBody>
          <a:bodyPr wrap="none" anchor="ctr"/>
          <a:lstStyle/>
          <a:p>
            <a:endParaRPr lang="id-ID"/>
          </a:p>
        </p:txBody>
      </p:sp>
      <p:sp>
        <p:nvSpPr>
          <p:cNvPr id="27663" name="Line 15"/>
          <p:cNvSpPr>
            <a:spLocks noChangeShapeType="1"/>
          </p:cNvSpPr>
          <p:nvPr/>
        </p:nvSpPr>
        <p:spPr bwMode="auto">
          <a:xfrm>
            <a:off x="6350" y="1524000"/>
            <a:ext cx="9055100" cy="0"/>
          </a:xfrm>
          <a:prstGeom prst="line">
            <a:avLst/>
          </a:prstGeom>
          <a:noFill/>
          <a:ln w="28575">
            <a:solidFill>
              <a:srgbClr val="FAFD00"/>
            </a:solidFill>
            <a:round/>
            <a:headEnd/>
            <a:tailEnd/>
          </a:ln>
          <a:effectLst/>
        </p:spPr>
        <p:txBody>
          <a:bodyPr wrap="none" anchor="ctr"/>
          <a:lstStyle/>
          <a:p>
            <a:endParaRPr lang="id-ID"/>
          </a:p>
        </p:txBody>
      </p:sp>
      <p:sp>
        <p:nvSpPr>
          <p:cNvPr id="27664" name="Rectangle 16"/>
          <p:cNvSpPr>
            <a:spLocks noChangeArrowheads="1"/>
          </p:cNvSpPr>
          <p:nvPr/>
        </p:nvSpPr>
        <p:spPr bwMode="auto">
          <a:xfrm>
            <a:off x="138113" y="1090613"/>
            <a:ext cx="541816" cy="305212"/>
          </a:xfrm>
          <a:prstGeom prst="rect">
            <a:avLst/>
          </a:prstGeom>
          <a:noFill/>
          <a:ln w="12700">
            <a:noFill/>
            <a:miter lim="800000"/>
            <a:headEnd/>
            <a:tailEnd/>
          </a:ln>
          <a:effectLst/>
        </p:spPr>
        <p:txBody>
          <a:bodyPr wrap="none" lIns="90488" tIns="44450" rIns="90488" bIns="44450">
            <a:spAutoFit/>
          </a:bodyPr>
          <a:lstStyle/>
          <a:p>
            <a:pPr eaLnBrk="0" hangingPunct="0"/>
            <a:r>
              <a:rPr lang="en-US" sz="1400" b="1" dirty="0">
                <a:solidFill>
                  <a:srgbClr val="FAFD00"/>
                </a:solidFill>
                <a:latin typeface="Times New Roman" pitchFamily="18" charset="0"/>
              </a:rPr>
              <a:t>6SM</a:t>
            </a:r>
          </a:p>
        </p:txBody>
      </p:sp>
      <p:sp>
        <p:nvSpPr>
          <p:cNvPr id="27665" name="Rectangle 17"/>
          <p:cNvSpPr>
            <a:spLocks noChangeArrowheads="1"/>
          </p:cNvSpPr>
          <p:nvPr/>
        </p:nvSpPr>
        <p:spPr bwMode="auto">
          <a:xfrm rot="16200000">
            <a:off x="-131643" y="2588264"/>
            <a:ext cx="1203087" cy="459100"/>
          </a:xfrm>
          <a:prstGeom prst="rect">
            <a:avLst/>
          </a:prstGeom>
          <a:noFill/>
          <a:ln w="12700">
            <a:noFill/>
            <a:miter lim="800000"/>
            <a:headEnd/>
            <a:tailEnd/>
          </a:ln>
          <a:effectLst/>
        </p:spPr>
        <p:txBody>
          <a:bodyPr wrap="none" lIns="90488" tIns="44450" rIns="90488" bIns="44450">
            <a:spAutoFit/>
          </a:bodyPr>
          <a:lstStyle/>
          <a:p>
            <a:pPr eaLnBrk="0" hangingPunct="0"/>
            <a:r>
              <a:rPr lang="en-US" sz="2400" b="1" dirty="0">
                <a:solidFill>
                  <a:srgbClr val="FAFD00"/>
                </a:solidFill>
                <a:latin typeface="Times New Roman" pitchFamily="18" charset="0"/>
              </a:rPr>
              <a:t>MITOS</a:t>
            </a:r>
          </a:p>
        </p:txBody>
      </p:sp>
      <p:sp>
        <p:nvSpPr>
          <p:cNvPr id="27666" name="Rectangle 18"/>
          <p:cNvSpPr>
            <a:spLocks noChangeArrowheads="1"/>
          </p:cNvSpPr>
          <p:nvPr/>
        </p:nvSpPr>
        <p:spPr bwMode="auto">
          <a:xfrm>
            <a:off x="152400" y="4343400"/>
            <a:ext cx="1289841" cy="366767"/>
          </a:xfrm>
          <a:prstGeom prst="rect">
            <a:avLst/>
          </a:prstGeom>
          <a:noFill/>
          <a:ln w="12700">
            <a:noFill/>
            <a:miter lim="800000"/>
            <a:headEnd/>
            <a:tailEnd/>
          </a:ln>
          <a:effectLst/>
        </p:spPr>
        <p:txBody>
          <a:bodyPr wrap="none" lIns="90488" tIns="44450" rIns="90488" bIns="44450">
            <a:spAutoFit/>
          </a:bodyPr>
          <a:lstStyle/>
          <a:p>
            <a:pPr eaLnBrk="0" hangingPunct="0"/>
            <a:r>
              <a:rPr lang="en-US" b="1" dirty="0">
                <a:solidFill>
                  <a:srgbClr val="FAFD00"/>
                </a:solidFill>
                <a:latin typeface="Times New Roman" pitchFamily="18" charset="0"/>
              </a:rPr>
              <a:t>FILSAFAT</a:t>
            </a:r>
          </a:p>
        </p:txBody>
      </p:sp>
      <p:sp>
        <p:nvSpPr>
          <p:cNvPr id="27667" name="Rectangle 19"/>
          <p:cNvSpPr>
            <a:spLocks noChangeArrowheads="1"/>
          </p:cNvSpPr>
          <p:nvPr/>
        </p:nvSpPr>
        <p:spPr bwMode="auto">
          <a:xfrm>
            <a:off x="671513" y="1090613"/>
            <a:ext cx="950582" cy="305212"/>
          </a:xfrm>
          <a:prstGeom prst="rect">
            <a:avLst/>
          </a:prstGeom>
          <a:noFill/>
          <a:ln w="12700">
            <a:noFill/>
            <a:miter lim="800000"/>
            <a:headEnd/>
            <a:tailEnd/>
          </a:ln>
          <a:effectLst/>
        </p:spPr>
        <p:txBody>
          <a:bodyPr wrap="none" lIns="90488" tIns="44450" rIns="90488" bIns="44450">
            <a:spAutoFit/>
          </a:bodyPr>
          <a:lstStyle/>
          <a:p>
            <a:pPr eaLnBrk="0" hangingPunct="0"/>
            <a:r>
              <a:rPr lang="en-US" sz="1400" b="1" dirty="0">
                <a:solidFill>
                  <a:srgbClr val="FAFD00"/>
                </a:solidFill>
                <a:latin typeface="Times New Roman" pitchFamily="18" charset="0"/>
              </a:rPr>
              <a:t>3SM - 6M</a:t>
            </a:r>
          </a:p>
        </p:txBody>
      </p:sp>
      <p:sp>
        <p:nvSpPr>
          <p:cNvPr id="27668" name="Rectangle 20"/>
          <p:cNvSpPr>
            <a:spLocks noChangeArrowheads="1"/>
          </p:cNvSpPr>
          <p:nvPr/>
        </p:nvSpPr>
        <p:spPr bwMode="auto">
          <a:xfrm rot="16200000">
            <a:off x="547868" y="2587470"/>
            <a:ext cx="1275991" cy="459100"/>
          </a:xfrm>
          <a:prstGeom prst="rect">
            <a:avLst/>
          </a:prstGeom>
          <a:noFill/>
          <a:ln w="12700">
            <a:noFill/>
            <a:miter lim="800000"/>
            <a:headEnd/>
            <a:tailEnd/>
          </a:ln>
          <a:effectLst/>
        </p:spPr>
        <p:txBody>
          <a:bodyPr wrap="none" lIns="90488" tIns="44450" rIns="90488" bIns="44450">
            <a:spAutoFit/>
          </a:bodyPr>
          <a:lstStyle/>
          <a:p>
            <a:pPr eaLnBrk="0" hangingPunct="0"/>
            <a:r>
              <a:rPr lang="en-US" sz="2400" b="1" dirty="0">
                <a:solidFill>
                  <a:srgbClr val="FAFD00"/>
                </a:solidFill>
                <a:latin typeface="Times New Roman" pitchFamily="18" charset="0"/>
              </a:rPr>
              <a:t>LOGOS</a:t>
            </a:r>
          </a:p>
        </p:txBody>
      </p:sp>
      <p:sp>
        <p:nvSpPr>
          <p:cNvPr id="27669" name="Rectangle 21"/>
          <p:cNvSpPr>
            <a:spLocks noChangeArrowheads="1"/>
          </p:cNvSpPr>
          <p:nvPr/>
        </p:nvSpPr>
        <p:spPr bwMode="auto">
          <a:xfrm>
            <a:off x="1752600" y="533400"/>
            <a:ext cx="1697069" cy="335989"/>
          </a:xfrm>
          <a:prstGeom prst="rect">
            <a:avLst/>
          </a:prstGeom>
          <a:noFill/>
          <a:ln w="12700">
            <a:noFill/>
            <a:miter lim="800000"/>
            <a:headEnd/>
            <a:tailEnd/>
          </a:ln>
          <a:effectLst/>
        </p:spPr>
        <p:txBody>
          <a:bodyPr wrap="none" lIns="90488" tIns="44450" rIns="90488" bIns="44450">
            <a:spAutoFit/>
          </a:bodyPr>
          <a:lstStyle/>
          <a:p>
            <a:pPr eaLnBrk="0" hangingPunct="0"/>
            <a:r>
              <a:rPr lang="en-US" sz="1600" b="1" dirty="0">
                <a:solidFill>
                  <a:schemeClr val="bg1"/>
                </a:solidFill>
                <a:latin typeface="Times New Roman" pitchFamily="18" charset="0"/>
              </a:rPr>
              <a:t>ABAD TENGAH</a:t>
            </a:r>
          </a:p>
        </p:txBody>
      </p:sp>
      <p:sp>
        <p:nvSpPr>
          <p:cNvPr id="27670" name="Rectangle 22"/>
          <p:cNvSpPr>
            <a:spLocks noChangeArrowheads="1"/>
          </p:cNvSpPr>
          <p:nvPr/>
        </p:nvSpPr>
        <p:spPr bwMode="auto">
          <a:xfrm>
            <a:off x="2576513" y="1090613"/>
            <a:ext cx="621966" cy="305212"/>
          </a:xfrm>
          <a:prstGeom prst="rect">
            <a:avLst/>
          </a:prstGeom>
          <a:noFill/>
          <a:ln w="12700">
            <a:noFill/>
            <a:miter lim="800000"/>
            <a:headEnd/>
            <a:tailEnd/>
          </a:ln>
          <a:effectLst/>
        </p:spPr>
        <p:txBody>
          <a:bodyPr wrap="none" lIns="90488" tIns="44450" rIns="90488" bIns="44450">
            <a:spAutoFit/>
          </a:bodyPr>
          <a:lstStyle/>
          <a:p>
            <a:pPr eaLnBrk="0" hangingPunct="0"/>
            <a:r>
              <a:rPr lang="en-US" sz="1400" b="1" dirty="0">
                <a:solidFill>
                  <a:schemeClr val="bg1"/>
                </a:solidFill>
                <a:latin typeface="Times New Roman" pitchFamily="18" charset="0"/>
              </a:rPr>
              <a:t>14</a:t>
            </a:r>
            <a:r>
              <a:rPr lang="id-ID" sz="1400" b="1" dirty="0">
                <a:solidFill>
                  <a:schemeClr val="bg1"/>
                </a:solidFill>
                <a:latin typeface="Times New Roman" pitchFamily="18" charset="0"/>
              </a:rPr>
              <a:t>  </a:t>
            </a:r>
            <a:r>
              <a:rPr lang="en-US" sz="1400" b="1" dirty="0">
                <a:solidFill>
                  <a:schemeClr val="bg1"/>
                </a:solidFill>
                <a:latin typeface="Times New Roman" pitchFamily="18" charset="0"/>
              </a:rPr>
              <a:t>M</a:t>
            </a:r>
          </a:p>
        </p:txBody>
      </p:sp>
      <p:sp>
        <p:nvSpPr>
          <p:cNvPr id="27671" name="AutoShape 23"/>
          <p:cNvSpPr>
            <a:spLocks noChangeArrowheads="1"/>
          </p:cNvSpPr>
          <p:nvPr/>
        </p:nvSpPr>
        <p:spPr bwMode="auto">
          <a:xfrm>
            <a:off x="1911350" y="1149350"/>
            <a:ext cx="673100" cy="215900"/>
          </a:xfrm>
          <a:prstGeom prst="rightArrow">
            <a:avLst>
              <a:gd name="adj1" fmla="val 50000"/>
              <a:gd name="adj2" fmla="val 155897"/>
            </a:avLst>
          </a:prstGeom>
          <a:solidFill>
            <a:srgbClr val="FF011E"/>
          </a:solidFill>
          <a:ln w="12700">
            <a:solidFill>
              <a:schemeClr val="tx1"/>
            </a:solidFill>
            <a:miter lim="800000"/>
            <a:headEnd/>
            <a:tailEnd/>
          </a:ln>
          <a:effectLst/>
        </p:spPr>
        <p:txBody>
          <a:bodyPr wrap="none" anchor="ctr"/>
          <a:lstStyle/>
          <a:p>
            <a:endParaRPr lang="id-ID"/>
          </a:p>
        </p:txBody>
      </p:sp>
      <p:sp>
        <p:nvSpPr>
          <p:cNvPr id="27672" name="Rectangle 24"/>
          <p:cNvSpPr>
            <a:spLocks noChangeArrowheads="1"/>
          </p:cNvSpPr>
          <p:nvPr/>
        </p:nvSpPr>
        <p:spPr bwMode="auto">
          <a:xfrm>
            <a:off x="1752600" y="4343400"/>
            <a:ext cx="1452322" cy="366767"/>
          </a:xfrm>
          <a:prstGeom prst="rect">
            <a:avLst/>
          </a:prstGeom>
          <a:noFill/>
          <a:ln w="12700">
            <a:noFill/>
            <a:miter lim="800000"/>
            <a:headEnd/>
            <a:tailEnd/>
          </a:ln>
          <a:effectLst/>
        </p:spPr>
        <p:txBody>
          <a:bodyPr wrap="none" lIns="90488" tIns="44450" rIns="90488" bIns="44450">
            <a:spAutoFit/>
          </a:bodyPr>
          <a:lstStyle/>
          <a:p>
            <a:pPr eaLnBrk="0" hangingPunct="0"/>
            <a:r>
              <a:rPr lang="en-US" b="1" dirty="0">
                <a:solidFill>
                  <a:schemeClr val="bg1"/>
                </a:solidFill>
                <a:latin typeface="Times New Roman" pitchFamily="18" charset="0"/>
              </a:rPr>
              <a:t>THEOLOGI</a:t>
            </a:r>
          </a:p>
        </p:txBody>
      </p:sp>
      <p:sp>
        <p:nvSpPr>
          <p:cNvPr id="27673" name="Rectangle 25"/>
          <p:cNvSpPr>
            <a:spLocks noChangeArrowheads="1"/>
          </p:cNvSpPr>
          <p:nvPr/>
        </p:nvSpPr>
        <p:spPr bwMode="auto">
          <a:xfrm rot="16200000">
            <a:off x="1611056" y="2525456"/>
            <a:ext cx="1772922" cy="643766"/>
          </a:xfrm>
          <a:prstGeom prst="rect">
            <a:avLst/>
          </a:prstGeom>
          <a:noFill/>
          <a:ln w="12700">
            <a:noFill/>
            <a:miter lim="800000"/>
            <a:headEnd/>
            <a:tailEnd/>
          </a:ln>
          <a:effectLst/>
        </p:spPr>
        <p:txBody>
          <a:bodyPr wrap="none" lIns="90488" tIns="44450" rIns="90488" bIns="44450">
            <a:spAutoFit/>
          </a:bodyPr>
          <a:lstStyle/>
          <a:p>
            <a:pPr eaLnBrk="0" hangingPunct="0"/>
            <a:r>
              <a:rPr lang="en-US" b="1" dirty="0">
                <a:solidFill>
                  <a:schemeClr val="bg1"/>
                </a:solidFill>
                <a:latin typeface="Times New Roman" pitchFamily="18" charset="0"/>
              </a:rPr>
              <a:t>ANCILLA</a:t>
            </a:r>
          </a:p>
          <a:p>
            <a:pPr eaLnBrk="0" hangingPunct="0"/>
            <a:r>
              <a:rPr lang="en-US" b="1" dirty="0">
                <a:solidFill>
                  <a:schemeClr val="bg1"/>
                </a:solidFill>
                <a:latin typeface="Times New Roman" pitchFamily="18" charset="0"/>
              </a:rPr>
              <a:t>THEOLOGIAE</a:t>
            </a:r>
          </a:p>
        </p:txBody>
      </p:sp>
      <p:sp>
        <p:nvSpPr>
          <p:cNvPr id="27674" name="Rectangle 26"/>
          <p:cNvSpPr>
            <a:spLocks noChangeArrowheads="1"/>
          </p:cNvSpPr>
          <p:nvPr/>
        </p:nvSpPr>
        <p:spPr bwMode="auto">
          <a:xfrm>
            <a:off x="3810000" y="547633"/>
            <a:ext cx="1946047" cy="366767"/>
          </a:xfrm>
          <a:prstGeom prst="rect">
            <a:avLst/>
          </a:prstGeom>
          <a:noFill/>
          <a:ln w="12700">
            <a:noFill/>
            <a:miter lim="800000"/>
            <a:headEnd/>
            <a:tailEnd/>
          </a:ln>
          <a:effectLst/>
        </p:spPr>
        <p:txBody>
          <a:bodyPr wrap="none" lIns="90488" tIns="44450" rIns="90488" bIns="44450">
            <a:spAutoFit/>
          </a:bodyPr>
          <a:lstStyle/>
          <a:p>
            <a:pPr eaLnBrk="0" hangingPunct="0"/>
            <a:r>
              <a:rPr lang="en-US" b="1" dirty="0">
                <a:solidFill>
                  <a:schemeClr val="bg1"/>
                </a:solidFill>
                <a:latin typeface="Times New Roman" pitchFamily="18" charset="0"/>
              </a:rPr>
              <a:t>ABAD MODERN</a:t>
            </a:r>
          </a:p>
        </p:txBody>
      </p:sp>
      <p:sp>
        <p:nvSpPr>
          <p:cNvPr id="27675" name="Rectangle 27"/>
          <p:cNvSpPr>
            <a:spLocks noChangeArrowheads="1"/>
          </p:cNvSpPr>
          <p:nvPr/>
        </p:nvSpPr>
        <p:spPr bwMode="auto">
          <a:xfrm>
            <a:off x="4176713" y="1090613"/>
            <a:ext cx="621966" cy="305212"/>
          </a:xfrm>
          <a:prstGeom prst="rect">
            <a:avLst/>
          </a:prstGeom>
          <a:noFill/>
          <a:ln w="12700">
            <a:noFill/>
            <a:miter lim="800000"/>
            <a:headEnd/>
            <a:tailEnd/>
          </a:ln>
          <a:effectLst/>
        </p:spPr>
        <p:txBody>
          <a:bodyPr wrap="none" lIns="90488" tIns="44450" rIns="90488" bIns="44450">
            <a:spAutoFit/>
          </a:bodyPr>
          <a:lstStyle/>
          <a:p>
            <a:pPr eaLnBrk="0" hangingPunct="0"/>
            <a:r>
              <a:rPr lang="en-US" sz="1400" b="1" dirty="0">
                <a:solidFill>
                  <a:schemeClr val="bg1"/>
                </a:solidFill>
                <a:latin typeface="Times New Roman" pitchFamily="18" charset="0"/>
              </a:rPr>
              <a:t>18</a:t>
            </a:r>
            <a:r>
              <a:rPr lang="id-ID" sz="1400" b="1" dirty="0">
                <a:solidFill>
                  <a:schemeClr val="bg1"/>
                </a:solidFill>
                <a:latin typeface="Times New Roman" pitchFamily="18" charset="0"/>
              </a:rPr>
              <a:t>  </a:t>
            </a:r>
            <a:r>
              <a:rPr lang="en-US" sz="1400" b="1" dirty="0">
                <a:solidFill>
                  <a:schemeClr val="bg1"/>
                </a:solidFill>
                <a:latin typeface="Times New Roman" pitchFamily="18" charset="0"/>
              </a:rPr>
              <a:t>M</a:t>
            </a:r>
          </a:p>
        </p:txBody>
      </p:sp>
      <p:sp>
        <p:nvSpPr>
          <p:cNvPr id="27676" name="Rectangle 28"/>
          <p:cNvSpPr>
            <a:spLocks noChangeArrowheads="1"/>
          </p:cNvSpPr>
          <p:nvPr/>
        </p:nvSpPr>
        <p:spPr bwMode="auto">
          <a:xfrm>
            <a:off x="5548313" y="1090613"/>
            <a:ext cx="621966" cy="305212"/>
          </a:xfrm>
          <a:prstGeom prst="rect">
            <a:avLst/>
          </a:prstGeom>
          <a:noFill/>
          <a:ln w="12700">
            <a:noFill/>
            <a:miter lim="800000"/>
            <a:headEnd/>
            <a:tailEnd/>
          </a:ln>
          <a:effectLst/>
        </p:spPr>
        <p:txBody>
          <a:bodyPr wrap="none" lIns="90488" tIns="44450" rIns="90488" bIns="44450">
            <a:spAutoFit/>
          </a:bodyPr>
          <a:lstStyle/>
          <a:p>
            <a:pPr eaLnBrk="0" hangingPunct="0"/>
            <a:r>
              <a:rPr lang="en-US" sz="1400" b="1" dirty="0">
                <a:solidFill>
                  <a:schemeClr val="bg1"/>
                </a:solidFill>
                <a:latin typeface="Times New Roman" pitchFamily="18" charset="0"/>
              </a:rPr>
              <a:t>19</a:t>
            </a:r>
            <a:r>
              <a:rPr lang="id-ID" sz="1400" b="1" dirty="0">
                <a:solidFill>
                  <a:schemeClr val="bg1"/>
                </a:solidFill>
                <a:latin typeface="Times New Roman" pitchFamily="18" charset="0"/>
              </a:rPr>
              <a:t>  </a:t>
            </a:r>
            <a:r>
              <a:rPr lang="en-US" sz="1400" b="1" dirty="0">
                <a:solidFill>
                  <a:schemeClr val="bg1"/>
                </a:solidFill>
                <a:latin typeface="Times New Roman" pitchFamily="18" charset="0"/>
              </a:rPr>
              <a:t>M</a:t>
            </a:r>
          </a:p>
        </p:txBody>
      </p:sp>
      <p:sp>
        <p:nvSpPr>
          <p:cNvPr id="27677" name="Rectangle 29"/>
          <p:cNvSpPr>
            <a:spLocks noChangeArrowheads="1"/>
          </p:cNvSpPr>
          <p:nvPr/>
        </p:nvSpPr>
        <p:spPr bwMode="auto">
          <a:xfrm>
            <a:off x="6313840" y="502211"/>
            <a:ext cx="2753960" cy="366767"/>
          </a:xfrm>
          <a:prstGeom prst="rect">
            <a:avLst/>
          </a:prstGeom>
          <a:noFill/>
          <a:ln w="12700">
            <a:noFill/>
            <a:miter lim="800000"/>
            <a:headEnd/>
            <a:tailEnd/>
          </a:ln>
          <a:effectLst/>
        </p:spPr>
        <p:txBody>
          <a:bodyPr wrap="none" lIns="90488" tIns="44450" rIns="90488" bIns="44450">
            <a:spAutoFit/>
          </a:bodyPr>
          <a:lstStyle/>
          <a:p>
            <a:pPr eaLnBrk="0" hangingPunct="0"/>
            <a:r>
              <a:rPr lang="en-US" b="1" dirty="0">
                <a:solidFill>
                  <a:schemeClr val="bg1"/>
                </a:solidFill>
                <a:latin typeface="Times New Roman" pitchFamily="18" charset="0"/>
              </a:rPr>
              <a:t>ABAD KONTEMPORER</a:t>
            </a:r>
          </a:p>
        </p:txBody>
      </p:sp>
      <p:sp>
        <p:nvSpPr>
          <p:cNvPr id="27678" name="Rectangle 30"/>
          <p:cNvSpPr>
            <a:spLocks noChangeArrowheads="1"/>
          </p:cNvSpPr>
          <p:nvPr/>
        </p:nvSpPr>
        <p:spPr bwMode="auto">
          <a:xfrm>
            <a:off x="7391400" y="1050255"/>
            <a:ext cx="681278" cy="397545"/>
          </a:xfrm>
          <a:prstGeom prst="rect">
            <a:avLst/>
          </a:prstGeom>
          <a:noFill/>
          <a:ln w="12700">
            <a:noFill/>
            <a:miter lim="800000"/>
            <a:headEnd/>
            <a:tailEnd/>
          </a:ln>
          <a:effectLst/>
        </p:spPr>
        <p:txBody>
          <a:bodyPr wrap="none" lIns="90488" tIns="44450" rIns="90488" bIns="44450">
            <a:spAutoFit/>
          </a:bodyPr>
          <a:lstStyle/>
          <a:p>
            <a:pPr eaLnBrk="0" hangingPunct="0"/>
            <a:r>
              <a:rPr lang="en-US" sz="2000" b="1" dirty="0">
                <a:solidFill>
                  <a:schemeClr val="bg1"/>
                </a:solidFill>
                <a:latin typeface="Times New Roman" pitchFamily="18" charset="0"/>
              </a:rPr>
              <a:t>20M</a:t>
            </a:r>
          </a:p>
        </p:txBody>
      </p:sp>
      <p:sp>
        <p:nvSpPr>
          <p:cNvPr id="27679" name="Rectangle 31"/>
          <p:cNvSpPr>
            <a:spLocks noChangeArrowheads="1"/>
          </p:cNvSpPr>
          <p:nvPr/>
        </p:nvSpPr>
        <p:spPr bwMode="auto">
          <a:xfrm>
            <a:off x="3352800" y="1003300"/>
            <a:ext cx="825500" cy="3263900"/>
          </a:xfrm>
          <a:prstGeom prst="rect">
            <a:avLst/>
          </a:prstGeom>
          <a:solidFill>
            <a:srgbClr val="00B7A5"/>
          </a:solidFill>
          <a:ln w="12700">
            <a:solidFill>
              <a:schemeClr val="tx1"/>
            </a:solidFill>
            <a:miter lim="800000"/>
            <a:headEnd/>
            <a:tailEnd/>
          </a:ln>
          <a:effectLst/>
        </p:spPr>
        <p:txBody>
          <a:bodyPr wrap="none" anchor="ctr"/>
          <a:lstStyle/>
          <a:p>
            <a:endParaRPr lang="id-ID"/>
          </a:p>
        </p:txBody>
      </p:sp>
      <p:sp>
        <p:nvSpPr>
          <p:cNvPr id="27680" name="Rectangle 32"/>
          <p:cNvSpPr>
            <a:spLocks noChangeArrowheads="1"/>
          </p:cNvSpPr>
          <p:nvPr/>
        </p:nvSpPr>
        <p:spPr bwMode="auto">
          <a:xfrm>
            <a:off x="3352800" y="1090613"/>
            <a:ext cx="860814" cy="305212"/>
          </a:xfrm>
          <a:prstGeom prst="rect">
            <a:avLst/>
          </a:prstGeom>
          <a:noFill/>
          <a:ln w="12700">
            <a:noFill/>
            <a:miter lim="800000"/>
            <a:headEnd/>
            <a:tailEnd/>
          </a:ln>
          <a:effectLst/>
        </p:spPr>
        <p:txBody>
          <a:bodyPr wrap="none" lIns="90488" tIns="44450" rIns="90488" bIns="44450">
            <a:spAutoFit/>
          </a:bodyPr>
          <a:lstStyle/>
          <a:p>
            <a:pPr eaLnBrk="0" hangingPunct="0"/>
            <a:r>
              <a:rPr lang="en-US" sz="1400" b="1" dirty="0">
                <a:solidFill>
                  <a:schemeClr val="bg1"/>
                </a:solidFill>
                <a:latin typeface="Times New Roman" pitchFamily="18" charset="0"/>
              </a:rPr>
              <a:t>14-15</a:t>
            </a:r>
            <a:r>
              <a:rPr lang="id-ID" sz="1400" b="1" dirty="0">
                <a:solidFill>
                  <a:schemeClr val="bg1"/>
                </a:solidFill>
                <a:latin typeface="Times New Roman" pitchFamily="18" charset="0"/>
              </a:rPr>
              <a:t>  </a:t>
            </a:r>
            <a:r>
              <a:rPr lang="en-US" sz="1400" b="1" dirty="0">
                <a:solidFill>
                  <a:schemeClr val="bg1"/>
                </a:solidFill>
                <a:latin typeface="Times New Roman" pitchFamily="18" charset="0"/>
              </a:rPr>
              <a:t>M</a:t>
            </a:r>
          </a:p>
        </p:txBody>
      </p:sp>
      <p:sp>
        <p:nvSpPr>
          <p:cNvPr id="27681" name="Rectangle 33"/>
          <p:cNvSpPr>
            <a:spLocks noChangeArrowheads="1"/>
          </p:cNvSpPr>
          <p:nvPr/>
        </p:nvSpPr>
        <p:spPr bwMode="auto">
          <a:xfrm rot="16200000">
            <a:off x="2860495" y="2663955"/>
            <a:ext cx="1837042" cy="366767"/>
          </a:xfrm>
          <a:prstGeom prst="rect">
            <a:avLst/>
          </a:prstGeom>
          <a:noFill/>
          <a:ln w="12700">
            <a:noFill/>
            <a:miter lim="800000"/>
            <a:headEnd/>
            <a:tailEnd/>
          </a:ln>
          <a:effectLst/>
        </p:spPr>
        <p:txBody>
          <a:bodyPr wrap="none" lIns="90488" tIns="44450" rIns="90488" bIns="44450">
            <a:spAutoFit/>
          </a:bodyPr>
          <a:lstStyle/>
          <a:p>
            <a:pPr eaLnBrk="0" hangingPunct="0"/>
            <a:r>
              <a:rPr lang="en-US" b="1" dirty="0">
                <a:solidFill>
                  <a:schemeClr val="bg1"/>
                </a:solidFill>
                <a:latin typeface="Times New Roman" pitchFamily="18" charset="0"/>
              </a:rPr>
              <a:t>RENAISSANCE</a:t>
            </a:r>
          </a:p>
        </p:txBody>
      </p:sp>
      <p:sp>
        <p:nvSpPr>
          <p:cNvPr id="27682" name="Rectangle 34"/>
          <p:cNvSpPr>
            <a:spLocks noChangeArrowheads="1"/>
          </p:cNvSpPr>
          <p:nvPr/>
        </p:nvSpPr>
        <p:spPr bwMode="auto">
          <a:xfrm rot="16200000">
            <a:off x="3502668" y="2944938"/>
            <a:ext cx="1837042" cy="366767"/>
          </a:xfrm>
          <a:prstGeom prst="rect">
            <a:avLst/>
          </a:prstGeom>
          <a:noFill/>
          <a:ln w="12700">
            <a:noFill/>
            <a:miter lim="800000"/>
            <a:headEnd/>
            <a:tailEnd/>
          </a:ln>
          <a:effectLst/>
        </p:spPr>
        <p:txBody>
          <a:bodyPr wrap="none" lIns="90488" tIns="44450" rIns="90488" bIns="44450">
            <a:spAutoFit/>
          </a:bodyPr>
          <a:lstStyle/>
          <a:p>
            <a:pPr eaLnBrk="0" hangingPunct="0"/>
            <a:r>
              <a:rPr lang="en-US" b="1" dirty="0">
                <a:solidFill>
                  <a:schemeClr val="bg1"/>
                </a:solidFill>
                <a:latin typeface="Times New Roman" pitchFamily="18" charset="0"/>
              </a:rPr>
              <a:t>AUFKLARUNG</a:t>
            </a:r>
          </a:p>
        </p:txBody>
      </p:sp>
      <p:sp>
        <p:nvSpPr>
          <p:cNvPr id="27683" name="AutoShape 35"/>
          <p:cNvSpPr>
            <a:spLocks noChangeArrowheads="1"/>
          </p:cNvSpPr>
          <p:nvPr/>
        </p:nvSpPr>
        <p:spPr bwMode="auto">
          <a:xfrm>
            <a:off x="4883150" y="1149350"/>
            <a:ext cx="673100" cy="215900"/>
          </a:xfrm>
          <a:prstGeom prst="rightArrow">
            <a:avLst>
              <a:gd name="adj1" fmla="val 50000"/>
              <a:gd name="adj2" fmla="val 155897"/>
            </a:avLst>
          </a:prstGeom>
          <a:solidFill>
            <a:srgbClr val="FF011E"/>
          </a:solidFill>
          <a:ln w="12700">
            <a:solidFill>
              <a:schemeClr val="tx1"/>
            </a:solidFill>
            <a:miter lim="800000"/>
            <a:headEnd/>
            <a:tailEnd/>
          </a:ln>
          <a:effectLst/>
        </p:spPr>
        <p:txBody>
          <a:bodyPr wrap="none" anchor="ctr"/>
          <a:lstStyle/>
          <a:p>
            <a:endParaRPr lang="id-ID"/>
          </a:p>
        </p:txBody>
      </p:sp>
      <p:sp>
        <p:nvSpPr>
          <p:cNvPr id="27684" name="Rectangle 36"/>
          <p:cNvSpPr>
            <a:spLocks noChangeArrowheads="1"/>
          </p:cNvSpPr>
          <p:nvPr/>
        </p:nvSpPr>
        <p:spPr bwMode="auto">
          <a:xfrm rot="16200000">
            <a:off x="4694288" y="2560688"/>
            <a:ext cx="1787350" cy="1320874"/>
          </a:xfrm>
          <a:prstGeom prst="rect">
            <a:avLst/>
          </a:prstGeom>
          <a:noFill/>
          <a:ln w="12700">
            <a:noFill/>
            <a:miter lim="800000"/>
            <a:headEnd/>
            <a:tailEnd/>
          </a:ln>
          <a:effectLst/>
        </p:spPr>
        <p:txBody>
          <a:bodyPr wrap="none" lIns="90488" tIns="44450" rIns="90488" bIns="44450">
            <a:spAutoFit/>
          </a:bodyPr>
          <a:lstStyle/>
          <a:p>
            <a:pPr eaLnBrk="0" hangingPunct="0"/>
            <a:r>
              <a:rPr lang="en-US" sz="1600" b="1" dirty="0">
                <a:solidFill>
                  <a:schemeClr val="bg1"/>
                </a:solidFill>
                <a:latin typeface="Times New Roman" pitchFamily="18" charset="0"/>
              </a:rPr>
              <a:t>RASIONALISME</a:t>
            </a:r>
          </a:p>
          <a:p>
            <a:pPr eaLnBrk="0" hangingPunct="0"/>
            <a:r>
              <a:rPr lang="en-US" sz="1600" b="1" dirty="0">
                <a:solidFill>
                  <a:schemeClr val="bg1"/>
                </a:solidFill>
                <a:latin typeface="Times New Roman" pitchFamily="18" charset="0"/>
              </a:rPr>
              <a:t>EMPIRISME</a:t>
            </a:r>
          </a:p>
          <a:p>
            <a:pPr eaLnBrk="0" hangingPunct="0"/>
            <a:r>
              <a:rPr lang="en-US" sz="1600" b="1" dirty="0">
                <a:solidFill>
                  <a:schemeClr val="bg1"/>
                </a:solidFill>
                <a:latin typeface="Times New Roman" pitchFamily="18" charset="0"/>
              </a:rPr>
              <a:t>KRITISISME</a:t>
            </a:r>
          </a:p>
          <a:p>
            <a:pPr eaLnBrk="0" hangingPunct="0"/>
            <a:r>
              <a:rPr lang="en-US" sz="1600" b="1" dirty="0">
                <a:solidFill>
                  <a:schemeClr val="bg1"/>
                </a:solidFill>
                <a:latin typeface="Times New Roman" pitchFamily="18" charset="0"/>
              </a:rPr>
              <a:t>IDEALISME</a:t>
            </a:r>
          </a:p>
          <a:p>
            <a:pPr eaLnBrk="0" hangingPunct="0"/>
            <a:r>
              <a:rPr lang="en-US" sz="1600" b="1" dirty="0">
                <a:solidFill>
                  <a:schemeClr val="bg1"/>
                </a:solidFill>
                <a:latin typeface="Times New Roman" pitchFamily="18" charset="0"/>
              </a:rPr>
              <a:t>POSITIVISME</a:t>
            </a:r>
          </a:p>
        </p:txBody>
      </p:sp>
      <p:sp>
        <p:nvSpPr>
          <p:cNvPr id="27685" name="Rectangle 37"/>
          <p:cNvSpPr>
            <a:spLocks noChangeArrowheads="1"/>
          </p:cNvSpPr>
          <p:nvPr/>
        </p:nvSpPr>
        <p:spPr bwMode="auto">
          <a:xfrm rot="16200000">
            <a:off x="6621088" y="2403843"/>
            <a:ext cx="2375651" cy="920765"/>
          </a:xfrm>
          <a:prstGeom prst="rect">
            <a:avLst/>
          </a:prstGeom>
          <a:noFill/>
          <a:ln w="12700">
            <a:noFill/>
            <a:miter lim="800000"/>
            <a:headEnd/>
            <a:tailEnd/>
          </a:ln>
          <a:effectLst/>
        </p:spPr>
        <p:txBody>
          <a:bodyPr wrap="none" lIns="90488" tIns="44450" rIns="90488" bIns="44450">
            <a:spAutoFit/>
          </a:bodyPr>
          <a:lstStyle/>
          <a:p>
            <a:pPr eaLnBrk="0" hangingPunct="0"/>
            <a:r>
              <a:rPr lang="en-US" b="1" dirty="0">
                <a:solidFill>
                  <a:schemeClr val="bg1"/>
                </a:solidFill>
                <a:latin typeface="Times New Roman" pitchFamily="18" charset="0"/>
              </a:rPr>
              <a:t>FENOMENOLOGI</a:t>
            </a:r>
          </a:p>
          <a:p>
            <a:pPr eaLnBrk="0" hangingPunct="0"/>
            <a:r>
              <a:rPr lang="en-US" b="1" dirty="0">
                <a:solidFill>
                  <a:schemeClr val="bg1"/>
                </a:solidFill>
                <a:latin typeface="Times New Roman" pitchFamily="18" charset="0"/>
              </a:rPr>
              <a:t>STRUKTURALISME</a:t>
            </a:r>
          </a:p>
          <a:p>
            <a:pPr eaLnBrk="0" hangingPunct="0"/>
            <a:r>
              <a:rPr lang="en-US" b="1" dirty="0">
                <a:solidFill>
                  <a:schemeClr val="bg1"/>
                </a:solidFill>
                <a:latin typeface="Times New Roman" pitchFamily="18" charset="0"/>
              </a:rPr>
              <a:t>NEOPOSITIVISME</a:t>
            </a:r>
          </a:p>
        </p:txBody>
      </p:sp>
      <p:sp>
        <p:nvSpPr>
          <p:cNvPr id="27686" name="Rectangle 38"/>
          <p:cNvSpPr>
            <a:spLocks noChangeArrowheads="1"/>
          </p:cNvSpPr>
          <p:nvPr/>
        </p:nvSpPr>
        <p:spPr bwMode="auto">
          <a:xfrm>
            <a:off x="6477000" y="4343400"/>
            <a:ext cx="2514664" cy="366767"/>
          </a:xfrm>
          <a:prstGeom prst="rect">
            <a:avLst/>
          </a:prstGeom>
          <a:noFill/>
          <a:ln w="12700">
            <a:noFill/>
            <a:miter lim="800000"/>
            <a:headEnd/>
            <a:tailEnd/>
          </a:ln>
          <a:effectLst/>
        </p:spPr>
        <p:txBody>
          <a:bodyPr wrap="none" lIns="90488" tIns="44450" rIns="90488" bIns="44450">
            <a:spAutoFit/>
          </a:bodyPr>
          <a:lstStyle/>
          <a:p>
            <a:pPr eaLnBrk="0" hangingPunct="0"/>
            <a:r>
              <a:rPr lang="en-US" b="1" dirty="0">
                <a:solidFill>
                  <a:schemeClr val="bg1"/>
                </a:solidFill>
                <a:latin typeface="Times New Roman" pitchFamily="18" charset="0"/>
              </a:rPr>
              <a:t>FAKTOR HEURISTIK</a:t>
            </a:r>
          </a:p>
        </p:txBody>
      </p:sp>
      <p:sp>
        <p:nvSpPr>
          <p:cNvPr id="27687" name="AutoShape 39"/>
          <p:cNvSpPr>
            <a:spLocks noChangeArrowheads="1"/>
          </p:cNvSpPr>
          <p:nvPr/>
        </p:nvSpPr>
        <p:spPr bwMode="auto">
          <a:xfrm rot="16200000" flipH="1">
            <a:off x="3276600" y="4121150"/>
            <a:ext cx="977900" cy="1282700"/>
          </a:xfrm>
          <a:prstGeom prst="rightArrow">
            <a:avLst>
              <a:gd name="adj1" fmla="val 75000"/>
              <a:gd name="adj2" fmla="val 50005"/>
            </a:avLst>
          </a:prstGeom>
          <a:solidFill>
            <a:schemeClr val="hlink"/>
          </a:solidFill>
          <a:ln w="12700">
            <a:solidFill>
              <a:schemeClr val="tx1"/>
            </a:solidFill>
            <a:miter lim="800000"/>
            <a:headEnd/>
            <a:tailEnd/>
          </a:ln>
          <a:effectLst/>
        </p:spPr>
        <p:txBody>
          <a:bodyPr wrap="none" anchor="ctr"/>
          <a:lstStyle/>
          <a:p>
            <a:endParaRPr lang="id-ID"/>
          </a:p>
        </p:txBody>
      </p:sp>
      <p:sp>
        <p:nvSpPr>
          <p:cNvPr id="27688" name="Rectangle 40"/>
          <p:cNvSpPr>
            <a:spLocks noChangeArrowheads="1"/>
          </p:cNvSpPr>
          <p:nvPr/>
        </p:nvSpPr>
        <p:spPr bwMode="auto">
          <a:xfrm>
            <a:off x="4419600" y="4343400"/>
            <a:ext cx="1869102" cy="366767"/>
          </a:xfrm>
          <a:prstGeom prst="rect">
            <a:avLst/>
          </a:prstGeom>
          <a:noFill/>
          <a:ln w="12700">
            <a:noFill/>
            <a:miter lim="800000"/>
            <a:headEnd/>
            <a:tailEnd/>
          </a:ln>
          <a:effectLst/>
        </p:spPr>
        <p:txBody>
          <a:bodyPr wrap="none" lIns="90488" tIns="44450" rIns="90488" bIns="44450">
            <a:spAutoFit/>
          </a:bodyPr>
          <a:lstStyle/>
          <a:p>
            <a:pPr eaLnBrk="0" hangingPunct="0"/>
            <a:r>
              <a:rPr lang="en-US" b="1" dirty="0">
                <a:solidFill>
                  <a:schemeClr val="bg1"/>
                </a:solidFill>
                <a:latin typeface="Times New Roman" pitchFamily="18" charset="0"/>
              </a:rPr>
              <a:t>ILMU CABANG</a:t>
            </a:r>
          </a:p>
        </p:txBody>
      </p:sp>
      <p:sp>
        <p:nvSpPr>
          <p:cNvPr id="27689" name="Rectangle 41"/>
          <p:cNvSpPr>
            <a:spLocks noChangeArrowheads="1"/>
          </p:cNvSpPr>
          <p:nvPr/>
        </p:nvSpPr>
        <p:spPr bwMode="auto">
          <a:xfrm>
            <a:off x="3276600" y="5434013"/>
            <a:ext cx="1312862" cy="520655"/>
          </a:xfrm>
          <a:prstGeom prst="rect">
            <a:avLst/>
          </a:prstGeom>
          <a:noFill/>
          <a:ln w="12700">
            <a:noFill/>
            <a:miter lim="800000"/>
            <a:headEnd/>
            <a:tailEnd/>
          </a:ln>
          <a:effectLst/>
        </p:spPr>
        <p:txBody>
          <a:bodyPr wrap="square" lIns="90488" tIns="44450" rIns="90488" bIns="44450">
            <a:spAutoFit/>
          </a:bodyPr>
          <a:lstStyle/>
          <a:p>
            <a:pPr eaLnBrk="0" hangingPunct="0"/>
            <a:r>
              <a:rPr lang="en-US" sz="1400" b="1" dirty="0">
                <a:latin typeface="Times New Roman" pitchFamily="18" charset="0"/>
              </a:rPr>
              <a:t>AGAMA</a:t>
            </a:r>
          </a:p>
          <a:p>
            <a:pPr eaLnBrk="0" hangingPunct="0"/>
            <a:r>
              <a:rPr lang="en-US" sz="1400" b="1" dirty="0">
                <a:latin typeface="Times New Roman" pitchFamily="18" charset="0"/>
              </a:rPr>
              <a:t>FILSAFAT</a:t>
            </a:r>
          </a:p>
        </p:txBody>
      </p:sp>
      <p:sp>
        <p:nvSpPr>
          <p:cNvPr id="27690" name="Rectangle 42"/>
          <p:cNvSpPr>
            <a:spLocks noChangeArrowheads="1"/>
          </p:cNvSpPr>
          <p:nvPr/>
        </p:nvSpPr>
        <p:spPr bwMode="auto">
          <a:xfrm>
            <a:off x="4800600" y="5562188"/>
            <a:ext cx="1143000" cy="305212"/>
          </a:xfrm>
          <a:prstGeom prst="rect">
            <a:avLst/>
          </a:prstGeom>
          <a:noFill/>
          <a:ln w="12700">
            <a:noFill/>
            <a:miter lim="800000"/>
            <a:headEnd/>
            <a:tailEnd/>
          </a:ln>
          <a:effectLst/>
        </p:spPr>
        <p:txBody>
          <a:bodyPr wrap="square" lIns="90488" tIns="44450" rIns="90488" bIns="44450">
            <a:spAutoFit/>
          </a:bodyPr>
          <a:lstStyle/>
          <a:p>
            <a:pPr eaLnBrk="0" hangingPunct="0"/>
            <a:r>
              <a:rPr lang="en-US" sz="1400" b="1" dirty="0">
                <a:latin typeface="Times New Roman" pitchFamily="18" charset="0"/>
              </a:rPr>
              <a:t>FILSAFAT</a:t>
            </a:r>
          </a:p>
        </p:txBody>
      </p:sp>
      <p:sp>
        <p:nvSpPr>
          <p:cNvPr id="27691" name="Rectangle 43"/>
          <p:cNvSpPr>
            <a:spLocks noChangeArrowheads="1"/>
          </p:cNvSpPr>
          <p:nvPr/>
        </p:nvSpPr>
        <p:spPr bwMode="auto">
          <a:xfrm>
            <a:off x="6156325" y="5127625"/>
            <a:ext cx="1395413" cy="1365250"/>
          </a:xfrm>
          <a:prstGeom prst="rect">
            <a:avLst/>
          </a:prstGeom>
          <a:noFill/>
          <a:ln w="12700">
            <a:noFill/>
            <a:miter lim="800000"/>
            <a:headEnd/>
            <a:tailEnd/>
          </a:ln>
          <a:effectLst/>
        </p:spPr>
        <p:txBody>
          <a:bodyPr wrap="none" lIns="90488" tIns="44450" rIns="90488" bIns="44450">
            <a:spAutoFit/>
          </a:bodyPr>
          <a:lstStyle/>
          <a:p>
            <a:pPr eaLnBrk="0" hangingPunct="0"/>
            <a:r>
              <a:rPr lang="en-US" sz="1400">
                <a:latin typeface="Times New Roman" pitchFamily="18" charset="0"/>
              </a:rPr>
              <a:t>BIOLOGI</a:t>
            </a:r>
          </a:p>
          <a:p>
            <a:pPr eaLnBrk="0" hangingPunct="0"/>
            <a:r>
              <a:rPr lang="en-US" sz="1400">
                <a:latin typeface="Times New Roman" pitchFamily="18" charset="0"/>
              </a:rPr>
              <a:t>ASTRONOMI</a:t>
            </a:r>
          </a:p>
          <a:p>
            <a:pPr eaLnBrk="0" hangingPunct="0"/>
            <a:r>
              <a:rPr lang="en-US" sz="1400">
                <a:latin typeface="Times New Roman" pitchFamily="18" charset="0"/>
              </a:rPr>
              <a:t>MATEMATIKA</a:t>
            </a:r>
          </a:p>
          <a:p>
            <a:pPr eaLnBrk="0" hangingPunct="0"/>
            <a:r>
              <a:rPr lang="en-US" sz="1400">
                <a:latin typeface="Times New Roman" pitchFamily="18" charset="0"/>
              </a:rPr>
              <a:t>FISIKA</a:t>
            </a:r>
          </a:p>
          <a:p>
            <a:pPr eaLnBrk="0" hangingPunct="0"/>
            <a:r>
              <a:rPr lang="en-US" sz="1400">
                <a:latin typeface="Times New Roman" pitchFamily="18" charset="0"/>
              </a:rPr>
              <a:t>KIMIA</a:t>
            </a:r>
          </a:p>
          <a:p>
            <a:pPr eaLnBrk="0" hangingPunct="0"/>
            <a:r>
              <a:rPr lang="en-US" sz="1400">
                <a:latin typeface="Times New Roman" pitchFamily="18" charset="0"/>
              </a:rPr>
              <a:t>SOSIOLOGI</a:t>
            </a:r>
          </a:p>
        </p:txBody>
      </p:sp>
      <p:sp>
        <p:nvSpPr>
          <p:cNvPr id="27692" name="Rectangle 44"/>
          <p:cNvSpPr>
            <a:spLocks noChangeArrowheads="1"/>
          </p:cNvSpPr>
          <p:nvPr/>
        </p:nvSpPr>
        <p:spPr bwMode="auto">
          <a:xfrm>
            <a:off x="7758113" y="5205413"/>
            <a:ext cx="1276350" cy="1152525"/>
          </a:xfrm>
          <a:prstGeom prst="rect">
            <a:avLst/>
          </a:prstGeom>
          <a:noFill/>
          <a:ln w="12700">
            <a:noFill/>
            <a:miter lim="800000"/>
            <a:headEnd/>
            <a:tailEnd/>
          </a:ln>
          <a:effectLst/>
        </p:spPr>
        <p:txBody>
          <a:bodyPr wrap="none" lIns="90488" tIns="44450" rIns="90488" bIns="44450">
            <a:spAutoFit/>
          </a:bodyPr>
          <a:lstStyle/>
          <a:p>
            <a:pPr eaLnBrk="0" hangingPunct="0"/>
            <a:r>
              <a:rPr lang="en-US" sz="1400">
                <a:latin typeface="Times New Roman" pitchFamily="18" charset="0"/>
              </a:rPr>
              <a:t>KOMPUTER</a:t>
            </a:r>
          </a:p>
          <a:p>
            <a:pPr eaLnBrk="0" hangingPunct="0"/>
            <a:endParaRPr lang="en-US" sz="1400">
              <a:latin typeface="Times New Roman" pitchFamily="18" charset="0"/>
            </a:endParaRPr>
          </a:p>
          <a:p>
            <a:pPr eaLnBrk="0" hangingPunct="0"/>
            <a:r>
              <a:rPr lang="en-US" sz="1400">
                <a:latin typeface="Times New Roman" pitchFamily="18" charset="0"/>
              </a:rPr>
              <a:t>PARIWISATA</a:t>
            </a:r>
          </a:p>
          <a:p>
            <a:pPr eaLnBrk="0" hangingPunct="0"/>
            <a:endParaRPr lang="en-US" sz="1400">
              <a:latin typeface="Times New Roman" pitchFamily="18" charset="0"/>
            </a:endParaRPr>
          </a:p>
          <a:p>
            <a:pPr eaLnBrk="0" hangingPunct="0"/>
            <a:r>
              <a:rPr lang="en-US" sz="1400">
                <a:latin typeface="Times New Roman" pitchFamily="18" charset="0"/>
              </a:rPr>
              <a:t>DLL.</a:t>
            </a:r>
          </a:p>
        </p:txBody>
      </p:sp>
      <p:pic>
        <p:nvPicPr>
          <p:cNvPr id="55299" name="Picture 3"/>
          <p:cNvPicPr>
            <a:picLocks noChangeAspect="1" noChangeArrowheads="1"/>
          </p:cNvPicPr>
          <p:nvPr/>
        </p:nvPicPr>
        <p:blipFill>
          <a:blip r:embed="rId2"/>
          <a:srcRect/>
          <a:stretch>
            <a:fillRect/>
          </a:stretch>
        </p:blipFill>
        <p:spPr bwMode="auto">
          <a:xfrm flipH="1">
            <a:off x="-21774" y="4876800"/>
            <a:ext cx="2155374" cy="1600200"/>
          </a:xfrm>
          <a:prstGeom prst="rect">
            <a:avLst/>
          </a:prstGeom>
          <a:noFill/>
          <a:ln w="9525">
            <a:noFill/>
            <a:miter lim="800000"/>
            <a:headEnd/>
            <a:tailEnd/>
          </a:ln>
          <a:effectLst/>
        </p:spPr>
      </p:pic>
    </p:spTree>
  </p:cSld>
  <p:clrMapOvr>
    <a:masterClrMapping/>
  </p:clrMapOvr>
  <p:transition advTm="60802">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392509"/>
            <a:ext cx="8458200" cy="1474763"/>
          </a:xfrm>
          <a:prstGeom prst="rect">
            <a:avLst/>
          </a:prstGeom>
          <a:noFill/>
          <a:ln w="12700">
            <a:noFill/>
            <a:miter lim="800000"/>
            <a:headEnd/>
            <a:tailEnd/>
          </a:ln>
          <a:effectLst/>
        </p:spPr>
        <p:txBody>
          <a:bodyPr wrap="square" lIns="90488" tIns="44450" rIns="90488" bIns="44450">
            <a:spAutoFit/>
          </a:bodyPr>
          <a:lstStyle/>
          <a:p>
            <a:pPr algn="ctr" eaLnBrk="0" hangingPunct="0">
              <a:lnSpc>
                <a:spcPts val="3000"/>
              </a:lnSpc>
            </a:pPr>
            <a:r>
              <a:rPr lang="id-ID" sz="2800" b="1" dirty="0">
                <a:solidFill>
                  <a:srgbClr val="FFFF00"/>
                </a:solidFill>
                <a:latin typeface="Times New Roman" pitchFamily="18" charset="0"/>
              </a:rPr>
              <a:t>PERTANYAAN  MUNCUL TENTANG ARCHE </a:t>
            </a:r>
          </a:p>
          <a:p>
            <a:pPr algn="ctr" eaLnBrk="0" hangingPunct="0">
              <a:lnSpc>
                <a:spcPts val="1800"/>
              </a:lnSpc>
            </a:pPr>
            <a:endParaRPr lang="id-ID" b="1" dirty="0">
              <a:solidFill>
                <a:srgbClr val="FFFF00"/>
              </a:solidFill>
              <a:latin typeface="Times New Roman" pitchFamily="18" charset="0"/>
            </a:endParaRPr>
          </a:p>
          <a:p>
            <a:pPr algn="ctr" eaLnBrk="0" hangingPunct="0">
              <a:lnSpc>
                <a:spcPts val="3000"/>
              </a:lnSpc>
            </a:pPr>
            <a:r>
              <a:rPr lang="id-ID" sz="3200" b="1" dirty="0">
                <a:solidFill>
                  <a:srgbClr val="FFC000"/>
                </a:solidFill>
                <a:latin typeface="Times New Roman" pitchFamily="18" charset="0"/>
              </a:rPr>
              <a:t>Apakah </a:t>
            </a:r>
            <a:r>
              <a:rPr lang="en-US" sz="3200" b="1" dirty="0">
                <a:solidFill>
                  <a:srgbClr val="FFC000"/>
                </a:solidFill>
                <a:latin typeface="Times New Roman" pitchFamily="18" charset="0"/>
              </a:rPr>
              <a:t>ARCHE</a:t>
            </a:r>
            <a:r>
              <a:rPr lang="en-US" sz="3200" dirty="0">
                <a:solidFill>
                  <a:srgbClr val="FFC000"/>
                </a:solidFill>
                <a:latin typeface="Times New Roman" pitchFamily="18" charset="0"/>
              </a:rPr>
              <a:t> </a:t>
            </a:r>
            <a:r>
              <a:rPr lang="id-ID" sz="3200" dirty="0">
                <a:solidFill>
                  <a:srgbClr val="FFC000"/>
                </a:solidFill>
                <a:latin typeface="Times New Roman" pitchFamily="18" charset="0"/>
              </a:rPr>
              <a:t>?</a:t>
            </a:r>
          </a:p>
          <a:p>
            <a:pPr algn="ctr" eaLnBrk="0" hangingPunct="0">
              <a:lnSpc>
                <a:spcPts val="3000"/>
              </a:lnSpc>
            </a:pPr>
            <a:r>
              <a:rPr lang="id-ID" sz="3200" dirty="0">
                <a:solidFill>
                  <a:srgbClr val="FFC000"/>
                </a:solidFill>
                <a:latin typeface="Times New Roman" pitchFamily="18" charset="0"/>
              </a:rPr>
              <a:t>( </a:t>
            </a:r>
            <a:r>
              <a:rPr lang="id-ID" sz="3200" i="1" dirty="0">
                <a:solidFill>
                  <a:srgbClr val="FFC000"/>
                </a:solidFill>
                <a:latin typeface="Times New Roman" pitchFamily="18" charset="0"/>
              </a:rPr>
              <a:t>Ultimate Reality</a:t>
            </a:r>
            <a:r>
              <a:rPr lang="id-ID" sz="3200" dirty="0">
                <a:solidFill>
                  <a:srgbClr val="FFC000"/>
                </a:solidFill>
                <a:latin typeface="Times New Roman" pitchFamily="18" charset="0"/>
              </a:rPr>
              <a:t> </a:t>
            </a:r>
            <a:r>
              <a:rPr lang="en-US" sz="3200" dirty="0" err="1">
                <a:solidFill>
                  <a:srgbClr val="FFC000"/>
                </a:solidFill>
                <a:latin typeface="Times New Roman" pitchFamily="18" charset="0"/>
              </a:rPr>
              <a:t>segala</a:t>
            </a:r>
            <a:r>
              <a:rPr lang="en-US" sz="3200" dirty="0">
                <a:solidFill>
                  <a:srgbClr val="FFC000"/>
                </a:solidFill>
                <a:latin typeface="Times New Roman" pitchFamily="18" charset="0"/>
              </a:rPr>
              <a:t> yang </a:t>
            </a:r>
            <a:r>
              <a:rPr lang="id-ID" sz="3200" dirty="0">
                <a:solidFill>
                  <a:srgbClr val="FFC000"/>
                </a:solidFill>
                <a:latin typeface="Times New Roman" pitchFamily="18" charset="0"/>
              </a:rPr>
              <a:t>ADA</a:t>
            </a:r>
            <a:r>
              <a:rPr lang="en-US" sz="3200" dirty="0">
                <a:solidFill>
                  <a:srgbClr val="FFC000"/>
                </a:solidFill>
                <a:latin typeface="Times New Roman" pitchFamily="18" charset="0"/>
              </a:rPr>
              <a:t> ?</a:t>
            </a:r>
            <a:r>
              <a:rPr lang="id-ID" sz="3200" dirty="0">
                <a:solidFill>
                  <a:srgbClr val="FFC000"/>
                </a:solidFill>
                <a:latin typeface="Times New Roman" pitchFamily="18" charset="0"/>
              </a:rPr>
              <a:t> )</a:t>
            </a:r>
          </a:p>
        </p:txBody>
      </p:sp>
      <p:sp>
        <p:nvSpPr>
          <p:cNvPr id="30723" name="Rectangle 3"/>
          <p:cNvSpPr>
            <a:spLocks noChangeArrowheads="1"/>
          </p:cNvSpPr>
          <p:nvPr/>
        </p:nvSpPr>
        <p:spPr bwMode="auto">
          <a:xfrm>
            <a:off x="961177" y="1905000"/>
            <a:ext cx="3534623"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latin typeface="Times New Roman" pitchFamily="18" charset="0"/>
              </a:rPr>
              <a:t>Thales (624 - 548 SM)</a:t>
            </a:r>
          </a:p>
        </p:txBody>
      </p:sp>
      <p:sp>
        <p:nvSpPr>
          <p:cNvPr id="30724" name="Rectangle 4"/>
          <p:cNvSpPr>
            <a:spLocks noChangeArrowheads="1"/>
          </p:cNvSpPr>
          <p:nvPr/>
        </p:nvSpPr>
        <p:spPr bwMode="auto">
          <a:xfrm>
            <a:off x="1010994" y="2298745"/>
            <a:ext cx="4788107"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err="1">
                <a:latin typeface="Times New Roman" pitchFamily="18" charset="0"/>
              </a:rPr>
              <a:t>Anaximandros</a:t>
            </a:r>
            <a:r>
              <a:rPr lang="en-US" sz="2800" b="1" dirty="0">
                <a:latin typeface="Times New Roman" pitchFamily="18" charset="0"/>
              </a:rPr>
              <a:t> (610 - 518 SM)</a:t>
            </a:r>
          </a:p>
        </p:txBody>
      </p:sp>
      <p:sp>
        <p:nvSpPr>
          <p:cNvPr id="30725" name="Rectangle 5"/>
          <p:cNvSpPr>
            <a:spLocks noChangeArrowheads="1"/>
          </p:cNvSpPr>
          <p:nvPr/>
        </p:nvSpPr>
        <p:spPr bwMode="auto">
          <a:xfrm>
            <a:off x="381000" y="2667000"/>
            <a:ext cx="5289782" cy="582211"/>
          </a:xfrm>
          <a:prstGeom prst="rect">
            <a:avLst/>
          </a:prstGeom>
          <a:noFill/>
          <a:ln w="12700">
            <a:noFill/>
            <a:miter lim="800000"/>
            <a:headEnd/>
            <a:tailEnd/>
          </a:ln>
          <a:effectLst/>
        </p:spPr>
        <p:txBody>
          <a:bodyPr wrap="none" lIns="90488" tIns="44450" rIns="90488" bIns="44450">
            <a:spAutoFit/>
          </a:bodyPr>
          <a:lstStyle/>
          <a:p>
            <a:pPr eaLnBrk="0" hangingPunct="0"/>
            <a:r>
              <a:rPr lang="id-ID" sz="3200" b="1" dirty="0">
                <a:latin typeface="Times New Roman" pitchFamily="18" charset="0"/>
              </a:rPr>
              <a:t>      </a:t>
            </a:r>
            <a:r>
              <a:rPr lang="en-US" sz="3200" b="1" dirty="0" err="1">
                <a:latin typeface="Times New Roman" pitchFamily="18" charset="0"/>
              </a:rPr>
              <a:t>Anaximanes</a:t>
            </a:r>
            <a:r>
              <a:rPr lang="en-US" sz="3200" b="1" dirty="0">
                <a:latin typeface="Times New Roman" pitchFamily="18" charset="0"/>
              </a:rPr>
              <a:t> </a:t>
            </a:r>
            <a:r>
              <a:rPr lang="en-US" sz="2800" b="1" dirty="0">
                <a:latin typeface="Times New Roman" pitchFamily="18" charset="0"/>
              </a:rPr>
              <a:t>(590 - 518 SM)</a:t>
            </a:r>
            <a:endParaRPr lang="en-US" sz="3200" b="1" dirty="0">
              <a:latin typeface="Times New Roman" pitchFamily="18" charset="0"/>
            </a:endParaRPr>
          </a:p>
        </p:txBody>
      </p:sp>
      <p:sp>
        <p:nvSpPr>
          <p:cNvPr id="30726" name="Rectangle 6"/>
          <p:cNvSpPr>
            <a:spLocks noChangeArrowheads="1"/>
          </p:cNvSpPr>
          <p:nvPr/>
        </p:nvSpPr>
        <p:spPr bwMode="auto">
          <a:xfrm>
            <a:off x="914400" y="3136945"/>
            <a:ext cx="4344139" cy="520655"/>
          </a:xfrm>
          <a:prstGeom prst="rect">
            <a:avLst/>
          </a:prstGeom>
          <a:noFill/>
          <a:ln w="12700">
            <a:noFill/>
            <a:miter lim="800000"/>
            <a:headEnd/>
            <a:tailEnd/>
          </a:ln>
          <a:effectLst/>
        </p:spPr>
        <p:txBody>
          <a:bodyPr wrap="none" lIns="90488" tIns="44450" rIns="90488" bIns="44450">
            <a:spAutoFit/>
          </a:bodyPr>
          <a:lstStyle/>
          <a:p>
            <a:pPr eaLnBrk="0" hangingPunct="0"/>
            <a:r>
              <a:rPr lang="id-ID" sz="2800" b="1" dirty="0">
                <a:latin typeface="Times New Roman" pitchFamily="18" charset="0"/>
              </a:rPr>
              <a:t> </a:t>
            </a:r>
            <a:r>
              <a:rPr lang="en-US" sz="2800" b="1" dirty="0" err="1">
                <a:latin typeface="Times New Roman" pitchFamily="18" charset="0"/>
              </a:rPr>
              <a:t>Phytagoras</a:t>
            </a:r>
            <a:r>
              <a:rPr lang="en-US" sz="2800" b="1" dirty="0">
                <a:latin typeface="Times New Roman" pitchFamily="18" charset="0"/>
              </a:rPr>
              <a:t> (580 - 500 SM)</a:t>
            </a:r>
          </a:p>
        </p:txBody>
      </p:sp>
      <p:sp>
        <p:nvSpPr>
          <p:cNvPr id="30727" name="Rectangle 7"/>
          <p:cNvSpPr>
            <a:spLocks noChangeArrowheads="1"/>
          </p:cNvSpPr>
          <p:nvPr/>
        </p:nvSpPr>
        <p:spPr bwMode="auto">
          <a:xfrm>
            <a:off x="990600" y="3594145"/>
            <a:ext cx="4313682"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err="1">
                <a:latin typeface="Times New Roman" pitchFamily="18" charset="0"/>
              </a:rPr>
              <a:t>Demokritos</a:t>
            </a:r>
            <a:r>
              <a:rPr lang="en-US" sz="2800" b="1" dirty="0">
                <a:latin typeface="Times New Roman" pitchFamily="18" charset="0"/>
              </a:rPr>
              <a:t> (460 - 370 SM)</a:t>
            </a:r>
          </a:p>
        </p:txBody>
      </p:sp>
      <p:sp>
        <p:nvSpPr>
          <p:cNvPr id="30728" name="Rectangle 8"/>
          <p:cNvSpPr>
            <a:spLocks noChangeArrowheads="1"/>
          </p:cNvSpPr>
          <p:nvPr/>
        </p:nvSpPr>
        <p:spPr bwMode="auto">
          <a:xfrm>
            <a:off x="5867400" y="1828800"/>
            <a:ext cx="841578"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solidFill>
                  <a:srgbClr val="BCF0FA"/>
                </a:solidFill>
                <a:latin typeface="Times New Roman" pitchFamily="18" charset="0"/>
              </a:rPr>
              <a:t>AIR</a:t>
            </a:r>
          </a:p>
        </p:txBody>
      </p:sp>
      <p:sp>
        <p:nvSpPr>
          <p:cNvPr id="30729" name="Rectangle 9"/>
          <p:cNvSpPr>
            <a:spLocks noChangeArrowheads="1"/>
          </p:cNvSpPr>
          <p:nvPr/>
        </p:nvSpPr>
        <p:spPr bwMode="auto">
          <a:xfrm>
            <a:off x="5867400" y="2286000"/>
            <a:ext cx="2419959"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solidFill>
                  <a:srgbClr val="BCF0FA"/>
                </a:solidFill>
                <a:latin typeface="Times New Roman" pitchFamily="18" charset="0"/>
              </a:rPr>
              <a:t>TO APEIRON</a:t>
            </a:r>
          </a:p>
        </p:txBody>
      </p:sp>
      <p:sp>
        <p:nvSpPr>
          <p:cNvPr id="30730" name="Rectangle 10"/>
          <p:cNvSpPr>
            <a:spLocks noChangeArrowheads="1"/>
          </p:cNvSpPr>
          <p:nvPr/>
        </p:nvSpPr>
        <p:spPr bwMode="auto">
          <a:xfrm>
            <a:off x="5867400" y="2755945"/>
            <a:ext cx="1481176"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solidFill>
                  <a:schemeClr val="hlink"/>
                </a:solidFill>
                <a:latin typeface="Times New Roman" pitchFamily="18" charset="0"/>
              </a:rPr>
              <a:t>UDARA</a:t>
            </a:r>
          </a:p>
        </p:txBody>
      </p:sp>
      <p:sp>
        <p:nvSpPr>
          <p:cNvPr id="30731" name="Rectangle 11"/>
          <p:cNvSpPr>
            <a:spLocks noChangeArrowheads="1"/>
          </p:cNvSpPr>
          <p:nvPr/>
        </p:nvSpPr>
        <p:spPr bwMode="auto">
          <a:xfrm>
            <a:off x="5867400" y="3200400"/>
            <a:ext cx="2117568"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solidFill>
                  <a:schemeClr val="hlink"/>
                </a:solidFill>
                <a:latin typeface="Times New Roman" pitchFamily="18" charset="0"/>
              </a:rPr>
              <a:t>BILANGAN</a:t>
            </a:r>
          </a:p>
        </p:txBody>
      </p:sp>
      <p:sp>
        <p:nvSpPr>
          <p:cNvPr id="30732" name="Rectangle 12"/>
          <p:cNvSpPr>
            <a:spLocks noChangeArrowheads="1"/>
          </p:cNvSpPr>
          <p:nvPr/>
        </p:nvSpPr>
        <p:spPr bwMode="auto">
          <a:xfrm>
            <a:off x="5897516" y="3581400"/>
            <a:ext cx="1265284"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solidFill>
                  <a:srgbClr val="FFFF00"/>
                </a:solidFill>
                <a:latin typeface="Times New Roman" pitchFamily="18" charset="0"/>
              </a:rPr>
              <a:t>ATOM</a:t>
            </a:r>
          </a:p>
        </p:txBody>
      </p:sp>
      <p:sp>
        <p:nvSpPr>
          <p:cNvPr id="13" name="Rectangle 7"/>
          <p:cNvSpPr>
            <a:spLocks noChangeArrowheads="1"/>
          </p:cNvSpPr>
          <p:nvPr/>
        </p:nvSpPr>
        <p:spPr bwMode="auto">
          <a:xfrm>
            <a:off x="990600" y="4051345"/>
            <a:ext cx="4111704" cy="520655"/>
          </a:xfrm>
          <a:prstGeom prst="rect">
            <a:avLst/>
          </a:prstGeom>
          <a:noFill/>
          <a:ln w="12700">
            <a:noFill/>
            <a:miter lim="800000"/>
            <a:headEnd/>
            <a:tailEnd/>
          </a:ln>
          <a:effectLst/>
        </p:spPr>
        <p:txBody>
          <a:bodyPr wrap="none" lIns="90488" tIns="44450" rIns="90488" bIns="44450">
            <a:spAutoFit/>
          </a:bodyPr>
          <a:lstStyle/>
          <a:p>
            <a:pPr eaLnBrk="0" hangingPunct="0"/>
            <a:r>
              <a:rPr lang="id-ID" sz="2800" b="1" dirty="0">
                <a:latin typeface="Times New Roman" pitchFamily="18" charset="0"/>
              </a:rPr>
              <a:t>Herakleitos (550-480 SM</a:t>
            </a:r>
            <a:r>
              <a:rPr lang="en-US" sz="2800" b="1" dirty="0">
                <a:latin typeface="Times New Roman" pitchFamily="18" charset="0"/>
              </a:rPr>
              <a:t>)</a:t>
            </a:r>
          </a:p>
        </p:txBody>
      </p:sp>
      <p:sp>
        <p:nvSpPr>
          <p:cNvPr id="14" name="Rectangle 12"/>
          <p:cNvSpPr>
            <a:spLocks noChangeArrowheads="1"/>
          </p:cNvSpPr>
          <p:nvPr/>
        </p:nvSpPr>
        <p:spPr bwMode="auto">
          <a:xfrm>
            <a:off x="5904098" y="4038600"/>
            <a:ext cx="801502"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solidFill>
                  <a:schemeClr val="hlink"/>
                </a:solidFill>
                <a:latin typeface="Times New Roman" pitchFamily="18" charset="0"/>
              </a:rPr>
              <a:t>A</a:t>
            </a:r>
            <a:r>
              <a:rPr lang="id-ID" sz="2800" b="1" dirty="0">
                <a:solidFill>
                  <a:schemeClr val="hlink"/>
                </a:solidFill>
                <a:latin typeface="Times New Roman" pitchFamily="18" charset="0"/>
              </a:rPr>
              <a:t>PI</a:t>
            </a:r>
            <a:endParaRPr lang="en-US" sz="2800" b="1" dirty="0">
              <a:solidFill>
                <a:schemeClr val="hlink"/>
              </a:solidFill>
              <a:latin typeface="Times New Roman" pitchFamily="18" charset="0"/>
            </a:endParaRPr>
          </a:p>
        </p:txBody>
      </p:sp>
      <p:sp>
        <p:nvSpPr>
          <p:cNvPr id="15" name="Tampungan Konten 2"/>
          <p:cNvSpPr txBox="1">
            <a:spLocks/>
          </p:cNvSpPr>
          <p:nvPr/>
        </p:nvSpPr>
        <p:spPr>
          <a:xfrm>
            <a:off x="457200" y="5540421"/>
            <a:ext cx="8229600" cy="1012779"/>
          </a:xfrm>
          <a:prstGeom prst="rect">
            <a:avLst/>
          </a:prstGeom>
        </p:spPr>
        <p:txBody>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137160" indent="0">
              <a:buNone/>
            </a:pPr>
            <a:r>
              <a:rPr lang="id-ID" sz="2400" dirty="0">
                <a:solidFill>
                  <a:srgbClr val="FFFF00"/>
                </a:solidFill>
                <a:latin typeface="Arial" charset="0"/>
                <a:ea typeface="Arial" charset="0"/>
                <a:cs typeface="Arial" charset="0"/>
              </a:rPr>
              <a:t>Mereka lebih berminat pada penjelasan tentang fenomena alam/ dunia pencerapan </a:t>
            </a:r>
            <a:r>
              <a:rPr lang="id-ID" sz="2400" dirty="0" err="1">
                <a:solidFill>
                  <a:srgbClr val="FFFF00"/>
                </a:solidFill>
                <a:latin typeface="Arial" charset="0"/>
                <a:ea typeface="Arial" charset="0"/>
                <a:cs typeface="Arial" charset="0"/>
              </a:rPr>
              <a:t>inderawi</a:t>
            </a:r>
            <a:r>
              <a:rPr lang="id-ID" sz="2400" dirty="0">
                <a:solidFill>
                  <a:srgbClr val="FFFF00"/>
                </a:solidFill>
                <a:latin typeface="Arial" charset="0"/>
                <a:ea typeface="Arial" charset="0"/>
                <a:cs typeface="Arial" charset="0"/>
              </a:rPr>
              <a:t> </a:t>
            </a:r>
            <a:r>
              <a:rPr lang="id-ID" sz="2400" i="1" dirty="0">
                <a:solidFill>
                  <a:srgbClr val="FFFF00"/>
                </a:solidFill>
                <a:latin typeface="Arial" charset="0"/>
                <a:ea typeface="Arial" charset="0"/>
                <a:cs typeface="Arial" charset="0"/>
              </a:rPr>
              <a:t>(</a:t>
            </a:r>
            <a:r>
              <a:rPr lang="id-ID" sz="2400" i="1" dirty="0" err="1">
                <a:solidFill>
                  <a:srgbClr val="FFFF00"/>
                </a:solidFill>
                <a:latin typeface="Arial" charset="0"/>
                <a:ea typeface="Arial" charset="0"/>
                <a:cs typeface="Arial" charset="0"/>
              </a:rPr>
              <a:t>perceptual</a:t>
            </a:r>
            <a:r>
              <a:rPr lang="id-ID" sz="2400" i="1" dirty="0">
                <a:solidFill>
                  <a:srgbClr val="FFFF00"/>
                </a:solidFill>
                <a:latin typeface="Arial" charset="0"/>
                <a:ea typeface="Arial" charset="0"/>
                <a:cs typeface="Arial" charset="0"/>
              </a:rPr>
              <a:t> </a:t>
            </a:r>
            <a:r>
              <a:rPr lang="id-ID" sz="2400" i="1" dirty="0" err="1">
                <a:solidFill>
                  <a:srgbClr val="FFFF00"/>
                </a:solidFill>
                <a:latin typeface="Arial" charset="0"/>
                <a:ea typeface="Arial" charset="0"/>
                <a:cs typeface="Arial" charset="0"/>
              </a:rPr>
              <a:t>world</a:t>
            </a:r>
            <a:r>
              <a:rPr lang="id-ID" sz="2400" i="1" dirty="0">
                <a:solidFill>
                  <a:srgbClr val="FFFF00"/>
                </a:solidFill>
                <a:latin typeface="Arial" charset="0"/>
                <a:ea typeface="Arial" charset="0"/>
                <a:cs typeface="Arial" charset="0"/>
              </a:rPr>
              <a:t>)</a:t>
            </a:r>
            <a:r>
              <a:rPr lang="id-ID" sz="2400" dirty="0">
                <a:solidFill>
                  <a:srgbClr val="FFFF00"/>
                </a:solidFill>
                <a:latin typeface="Arial" charset="0"/>
                <a:ea typeface="Arial" charset="0"/>
                <a:cs typeface="Arial" charset="0"/>
              </a:rPr>
              <a:t>.</a:t>
            </a:r>
          </a:p>
        </p:txBody>
      </p:sp>
      <p:sp>
        <p:nvSpPr>
          <p:cNvPr id="16" name="Rectangle 7"/>
          <p:cNvSpPr>
            <a:spLocks noChangeArrowheads="1"/>
          </p:cNvSpPr>
          <p:nvPr/>
        </p:nvSpPr>
        <p:spPr bwMode="auto">
          <a:xfrm>
            <a:off x="990600" y="4508545"/>
            <a:ext cx="4214296" cy="520655"/>
          </a:xfrm>
          <a:prstGeom prst="rect">
            <a:avLst/>
          </a:prstGeom>
          <a:noFill/>
          <a:ln w="12700">
            <a:noFill/>
            <a:miter lim="800000"/>
            <a:headEnd/>
            <a:tailEnd/>
          </a:ln>
          <a:effectLst/>
        </p:spPr>
        <p:txBody>
          <a:bodyPr wrap="none" lIns="90488" tIns="44450" rIns="90488" bIns="44450">
            <a:spAutoFit/>
          </a:bodyPr>
          <a:lstStyle/>
          <a:p>
            <a:pPr eaLnBrk="0" hangingPunct="0"/>
            <a:r>
              <a:rPr lang="id-ID" sz="2800" b="1" dirty="0" err="1">
                <a:latin typeface="Times New Roman" pitchFamily="18" charset="0"/>
              </a:rPr>
              <a:t>Empedokles</a:t>
            </a:r>
            <a:r>
              <a:rPr lang="id-ID" sz="2800" b="1" dirty="0">
                <a:latin typeface="Times New Roman" pitchFamily="18" charset="0"/>
              </a:rPr>
              <a:t> (595-435 SM</a:t>
            </a:r>
            <a:r>
              <a:rPr lang="en-US" sz="2800" b="1" dirty="0">
                <a:latin typeface="Times New Roman" pitchFamily="18" charset="0"/>
              </a:rPr>
              <a:t>)</a:t>
            </a:r>
          </a:p>
        </p:txBody>
      </p:sp>
      <p:sp>
        <p:nvSpPr>
          <p:cNvPr id="17" name="Rectangle 7"/>
          <p:cNvSpPr>
            <a:spLocks noChangeArrowheads="1"/>
          </p:cNvSpPr>
          <p:nvPr/>
        </p:nvSpPr>
        <p:spPr bwMode="auto">
          <a:xfrm>
            <a:off x="990600" y="4965745"/>
            <a:ext cx="4174221" cy="520655"/>
          </a:xfrm>
          <a:prstGeom prst="rect">
            <a:avLst/>
          </a:prstGeom>
          <a:noFill/>
          <a:ln w="12700">
            <a:noFill/>
            <a:miter lim="800000"/>
            <a:headEnd/>
            <a:tailEnd/>
          </a:ln>
          <a:effectLst/>
        </p:spPr>
        <p:txBody>
          <a:bodyPr wrap="none" lIns="90488" tIns="44450" rIns="90488" bIns="44450">
            <a:spAutoFit/>
          </a:bodyPr>
          <a:lstStyle/>
          <a:p>
            <a:pPr eaLnBrk="0" hangingPunct="0"/>
            <a:r>
              <a:rPr lang="id-ID" sz="2800" b="1" dirty="0" err="1">
                <a:latin typeface="Times New Roman" pitchFamily="18" charset="0"/>
              </a:rPr>
              <a:t>Anaxagoras</a:t>
            </a:r>
            <a:r>
              <a:rPr lang="id-ID" sz="2800" b="1" dirty="0">
                <a:latin typeface="Times New Roman" pitchFamily="18" charset="0"/>
              </a:rPr>
              <a:t> (500-428 SM</a:t>
            </a:r>
            <a:r>
              <a:rPr lang="en-US" sz="2800" b="1" dirty="0">
                <a:latin typeface="Times New Roman" pitchFamily="18" charset="0"/>
              </a:rPr>
              <a:t>)</a:t>
            </a:r>
          </a:p>
        </p:txBody>
      </p:sp>
      <p:sp>
        <p:nvSpPr>
          <p:cNvPr id="18" name="Rectangle 12"/>
          <p:cNvSpPr>
            <a:spLocks noChangeArrowheads="1"/>
          </p:cNvSpPr>
          <p:nvPr/>
        </p:nvSpPr>
        <p:spPr bwMode="auto">
          <a:xfrm>
            <a:off x="5887208" y="4038600"/>
            <a:ext cx="801502"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solidFill>
                  <a:srgbClr val="FFFF00"/>
                </a:solidFill>
                <a:latin typeface="Times New Roman" pitchFamily="18" charset="0"/>
              </a:rPr>
              <a:t>A</a:t>
            </a:r>
            <a:r>
              <a:rPr lang="id-ID" sz="2800" b="1" dirty="0">
                <a:solidFill>
                  <a:srgbClr val="FFFF00"/>
                </a:solidFill>
                <a:latin typeface="Times New Roman" pitchFamily="18" charset="0"/>
              </a:rPr>
              <a:t>PI</a:t>
            </a:r>
            <a:endParaRPr lang="en-US" sz="2800" b="1" dirty="0">
              <a:solidFill>
                <a:srgbClr val="FFFF00"/>
              </a:solidFill>
              <a:latin typeface="Times New Roman" pitchFamily="18" charset="0"/>
            </a:endParaRPr>
          </a:p>
        </p:txBody>
      </p:sp>
      <p:sp>
        <p:nvSpPr>
          <p:cNvPr id="19" name="Rectangle 12"/>
          <p:cNvSpPr>
            <a:spLocks noChangeArrowheads="1"/>
          </p:cNvSpPr>
          <p:nvPr/>
        </p:nvSpPr>
        <p:spPr bwMode="auto">
          <a:xfrm>
            <a:off x="5867400" y="4965745"/>
            <a:ext cx="1181415"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solidFill>
                  <a:srgbClr val="BCF0FA"/>
                </a:solidFill>
                <a:latin typeface="Times New Roman" pitchFamily="18" charset="0"/>
              </a:rPr>
              <a:t>NOUS</a:t>
            </a:r>
          </a:p>
        </p:txBody>
      </p:sp>
      <p:sp>
        <p:nvSpPr>
          <p:cNvPr id="20" name="Rectangle 12"/>
          <p:cNvSpPr>
            <a:spLocks noChangeArrowheads="1"/>
          </p:cNvSpPr>
          <p:nvPr/>
        </p:nvSpPr>
        <p:spPr bwMode="auto">
          <a:xfrm>
            <a:off x="5867400" y="4508545"/>
            <a:ext cx="2909644" cy="520655"/>
          </a:xfrm>
          <a:prstGeom prst="rect">
            <a:avLst/>
          </a:prstGeom>
          <a:noFill/>
          <a:ln w="12700">
            <a:noFill/>
            <a:miter lim="800000"/>
            <a:headEnd/>
            <a:tailEnd/>
          </a:ln>
          <a:effectLst/>
        </p:spPr>
        <p:txBody>
          <a:bodyPr wrap="none" lIns="90488" tIns="44450" rIns="90488" bIns="44450">
            <a:spAutoFit/>
          </a:bodyPr>
          <a:lstStyle/>
          <a:p>
            <a:pPr eaLnBrk="0" hangingPunct="0"/>
            <a:r>
              <a:rPr lang="en-US" sz="2800" b="1" dirty="0">
                <a:solidFill>
                  <a:srgbClr val="BCF0FA"/>
                </a:solidFill>
                <a:latin typeface="Times New Roman" pitchFamily="18" charset="0"/>
              </a:rPr>
              <a:t>CINTA &amp; BENCI</a:t>
            </a:r>
          </a:p>
        </p:txBody>
      </p:sp>
    </p:spTree>
    <p:extLst>
      <p:ext uri="{BB962C8B-B14F-4D97-AF65-F5344CB8AC3E}">
        <p14:creationId xmlns:p14="http://schemas.microsoft.com/office/powerpoint/2010/main" val="1432986491"/>
      </p:ext>
    </p:extLst>
  </p:cSld>
  <p:clrMapOvr>
    <a:masterClrMapping/>
  </p:clrMapOvr>
  <p:transition advTm="15984">
    <p:checke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838200" y="914400"/>
            <a:ext cx="7620000" cy="5105400"/>
          </a:xfrm>
        </p:spPr>
        <p:txBody>
          <a:bodyPr>
            <a:normAutofit lnSpcReduction="10000"/>
          </a:bodyPr>
          <a:lstStyle/>
          <a:p>
            <a:pPr marL="457200" indent="-457200" algn="l">
              <a:spcBef>
                <a:spcPts val="1272"/>
              </a:spcBef>
              <a:buFont typeface="Wingdings" pitchFamily="2" charset="2"/>
              <a:buChar char="§"/>
            </a:pPr>
            <a:r>
              <a:rPr lang="id-ID" sz="2400" dirty="0">
                <a:solidFill>
                  <a:schemeClr val="tx1"/>
                </a:solidFill>
                <a:latin typeface="Arial" panose="020B0604020202020204" pitchFamily="34" charset="0"/>
                <a:cs typeface="Arial" panose="020B0604020202020204" pitchFamily="34" charset="0"/>
              </a:rPr>
              <a:t>Filosof alam ternyata tidak dapat memberikan jawaban yang memuaskan, sehingga timbullah kaum </a:t>
            </a:r>
            <a:r>
              <a:rPr lang="id-ID" sz="2400" i="1" dirty="0">
                <a:solidFill>
                  <a:srgbClr val="FFFF00"/>
                </a:solidFill>
                <a:latin typeface="Arial" panose="020B0604020202020204" pitchFamily="34" charset="0"/>
                <a:cs typeface="Arial" panose="020B0604020202020204" pitchFamily="34" charset="0"/>
              </a:rPr>
              <a:t>sofis</a:t>
            </a:r>
            <a:r>
              <a:rPr lang="id-ID" sz="2400" dirty="0">
                <a:solidFill>
                  <a:schemeClr val="tx1"/>
                </a:solidFill>
                <a:latin typeface="Arial" panose="020B0604020202020204" pitchFamily="34" charset="0"/>
                <a:cs typeface="Arial" panose="020B0604020202020204" pitchFamily="34" charset="0"/>
              </a:rPr>
              <a:t>. </a:t>
            </a:r>
          </a:p>
          <a:p>
            <a:pPr marL="457200" indent="-457200" algn="l">
              <a:spcBef>
                <a:spcPts val="1272"/>
              </a:spcBef>
              <a:buFont typeface="Wingdings" pitchFamily="2" charset="2"/>
              <a:buChar char="§"/>
            </a:pPr>
            <a:r>
              <a:rPr lang="id-ID" sz="2400" dirty="0">
                <a:solidFill>
                  <a:srgbClr val="BCF0FA"/>
                </a:solidFill>
                <a:latin typeface="Arial" panose="020B0604020202020204" pitchFamily="34" charset="0"/>
                <a:cs typeface="Arial" panose="020B0604020202020204" pitchFamily="34" charset="0"/>
              </a:rPr>
              <a:t>Kaum </a:t>
            </a:r>
            <a:r>
              <a:rPr lang="id-ID" sz="2400" i="1" dirty="0">
                <a:solidFill>
                  <a:srgbClr val="BCF0FA"/>
                </a:solidFill>
                <a:latin typeface="Arial" panose="020B0604020202020204" pitchFamily="34" charset="0"/>
                <a:cs typeface="Arial" panose="020B0604020202020204" pitchFamily="34" charset="0"/>
              </a:rPr>
              <a:t>sofis</a:t>
            </a:r>
            <a:r>
              <a:rPr lang="id-ID" sz="2400" dirty="0">
                <a:solidFill>
                  <a:srgbClr val="BCF0FA"/>
                </a:solidFill>
                <a:latin typeface="Arial" panose="020B0604020202020204" pitchFamily="34" charset="0"/>
                <a:cs typeface="Arial" panose="020B0604020202020204" pitchFamily="34" charset="0"/>
              </a:rPr>
              <a:t> ini memulai kajian tentang manusia dan menyatakan bahwa manusia adalah ukuran kebenaran.</a:t>
            </a:r>
          </a:p>
          <a:p>
            <a:pPr marL="457200" indent="-457200" algn="l">
              <a:spcBef>
                <a:spcPts val="1272"/>
              </a:spcBef>
              <a:buFont typeface="Wingdings" pitchFamily="2" charset="2"/>
              <a:buChar char="§"/>
            </a:pPr>
            <a:r>
              <a:rPr lang="id-ID" sz="2400" dirty="0">
                <a:solidFill>
                  <a:schemeClr val="tx1"/>
                </a:solidFill>
                <a:latin typeface="Arial" panose="020B0604020202020204" pitchFamily="34" charset="0"/>
                <a:cs typeface="Arial" panose="020B0604020202020204" pitchFamily="34" charset="0"/>
              </a:rPr>
              <a:t>Tokoh utamanya adalah Protagoras (481-411 sM). Ia menyatakan bahwa “manusia” adalah ukuran kebenaran.</a:t>
            </a:r>
          </a:p>
          <a:p>
            <a:pPr marL="457200" indent="-457200" algn="l">
              <a:spcBef>
                <a:spcPts val="1272"/>
              </a:spcBef>
              <a:buFont typeface="Wingdings" pitchFamily="2" charset="2"/>
              <a:buChar char="§"/>
            </a:pPr>
            <a:r>
              <a:rPr lang="id-ID" sz="2400" dirty="0">
                <a:solidFill>
                  <a:schemeClr val="tx1"/>
                </a:solidFill>
                <a:latin typeface="Arial" panose="020B0604020202020204" pitchFamily="34" charset="0"/>
                <a:cs typeface="Arial" panose="020B0604020202020204" pitchFamily="34" charset="0"/>
              </a:rPr>
              <a:t>F</a:t>
            </a:r>
            <a:r>
              <a:rPr lang="id-ID" sz="2400" dirty="0">
                <a:latin typeface="Arial" panose="020B0604020202020204" pitchFamily="34" charset="0"/>
                <a:cs typeface="Arial" panose="020B0604020202020204" pitchFamily="34" charset="0"/>
              </a:rPr>
              <a:t>ilsuf yang menolak relativisme kaum sofis adalah </a:t>
            </a:r>
            <a:r>
              <a:rPr lang="id-ID" sz="2400" b="1" dirty="0" err="1">
                <a:latin typeface="Arial" panose="020B0604020202020204" pitchFamily="34" charset="0"/>
                <a:cs typeface="Arial" panose="020B0604020202020204" pitchFamily="34" charset="0"/>
              </a:rPr>
              <a:t>Socrates</a:t>
            </a:r>
            <a:r>
              <a:rPr lang="id-ID" sz="2400" dirty="0">
                <a:latin typeface="Arial" panose="020B0604020202020204" pitchFamily="34" charset="0"/>
                <a:cs typeface="Arial" panose="020B0604020202020204" pitchFamily="34" charset="0"/>
              </a:rPr>
              <a:t>, </a:t>
            </a:r>
            <a:r>
              <a:rPr lang="id-ID" sz="2400" b="1" dirty="0">
                <a:latin typeface="Arial" panose="020B0604020202020204" pitchFamily="34" charset="0"/>
                <a:cs typeface="Arial" panose="020B0604020202020204" pitchFamily="34" charset="0"/>
              </a:rPr>
              <a:t>Plato</a:t>
            </a:r>
            <a:r>
              <a:rPr lang="id-ID" sz="2400" dirty="0">
                <a:latin typeface="Arial" panose="020B0604020202020204" pitchFamily="34" charset="0"/>
                <a:cs typeface="Arial" panose="020B0604020202020204" pitchFamily="34" charset="0"/>
              </a:rPr>
              <a:t>, dan </a:t>
            </a:r>
            <a:r>
              <a:rPr lang="id-ID" sz="2400" b="1" dirty="0">
                <a:latin typeface="Arial" panose="020B0604020202020204" pitchFamily="34" charset="0"/>
                <a:cs typeface="Arial" panose="020B0604020202020204" pitchFamily="34" charset="0"/>
              </a:rPr>
              <a:t>Aristoteles</a:t>
            </a:r>
            <a:r>
              <a:rPr lang="id-ID" sz="2400" dirty="0">
                <a:latin typeface="Arial" panose="020B0604020202020204" pitchFamily="34" charset="0"/>
                <a:cs typeface="Arial" panose="020B0604020202020204" pitchFamily="34" charset="0"/>
              </a:rPr>
              <a:t>.</a:t>
            </a:r>
          </a:p>
          <a:p>
            <a:pPr marL="457200" indent="-457200" algn="l">
              <a:spcBef>
                <a:spcPts val="1272"/>
              </a:spcBef>
              <a:buFont typeface="Wingdings" pitchFamily="2" charset="2"/>
              <a:buChar char="§"/>
            </a:pPr>
            <a:r>
              <a:rPr lang="id-ID" sz="2400" dirty="0">
                <a:latin typeface="Arial" panose="020B0604020202020204" pitchFamily="34" charset="0"/>
                <a:cs typeface="Arial" panose="020B0604020202020204" pitchFamily="34" charset="0"/>
              </a:rPr>
              <a:t>Menurut mereka, ada kebenaran obyektif yang bergantung kepada manusia.</a:t>
            </a:r>
          </a:p>
          <a:p>
            <a:pPr marL="457200" indent="-457200" algn="l">
              <a:spcBef>
                <a:spcPts val="1272"/>
              </a:spcBef>
              <a:buFont typeface="Wingdings" pitchFamily="2" charset="2"/>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0518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0" y="762000"/>
            <a:ext cx="6248400" cy="3505200"/>
          </a:xfrm>
        </p:spPr>
        <p:txBody>
          <a:bodyPr>
            <a:normAutofit/>
          </a:bodyPr>
          <a:lstStyle/>
          <a:p>
            <a:pPr>
              <a:lnSpc>
                <a:spcPts val="2900"/>
              </a:lnSpc>
              <a:spcBef>
                <a:spcPts val="1200"/>
              </a:spcBef>
            </a:pPr>
            <a:r>
              <a:rPr lang="en-US" sz="2300" dirty="0" err="1">
                <a:latin typeface="Arial" pitchFamily="34" charset="0"/>
                <a:cs typeface="Arial" pitchFamily="34" charset="0"/>
              </a:rPr>
              <a:t>Berbarengan</a:t>
            </a:r>
            <a:r>
              <a:rPr lang="en-US" sz="2300" dirty="0">
                <a:latin typeface="Arial" pitchFamily="34" charset="0"/>
                <a:cs typeface="Arial" pitchFamily="34" charset="0"/>
              </a:rPr>
              <a:t> </a:t>
            </a:r>
            <a:r>
              <a:rPr lang="en-US" sz="2300" dirty="0" err="1">
                <a:latin typeface="Arial" pitchFamily="34" charset="0"/>
                <a:cs typeface="Arial" pitchFamily="34" charset="0"/>
              </a:rPr>
              <a:t>dengan</a:t>
            </a:r>
            <a:r>
              <a:rPr lang="en-US" sz="2300" dirty="0">
                <a:latin typeface="Arial" pitchFamily="34" charset="0"/>
                <a:cs typeface="Arial" pitchFamily="34" charset="0"/>
              </a:rPr>
              <a:t> Socrates, </a:t>
            </a:r>
            <a:r>
              <a:rPr lang="en-US" sz="2300" dirty="0" err="1">
                <a:latin typeface="Arial" pitchFamily="34" charset="0"/>
                <a:cs typeface="Arial" pitchFamily="34" charset="0"/>
              </a:rPr>
              <a:t>munculnya</a:t>
            </a:r>
            <a:r>
              <a:rPr lang="en-US" sz="2300" dirty="0">
                <a:latin typeface="Arial" pitchFamily="34" charset="0"/>
                <a:cs typeface="Arial" pitchFamily="34" charset="0"/>
              </a:rPr>
              <a:t> </a:t>
            </a:r>
            <a:r>
              <a:rPr lang="en-US" sz="2300" dirty="0" err="1">
                <a:latin typeface="Arial" pitchFamily="34" charset="0"/>
                <a:cs typeface="Arial" pitchFamily="34" charset="0"/>
              </a:rPr>
              <a:t>kaum</a:t>
            </a:r>
            <a:r>
              <a:rPr lang="en-US" sz="2300" dirty="0">
                <a:latin typeface="Arial" pitchFamily="34" charset="0"/>
                <a:cs typeface="Arial" pitchFamily="34" charset="0"/>
              </a:rPr>
              <a:t> </a:t>
            </a:r>
            <a:r>
              <a:rPr lang="en-US" sz="2300" dirty="0" err="1">
                <a:latin typeface="Arial" pitchFamily="34" charset="0"/>
                <a:cs typeface="Arial" pitchFamily="34" charset="0"/>
              </a:rPr>
              <a:t>Sofisme</a:t>
            </a:r>
            <a:r>
              <a:rPr lang="en-US" sz="2300" dirty="0">
                <a:latin typeface="Arial" pitchFamily="34" charset="0"/>
                <a:cs typeface="Arial" pitchFamily="34" charset="0"/>
              </a:rPr>
              <a:t> yang </a:t>
            </a:r>
            <a:r>
              <a:rPr lang="en-US" sz="2300" dirty="0" err="1">
                <a:latin typeface="Arial" pitchFamily="34" charset="0"/>
                <a:cs typeface="Arial" pitchFamily="34" charset="0"/>
              </a:rPr>
              <a:t>skeptis</a:t>
            </a:r>
            <a:r>
              <a:rPr lang="en-US" sz="2300" dirty="0">
                <a:latin typeface="Arial" pitchFamily="34" charset="0"/>
                <a:cs typeface="Arial" pitchFamily="34" charset="0"/>
              </a:rPr>
              <a:t> </a:t>
            </a:r>
            <a:r>
              <a:rPr lang="en-US" sz="2300" dirty="0" err="1">
                <a:latin typeface="Arial" pitchFamily="34" charset="0"/>
                <a:cs typeface="Arial" pitchFamily="34" charset="0"/>
              </a:rPr>
              <a:t>terhadap</a:t>
            </a:r>
            <a:r>
              <a:rPr lang="en-US" sz="2300" dirty="0">
                <a:latin typeface="Arial" pitchFamily="34" charset="0"/>
                <a:cs typeface="Arial" pitchFamily="34" charset="0"/>
              </a:rPr>
              <a:t> </a:t>
            </a:r>
            <a:r>
              <a:rPr lang="en-US" sz="2300" dirty="0" err="1">
                <a:latin typeface="Arial" pitchFamily="34" charset="0"/>
                <a:cs typeface="Arial" pitchFamily="34" charset="0"/>
              </a:rPr>
              <a:t>pengetahuan</a:t>
            </a:r>
            <a:r>
              <a:rPr lang="en-US" sz="2300" dirty="0">
                <a:latin typeface="Arial" pitchFamily="34" charset="0"/>
                <a:cs typeface="Arial" pitchFamily="34" charset="0"/>
              </a:rPr>
              <a:t> </a:t>
            </a:r>
          </a:p>
          <a:p>
            <a:pPr>
              <a:lnSpc>
                <a:spcPts val="2900"/>
              </a:lnSpc>
              <a:spcBef>
                <a:spcPts val="600"/>
              </a:spcBef>
            </a:pPr>
            <a:r>
              <a:rPr lang="en-US" sz="2300" dirty="0" err="1">
                <a:latin typeface="Arial" pitchFamily="34" charset="0"/>
                <a:cs typeface="Arial" pitchFamily="34" charset="0"/>
              </a:rPr>
              <a:t>Tak</a:t>
            </a:r>
            <a:r>
              <a:rPr lang="en-US" sz="2300" dirty="0">
                <a:latin typeface="Arial" pitchFamily="34" charset="0"/>
                <a:cs typeface="Arial" pitchFamily="34" charset="0"/>
              </a:rPr>
              <a:t> </a:t>
            </a:r>
            <a:r>
              <a:rPr lang="en-US" sz="2300" dirty="0" err="1">
                <a:latin typeface="Arial" pitchFamily="34" charset="0"/>
                <a:cs typeface="Arial" pitchFamily="34" charset="0"/>
              </a:rPr>
              <a:t>ada</a:t>
            </a:r>
            <a:r>
              <a:rPr lang="en-US" sz="2300" dirty="0">
                <a:latin typeface="Arial" pitchFamily="34" charset="0"/>
                <a:cs typeface="Arial" pitchFamily="34" charset="0"/>
              </a:rPr>
              <a:t> </a:t>
            </a:r>
            <a:r>
              <a:rPr lang="en-US" sz="2300" dirty="0" err="1">
                <a:latin typeface="Arial" pitchFamily="34" charset="0"/>
                <a:cs typeface="Arial" pitchFamily="34" charset="0"/>
              </a:rPr>
              <a:t>kebenaran</a:t>
            </a:r>
            <a:r>
              <a:rPr lang="en-US" sz="2300" dirty="0">
                <a:latin typeface="Arial" pitchFamily="34" charset="0"/>
                <a:cs typeface="Arial" pitchFamily="34" charset="0"/>
              </a:rPr>
              <a:t> </a:t>
            </a:r>
            <a:r>
              <a:rPr lang="en-US" sz="2300" dirty="0" err="1">
                <a:latin typeface="Arial" pitchFamily="34" charset="0"/>
                <a:cs typeface="Arial" pitchFamily="34" charset="0"/>
              </a:rPr>
              <a:t>pengetahuan</a:t>
            </a:r>
            <a:r>
              <a:rPr lang="en-US" sz="2300" dirty="0">
                <a:latin typeface="Arial" pitchFamily="34" charset="0"/>
                <a:cs typeface="Arial" pitchFamily="34" charset="0"/>
              </a:rPr>
              <a:t> </a:t>
            </a:r>
            <a:r>
              <a:rPr lang="en-US" sz="2300" dirty="0" err="1">
                <a:latin typeface="Arial" pitchFamily="34" charset="0"/>
                <a:cs typeface="Arial" pitchFamily="34" charset="0"/>
              </a:rPr>
              <a:t>yg</a:t>
            </a:r>
            <a:r>
              <a:rPr lang="en-US" sz="2300" dirty="0">
                <a:latin typeface="Arial" pitchFamily="34" charset="0"/>
                <a:cs typeface="Arial" pitchFamily="34" charset="0"/>
              </a:rPr>
              <a:t> </a:t>
            </a:r>
            <a:r>
              <a:rPr lang="en-US" sz="2300" dirty="0" err="1">
                <a:solidFill>
                  <a:srgbClr val="B9FFDC"/>
                </a:solidFill>
                <a:latin typeface="Arial" pitchFamily="34" charset="0"/>
                <a:cs typeface="Arial" pitchFamily="34" charset="0"/>
              </a:rPr>
              <a:t>bersifat</a:t>
            </a:r>
            <a:r>
              <a:rPr lang="en-US" sz="2300" dirty="0">
                <a:solidFill>
                  <a:srgbClr val="B9FFDC"/>
                </a:solidFill>
                <a:latin typeface="Arial" pitchFamily="34" charset="0"/>
                <a:cs typeface="Arial" pitchFamily="34" charset="0"/>
              </a:rPr>
              <a:t> </a:t>
            </a:r>
            <a:r>
              <a:rPr lang="en-US" sz="2300" dirty="0" err="1">
                <a:solidFill>
                  <a:srgbClr val="B9FFDC"/>
                </a:solidFill>
                <a:latin typeface="Arial" pitchFamily="34" charset="0"/>
                <a:cs typeface="Arial" pitchFamily="34" charset="0"/>
              </a:rPr>
              <a:t>mutlak</a:t>
            </a:r>
            <a:r>
              <a:rPr lang="en-US" sz="2300" dirty="0">
                <a:solidFill>
                  <a:srgbClr val="B9FFDC"/>
                </a:solidFill>
                <a:latin typeface="Arial" pitchFamily="34" charset="0"/>
                <a:cs typeface="Arial" pitchFamily="34" charset="0"/>
              </a:rPr>
              <a:t>.</a:t>
            </a:r>
          </a:p>
          <a:p>
            <a:pPr>
              <a:lnSpc>
                <a:spcPts val="2900"/>
              </a:lnSpc>
              <a:spcBef>
                <a:spcPts val="600"/>
              </a:spcBef>
            </a:pPr>
            <a:r>
              <a:rPr lang="en-US" sz="2300" dirty="0" err="1">
                <a:latin typeface="Arial" pitchFamily="34" charset="0"/>
                <a:cs typeface="Arial" pitchFamily="34" charset="0"/>
              </a:rPr>
              <a:t>Kebenaran</a:t>
            </a:r>
            <a:r>
              <a:rPr lang="en-US" sz="2300" dirty="0">
                <a:latin typeface="Arial" pitchFamily="34" charset="0"/>
                <a:cs typeface="Arial" pitchFamily="34" charset="0"/>
              </a:rPr>
              <a:t> </a:t>
            </a:r>
            <a:r>
              <a:rPr lang="en-US" sz="2300" dirty="0" err="1">
                <a:latin typeface="Arial" pitchFamily="34" charset="0"/>
                <a:cs typeface="Arial" pitchFamily="34" charset="0"/>
              </a:rPr>
              <a:t>bersifat</a:t>
            </a:r>
            <a:r>
              <a:rPr lang="en-US" sz="2300" dirty="0">
                <a:latin typeface="Arial" pitchFamily="34" charset="0"/>
                <a:cs typeface="Arial" pitchFamily="34" charset="0"/>
              </a:rPr>
              <a:t> </a:t>
            </a:r>
            <a:r>
              <a:rPr lang="en-US" sz="2300" dirty="0" err="1">
                <a:latin typeface="Arial" pitchFamily="34" charset="0"/>
                <a:cs typeface="Arial" pitchFamily="34" charset="0"/>
              </a:rPr>
              <a:t>relatif</a:t>
            </a:r>
            <a:endParaRPr lang="en-US" sz="2300" dirty="0">
              <a:latin typeface="Arial" pitchFamily="34" charset="0"/>
              <a:cs typeface="Arial" pitchFamily="34" charset="0"/>
            </a:endParaRPr>
          </a:p>
          <a:p>
            <a:pPr>
              <a:lnSpc>
                <a:spcPts val="2900"/>
              </a:lnSpc>
              <a:spcBef>
                <a:spcPts val="600"/>
              </a:spcBef>
            </a:pPr>
            <a:r>
              <a:rPr lang="en-US" sz="2300" dirty="0">
                <a:solidFill>
                  <a:srgbClr val="B9FFDC"/>
                </a:solidFill>
                <a:latin typeface="Arial" pitchFamily="34" charset="0"/>
                <a:cs typeface="Arial" pitchFamily="34" charset="0"/>
              </a:rPr>
              <a:t>Protagoras: </a:t>
            </a:r>
            <a:r>
              <a:rPr lang="en-US" sz="2300" i="1" dirty="0">
                <a:solidFill>
                  <a:srgbClr val="FFFF00"/>
                </a:solidFill>
                <a:latin typeface="Arial" pitchFamily="34" charset="0"/>
                <a:cs typeface="Arial" pitchFamily="34" charset="0"/>
              </a:rPr>
              <a:t>“Homo </a:t>
            </a:r>
            <a:r>
              <a:rPr lang="en-US" sz="2300" i="1" dirty="0" err="1">
                <a:solidFill>
                  <a:srgbClr val="FFFF00"/>
                </a:solidFill>
                <a:latin typeface="Arial" pitchFamily="34" charset="0"/>
                <a:cs typeface="Arial" pitchFamily="34" charset="0"/>
              </a:rPr>
              <a:t>mensura</a:t>
            </a:r>
            <a:r>
              <a:rPr lang="en-US" sz="2300" i="1" dirty="0">
                <a:solidFill>
                  <a:srgbClr val="FFFF00"/>
                </a:solidFill>
                <a:latin typeface="Arial" pitchFamily="34" charset="0"/>
                <a:cs typeface="Arial" pitchFamily="34" charset="0"/>
              </a:rPr>
              <a:t> (</a:t>
            </a:r>
            <a:r>
              <a:rPr lang="en-US" sz="2300" i="1" dirty="0" err="1">
                <a:solidFill>
                  <a:srgbClr val="FFFF00"/>
                </a:solidFill>
                <a:latin typeface="Arial" pitchFamily="34" charset="0"/>
                <a:cs typeface="Arial" pitchFamily="34" charset="0"/>
              </a:rPr>
              <a:t>manusia</a:t>
            </a:r>
            <a:r>
              <a:rPr lang="en-US" sz="2300" i="1" dirty="0">
                <a:solidFill>
                  <a:srgbClr val="FFFF00"/>
                </a:solidFill>
                <a:latin typeface="Arial" pitchFamily="34" charset="0"/>
                <a:cs typeface="Arial" pitchFamily="34" charset="0"/>
              </a:rPr>
              <a:t> </a:t>
            </a:r>
            <a:r>
              <a:rPr lang="en-US" sz="2300" i="1" dirty="0" err="1">
                <a:solidFill>
                  <a:srgbClr val="FFFF00"/>
                </a:solidFill>
                <a:latin typeface="Arial" pitchFamily="34" charset="0"/>
                <a:cs typeface="Arial" pitchFamily="34" charset="0"/>
              </a:rPr>
              <a:t>adalah</a:t>
            </a:r>
            <a:r>
              <a:rPr lang="en-US" sz="2300" i="1" dirty="0">
                <a:solidFill>
                  <a:srgbClr val="FFFF00"/>
                </a:solidFill>
                <a:latin typeface="Arial" pitchFamily="34" charset="0"/>
                <a:cs typeface="Arial" pitchFamily="34" charset="0"/>
              </a:rPr>
              <a:t> </a:t>
            </a:r>
            <a:r>
              <a:rPr lang="en-US" sz="2300" i="1" dirty="0" err="1">
                <a:solidFill>
                  <a:srgbClr val="FFFF00"/>
                </a:solidFill>
                <a:latin typeface="Arial" pitchFamily="34" charset="0"/>
                <a:cs typeface="Arial" pitchFamily="34" charset="0"/>
              </a:rPr>
              <a:t>ukuran</a:t>
            </a:r>
            <a:r>
              <a:rPr lang="en-US" sz="2300" i="1" dirty="0">
                <a:solidFill>
                  <a:srgbClr val="FFFF00"/>
                </a:solidFill>
                <a:latin typeface="Arial" pitchFamily="34" charset="0"/>
                <a:cs typeface="Arial" pitchFamily="34" charset="0"/>
              </a:rPr>
              <a:t> </a:t>
            </a:r>
            <a:r>
              <a:rPr lang="en-US" sz="2300" i="1" dirty="0" err="1">
                <a:solidFill>
                  <a:srgbClr val="FFFF00"/>
                </a:solidFill>
                <a:latin typeface="Arial" pitchFamily="34" charset="0"/>
                <a:cs typeface="Arial" pitchFamily="34" charset="0"/>
              </a:rPr>
              <a:t>segalanya</a:t>
            </a:r>
            <a:r>
              <a:rPr lang="en-US" sz="2300" i="1" dirty="0">
                <a:solidFill>
                  <a:srgbClr val="FFFF00"/>
                </a:solidFill>
                <a:latin typeface="Arial" pitchFamily="34" charset="0"/>
                <a:cs typeface="Arial" pitchFamily="34" charset="0"/>
              </a:rPr>
              <a:t>)”</a:t>
            </a:r>
          </a:p>
        </p:txBody>
      </p:sp>
      <p:pic>
        <p:nvPicPr>
          <p:cNvPr id="5" name="Picture 2" descr="G:\RUPA-RUPA\RSCN0194.jpg"/>
          <p:cNvPicPr>
            <a:picLocks noChangeAspect="1" noChangeArrowheads="1"/>
          </p:cNvPicPr>
          <p:nvPr/>
        </p:nvPicPr>
        <p:blipFill rotWithShape="1">
          <a:blip r:embed="rId3"/>
          <a:srcRect l="25600" r="50000" b="48268"/>
          <a:stretch/>
        </p:blipFill>
        <p:spPr bwMode="auto">
          <a:xfrm>
            <a:off x="457200" y="1295400"/>
            <a:ext cx="1905000" cy="2743200"/>
          </a:xfrm>
          <a:prstGeom prst="rect">
            <a:avLst/>
          </a:prstGeom>
          <a:noFill/>
        </p:spPr>
      </p:pic>
      <p:sp>
        <p:nvSpPr>
          <p:cNvPr id="7" name="Content Placeholder 2"/>
          <p:cNvSpPr txBox="1">
            <a:spLocks/>
          </p:cNvSpPr>
          <p:nvPr/>
        </p:nvSpPr>
        <p:spPr>
          <a:xfrm>
            <a:off x="76200" y="4343400"/>
            <a:ext cx="8534400" cy="2057400"/>
          </a:xfrm>
          <a:prstGeom prst="rect">
            <a:avLst/>
          </a:prstGeom>
        </p:spPr>
        <p:txBody>
          <a:bodyPr vert="horz">
            <a:noAutofit/>
          </a:bodyPr>
          <a:lstStyle/>
          <a:p>
            <a:pPr marL="403225" marR="0" lvl="1" indent="-263525" algn="l" defTabSz="914400" rtl="0" eaLnBrk="1" fontAlgn="auto" latinLnBrk="0" hangingPunct="1">
              <a:spcBef>
                <a:spcPts val="1200"/>
              </a:spcBef>
              <a:spcAft>
                <a:spcPts val="0"/>
              </a:spcAft>
              <a:buClr>
                <a:schemeClr val="tx1"/>
              </a:buClr>
              <a:buSzPct val="80000"/>
              <a:buFont typeface="Wingdings 2"/>
              <a:buChar char=""/>
              <a:defRPr/>
            </a:pPr>
            <a:r>
              <a:rPr kumimoji="0" lang="en-US" sz="2300" i="0" u="none" strike="noStrike" kern="1200" cap="none" spc="0" normalizeH="0" baseline="0" noProof="0" dirty="0" err="1">
                <a:ln>
                  <a:noFill/>
                </a:ln>
                <a:solidFill>
                  <a:srgbClr val="B9FFDC"/>
                </a:solidFill>
                <a:effectLst/>
                <a:uLnTx/>
                <a:uFillTx/>
                <a:latin typeface="Arial" pitchFamily="34" charset="0"/>
                <a:cs typeface="Arial" pitchFamily="34" charset="0"/>
              </a:rPr>
              <a:t>Gorgias</a:t>
            </a:r>
            <a:r>
              <a:rPr kumimoji="0" lang="en-US" sz="2300" i="0" u="none" strike="noStrike" kern="1200" cap="none" spc="0" normalizeH="0" baseline="0" noProof="0" dirty="0">
                <a:ln>
                  <a:noFill/>
                </a:ln>
                <a:solidFill>
                  <a:srgbClr val="B9FFDC"/>
                </a:solidFill>
                <a:effectLst/>
                <a:uLnTx/>
                <a:uFillTx/>
                <a:latin typeface="Arial" pitchFamily="34" charset="0"/>
                <a:cs typeface="Arial" pitchFamily="34" charset="0"/>
              </a:rPr>
              <a:t>, </a:t>
            </a:r>
            <a:r>
              <a:rPr kumimoji="0" lang="en-US" sz="2300" i="0" u="none" strike="noStrike" kern="1200" cap="none" spc="0" normalizeH="0" baseline="0" noProof="0" dirty="0" err="1">
                <a:ln>
                  <a:noFill/>
                </a:ln>
                <a:solidFill>
                  <a:srgbClr val="B9FFDC"/>
                </a:solidFill>
                <a:effectLst/>
                <a:uLnTx/>
                <a:uFillTx/>
                <a:latin typeface="Arial" pitchFamily="34" charset="0"/>
                <a:cs typeface="Arial" pitchFamily="34" charset="0"/>
              </a:rPr>
              <a:t>lebih</a:t>
            </a:r>
            <a:r>
              <a:rPr kumimoji="0" lang="en-US" sz="2300" i="0" u="none" strike="noStrike" kern="1200" cap="none" spc="0" normalizeH="0" baseline="0" noProof="0" dirty="0">
                <a:ln>
                  <a:noFill/>
                </a:ln>
                <a:solidFill>
                  <a:srgbClr val="B9FFDC"/>
                </a:solidFill>
                <a:effectLst/>
                <a:uLnTx/>
                <a:uFillTx/>
                <a:latin typeface="Arial" pitchFamily="34" charset="0"/>
                <a:cs typeface="Arial" pitchFamily="34" charset="0"/>
              </a:rPr>
              <a:t> </a:t>
            </a:r>
            <a:r>
              <a:rPr kumimoji="0" lang="en-US" sz="2300" i="0" u="none" strike="noStrike" kern="1200" cap="none" spc="0" normalizeH="0" baseline="0" noProof="0" dirty="0" err="1">
                <a:ln>
                  <a:noFill/>
                </a:ln>
                <a:solidFill>
                  <a:srgbClr val="B9FFDC"/>
                </a:solidFill>
                <a:effectLst/>
                <a:uLnTx/>
                <a:uFillTx/>
                <a:latin typeface="Arial" pitchFamily="34" charset="0"/>
                <a:cs typeface="Arial" pitchFamily="34" charset="0"/>
              </a:rPr>
              <a:t>radikal</a:t>
            </a:r>
            <a:r>
              <a:rPr kumimoji="0" lang="en-US" sz="2300" i="0" u="none" strike="noStrike" kern="1200" cap="none" spc="0" normalizeH="0" baseline="0" noProof="0" dirty="0">
                <a:ln>
                  <a:noFill/>
                </a:ln>
                <a:solidFill>
                  <a:srgbClr val="B9FFDC"/>
                </a:solidFill>
                <a:effectLst/>
                <a:uLnTx/>
                <a:uFillTx/>
                <a:latin typeface="Arial" pitchFamily="34" charset="0"/>
                <a:cs typeface="Arial" pitchFamily="34" charset="0"/>
              </a:rPr>
              <a:t>: </a:t>
            </a:r>
            <a:r>
              <a:rPr kumimoji="0" lang="en-US" sz="2300" i="1" u="none" strike="noStrike" kern="1200" cap="none" spc="0" normalizeH="0" baseline="0" noProof="0" dirty="0">
                <a:ln>
                  <a:noFill/>
                </a:ln>
                <a:solidFill>
                  <a:srgbClr val="B9FFDC"/>
                </a:solidFill>
                <a:effectLst/>
                <a:uLnTx/>
                <a:uFillTx/>
                <a:latin typeface="Arial" pitchFamily="34" charset="0"/>
                <a:cs typeface="Arial" pitchFamily="34" charset="0"/>
              </a:rPr>
              <a:t>“</a:t>
            </a:r>
            <a:r>
              <a:rPr kumimoji="0" lang="en-US" sz="2300" i="1" u="none" strike="noStrike" kern="1200" cap="none" spc="0" normalizeH="0" baseline="0" noProof="0" dirty="0" err="1">
                <a:ln>
                  <a:noFill/>
                </a:ln>
                <a:solidFill>
                  <a:srgbClr val="B9FFDC"/>
                </a:solidFill>
                <a:effectLst/>
                <a:uLnTx/>
                <a:uFillTx/>
                <a:latin typeface="Arial" pitchFamily="34" charset="0"/>
                <a:cs typeface="Arial" pitchFamily="34" charset="0"/>
              </a:rPr>
              <a:t>tidak</a:t>
            </a:r>
            <a:r>
              <a:rPr kumimoji="0" lang="en-US" sz="2300" i="1" u="none" strike="noStrike" kern="1200" cap="none" spc="0" normalizeH="0" baseline="0" noProof="0" dirty="0">
                <a:ln>
                  <a:noFill/>
                </a:ln>
                <a:solidFill>
                  <a:srgbClr val="B9FFDC"/>
                </a:solidFill>
                <a:effectLst/>
                <a:uLnTx/>
                <a:uFillTx/>
                <a:latin typeface="Arial" pitchFamily="34" charset="0"/>
                <a:cs typeface="Arial" pitchFamily="34" charset="0"/>
              </a:rPr>
              <a:t> </a:t>
            </a:r>
            <a:r>
              <a:rPr kumimoji="0" lang="en-US" sz="2300" i="1" u="none" strike="noStrike" kern="1200" cap="none" spc="0" normalizeH="0" baseline="0" noProof="0" dirty="0" err="1">
                <a:ln>
                  <a:noFill/>
                </a:ln>
                <a:solidFill>
                  <a:srgbClr val="B9FFDC"/>
                </a:solidFill>
                <a:effectLst/>
                <a:uLnTx/>
                <a:uFillTx/>
                <a:latin typeface="Arial" pitchFamily="34" charset="0"/>
                <a:cs typeface="Arial" pitchFamily="34" charset="0"/>
              </a:rPr>
              <a:t>ada</a:t>
            </a:r>
            <a:r>
              <a:rPr kumimoji="0" lang="en-US" sz="2300" i="1" u="none" strike="noStrike" kern="1200" cap="none" spc="0" normalizeH="0" baseline="0" noProof="0" dirty="0">
                <a:ln>
                  <a:noFill/>
                </a:ln>
                <a:solidFill>
                  <a:srgbClr val="B9FFDC"/>
                </a:solidFill>
                <a:effectLst/>
                <a:uLnTx/>
                <a:uFillTx/>
                <a:latin typeface="Arial" pitchFamily="34" charset="0"/>
                <a:cs typeface="Arial" pitchFamily="34" charset="0"/>
              </a:rPr>
              <a:t> </a:t>
            </a:r>
            <a:r>
              <a:rPr kumimoji="0" lang="en-US" sz="2300" i="1" u="none" strike="noStrike" kern="1200" cap="none" spc="0" normalizeH="0" baseline="0" noProof="0" dirty="0" err="1">
                <a:ln>
                  <a:noFill/>
                </a:ln>
                <a:solidFill>
                  <a:srgbClr val="B9FFDC"/>
                </a:solidFill>
                <a:effectLst/>
                <a:uLnTx/>
                <a:uFillTx/>
                <a:latin typeface="Arial" pitchFamily="34" charset="0"/>
                <a:cs typeface="Arial" pitchFamily="34" charset="0"/>
              </a:rPr>
              <a:t>sesuatu</a:t>
            </a:r>
            <a:r>
              <a:rPr kumimoji="0" lang="en-US" sz="2300" i="1" u="none" strike="noStrike" kern="1200" cap="none" spc="0" normalizeH="0" baseline="0" noProof="0" dirty="0">
                <a:ln>
                  <a:noFill/>
                </a:ln>
                <a:solidFill>
                  <a:srgbClr val="B9FFDC"/>
                </a:solidFill>
                <a:effectLst/>
                <a:uLnTx/>
                <a:uFillTx/>
                <a:latin typeface="Arial" pitchFamily="34" charset="0"/>
                <a:cs typeface="Arial" pitchFamily="34" charset="0"/>
              </a:rPr>
              <a:t> </a:t>
            </a:r>
            <a:r>
              <a:rPr kumimoji="0" lang="en-US" sz="2300" i="1" u="none" strike="noStrike" kern="1200" cap="none" spc="0" normalizeH="0" baseline="0" noProof="0" dirty="0" err="1">
                <a:ln>
                  <a:noFill/>
                </a:ln>
                <a:solidFill>
                  <a:srgbClr val="B9FFDC"/>
                </a:solidFill>
                <a:effectLst/>
                <a:uLnTx/>
                <a:uFillTx/>
                <a:latin typeface="Arial" pitchFamily="34" charset="0"/>
                <a:cs typeface="Arial" pitchFamily="34" charset="0"/>
              </a:rPr>
              <a:t>apa</a:t>
            </a:r>
            <a:r>
              <a:rPr kumimoji="0" lang="en-US" sz="2300" i="1" u="none" strike="noStrike" kern="1200" cap="none" spc="0" normalizeH="0" baseline="0" noProof="0" dirty="0">
                <a:ln>
                  <a:noFill/>
                </a:ln>
                <a:solidFill>
                  <a:srgbClr val="B9FFDC"/>
                </a:solidFill>
                <a:effectLst/>
                <a:uLnTx/>
                <a:uFillTx/>
                <a:latin typeface="Arial" pitchFamily="34" charset="0"/>
                <a:cs typeface="Arial" pitchFamily="34" charset="0"/>
              </a:rPr>
              <a:t> pun </a:t>
            </a:r>
            <a:r>
              <a:rPr kumimoji="0" lang="en-US" sz="2300" i="1" u="none" strike="noStrike" kern="1200" cap="none" spc="0" normalizeH="0" baseline="0" noProof="0" dirty="0" err="1">
                <a:ln>
                  <a:noFill/>
                </a:ln>
                <a:solidFill>
                  <a:srgbClr val="B9FFDC"/>
                </a:solidFill>
                <a:effectLst/>
                <a:uLnTx/>
                <a:uFillTx/>
                <a:latin typeface="Arial" pitchFamily="34" charset="0"/>
                <a:cs typeface="Arial" pitchFamily="34" charset="0"/>
              </a:rPr>
              <a:t>yg</a:t>
            </a:r>
            <a:r>
              <a:rPr kumimoji="0" lang="en-US" sz="2300" i="1" u="none" strike="noStrike" kern="1200" cap="none" spc="0" normalizeH="0" baseline="0" noProof="0" dirty="0">
                <a:ln>
                  <a:noFill/>
                </a:ln>
                <a:solidFill>
                  <a:srgbClr val="B9FFDC"/>
                </a:solidFill>
                <a:effectLst/>
                <a:uLnTx/>
                <a:uFillTx/>
                <a:latin typeface="Arial" pitchFamily="34" charset="0"/>
                <a:cs typeface="Arial" pitchFamily="34" charset="0"/>
              </a:rPr>
              <a:t> </a:t>
            </a:r>
            <a:r>
              <a:rPr kumimoji="0" lang="en-US" sz="2300" i="1" u="none" strike="noStrike" kern="1200" cap="none" spc="0" normalizeH="0" baseline="0" noProof="0" dirty="0" err="1">
                <a:ln>
                  <a:noFill/>
                </a:ln>
                <a:solidFill>
                  <a:srgbClr val="B9FFDC"/>
                </a:solidFill>
                <a:effectLst/>
                <a:uLnTx/>
                <a:uFillTx/>
                <a:latin typeface="Arial" pitchFamily="34" charset="0"/>
                <a:cs typeface="Arial" pitchFamily="34" charset="0"/>
              </a:rPr>
              <a:t>disebut</a:t>
            </a:r>
            <a:r>
              <a:rPr kumimoji="0" lang="en-US" sz="2300" i="1" u="none" strike="noStrike" kern="1200" cap="none" spc="0" normalizeH="0" baseline="0" noProof="0" dirty="0">
                <a:ln>
                  <a:noFill/>
                </a:ln>
                <a:solidFill>
                  <a:srgbClr val="B9FFDC"/>
                </a:solidFill>
                <a:effectLst/>
                <a:uLnTx/>
                <a:uFillTx/>
                <a:latin typeface="Arial" pitchFamily="34" charset="0"/>
                <a:cs typeface="Arial" pitchFamily="34" charset="0"/>
              </a:rPr>
              <a:t> </a:t>
            </a:r>
            <a:r>
              <a:rPr kumimoji="0" lang="en-US" sz="2300" i="1" u="none" strike="noStrike" kern="1200" cap="none" spc="0" normalizeH="0" baseline="0" noProof="0" dirty="0" err="1">
                <a:ln>
                  <a:noFill/>
                </a:ln>
                <a:solidFill>
                  <a:srgbClr val="B9FFDC"/>
                </a:solidFill>
                <a:effectLst/>
                <a:uLnTx/>
                <a:uFillTx/>
                <a:latin typeface="Arial" pitchFamily="34" charset="0"/>
                <a:cs typeface="Arial" pitchFamily="34" charset="0"/>
              </a:rPr>
              <a:t>kenyataan</a:t>
            </a:r>
            <a:r>
              <a:rPr kumimoji="0" lang="en-US" sz="2300" i="1" u="none" strike="noStrike" kern="1200" cap="none" spc="0" normalizeH="0" baseline="0" noProof="0" dirty="0">
                <a:ln>
                  <a:noFill/>
                </a:ln>
                <a:solidFill>
                  <a:srgbClr val="B9FFDC"/>
                </a:solidFill>
                <a:effectLst/>
                <a:uLnTx/>
                <a:uFillTx/>
                <a:latin typeface="Arial" pitchFamily="34" charset="0"/>
                <a:cs typeface="Arial" pitchFamily="34" charset="0"/>
              </a:rPr>
              <a:t>”</a:t>
            </a:r>
            <a:r>
              <a:rPr kumimoji="0" lang="en-US" sz="2300" i="0" u="none" strike="noStrike" kern="1200" cap="none" spc="0" normalizeH="0" baseline="0" noProof="0" dirty="0">
                <a:ln>
                  <a:noFill/>
                </a:ln>
                <a:solidFill>
                  <a:srgbClr val="B9FFDC"/>
                </a:solidFill>
                <a:effectLst/>
                <a:uLnTx/>
                <a:uFillTx/>
                <a:latin typeface="Arial" pitchFamily="34" charset="0"/>
                <a:cs typeface="Arial" pitchFamily="34" charset="0"/>
              </a:rPr>
              <a:t>.</a:t>
            </a:r>
          </a:p>
          <a:p>
            <a:pPr marL="403225" marR="0" lvl="1" indent="-263525" algn="l" defTabSz="914400" rtl="0" eaLnBrk="1" fontAlgn="auto" latinLnBrk="0" hangingPunct="1">
              <a:spcBef>
                <a:spcPts val="1200"/>
              </a:spcBef>
              <a:spcAft>
                <a:spcPts val="0"/>
              </a:spcAft>
              <a:buClr>
                <a:schemeClr val="tx1"/>
              </a:buClr>
              <a:buSzPct val="80000"/>
              <a:buFont typeface="Wingdings 2"/>
              <a:buChar char=""/>
              <a:defRPr/>
            </a:pPr>
            <a:r>
              <a:rPr lang="en-US" sz="2300" noProof="0" dirty="0" err="1">
                <a:solidFill>
                  <a:schemeClr val="accent2">
                    <a:lumMod val="40000"/>
                    <a:lumOff val="60000"/>
                  </a:schemeClr>
                </a:solidFill>
                <a:latin typeface="Arial" pitchFamily="34" charset="0"/>
                <a:cs typeface="Arial" pitchFamily="34" charset="0"/>
              </a:rPr>
              <a:t>S</a:t>
            </a:r>
            <a:r>
              <a:rPr kumimoji="0" lang="en-US" sz="2300" u="none" strike="noStrike" kern="1200" cap="none" spc="0" normalizeH="0" baseline="0" noProof="0" dirty="0" err="1">
                <a:ln>
                  <a:noFill/>
                </a:ln>
                <a:solidFill>
                  <a:schemeClr val="accent2">
                    <a:lumMod val="40000"/>
                    <a:lumOff val="60000"/>
                  </a:schemeClr>
                </a:solidFill>
                <a:effectLst/>
                <a:uLnTx/>
                <a:uFillTx/>
                <a:latin typeface="Arial" pitchFamily="34" charset="0"/>
                <a:cs typeface="Arial" pitchFamily="34" charset="0"/>
              </a:rPr>
              <a:t>keptisisme</a:t>
            </a:r>
            <a:r>
              <a:rPr kumimoji="0" lang="en-US" sz="2300" u="none" strike="noStrike" kern="1200" cap="none" spc="0" normalizeH="0" baseline="0" noProof="0" dirty="0">
                <a:ln>
                  <a:noFill/>
                </a:ln>
                <a:solidFill>
                  <a:schemeClr val="accent2">
                    <a:lumMod val="40000"/>
                    <a:lumOff val="60000"/>
                  </a:schemeClr>
                </a:solidFill>
                <a:effectLst/>
                <a:uLnTx/>
                <a:uFillTx/>
                <a:latin typeface="Arial" pitchFamily="34" charset="0"/>
                <a:cs typeface="Arial" pitchFamily="34" charset="0"/>
              </a:rPr>
              <a:t> </a:t>
            </a:r>
            <a:r>
              <a:rPr kumimoji="0" lang="en-US" sz="2300" u="none" strike="noStrike" kern="1200" cap="none" spc="0" normalizeH="0" baseline="0" noProof="0" dirty="0" err="1">
                <a:ln>
                  <a:noFill/>
                </a:ln>
                <a:solidFill>
                  <a:schemeClr val="accent2">
                    <a:lumMod val="40000"/>
                    <a:lumOff val="60000"/>
                  </a:schemeClr>
                </a:solidFill>
                <a:effectLst/>
                <a:uLnTx/>
                <a:uFillTx/>
                <a:latin typeface="Arial" pitchFamily="34" charset="0"/>
                <a:cs typeface="Arial" pitchFamily="34" charset="0"/>
              </a:rPr>
              <a:t>dianggap</a:t>
            </a:r>
            <a:r>
              <a:rPr kumimoji="0" lang="en-US" sz="2300" u="none" strike="noStrike" kern="1200" cap="none" spc="0" normalizeH="0" baseline="0" noProof="0" dirty="0">
                <a:ln>
                  <a:noFill/>
                </a:ln>
                <a:solidFill>
                  <a:schemeClr val="accent2">
                    <a:lumMod val="40000"/>
                    <a:lumOff val="60000"/>
                  </a:schemeClr>
                </a:solidFill>
                <a:effectLst/>
                <a:uLnTx/>
                <a:uFillTx/>
                <a:latin typeface="Arial" pitchFamily="34" charset="0"/>
                <a:cs typeface="Arial" pitchFamily="34" charset="0"/>
              </a:rPr>
              <a:t> oleh </a:t>
            </a:r>
            <a:r>
              <a:rPr kumimoji="0" lang="en-US" sz="2300" u="none" strike="noStrike" kern="1200" cap="none" spc="0" normalizeH="0" baseline="0" noProof="0" dirty="0" err="1">
                <a:ln>
                  <a:noFill/>
                </a:ln>
                <a:solidFill>
                  <a:schemeClr val="accent2">
                    <a:lumMod val="40000"/>
                    <a:lumOff val="60000"/>
                  </a:schemeClr>
                </a:solidFill>
                <a:effectLst/>
                <a:uLnTx/>
                <a:uFillTx/>
                <a:latin typeface="Arial" pitchFamily="34" charset="0"/>
                <a:cs typeface="Arial" pitchFamily="34" charset="0"/>
              </a:rPr>
              <a:t>pengkritik</a:t>
            </a:r>
            <a:r>
              <a:rPr kumimoji="0" lang="en-US" sz="2300" u="none" strike="noStrike" kern="1200" cap="none" spc="0" normalizeH="0" baseline="0" noProof="0" dirty="0">
                <a:ln>
                  <a:noFill/>
                </a:ln>
                <a:solidFill>
                  <a:schemeClr val="accent2">
                    <a:lumMod val="40000"/>
                    <a:lumOff val="60000"/>
                  </a:schemeClr>
                </a:solidFill>
                <a:effectLst/>
                <a:uLnTx/>
                <a:uFillTx/>
                <a:latin typeface="Arial" pitchFamily="34" charset="0"/>
                <a:cs typeface="Arial" pitchFamily="34" charset="0"/>
              </a:rPr>
              <a:t> </a:t>
            </a:r>
            <a:r>
              <a:rPr kumimoji="0" lang="en-US" sz="2300" u="none" strike="noStrike" kern="1200" cap="none" spc="0" normalizeH="0" baseline="0" noProof="0" dirty="0" err="1">
                <a:ln>
                  <a:noFill/>
                </a:ln>
                <a:solidFill>
                  <a:schemeClr val="accent2">
                    <a:lumMod val="40000"/>
                    <a:lumOff val="60000"/>
                  </a:schemeClr>
                </a:solidFill>
                <a:effectLst/>
                <a:uLnTx/>
                <a:uFillTx/>
                <a:latin typeface="Arial" pitchFamily="34" charset="0"/>
                <a:cs typeface="Arial" pitchFamily="34" charset="0"/>
              </a:rPr>
              <a:t>sbg</a:t>
            </a:r>
            <a:r>
              <a:rPr kumimoji="0" lang="en-US" sz="2300" u="none" strike="noStrike" kern="1200" cap="none" spc="0" normalizeH="0" baseline="0" noProof="0" dirty="0">
                <a:ln>
                  <a:noFill/>
                </a:ln>
                <a:solidFill>
                  <a:schemeClr val="accent2">
                    <a:lumMod val="40000"/>
                    <a:lumOff val="60000"/>
                  </a:schemeClr>
                </a:solidFill>
                <a:effectLst/>
                <a:uLnTx/>
                <a:uFillTx/>
                <a:latin typeface="Arial" pitchFamily="34" charset="0"/>
                <a:cs typeface="Arial" pitchFamily="34" charset="0"/>
              </a:rPr>
              <a:t> </a:t>
            </a:r>
            <a:r>
              <a:rPr kumimoji="0" lang="en-US" sz="2300" u="none" strike="noStrike" kern="1200" cap="none" spc="0" normalizeH="0" baseline="0" noProof="0" dirty="0" err="1">
                <a:ln>
                  <a:noFill/>
                </a:ln>
                <a:solidFill>
                  <a:schemeClr val="accent2">
                    <a:lumMod val="40000"/>
                    <a:lumOff val="60000"/>
                  </a:schemeClr>
                </a:solidFill>
                <a:effectLst/>
                <a:uLnTx/>
                <a:uFillTx/>
                <a:latin typeface="Arial" pitchFamily="34" charset="0"/>
                <a:cs typeface="Arial" pitchFamily="34" charset="0"/>
              </a:rPr>
              <a:t>bersikap</a:t>
            </a:r>
            <a:r>
              <a:rPr kumimoji="0" lang="en-US" sz="2300" u="none" strike="noStrike" kern="1200" cap="none" spc="0" normalizeH="0" baseline="0" noProof="0" dirty="0">
                <a:ln>
                  <a:noFill/>
                </a:ln>
                <a:solidFill>
                  <a:schemeClr val="accent2">
                    <a:lumMod val="40000"/>
                    <a:lumOff val="60000"/>
                  </a:schemeClr>
                </a:solidFill>
                <a:effectLst/>
                <a:uLnTx/>
                <a:uFillTx/>
                <a:latin typeface="Arial" pitchFamily="34" charset="0"/>
                <a:cs typeface="Arial" pitchFamily="34" charset="0"/>
              </a:rPr>
              <a:t> </a:t>
            </a:r>
            <a:r>
              <a:rPr kumimoji="0" lang="en-US" sz="2300" u="none" strike="noStrike" kern="1200" cap="none" spc="0" normalizeH="0" baseline="0" noProof="0" dirty="0" err="1">
                <a:ln>
                  <a:noFill/>
                </a:ln>
                <a:solidFill>
                  <a:schemeClr val="accent2">
                    <a:lumMod val="40000"/>
                    <a:lumOff val="60000"/>
                  </a:schemeClr>
                </a:solidFill>
                <a:effectLst/>
                <a:uLnTx/>
                <a:uFillTx/>
                <a:latin typeface="Arial" pitchFamily="34" charset="0"/>
                <a:cs typeface="Arial" pitchFamily="34" charset="0"/>
              </a:rPr>
              <a:t>inkonsistensi</a:t>
            </a:r>
            <a:r>
              <a:rPr kumimoji="0" lang="en-US" sz="2300" u="none" strike="noStrike" kern="1200" cap="none" spc="0" normalizeH="0" baseline="0" noProof="0" dirty="0">
                <a:ln>
                  <a:noFill/>
                </a:ln>
                <a:solidFill>
                  <a:schemeClr val="accent2">
                    <a:lumMod val="40000"/>
                    <a:lumOff val="60000"/>
                  </a:schemeClr>
                </a:solidFill>
                <a:effectLst/>
                <a:uLnTx/>
                <a:uFillTx/>
                <a:latin typeface="Arial" pitchFamily="34" charset="0"/>
                <a:cs typeface="Arial" pitchFamily="34" charset="0"/>
              </a:rPr>
              <a:t>, paling </a:t>
            </a:r>
            <a:r>
              <a:rPr kumimoji="0" lang="en-US" sz="2300" u="none" strike="noStrike" kern="1200" cap="none" spc="0" normalizeH="0" baseline="0" noProof="0" dirty="0" err="1">
                <a:ln>
                  <a:noFill/>
                </a:ln>
                <a:solidFill>
                  <a:schemeClr val="accent2">
                    <a:lumMod val="40000"/>
                    <a:lumOff val="60000"/>
                  </a:schemeClr>
                </a:solidFill>
                <a:effectLst/>
                <a:uLnTx/>
                <a:uFillTx/>
                <a:latin typeface="Arial" pitchFamily="34" charset="0"/>
                <a:cs typeface="Arial" pitchFamily="34" charset="0"/>
              </a:rPr>
              <a:t>tdk</a:t>
            </a:r>
            <a:r>
              <a:rPr kumimoji="0" lang="en-US" sz="2300" u="none" strike="noStrike" kern="1200" cap="none" spc="0" normalizeH="0" baseline="0" noProof="0" dirty="0">
                <a:ln>
                  <a:noFill/>
                </a:ln>
                <a:solidFill>
                  <a:schemeClr val="accent2">
                    <a:lumMod val="40000"/>
                    <a:lumOff val="60000"/>
                  </a:schemeClr>
                </a:solidFill>
                <a:effectLst/>
                <a:uLnTx/>
                <a:uFillTx/>
                <a:latin typeface="Arial" pitchFamily="34" charset="0"/>
                <a:cs typeface="Arial" pitchFamily="34" charset="0"/>
              </a:rPr>
              <a:t> </a:t>
            </a:r>
            <a:r>
              <a:rPr kumimoji="0" lang="en-US" sz="2300" u="none" strike="noStrike" kern="1200" cap="none" spc="0" normalizeH="0" baseline="0" noProof="0" dirty="0" err="1">
                <a:ln>
                  <a:noFill/>
                </a:ln>
                <a:solidFill>
                  <a:schemeClr val="accent2">
                    <a:lumMod val="40000"/>
                    <a:lumOff val="60000"/>
                  </a:schemeClr>
                </a:solidFill>
                <a:effectLst/>
                <a:uLnTx/>
                <a:uFillTx/>
                <a:latin typeface="Arial" pitchFamily="34" charset="0"/>
                <a:cs typeface="Arial" pitchFamily="34" charset="0"/>
              </a:rPr>
              <a:t>mereka</a:t>
            </a:r>
            <a:r>
              <a:rPr kumimoji="0" lang="en-US" sz="2300" u="none" strike="noStrike" kern="1200" cap="none" spc="0" normalizeH="0" baseline="0" noProof="0" dirty="0">
                <a:ln>
                  <a:noFill/>
                </a:ln>
                <a:solidFill>
                  <a:schemeClr val="accent2">
                    <a:lumMod val="40000"/>
                    <a:lumOff val="60000"/>
                  </a:schemeClr>
                </a:solidFill>
                <a:effectLst/>
                <a:uLnTx/>
                <a:uFillTx/>
                <a:latin typeface="Arial" pitchFamily="34" charset="0"/>
                <a:cs typeface="Arial" pitchFamily="34" charset="0"/>
              </a:rPr>
              <a:t> </a:t>
            </a:r>
            <a:r>
              <a:rPr kumimoji="0" lang="en-US" sz="2300" u="none" strike="noStrike" kern="1200" cap="none" spc="0" normalizeH="0" baseline="0" noProof="0" dirty="0" err="1">
                <a:ln>
                  <a:noFill/>
                </a:ln>
                <a:solidFill>
                  <a:schemeClr val="accent2">
                    <a:lumMod val="40000"/>
                    <a:lumOff val="60000"/>
                  </a:schemeClr>
                </a:solidFill>
                <a:effectLst/>
                <a:uLnTx/>
                <a:uFillTx/>
                <a:latin typeface="Arial" pitchFamily="34" charset="0"/>
                <a:cs typeface="Arial" pitchFamily="34" charset="0"/>
              </a:rPr>
              <a:t>mengakui</a:t>
            </a:r>
            <a:r>
              <a:rPr kumimoji="0" lang="en-US" sz="2300" u="none" strike="noStrike" kern="1200" cap="none" spc="0" normalizeH="0" noProof="0" dirty="0">
                <a:ln>
                  <a:noFill/>
                </a:ln>
                <a:solidFill>
                  <a:schemeClr val="accent2">
                    <a:lumMod val="40000"/>
                    <a:lumOff val="60000"/>
                  </a:schemeClr>
                </a:solidFill>
                <a:effectLst/>
                <a:uLnTx/>
                <a:uFillTx/>
                <a:latin typeface="Arial" pitchFamily="34" charset="0"/>
                <a:cs typeface="Arial" pitchFamily="34" charset="0"/>
              </a:rPr>
              <a:t> </a:t>
            </a:r>
            <a:r>
              <a:rPr kumimoji="0" lang="en-US" sz="2300" u="none" strike="noStrike" kern="1200" cap="none" spc="0" normalizeH="0" noProof="0" dirty="0" err="1">
                <a:ln>
                  <a:noFill/>
                </a:ln>
                <a:solidFill>
                  <a:schemeClr val="accent2">
                    <a:lumMod val="40000"/>
                    <a:lumOff val="60000"/>
                  </a:schemeClr>
                </a:solidFill>
                <a:effectLst/>
                <a:uLnTx/>
                <a:uFillTx/>
                <a:latin typeface="Arial" pitchFamily="34" charset="0"/>
                <a:cs typeface="Arial" pitchFamily="34" charset="0"/>
              </a:rPr>
              <a:t>kebenaran</a:t>
            </a:r>
            <a:r>
              <a:rPr kumimoji="0" lang="en-US" sz="2300" u="none" strike="noStrike" kern="1200" cap="none" spc="0" normalizeH="0" noProof="0" dirty="0">
                <a:ln>
                  <a:noFill/>
                </a:ln>
                <a:solidFill>
                  <a:schemeClr val="accent2">
                    <a:lumMod val="40000"/>
                    <a:lumOff val="60000"/>
                  </a:schemeClr>
                </a:solidFill>
                <a:effectLst/>
                <a:uLnTx/>
                <a:uFillTx/>
                <a:latin typeface="Arial" pitchFamily="34" charset="0"/>
                <a:cs typeface="Arial" pitchFamily="34" charset="0"/>
              </a:rPr>
              <a:t> </a:t>
            </a:r>
            <a:r>
              <a:rPr kumimoji="0" lang="en-US" sz="2300" u="none" strike="noStrike" kern="1200" cap="none" spc="0" normalizeH="0" noProof="0" dirty="0" err="1">
                <a:ln>
                  <a:noFill/>
                </a:ln>
                <a:solidFill>
                  <a:schemeClr val="accent2">
                    <a:lumMod val="40000"/>
                    <a:lumOff val="60000"/>
                  </a:schemeClr>
                </a:solidFill>
                <a:effectLst/>
                <a:uLnTx/>
                <a:uFillTx/>
                <a:latin typeface="Arial" pitchFamily="34" charset="0"/>
                <a:cs typeface="Arial" pitchFamily="34" charset="0"/>
              </a:rPr>
              <a:t>skeptisnya</a:t>
            </a:r>
            <a:r>
              <a:rPr kumimoji="0" lang="en-US" sz="2300" u="none" strike="noStrike" kern="1200" cap="none" spc="0" normalizeH="0" noProof="0" dirty="0">
                <a:ln>
                  <a:noFill/>
                </a:ln>
                <a:solidFill>
                  <a:schemeClr val="accent2">
                    <a:lumMod val="40000"/>
                    <a:lumOff val="60000"/>
                  </a:schemeClr>
                </a:solidFill>
                <a:effectLst/>
                <a:uLnTx/>
                <a:uFillTx/>
                <a:latin typeface="Arial" pitchFamily="34" charset="0"/>
                <a:cs typeface="Arial" pitchFamily="34" charset="0"/>
              </a:rPr>
              <a:t>, </a:t>
            </a:r>
            <a:r>
              <a:rPr kumimoji="0" lang="en-US" sz="2300" u="none" strike="noStrike" kern="1200" cap="none" spc="0" normalizeH="0" noProof="0" dirty="0" err="1">
                <a:ln>
                  <a:noFill/>
                </a:ln>
                <a:solidFill>
                  <a:schemeClr val="accent2">
                    <a:lumMod val="40000"/>
                    <a:lumOff val="60000"/>
                  </a:schemeClr>
                </a:solidFill>
                <a:effectLst/>
                <a:uLnTx/>
                <a:uFillTx/>
                <a:latin typeface="Arial" pitchFamily="34" charset="0"/>
                <a:cs typeface="Arial" pitchFamily="34" charset="0"/>
              </a:rPr>
              <a:t>atau</a:t>
            </a:r>
            <a:r>
              <a:rPr kumimoji="0" lang="en-US" sz="2300" u="none" strike="noStrike" kern="1200" cap="none" spc="0" normalizeH="0" noProof="0" dirty="0">
                <a:ln>
                  <a:noFill/>
                </a:ln>
                <a:solidFill>
                  <a:schemeClr val="accent2">
                    <a:lumMod val="40000"/>
                    <a:lumOff val="60000"/>
                  </a:schemeClr>
                </a:solidFill>
                <a:effectLst/>
                <a:uLnTx/>
                <a:uFillTx/>
                <a:latin typeface="Arial" pitchFamily="34" charset="0"/>
                <a:cs typeface="Arial" pitchFamily="34" charset="0"/>
              </a:rPr>
              <a:t> </a:t>
            </a:r>
            <a:r>
              <a:rPr kumimoji="0" lang="en-US" sz="2300" u="none" strike="noStrike" kern="1200" cap="none" spc="0" normalizeH="0" noProof="0" dirty="0" err="1">
                <a:ln>
                  <a:noFill/>
                </a:ln>
                <a:solidFill>
                  <a:schemeClr val="accent2">
                    <a:lumMod val="40000"/>
                    <a:lumOff val="60000"/>
                  </a:schemeClr>
                </a:solidFill>
                <a:effectLst/>
                <a:uLnTx/>
                <a:uFillTx/>
                <a:latin typeface="Arial" pitchFamily="34" charset="0"/>
                <a:cs typeface="Arial" pitchFamily="34" charset="0"/>
              </a:rPr>
              <a:t>membenarkan</a:t>
            </a:r>
            <a:r>
              <a:rPr kumimoji="0" lang="en-US" sz="2300" u="none" strike="noStrike" kern="1200" cap="none" spc="0" normalizeH="0" noProof="0" dirty="0">
                <a:ln>
                  <a:noFill/>
                </a:ln>
                <a:solidFill>
                  <a:schemeClr val="accent2">
                    <a:lumMod val="40000"/>
                    <a:lumOff val="60000"/>
                  </a:schemeClr>
                </a:solidFill>
                <a:effectLst/>
                <a:uLnTx/>
                <a:uFillTx/>
                <a:latin typeface="Arial" pitchFamily="34" charset="0"/>
                <a:cs typeface="Arial" pitchFamily="34" charset="0"/>
              </a:rPr>
              <a:t> </a:t>
            </a:r>
            <a:r>
              <a:rPr kumimoji="0" lang="en-US" sz="2300" u="none" strike="noStrike" kern="1200" cap="none" spc="0" normalizeH="0" noProof="0" dirty="0" err="1">
                <a:ln>
                  <a:noFill/>
                </a:ln>
                <a:solidFill>
                  <a:schemeClr val="accent2">
                    <a:lumMod val="40000"/>
                    <a:lumOff val="60000"/>
                  </a:schemeClr>
                </a:solidFill>
                <a:effectLst/>
                <a:uLnTx/>
                <a:uFillTx/>
                <a:latin typeface="Arial" pitchFamily="34" charset="0"/>
                <a:cs typeface="Arial" pitchFamily="34" charset="0"/>
              </a:rPr>
              <a:t>keraguannya</a:t>
            </a:r>
            <a:r>
              <a:rPr kumimoji="0" lang="en-US" sz="2300" u="none" strike="noStrike" kern="1200" cap="none" spc="0" normalizeH="0" noProof="0" dirty="0">
                <a:ln>
                  <a:noFill/>
                </a:ln>
                <a:solidFill>
                  <a:schemeClr val="accent2">
                    <a:lumMod val="40000"/>
                    <a:lumOff val="60000"/>
                  </a:schemeClr>
                </a:solidFill>
                <a:effectLst/>
                <a:uLnTx/>
                <a:uFillTx/>
                <a:latin typeface="Arial" pitchFamily="34" charset="0"/>
                <a:cs typeface="Arial" pitchFamily="34" charset="0"/>
              </a:rPr>
              <a:t>.</a:t>
            </a:r>
            <a:r>
              <a:rPr kumimoji="0" lang="en-US" sz="2300" i="1" u="none" strike="noStrike" kern="1200" cap="none" spc="0" normalizeH="0" baseline="0" noProof="0" dirty="0">
                <a:ln>
                  <a:noFill/>
                </a:ln>
                <a:solidFill>
                  <a:schemeClr val="accent2">
                    <a:lumMod val="40000"/>
                    <a:lumOff val="60000"/>
                  </a:schemeClr>
                </a:solidFill>
                <a:effectLst/>
                <a:uLnTx/>
                <a:uFillTx/>
                <a:latin typeface="Arial" pitchFamily="34" charset="0"/>
                <a:cs typeface="Arial" pitchFamily="34" charset="0"/>
              </a:rPr>
              <a:t> </a:t>
            </a:r>
          </a:p>
        </p:txBody>
      </p:sp>
    </p:spTree>
    <p:extLst>
      <p:ext uri="{BB962C8B-B14F-4D97-AF65-F5344CB8AC3E}">
        <p14:creationId xmlns:p14="http://schemas.microsoft.com/office/powerpoint/2010/main" val="2938978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7">
                                            <p:txEl>
                                              <p:pRg st="0" end="0"/>
                                            </p:txEl>
                                          </p:spTgt>
                                        </p:tgtEl>
                                        <p:attrNameLst>
                                          <p:attrName>style.visibility</p:attrName>
                                        </p:attrNameLst>
                                      </p:cBhvr>
                                      <p:to>
                                        <p:strVal val="visible"/>
                                      </p:to>
                                    </p:set>
                                    <p:anim calcmode="lin" valueType="num">
                                      <p:cBhvr additive="base">
                                        <p:cTn id="36" dur="2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7" dur="2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7">
                                            <p:txEl>
                                              <p:pRg st="1" end="1"/>
                                            </p:txEl>
                                          </p:spTgt>
                                        </p:tgtEl>
                                        <p:attrNameLst>
                                          <p:attrName>style.visibility</p:attrName>
                                        </p:attrNameLst>
                                      </p:cBhvr>
                                      <p:to>
                                        <p:strVal val="visible"/>
                                      </p:to>
                                    </p:set>
                                    <p:anim calcmode="lin" valueType="num">
                                      <p:cBhvr additive="base">
                                        <p:cTn id="42" dur="20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43" dur="20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914400" y="1447800"/>
            <a:ext cx="7315200" cy="4648200"/>
          </a:xfrm>
        </p:spPr>
        <p:txBody>
          <a:bodyPr/>
          <a:lstStyle/>
          <a:p>
            <a:pPr marL="457200" indent="-457200" algn="just">
              <a:spcBef>
                <a:spcPts val="1800"/>
              </a:spcBef>
              <a:buFont typeface="Arial" panose="020B0604020202020204" pitchFamily="34" charset="0"/>
              <a:buChar char="•"/>
            </a:pPr>
            <a:r>
              <a:rPr lang="id-ID" dirty="0">
                <a:solidFill>
                  <a:schemeClr val="tx1"/>
                </a:solidFill>
                <a:latin typeface="Arial" panose="020B0604020202020204" pitchFamily="34" charset="0"/>
                <a:cs typeface="Arial" panose="020B0604020202020204" pitchFamily="34" charset="0"/>
              </a:rPr>
              <a:t>Periode setelah Socrates disebut dengan zaman kejayaan filsafat Yunani karena pada zaman ini kajian-kajian yang muncul adalah perpaduan antara </a:t>
            </a:r>
            <a:r>
              <a:rPr lang="id-ID" i="1" dirty="0">
                <a:solidFill>
                  <a:schemeClr val="tx1"/>
                </a:solidFill>
                <a:latin typeface="Arial" panose="020B0604020202020204" pitchFamily="34" charset="0"/>
                <a:cs typeface="Arial" panose="020B0604020202020204" pitchFamily="34" charset="0"/>
              </a:rPr>
              <a:t>filsafat alam </a:t>
            </a:r>
            <a:r>
              <a:rPr lang="id-ID" dirty="0">
                <a:solidFill>
                  <a:schemeClr val="tx1"/>
                </a:solidFill>
                <a:latin typeface="Arial" panose="020B0604020202020204" pitchFamily="34" charset="0"/>
                <a:cs typeface="Arial" panose="020B0604020202020204" pitchFamily="34" charset="0"/>
              </a:rPr>
              <a:t>dan </a:t>
            </a:r>
            <a:r>
              <a:rPr lang="id-ID" i="1" dirty="0">
                <a:solidFill>
                  <a:schemeClr val="tx1"/>
                </a:solidFill>
                <a:latin typeface="Arial" panose="020B0604020202020204" pitchFamily="34" charset="0"/>
                <a:cs typeface="Arial" panose="020B0604020202020204" pitchFamily="34" charset="0"/>
              </a:rPr>
              <a:t>filsafat tentang manusia</a:t>
            </a:r>
            <a:r>
              <a:rPr lang="id-ID" dirty="0">
                <a:solidFill>
                  <a:schemeClr val="tx1"/>
                </a:solidFill>
                <a:latin typeface="Arial" panose="020B0604020202020204" pitchFamily="34" charset="0"/>
                <a:cs typeface="Arial" panose="020B0604020202020204" pitchFamily="34" charset="0"/>
              </a:rPr>
              <a:t>. </a:t>
            </a:r>
          </a:p>
          <a:p>
            <a:pPr marL="457200" indent="-457200" algn="just">
              <a:spcBef>
                <a:spcPts val="1800"/>
              </a:spcBef>
              <a:buFont typeface="Arial" panose="020B0604020202020204" pitchFamily="34" charset="0"/>
              <a:buChar char="•"/>
            </a:pPr>
            <a:r>
              <a:rPr lang="id-ID" dirty="0">
                <a:solidFill>
                  <a:schemeClr val="tx1"/>
                </a:solidFill>
                <a:latin typeface="Arial" panose="020B0604020202020204" pitchFamily="34" charset="0"/>
                <a:cs typeface="Arial" panose="020B0604020202020204" pitchFamily="34" charset="0"/>
              </a:rPr>
              <a:t>Tokoh yang sangat menonjol adalah Plato (429-347 SM), yang sekaligus murid Socrates.</a:t>
            </a:r>
          </a:p>
        </p:txBody>
      </p:sp>
    </p:spTree>
    <p:extLst>
      <p:ext uri="{BB962C8B-B14F-4D97-AF65-F5344CB8AC3E}">
        <p14:creationId xmlns:p14="http://schemas.microsoft.com/office/powerpoint/2010/main" val="2580082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noAutofit/>
          </a:bodyPr>
          <a:lstStyle/>
          <a:p>
            <a:r>
              <a:rPr lang="en-US" sz="4400" dirty="0">
                <a:solidFill>
                  <a:srgbClr val="FFFF00"/>
                </a:solidFill>
              </a:rPr>
              <a:t>The Death of Socrates</a:t>
            </a:r>
            <a:endParaRPr lang="id-ID" sz="4400" dirty="0">
              <a:solidFill>
                <a:srgbClr val="FFFF00"/>
              </a:solidFill>
            </a:endParaRPr>
          </a:p>
        </p:txBody>
      </p:sp>
      <p:pic>
        <p:nvPicPr>
          <p:cNvPr id="4" name="Picture 3" descr="http://upload.wikimedia.org/wikipedia/commons/thumb/8/8c/David_-_The_Death_of_Socrates.jpg/270px-David_-_The_Death_of_Socrates.jpg">
            <a:hlinkClick r:id="rId3"/>
          </p:cNvPr>
          <p:cNvPicPr/>
          <p:nvPr/>
        </p:nvPicPr>
        <p:blipFill>
          <a:blip r:embed="rId4"/>
          <a:srcRect l="18584" t="27272" r="8850" b="7576"/>
          <a:stretch>
            <a:fillRect/>
          </a:stretch>
        </p:blipFill>
        <p:spPr bwMode="auto">
          <a:xfrm>
            <a:off x="152400" y="1524000"/>
            <a:ext cx="8686800" cy="5029200"/>
          </a:xfrm>
          <a:prstGeom prst="rect">
            <a:avLst/>
          </a:prstGeom>
          <a:noFill/>
          <a:ln w="9525">
            <a:noFill/>
            <a:miter lim="800000"/>
            <a:headEnd/>
            <a:tailEnd/>
          </a:ln>
        </p:spPr>
      </p:pic>
    </p:spTree>
    <p:extLst>
      <p:ext uri="{BB962C8B-B14F-4D97-AF65-F5344CB8AC3E}">
        <p14:creationId xmlns:p14="http://schemas.microsoft.com/office/powerpoint/2010/main" val="20606278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8">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3646</TotalTime>
  <Words>2225</Words>
  <Application>Microsoft Macintosh PowerPoint</Application>
  <PresentationFormat>Tampilan Layar (4:3)</PresentationFormat>
  <Paragraphs>287</Paragraphs>
  <Slides>46</Slides>
  <Notes>3</Notes>
  <HiddenSlides>0</HiddenSlides>
  <MMClips>0</MMClips>
  <ScaleCrop>false</ScaleCrop>
  <HeadingPairs>
    <vt:vector size="8" baseType="variant">
      <vt:variant>
        <vt:lpstr>Font Dipakai</vt:lpstr>
      </vt:variant>
      <vt:variant>
        <vt:i4>14</vt:i4>
      </vt:variant>
      <vt:variant>
        <vt:lpstr>Tema</vt:lpstr>
      </vt:variant>
      <vt:variant>
        <vt:i4>1</vt:i4>
      </vt:variant>
      <vt:variant>
        <vt:lpstr>Server OLE Tertanam</vt:lpstr>
      </vt:variant>
      <vt:variant>
        <vt:i4>1</vt:i4>
      </vt:variant>
      <vt:variant>
        <vt:lpstr>Judul Slide</vt:lpstr>
      </vt:variant>
      <vt:variant>
        <vt:i4>46</vt:i4>
      </vt:variant>
    </vt:vector>
  </HeadingPairs>
  <TitlesOfParts>
    <vt:vector size="62" baseType="lpstr">
      <vt:lpstr>Aharoni</vt:lpstr>
      <vt:lpstr>Arial</vt:lpstr>
      <vt:lpstr>Book Antiqua</vt:lpstr>
      <vt:lpstr>Bookman Old Style</vt:lpstr>
      <vt:lpstr>Bradley Hand ITC</vt:lpstr>
      <vt:lpstr>Calibri</vt:lpstr>
      <vt:lpstr>Copperplate Gothic Bold</vt:lpstr>
      <vt:lpstr>Lucida Sans</vt:lpstr>
      <vt:lpstr>Showcard Gothic</vt:lpstr>
      <vt:lpstr>Tahoma</vt:lpstr>
      <vt:lpstr>Times New Roman</vt:lpstr>
      <vt:lpstr>Wingdings</vt:lpstr>
      <vt:lpstr>Wingdings 2</vt:lpstr>
      <vt:lpstr>Wingdings 3</vt:lpstr>
      <vt:lpstr>Apex</vt:lpstr>
      <vt:lpstr>Microsoft ClipArt Gallery</vt:lpstr>
      <vt:lpstr>Kajian -4</vt:lpstr>
      <vt:lpstr>Presentasi PowerPoint</vt:lpstr>
      <vt:lpstr>Zaman Yunani Kuno</vt:lpstr>
      <vt:lpstr>Presentasi PowerPoint</vt:lpstr>
      <vt:lpstr>Presentasi PowerPoint</vt:lpstr>
      <vt:lpstr>Presentasi PowerPoint</vt:lpstr>
      <vt:lpstr>Presentasi PowerPoint</vt:lpstr>
      <vt:lpstr>Presentasi PowerPoint</vt:lpstr>
      <vt:lpstr>The Death of Socrates</vt:lpstr>
      <vt:lpstr>Presentasi PowerPoint</vt:lpstr>
      <vt:lpstr>Presentasi PowerPoint</vt:lpstr>
      <vt:lpstr>Presentasi PowerPoint</vt:lpstr>
      <vt:lpstr>Presentasi PowerPoint</vt:lpstr>
      <vt:lpstr>Presentasi PowerPoint</vt:lpstr>
      <vt:lpstr>Berikut adalah beberapa tokoh filsuf yang terkenal pada masa ini (Zaman Yunani Kuno). </vt:lpstr>
      <vt:lpstr>Thales (625-545 sM)</vt:lpstr>
      <vt:lpstr>Socrates (469-399 SM)</vt:lpstr>
      <vt:lpstr>Plato (427-347 sM)</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Johannes Kepler</vt:lpstr>
      <vt:lpstr>Descartes             Galileo Galillei</vt:lpstr>
      <vt:lpstr>Newton</vt:lpstr>
      <vt:lpstr>Presentasi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PENDIDIKAN</dc:title>
  <dc:creator>acer</dc:creator>
  <cp:lastModifiedBy>Microsoft Office User</cp:lastModifiedBy>
  <cp:revision>252</cp:revision>
  <dcterms:created xsi:type="dcterms:W3CDTF">2007-09-20T18:20:41Z</dcterms:created>
  <dcterms:modified xsi:type="dcterms:W3CDTF">2022-03-07T06:07:59Z</dcterms:modified>
</cp:coreProperties>
</file>