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8" r:id="rId2"/>
    <p:sldId id="389" r:id="rId3"/>
    <p:sldId id="396" r:id="rId4"/>
    <p:sldId id="416" r:id="rId5"/>
    <p:sldId id="417" r:id="rId6"/>
    <p:sldId id="418" r:id="rId7"/>
    <p:sldId id="419" r:id="rId8"/>
    <p:sldId id="398" r:id="rId9"/>
    <p:sldId id="399" r:id="rId10"/>
    <p:sldId id="400" r:id="rId11"/>
    <p:sldId id="395" r:id="rId12"/>
    <p:sldId id="406" r:id="rId13"/>
    <p:sldId id="407" r:id="rId14"/>
    <p:sldId id="408" r:id="rId15"/>
    <p:sldId id="409" r:id="rId16"/>
    <p:sldId id="410" r:id="rId17"/>
    <p:sldId id="411" r:id="rId18"/>
    <p:sldId id="414" r:id="rId19"/>
    <p:sldId id="397" r:id="rId20"/>
    <p:sldId id="403" r:id="rId21"/>
    <p:sldId id="401" r:id="rId22"/>
    <p:sldId id="405" r:id="rId23"/>
    <p:sldId id="402" r:id="rId24"/>
    <p:sldId id="4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1"/>
    <a:srgbClr val="32DE42"/>
    <a:srgbClr val="86DBF6"/>
    <a:srgbClr val="B9FFDC"/>
    <a:srgbClr val="BCEBFA"/>
    <a:srgbClr val="BCF0FA"/>
    <a:srgbClr val="FFE5E5"/>
    <a:srgbClr val="FFE07D"/>
    <a:srgbClr val="FFE181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50128" autoAdjust="0"/>
  </p:normalViewPr>
  <p:slideViewPr>
    <p:cSldViewPr>
      <p:cViewPr varScale="1">
        <p:scale>
          <a:sx n="112" d="100"/>
          <a:sy n="112" d="100"/>
        </p:scale>
        <p:origin x="2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C3BD-0325-4D61-9E0A-EDB3C6ED19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8B2E01-6901-4587-BAD4-F17D3686C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7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6602A-E8D2-4797-90D5-F283DEEE92D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d/url?sa=i&amp;rct=j&amp;q=&amp;esrc=s&amp;source=images&amp;cd=&amp;cad=rja&amp;uact=8&amp;ved=0CAcQjRxqFQoTCKPD_uD0_McCFQJUjgodltMBTw&amp;url=http://www.mouser.de/blog/led-technology-and-art-a-greek-geek-perspective&amp;psig=AFQjCNE1ilNlTh2yTrvqBAYeDWNZLEjk2A&amp;ust=144253950486878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315200" cy="6858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8000" spc="-150" dirty="0">
                <a:solidFill>
                  <a:srgbClr val="FFFFFF"/>
                </a:solidFill>
                <a:latin typeface="Bradley Hand ITC" pitchFamily="66" charset="0"/>
                <a:cs typeface="Arabic Transparent" pitchFamily="2" charset="-78"/>
              </a:rPr>
              <a:t>Kajian -</a:t>
            </a:r>
            <a:r>
              <a:rPr lang="id-ID" sz="8000" spc="-150" dirty="0">
                <a:solidFill>
                  <a:srgbClr val="FFFFFF"/>
                </a:solidFill>
                <a:latin typeface="Bradley Hand ITC" pitchFamily="66" charset="0"/>
                <a:cs typeface="Arabic Transparent" pitchFamily="2" charset="-78"/>
              </a:rPr>
              <a:t>3</a:t>
            </a:r>
            <a:endParaRPr lang="en-US" sz="5400" spc="-150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2000" y="2590800"/>
            <a:ext cx="7848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b="1" dirty="0">
                <a:solidFill>
                  <a:srgbClr val="FFFF00"/>
                </a:solidFill>
                <a:latin typeface="Copperplate Gothic Bold" pitchFamily="34" charset="0"/>
                <a:ea typeface="+mj-ea"/>
                <a:cs typeface="+mj-cs"/>
              </a:rPr>
              <a:t>Kaitan </a:t>
            </a:r>
          </a:p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>
                <a:solidFill>
                  <a:srgbClr val="FFFF00"/>
                </a:solidFill>
                <a:latin typeface="Copperplate Gothic Bold" pitchFamily="34" charset="0"/>
                <a:ea typeface="+mj-ea"/>
                <a:cs typeface="+mj-cs"/>
              </a:rPr>
              <a:t>FILSAFAT, </a:t>
            </a:r>
            <a:r>
              <a:rPr lang="id-ID" sz="6600" b="1" dirty="0">
                <a:solidFill>
                  <a:srgbClr val="FFFF00"/>
                </a:solidFill>
                <a:latin typeface="Copperplate Gothic Bold" pitchFamily="34" charset="0"/>
                <a:ea typeface="+mj-ea"/>
                <a:cs typeface="+mj-cs"/>
              </a:rPr>
              <a:t>pengetahuan</a:t>
            </a:r>
            <a:r>
              <a:rPr lang="id-ID" sz="5400" b="1" dirty="0">
                <a:solidFill>
                  <a:srgbClr val="FFFF00"/>
                </a:solidFill>
                <a:latin typeface="Copperplate Gothic Bold" pitchFamily="34" charset="0"/>
                <a:ea typeface="+mj-ea"/>
                <a:cs typeface="+mj-cs"/>
              </a:rPr>
              <a:t>, ILMU, &amp; </a:t>
            </a:r>
            <a:r>
              <a:rPr lang="id-ID" sz="6000" b="1" dirty="0">
                <a:solidFill>
                  <a:srgbClr val="FFFF00"/>
                </a:solidFill>
                <a:latin typeface="Copperplate Gothic Bold" pitchFamily="34" charset="0"/>
                <a:ea typeface="+mj-ea"/>
                <a:cs typeface="+mj-cs"/>
              </a:rPr>
              <a:t>agama</a:t>
            </a:r>
            <a:endParaRPr kumimoji="0" lang="en-US" sz="60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Secara visual proses perkembangan ilmu pengetahuan digambarkan sebagai berikut.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1200" dirty="0">
                <a:solidFill>
                  <a:srgbClr val="FFFF00"/>
                </a:solidFill>
              </a:rPr>
            </a:br>
            <a:r>
              <a:rPr lang="en-US" sz="2800" i="1" dirty="0">
                <a:solidFill>
                  <a:srgbClr val="FFFF00"/>
                </a:solidFill>
              </a:rPr>
              <a:t>Metode Deducto-Hipotetico-Verivikatif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Deduksi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8194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Hipotesis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39624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Verivikasi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5105400"/>
            <a:ext cx="1905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Induksi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752600"/>
            <a:ext cx="601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Berdasarkan pengalaman – pengalaman atau teori-teori atau dogma-dogma yang bersifat umum dilakukan dugaan-dugaan atau hipotesis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8194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Dugaan yang ditarik berdasarkan teori, dogma, atau pengalaman-pengalaman.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3962400"/>
            <a:ext cx="426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Proses pembuktian untuk hipotesis-hipotesis yang telah disusun melalui kegiatan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51054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Hasil penelitian tersebut disusun ke dalam suatu teori umum.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866900" y="2019300"/>
            <a:ext cx="6858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200400"/>
            <a:ext cx="8382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343400"/>
            <a:ext cx="9144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Bracket 21"/>
          <p:cNvSpPr/>
          <p:nvPr/>
        </p:nvSpPr>
        <p:spPr>
          <a:xfrm rot="8502274">
            <a:off x="1667246" y="1770466"/>
            <a:ext cx="570717" cy="4422092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FFFF00"/>
                </a:solidFill>
              </a:rPr>
              <a:t>SKEMA </a:t>
            </a:r>
            <a:r>
              <a:rPr lang="id-ID" sz="2400" b="1" dirty="0">
                <a:solidFill>
                  <a:srgbClr val="FFFF00"/>
                </a:solidFill>
              </a:rPr>
              <a:t>KAITAN</a:t>
            </a:r>
            <a:r>
              <a:rPr lang="en-US" sz="2400" b="1" dirty="0">
                <a:solidFill>
                  <a:srgbClr val="FFFF00"/>
                </a:solidFill>
              </a:rPr>
              <a:t> FILSAFAT </a:t>
            </a:r>
            <a:r>
              <a:rPr lang="id-ID" sz="2400" b="1" dirty="0">
                <a:solidFill>
                  <a:srgbClr val="FFFF00"/>
                </a:solidFill>
              </a:rPr>
              <a:t>&amp; </a:t>
            </a:r>
            <a:r>
              <a:rPr lang="en-US" sz="2400" b="1" dirty="0">
                <a:solidFill>
                  <a:srgbClr val="FFFF00"/>
                </a:solidFill>
              </a:rPr>
              <a:t>ILMU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lum bright="-40000" contrast="60000"/>
          </a:blip>
          <a:srcRect/>
          <a:stretch>
            <a:fillRect/>
          </a:stretch>
        </p:blipFill>
        <p:spPr bwMode="auto">
          <a:xfrm>
            <a:off x="381000" y="762000"/>
            <a:ext cx="8305800" cy="6019800"/>
          </a:xfrm>
          <a:prstGeom prst="rect">
            <a:avLst/>
          </a:prstGeom>
          <a:solidFill>
            <a:srgbClr val="6624C6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BAGAIMANA RELASI ANTARA </a:t>
            </a:r>
            <a:r>
              <a:rPr lang="id-ID" sz="3200" dirty="0">
                <a:solidFill>
                  <a:srgbClr val="FFFF00"/>
                </a:solidFill>
                <a:latin typeface="Arial Black" pitchFamily="34" charset="0"/>
              </a:rPr>
              <a:t>FILSAFAT </a:t>
            </a:r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DAN </a:t>
            </a:r>
            <a:r>
              <a:rPr lang="id-ID" sz="3200" dirty="0">
                <a:solidFill>
                  <a:srgbClr val="FFFF00"/>
                </a:solidFill>
                <a:latin typeface="Arial Black" pitchFamily="34" charset="0"/>
              </a:rPr>
              <a:t>AGAMA</a:t>
            </a:r>
            <a:r>
              <a:rPr lang="en-US" sz="3200" dirty="0">
                <a:solidFill>
                  <a:srgbClr val="FFFF00"/>
                </a:solidFill>
                <a:latin typeface="Arial Black" pitchFamily="34" charset="0"/>
              </a:rPr>
              <a:t>?</a:t>
            </a:r>
            <a:endParaRPr lang="id-ID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4040"/>
            <a:ext cx="8153400" cy="47091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perdebatan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mengenai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relasi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filsafat dan agama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da tiga jawaban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id-ID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pertanyaan di atas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2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d-ID" sz="3200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id-ID" sz="32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Revisionis</a:t>
            </a:r>
            <a:r>
              <a:rPr lang="en-US" sz="32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ini berasal dari Agustinus (354-430) yg menyatakan ajaran agama bertugas merevisi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mengoreksi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pemikiran filsafat.</a:t>
            </a:r>
          </a:p>
        </p:txBody>
      </p:sp>
    </p:spTree>
    <p:extLst>
      <p:ext uri="{BB962C8B-B14F-4D97-AF65-F5344CB8AC3E}">
        <p14:creationId xmlns:p14="http://schemas.microsoft.com/office/powerpoint/2010/main" val="21301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5840"/>
            <a:ext cx="8305800" cy="5775960"/>
          </a:xfrm>
        </p:spPr>
        <p:txBody>
          <a:bodyPr>
            <a:noAutofit/>
          </a:bodyPr>
          <a:lstStyle/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id-ID" sz="32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Sintesis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Jawaban ini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berasal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Thomas Aquinas (1225-1274) yg menyintesiskan filsafat dan agama sedemikian rupa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sz="3200" dirty="0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eduanya</a:t>
            </a:r>
            <a:r>
              <a:rPr lang="en-US" sz="3200" dirty="0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d-ID" sz="3200" dirty="0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pertahankan identitas masing-masing, menjadi suatu entitas baru</a:t>
            </a:r>
            <a:r>
              <a:rPr lang="en-US" sz="3200" dirty="0">
                <a:solidFill>
                  <a:srgbClr val="61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ts val="3200"/>
              </a:lnSpc>
              <a:spcBef>
                <a:spcPts val="18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sz="3200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d-ID" sz="3200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asilnya </a:t>
            </a:r>
            <a:r>
              <a:rPr lang="en-US" sz="3200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3200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pemikiran filsafat menjadi lapisan bawah yg bersifat umum, sedangkan ajaran agama menjadi lapisan atas yg bersifat khusus.</a:t>
            </a:r>
            <a:endParaRPr lang="en-US" sz="3200" dirty="0">
              <a:solidFill>
                <a:srgbClr val="FFFF9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181600" cy="4572000"/>
          </a:xfrm>
        </p:spPr>
        <p:txBody>
          <a:bodyPr>
            <a:noAutofit/>
          </a:bodyPr>
          <a:lstStyle/>
          <a:p>
            <a:pPr lvl="0"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id-ID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Diaparalelis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Jawaban ini diberikan oleh F.E.D. Schleiermacher (1768-1834) yg menganggap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agama dan filsafat s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bg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gejala yg sejajar. </a:t>
            </a:r>
            <a:endParaRPr 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r>
              <a:rPr lang="id-ID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en-US" dirty="0" err="1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97"/>
                </a:solidFill>
                <a:latin typeface="Arial" pitchFamily="34" charset="0"/>
                <a:cs typeface="Arial" pitchFamily="34" charset="0"/>
              </a:rPr>
              <a:t>dapat diumpamakan seperti sepasang rel kereta api yg sejajar.</a:t>
            </a:r>
          </a:p>
          <a:p>
            <a:pPr>
              <a:lnSpc>
                <a:spcPts val="3200"/>
              </a:lnSpc>
              <a:spcBef>
                <a:spcPts val="1200"/>
              </a:spcBef>
              <a:buClr>
                <a:srgbClr val="FFFF00"/>
              </a:buClr>
              <a:buSzPct val="96000"/>
              <a:buFont typeface="Wingdings" pitchFamily="2" charset="2"/>
              <a:buChar char="§"/>
            </a:pPr>
            <a:endParaRPr lang="id-ID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:\FOTO\BRITISH_COUNCIL\british_Page_2.jpg"/>
          <p:cNvPicPr>
            <a:picLocks noChangeAspect="1" noChangeArrowheads="1"/>
          </p:cNvPicPr>
          <p:nvPr/>
        </p:nvPicPr>
        <p:blipFill>
          <a:blip r:embed="rId3"/>
          <a:srcRect l="27027"/>
          <a:stretch>
            <a:fillRect/>
          </a:stretch>
        </p:blipFill>
        <p:spPr bwMode="auto">
          <a:xfrm>
            <a:off x="5410200" y="1293283"/>
            <a:ext cx="3429000" cy="449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0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Green marble"/>
          <p:cNvSpPr>
            <a:spLocks noGrp="1" noChangeArrowheads="1"/>
          </p:cNvSpPr>
          <p:nvPr>
            <p:ph type="title"/>
          </p:nvPr>
        </p:nvSpPr>
        <p:spPr>
          <a:xfrm>
            <a:off x="242918" y="274638"/>
            <a:ext cx="86868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id-ID" sz="5400" b="1" dirty="0">
                <a:solidFill>
                  <a:srgbClr val="00FF99"/>
                </a:solidFill>
                <a:latin typeface="+mn-lt"/>
              </a:rPr>
              <a:t>Theologi</a:t>
            </a:r>
            <a:endParaRPr lang="en-GB" b="1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1406" y="1500174"/>
            <a:ext cx="9043958" cy="5257800"/>
          </a:xfrm>
          <a:solidFill>
            <a:srgbClr val="B9FFDC"/>
          </a:solidFill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SzPct val="104000"/>
              <a:buNone/>
            </a:pPr>
            <a:endParaRPr lang="id-ID" sz="11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SzPct val="104000"/>
              <a:buNone/>
            </a:pPr>
            <a:r>
              <a:rPr lang="id-ID" sz="3000" b="1" dirty="0">
                <a:solidFill>
                  <a:srgbClr val="C00000"/>
                </a:solidFill>
              </a:rPr>
              <a:t>Adakah Tuhan? </a:t>
            </a:r>
            <a:endParaRPr lang="id-ID" b="1" dirty="0">
              <a:solidFill>
                <a:srgbClr val="C00000"/>
              </a:solidFill>
            </a:endParaRPr>
          </a:p>
          <a:p>
            <a:pPr>
              <a:buClr>
                <a:srgbClr val="FFFF00"/>
              </a:buClr>
              <a:buSzPct val="104000"/>
              <a:buNone/>
            </a:pPr>
            <a:r>
              <a:rPr lang="id-ID" b="1" dirty="0">
                <a:solidFill>
                  <a:schemeClr val="bg1"/>
                </a:solidFill>
                <a:sym typeface="Wingdings" pitchFamily="2" charset="2"/>
              </a:rPr>
              <a:t>	4 D</a:t>
            </a:r>
            <a:r>
              <a:rPr lang="id-ID" b="1" dirty="0">
                <a:solidFill>
                  <a:schemeClr val="bg1"/>
                </a:solidFill>
              </a:rPr>
              <a:t>alil pembuktian Tuhan (Ontologis, Kosmologis, Teleologis, dan Etis)</a:t>
            </a:r>
          </a:p>
          <a:p>
            <a:pPr>
              <a:buClr>
                <a:srgbClr val="FFFF00"/>
              </a:buClr>
              <a:buSzPct val="104000"/>
              <a:buNone/>
            </a:pPr>
            <a:r>
              <a:rPr lang="id-ID" sz="1000" b="1" dirty="0">
                <a:solidFill>
                  <a:schemeClr val="bg1"/>
                </a:solidFill>
              </a:rPr>
              <a:t>	</a:t>
            </a:r>
          </a:p>
          <a:p>
            <a:pPr>
              <a:buClr>
                <a:srgbClr val="FFFF00"/>
              </a:buClr>
              <a:buSzPct val="104000"/>
              <a:buNone/>
            </a:pPr>
            <a:r>
              <a:rPr lang="id-ID" b="1" dirty="0">
                <a:solidFill>
                  <a:srgbClr val="C00000"/>
                </a:solidFill>
              </a:rPr>
              <a:t> 1. </a:t>
            </a:r>
            <a:r>
              <a:rPr lang="en-US" b="1" dirty="0" err="1">
                <a:solidFill>
                  <a:srgbClr val="C00000"/>
                </a:solidFill>
              </a:rPr>
              <a:t>Dalil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ontologis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Anselmus</a:t>
            </a:r>
            <a:r>
              <a:rPr lang="en-US" b="1" dirty="0">
                <a:solidFill>
                  <a:srgbClr val="C00000"/>
                </a:solidFill>
              </a:rPr>
              <a:t>): </a:t>
            </a:r>
            <a:endParaRPr lang="id-ID" b="1" dirty="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</a:rPr>
              <a:t>segala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sesuatu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dunia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tdk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sempurna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melainkan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hanya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memperlihatkan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tingkatan-tingkatan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gradasi</a:t>
            </a:r>
            <a:r>
              <a:rPr lang="en-US" sz="3200" dirty="0">
                <a:solidFill>
                  <a:schemeClr val="bg1"/>
                </a:solidFill>
              </a:rPr>
              <a:t>). </a:t>
            </a:r>
            <a:endParaRPr lang="id-ID" sz="3200" dirty="0">
              <a:solidFill>
                <a:schemeClr val="bg1"/>
              </a:solidFill>
            </a:endParaRPr>
          </a:p>
          <a:p>
            <a:pPr lvl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id-ID" sz="3200" dirty="0">
                <a:solidFill>
                  <a:schemeClr val="bg1"/>
                </a:solidFill>
              </a:rPr>
              <a:t>Oleh karenanya,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yg</a:t>
            </a:r>
            <a:r>
              <a:rPr lang="en-US" sz="3200" dirty="0">
                <a:solidFill>
                  <a:schemeClr val="bg1"/>
                </a:solidFill>
              </a:rPr>
              <a:t> paling </a:t>
            </a:r>
            <a:r>
              <a:rPr lang="en-US" sz="3200" dirty="0" err="1">
                <a:solidFill>
                  <a:schemeClr val="bg1"/>
                </a:solidFill>
              </a:rPr>
              <a:t>sempurna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mengatasi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id-ID" sz="3200" dirty="0">
                <a:solidFill>
                  <a:schemeClr val="bg1"/>
                </a:solidFill>
              </a:rPr>
              <a:t>atas </a:t>
            </a:r>
            <a:r>
              <a:rPr lang="en-US" sz="3200" dirty="0" err="1">
                <a:solidFill>
                  <a:schemeClr val="bg1"/>
                </a:solidFill>
              </a:rPr>
              <a:t>semua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ketidaksempurnaan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itu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yakni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The Perfect Being.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Rectangle 31" descr="Green marble"/>
          <p:cNvSpPr>
            <a:spLocks noGrp="1" noChangeArrowheads="1"/>
          </p:cNvSpPr>
          <p:nvPr>
            <p:ph type="title"/>
          </p:nvPr>
        </p:nvSpPr>
        <p:spPr>
          <a:xfrm>
            <a:off x="128646" y="277813"/>
            <a:ext cx="887251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id-ID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2. Dalil Kosmologis (Aristoteles)</a:t>
            </a:r>
            <a:endParaRPr lang="en-GB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20" name="Rectangle 32"/>
          <p:cNvSpPr>
            <a:spLocks noGrp="1" noChangeArrowheads="1"/>
          </p:cNvSpPr>
          <p:nvPr>
            <p:ph idx="1"/>
          </p:nvPr>
        </p:nvSpPr>
        <p:spPr>
          <a:xfrm>
            <a:off x="128646" y="1604970"/>
            <a:ext cx="8872510" cy="4967302"/>
          </a:xfrm>
          <a:solidFill>
            <a:srgbClr val="BCF0FA"/>
          </a:solidFill>
        </p:spPr>
        <p:txBody>
          <a:bodyPr/>
          <a:lstStyle/>
          <a:p>
            <a:pPr>
              <a:spcBef>
                <a:spcPts val="0"/>
              </a:spcBef>
              <a:buClr>
                <a:srgbClr val="FFFF00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01000"/>
              <a:buFont typeface="Wingdings" pitchFamily="2" charset="2"/>
              <a:buChar char="Ø"/>
            </a:pP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eteraturan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semesta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motion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buSzPct val="101000"/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terjadinya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semesta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C00000"/>
              </a:buClr>
              <a:buSzPct val="101000"/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Akhirnya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akal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tiba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titik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ultimate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Unmoved Mover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digerakkan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 descr="Brown marble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  <a:ln>
            <a:pattFill prst="pct25">
              <a:fgClr>
                <a:schemeClr val="tx1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Dalil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Kosmologis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Aristoteles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_s6148"/>
          <p:cNvSpPr>
            <a:spLocks noChangeArrowheads="1"/>
          </p:cNvSpPr>
          <p:nvPr/>
        </p:nvSpPr>
        <p:spPr bwMode="auto">
          <a:xfrm flipV="1">
            <a:off x="3704455" y="1629539"/>
            <a:ext cx="1806528" cy="1156519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CF0FA"/>
          </a:solidFill>
          <a:ln w="4669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moved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Mover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_s6149"/>
          <p:cNvSpPr>
            <a:spLocks noChangeArrowheads="1"/>
          </p:cNvSpPr>
          <p:nvPr/>
        </p:nvSpPr>
        <p:spPr bwMode="auto">
          <a:xfrm flipV="1">
            <a:off x="2803848" y="2843985"/>
            <a:ext cx="3607742" cy="115651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6DBF6"/>
          </a:solidFill>
          <a:ln w="4669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800" b="1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6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ultimate</a:t>
            </a:r>
            <a:endParaRPr kumimoji="0" lang="en-GB" sz="2800" b="1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_s6150"/>
          <p:cNvSpPr>
            <a:spLocks noChangeArrowheads="1"/>
          </p:cNvSpPr>
          <p:nvPr/>
        </p:nvSpPr>
        <p:spPr bwMode="auto">
          <a:xfrm flipV="1">
            <a:off x="1903241" y="4071942"/>
            <a:ext cx="5408956" cy="1156519"/>
          </a:xfrm>
          <a:custGeom>
            <a:avLst/>
            <a:gdLst>
              <a:gd name="G0" fmla="+- 3600 0 0"/>
              <a:gd name="G1" fmla="+- 21600 0 3600"/>
              <a:gd name="G2" fmla="*/ 3600 1 2"/>
              <a:gd name="G3" fmla="+- 21600 0 G2"/>
              <a:gd name="G4" fmla="+/ 3600 21600 2"/>
              <a:gd name="G5" fmla="+/ G1 0 2"/>
              <a:gd name="G6" fmla="*/ 21600 21600 3600"/>
              <a:gd name="G7" fmla="*/ G6 1 2"/>
              <a:gd name="G8" fmla="+- 21600 0 G7"/>
              <a:gd name="G9" fmla="*/ 21600 1 2"/>
              <a:gd name="G10" fmla="+- 3600 0 G9"/>
              <a:gd name="G11" fmla="?: G10 G8 0"/>
              <a:gd name="G12" fmla="?: G10 G7 21600"/>
              <a:gd name="T0" fmla="*/ 19800 w 21600"/>
              <a:gd name="T1" fmla="*/ 10800 h 21600"/>
              <a:gd name="T2" fmla="*/ 10800 w 21600"/>
              <a:gd name="T3" fmla="*/ 21600 h 21600"/>
              <a:gd name="T4" fmla="*/ 1800 w 21600"/>
              <a:gd name="T5" fmla="*/ 10800 h 21600"/>
              <a:gd name="T6" fmla="*/ 10800 w 21600"/>
              <a:gd name="T7" fmla="*/ 0 h 21600"/>
              <a:gd name="T8" fmla="*/ 3600 w 21600"/>
              <a:gd name="T9" fmla="*/ 3600 h 21600"/>
              <a:gd name="T10" fmla="*/ 18000 w 21600"/>
              <a:gd name="T11" fmla="*/ 18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4669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800" b="1" i="0" u="none" strike="noStrike" cap="none" spc="60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6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Change</a:t>
            </a:r>
            <a:endParaRPr kumimoji="0" lang="en-GB" sz="2800" b="1" i="0" u="none" strike="noStrike" cap="none" spc="60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_s6151"/>
          <p:cNvSpPr>
            <a:spLocks noChangeArrowheads="1"/>
          </p:cNvSpPr>
          <p:nvPr/>
        </p:nvSpPr>
        <p:spPr bwMode="auto">
          <a:xfrm flipV="1">
            <a:off x="999977" y="5300894"/>
            <a:ext cx="7215484" cy="1156519"/>
          </a:xfrm>
          <a:custGeom>
            <a:avLst/>
            <a:gdLst>
              <a:gd name="G0" fmla="+- 2700 0 0"/>
              <a:gd name="G1" fmla="+- 21600 0 2700"/>
              <a:gd name="G2" fmla="*/ 2700 1 2"/>
              <a:gd name="G3" fmla="+- 21600 0 G2"/>
              <a:gd name="G4" fmla="+/ 2700 21600 2"/>
              <a:gd name="G5" fmla="+/ G1 0 2"/>
              <a:gd name="G6" fmla="*/ 21600 21600 2700"/>
              <a:gd name="G7" fmla="*/ G6 1 2"/>
              <a:gd name="G8" fmla="+- 21600 0 G7"/>
              <a:gd name="G9" fmla="*/ 21600 1 2"/>
              <a:gd name="G10" fmla="+- 2700 0 G9"/>
              <a:gd name="G11" fmla="?: G10 G8 0"/>
              <a:gd name="G12" fmla="?: G10 G7 21600"/>
              <a:gd name="T0" fmla="*/ 20250 w 21600"/>
              <a:gd name="T1" fmla="*/ 10800 h 21600"/>
              <a:gd name="T2" fmla="*/ 10800 w 21600"/>
              <a:gd name="T3" fmla="*/ 21600 h 21600"/>
              <a:gd name="T4" fmla="*/ 1350 w 21600"/>
              <a:gd name="T5" fmla="*/ 10800 h 21600"/>
              <a:gd name="T6" fmla="*/ 10800 w 21600"/>
              <a:gd name="T7" fmla="*/ 0 h 21600"/>
              <a:gd name="T8" fmla="*/ 3150 w 21600"/>
              <a:gd name="T9" fmla="*/ 3150 h 21600"/>
              <a:gd name="T10" fmla="*/ 18450 w 21600"/>
              <a:gd name="T11" fmla="*/ 184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4669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6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Motion</a:t>
            </a:r>
            <a:endParaRPr kumimoji="0" lang="en-GB" sz="3200" b="1" i="0" u="none" strike="noStrike" cap="none" spc="60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V="1">
            <a:off x="4572000" y="5281612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4572000" y="4143380"/>
            <a:ext cx="0" cy="431800"/>
          </a:xfrm>
          <a:prstGeom prst="line">
            <a:avLst/>
          </a:prstGeom>
          <a:noFill/>
          <a:ln w="38100">
            <a:solidFill>
              <a:srgbClr val="3552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V="1">
            <a:off x="4572000" y="2928934"/>
            <a:ext cx="0" cy="360000"/>
          </a:xfrm>
          <a:prstGeom prst="line">
            <a:avLst/>
          </a:prstGeom>
          <a:noFill/>
          <a:ln w="38100">
            <a:solidFill>
              <a:srgbClr val="35521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1854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56" y="214290"/>
            <a:ext cx="8839200" cy="150811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id-ID" sz="4000" b="1" dirty="0">
                <a:solidFill>
                  <a:schemeClr val="bg1"/>
                </a:solidFill>
                <a:latin typeface="+mn-lt"/>
              </a:rPr>
              <a:t>4. Dalil Etis (Immanuel Kant)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699" name="Rectangle 3" descr="60%"/>
          <p:cNvSpPr>
            <a:spLocks noGrp="1" noChangeArrowheads="1"/>
          </p:cNvSpPr>
          <p:nvPr>
            <p:ph idx="1"/>
          </p:nvPr>
        </p:nvSpPr>
        <p:spPr>
          <a:xfrm>
            <a:off x="71438" y="1857364"/>
            <a:ext cx="9001156" cy="4714908"/>
          </a:xfrm>
          <a:solidFill>
            <a:srgbClr val="BCF0FA"/>
          </a:solidFill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endParaRPr lang="id-ID" dirty="0">
              <a:solidFill>
                <a:srgbClr val="100A6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kecenderungan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niscaya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keinginan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 h</a:t>
            </a:r>
            <a:r>
              <a:rPr lang="id-ID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d-ID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bahagia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happiness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berbuat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id-ID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i="1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(goodness)</a:t>
            </a:r>
            <a:r>
              <a:rPr lang="en-US" dirty="0">
                <a:solidFill>
                  <a:srgbClr val="100A6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dirty="0">
              <a:solidFill>
                <a:srgbClr val="100A6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Kedua</a:t>
            </a:r>
            <a:r>
              <a:rPr lang="id-ID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nya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id-ID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terwujud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id-ID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dijamin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postulat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id-ID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aitu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kebebasan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kehendak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freewill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keabadian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immortality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se</a:t>
            </a:r>
            <a:r>
              <a:rPr lang="id-ID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laku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penjamin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moral (</a:t>
            </a:r>
            <a:r>
              <a:rPr lang="en-US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 Giver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00" y="2057400"/>
            <a:ext cx="8629800" cy="3897000"/>
          </a:xfrm>
        </p:spPr>
        <p:txBody>
          <a:bodyPr>
            <a:noAutofit/>
          </a:bodyPr>
          <a:lstStyle/>
          <a:p>
            <a:pPr marL="609600" indent="-609600" algn="l">
              <a:lnSpc>
                <a:spcPts val="3600"/>
              </a:lnSpc>
              <a:spcBef>
                <a:spcPts val="1200"/>
              </a:spcBef>
              <a:buClr>
                <a:srgbClr val="FFC000"/>
              </a:buClr>
              <a:buBlip>
                <a:blip r:embed="rId3"/>
              </a:buBlip>
              <a:defRPr/>
            </a:pPr>
            <a:r>
              <a:rPr lang="id-ID" b="1" dirty="0">
                <a:solidFill>
                  <a:srgbClr val="9FE6FF"/>
                </a:solidFill>
              </a:rPr>
              <a:t>Filsafat </a:t>
            </a:r>
            <a:r>
              <a:rPr lang="en-US" b="1" dirty="0" err="1">
                <a:solidFill>
                  <a:srgbClr val="FFFFFF"/>
                </a:solidFill>
              </a:rPr>
              <a:t>dibutuhkan</a:t>
            </a:r>
            <a:r>
              <a:rPr lang="en-US" b="1" dirty="0">
                <a:solidFill>
                  <a:srgbClr val="FFFFFF"/>
                </a:solidFill>
              </a:rPr>
              <a:t> agama </a:t>
            </a:r>
            <a:r>
              <a:rPr lang="en-US" b="1" dirty="0" err="1">
                <a:solidFill>
                  <a:srgbClr val="FFFFFF"/>
                </a:solidFill>
              </a:rPr>
              <a:t>utk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membuktikan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kebenaran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ajarannya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sehingga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kebenaran</a:t>
            </a:r>
            <a:r>
              <a:rPr lang="en-US" b="1" dirty="0">
                <a:solidFill>
                  <a:srgbClr val="FFFFFF"/>
                </a:solidFill>
              </a:rPr>
              <a:t> agama </a:t>
            </a:r>
            <a:r>
              <a:rPr lang="en-US" b="1" dirty="0" err="1">
                <a:solidFill>
                  <a:srgbClr val="FFFFFF"/>
                </a:solidFill>
              </a:rPr>
              <a:t>tidak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saja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memperoleh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legitimasi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dari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segi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id-ID" b="1" dirty="0">
                <a:solidFill>
                  <a:srgbClr val="9FE6FF"/>
                </a:solidFill>
              </a:rPr>
              <a:t>o</a:t>
            </a:r>
            <a:r>
              <a:rPr lang="en-US" b="1" dirty="0" err="1">
                <a:solidFill>
                  <a:srgbClr val="9FE6FF"/>
                </a:solidFill>
              </a:rPr>
              <a:t>toritatif</a:t>
            </a:r>
            <a:r>
              <a:rPr lang="en-US" b="1" dirty="0">
                <a:solidFill>
                  <a:srgbClr val="9FE6FF"/>
                </a:solidFill>
              </a:rPr>
              <a:t> </a:t>
            </a:r>
            <a:r>
              <a:rPr lang="en-US" b="1" i="1" dirty="0">
                <a:solidFill>
                  <a:srgbClr val="9FE6FF"/>
                </a:solidFill>
              </a:rPr>
              <a:t>(</a:t>
            </a:r>
            <a:r>
              <a:rPr lang="en-US" b="1" i="1" dirty="0" err="1">
                <a:solidFill>
                  <a:srgbClr val="9FE6FF"/>
                </a:solidFill>
              </a:rPr>
              <a:t>naqli</a:t>
            </a:r>
            <a:r>
              <a:rPr lang="en-US" b="1" i="1" dirty="0">
                <a:solidFill>
                  <a:srgbClr val="9FE6FF"/>
                </a:solidFill>
              </a:rPr>
              <a:t>)</a:t>
            </a:r>
            <a:r>
              <a:rPr lang="en-US" b="1" dirty="0">
                <a:solidFill>
                  <a:srgbClr val="9FE6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tetapi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juga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segi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9FE6FF"/>
                </a:solidFill>
              </a:rPr>
              <a:t>rasional</a:t>
            </a:r>
            <a:r>
              <a:rPr lang="en-US" b="1" dirty="0">
                <a:solidFill>
                  <a:srgbClr val="9FE6FF"/>
                </a:solidFill>
              </a:rPr>
              <a:t> </a:t>
            </a:r>
            <a:r>
              <a:rPr lang="en-US" b="1" i="1" dirty="0">
                <a:solidFill>
                  <a:srgbClr val="9FE6FF"/>
                </a:solidFill>
              </a:rPr>
              <a:t>(</a:t>
            </a:r>
            <a:r>
              <a:rPr lang="en-US" b="1" i="1" dirty="0" err="1">
                <a:solidFill>
                  <a:srgbClr val="9FE6FF"/>
                </a:solidFill>
              </a:rPr>
              <a:t>aqli</a:t>
            </a:r>
            <a:r>
              <a:rPr lang="en-US" b="1" i="1" dirty="0">
                <a:solidFill>
                  <a:srgbClr val="9FE6FF"/>
                </a:solidFill>
              </a:rPr>
              <a:t>).</a:t>
            </a:r>
          </a:p>
          <a:p>
            <a:pPr marL="609600" indent="-609600" algn="l">
              <a:lnSpc>
                <a:spcPts val="3600"/>
              </a:lnSpc>
              <a:spcBef>
                <a:spcPts val="2400"/>
              </a:spcBef>
              <a:buClr>
                <a:srgbClr val="FFC000"/>
              </a:buClr>
              <a:buBlip>
                <a:blip r:embed="rId3"/>
              </a:buBlip>
              <a:defRPr/>
            </a:pPr>
            <a:r>
              <a:rPr lang="en-US" b="1" dirty="0">
                <a:solidFill>
                  <a:srgbClr val="FFFF00"/>
                </a:solidFill>
              </a:rPr>
              <a:t>Agama </a:t>
            </a:r>
            <a:r>
              <a:rPr lang="en-US" b="1" dirty="0" err="1">
                <a:solidFill>
                  <a:srgbClr val="FFFF00"/>
                </a:solidFill>
              </a:rPr>
              <a:t>dibutuhkan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oleh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id-ID" b="1" dirty="0">
                <a:solidFill>
                  <a:srgbClr val="FFFF00"/>
                </a:solidFill>
              </a:rPr>
              <a:t>filsafat </a:t>
            </a:r>
            <a:r>
              <a:rPr lang="en-US" b="1" dirty="0" err="1">
                <a:solidFill>
                  <a:srgbClr val="FFFF00"/>
                </a:solidFill>
              </a:rPr>
              <a:t>utk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memperkaya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khazanah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kajian</a:t>
            </a:r>
            <a:r>
              <a:rPr lang="en-US" b="1" dirty="0">
                <a:solidFill>
                  <a:srgbClr val="FFFF00"/>
                </a:solidFill>
              </a:rPr>
              <a:t> yang </a:t>
            </a:r>
            <a:r>
              <a:rPr lang="en-US" b="1" dirty="0" err="1">
                <a:solidFill>
                  <a:srgbClr val="FFFF00"/>
                </a:solidFill>
              </a:rPr>
              <a:t>menjadi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obyek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dari</a:t>
            </a:r>
            <a:r>
              <a:rPr lang="id-ID" b="1" dirty="0">
                <a:solidFill>
                  <a:srgbClr val="FFFF00"/>
                </a:solidFill>
              </a:rPr>
              <a:t> filsafat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8382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4000" b="1" dirty="0">
                <a:solidFill>
                  <a:srgbClr val="FFFF00"/>
                </a:solidFill>
              </a:rPr>
              <a:t>FILSAFAT, </a:t>
            </a:r>
            <a:r>
              <a:rPr lang="id-ID" sz="4000" dirty="0">
                <a:solidFill>
                  <a:srgbClr val="FFFF00"/>
                </a:solidFill>
              </a:rPr>
              <a:t>ILMU </a:t>
            </a:r>
            <a:r>
              <a:rPr lang="en-US" sz="4000" spc="-150" dirty="0" err="1">
                <a:solidFill>
                  <a:srgbClr val="FFFF00"/>
                </a:solidFill>
              </a:rPr>
              <a:t>dan</a:t>
            </a:r>
            <a:r>
              <a:rPr lang="en-US" sz="4000" b="1" spc="-150" dirty="0">
                <a:solidFill>
                  <a:srgbClr val="FFFF00"/>
                </a:solidFill>
              </a:rPr>
              <a:t> AGAMA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400800" cy="4876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Secara historis, </a:t>
            </a:r>
            <a:r>
              <a:rPr lang="id-ID" sz="24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Filsafat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muncul kali pertama sbg studi, dan </a:t>
            </a:r>
            <a:r>
              <a:rPr lang="id-ID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 </a:t>
            </a:r>
            <a:r>
              <a:rPr lang="id-ID" sz="2400" dirty="0" err="1">
                <a:latin typeface="Arial" pitchFamily="34" charset="0"/>
                <a:cs typeface="Arial" pitchFamily="34" charset="0"/>
              </a:rPr>
              <a:t>merup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bagian darinya. </a:t>
            </a:r>
          </a:p>
          <a:p>
            <a:pPr marL="449263" indent="0">
              <a:spcBef>
                <a:spcPts val="600"/>
              </a:spcBef>
              <a:buNone/>
            </a:pPr>
            <a:r>
              <a:rPr lang="id-ID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--&gt; Filsafat merup induk dari segala ilmu. </a:t>
            </a:r>
          </a:p>
          <a:p>
            <a:pPr marL="538163" indent="-347663">
              <a:spcBef>
                <a:spcPts val="600"/>
              </a:spcBef>
              <a:buFont typeface="Wingdings" pitchFamily="2" charset="2"/>
              <a:buChar char="q"/>
            </a:pPr>
            <a:r>
              <a:rPr lang="id-ID" sz="24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Filsafat &amp; ilmu memiiki kesamaan yakni menggunakan berfikir reflektif dalam upaya memahami fakta-fakta dunia dan kehidupan.</a:t>
            </a:r>
          </a:p>
          <a:p>
            <a:pPr>
              <a:spcBef>
                <a:spcPts val="600"/>
              </a:spcBef>
            </a:pPr>
            <a:r>
              <a:rPr lang="id-ID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Semuanya bertujuan sama, yakni mencari kebenaran.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membekali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filsafat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deskriptif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faktual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id-ID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04800"/>
            <a:ext cx="83820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>
            <a:noAutofit/>
          </a:bodyPr>
          <a:lstStyle/>
          <a:p>
            <a:pPr marR="0" lvl="0" indent="0" algn="ctr" defTabSz="914400" rtl="0" eaLnBrk="1" fontAlgn="auto" latinLnBrk="0" hangingPunct="1">
              <a:lnSpc>
                <a:spcPts val="39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FILSAFAT</a:t>
            </a:r>
            <a:r>
              <a:rPr lang="id-ID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DAN 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ILMU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39938" name="Picture 2" descr="http://www.mouser.com/blog/Portals/0/iStock_000011454807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599" y="1566862"/>
            <a:ext cx="2206625" cy="330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/>
          <a:stretch/>
        </p:blipFill>
        <p:spPr>
          <a:xfrm>
            <a:off x="228600" y="609600"/>
            <a:ext cx="8690854" cy="5486400"/>
          </a:xfrm>
        </p:spPr>
      </p:pic>
    </p:spTree>
    <p:extLst>
      <p:ext uri="{BB962C8B-B14F-4D97-AF65-F5344CB8AC3E}">
        <p14:creationId xmlns:p14="http://schemas.microsoft.com/office/powerpoint/2010/main" val="205858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7754"/>
          <a:stretch/>
        </p:blipFill>
        <p:spPr>
          <a:xfrm>
            <a:off x="189861" y="914400"/>
            <a:ext cx="8725539" cy="4876801"/>
          </a:xfrm>
        </p:spPr>
      </p:pic>
    </p:spTree>
    <p:extLst>
      <p:ext uri="{BB962C8B-B14F-4D97-AF65-F5344CB8AC3E}">
        <p14:creationId xmlns:p14="http://schemas.microsoft.com/office/powerpoint/2010/main" val="63295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4517"/>
          <a:stretch/>
        </p:blipFill>
        <p:spPr>
          <a:xfrm>
            <a:off x="152400" y="838200"/>
            <a:ext cx="8753941" cy="5105400"/>
          </a:xfrm>
        </p:spPr>
      </p:pic>
    </p:spTree>
    <p:extLst>
      <p:ext uri="{BB962C8B-B14F-4D97-AF65-F5344CB8AC3E}">
        <p14:creationId xmlns:p14="http://schemas.microsoft.com/office/powerpoint/2010/main" val="163926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 b="7755"/>
          <a:stretch/>
        </p:blipFill>
        <p:spPr>
          <a:xfrm>
            <a:off x="234935" y="934033"/>
            <a:ext cx="8680465" cy="5695367"/>
          </a:xfrm>
        </p:spPr>
      </p:pic>
      <p:sp>
        <p:nvSpPr>
          <p:cNvPr id="2" name="Kotak Teks 1"/>
          <p:cNvSpPr txBox="1"/>
          <p:nvPr/>
        </p:nvSpPr>
        <p:spPr>
          <a:xfrm>
            <a:off x="609600" y="914400"/>
            <a:ext cx="5715000" cy="646331"/>
          </a:xfrm>
          <a:prstGeom prst="rect">
            <a:avLst/>
          </a:prstGeom>
          <a:solidFill>
            <a:srgbClr val="004881"/>
          </a:solidFill>
        </p:spPr>
        <p:txBody>
          <a:bodyPr wrap="square" rtlCol="0">
            <a:spAutoFit/>
          </a:bodyPr>
          <a:lstStyle/>
          <a:p>
            <a:r>
              <a:rPr lang="id-ID" sz="3600"/>
              <a:t>  POIN-POIN PENTING :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12840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65214"/>
              </p:ext>
            </p:extLst>
          </p:nvPr>
        </p:nvGraphicFramePr>
        <p:xfrm>
          <a:off x="152400" y="689928"/>
          <a:ext cx="8839200" cy="517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Pengetahuan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ilmu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Filsafat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Agama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id-ID" sz="2400" b="1" dirty="0"/>
                        <a:t>Objek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id-ID" sz="2400" b="1" dirty="0"/>
                        <a:t>Objek 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id-ID" sz="2400" b="1" dirty="0"/>
                        <a:t>Metode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id-ID" sz="2400" b="1" dirty="0"/>
                        <a:t>Ukuran</a:t>
                      </a:r>
                      <a:r>
                        <a:rPr lang="id-ID" sz="2400" b="1" baseline="0" dirty="0"/>
                        <a:t> Kebenaran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dirty="0"/>
                        <a:t>Sumber </a:t>
                      </a:r>
                    </a:p>
                    <a:p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r>
                        <a:rPr lang="id-ID" sz="2400" b="1" dirty="0"/>
                        <a:t>Aksioma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3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706000" cy="3810000"/>
          </a:xfrm>
        </p:spPr>
        <p:txBody>
          <a:bodyPr>
            <a:noAutofit/>
          </a:bodyPr>
          <a:lstStyle/>
          <a:p>
            <a:pPr marL="609600" indent="-609600" algn="l">
              <a:lnSpc>
                <a:spcPts val="3000"/>
              </a:lnSpc>
              <a:spcBef>
                <a:spcPts val="1200"/>
              </a:spcBef>
              <a:buClr>
                <a:srgbClr val="FFC000"/>
              </a:buClr>
              <a:buBlip>
                <a:blip r:embed="rId3"/>
              </a:buBlip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cek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Filsafat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mengeliminir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ide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cocok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l">
              <a:lnSpc>
                <a:spcPts val="3000"/>
              </a:lnSpc>
              <a:spcBef>
                <a:spcPts val="1200"/>
              </a:spcBef>
              <a:buClr>
                <a:srgbClr val="FFC000"/>
              </a:buClr>
              <a:buBlip>
                <a:blip r:embed="rId3"/>
              </a:buBlip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Filsafat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mengangkat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terpotong-potong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mengatur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menyusun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dan mengintegrasikan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nya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 algn="l">
              <a:lnSpc>
                <a:spcPts val="3000"/>
              </a:lnSpc>
              <a:spcBef>
                <a:spcPts val="1200"/>
              </a:spcBef>
              <a:buClr>
                <a:srgbClr val="FFC000"/>
              </a:buClr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diperoleh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way of life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terpadu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2819400"/>
            <a:ext cx="838200" cy="533400"/>
          </a:xfrm>
          <a:prstGeom prst="rightArrow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657600"/>
            <a:ext cx="899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533400">
              <a:spcBef>
                <a:spcPts val="1200"/>
              </a:spcBef>
              <a:buFont typeface="Wingdings" pitchFamily="2" charset="2"/>
              <a:buChar char="q"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Filsafat dapat dilihat sbg ilmu, yaitu ilmu filsafat. Ilmu merupakan konkritisasi dari filsafat. </a:t>
            </a:r>
          </a:p>
          <a:p>
            <a:pPr marL="625475" indent="-533400">
              <a:spcBef>
                <a:spcPts val="1200"/>
              </a:spcBef>
              <a:buFont typeface="Wingdings" pitchFamily="2" charset="2"/>
              <a:buChar char="q"/>
            </a:pPr>
            <a:r>
              <a:rPr lang="id-ID" sz="2400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Filsafat cenderung memakai 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</a:t>
            </a:r>
            <a:r>
              <a:rPr lang="id-ID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logis-deduktif</a:t>
            </a:r>
            <a:r>
              <a:rPr lang="id-ID" sz="2400" b="1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400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untuk mengetahui hakikat yg sesungguhnya. Ilmu memakai </a:t>
            </a:r>
            <a:r>
              <a:rPr lang="id-ID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</a:t>
            </a:r>
            <a:r>
              <a:rPr lang="id-ID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empiris-induktif</a:t>
            </a:r>
            <a:r>
              <a:rPr lang="id-ID" sz="2400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untuk mengetahui kedalaman objek.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FF00"/>
                </a:solidFill>
              </a:rPr>
              <a:t>BAGAIMANA STRUKTUR PENGETAHUAN MANUSIA ?</a:t>
            </a:r>
            <a:r>
              <a:rPr lang="id-ID" dirty="0"/>
              <a:t>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16618" t="29688" r="19253" b="9375"/>
          <a:stretch>
            <a:fillRect/>
          </a:stretch>
        </p:blipFill>
        <p:spPr bwMode="auto">
          <a:xfrm>
            <a:off x="609600" y="2743200"/>
            <a:ext cx="7620000" cy="36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534400" cy="762000"/>
          </a:xfrm>
        </p:spPr>
        <p:txBody>
          <a:bodyPr>
            <a:no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id-ID" sz="2600" dirty="0">
                <a:latin typeface="Arial" pitchFamily="34" charset="0"/>
                <a:cs typeface="Arial" pitchFamily="34" charset="0"/>
              </a:rPr>
              <a:t>Bagaimana relasi antara manusia </a:t>
            </a:r>
            <a:r>
              <a:rPr lang="id-ID" sz="2600" dirty="0" err="1">
                <a:latin typeface="Arial" pitchFamily="34" charset="0"/>
                <a:cs typeface="Arial" pitchFamily="34" charset="0"/>
              </a:rPr>
              <a:t>sbg</a:t>
            </a:r>
            <a:r>
              <a:rPr lang="id-ID" sz="2600" dirty="0">
                <a:latin typeface="Arial" pitchFamily="34" charset="0"/>
                <a:cs typeface="Arial" pitchFamily="34" charset="0"/>
              </a:rPr>
              <a:t> “subyek yang mengetahui” </a:t>
            </a:r>
            <a:r>
              <a:rPr lang="id-ID" sz="2600" dirty="0" err="1">
                <a:latin typeface="Arial" pitchFamily="34" charset="0"/>
                <a:cs typeface="Arial" pitchFamily="34" charset="0"/>
              </a:rPr>
              <a:t>dg</a:t>
            </a:r>
            <a:r>
              <a:rPr lang="id-ID" sz="2600" dirty="0">
                <a:latin typeface="Arial" pitchFamily="34" charset="0"/>
                <a:cs typeface="Arial" pitchFamily="34" charset="0"/>
              </a:rPr>
              <a:t> “obyek yang diketahui” ?</a:t>
            </a:r>
          </a:p>
        </p:txBody>
      </p:sp>
    </p:spTree>
    <p:extLst>
      <p:ext uri="{BB962C8B-B14F-4D97-AF65-F5344CB8AC3E}">
        <p14:creationId xmlns:p14="http://schemas.microsoft.com/office/powerpoint/2010/main" val="184353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l="27160" t="17188" r="28038" b="28125"/>
          <a:stretch>
            <a:fillRect/>
          </a:stretch>
        </p:blipFill>
        <p:spPr bwMode="auto">
          <a:xfrm>
            <a:off x="363583" y="788894"/>
            <a:ext cx="8399417" cy="53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16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27160" t="29687" r="30673" b="49922"/>
          <a:stretch>
            <a:fillRect/>
          </a:stretch>
        </p:blipFill>
        <p:spPr bwMode="auto">
          <a:xfrm>
            <a:off x="482600" y="304800"/>
            <a:ext cx="812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160" t="53593" r="30673" b="36563"/>
          <a:stretch>
            <a:fillRect/>
          </a:stretch>
        </p:blipFill>
        <p:spPr bwMode="auto">
          <a:xfrm>
            <a:off x="482600" y="2286000"/>
            <a:ext cx="812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7160" t="68359" r="30673" b="14063"/>
          <a:stretch>
            <a:fillRect/>
          </a:stretch>
        </p:blipFill>
        <p:spPr bwMode="auto">
          <a:xfrm>
            <a:off x="482600" y="3200400"/>
            <a:ext cx="812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7160" t="32813" r="29795" b="50000"/>
          <a:stretch>
            <a:fillRect/>
          </a:stretch>
        </p:blipFill>
        <p:spPr bwMode="auto">
          <a:xfrm>
            <a:off x="457199" y="4953000"/>
            <a:ext cx="81534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897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1371600"/>
          </a:xfrm>
        </p:spPr>
        <p:txBody>
          <a:bodyPr>
            <a:noAutofit/>
          </a:bodyPr>
          <a:lstStyle/>
          <a:p>
            <a:pPr algn="l">
              <a:lnSpc>
                <a:spcPts val="3440"/>
              </a:lnSpc>
            </a:pPr>
            <a:r>
              <a:rPr lang="id-ID" sz="2800" dirty="0">
                <a:solidFill>
                  <a:srgbClr val="FFFF00"/>
                </a:solidFill>
              </a:rPr>
              <a:t>Oleh karena adanya keterbatasan itulah, maka muncul keragaman pengetahuan &amp; </a:t>
            </a:r>
            <a:r>
              <a:rPr lang="id-ID" sz="2800">
                <a:solidFill>
                  <a:srgbClr val="FFFF00"/>
                </a:solidFill>
              </a:rPr>
              <a:t>ilmu pengetahuan manusia</a:t>
            </a:r>
            <a:r>
              <a:rPr lang="id-ID" sz="2800" dirty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 l="26484" t="41667" r="29006" b="19444"/>
          <a:stretch>
            <a:fillRect/>
          </a:stretch>
        </p:blipFill>
        <p:spPr bwMode="auto">
          <a:xfrm>
            <a:off x="685800" y="2819400"/>
            <a:ext cx="79248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67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6553200" y="914400"/>
            <a:ext cx="2133600" cy="2057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1400" y="1600200"/>
            <a:ext cx="1447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Asal kata (Yunani)</a:t>
            </a:r>
          </a:p>
        </p:txBody>
      </p:sp>
      <p:sp>
        <p:nvSpPr>
          <p:cNvPr id="19" name="Oval 18"/>
          <p:cNvSpPr/>
          <p:nvPr/>
        </p:nvSpPr>
        <p:spPr>
          <a:xfrm>
            <a:off x="4876800" y="1219200"/>
            <a:ext cx="1905000" cy="8382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8229600" cy="5448320"/>
          </a:xfrm>
        </p:spPr>
        <p:txBody>
          <a:bodyPr>
            <a:normAutofit/>
          </a:bodyPr>
          <a:lstStyle/>
          <a:p>
            <a:r>
              <a:rPr lang="en-US" sz="3600" b="1" dirty="0"/>
              <a:t>Filsafat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1981200"/>
            <a:ext cx="16764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Ilmu Induk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124200"/>
            <a:ext cx="2590800" cy="381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Cabang – Cabang  Ilmu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1143000"/>
            <a:ext cx="1295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374599" y="1479364"/>
            <a:ext cx="75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12954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Filo = </a:t>
            </a:r>
            <a:r>
              <a:rPr lang="en-US" dirty="0">
                <a:solidFill>
                  <a:schemeClr val="tx1"/>
                </a:solidFill>
              </a:rPr>
              <a:t>cinta / menyenangi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1905000"/>
            <a:ext cx="1905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1981200"/>
            <a:ext cx="19812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Sofia</a:t>
            </a:r>
            <a:r>
              <a:rPr lang="en-US" dirty="0">
                <a:solidFill>
                  <a:schemeClr val="tx1"/>
                </a:solidFill>
              </a:rPr>
              <a:t> = Bijaksana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1800" y="1295400"/>
            <a:ext cx="1676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Karen a Ketidakpuasan para ilmuwan terhadap penemuan kebenaran oleh para filosof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657602" y="3276600"/>
            <a:ext cx="396239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4"/>
          </p:cNvCxnSpPr>
          <p:nvPr/>
        </p:nvCxnSpPr>
        <p:spPr>
          <a:xfrm rot="5400000">
            <a:off x="7467600" y="3124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448594" y="27424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0" y="2971800"/>
            <a:ext cx="29718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Perkembangan Filsafat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3810000"/>
            <a:ext cx="25908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Filsafat alam = Rumpun ilmu – ilmu alam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4400" y="4800600"/>
            <a:ext cx="25908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Filsafat moral = Rumpun ilmu – ilmu sosial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34988" y="4267200"/>
            <a:ext cx="303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1000" y="5029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114300" y="38481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-494903" y="4153297"/>
            <a:ext cx="17518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400" y="3429000"/>
            <a:ext cx="381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00" y="3276600"/>
            <a:ext cx="5334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019800" y="4191000"/>
            <a:ext cx="2590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Physical Sciences, Biological sciences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19800" y="4953000"/>
            <a:ext cx="2590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Antropologi, psikologi, ekonomi, sosiologi, politik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581400" y="44958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581400" y="5256212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8600" y="3124200"/>
            <a:ext cx="6858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-1142206" y="44950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28600" y="5867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914400" y="5791200"/>
            <a:ext cx="76962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Filsafat alam (metafisika), filsafat ketuhanan (theologi), filsafat manusia, filsafat ilmu, dsb.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667000" y="2362200"/>
            <a:ext cx="1447800" cy="6096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</a:rPr>
              <a:t>B. Pengetahuan, Ilmu &amp; Filsafat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8859"/>
              </p:ext>
            </p:extLst>
          </p:nvPr>
        </p:nvGraphicFramePr>
        <p:xfrm>
          <a:off x="628649" y="1033464"/>
          <a:ext cx="8134351" cy="1785936"/>
        </p:xfrm>
        <a:graphic>
          <a:graphicData uri="http://schemas.openxmlformats.org/drawingml/2006/table">
            <a:tbl>
              <a:tblPr/>
              <a:tblGrid>
                <a:gridCol w="143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Penjelasan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Menjawab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Pengetahuan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Hasil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tahu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manusia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Ilmu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Mengapa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bagaimana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sesuatu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tersebut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terjadi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Why &amp; How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Filsafat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Kajiannya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hanya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sebatas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fakta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tetapi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sampai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batas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kemampuan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logika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manusia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What</a:t>
                      </a:r>
                      <a:r>
                        <a:rPr lang="en-US" sz="1600" b="0" i="1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, </a:t>
                      </a: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why &amp; How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3124200"/>
            <a:ext cx="6019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Apabila memiliki sasaran tertentu, mempunyai metode atau pendekatan, hasil kaji diakui secara universal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31242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Disiplin Ilmu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>
            <a:off x="6705600" y="34671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3505200"/>
            <a:ext cx="396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800" y="1524000"/>
            <a:ext cx="38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685006" y="2514600"/>
            <a:ext cx="1981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0" y="3962400"/>
            <a:ext cx="81534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Comte (1798 – 1857) membagi tiga tingkat perkembangan ilmu pengetahuan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0" y="46482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Religius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43000" y="53340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Metafisik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3000" y="60198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Positif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594" y="4191000"/>
            <a:ext cx="53260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685006" y="5181600"/>
            <a:ext cx="1981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-190500" y="4837906"/>
            <a:ext cx="1295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86148" y="4552553"/>
            <a:ext cx="647700" cy="7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600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7200" y="5486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800" y="6170612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124200" y="4648200"/>
            <a:ext cx="56388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Asas religi yang menjadi postulat sehingga ilmu merupakan penjabaran dari ajaran religi (</a:t>
            </a:r>
            <a:r>
              <a:rPr lang="en-US" sz="1600" i="1" dirty="0"/>
              <a:t>deducto</a:t>
            </a:r>
            <a:r>
              <a:rPr lang="en-US" sz="1600" dirty="0"/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24200" y="5334000"/>
            <a:ext cx="56388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Orang mulai berspekulasi, berasumsi / membuat hipotesis tentang ujud yang menjadi obyek penelahaan (</a:t>
            </a:r>
            <a:r>
              <a:rPr lang="en-US" sz="1600" i="1" dirty="0"/>
              <a:t>hipotetico</a:t>
            </a:r>
            <a:r>
              <a:rPr lang="en-US" sz="1600" dirty="0"/>
              <a:t>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24200" y="6019800"/>
            <a:ext cx="56388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Asas-asas yang digunakan diuji secara positif dalam proses verivikasi yang obyektif (verivikatif).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819400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19400" y="5562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819400" y="6248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2021</TotalTime>
  <Words>933</Words>
  <Application>Microsoft Macintosh PowerPoint</Application>
  <PresentationFormat>Tampilan Layar (4:3)</PresentationFormat>
  <Paragraphs>124</Paragraphs>
  <Slides>24</Slides>
  <Notes>11</Notes>
  <HiddenSlides>0</HiddenSlides>
  <MMClips>0</MMClips>
  <ScaleCrop>false</ScaleCrop>
  <HeadingPairs>
    <vt:vector size="6" baseType="variant">
      <vt:variant>
        <vt:lpstr>Font Dipakai</vt:lpstr>
      </vt:variant>
      <vt:variant>
        <vt:i4>11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Book Antiqua</vt:lpstr>
      <vt:lpstr>Bookman Old Style</vt:lpstr>
      <vt:lpstr>Bradley Hand ITC</vt:lpstr>
      <vt:lpstr>Calibri</vt:lpstr>
      <vt:lpstr>Copperplate Gothic Bold</vt:lpstr>
      <vt:lpstr>Lucida Sans</vt:lpstr>
      <vt:lpstr>Wingdings</vt:lpstr>
      <vt:lpstr>Wingdings 2</vt:lpstr>
      <vt:lpstr>Wingdings 3</vt:lpstr>
      <vt:lpstr>Apex</vt:lpstr>
      <vt:lpstr>Kajian -3</vt:lpstr>
      <vt:lpstr>Presentasi PowerPoint</vt:lpstr>
      <vt:lpstr>Presentasi PowerPoint</vt:lpstr>
      <vt:lpstr>BAGAIMANA STRUKTUR PENGETAHUAN MANUSIA ? </vt:lpstr>
      <vt:lpstr>Presentasi PowerPoint</vt:lpstr>
      <vt:lpstr>Presentasi PowerPoint</vt:lpstr>
      <vt:lpstr>Oleh karena adanya keterbatasan itulah, maka muncul keragaman pengetahuan &amp; ilmu pengetahuan manusia: </vt:lpstr>
      <vt:lpstr>Presentasi PowerPoint</vt:lpstr>
      <vt:lpstr>B. Pengetahuan, Ilmu &amp; Filsafat</vt:lpstr>
      <vt:lpstr>Secara visual proses perkembangan ilmu pengetahuan digambarkan sebagai berikut.  Metode Deducto-Hipotetico-Verivikatif</vt:lpstr>
      <vt:lpstr>SKEMA KAITAN FILSAFAT &amp; ILMU</vt:lpstr>
      <vt:lpstr>BAGAIMANA RELASI ANTARA FILSAFAT DAN AGAMA?</vt:lpstr>
      <vt:lpstr>Presentasi PowerPoint</vt:lpstr>
      <vt:lpstr>Presentasi PowerPoint</vt:lpstr>
      <vt:lpstr>Theologi</vt:lpstr>
      <vt:lpstr>2. Dalil Kosmologis (Aristoteles)</vt:lpstr>
      <vt:lpstr>Dalil Kosmologis (Aristoteles)</vt:lpstr>
      <vt:lpstr>4. Dalil Etis (Immanuel Kant)</vt:lpstr>
      <vt:lpstr>FILSAFAT, ILMU dan AGAMA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Microsoft Office User</cp:lastModifiedBy>
  <cp:revision>193</cp:revision>
  <dcterms:created xsi:type="dcterms:W3CDTF">2007-09-20T18:20:41Z</dcterms:created>
  <dcterms:modified xsi:type="dcterms:W3CDTF">2020-09-14T23:18:46Z</dcterms:modified>
</cp:coreProperties>
</file>