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4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67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8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4"/>
    <p:restoredTop sz="94697"/>
  </p:normalViewPr>
  <p:slideViewPr>
    <p:cSldViewPr snapToGrid="0" snapToObjects="1">
      <p:cViewPr varScale="1">
        <p:scale>
          <a:sx n="76" d="100"/>
          <a:sy n="76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7066A-D02B-C94C-B4EE-ECD2C84832A8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9A3D0-42F5-9E4A-B214-8B3A33EF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d-ID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Literasi teknologi adalah cara berpikir bagaimana teknologi dapat menjadi sebuah alat yang dapat digunakan sebagai solusi memecahkan masalah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D703A-D6C6-4CCA-9DBA-CDBB71EEFCFB}" type="slidenum">
              <a:rPr lang="id-ID" smtClean="0">
                <a:solidFill>
                  <a:prstClr val="black"/>
                </a:solidFill>
              </a:rPr>
              <a:pPr/>
              <a:t>9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1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DAB9-5136-4C4B-9C6E-6634D7661C2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404A-EB84-B846-98D0-88447920C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7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DAB9-5136-4C4B-9C6E-6634D7661C2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404A-EB84-B846-98D0-88447920C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DAB9-5136-4C4B-9C6E-6634D7661C2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404A-EB84-B846-98D0-88447920C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4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413"/>
            <a:ext cx="5141475" cy="68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841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205278"/>
            <a:ext cx="854494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50352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39616" y="205278"/>
            <a:ext cx="9313035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83345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68277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2325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13102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45129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9269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668908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899" y="1452781"/>
            <a:ext cx="1824203" cy="1976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710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DAB9-5136-4C4B-9C6E-6634D7661C2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404A-EB84-B846-98D0-88447920C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0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7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1371" y="1788110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43606" y="1788110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55840" y="1788110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68075" y="1788110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465612" y="4197086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577847" y="4197086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690082" y="4197086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802316" y="4197086"/>
            <a:ext cx="1920213" cy="16702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5831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143409" y="382057"/>
            <a:ext cx="2928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563699" y="1969028"/>
            <a:ext cx="2928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143409" y="3550409"/>
            <a:ext cx="2928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723120" y="1969028"/>
            <a:ext cx="2928000" cy="2928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39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060" y="260648"/>
            <a:ext cx="2592288" cy="6240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35700" y="260648"/>
            <a:ext cx="2592288" cy="6240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3510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80055"/>
            <a:ext cx="4224469" cy="4197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39883" y="480056"/>
            <a:ext cx="6336704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039883" y="2948948"/>
            <a:ext cx="1968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24235" y="2948948"/>
            <a:ext cx="1968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9408587" y="2948948"/>
            <a:ext cx="1968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0089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39883" y="1227866"/>
            <a:ext cx="6336704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039883" y="4197086"/>
            <a:ext cx="6336704" cy="2296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87400" y="1220755"/>
            <a:ext cx="4156472" cy="5280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85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452669"/>
            <a:ext cx="8112224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079776" y="3499611"/>
            <a:ext cx="8112224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4746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19403" y="1508787"/>
            <a:ext cx="5376597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19403" y="4389107"/>
            <a:ext cx="2208245" cy="1920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23659" y="4503589"/>
            <a:ext cx="3072341" cy="180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0456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592" y="1604798"/>
            <a:ext cx="5472608" cy="2304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92011" y="1604798"/>
            <a:ext cx="5472608" cy="2304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192011" y="4081298"/>
            <a:ext cx="5472608" cy="2304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73200" y="4081728"/>
            <a:ext cx="5472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53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2701" y="1577413"/>
            <a:ext cx="12204700" cy="5280587"/>
          </a:xfrm>
          <a:custGeom>
            <a:avLst/>
            <a:gdLst>
              <a:gd name="connsiteX0" fmla="*/ 0 w 9144000"/>
              <a:gd name="connsiteY0" fmla="*/ 0 h 3960440"/>
              <a:gd name="connsiteX1" fmla="*/ 9144000 w 9144000"/>
              <a:gd name="connsiteY1" fmla="*/ 0 h 3960440"/>
              <a:gd name="connsiteX2" fmla="*/ 9144000 w 9144000"/>
              <a:gd name="connsiteY2" fmla="*/ 3960440 h 3960440"/>
              <a:gd name="connsiteX3" fmla="*/ 0 w 9144000"/>
              <a:gd name="connsiteY3" fmla="*/ 3960440 h 3960440"/>
              <a:gd name="connsiteX4" fmla="*/ 0 w 9144000"/>
              <a:gd name="connsiteY4" fmla="*/ 0 h 3960440"/>
              <a:gd name="connsiteX0" fmla="*/ 0 w 9153525"/>
              <a:gd name="connsiteY0" fmla="*/ 3276600 h 3960440"/>
              <a:gd name="connsiteX1" fmla="*/ 9153525 w 9153525"/>
              <a:gd name="connsiteY1" fmla="*/ 0 h 3960440"/>
              <a:gd name="connsiteX2" fmla="*/ 9153525 w 9153525"/>
              <a:gd name="connsiteY2" fmla="*/ 3960440 h 3960440"/>
              <a:gd name="connsiteX3" fmla="*/ 9525 w 9153525"/>
              <a:gd name="connsiteY3" fmla="*/ 3960440 h 3960440"/>
              <a:gd name="connsiteX4" fmla="*/ 0 w 9153525"/>
              <a:gd name="connsiteY4" fmla="*/ 327660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3960440">
                <a:moveTo>
                  <a:pt x="0" y="3276600"/>
                </a:moveTo>
                <a:lnTo>
                  <a:pt x="9153525" y="0"/>
                </a:lnTo>
                <a:lnTo>
                  <a:pt x="9153525" y="3960440"/>
                </a:lnTo>
                <a:lnTo>
                  <a:pt x="9525" y="3960440"/>
                </a:lnTo>
                <a:lnTo>
                  <a:pt x="0" y="3276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97" y="1036558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88289" y="1220755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3894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083" y="3640849"/>
            <a:ext cx="2720899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23" y="3640849"/>
            <a:ext cx="2720899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70333" y="3750005"/>
            <a:ext cx="2499664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175349" y="3750005"/>
            <a:ext cx="2499664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02351" y="3109253"/>
            <a:ext cx="3129045" cy="2141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910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DAB9-5136-4C4B-9C6E-6634D7661C2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404A-EB84-B846-98D0-88447920C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43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977199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30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6480043" y="1316766"/>
            <a:ext cx="4224469" cy="4224469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43" y="2468894"/>
            <a:ext cx="4224469" cy="134414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80043" y="3813043"/>
            <a:ext cx="4224469" cy="6720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67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0783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DAB9-5136-4C4B-9C6E-6634D7661C2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404A-EB84-B846-98D0-88447920C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4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DAB9-5136-4C4B-9C6E-6634D7661C2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404A-EB84-B846-98D0-88447920C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0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DAB9-5136-4C4B-9C6E-6634D7661C2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404A-EB84-B846-98D0-88447920C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0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DAB9-5136-4C4B-9C6E-6634D7661C2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404A-EB84-B846-98D0-88447920C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5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DAB9-5136-4C4B-9C6E-6634D7661C2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404A-EB84-B846-98D0-88447920C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7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DAB9-5136-4C4B-9C6E-6634D7661C2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404A-EB84-B846-98D0-88447920C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7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FDAB9-5136-4C4B-9C6E-6634D7661C2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0404A-EB84-B846-98D0-88447920C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9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01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jp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11" Type="http://schemas.openxmlformats.org/officeDocument/2006/relationships/image" Target="../media/image31.jpeg"/><Relationship Id="rId5" Type="http://schemas.openxmlformats.org/officeDocument/2006/relationships/image" Target="../media/image35.jpeg"/><Relationship Id="rId10" Type="http://schemas.openxmlformats.org/officeDocument/2006/relationships/image" Target="../media/image30.pn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eg"/><Relationship Id="rId4" Type="http://schemas.openxmlformats.org/officeDocument/2006/relationships/image" Target="../media/image43.jp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/>
              <a:t> Trend Teknologi Revolusi Industri 4.0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d-ID" dirty="0" smtClean="0"/>
              <a:t>MKU: Transformasi Digital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1927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43" y="2834654"/>
            <a:ext cx="4224469" cy="1344149"/>
          </a:xfrm>
        </p:spPr>
        <p:txBody>
          <a:bodyPr/>
          <a:lstStyle/>
          <a:p>
            <a:r>
              <a:rPr lang="id-ID" dirty="0" smtClean="0"/>
              <a:t>Terima kasih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776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565373"/>
            <a:ext cx="12098636" cy="2893654"/>
          </a:xfrm>
          <a:prstGeom prst="rect">
            <a:avLst/>
          </a:prstGeom>
          <a:pattFill prst="pct25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07" y="568769"/>
            <a:ext cx="7036022" cy="773392"/>
          </a:xfrm>
        </p:spPr>
        <p:txBody>
          <a:bodyPr>
            <a:normAutofit/>
          </a:bodyPr>
          <a:lstStyle/>
          <a:p>
            <a:r>
              <a:rPr lang="en-US" dirty="0" err="1" smtClean="0"/>
              <a:t>Tahap-Tahap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Revolusi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Industri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631" y="2496643"/>
            <a:ext cx="2375369" cy="1454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999" y="16638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1800</a:t>
            </a:r>
            <a:endParaRPr lang="en-US" b="1" dirty="0"/>
          </a:p>
        </p:txBody>
      </p:sp>
      <p:sp>
        <p:nvSpPr>
          <p:cNvPr id="17" name="Right Arrow 16"/>
          <p:cNvSpPr/>
          <p:nvPr/>
        </p:nvSpPr>
        <p:spPr>
          <a:xfrm>
            <a:off x="2966449" y="3518244"/>
            <a:ext cx="524435" cy="376518"/>
          </a:xfrm>
          <a:prstGeom prst="right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2071710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30371" y="2018776"/>
            <a:ext cx="147917" cy="12102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1351" y="2492363"/>
            <a:ext cx="2375369" cy="1458654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358430" y="2025712"/>
            <a:ext cx="147917" cy="12102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32058" y="170237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1900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103998" y="2192257"/>
            <a:ext cx="4016321" cy="1330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2395554" y="1930735"/>
            <a:ext cx="45719" cy="2397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/>
          <p:cNvCxnSpPr>
            <a:stCxn id="23" idx="2"/>
            <a:endCxn id="3" idx="1"/>
          </p:cNvCxnSpPr>
          <p:nvPr/>
        </p:nvCxnSpPr>
        <p:spPr>
          <a:xfrm rot="5400000">
            <a:off x="825498" y="1937447"/>
            <a:ext cx="898794" cy="1674528"/>
          </a:xfrm>
          <a:prstGeom prst="bentConnector4">
            <a:avLst>
              <a:gd name="adj1" fmla="val 9531"/>
              <a:gd name="adj2" fmla="val 113652"/>
            </a:avLst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239864" y="2206129"/>
            <a:ext cx="3173511" cy="1191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39419" y="345557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Lini</a:t>
            </a:r>
            <a:r>
              <a:rPr lang="en-US" b="1" dirty="0">
                <a:solidFill>
                  <a:srgbClr val="002060"/>
                </a:solidFill>
              </a:rPr>
              <a:t> Masa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32919" y="2206771"/>
            <a:ext cx="1399889" cy="1338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404041" y="2033820"/>
            <a:ext cx="147917" cy="12102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098141" y="166416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2000</a:t>
            </a:r>
            <a:endParaRPr lang="en-US" b="1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1486" y="2499491"/>
            <a:ext cx="2375369" cy="1455357"/>
          </a:xfrm>
          <a:prstGeom prst="rect">
            <a:avLst/>
          </a:prstGeom>
        </p:spPr>
      </p:pic>
      <p:cxnSp>
        <p:nvCxnSpPr>
          <p:cNvPr id="41" name="Elbow Connector 40"/>
          <p:cNvCxnSpPr>
            <a:stCxn id="30" idx="2"/>
            <a:endCxn id="20" idx="1"/>
          </p:cNvCxnSpPr>
          <p:nvPr/>
        </p:nvCxnSpPr>
        <p:spPr>
          <a:xfrm rot="5400000">
            <a:off x="4275798" y="1670868"/>
            <a:ext cx="896376" cy="2205269"/>
          </a:xfrm>
          <a:prstGeom prst="bentConnector4">
            <a:avLst>
              <a:gd name="adj1" fmla="val 9318"/>
              <a:gd name="adj2" fmla="val 110366"/>
            </a:avLst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35" idx="2"/>
            <a:endCxn id="40" idx="1"/>
          </p:cNvCxnSpPr>
          <p:nvPr/>
        </p:nvCxnSpPr>
        <p:spPr>
          <a:xfrm rot="5400000">
            <a:off x="7018911" y="2013216"/>
            <a:ext cx="886529" cy="1541378"/>
          </a:xfrm>
          <a:prstGeom prst="bentConnector4">
            <a:avLst>
              <a:gd name="adj1" fmla="val 8959"/>
              <a:gd name="adj2" fmla="val 114831"/>
            </a:avLst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ight Arrow 56"/>
          <p:cNvSpPr/>
          <p:nvPr/>
        </p:nvSpPr>
        <p:spPr>
          <a:xfrm>
            <a:off x="6132611" y="3504351"/>
            <a:ext cx="524435" cy="376518"/>
          </a:xfrm>
          <a:prstGeom prst="right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flipH="1">
            <a:off x="6408756" y="1937991"/>
            <a:ext cx="45719" cy="2397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2024678" y="2025712"/>
            <a:ext cx="147917" cy="12102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9004705" y="2213199"/>
            <a:ext cx="3093931" cy="1225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Elbow Connector 81"/>
          <p:cNvCxnSpPr>
            <a:stCxn id="74" idx="2"/>
            <a:endCxn id="79" idx="1"/>
          </p:cNvCxnSpPr>
          <p:nvPr/>
        </p:nvCxnSpPr>
        <p:spPr>
          <a:xfrm rot="5400000">
            <a:off x="9521165" y="2254063"/>
            <a:ext cx="948803" cy="1112211"/>
          </a:xfrm>
          <a:prstGeom prst="bentConnector4">
            <a:avLst>
              <a:gd name="adj1" fmla="val 8367"/>
              <a:gd name="adj2" fmla="val 120554"/>
            </a:avLst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8955394" y="2020416"/>
            <a:ext cx="147917" cy="12102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8760953" y="1663832"/>
            <a:ext cx="60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now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37631" y="3856374"/>
            <a:ext cx="2375369" cy="1547963"/>
          </a:xfrm>
          <a:prstGeom prst="rect">
            <a:avLst/>
          </a:prstGeom>
          <a:gradFill flip="none" rotWithShape="1">
            <a:gsLst>
              <a:gs pos="57500">
                <a:schemeClr val="bg1">
                  <a:lumMod val="85000"/>
                </a:schemeClr>
              </a:gs>
              <a:gs pos="0">
                <a:schemeClr val="bg1">
                  <a:lumMod val="75000"/>
                  <a:alpha val="13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51107" y="4079197"/>
            <a:ext cx="1929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</a:rPr>
              <a:t>Penemuan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Mesin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Uap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mendorong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munculnya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kapal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uap</a:t>
            </a:r>
            <a:r>
              <a:rPr lang="en-US" sz="1600" dirty="0" smtClean="0">
                <a:solidFill>
                  <a:srgbClr val="002060"/>
                </a:solidFill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</a:rPr>
              <a:t>kereta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api</a:t>
            </a:r>
            <a:r>
              <a:rPr lang="en-US" sz="1600" dirty="0" smtClean="0">
                <a:solidFill>
                  <a:srgbClr val="002060"/>
                </a:solidFill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</a:rPr>
              <a:t>dll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632483" y="3876077"/>
            <a:ext cx="2375369" cy="1547963"/>
          </a:xfrm>
          <a:prstGeom prst="rect">
            <a:avLst/>
          </a:prstGeom>
          <a:gradFill flip="none" rotWithShape="1">
            <a:gsLst>
              <a:gs pos="57500">
                <a:schemeClr val="bg1">
                  <a:lumMod val="85000"/>
                </a:schemeClr>
              </a:gs>
              <a:gs pos="0">
                <a:schemeClr val="bg1">
                  <a:lumMod val="75000"/>
                  <a:alpha val="13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3933002" y="4097700"/>
            <a:ext cx="1929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</a:rPr>
              <a:t>Penemuan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listrik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dan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</a:rPr>
              <a:t>assembly line</a:t>
            </a:r>
            <a:r>
              <a:rPr lang="en-US" sz="1600" dirty="0" smtClean="0">
                <a:solidFill>
                  <a:srgbClr val="002060"/>
                </a:solidFill>
              </a:rPr>
              <a:t> yang </a:t>
            </a:r>
            <a:r>
              <a:rPr lang="en-US" sz="1600" dirty="0" err="1" smtClean="0">
                <a:solidFill>
                  <a:srgbClr val="002060"/>
                </a:solidFill>
              </a:rPr>
              <a:t>meningkatkan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produksi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barang</a:t>
            </a:r>
            <a:endParaRPr lang="en-US" sz="1600" i="1" dirty="0">
              <a:solidFill>
                <a:srgbClr val="00206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705883" y="3888777"/>
            <a:ext cx="2375369" cy="1547963"/>
          </a:xfrm>
          <a:prstGeom prst="rect">
            <a:avLst/>
          </a:prstGeom>
          <a:gradFill flip="none" rotWithShape="1">
            <a:gsLst>
              <a:gs pos="57500">
                <a:schemeClr val="bg1">
                  <a:lumMod val="85000"/>
                </a:schemeClr>
              </a:gs>
              <a:gs pos="0">
                <a:schemeClr val="bg1">
                  <a:lumMod val="75000"/>
                  <a:alpha val="13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6928634" y="4025943"/>
            <a:ext cx="1929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</a:rPr>
              <a:t>Inovasi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teknologi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informasi</a:t>
            </a:r>
            <a:r>
              <a:rPr lang="en-US" sz="1600" dirty="0" smtClean="0">
                <a:solidFill>
                  <a:srgbClr val="002060"/>
                </a:solidFill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</a:rPr>
              <a:t>komersialiasi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</a:rPr>
              <a:t>personal computer</a:t>
            </a:r>
            <a:r>
              <a:rPr lang="en-US" sz="1600" dirty="0" smtClean="0">
                <a:solidFill>
                  <a:srgbClr val="002060"/>
                </a:solidFill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</a:rPr>
              <a:t>dll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endParaRPr lang="en-US" sz="1600" i="1" dirty="0">
              <a:solidFill>
                <a:srgbClr val="00206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9439460" y="4035870"/>
            <a:ext cx="2375369" cy="2449148"/>
          </a:xfrm>
          <a:prstGeom prst="rect">
            <a:avLst/>
          </a:prstGeom>
          <a:gradFill flip="none" rotWithShape="1">
            <a:gsLst>
              <a:gs pos="57500">
                <a:schemeClr val="bg1">
                  <a:lumMod val="85000"/>
                </a:schemeClr>
              </a:gs>
              <a:gs pos="0">
                <a:schemeClr val="bg1">
                  <a:lumMod val="75000"/>
                  <a:alpha val="13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9510235" y="4223414"/>
            <a:ext cx="2233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Revolusi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Industri</a:t>
            </a:r>
            <a:r>
              <a:rPr lang="en-US" b="1" dirty="0" smtClean="0">
                <a:solidFill>
                  <a:srgbClr val="0070C0"/>
                </a:solidFill>
              </a:rPr>
              <a:t> ke-4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9662210" y="4648608"/>
            <a:ext cx="1929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</a:rPr>
              <a:t>Kegiatan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manufaktur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terintegrasi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melalui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penggunaan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teknologi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</a:rPr>
              <a:t>wireless </a:t>
            </a:r>
            <a:r>
              <a:rPr lang="en-US" sz="1600" dirty="0" err="1" smtClean="0">
                <a:solidFill>
                  <a:srgbClr val="002060"/>
                </a:solidFill>
              </a:rPr>
              <a:t>dan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</a:rPr>
              <a:t>big data </a:t>
            </a:r>
            <a:r>
              <a:rPr lang="en-US" sz="1600" dirty="0" err="1" smtClean="0">
                <a:solidFill>
                  <a:srgbClr val="002060"/>
                </a:solidFill>
              </a:rPr>
              <a:t>secara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masif</a:t>
            </a:r>
            <a:endParaRPr lang="en-US" sz="1600" i="1" dirty="0">
              <a:solidFill>
                <a:srgbClr val="002060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9460" y="2552598"/>
            <a:ext cx="2375369" cy="14639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8" name="Title 1"/>
          <p:cNvSpPr txBox="1">
            <a:spLocks/>
          </p:cNvSpPr>
          <p:nvPr/>
        </p:nvSpPr>
        <p:spPr>
          <a:xfrm>
            <a:off x="437631" y="5711651"/>
            <a:ext cx="8629224" cy="773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Revolusi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Industri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/>
              <a:t>membutuhkan</a:t>
            </a:r>
            <a:r>
              <a:rPr lang="en-US" b="1" dirty="0" smtClean="0"/>
              <a:t> masa yang </a:t>
            </a:r>
            <a:r>
              <a:rPr lang="en-US" b="1" dirty="0" err="1" smtClean="0"/>
              <a:t>semakin</a:t>
            </a:r>
            <a:r>
              <a:rPr lang="en-US" b="1" dirty="0" smtClean="0"/>
              <a:t> </a:t>
            </a:r>
            <a:r>
              <a:rPr lang="en-US" b="1" dirty="0" err="1" smtClean="0"/>
              <a:t>singkat</a:t>
            </a:r>
            <a:r>
              <a:rPr lang="en-US" b="1" dirty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waktu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waktu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1" y="197124"/>
            <a:ext cx="591426" cy="551998"/>
          </a:xfrm>
          <a:prstGeom prst="rect">
            <a:avLst/>
          </a:prstGeom>
        </p:spPr>
      </p:pic>
      <p:grpSp>
        <p:nvGrpSpPr>
          <p:cNvPr id="100" name="Group 99"/>
          <p:cNvGrpSpPr/>
          <p:nvPr/>
        </p:nvGrpSpPr>
        <p:grpSpPr>
          <a:xfrm>
            <a:off x="11268981" y="6402293"/>
            <a:ext cx="1001486" cy="476741"/>
            <a:chOff x="12656456" y="4328935"/>
            <a:chExt cx="1001486" cy="476741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0EEEF"/>
                </a:clrFrom>
                <a:clrTo>
                  <a:srgbClr val="F0EE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2656456" y="4328935"/>
              <a:ext cx="1001486" cy="435640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13213441" y="4559455"/>
              <a:ext cx="2168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fld id="{D76E41CC-5656-45D9-AB72-103F5F972368}" type="slidenum">
                <a:rPr lang="en-US" sz="1000" b="1" smtClean="0"/>
                <a:t>2</a:t>
              </a:fld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982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7576" y="1249234"/>
            <a:ext cx="11991090" cy="5608765"/>
          </a:xfrm>
          <a:prstGeom prst="rect">
            <a:avLst/>
          </a:prstGeom>
          <a:pattFill prst="pct25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34" y="1530529"/>
            <a:ext cx="3889790" cy="33582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81" y="3896421"/>
            <a:ext cx="1214119" cy="3601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11406" y="434299"/>
            <a:ext cx="11236094" cy="773392"/>
          </a:xfrm>
        </p:spPr>
        <p:txBody>
          <a:bodyPr>
            <a:normAutofit/>
          </a:bodyPr>
          <a:lstStyle/>
          <a:p>
            <a:r>
              <a:rPr lang="en-US" dirty="0" err="1" smtClean="0"/>
              <a:t>Wajah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Ekonomi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Dunia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/>
              <a:t>saat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511406" y="206933"/>
            <a:ext cx="2251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Revolusi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Industri</a:t>
            </a:r>
            <a:r>
              <a:rPr lang="en-US" b="1" dirty="0" smtClean="0">
                <a:solidFill>
                  <a:srgbClr val="002060"/>
                </a:solidFill>
              </a:rPr>
              <a:t> Ke-4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103550" y="4860065"/>
            <a:ext cx="2187395" cy="406865"/>
            <a:chOff x="1319152" y="3418745"/>
            <a:chExt cx="2187395" cy="406865"/>
          </a:xfrm>
        </p:grpSpPr>
        <p:sp>
          <p:nvSpPr>
            <p:cNvPr id="27" name="Rectangle 26"/>
            <p:cNvSpPr/>
            <p:nvPr/>
          </p:nvSpPr>
          <p:spPr>
            <a:xfrm>
              <a:off x="1319152" y="3418745"/>
              <a:ext cx="2187395" cy="406865"/>
            </a:xfrm>
            <a:prstGeom prst="rect">
              <a:avLst/>
            </a:prstGeom>
            <a:gradFill flip="none" rotWithShape="1">
              <a:gsLst>
                <a:gs pos="57500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  <a:alpha val="13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19153" y="3439231"/>
              <a:ext cx="2187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Smart Manufacturing</a:t>
              </a:r>
              <a:endParaRPr lang="en-US" i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92339" y="4880551"/>
            <a:ext cx="2037914" cy="406865"/>
            <a:chOff x="5110496" y="1885950"/>
            <a:chExt cx="2037914" cy="406865"/>
          </a:xfrm>
        </p:grpSpPr>
        <p:sp>
          <p:nvSpPr>
            <p:cNvPr id="22" name="Rectangle 21"/>
            <p:cNvSpPr/>
            <p:nvPr/>
          </p:nvSpPr>
          <p:spPr>
            <a:xfrm>
              <a:off x="5110496" y="1885950"/>
              <a:ext cx="2037914" cy="406865"/>
            </a:xfrm>
            <a:prstGeom prst="rect">
              <a:avLst/>
            </a:prstGeom>
            <a:gradFill flip="none" rotWithShape="1">
              <a:gsLst>
                <a:gs pos="57500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  <a:alpha val="13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20361" y="1913752"/>
              <a:ext cx="1151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Smart City</a:t>
              </a:r>
              <a:endParaRPr lang="en-US" i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595282" y="1542574"/>
            <a:ext cx="2037914" cy="406865"/>
            <a:chOff x="8119715" y="1690491"/>
            <a:chExt cx="2037914" cy="406865"/>
          </a:xfrm>
        </p:grpSpPr>
        <p:sp>
          <p:nvSpPr>
            <p:cNvPr id="21" name="Rectangle 20"/>
            <p:cNvSpPr/>
            <p:nvPr/>
          </p:nvSpPr>
          <p:spPr>
            <a:xfrm>
              <a:off x="8119715" y="1690491"/>
              <a:ext cx="2037914" cy="406865"/>
            </a:xfrm>
            <a:prstGeom prst="rect">
              <a:avLst/>
            </a:prstGeom>
            <a:gradFill flip="none" rotWithShape="1">
              <a:gsLst>
                <a:gs pos="57500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  <a:alpha val="13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92918" y="1696084"/>
              <a:ext cx="1291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e-Education</a:t>
              </a:r>
              <a:endParaRPr lang="en-US" i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815639" y="1561340"/>
            <a:ext cx="2037914" cy="406908"/>
            <a:chOff x="10340072" y="1709257"/>
            <a:chExt cx="2037914" cy="406908"/>
          </a:xfrm>
        </p:grpSpPr>
        <p:sp>
          <p:nvSpPr>
            <p:cNvPr id="20" name="Rectangle 19"/>
            <p:cNvSpPr/>
            <p:nvPr/>
          </p:nvSpPr>
          <p:spPr>
            <a:xfrm>
              <a:off x="10340072" y="1709300"/>
              <a:ext cx="2037914" cy="406865"/>
            </a:xfrm>
            <a:prstGeom prst="rect">
              <a:avLst/>
            </a:prstGeom>
            <a:gradFill flip="none" rotWithShape="1">
              <a:gsLst>
                <a:gs pos="57500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  <a:alpha val="13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72351" y="1709257"/>
              <a:ext cx="1526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e-Government</a:t>
              </a:r>
              <a:endParaRPr lang="en-US" i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846974" y="3427707"/>
            <a:ext cx="2037914" cy="406865"/>
            <a:chOff x="2150391" y="2401192"/>
            <a:chExt cx="2037914" cy="406865"/>
          </a:xfrm>
        </p:grpSpPr>
        <p:sp>
          <p:nvSpPr>
            <p:cNvPr id="26" name="Rectangle 25"/>
            <p:cNvSpPr/>
            <p:nvPr/>
          </p:nvSpPr>
          <p:spPr>
            <a:xfrm>
              <a:off x="2150391" y="2401192"/>
              <a:ext cx="2037914" cy="406865"/>
            </a:xfrm>
            <a:prstGeom prst="rect">
              <a:avLst/>
            </a:prstGeom>
            <a:gradFill flip="none" rotWithShape="1">
              <a:gsLst>
                <a:gs pos="57500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  <a:alpha val="13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48308" y="2466125"/>
              <a:ext cx="18026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Online Health Services</a:t>
              </a:r>
              <a:endParaRPr lang="en-US" sz="1400" i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78023" y="3461863"/>
            <a:ext cx="2112922" cy="411065"/>
            <a:chOff x="8498541" y="2465650"/>
            <a:chExt cx="2112922" cy="411065"/>
          </a:xfrm>
        </p:grpSpPr>
        <p:sp>
          <p:nvSpPr>
            <p:cNvPr id="24" name="Rectangle 23"/>
            <p:cNvSpPr/>
            <p:nvPr/>
          </p:nvSpPr>
          <p:spPr>
            <a:xfrm>
              <a:off x="8498541" y="2469850"/>
              <a:ext cx="2112922" cy="406865"/>
            </a:xfrm>
            <a:prstGeom prst="rect">
              <a:avLst/>
            </a:prstGeom>
            <a:gradFill flip="none" rotWithShape="1">
              <a:gsLst>
                <a:gs pos="57500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  <a:alpha val="13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04182" y="2465650"/>
              <a:ext cx="1920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/>
                <a:t>Cloud Collaborative</a:t>
              </a:r>
              <a:endParaRPr lang="en-US" sz="1600" i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66433" y="1553760"/>
            <a:ext cx="2037914" cy="414488"/>
            <a:chOff x="11500004" y="1809253"/>
            <a:chExt cx="2037914" cy="414488"/>
          </a:xfrm>
        </p:grpSpPr>
        <p:sp>
          <p:nvSpPr>
            <p:cNvPr id="25" name="Rectangle 24"/>
            <p:cNvSpPr/>
            <p:nvPr/>
          </p:nvSpPr>
          <p:spPr>
            <a:xfrm>
              <a:off x="11500004" y="1816876"/>
              <a:ext cx="2037914" cy="406865"/>
            </a:xfrm>
            <a:prstGeom prst="rect">
              <a:avLst/>
            </a:prstGeom>
            <a:gradFill flip="none" rotWithShape="1">
              <a:gsLst>
                <a:gs pos="57500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  <a:alpha val="13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37873" y="1809253"/>
              <a:ext cx="1842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Sharing economy </a:t>
              </a:r>
              <a:endParaRPr lang="en-US" i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595282" y="3430153"/>
            <a:ext cx="2037914" cy="410173"/>
            <a:chOff x="9217264" y="4846227"/>
            <a:chExt cx="2037914" cy="410173"/>
          </a:xfrm>
        </p:grpSpPr>
        <p:sp>
          <p:nvSpPr>
            <p:cNvPr id="23" name="Rectangle 22"/>
            <p:cNvSpPr/>
            <p:nvPr/>
          </p:nvSpPr>
          <p:spPr>
            <a:xfrm>
              <a:off x="9217264" y="4849535"/>
              <a:ext cx="2037914" cy="406865"/>
            </a:xfrm>
            <a:prstGeom prst="rect">
              <a:avLst/>
            </a:prstGeom>
            <a:gradFill flip="none" rotWithShape="1">
              <a:gsLst>
                <a:gs pos="57500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  <a:alpha val="13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54630" y="4846227"/>
              <a:ext cx="1357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Marketplace</a:t>
              </a:r>
              <a:endParaRPr lang="en-US" i="1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39" y="1976880"/>
            <a:ext cx="1929609" cy="128459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86" y="2054628"/>
            <a:ext cx="1996881" cy="11171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96" y="3910962"/>
            <a:ext cx="829879" cy="8298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43" y="3942901"/>
            <a:ext cx="691403" cy="6914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667" y="4361690"/>
            <a:ext cx="1605568" cy="26465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20" y="2047460"/>
            <a:ext cx="1322680" cy="13291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0" t="950" r="1720" b="71456"/>
          <a:stretch/>
        </p:blipFill>
        <p:spPr>
          <a:xfrm>
            <a:off x="5415313" y="3899802"/>
            <a:ext cx="1563867" cy="5348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73120" r="17336" b="11619"/>
          <a:stretch/>
        </p:blipFill>
        <p:spPr>
          <a:xfrm>
            <a:off x="5742745" y="4447704"/>
            <a:ext cx="983478" cy="29583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83" y="6111496"/>
            <a:ext cx="1415664" cy="51810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72" y="5349858"/>
            <a:ext cx="1418551" cy="76163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4" t="11189" r="60901" b="30554"/>
          <a:stretch/>
        </p:blipFill>
        <p:spPr>
          <a:xfrm>
            <a:off x="8002204" y="5277685"/>
            <a:ext cx="1207775" cy="1093834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9861494" y="4872475"/>
            <a:ext cx="2037914" cy="406865"/>
            <a:chOff x="5110496" y="1885950"/>
            <a:chExt cx="2037914" cy="406865"/>
          </a:xfrm>
        </p:grpSpPr>
        <p:sp>
          <p:nvSpPr>
            <p:cNvPr id="53" name="Rectangle 52"/>
            <p:cNvSpPr/>
            <p:nvPr/>
          </p:nvSpPr>
          <p:spPr>
            <a:xfrm>
              <a:off x="5110496" y="1885950"/>
              <a:ext cx="2037914" cy="406865"/>
            </a:xfrm>
            <a:prstGeom prst="rect">
              <a:avLst/>
            </a:prstGeom>
            <a:gradFill flip="none" rotWithShape="1">
              <a:gsLst>
                <a:gs pos="57500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  <a:alpha val="13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47010" y="1913881"/>
              <a:ext cx="1807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Smart Appliances</a:t>
              </a: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748" y="5314009"/>
            <a:ext cx="1315591" cy="1315591"/>
          </a:xfrm>
          <a:prstGeom prst="rect">
            <a:avLst/>
          </a:prstGeom>
        </p:spPr>
      </p:pic>
      <p:sp>
        <p:nvSpPr>
          <p:cNvPr id="56" name="Title 1"/>
          <p:cNvSpPr txBox="1">
            <a:spLocks/>
          </p:cNvSpPr>
          <p:nvPr/>
        </p:nvSpPr>
        <p:spPr>
          <a:xfrm>
            <a:off x="453684" y="5111078"/>
            <a:ext cx="4403310" cy="1408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b="1" dirty="0" smtClean="0"/>
              <a:t>internet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dunia</a:t>
            </a:r>
            <a:r>
              <a:rPr lang="en-US" dirty="0" smtClean="0"/>
              <a:t> </a:t>
            </a:r>
            <a:r>
              <a:rPr lang="en-US" b="1" dirty="0" smtClean="0"/>
              <a:t>digita</a:t>
            </a:r>
            <a:r>
              <a:rPr lang="en-US" dirty="0" smtClean="0"/>
              <a:t>l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wahana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1" y="197124"/>
            <a:ext cx="591426" cy="551998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11268981" y="6402293"/>
            <a:ext cx="1001486" cy="476741"/>
            <a:chOff x="12656456" y="4328935"/>
            <a:chExt cx="1001486" cy="476741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F0EEEF"/>
                </a:clrFrom>
                <a:clrTo>
                  <a:srgbClr val="F0EE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51"/>
            <a:stretch/>
          </p:blipFill>
          <p:spPr>
            <a:xfrm flipH="1">
              <a:off x="12656456" y="4328935"/>
              <a:ext cx="1001486" cy="43564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13213441" y="4559455"/>
              <a:ext cx="2168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99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637845"/>
            <a:ext cx="12192000" cy="4706605"/>
          </a:xfrm>
          <a:prstGeom prst="rect">
            <a:avLst/>
          </a:prstGeom>
          <a:pattFill prst="pct25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30906" y="1865210"/>
            <a:ext cx="6787776" cy="1886519"/>
          </a:xfrm>
          <a:prstGeom prst="rect">
            <a:avLst/>
          </a:prstGeom>
          <a:gradFill flip="none" rotWithShape="1">
            <a:gsLst>
              <a:gs pos="57500">
                <a:schemeClr val="bg1">
                  <a:lumMod val="85000"/>
                </a:schemeClr>
              </a:gs>
              <a:gs pos="0">
                <a:schemeClr val="bg1">
                  <a:lumMod val="75000"/>
                  <a:alpha val="13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11406" y="568769"/>
            <a:ext cx="11236094" cy="773392"/>
          </a:xfrm>
        </p:spPr>
        <p:txBody>
          <a:bodyPr>
            <a:normAutofit/>
          </a:bodyPr>
          <a:lstStyle/>
          <a:p>
            <a:r>
              <a:rPr lang="en-US" b="1" i="1" dirty="0" err="1" smtClean="0"/>
              <a:t>Gejala-Gejala</a:t>
            </a:r>
            <a:r>
              <a:rPr lang="en-US" b="1" i="1" dirty="0" smtClean="0"/>
              <a:t> </a:t>
            </a:r>
            <a:r>
              <a:rPr lang="en-US" b="1" i="1" dirty="0" err="1" smtClean="0"/>
              <a:t>Trasnformasi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di Indonesia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06" y="324478"/>
            <a:ext cx="492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rgbClr val="002060"/>
                </a:solidFill>
              </a:rPr>
              <a:t>Dunia</a:t>
            </a:r>
            <a:r>
              <a:rPr lang="en-US" b="1" i="1" dirty="0">
                <a:solidFill>
                  <a:srgbClr val="002060"/>
                </a:solidFill>
              </a:rPr>
              <a:t> Digital </a:t>
            </a:r>
            <a:r>
              <a:rPr lang="en-US" b="1" i="1" dirty="0" err="1">
                <a:solidFill>
                  <a:srgbClr val="002060"/>
                </a:solidFill>
              </a:rPr>
              <a:t>dan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Revolusi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Industri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Keempat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72" y="2002508"/>
            <a:ext cx="1351101" cy="1351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558" y="2072824"/>
            <a:ext cx="1171049" cy="1171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72" y="2069743"/>
            <a:ext cx="1200762" cy="1200762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7986887" y="2570272"/>
            <a:ext cx="474092" cy="364015"/>
          </a:xfrm>
          <a:prstGeom prst="right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292255" y="3305328"/>
            <a:ext cx="873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solidFill>
                  <a:srgbClr val="002060"/>
                </a:solidFill>
              </a:rPr>
              <a:t>Toko</a:t>
            </a:r>
            <a:r>
              <a:rPr lang="en-US" sz="1400" i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 err="1" smtClean="0">
                <a:solidFill>
                  <a:srgbClr val="002060"/>
                </a:solidFill>
              </a:rPr>
              <a:t>Fisik</a:t>
            </a:r>
            <a:endParaRPr lang="en-US" sz="1400" i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08235" y="3331169"/>
            <a:ext cx="2783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Market Place Online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35388" y="3994321"/>
            <a:ext cx="6787776" cy="1886519"/>
          </a:xfrm>
          <a:prstGeom prst="rect">
            <a:avLst/>
          </a:prstGeom>
          <a:gradFill flip="none" rotWithShape="1">
            <a:gsLst>
              <a:gs pos="57500">
                <a:schemeClr val="bg1">
                  <a:lumMod val="85000"/>
                </a:schemeClr>
              </a:gs>
              <a:gs pos="0">
                <a:schemeClr val="bg1">
                  <a:lumMod val="75000"/>
                  <a:alpha val="13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662103" y="5482138"/>
            <a:ext cx="2228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solidFill>
                  <a:srgbClr val="002060"/>
                </a:solidFill>
              </a:rPr>
              <a:t>Ojek</a:t>
            </a:r>
            <a:r>
              <a:rPr lang="en-US" sz="1400" i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 err="1" smtClean="0">
                <a:solidFill>
                  <a:srgbClr val="002060"/>
                </a:solidFill>
              </a:rPr>
              <a:t>dan</a:t>
            </a:r>
            <a:r>
              <a:rPr lang="en-US" sz="1400" i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 err="1" smtClean="0">
                <a:solidFill>
                  <a:srgbClr val="002060"/>
                </a:solidFill>
              </a:rPr>
              <a:t>Taksi</a:t>
            </a:r>
            <a:r>
              <a:rPr lang="en-US" sz="1400" i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 err="1" smtClean="0">
                <a:solidFill>
                  <a:srgbClr val="002060"/>
                </a:solidFill>
              </a:rPr>
              <a:t>Konvensional</a:t>
            </a:r>
            <a:endParaRPr lang="en-US" sz="1400" i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11786" y="5445161"/>
            <a:ext cx="2783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2060"/>
                </a:solidFill>
              </a:rPr>
              <a:t>GO-</a:t>
            </a:r>
            <a:r>
              <a:rPr lang="en-US" sz="1400" i="1" dirty="0" err="1" smtClean="0">
                <a:solidFill>
                  <a:srgbClr val="002060"/>
                </a:solidFill>
              </a:rPr>
              <a:t>Jek</a:t>
            </a:r>
            <a:r>
              <a:rPr lang="en-US" sz="1400" i="1" dirty="0" smtClean="0">
                <a:solidFill>
                  <a:srgbClr val="002060"/>
                </a:solidFill>
              </a:rPr>
              <a:t>, Grab, Uber, </a:t>
            </a:r>
            <a:r>
              <a:rPr lang="en-US" sz="1400" i="1" dirty="0" err="1" smtClean="0">
                <a:solidFill>
                  <a:srgbClr val="002060"/>
                </a:solidFill>
              </a:rPr>
              <a:t>dll</a:t>
            </a:r>
            <a:r>
              <a:rPr lang="en-US" sz="1400" i="1" dirty="0" smtClean="0">
                <a:solidFill>
                  <a:srgbClr val="002060"/>
                </a:solidFill>
              </a:rPr>
              <a:t>.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75129" y="1855240"/>
            <a:ext cx="4594412" cy="4244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err="1" smtClean="0"/>
              <a:t>Saat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ini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beberapa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jenis</a:t>
            </a:r>
            <a:r>
              <a:rPr lang="en-US" sz="2400" i="1" dirty="0" smtClean="0"/>
              <a:t> model </a:t>
            </a:r>
            <a:r>
              <a:rPr lang="en-US" sz="2400" i="1" dirty="0" err="1" smtClean="0"/>
              <a:t>bisnis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pekerjaan</a:t>
            </a:r>
            <a:r>
              <a:rPr lang="en-US" sz="2400" i="1" dirty="0" smtClean="0"/>
              <a:t> di Indonesia </a:t>
            </a:r>
            <a:r>
              <a:rPr lang="en-US" sz="2400" i="1" dirty="0" err="1" smtClean="0"/>
              <a:t>sudah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terkena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dampak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dari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arus</a:t>
            </a:r>
            <a:r>
              <a:rPr lang="en-US" sz="2400" i="1" dirty="0" smtClean="0"/>
              <a:t> era </a:t>
            </a:r>
            <a:r>
              <a:rPr lang="en-US" sz="2400" i="1" dirty="0" err="1" smtClean="0"/>
              <a:t>digitalisasi</a:t>
            </a:r>
            <a:endParaRPr lang="en-US" sz="2400" dirty="0" smtClean="0"/>
          </a:p>
          <a:p>
            <a:r>
              <a:rPr lang="en-US" sz="2400" dirty="0" err="1" smtClean="0"/>
              <a:t>Toko</a:t>
            </a:r>
            <a:r>
              <a:rPr lang="en-US" sz="2400" dirty="0" smtClean="0"/>
              <a:t> </a:t>
            </a:r>
            <a:r>
              <a:rPr lang="en-US" sz="2400" dirty="0" err="1" smtClean="0"/>
              <a:t>konvensional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tergantikan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model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i="1" dirty="0" smtClean="0"/>
              <a:t>marketplace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Taksi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Ojek</a:t>
            </a:r>
            <a:r>
              <a:rPr lang="en-US" sz="2400" dirty="0" smtClean="0"/>
              <a:t> </a:t>
            </a:r>
            <a:r>
              <a:rPr lang="en-US" sz="2400" dirty="0" err="1" smtClean="0"/>
              <a:t>Tradisional</a:t>
            </a:r>
            <a:r>
              <a:rPr lang="en-US" sz="2400" dirty="0" smtClean="0"/>
              <a:t> </a:t>
            </a:r>
            <a:r>
              <a:rPr lang="en-US" sz="2400" dirty="0" err="1" smtClean="0"/>
              <a:t>posisinya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tergeserkan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moda-moda</a:t>
            </a:r>
            <a:r>
              <a:rPr lang="en-US" sz="2400" dirty="0" smtClean="0"/>
              <a:t> </a:t>
            </a:r>
            <a:r>
              <a:rPr lang="en-US" sz="2400" dirty="0" err="1" smtClean="0"/>
              <a:t>berbasis</a:t>
            </a:r>
            <a:r>
              <a:rPr lang="en-US" sz="2400" dirty="0"/>
              <a:t> </a:t>
            </a:r>
            <a:r>
              <a:rPr lang="en-US" sz="2400" dirty="0" smtClean="0"/>
              <a:t>online</a:t>
            </a:r>
            <a:endParaRPr lang="en-US" sz="1800" dirty="0" smtClean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44" y="4546402"/>
            <a:ext cx="1828800" cy="9357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r="15635"/>
          <a:stretch/>
        </p:blipFill>
        <p:spPr>
          <a:xfrm>
            <a:off x="5439446" y="3899828"/>
            <a:ext cx="2528048" cy="108450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091" y="4435009"/>
            <a:ext cx="962905" cy="9629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3" r="25644"/>
          <a:stretch/>
        </p:blipFill>
        <p:spPr>
          <a:xfrm>
            <a:off x="10794258" y="4332619"/>
            <a:ext cx="1071415" cy="11094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12449" r="8099" b="11315"/>
          <a:stretch/>
        </p:blipFill>
        <p:spPr>
          <a:xfrm>
            <a:off x="9831353" y="4101039"/>
            <a:ext cx="1035322" cy="928888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8150702" y="1496330"/>
            <a:ext cx="0" cy="50022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/>
          <p:cNvSpPr/>
          <p:nvPr/>
        </p:nvSpPr>
        <p:spPr>
          <a:xfrm>
            <a:off x="7986887" y="4866082"/>
            <a:ext cx="474092" cy="364015"/>
          </a:xfrm>
          <a:prstGeom prst="right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1" y="197124"/>
            <a:ext cx="591426" cy="551998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268981" y="6402293"/>
            <a:ext cx="1001486" cy="476741"/>
            <a:chOff x="12656456" y="4328935"/>
            <a:chExt cx="1001486" cy="476741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0EEEF"/>
                </a:clrFrom>
                <a:clrTo>
                  <a:srgbClr val="F0EE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51"/>
            <a:stretch/>
          </p:blipFill>
          <p:spPr>
            <a:xfrm flipH="1">
              <a:off x="12656456" y="4328935"/>
              <a:ext cx="1001486" cy="43564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3036551" y="4559455"/>
              <a:ext cx="393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10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706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31461"/>
            <a:ext cx="12192000" cy="4991539"/>
          </a:xfrm>
          <a:prstGeom prst="rect">
            <a:avLst/>
          </a:prstGeom>
          <a:pattFill prst="pct25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29" y="442470"/>
            <a:ext cx="11491634" cy="815326"/>
          </a:xfrm>
        </p:spPr>
        <p:txBody>
          <a:bodyPr/>
          <a:lstStyle/>
          <a:p>
            <a:r>
              <a:rPr lang="en-US" b="1" i="1" dirty="0" smtClean="0"/>
              <a:t>Era </a:t>
            </a:r>
            <a:r>
              <a:rPr lang="en-US" b="1" i="1" dirty="0" err="1" smtClean="0"/>
              <a:t>Baru</a:t>
            </a:r>
            <a:r>
              <a:rPr lang="en-US" b="1" i="1" dirty="0" smtClean="0"/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Industrilisasi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Digital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1" r="50927"/>
          <a:stretch/>
        </p:blipFill>
        <p:spPr>
          <a:xfrm>
            <a:off x="713932" y="1412276"/>
            <a:ext cx="2070847" cy="45257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46612" y="1520439"/>
            <a:ext cx="837962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Ancaman</a:t>
            </a:r>
            <a:r>
              <a:rPr lang="en-US" sz="2800" b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Secara</a:t>
            </a:r>
            <a:r>
              <a:rPr lang="en-US" sz="2000" dirty="0" smtClean="0"/>
              <a:t> global era </a:t>
            </a:r>
            <a:r>
              <a:rPr lang="en-US" sz="2000" dirty="0" err="1" smtClean="0"/>
              <a:t>digitalisasi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menghilangkan</a:t>
            </a:r>
            <a:r>
              <a:rPr lang="en-US" sz="2000" dirty="0" smtClean="0"/>
              <a:t> </a:t>
            </a:r>
            <a:r>
              <a:rPr lang="en-US" sz="2000" dirty="0" err="1" smtClean="0"/>
              <a:t>sekitar</a:t>
            </a:r>
            <a:r>
              <a:rPr lang="en-US" sz="2000" dirty="0" smtClean="0"/>
              <a:t> 1 – 1,5 </a:t>
            </a:r>
            <a:r>
              <a:rPr lang="en-US" sz="2000" dirty="0" err="1" smtClean="0"/>
              <a:t>miliar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pekerjaan</a:t>
            </a:r>
            <a:r>
              <a:rPr lang="en-US" sz="2000" dirty="0" smtClean="0"/>
              <a:t> </a:t>
            </a:r>
            <a:r>
              <a:rPr lang="en-US" sz="2000" dirty="0" err="1" smtClean="0"/>
              <a:t>sepanjang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2015-2025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digantikannya</a:t>
            </a:r>
            <a:r>
              <a:rPr lang="en-US" sz="2000" dirty="0" smtClean="0"/>
              <a:t> </a:t>
            </a:r>
            <a:r>
              <a:rPr lang="en-US" sz="2000" dirty="0" err="1" smtClean="0"/>
              <a:t>posisi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mesin</a:t>
            </a:r>
            <a:r>
              <a:rPr lang="en-US" sz="2000" dirty="0" smtClean="0"/>
              <a:t> </a:t>
            </a:r>
            <a:r>
              <a:rPr lang="en-US" sz="2000" dirty="0" err="1" smtClean="0"/>
              <a:t>otomatis</a:t>
            </a:r>
            <a:r>
              <a:rPr lang="en-US" sz="2000" dirty="0" smtClean="0"/>
              <a:t> (</a:t>
            </a:r>
            <a:r>
              <a:rPr lang="en-US" sz="2000" dirty="0" err="1"/>
              <a:t>Gerd</a:t>
            </a:r>
            <a:r>
              <a:rPr lang="en-US" sz="2000" dirty="0"/>
              <a:t> Leonhard, </a:t>
            </a:r>
            <a:r>
              <a:rPr lang="en-US" sz="2000" i="1" dirty="0" smtClean="0"/>
              <a:t>Futurist</a:t>
            </a:r>
            <a:r>
              <a:rPr lang="en-US" sz="2000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Diestimasi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di masa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datang</a:t>
            </a:r>
            <a:r>
              <a:rPr lang="en-US" sz="2000" dirty="0" smtClean="0"/>
              <a:t>, 65% murid </a:t>
            </a:r>
            <a:r>
              <a:rPr lang="en-US" sz="2000" dirty="0" err="1" smtClean="0"/>
              <a:t>sekolah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di </a:t>
            </a:r>
            <a:r>
              <a:rPr lang="en-US" sz="2000" dirty="0" err="1" smtClean="0"/>
              <a:t>dunia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/>
              <a:t> </a:t>
            </a:r>
            <a:r>
              <a:rPr lang="en-US" sz="2000" dirty="0" err="1" smtClean="0"/>
              <a:t>pekerjaan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belum</a:t>
            </a:r>
            <a:r>
              <a:rPr lang="en-US" sz="2000" dirty="0" smtClean="0"/>
              <a:t> </a:t>
            </a:r>
            <a:r>
              <a:rPr lang="en-US" sz="2000" dirty="0" err="1" smtClean="0"/>
              <a:t>pernah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di </a:t>
            </a:r>
            <a:r>
              <a:rPr lang="en-US" sz="2000" dirty="0" err="1" smtClean="0"/>
              <a:t>hari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(</a:t>
            </a:r>
            <a:r>
              <a:rPr lang="en-US" sz="2000" i="1" dirty="0" smtClean="0"/>
              <a:t>U.S</a:t>
            </a:r>
            <a:r>
              <a:rPr lang="en-US" sz="2000" i="1" dirty="0"/>
              <a:t>. Department of Labor </a:t>
            </a:r>
            <a:r>
              <a:rPr lang="en-US" sz="2000" i="1" dirty="0" smtClean="0"/>
              <a:t>report</a:t>
            </a:r>
            <a:r>
              <a:rPr lang="en-US" sz="2000" dirty="0" smtClean="0"/>
              <a:t>).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r>
              <a:rPr lang="en-US" sz="2800" b="1" dirty="0" err="1" smtClean="0"/>
              <a:t>Peluang</a:t>
            </a:r>
            <a:r>
              <a:rPr lang="en-US" sz="2800" b="1" dirty="0" smtClean="0"/>
              <a:t>: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Era </a:t>
            </a:r>
            <a:r>
              <a:rPr lang="en-US" sz="2000" dirty="0" err="1" smtClean="0"/>
              <a:t>digitalisasi</a:t>
            </a:r>
            <a:r>
              <a:rPr lang="en-US" sz="2000" dirty="0" smtClean="0"/>
              <a:t> </a:t>
            </a:r>
            <a:r>
              <a:rPr lang="en-US" sz="2000" dirty="0" err="1" smtClean="0"/>
              <a:t>berpotensi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i="1" dirty="0" smtClean="0"/>
              <a:t>net </a:t>
            </a:r>
            <a:r>
              <a:rPr lang="en-US" sz="2000" dirty="0" err="1" smtClean="0"/>
              <a:t>tenaga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2.1 </a:t>
            </a:r>
            <a:r>
              <a:rPr lang="en-US" sz="2000" dirty="0" err="1" smtClean="0"/>
              <a:t>juta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pekerjaan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2025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potensi</a:t>
            </a:r>
            <a:r>
              <a:rPr lang="en-US" sz="2000" dirty="0" smtClean="0"/>
              <a:t> </a:t>
            </a:r>
            <a:r>
              <a:rPr lang="en-US" sz="2000" dirty="0" err="1" smtClean="0"/>
              <a:t>pengurangan</a:t>
            </a:r>
            <a:r>
              <a:rPr lang="en-US" sz="2000" dirty="0"/>
              <a:t> </a:t>
            </a:r>
            <a:r>
              <a:rPr lang="en-US" sz="2000" dirty="0" err="1" smtClean="0"/>
              <a:t>emisi</a:t>
            </a:r>
            <a:r>
              <a:rPr lang="en-US" sz="2000" dirty="0" smtClean="0"/>
              <a:t> </a:t>
            </a:r>
            <a:r>
              <a:rPr lang="en-US" sz="2000" dirty="0" err="1" smtClean="0"/>
              <a:t>karbon</a:t>
            </a:r>
            <a:r>
              <a:rPr lang="en-US" sz="2000" dirty="0" smtClean="0"/>
              <a:t> </a:t>
            </a:r>
            <a:r>
              <a:rPr lang="en-US" sz="2000" dirty="0" err="1" smtClean="0"/>
              <a:t>kira-kira</a:t>
            </a:r>
            <a:r>
              <a:rPr lang="en-US" sz="2000" dirty="0" smtClean="0"/>
              <a:t> 26 </a:t>
            </a:r>
            <a:r>
              <a:rPr lang="en-US" sz="2000" dirty="0" err="1" smtClean="0"/>
              <a:t>miliar</a:t>
            </a:r>
            <a:r>
              <a:rPr lang="en-US" sz="2000" dirty="0" smtClean="0"/>
              <a:t> </a:t>
            </a:r>
            <a:r>
              <a:rPr lang="en-US" sz="2000" dirty="0" err="1" smtClean="0"/>
              <a:t>metrik</a:t>
            </a:r>
            <a:r>
              <a:rPr lang="en-US" sz="2000" dirty="0" smtClean="0"/>
              <a:t> ton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dirty="0" err="1" smtClean="0"/>
              <a:t>industri</a:t>
            </a:r>
            <a:r>
              <a:rPr lang="en-US" sz="2000" dirty="0" smtClean="0"/>
              <a:t>: </a:t>
            </a:r>
            <a:r>
              <a:rPr lang="en-US" sz="2000" dirty="0" err="1" smtClean="0"/>
              <a:t>elektronik</a:t>
            </a:r>
            <a:r>
              <a:rPr lang="en-US" sz="2000" dirty="0" smtClean="0"/>
              <a:t> (15,8 </a:t>
            </a:r>
            <a:r>
              <a:rPr lang="en-US" sz="2000" dirty="0" err="1" smtClean="0"/>
              <a:t>miliar</a:t>
            </a:r>
            <a:r>
              <a:rPr lang="en-US" sz="2000" dirty="0" smtClean="0"/>
              <a:t>), </a:t>
            </a:r>
            <a:r>
              <a:rPr lang="en-US" sz="2000" dirty="0" err="1" smtClean="0"/>
              <a:t>logistik</a:t>
            </a:r>
            <a:r>
              <a:rPr lang="en-US" sz="2000" dirty="0" smtClean="0"/>
              <a:t> (9,9 </a:t>
            </a:r>
            <a:r>
              <a:rPr lang="en-US" sz="2000" dirty="0" err="1" smtClean="0"/>
              <a:t>miliar</a:t>
            </a:r>
            <a:r>
              <a:rPr lang="en-US" sz="2000" dirty="0" smtClean="0"/>
              <a:t>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otomotif</a:t>
            </a:r>
            <a:r>
              <a:rPr lang="en-US" sz="2000" dirty="0" smtClean="0"/>
              <a:t> (540 </a:t>
            </a:r>
            <a:r>
              <a:rPr lang="en-US" sz="2000" dirty="0" err="1" smtClean="0"/>
              <a:t>miliar</a:t>
            </a:r>
            <a:r>
              <a:rPr lang="en-US" sz="2000" dirty="0" smtClean="0"/>
              <a:t>)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/>
              <a:t> 2015-2025 (World Economic </a:t>
            </a:r>
            <a:r>
              <a:rPr lang="en-US" sz="2000" dirty="0" smtClean="0"/>
              <a:t>Forum).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75129" y="287990"/>
            <a:ext cx="5317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solidFill>
                  <a:srgbClr val="002060"/>
                </a:solidFill>
              </a:rPr>
              <a:t>Dampak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Dunia</a:t>
            </a:r>
            <a:r>
              <a:rPr lang="en-US" b="1" i="1" dirty="0">
                <a:solidFill>
                  <a:srgbClr val="002060"/>
                </a:solidFill>
              </a:rPr>
              <a:t> Digital </a:t>
            </a:r>
            <a:r>
              <a:rPr lang="en-US" b="1" i="1" dirty="0" err="1">
                <a:solidFill>
                  <a:srgbClr val="002060"/>
                </a:solidFill>
              </a:rPr>
              <a:t>dan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Revolusi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Industri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Keempat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1" y="197124"/>
            <a:ext cx="591426" cy="55199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268981" y="6402293"/>
            <a:ext cx="1001486" cy="476741"/>
            <a:chOff x="12656456" y="4328935"/>
            <a:chExt cx="1001486" cy="47674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0EEEF"/>
                </a:clrFrom>
                <a:clrTo>
                  <a:srgbClr val="F0EE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51"/>
            <a:stretch/>
          </p:blipFill>
          <p:spPr>
            <a:xfrm flipH="1">
              <a:off x="12656456" y="4328935"/>
              <a:ext cx="1001486" cy="4356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213441" y="4559455"/>
              <a:ext cx="2168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44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31461"/>
            <a:ext cx="12192000" cy="5385239"/>
          </a:xfrm>
          <a:prstGeom prst="rect">
            <a:avLst/>
          </a:prstGeom>
          <a:pattFill prst="pct25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29" y="442470"/>
            <a:ext cx="7333557" cy="815326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Skill </a:t>
            </a:r>
            <a:r>
              <a:rPr lang="en-US" b="1" i="1" dirty="0" smtClean="0">
                <a:solidFill>
                  <a:srgbClr val="0070C0"/>
                </a:solidFill>
              </a:rPr>
              <a:t>di </a:t>
            </a:r>
            <a:r>
              <a:rPr lang="en-US" b="1" i="1" dirty="0" err="1" smtClean="0">
                <a:solidFill>
                  <a:srgbClr val="0070C0"/>
                </a:solidFill>
              </a:rPr>
              <a:t>Industri</a:t>
            </a:r>
            <a:r>
              <a:rPr lang="en-US" b="1" i="1" dirty="0" smtClean="0">
                <a:solidFill>
                  <a:srgbClr val="0070C0"/>
                </a:solidFill>
              </a:rPr>
              <a:t> Masa </a:t>
            </a:r>
            <a:r>
              <a:rPr lang="en-US" b="1" i="1" dirty="0" err="1" smtClean="0">
                <a:solidFill>
                  <a:srgbClr val="0070C0"/>
                </a:solidFill>
              </a:rPr>
              <a:t>Depan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128" y="6433421"/>
            <a:ext cx="11239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Sumber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The Future of Jobs Report, World Economic Forum,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definisi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skill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berdasarkan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O*NET Content Model, US Department of Labor &amp;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Bureau of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Labor Statistics</a:t>
            </a:r>
            <a:endParaRPr lang="en-US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5709" y="246664"/>
            <a:ext cx="2304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Tantangan-Tantangan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43707" y="1463828"/>
            <a:ext cx="5870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92D050"/>
                </a:solidFill>
              </a:rPr>
              <a:t>Complex Problem Solving</a:t>
            </a:r>
          </a:p>
          <a:p>
            <a:r>
              <a:rPr lang="en-US" sz="1600" dirty="0" err="1" smtClean="0"/>
              <a:t>Kemampuan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memecahkan</a:t>
            </a:r>
            <a:r>
              <a:rPr lang="en-US" sz="1600" dirty="0" smtClean="0"/>
              <a:t> </a:t>
            </a:r>
            <a:r>
              <a:rPr lang="en-US" sz="1600" dirty="0" err="1" smtClean="0"/>
              <a:t>masalah</a:t>
            </a:r>
            <a:r>
              <a:rPr lang="en-US" sz="1600" dirty="0" smtClean="0"/>
              <a:t> yang </a:t>
            </a:r>
            <a:r>
              <a:rPr lang="en-US" sz="1600" dirty="0" err="1" smtClean="0"/>
              <a:t>asing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belum</a:t>
            </a:r>
            <a:r>
              <a:rPr lang="en-US" sz="1600" dirty="0" smtClean="0"/>
              <a:t> </a:t>
            </a:r>
            <a:r>
              <a:rPr lang="en-US" sz="1600" dirty="0" err="1" smtClean="0"/>
              <a:t>diketahui</a:t>
            </a:r>
            <a:r>
              <a:rPr lang="en-US" sz="1600" dirty="0" smtClean="0"/>
              <a:t> </a:t>
            </a:r>
            <a:r>
              <a:rPr lang="en-US" sz="1600" dirty="0" err="1" smtClean="0"/>
              <a:t>solusinya</a:t>
            </a:r>
            <a:r>
              <a:rPr lang="en-US" sz="1600" dirty="0" smtClean="0"/>
              <a:t> di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dunia</a:t>
            </a:r>
            <a:r>
              <a:rPr lang="en-US" sz="1600" dirty="0" smtClean="0"/>
              <a:t> </a:t>
            </a:r>
            <a:r>
              <a:rPr lang="en-US" sz="1600" dirty="0" err="1" smtClean="0"/>
              <a:t>nyata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51" y="1915820"/>
            <a:ext cx="3677771" cy="4215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70388" y="1386712"/>
            <a:ext cx="1507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Skills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20357" y="1280077"/>
            <a:ext cx="1507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Scale of Skill</a:t>
            </a:r>
          </a:p>
          <a:p>
            <a:pPr algn="ctr"/>
            <a:r>
              <a:rPr lang="en-US" sz="1400" b="1" i="1" dirty="0" smtClean="0"/>
              <a:t>Demand in 2020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5400" y="6128055"/>
            <a:ext cx="43508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696667"/>
                </a:solidFill>
              </a:rPr>
              <a:t>(Share </a:t>
            </a:r>
            <a:r>
              <a:rPr lang="en-US" sz="1100" b="1" dirty="0">
                <a:solidFill>
                  <a:srgbClr val="696667"/>
                </a:solidFill>
              </a:rPr>
              <a:t>of jobs requiring skills family as part of their core skill set, </a:t>
            </a:r>
            <a:r>
              <a:rPr lang="en-US" sz="1100" b="1" dirty="0" smtClean="0">
                <a:solidFill>
                  <a:srgbClr val="696667"/>
                </a:solidFill>
              </a:rPr>
              <a:t>%)</a:t>
            </a:r>
            <a:endParaRPr lang="en-US" sz="11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8" t="-1419" r="1568" b="11229"/>
          <a:stretch/>
        </p:blipFill>
        <p:spPr>
          <a:xfrm>
            <a:off x="4946769" y="1532288"/>
            <a:ext cx="845007" cy="804417"/>
          </a:xfrm>
          <a:prstGeom prst="ellipse">
            <a:avLst/>
          </a:prstGeom>
          <a:ln>
            <a:solidFill>
              <a:srgbClr val="92D05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4" r="5098"/>
          <a:stretch/>
        </p:blipFill>
        <p:spPr>
          <a:xfrm>
            <a:off x="5016080" y="2438958"/>
            <a:ext cx="827627" cy="793676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5843707" y="2301364"/>
            <a:ext cx="58707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</a:rPr>
              <a:t>Social Skill</a:t>
            </a:r>
          </a:p>
          <a:p>
            <a:r>
              <a:rPr lang="en-US" sz="1600" dirty="0" err="1" smtClean="0"/>
              <a:t>Kemampuan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koordinasi</a:t>
            </a:r>
            <a:r>
              <a:rPr lang="en-US" sz="1600" dirty="0" smtClean="0"/>
              <a:t>, </a:t>
            </a:r>
            <a:r>
              <a:rPr lang="en-US" sz="1600" dirty="0" err="1" smtClean="0"/>
              <a:t>negosiasi</a:t>
            </a:r>
            <a:r>
              <a:rPr lang="en-US" sz="1600" dirty="0" smtClean="0"/>
              <a:t>, </a:t>
            </a:r>
            <a:r>
              <a:rPr lang="en-US" sz="1600" dirty="0" err="1" smtClean="0"/>
              <a:t>persuasi</a:t>
            </a:r>
            <a:r>
              <a:rPr lang="en-US" sz="1600" dirty="0" smtClean="0"/>
              <a:t>, </a:t>
            </a:r>
            <a:r>
              <a:rPr lang="en-US" sz="1600" i="1" dirty="0" smtClean="0"/>
              <a:t>mentoring, </a:t>
            </a:r>
            <a:r>
              <a:rPr lang="en-US" sz="1600" dirty="0" err="1" smtClean="0"/>
              <a:t>kepekaan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memberikan</a:t>
            </a:r>
            <a:r>
              <a:rPr lang="en-US" sz="1600" dirty="0" smtClean="0"/>
              <a:t> </a:t>
            </a:r>
            <a:r>
              <a:rPr lang="en-US" sz="1600" dirty="0" err="1" smtClean="0"/>
              <a:t>bantuan</a:t>
            </a:r>
            <a:r>
              <a:rPr lang="en-US" sz="1600" dirty="0" smtClean="0"/>
              <a:t> </a:t>
            </a:r>
            <a:r>
              <a:rPr lang="en-US" sz="1600" dirty="0" err="1" smtClean="0"/>
              <a:t>hingga</a:t>
            </a:r>
            <a:r>
              <a:rPr lang="en-US" sz="1600" dirty="0" smtClean="0"/>
              <a:t> </a:t>
            </a:r>
            <a:r>
              <a:rPr lang="en-US" sz="1600" i="1" dirty="0" smtClean="0"/>
              <a:t>emotional intelligence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5843707" y="3372987"/>
            <a:ext cx="5870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7030A0"/>
                </a:solidFill>
              </a:rPr>
              <a:t>Process Skill</a:t>
            </a:r>
          </a:p>
          <a:p>
            <a:r>
              <a:rPr lang="en-US" sz="1600" dirty="0" err="1" smtClean="0"/>
              <a:t>Kemampuan</a:t>
            </a:r>
            <a:r>
              <a:rPr lang="en-US" sz="1600" dirty="0" smtClean="0"/>
              <a:t> </a:t>
            </a:r>
            <a:r>
              <a:rPr lang="en-US" sz="1600" dirty="0" err="1" smtClean="0"/>
              <a:t>terdiri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: </a:t>
            </a:r>
            <a:r>
              <a:rPr lang="en-US" sz="1600" i="1" dirty="0" smtClean="0"/>
              <a:t>active listening, logical thinking,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i="1" dirty="0"/>
              <a:t>m</a:t>
            </a:r>
            <a:r>
              <a:rPr lang="en-US" sz="1600" i="1" dirty="0" smtClean="0"/>
              <a:t>onitoring self and the others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5843706" y="4237856"/>
            <a:ext cx="58707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2585C9"/>
                </a:solidFill>
              </a:rPr>
              <a:t>System Skill</a:t>
            </a:r>
          </a:p>
          <a:p>
            <a:r>
              <a:rPr lang="en-US" sz="1600" dirty="0" err="1" smtClean="0"/>
              <a:t>Kemampuan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melakukan</a:t>
            </a:r>
            <a:r>
              <a:rPr lang="en-US" sz="1600" dirty="0" smtClean="0"/>
              <a:t> </a:t>
            </a:r>
            <a:r>
              <a:rPr lang="en-US" sz="1600" i="1" dirty="0" smtClean="0"/>
              <a:t>judgement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keputusan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pertimbangan</a:t>
            </a:r>
            <a:r>
              <a:rPr lang="en-US" sz="1600" dirty="0" smtClean="0"/>
              <a:t> </a:t>
            </a:r>
            <a:r>
              <a:rPr lang="en-US" sz="1600" i="1" dirty="0" smtClean="0"/>
              <a:t>cost-benefit </a:t>
            </a:r>
            <a:r>
              <a:rPr lang="en-US" sz="1600" dirty="0" err="1" smtClean="0"/>
              <a:t>serta</a:t>
            </a:r>
            <a:r>
              <a:rPr lang="en-US" sz="1600" dirty="0" smtClean="0"/>
              <a:t> </a:t>
            </a:r>
            <a:r>
              <a:rPr lang="en-US" sz="1600" dirty="0" err="1" smtClean="0"/>
              <a:t>kemampuan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mengetahui</a:t>
            </a:r>
            <a:r>
              <a:rPr lang="en-US" sz="1600" dirty="0" smtClean="0"/>
              <a:t> </a:t>
            </a:r>
            <a:r>
              <a:rPr lang="en-US" sz="1600" dirty="0" err="1" smtClean="0"/>
              <a:t>bagaimana</a:t>
            </a:r>
            <a:r>
              <a:rPr lang="en-US" sz="1600" dirty="0" smtClean="0"/>
              <a:t> </a:t>
            </a:r>
            <a:r>
              <a:rPr lang="en-US" sz="1600" dirty="0" err="1" smtClean="0"/>
              <a:t>sebuah</a:t>
            </a:r>
            <a:r>
              <a:rPr lang="en-US" sz="1600" dirty="0" smtClean="0"/>
              <a:t> </a:t>
            </a:r>
            <a:r>
              <a:rPr lang="en-US" sz="1600" dirty="0" err="1" smtClean="0"/>
              <a:t>sistem</a:t>
            </a:r>
            <a:r>
              <a:rPr lang="en-US" sz="1600" dirty="0" smtClean="0"/>
              <a:t> </a:t>
            </a:r>
            <a:r>
              <a:rPr lang="en-US" sz="1600" dirty="0" err="1" smtClean="0"/>
              <a:t>dibuat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dijalankan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5853448" y="5315703"/>
            <a:ext cx="58707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Cognitive Abilities</a:t>
            </a:r>
          </a:p>
          <a:p>
            <a:r>
              <a:rPr lang="en-US" sz="1600" dirty="0" smtClean="0"/>
              <a:t>Skill yang </a:t>
            </a:r>
            <a:r>
              <a:rPr lang="en-US" sz="1600" dirty="0" err="1" smtClean="0"/>
              <a:t>terdiri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antara</a:t>
            </a:r>
            <a:r>
              <a:rPr lang="en-US" sz="1600" dirty="0" smtClean="0"/>
              <a:t> lain: </a:t>
            </a:r>
            <a:r>
              <a:rPr lang="en-US" sz="1600" i="1" dirty="0"/>
              <a:t>Cognitive Flexibility, Creativity, Logical Reasoning, Problem Sensitivity, Mathematical Reasoning</a:t>
            </a:r>
            <a:r>
              <a:rPr lang="en-US" sz="1600" i="1" dirty="0" smtClean="0"/>
              <a:t>, </a:t>
            </a:r>
            <a:r>
              <a:rPr lang="en-US" sz="1600" dirty="0" err="1" smtClean="0"/>
              <a:t>dan</a:t>
            </a:r>
            <a:r>
              <a:rPr lang="en-US" sz="1600" i="1" dirty="0" smtClean="0"/>
              <a:t> </a:t>
            </a:r>
            <a:r>
              <a:rPr lang="en-US" sz="1600" i="1" dirty="0"/>
              <a:t>Visualization 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75" r="7619" b="-475"/>
          <a:stretch/>
        </p:blipFill>
        <p:spPr>
          <a:xfrm>
            <a:off x="5016080" y="3384636"/>
            <a:ext cx="809298" cy="792379"/>
          </a:xfrm>
          <a:prstGeom prst="ellipse">
            <a:avLst/>
          </a:prstGeom>
          <a:ln>
            <a:solidFill>
              <a:srgbClr val="7030A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r="17334"/>
          <a:stretch/>
        </p:blipFill>
        <p:spPr>
          <a:xfrm>
            <a:off x="4974478" y="4342486"/>
            <a:ext cx="850900" cy="849477"/>
          </a:xfrm>
          <a:prstGeom prst="ellipse">
            <a:avLst/>
          </a:prstGeom>
          <a:ln>
            <a:solidFill>
              <a:srgbClr val="2585C9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8" t="-342" r="16106" b="342"/>
          <a:stretch/>
        </p:blipFill>
        <p:spPr>
          <a:xfrm>
            <a:off x="5004946" y="5357434"/>
            <a:ext cx="805682" cy="767317"/>
          </a:xfrm>
          <a:prstGeom prst="ellipse">
            <a:avLst/>
          </a:prstGeom>
          <a:ln>
            <a:solidFill>
              <a:schemeClr val="accent2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3327400" y="1877720"/>
            <a:ext cx="901700" cy="43358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327400" y="2360320"/>
            <a:ext cx="901700" cy="433585"/>
          </a:xfrm>
          <a:prstGeom prst="rect">
            <a:avLst/>
          </a:prstGeom>
          <a:noFill/>
          <a:ln w="28575">
            <a:solidFill>
              <a:srgbClr val="258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27400" y="2855620"/>
            <a:ext cx="901700" cy="43358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327400" y="3795420"/>
            <a:ext cx="901700" cy="43358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27400" y="4290720"/>
            <a:ext cx="901700" cy="4335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Elbow Connector 33"/>
          <p:cNvCxnSpPr>
            <a:stCxn id="30" idx="3"/>
            <a:endCxn id="19" idx="2"/>
          </p:cNvCxnSpPr>
          <p:nvPr/>
        </p:nvCxnSpPr>
        <p:spPr>
          <a:xfrm flipV="1">
            <a:off x="4229100" y="1934497"/>
            <a:ext cx="717669" cy="1137916"/>
          </a:xfrm>
          <a:prstGeom prst="bentConnector3">
            <a:avLst/>
          </a:prstGeom>
          <a:ln w="28575">
            <a:solidFill>
              <a:srgbClr val="92D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32" idx="3"/>
            <a:endCxn id="20" idx="2"/>
          </p:cNvCxnSpPr>
          <p:nvPr/>
        </p:nvCxnSpPr>
        <p:spPr>
          <a:xfrm flipV="1">
            <a:off x="4229100" y="2835796"/>
            <a:ext cx="786980" cy="1671717"/>
          </a:xfrm>
          <a:prstGeom prst="bentConnector3">
            <a:avLst>
              <a:gd name="adj1" fmla="val 58069"/>
            </a:avLst>
          </a:prstGeom>
          <a:ln w="2857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31" idx="3"/>
            <a:endCxn id="25" idx="2"/>
          </p:cNvCxnSpPr>
          <p:nvPr/>
        </p:nvCxnSpPr>
        <p:spPr>
          <a:xfrm flipV="1">
            <a:off x="4229100" y="3780826"/>
            <a:ext cx="786980" cy="231387"/>
          </a:xfrm>
          <a:prstGeom prst="bentConnector3">
            <a:avLst>
              <a:gd name="adj1" fmla="val 41931"/>
            </a:avLst>
          </a:prstGeom>
          <a:ln w="28575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9" idx="3"/>
            <a:endCxn id="26" idx="2"/>
          </p:cNvCxnSpPr>
          <p:nvPr/>
        </p:nvCxnSpPr>
        <p:spPr>
          <a:xfrm>
            <a:off x="4229100" y="2577113"/>
            <a:ext cx="745378" cy="2190112"/>
          </a:xfrm>
          <a:prstGeom prst="bentConnector3">
            <a:avLst>
              <a:gd name="adj1" fmla="val 31258"/>
            </a:avLst>
          </a:prstGeom>
          <a:ln w="28575">
            <a:solidFill>
              <a:srgbClr val="2585C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28" idx="3"/>
            <a:endCxn id="27" idx="2"/>
          </p:cNvCxnSpPr>
          <p:nvPr/>
        </p:nvCxnSpPr>
        <p:spPr>
          <a:xfrm>
            <a:off x="4229100" y="2094513"/>
            <a:ext cx="775846" cy="3646580"/>
          </a:xfrm>
          <a:prstGeom prst="bentConnector3">
            <a:avLst>
              <a:gd name="adj1" fmla="val 74554"/>
            </a:avLst>
          </a:prstGeom>
          <a:ln w="28575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1" y="197124"/>
            <a:ext cx="591426" cy="551998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11268981" y="6402293"/>
            <a:ext cx="1001486" cy="476741"/>
            <a:chOff x="12656456" y="4328935"/>
            <a:chExt cx="1001486" cy="476741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0EEEF"/>
                </a:clrFrom>
                <a:clrTo>
                  <a:srgbClr val="F0EE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51"/>
            <a:stretch/>
          </p:blipFill>
          <p:spPr>
            <a:xfrm flipH="1">
              <a:off x="12656456" y="4328935"/>
              <a:ext cx="1001486" cy="43564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13036551" y="4559455"/>
              <a:ext cx="393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14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24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31461"/>
            <a:ext cx="12192000" cy="5385239"/>
          </a:xfrm>
          <a:prstGeom prst="rect">
            <a:avLst/>
          </a:prstGeom>
          <a:pattFill prst="pct25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3895" y="6108639"/>
            <a:ext cx="974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Sumber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idem</a:t>
            </a:r>
            <a:endParaRPr lang="en-US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214276"/>
            <a:ext cx="51419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/>
              <a:t>(Change </a:t>
            </a:r>
            <a:r>
              <a:rPr lang="en-US" sz="1100" b="1" dirty="0"/>
              <a:t>in demand for core work-related skills, 2015-2020, all </a:t>
            </a:r>
            <a:r>
              <a:rPr lang="en-US" sz="1100" b="1" dirty="0" smtClean="0"/>
              <a:t>industries)</a:t>
            </a:r>
            <a:endParaRPr lang="en-US" sz="11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63895" y="1404465"/>
            <a:ext cx="8315888" cy="4747694"/>
            <a:chOff x="4769426" y="1011375"/>
            <a:chExt cx="9023707" cy="50499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72325" y="1011375"/>
              <a:ext cx="6620808" cy="50499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9426" y="1319317"/>
              <a:ext cx="2402900" cy="474200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8737600" y="1454124"/>
            <a:ext cx="29591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b="1" dirty="0" smtClean="0">
                <a:solidFill>
                  <a:srgbClr val="0070C0"/>
                </a:solidFill>
              </a:rPr>
              <a:t>Cognitive Abilities</a:t>
            </a:r>
          </a:p>
          <a:p>
            <a:pPr marL="457200" indent="-457200">
              <a:buAutoNum type="arabicParenR"/>
            </a:pPr>
            <a:r>
              <a:rPr lang="en-US" b="1" dirty="0" smtClean="0">
                <a:solidFill>
                  <a:srgbClr val="0070C0"/>
                </a:solidFill>
              </a:rPr>
              <a:t>System Skills </a:t>
            </a:r>
          </a:p>
          <a:p>
            <a:pPr marL="457200" indent="-457200">
              <a:buAutoNum type="arabicParenR"/>
            </a:pPr>
            <a:r>
              <a:rPr lang="en-US" b="1" dirty="0" smtClean="0">
                <a:solidFill>
                  <a:srgbClr val="0070C0"/>
                </a:solidFill>
              </a:rPr>
              <a:t>Complex Problem Solving </a:t>
            </a:r>
          </a:p>
          <a:p>
            <a:pPr marL="457200" indent="-457200">
              <a:buAutoNum type="arabicParenR"/>
            </a:pPr>
            <a:r>
              <a:rPr lang="en-US" b="1" dirty="0" smtClean="0">
                <a:solidFill>
                  <a:srgbClr val="0070C0"/>
                </a:solidFill>
              </a:rPr>
              <a:t>Content Skills</a:t>
            </a:r>
          </a:p>
          <a:p>
            <a:pPr marL="457200" indent="-457200">
              <a:buAutoNum type="arabicParenR"/>
            </a:pPr>
            <a:r>
              <a:rPr lang="en-US" b="1" dirty="0" smtClean="0">
                <a:solidFill>
                  <a:srgbClr val="0070C0"/>
                </a:solidFill>
              </a:rPr>
              <a:t>Process Skills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Merupakan</a:t>
            </a:r>
            <a:r>
              <a:rPr lang="en-US" sz="2000" dirty="0" smtClean="0"/>
              <a:t> 5 </a:t>
            </a:r>
            <a:r>
              <a:rPr lang="en-US" sz="2000" i="1" dirty="0" smtClean="0"/>
              <a:t>skills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pertumbuhan</a:t>
            </a:r>
            <a:r>
              <a:rPr lang="en-US" sz="2000" dirty="0" smtClean="0"/>
              <a:t> </a:t>
            </a:r>
            <a:r>
              <a:rPr lang="en-US" sz="2000" dirty="0" err="1" smtClean="0"/>
              <a:t>permintaannya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paling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sektor</a:t>
            </a:r>
            <a:r>
              <a:rPr lang="en-US" sz="2000" dirty="0" smtClean="0"/>
              <a:t> </a:t>
            </a:r>
            <a:r>
              <a:rPr lang="en-US" sz="2000" dirty="0" err="1" smtClean="0"/>
              <a:t>industri</a:t>
            </a:r>
            <a:r>
              <a:rPr lang="en-US" sz="2000" dirty="0" smtClean="0"/>
              <a:t>, di mana </a:t>
            </a:r>
            <a:r>
              <a:rPr lang="en-US" sz="2000" dirty="0" err="1" smtClean="0"/>
              <a:t>sebelumnya</a:t>
            </a:r>
            <a:r>
              <a:rPr lang="en-US" sz="2000" dirty="0" smtClean="0"/>
              <a:t> </a:t>
            </a:r>
            <a:r>
              <a:rPr lang="en-US" sz="2000" dirty="0" err="1" smtClean="0"/>
              <a:t>sektor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membutuhkannya</a:t>
            </a:r>
            <a:endParaRPr lang="en-US" sz="2000" dirty="0" smtClean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75129" y="442470"/>
            <a:ext cx="7333557" cy="815326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Skill </a:t>
            </a:r>
            <a:r>
              <a:rPr lang="en-US" b="1" i="1" dirty="0" smtClean="0">
                <a:solidFill>
                  <a:srgbClr val="0070C0"/>
                </a:solidFill>
              </a:rPr>
              <a:t>di </a:t>
            </a:r>
            <a:r>
              <a:rPr lang="en-US" b="1" i="1" dirty="0" err="1" smtClean="0">
                <a:solidFill>
                  <a:srgbClr val="0070C0"/>
                </a:solidFill>
              </a:rPr>
              <a:t>Industri</a:t>
            </a:r>
            <a:r>
              <a:rPr lang="en-US" b="1" i="1" dirty="0" smtClean="0">
                <a:solidFill>
                  <a:srgbClr val="0070C0"/>
                </a:solidFill>
              </a:rPr>
              <a:t> Masa </a:t>
            </a:r>
            <a:r>
              <a:rPr lang="en-US" b="1" i="1" dirty="0" err="1" smtClean="0">
                <a:solidFill>
                  <a:srgbClr val="0070C0"/>
                </a:solidFill>
              </a:rPr>
              <a:t>Depan</a:t>
            </a:r>
            <a:r>
              <a:rPr lang="en-US" b="1" i="1" dirty="0" smtClean="0">
                <a:solidFill>
                  <a:srgbClr val="0070C0"/>
                </a:solidFill>
              </a:rPr>
              <a:t> (2)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709" y="246664"/>
            <a:ext cx="2304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Tantangan-Tantangan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1" y="197124"/>
            <a:ext cx="591426" cy="55199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1268981" y="6402293"/>
            <a:ext cx="1001486" cy="476741"/>
            <a:chOff x="12656456" y="4328935"/>
            <a:chExt cx="1001486" cy="47674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0EEEF"/>
                </a:clrFrom>
                <a:clrTo>
                  <a:srgbClr val="F0EE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51"/>
            <a:stretch/>
          </p:blipFill>
          <p:spPr>
            <a:xfrm flipH="1">
              <a:off x="12656456" y="4328935"/>
              <a:ext cx="1001486" cy="43564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3036551" y="4559455"/>
              <a:ext cx="393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15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77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31461"/>
            <a:ext cx="12192000" cy="5096768"/>
          </a:xfrm>
          <a:prstGeom prst="rect">
            <a:avLst/>
          </a:prstGeom>
          <a:pattFill prst="pct25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29" y="442470"/>
            <a:ext cx="11491634" cy="815326"/>
          </a:xfrm>
        </p:spPr>
        <p:txBody>
          <a:bodyPr/>
          <a:lstStyle/>
          <a:p>
            <a:r>
              <a:rPr lang="en-US" b="1" i="1" dirty="0" err="1" smtClean="0"/>
              <a:t>Bagaimana</a:t>
            </a:r>
            <a:r>
              <a:rPr lang="en-US" b="1" i="1" dirty="0" smtClean="0"/>
              <a:t> </a:t>
            </a:r>
            <a:r>
              <a:rPr lang="en-US" b="1" i="1" dirty="0" err="1" smtClean="0"/>
              <a:t>Merespon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Masa </a:t>
            </a:r>
            <a:r>
              <a:rPr lang="en-US" b="1" i="1" dirty="0" err="1" smtClean="0">
                <a:solidFill>
                  <a:srgbClr val="0070C0"/>
                </a:solidFill>
              </a:rPr>
              <a:t>Depan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0388" y="246142"/>
            <a:ext cx="3278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Strategi</a:t>
            </a:r>
            <a:r>
              <a:rPr lang="en-US" b="1" i="1" dirty="0" smtClean="0"/>
              <a:t> </a:t>
            </a:r>
            <a:r>
              <a:rPr lang="en-US" b="1" i="1" dirty="0" err="1" smtClean="0"/>
              <a:t>Menghadapi</a:t>
            </a:r>
            <a:r>
              <a:rPr lang="en-US" b="1" i="1" dirty="0" smtClean="0"/>
              <a:t> Era Digital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1" y="197124"/>
            <a:ext cx="591426" cy="5519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76628" y="1371759"/>
            <a:ext cx="67901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Komitmen</a:t>
            </a:r>
            <a:r>
              <a:rPr lang="en-US" sz="2400" dirty="0" smtClean="0"/>
              <a:t> </a:t>
            </a:r>
            <a:r>
              <a:rPr lang="en-US" sz="2400" b="1" dirty="0" err="1"/>
              <a:t>p</a:t>
            </a:r>
            <a:r>
              <a:rPr lang="en-US" sz="2400" b="1" dirty="0" err="1" smtClean="0"/>
              <a:t>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investasi</a:t>
            </a:r>
            <a:r>
              <a:rPr lang="en-US" sz="2400" dirty="0" smtClean="0"/>
              <a:t> di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i="1" dirty="0" smtClean="0"/>
              <a:t>digital skills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mencoba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menerapkan</a:t>
            </a:r>
            <a:r>
              <a:rPr lang="en-US" sz="2400" dirty="0" smtClean="0"/>
              <a:t> </a:t>
            </a:r>
            <a:r>
              <a:rPr lang="en-US" sz="2400" i="1" dirty="0" smtClean="0"/>
              <a:t>prototype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terbaru</a:t>
            </a:r>
            <a:r>
              <a:rPr lang="en-US" sz="2400" dirty="0" smtClean="0"/>
              <a:t>, </a:t>
            </a:r>
            <a:r>
              <a:rPr lang="en-US" sz="2400" b="1" i="1" dirty="0" smtClean="0"/>
              <a:t>Learn </a:t>
            </a:r>
            <a:r>
              <a:rPr lang="en-US" sz="2400" b="1" i="1" dirty="0"/>
              <a:t>by </a:t>
            </a:r>
            <a:r>
              <a:rPr lang="en-US" sz="2400" b="1" i="1" dirty="0" smtClean="0"/>
              <a:t>doing!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Menggali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b="1" dirty="0" err="1" smtClean="0"/>
              <a:t>kolaborasi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baru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bagi</a:t>
            </a:r>
            <a:r>
              <a:rPr lang="en-US" sz="2400" b="1" dirty="0" smtClean="0"/>
              <a:t> model </a:t>
            </a:r>
            <a:r>
              <a:rPr lang="en-US" sz="2400" b="1" dirty="0" err="1" smtClean="0"/>
              <a:t>sertifikasi</a:t>
            </a:r>
            <a:r>
              <a:rPr lang="en-US" sz="2400" b="1" dirty="0"/>
              <a:t> 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pendidikan</a:t>
            </a:r>
            <a:r>
              <a:rPr lang="en-US" sz="2400" b="1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ranah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i="1" dirty="0" smtClean="0"/>
              <a:t>digital skill</a:t>
            </a:r>
            <a:endParaRPr lang="en-US" sz="2400" i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Dilakukanny</a:t>
            </a:r>
            <a:r>
              <a:rPr lang="en-US" sz="2400" dirty="0" smtClean="0"/>
              <a:t> </a:t>
            </a:r>
            <a:r>
              <a:rPr lang="en-US" sz="2400" b="1" dirty="0" err="1" smtClean="0"/>
              <a:t>kolaborasi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, </a:t>
            </a:r>
            <a:r>
              <a:rPr lang="en-US" sz="2400" dirty="0" err="1" smtClean="0"/>
              <a:t>akademisi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permintaan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ketersediaan</a:t>
            </a:r>
            <a:r>
              <a:rPr lang="en-US" sz="2400" dirty="0" smtClean="0"/>
              <a:t> skill </a:t>
            </a:r>
            <a:r>
              <a:rPr lang="en-US" sz="2400" dirty="0" err="1" smtClean="0"/>
              <a:t>bagi</a:t>
            </a:r>
            <a:r>
              <a:rPr lang="en-US" sz="2400" dirty="0" smtClean="0"/>
              <a:t> era digital di masa </a:t>
            </a:r>
            <a:r>
              <a:rPr lang="en-US" sz="2400" dirty="0" err="1" smtClean="0"/>
              <a:t>depan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Menyusun</a:t>
            </a:r>
            <a:r>
              <a:rPr lang="en-US" sz="2400" dirty="0" smtClean="0"/>
              <a:t> </a:t>
            </a:r>
            <a:r>
              <a:rPr lang="en-US" sz="2400" dirty="0" err="1" smtClean="0"/>
              <a:t>kurikulum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memasukan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materi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terkait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human-digital </a:t>
            </a:r>
            <a:r>
              <a:rPr lang="en-US" sz="2400" b="1" i="1" dirty="0"/>
              <a:t>skills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17" t="11112" r="8311" b="9030"/>
          <a:stretch/>
        </p:blipFill>
        <p:spPr>
          <a:xfrm>
            <a:off x="145143" y="1451999"/>
            <a:ext cx="4828786" cy="473316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268981" y="6402293"/>
            <a:ext cx="1001486" cy="476741"/>
            <a:chOff x="12656456" y="4328935"/>
            <a:chExt cx="1001486" cy="47674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0EEEF"/>
                </a:clrFrom>
                <a:clrTo>
                  <a:srgbClr val="F0EE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51"/>
            <a:stretch/>
          </p:blipFill>
          <p:spPr>
            <a:xfrm flipH="1">
              <a:off x="12656456" y="4328935"/>
              <a:ext cx="1001486" cy="43564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3036551" y="4559455"/>
              <a:ext cx="393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16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393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" y="205278"/>
            <a:ext cx="12007820" cy="768085"/>
          </a:xfrm>
        </p:spPr>
        <p:txBody>
          <a:bodyPr/>
          <a:lstStyle/>
          <a:p>
            <a:pPr algn="r"/>
            <a:r>
              <a:rPr lang="en-US" altLang="ko-KR" sz="3200" dirty="0"/>
              <a:t>Disruption of Technology in the </a:t>
            </a:r>
            <a:r>
              <a:rPr lang="id-ID" altLang="ko-KR" sz="3200" dirty="0"/>
              <a:t>4th </a:t>
            </a:r>
            <a:r>
              <a:rPr lang="en-US" altLang="ko-KR" sz="3200" dirty="0"/>
              <a:t>Industrial Revolution</a:t>
            </a:r>
            <a:endParaRPr lang="ko-KR" alt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3339" y="412141"/>
            <a:ext cx="3648405" cy="6281223"/>
            <a:chOff x="-36512" y="123478"/>
            <a:chExt cx="2736304" cy="4710917"/>
          </a:xfrm>
        </p:grpSpPr>
        <p:sp>
          <p:nvSpPr>
            <p:cNvPr id="14" name="Round Same Side Corner Rectangle 8"/>
            <p:cNvSpPr/>
            <p:nvPr/>
          </p:nvSpPr>
          <p:spPr>
            <a:xfrm>
              <a:off x="-36512" y="123478"/>
              <a:ext cx="1380891" cy="36369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Round Same Side Corner Rectangle 8"/>
            <p:cNvSpPr/>
            <p:nvPr/>
          </p:nvSpPr>
          <p:spPr>
            <a:xfrm>
              <a:off x="302342" y="390324"/>
              <a:ext cx="1380891" cy="36369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r>
                <a:rPr lang="en-US" altLang="ko-KR" sz="2400" dirty="0">
                  <a:solidFill>
                    <a:prstClr val="white"/>
                  </a:solidFill>
                </a:rPr>
                <a:t>-40</a:t>
              </a:r>
              <a:endParaRPr lang="ko-KR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ound Same Side Corner Rectangle 8"/>
            <p:cNvSpPr/>
            <p:nvPr/>
          </p:nvSpPr>
          <p:spPr>
            <a:xfrm>
              <a:off x="641195" y="657169"/>
              <a:ext cx="1380891" cy="36369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</a:schemeClr>
                </a:gs>
                <a:gs pos="100000">
                  <a:schemeClr val="accent2">
                    <a:lumMod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ound Same Side Corner Rectangle 8"/>
            <p:cNvSpPr/>
            <p:nvPr/>
          </p:nvSpPr>
          <p:spPr>
            <a:xfrm>
              <a:off x="980048" y="924014"/>
              <a:ext cx="1380891" cy="36369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80000"/>
                  </a:schemeClr>
                </a:gs>
                <a:gs pos="100000">
                  <a:schemeClr val="accent2">
                    <a:lumMod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8" name="Round Same Side Corner Rectangle 8"/>
            <p:cNvSpPr/>
            <p:nvPr/>
          </p:nvSpPr>
          <p:spPr>
            <a:xfrm>
              <a:off x="1318901" y="1197470"/>
              <a:ext cx="1380891" cy="36369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02429" y="1489321"/>
            <a:ext cx="7205392" cy="1159118"/>
            <a:chOff x="803640" y="3362835"/>
            <a:chExt cx="2351205" cy="725799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825292"/>
              <a:ext cx="2059657" cy="26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en-US" altLang="ko-KR" sz="2133" dirty="0">
                  <a:solidFill>
                    <a:prstClr val="white"/>
                  </a:solidFill>
                  <a:cs typeface="Arial" pitchFamily="34" charset="0"/>
                </a:rPr>
                <a:t>(The Economist, 2017)</a:t>
              </a:r>
              <a:endParaRPr lang="ko-KR" altLang="en-US" sz="2133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351205" cy="468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en-US" altLang="ko-KR" sz="2133" b="1" dirty="0" err="1">
                  <a:solidFill>
                    <a:prstClr val="white"/>
                  </a:solidFill>
                  <a:cs typeface="Arial" pitchFamily="34" charset="0"/>
                </a:rPr>
                <a:t>Sebagian</a:t>
              </a:r>
              <a:r>
                <a:rPr lang="en-US" altLang="ko-KR" sz="2133" b="1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133" b="1" dirty="0" err="1">
                  <a:solidFill>
                    <a:prstClr val="white"/>
                  </a:solidFill>
                  <a:cs typeface="Arial" pitchFamily="34" charset="0"/>
                </a:rPr>
                <a:t>besar</a:t>
              </a:r>
              <a:r>
                <a:rPr lang="en-US" altLang="ko-KR" sz="2133" b="1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133" b="1" dirty="0" err="1">
                  <a:solidFill>
                    <a:prstClr val="white"/>
                  </a:solidFill>
                  <a:cs typeface="Arial" pitchFamily="34" charset="0"/>
                </a:rPr>
                <a:t>perusahaan</a:t>
              </a:r>
              <a:r>
                <a:rPr lang="en-US" altLang="ko-KR" sz="2133" b="1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133" b="1" dirty="0" err="1">
                  <a:solidFill>
                    <a:prstClr val="white"/>
                  </a:solidFill>
                  <a:cs typeface="Arial" pitchFamily="34" charset="0"/>
                </a:rPr>
                <a:t>menggunakan</a:t>
              </a:r>
              <a:r>
                <a:rPr lang="en-US" altLang="ko-KR" sz="2133" b="1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133" b="1" dirty="0" err="1">
                  <a:solidFill>
                    <a:prstClr val="white"/>
                  </a:solidFill>
                  <a:cs typeface="Arial" pitchFamily="34" charset="0"/>
                </a:rPr>
                <a:t>teknologi</a:t>
              </a:r>
              <a:r>
                <a:rPr lang="en-US" altLang="ko-KR" sz="2133" b="1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133" b="1" dirty="0" err="1">
                  <a:solidFill>
                    <a:prstClr val="white"/>
                  </a:solidFill>
                  <a:cs typeface="Arial" pitchFamily="34" charset="0"/>
                </a:rPr>
                <a:t>untuk</a:t>
              </a:r>
              <a:r>
                <a:rPr lang="en-US" altLang="ko-KR" sz="2133" b="1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133" b="1" dirty="0" err="1">
                  <a:solidFill>
                    <a:prstClr val="white"/>
                  </a:solidFill>
                  <a:cs typeface="Arial" pitchFamily="34" charset="0"/>
                </a:rPr>
                <a:t>menjual</a:t>
              </a:r>
              <a:r>
                <a:rPr lang="en-US" altLang="ko-KR" sz="2133" b="1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133" b="1" dirty="0" err="1">
                  <a:solidFill>
                    <a:prstClr val="white"/>
                  </a:solidFill>
                  <a:cs typeface="Arial" pitchFamily="34" charset="0"/>
                </a:rPr>
                <a:t>produk</a:t>
              </a:r>
              <a:r>
                <a:rPr lang="en-US" altLang="ko-KR" sz="2133" b="1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133" b="1" dirty="0" err="1">
                  <a:solidFill>
                    <a:prstClr val="white"/>
                  </a:solidFill>
                  <a:cs typeface="Arial" pitchFamily="34" charset="0"/>
                </a:rPr>
                <a:t>mereka</a:t>
              </a:r>
              <a:r>
                <a:rPr lang="en-US" altLang="ko-KR" sz="2133" b="1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133" b="1" dirty="0" err="1">
                  <a:solidFill>
                    <a:prstClr val="white"/>
                  </a:solidFill>
                  <a:cs typeface="Arial" pitchFamily="34" charset="0"/>
                </a:rPr>
                <a:t>secara</a:t>
              </a:r>
              <a:r>
                <a:rPr lang="en-US" altLang="ko-KR" sz="2133" b="1" dirty="0">
                  <a:solidFill>
                    <a:prstClr val="white"/>
                  </a:solidFill>
                  <a:cs typeface="Arial" pitchFamily="34" charset="0"/>
                </a:rPr>
                <a:t> online.</a:t>
              </a:r>
              <a:endParaRPr lang="ko-KR" altLang="en-US" sz="2133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74389" y="2948944"/>
            <a:ext cx="7419351" cy="1165536"/>
            <a:chOff x="773981" y="3411135"/>
            <a:chExt cx="2059657" cy="757935"/>
          </a:xfrm>
        </p:grpSpPr>
        <p:sp>
          <p:nvSpPr>
            <p:cNvPr id="23" name="TextBox 22"/>
            <p:cNvSpPr txBox="1"/>
            <p:nvPr/>
          </p:nvSpPr>
          <p:spPr>
            <a:xfrm>
              <a:off x="773981" y="3895582"/>
              <a:ext cx="2059657" cy="273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en-US" altLang="ko-KR" sz="2133" dirty="0">
                  <a:solidFill>
                    <a:prstClr val="white"/>
                  </a:solidFill>
                  <a:cs typeface="Arial" pitchFamily="34" charset="0"/>
                </a:rPr>
                <a:t>(</a:t>
              </a:r>
              <a:r>
                <a:rPr lang="en-US" altLang="ko-KR" sz="2133" dirty="0" err="1">
                  <a:solidFill>
                    <a:prstClr val="white"/>
                  </a:solidFill>
                  <a:cs typeface="Arial" pitchFamily="34" charset="0"/>
                </a:rPr>
                <a:t>Parray</a:t>
              </a:r>
              <a:r>
                <a:rPr lang="en-US" altLang="ko-KR" sz="2133" dirty="0">
                  <a:solidFill>
                    <a:prstClr val="white"/>
                  </a:solidFill>
                  <a:cs typeface="Arial" pitchFamily="34" charset="0"/>
                </a:rPr>
                <a:t>, ILO, 2017)</a:t>
              </a:r>
              <a:endParaRPr lang="ko-KR" altLang="en-US" sz="2133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3981" y="3411135"/>
              <a:ext cx="2059657" cy="486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en-US" altLang="ko-KR" sz="2133" b="1" dirty="0">
                  <a:solidFill>
                    <a:prstClr val="white"/>
                  </a:solidFill>
                  <a:cs typeface="Arial" pitchFamily="34" charset="0"/>
                </a:rPr>
                <a:t>Indonesia </a:t>
              </a:r>
              <a:r>
                <a:rPr lang="en-US" altLang="ko-KR" sz="2133" b="1" dirty="0" err="1">
                  <a:solidFill>
                    <a:prstClr val="white"/>
                  </a:solidFill>
                  <a:cs typeface="Arial" pitchFamily="34" charset="0"/>
                </a:rPr>
                <a:t>perlu</a:t>
              </a:r>
              <a:r>
                <a:rPr lang="en-US" altLang="ko-KR" sz="2133" b="1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133" b="1" dirty="0" err="1">
                  <a:solidFill>
                    <a:prstClr val="white"/>
                  </a:solidFill>
                  <a:cs typeface="Arial" pitchFamily="34" charset="0"/>
                </a:rPr>
                <a:t>meningkatkan</a:t>
              </a:r>
              <a:r>
                <a:rPr lang="en-US" altLang="ko-KR" sz="2133" b="1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133" b="1" dirty="0" err="1">
                  <a:solidFill>
                    <a:prstClr val="white"/>
                  </a:solidFill>
                  <a:cs typeface="Arial" pitchFamily="34" charset="0"/>
                </a:rPr>
                <a:t>kualitas</a:t>
              </a:r>
              <a:r>
                <a:rPr lang="en-US" altLang="ko-KR" sz="2133" b="1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133" b="1" dirty="0" err="1">
                  <a:solidFill>
                    <a:prstClr val="white"/>
                  </a:solidFill>
                  <a:cs typeface="Arial" pitchFamily="34" charset="0"/>
                </a:rPr>
                <a:t>keterampilan</a:t>
              </a:r>
              <a:r>
                <a:rPr lang="en-US" altLang="ko-KR" sz="2133" b="1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133" b="1" dirty="0" err="1">
                  <a:solidFill>
                    <a:prstClr val="white"/>
                  </a:solidFill>
                  <a:cs typeface="Arial" pitchFamily="34" charset="0"/>
                </a:rPr>
                <a:t>tenaga</a:t>
              </a:r>
              <a:r>
                <a:rPr lang="en-US" altLang="ko-KR" sz="2133" b="1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133" b="1" dirty="0" err="1">
                  <a:solidFill>
                    <a:prstClr val="white"/>
                  </a:solidFill>
                  <a:cs typeface="Arial" pitchFamily="34" charset="0"/>
                </a:rPr>
                <a:t>kerja</a:t>
              </a:r>
              <a:r>
                <a:rPr lang="en-US" altLang="ko-KR" sz="2133" b="1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133" b="1" dirty="0" err="1">
                  <a:solidFill>
                    <a:prstClr val="white"/>
                  </a:solidFill>
                  <a:cs typeface="Arial" pitchFamily="34" charset="0"/>
                </a:rPr>
                <a:t>dengan</a:t>
              </a:r>
              <a:r>
                <a:rPr lang="en-US" altLang="ko-KR" sz="2133" b="1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133" b="1" dirty="0" err="1">
                  <a:solidFill>
                    <a:prstClr val="white"/>
                  </a:solidFill>
                  <a:cs typeface="Arial" pitchFamily="34" charset="0"/>
                </a:rPr>
                <a:t>teknologi</a:t>
              </a:r>
              <a:r>
                <a:rPr lang="en-US" altLang="ko-KR" sz="2133" b="1" dirty="0">
                  <a:solidFill>
                    <a:prstClr val="white"/>
                  </a:solidFill>
                  <a:cs typeface="Arial" pitchFamily="34" charset="0"/>
                </a:rPr>
                <a:t> digital.</a:t>
              </a:r>
              <a:endParaRPr lang="ko-KR" altLang="en-US" sz="2133" b="1" u="sng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42944" y="4567730"/>
            <a:ext cx="7221117" cy="1870518"/>
            <a:chOff x="789194" y="3224068"/>
            <a:chExt cx="2062201" cy="1216928"/>
          </a:xfrm>
        </p:grpSpPr>
        <p:sp>
          <p:nvSpPr>
            <p:cNvPr id="26" name="TextBox 25"/>
            <p:cNvSpPr txBox="1"/>
            <p:nvPr/>
          </p:nvSpPr>
          <p:spPr>
            <a:xfrm>
              <a:off x="791738" y="3579863"/>
              <a:ext cx="2059657" cy="86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en-US" altLang="ko-KR" sz="2667" dirty="0" err="1">
                  <a:solidFill>
                    <a:prstClr val="white"/>
                  </a:solidFill>
                  <a:cs typeface="Arial" pitchFamily="34" charset="0"/>
                </a:rPr>
                <a:t>Memahami</a:t>
              </a:r>
              <a:r>
                <a:rPr lang="en-US" altLang="ko-KR" sz="2667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667" dirty="0" err="1">
                  <a:solidFill>
                    <a:prstClr val="white"/>
                  </a:solidFill>
                  <a:cs typeface="Arial" pitchFamily="34" charset="0"/>
                </a:rPr>
                <a:t>cara</a:t>
              </a:r>
              <a:r>
                <a:rPr lang="en-US" altLang="ko-KR" sz="2667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667" dirty="0" err="1">
                  <a:solidFill>
                    <a:prstClr val="white"/>
                  </a:solidFill>
                  <a:cs typeface="Arial" pitchFamily="34" charset="0"/>
                </a:rPr>
                <a:t>kerja</a:t>
              </a:r>
              <a:r>
                <a:rPr lang="en-US" altLang="ko-KR" sz="2667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667" dirty="0" err="1">
                  <a:solidFill>
                    <a:prstClr val="white"/>
                  </a:solidFill>
                  <a:cs typeface="Arial" pitchFamily="34" charset="0"/>
                </a:rPr>
                <a:t>mesin</a:t>
              </a:r>
              <a:r>
                <a:rPr lang="en-US" altLang="ko-KR" sz="2667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667" dirty="0" err="1">
                  <a:solidFill>
                    <a:prstClr val="white"/>
                  </a:solidFill>
                  <a:cs typeface="Arial" pitchFamily="34" charset="0"/>
                </a:rPr>
                <a:t>dan</a:t>
              </a:r>
              <a:r>
                <a:rPr lang="en-US" altLang="ko-KR" sz="2667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667" dirty="0" err="1">
                  <a:solidFill>
                    <a:prstClr val="white"/>
                  </a:solidFill>
                  <a:cs typeface="Arial" pitchFamily="34" charset="0"/>
                </a:rPr>
                <a:t>penerapan</a:t>
              </a:r>
              <a:r>
                <a:rPr lang="en-US" altLang="ko-KR" sz="2667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667" dirty="0" err="1">
                  <a:solidFill>
                    <a:prstClr val="white"/>
                  </a:solidFill>
                  <a:cs typeface="Arial" pitchFamily="34" charset="0"/>
                </a:rPr>
                <a:t>teknologi</a:t>
              </a:r>
              <a:r>
                <a:rPr lang="id-ID" altLang="ko-KR" sz="2667" dirty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2667" dirty="0">
                  <a:solidFill>
                    <a:prstClr val="white"/>
                  </a:solidFill>
                  <a:cs typeface="Arial" pitchFamily="34" charset="0"/>
                </a:rPr>
                <a:t>(</a:t>
              </a:r>
              <a:r>
                <a:rPr lang="en-US" altLang="ko-KR" sz="2667" i="1" dirty="0">
                  <a:solidFill>
                    <a:prstClr val="white"/>
                  </a:solidFill>
                  <a:cs typeface="Arial" pitchFamily="34" charset="0"/>
                </a:rPr>
                <a:t>Coding, Artificial Intelligence, &amp; Engineering Principles</a:t>
              </a:r>
              <a:r>
                <a:rPr lang="en-US" altLang="ko-KR" sz="2667" dirty="0">
                  <a:solidFill>
                    <a:prstClr val="white"/>
                  </a:solidFill>
                  <a:cs typeface="Arial" pitchFamily="34" charset="0"/>
                </a:rPr>
                <a:t>).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9194" y="3224068"/>
              <a:ext cx="2059657" cy="327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id-ID" altLang="ko-KR" sz="2667" b="1" dirty="0">
                  <a:solidFill>
                    <a:prstClr val="white"/>
                  </a:solidFill>
                  <a:cs typeface="Arial" pitchFamily="34" charset="0"/>
                </a:rPr>
                <a:t>Literasi Teknologi</a:t>
              </a:r>
              <a:endParaRPr lang="ko-KR" altLang="en-US" sz="2667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3901397" y="4681859"/>
            <a:ext cx="791647" cy="647152"/>
          </a:xfrm>
          <a:prstGeom prst="ellipse">
            <a:avLst/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133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983765" y="1618197"/>
            <a:ext cx="759180" cy="647152"/>
          </a:xfrm>
          <a:prstGeom prst="ellipse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133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037970" y="3044957"/>
            <a:ext cx="759180" cy="647152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133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41598" y="1695552"/>
            <a:ext cx="85812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ko-KR" sz="2133" b="1" dirty="0">
                <a:solidFill>
                  <a:prstClr val="white"/>
                </a:solidFill>
                <a:cs typeface="Arial" pitchFamily="34" charset="0"/>
              </a:rPr>
              <a:t>01</a:t>
            </a:r>
            <a:endParaRPr lang="ko-KR" altLang="en-US" sz="2133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95798" y="3140968"/>
            <a:ext cx="85812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ko-KR" sz="2133" b="1" dirty="0">
                <a:solidFill>
                  <a:prstClr val="white"/>
                </a:solidFill>
                <a:cs typeface="Arial" pitchFamily="34" charset="0"/>
              </a:rPr>
              <a:t>02</a:t>
            </a:r>
            <a:endParaRPr lang="ko-KR" altLang="en-US" sz="2133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05024" y="4759213"/>
            <a:ext cx="95608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id-ID" altLang="ko-KR" sz="2133" b="1" dirty="0">
                <a:solidFill>
                  <a:prstClr val="white"/>
                </a:solidFill>
                <a:cs typeface="Arial" pitchFamily="34" charset="0"/>
              </a:rPr>
              <a:t>so</a:t>
            </a:r>
            <a:endParaRPr lang="ko-KR" altLang="en-US" sz="2133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686</Words>
  <Application>Microsoft Office PowerPoint</Application>
  <PresentationFormat>Widescreen</PresentationFormat>
  <Paragraphs>100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Calibri</vt:lpstr>
      <vt:lpstr>Calibri Light</vt:lpstr>
      <vt:lpstr>Office Theme</vt:lpstr>
      <vt:lpstr>Contents Slide Master</vt:lpstr>
      <vt:lpstr>PowerPoint Presentation</vt:lpstr>
      <vt:lpstr>Tahap-Tahap Revolusi Industri</vt:lpstr>
      <vt:lpstr>Wajah Kegiatan Ekonomi Dunia saat Ini</vt:lpstr>
      <vt:lpstr>Gejala-Gejala Trasnformasi di Indonesia</vt:lpstr>
      <vt:lpstr>Era Baru Industrilisasi Digital</vt:lpstr>
      <vt:lpstr>Skill di Industri Masa Depan</vt:lpstr>
      <vt:lpstr>Skill di Industri Masa Depan (2)</vt:lpstr>
      <vt:lpstr>Bagaimana Merespon Masa Depan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Ainun Na'im</dc:creator>
  <cp:lastModifiedBy>bonita</cp:lastModifiedBy>
  <cp:revision>13</cp:revision>
  <dcterms:created xsi:type="dcterms:W3CDTF">2016-05-25T17:57:45Z</dcterms:created>
  <dcterms:modified xsi:type="dcterms:W3CDTF">2020-09-06T04:34:43Z</dcterms:modified>
</cp:coreProperties>
</file>