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6" r:id="rId2"/>
    <p:sldId id="301" r:id="rId3"/>
    <p:sldId id="302" r:id="rId4"/>
    <p:sldId id="306" r:id="rId5"/>
    <p:sldId id="303" r:id="rId6"/>
    <p:sldId id="304" r:id="rId7"/>
    <p:sldId id="307" r:id="rId8"/>
    <p:sldId id="305" r:id="rId9"/>
    <p:sldId id="308" r:id="rId10"/>
    <p:sldId id="29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000066"/>
    <a:srgbClr val="EAB85E"/>
    <a:srgbClr val="352973"/>
    <a:srgbClr val="006699"/>
    <a:srgbClr val="808080"/>
    <a:srgbClr val="00344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3" autoAdjust="0"/>
    <p:restoredTop sz="94660"/>
  </p:normalViewPr>
  <p:slideViewPr>
    <p:cSldViewPr>
      <p:cViewPr varScale="1">
        <p:scale>
          <a:sx n="67" d="100"/>
          <a:sy n="67" d="100"/>
        </p:scale>
        <p:origin x="11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0F214-BF1B-4B74-85F2-125816717E05}" type="datetimeFigureOut">
              <a:rPr lang="id-ID" smtClean="0"/>
              <a:pPr/>
              <a:t>25/04/2015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DB133-A5F9-4C2B-96C6-7CE8B0A8D00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026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3025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099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9956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0791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1620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1769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3870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7411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0028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DB133-A5F9-4C2B-96C6-7CE8B0A8D00D}" type="slidenum">
              <a:rPr lang="id-ID" smtClean="0"/>
              <a:pPr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935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930900" y="6384925"/>
            <a:ext cx="2895600" cy="244475"/>
          </a:xfrm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lvl1pPr>
          </a:lstStyle>
          <a:p>
            <a:r>
              <a:rPr lang="en-US"/>
              <a:t>Edit your company slogan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124200" y="6477000"/>
            <a:ext cx="1828800" cy="244475"/>
          </a:xfrm>
        </p:spPr>
        <p:txBody>
          <a:bodyPr/>
          <a:lstStyle>
            <a:lvl1pPr>
              <a:defRPr/>
            </a:lvl1pPr>
          </a:lstStyle>
          <a:p>
            <a:fld id="{555A9939-ED8C-4F8E-8DDD-21F82F27FC0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873375" y="4038600"/>
            <a:ext cx="5584825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819400" y="3276600"/>
            <a:ext cx="5791200" cy="68262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gray">
          <a:xfrm>
            <a:off x="6019800" y="5934075"/>
            <a:ext cx="283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97A36-9A3D-4B13-A74D-DF672D035F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457200"/>
            <a:ext cx="20764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57200"/>
            <a:ext cx="60769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2EEFB-8035-42AA-901C-B4FB4382FD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6934200" cy="563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295400"/>
            <a:ext cx="8305800" cy="47244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0" y="63246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1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587EC9FC-0141-4E53-A380-0CA0FF3C8D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99F65-7A1F-49BB-8EE7-ABB24190F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9D229-24B7-4D9A-9E8D-1314E0451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2BB27-7C5F-4277-BF1C-904F5FC093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8901C-C4F3-4385-B5A6-EEAFB53DA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4863-B533-4563-8AB6-907A143F02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6EFBC-4585-4EDB-8407-0737E78D84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DA6BA-D179-4FA5-A0A0-8354DFA26A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B7F49-D923-4738-99CF-68D536333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304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943600" y="63246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2971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0D310A-ED81-4B1A-8EAC-6F8DC976906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1828800" y="457200"/>
            <a:ext cx="6934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black">
          <a:xfrm>
            <a:off x="7196138" y="5943600"/>
            <a:ext cx="1643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28860" y="2571744"/>
            <a:ext cx="6324600" cy="2928958"/>
          </a:xfrm>
        </p:spPr>
        <p:txBody>
          <a:bodyPr/>
          <a:lstStyle/>
          <a:p>
            <a:pPr algn="ctr"/>
            <a:r>
              <a:rPr lang="id-ID" sz="4400" dirty="0" smtClean="0">
                <a:solidFill>
                  <a:srgbClr val="0000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</a:effectLst>
              </a:rPr>
              <a:t>Hubungan Filsafat </a:t>
            </a:r>
            <a:r>
              <a:rPr lang="id-ID" sz="4400" smtClean="0">
                <a:solidFill>
                  <a:srgbClr val="0000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</a:effectLst>
              </a:rPr>
              <a:t>dengan </a:t>
            </a:r>
            <a:r>
              <a:rPr lang="id-ID" sz="4400" smtClean="0">
                <a:solidFill>
                  <a:srgbClr val="0000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</a:effectLst>
              </a:rPr>
              <a:t>Ilmu</a:t>
            </a:r>
            <a:endParaRPr lang="en-US" sz="4400" dirty="0">
              <a:effectLst>
                <a:glow rad="101600">
                  <a:schemeClr val="tx2">
                    <a:lumMod val="50000"/>
                    <a:alpha val="60000"/>
                  </a:schemeClr>
                </a:glow>
              </a:effectLst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WordArt 3"/>
          <p:cNvSpPr>
            <a:spLocks noChangeArrowheads="1" noChangeShapeType="1" noTextEdit="1"/>
          </p:cNvSpPr>
          <p:nvPr/>
        </p:nvSpPr>
        <p:spPr bwMode="gray">
          <a:xfrm>
            <a:off x="2819400" y="3276600"/>
            <a:ext cx="4724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id-ID" sz="5400" b="1" kern="10" dirty="0" smtClean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8980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TERIMA KASIH</a:t>
            </a:r>
            <a:endParaRPr lang="id-ID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89803" dir="2700000" algn="ctr" rotWithShape="0">
                  <a:srgbClr val="000000">
                    <a:alpha val="50000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PEMBAHASAN</a:t>
            </a:r>
            <a:endParaRPr lang="en-US" dirty="0"/>
          </a:p>
        </p:txBody>
      </p:sp>
      <p:sp>
        <p:nvSpPr>
          <p:cNvPr id="75779" name="Freeform 3"/>
          <p:cNvSpPr>
            <a:spLocks noEditPoints="1"/>
          </p:cNvSpPr>
          <p:nvPr/>
        </p:nvSpPr>
        <p:spPr bwMode="gray">
          <a:xfrm rot="-1358056">
            <a:off x="1084263" y="2538413"/>
            <a:ext cx="6853237" cy="2803525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5780" name="Oval 4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3816350" y="1676400"/>
            <a:ext cx="1284288" cy="1274763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id-ID">
              <a:solidFill>
                <a:schemeClr val="bg1"/>
              </a:solidFill>
            </a:endParaRP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gray">
          <a:xfrm>
            <a:off x="1285852" y="3357562"/>
            <a:ext cx="1282700" cy="1274762"/>
          </a:xfrm>
          <a:prstGeom prst="ellipse">
            <a:avLst/>
          </a:prstGeom>
          <a:gradFill rotWithShape="1">
            <a:gsLst>
              <a:gs pos="0">
                <a:srgbClr val="EAB85E"/>
              </a:gs>
              <a:gs pos="100000">
                <a:srgbClr val="EAB85E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75783" name="Oval 7">
            <a:hlinkClick r:id="rId4" action="ppaction://hlinksldjump"/>
          </p:cNvPr>
          <p:cNvSpPr>
            <a:spLocks noChangeArrowheads="1"/>
          </p:cNvSpPr>
          <p:nvPr/>
        </p:nvSpPr>
        <p:spPr bwMode="gray">
          <a:xfrm>
            <a:off x="3459152" y="4767266"/>
            <a:ext cx="1284288" cy="1274763"/>
          </a:xfrm>
          <a:prstGeom prst="ellipse">
            <a:avLst/>
          </a:prstGeom>
          <a:gradFill rotWithShape="1">
            <a:gsLst>
              <a:gs pos="0">
                <a:srgbClr val="D476D6"/>
              </a:gs>
              <a:gs pos="100000">
                <a:srgbClr val="D476D6">
                  <a:gamma/>
                  <a:shade val="27451"/>
                  <a:invGamma/>
                </a:srgb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id-ID">
              <a:solidFill>
                <a:schemeClr val="bg1"/>
              </a:solidFill>
            </a:endParaRPr>
          </a:p>
        </p:txBody>
      </p:sp>
      <p:sp>
        <p:nvSpPr>
          <p:cNvPr id="75784" name="Oval 8">
            <a:hlinkClick r:id="rId5" action="ppaction://hlinksldjump"/>
          </p:cNvPr>
          <p:cNvSpPr>
            <a:spLocks noChangeArrowheads="1"/>
          </p:cNvSpPr>
          <p:nvPr/>
        </p:nvSpPr>
        <p:spPr bwMode="gray">
          <a:xfrm>
            <a:off x="6643702" y="2786058"/>
            <a:ext cx="1212850" cy="1274763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27451"/>
                  <a:invGamma/>
                </a:schemeClr>
              </a:gs>
            </a:gsLst>
            <a:lin ang="54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292929"/>
            </a:outerShdw>
          </a:effectLst>
        </p:spPr>
        <p:txBody>
          <a:bodyPr wrap="none" anchor="ctr"/>
          <a:lstStyle/>
          <a:p>
            <a:pPr algn="ctr"/>
            <a:endParaRPr lang="id-ID">
              <a:solidFill>
                <a:schemeClr val="bg1"/>
              </a:solidFill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gray">
          <a:xfrm>
            <a:off x="3857620" y="2143116"/>
            <a:ext cx="12636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dirty="0" smtClean="0">
                <a:latin typeface="Verdana" pitchFamily="34" charset="0"/>
              </a:rPr>
              <a:t>FILSAFAT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gray">
          <a:xfrm>
            <a:off x="6910402" y="3292471"/>
            <a:ext cx="7729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dirty="0" smtClean="0">
                <a:latin typeface="Verdana" pitchFamily="34" charset="0"/>
              </a:rPr>
              <a:t>ILMU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gray">
          <a:xfrm>
            <a:off x="3500430" y="5000636"/>
            <a:ext cx="13454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dirty="0" smtClean="0">
                <a:latin typeface="Verdana" pitchFamily="34" charset="0"/>
              </a:rPr>
              <a:t>FILSAFAT 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DENGAN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 ILMU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8" name="Text Box 12">
            <a:hlinkClick r:id="rId6" action="ppaction://hlinksldjump"/>
          </p:cNvPr>
          <p:cNvSpPr txBox="1">
            <a:spLocks noChangeArrowheads="1"/>
          </p:cNvSpPr>
          <p:nvPr/>
        </p:nvSpPr>
        <p:spPr bwMode="gray">
          <a:xfrm>
            <a:off x="1428728" y="3357562"/>
            <a:ext cx="127310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dirty="0" smtClean="0">
                <a:latin typeface="Verdana" pitchFamily="34" charset="0"/>
              </a:rPr>
              <a:t>KEDUA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NYA 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DENGAN 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AGAMA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black">
          <a:xfrm>
            <a:off x="3143240" y="3286124"/>
            <a:ext cx="2590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0" hangingPunct="0"/>
            <a:r>
              <a:rPr lang="id-ID" sz="1600" b="1" dirty="0" smtClean="0">
                <a:solidFill>
                  <a:schemeClr val="tx2"/>
                </a:solidFill>
              </a:rPr>
              <a:t>HUBUNGAN FILSAFAT DENGAN ILMU SERTA KEDUANYA DENGAN AGAMA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>
            <a:off x="2479675" y="1963738"/>
            <a:ext cx="1878011" cy="12509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cxnSp>
        <p:nvCxnSpPr>
          <p:cNvPr id="75791" name="AutoShape 15"/>
          <p:cNvCxnSpPr>
            <a:cxnSpLocks noChangeShapeType="1"/>
          </p:cNvCxnSpPr>
          <p:nvPr/>
        </p:nvCxnSpPr>
        <p:spPr bwMode="auto">
          <a:xfrm flipH="1">
            <a:off x="463550" y="19637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428596" y="1282471"/>
            <a:ext cx="36837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dirty="0" smtClean="0">
                <a:latin typeface="Verdana" pitchFamily="34" charset="0"/>
              </a:rPr>
              <a:t>HUBUNGAN FILSAFAT </a:t>
            </a:r>
          </a:p>
          <a:p>
            <a:pPr eaLnBrk="0" hangingPunct="0"/>
            <a:r>
              <a:rPr lang="id-ID" dirty="0" smtClean="0">
                <a:latin typeface="Verdana" pitchFamily="34" charset="0"/>
              </a:rPr>
              <a:t>DENGAN ILMU PENGETAHUAN</a:t>
            </a:r>
            <a:endParaRPr lang="en-US" dirty="0">
              <a:latin typeface="Verdana" pitchFamily="34" charset="0"/>
            </a:endParaRPr>
          </a:p>
        </p:txBody>
      </p:sp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4572000" y="1571612"/>
            <a:ext cx="685800" cy="679450"/>
            <a:chOff x="1296" y="1200"/>
            <a:chExt cx="432" cy="428"/>
          </a:xfrm>
        </p:grpSpPr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29" name="Oval 8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30" name="Oval 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31" name="Oval 10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32" name="Oval 11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22" name="Group 12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23" name="Oval 13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24" name="Group 14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25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26" name="Oval 16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27" name="Oval 17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28" name="Oval 18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20" name="Text Box 19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3" name="Group 26"/>
          <p:cNvGrpSpPr>
            <a:grpSpLocks/>
          </p:cNvGrpSpPr>
          <p:nvPr/>
        </p:nvGrpSpPr>
        <p:grpSpPr bwMode="auto">
          <a:xfrm>
            <a:off x="7643834" y="3071810"/>
            <a:ext cx="685800" cy="685800"/>
            <a:chOff x="1303" y="1810"/>
            <a:chExt cx="432" cy="432"/>
          </a:xfrm>
        </p:grpSpPr>
        <p:grpSp>
          <p:nvGrpSpPr>
            <p:cNvPr id="34" name="Group 27"/>
            <p:cNvGrpSpPr>
              <a:grpSpLocks/>
            </p:cNvGrpSpPr>
            <p:nvPr/>
          </p:nvGrpSpPr>
          <p:grpSpPr bwMode="auto">
            <a:xfrm>
              <a:off x="1303" y="1810"/>
              <a:ext cx="432" cy="432"/>
              <a:chOff x="816" y="2400"/>
              <a:chExt cx="480" cy="476"/>
            </a:xfrm>
          </p:grpSpPr>
          <p:grpSp>
            <p:nvGrpSpPr>
              <p:cNvPr id="36" name="Group 2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44" name="Oval 2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45" name="Oval 3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46" name="Oval 3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47" name="Oval 3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37" name="Group 3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38" name="Oval 3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39" name="Group 3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40" name="Oval 3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41" name="Oval 3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42" name="Oval 3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43" name="Oval 3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35" name="Text Box 40"/>
            <p:cNvSpPr txBox="1">
              <a:spLocks noChangeArrowheads="1"/>
            </p:cNvSpPr>
            <p:nvPr/>
          </p:nvSpPr>
          <p:spPr bwMode="gray">
            <a:xfrm>
              <a:off x="1406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8" name="Group 41"/>
          <p:cNvGrpSpPr>
            <a:grpSpLocks/>
          </p:cNvGrpSpPr>
          <p:nvPr/>
        </p:nvGrpSpPr>
        <p:grpSpPr bwMode="auto">
          <a:xfrm>
            <a:off x="4357686" y="5572140"/>
            <a:ext cx="685800" cy="679450"/>
            <a:chOff x="1296" y="1200"/>
            <a:chExt cx="432" cy="428"/>
          </a:xfrm>
        </p:grpSpPr>
        <p:grpSp>
          <p:nvGrpSpPr>
            <p:cNvPr id="49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51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59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60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61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62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52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53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54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55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56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57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58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50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63" name="Group 56"/>
          <p:cNvGrpSpPr>
            <a:grpSpLocks/>
          </p:cNvGrpSpPr>
          <p:nvPr/>
        </p:nvGrpSpPr>
        <p:grpSpPr bwMode="auto">
          <a:xfrm>
            <a:off x="857224" y="3571876"/>
            <a:ext cx="685800" cy="685800"/>
            <a:chOff x="1323" y="3010"/>
            <a:chExt cx="432" cy="432"/>
          </a:xfrm>
        </p:grpSpPr>
        <p:grpSp>
          <p:nvGrpSpPr>
            <p:cNvPr id="64" name="Group 57"/>
            <p:cNvGrpSpPr>
              <a:grpSpLocks/>
            </p:cNvGrpSpPr>
            <p:nvPr/>
          </p:nvGrpSpPr>
          <p:grpSpPr bwMode="auto">
            <a:xfrm>
              <a:off x="1323" y="3010"/>
              <a:ext cx="432" cy="432"/>
              <a:chOff x="816" y="2400"/>
              <a:chExt cx="480" cy="476"/>
            </a:xfrm>
          </p:grpSpPr>
          <p:grpSp>
            <p:nvGrpSpPr>
              <p:cNvPr id="66" name="Group 5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74" name="Oval 5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75" name="Oval 6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76" name="Oval 6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77" name="Oval 6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67" name="Group 6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68" name="Oval 6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69" name="Group 6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70" name="Oval 6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1" name="Oval 6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2" name="Oval 6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73" name="Oval 6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65" name="Text Box 70"/>
            <p:cNvSpPr txBox="1">
              <a:spLocks noChangeArrowheads="1"/>
            </p:cNvSpPr>
            <p:nvPr/>
          </p:nvSpPr>
          <p:spPr bwMode="gray">
            <a:xfrm>
              <a:off x="1412" y="3072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305800" cy="47244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 </a:t>
            </a:r>
          </a:p>
          <a:p>
            <a:endParaRPr lang="id-ID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chemeClr val="tx1"/>
                </a:solidFill>
              </a:rPr>
              <a:t>	kata tersebut berasal dari bahasa Yunani yang berarti: </a:t>
            </a:r>
            <a:r>
              <a:rPr lang="id-ID" b="1" dirty="0" smtClean="0">
                <a:solidFill>
                  <a:schemeClr val="tx1"/>
                </a:solidFill>
              </a:rPr>
              <a:t>“Cinta Akan Kebijaksanaan” (Love Of Wisdom).</a:t>
            </a:r>
          </a:p>
          <a:p>
            <a:r>
              <a:rPr lang="id-ID" dirty="0" smtClean="0"/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Definisi filsafat secara umum yakni, </a:t>
            </a:r>
            <a:r>
              <a:rPr lang="id-ID" sz="3200" i="1" dirty="0" smtClean="0">
                <a:solidFill>
                  <a:schemeClr val="tx1"/>
                </a:solidFill>
              </a:rPr>
              <a:t>Filsafat</a:t>
            </a:r>
            <a:r>
              <a:rPr lang="id-ID" sz="3200" dirty="0" smtClean="0">
                <a:solidFill>
                  <a:schemeClr val="tx1"/>
                </a:solidFill>
              </a:rPr>
              <a:t> adalah pandangan hidup seseorang atau sekelompok orang yang merupakan konsep dasar mengenai kehidupan yang dicita-citakan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309662" y="1020741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590636" y="531791"/>
            <a:ext cx="365946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/>
              <a:t>PENGERTIAN FILSAFAT</a:t>
            </a:r>
            <a:endParaRPr lang="en-US" sz="2400" dirty="0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928662" y="357166"/>
            <a:ext cx="685800" cy="679450"/>
            <a:chOff x="1296" y="1200"/>
            <a:chExt cx="432" cy="428"/>
          </a:xfrm>
        </p:grpSpPr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10" name="Group 7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18" name="Oval 8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19" name="Oval 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0" name="Oval 10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1" name="Oval 11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11" name="Group 12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12" name="Oval 13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13" name="Group 14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14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5" name="Oval 16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6" name="Oval 17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7" name="Oval 18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Text Box 19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000100" y="1428736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FILSAFAT</a:t>
            </a:r>
            <a:endParaRPr lang="id-ID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714612" y="1428736"/>
            <a:ext cx="171451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PHILOSOPIA</a:t>
            </a:r>
            <a:endParaRPr lang="id-ID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14876" y="1428736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PHILOS</a:t>
            </a:r>
            <a:endParaRPr lang="id-ID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714876" y="1928802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SOPOS</a:t>
            </a:r>
            <a:endParaRPr lang="id-ID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429388" y="1428736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CINTA</a:t>
            </a:r>
            <a:endParaRPr lang="id-ID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429388" y="1928802"/>
            <a:ext cx="228601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KEBIJAKSANAAN</a:t>
            </a:r>
            <a:endParaRPr lang="id-ID" b="1" dirty="0"/>
          </a:p>
        </p:txBody>
      </p:sp>
      <p:cxnSp>
        <p:nvCxnSpPr>
          <p:cNvPr id="30" name="Straight Connector 29"/>
          <p:cNvCxnSpPr>
            <a:stCxn id="23" idx="3"/>
          </p:cNvCxnSpPr>
          <p:nvPr/>
        </p:nvCxnSpPr>
        <p:spPr>
          <a:xfrm>
            <a:off x="2428860" y="1613402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9124" y="1641462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143636" y="1643050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4" idx="3"/>
          </p:cNvCxnSpPr>
          <p:nvPr/>
        </p:nvCxnSpPr>
        <p:spPr>
          <a:xfrm>
            <a:off x="4429124" y="1613402"/>
            <a:ext cx="214314" cy="529714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143636" y="2071678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AutoShape 10"/>
          <p:cNvSpPr>
            <a:spLocks noChangeArrowheads="1"/>
          </p:cNvSpPr>
          <p:nvPr/>
        </p:nvSpPr>
        <p:spPr bwMode="black">
          <a:xfrm>
            <a:off x="428596" y="1071546"/>
            <a:ext cx="8358246" cy="542928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62120"/>
            <a:ext cx="8305800" cy="4724400"/>
          </a:xfrm>
        </p:spPr>
        <p:txBody>
          <a:bodyPr/>
          <a:lstStyle/>
          <a:p>
            <a:pPr lvl="0"/>
            <a:r>
              <a:rPr lang="id-ID" b="1" dirty="0" smtClean="0">
                <a:solidFill>
                  <a:schemeClr val="tx1"/>
                </a:solidFill>
              </a:rPr>
              <a:t>Plato ( 428 -348 SM )</a:t>
            </a:r>
          </a:p>
          <a:p>
            <a:pPr>
              <a:buNone/>
            </a:pPr>
            <a:r>
              <a:rPr lang="id-ID" i="1" dirty="0" smtClean="0">
                <a:solidFill>
                  <a:schemeClr val="tx1"/>
                </a:solidFill>
              </a:rPr>
              <a:t>	Filsafat</a:t>
            </a:r>
            <a:r>
              <a:rPr lang="id-ID" dirty="0" smtClean="0">
                <a:solidFill>
                  <a:schemeClr val="tx1"/>
                </a:solidFill>
              </a:rPr>
              <a:t> adalah pengetahuan yang berminat mencapai pengetahuan kebenaran yang asli. Filsafat tidak lain dari pengetahuan tentang segala yang ada.</a:t>
            </a:r>
          </a:p>
          <a:p>
            <a:pPr lvl="0"/>
            <a:r>
              <a:rPr lang="id-ID" b="1" dirty="0" smtClean="0">
                <a:solidFill>
                  <a:schemeClr val="tx1"/>
                </a:solidFill>
              </a:rPr>
              <a:t>Aristoteles (384 – 322 SM)</a:t>
            </a:r>
          </a:p>
          <a:p>
            <a:pPr>
              <a:buNone/>
            </a:pPr>
            <a:r>
              <a:rPr lang="id-ID" i="1" dirty="0" smtClean="0">
                <a:solidFill>
                  <a:schemeClr val="tx1"/>
                </a:solidFill>
              </a:rPr>
              <a:t>	Filsafat </a:t>
            </a:r>
            <a:r>
              <a:rPr lang="id-ID" dirty="0" smtClean="0">
                <a:solidFill>
                  <a:schemeClr val="tx1"/>
                </a:solidFill>
              </a:rPr>
              <a:t>adalah ilmu ( pengetahuan ) yang meliputi kebenaran yang terkandung di dalamnya ilmu-ilmu metafisika, logika, retorika, etika, ekonomi, politik, dan estetika.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57158" y="1428736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38132" y="939786"/>
            <a:ext cx="537089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b="1" dirty="0" smtClean="0"/>
              <a:t>FILSAFAT MENURUT PARA TOKOH</a:t>
            </a:r>
            <a:endParaRPr lang="en-US" sz="2400" b="1" dirty="0"/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black">
          <a:xfrm>
            <a:off x="428596" y="357166"/>
            <a:ext cx="8358246" cy="614366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pPr>
              <a:buNone/>
            </a:pPr>
            <a:endParaRPr lang="id-ID" dirty="0" smtClean="0"/>
          </a:p>
          <a:p>
            <a:r>
              <a:rPr lang="id-ID" dirty="0" smtClean="0">
                <a:solidFill>
                  <a:schemeClr val="tx1"/>
                </a:solidFill>
              </a:rPr>
              <a:t>Secara umum ilmu itu berarti tahu. Ilmu itu adalah pengetahuan.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Dalam kamus Bahasa Indonesia, </a:t>
            </a:r>
            <a:r>
              <a:rPr lang="id-ID" b="1" dirty="0" smtClean="0">
                <a:solidFill>
                  <a:schemeClr val="tx1"/>
                </a:solidFill>
              </a:rPr>
              <a:t>ilmu adalah </a:t>
            </a:r>
            <a:r>
              <a:rPr lang="id-ID" dirty="0" smtClean="0">
                <a:solidFill>
                  <a:schemeClr val="tx1"/>
                </a:solidFill>
              </a:rPr>
              <a:t>pengetahuan tentang suatu bidang yang tersusun secara bersistem menurut metode-metode tertentu yang dapat digunakan untuk menerangkan gejala-gejala tertentu di bidang itu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Line 20"/>
          <p:cNvSpPr>
            <a:spLocks noChangeShapeType="1"/>
          </p:cNvSpPr>
          <p:nvPr/>
        </p:nvSpPr>
        <p:spPr bwMode="auto">
          <a:xfrm>
            <a:off x="1298549" y="988991"/>
            <a:ext cx="4800600" cy="0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579523" y="522266"/>
            <a:ext cx="300037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/>
              <a:t>PENGERTIAN ILMU</a:t>
            </a:r>
            <a:endParaRPr lang="en-US" sz="2400" dirty="0"/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928662" y="357166"/>
            <a:ext cx="685800" cy="685800"/>
            <a:chOff x="1303" y="1810"/>
            <a:chExt cx="432" cy="432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1303" y="1810"/>
              <a:ext cx="432" cy="432"/>
              <a:chOff x="816" y="2400"/>
              <a:chExt cx="480" cy="476"/>
            </a:xfrm>
          </p:grpSpPr>
          <p:grpSp>
            <p:nvGrpSpPr>
              <p:cNvPr id="10" name="Group 2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18" name="Oval 2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19" name="Oval 3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0" name="Oval 3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1" name="Oval 3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11" name="Group 3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12" name="Oval 3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13" name="Group 3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14" name="Oval 3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5" name="Oval 3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6" name="Oval 3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7" name="Oval 3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Text Box 40"/>
            <p:cNvSpPr txBox="1">
              <a:spLocks noChangeArrowheads="1"/>
            </p:cNvSpPr>
            <p:nvPr/>
          </p:nvSpPr>
          <p:spPr bwMode="gray">
            <a:xfrm>
              <a:off x="1406" y="1886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000100" y="1428736"/>
            <a:ext cx="85725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ILMU</a:t>
            </a:r>
            <a:endParaRPr lang="id-ID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214546" y="1428736"/>
            <a:ext cx="100013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ARAB</a:t>
            </a:r>
            <a:endParaRPr lang="id-ID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500430" y="1357298"/>
            <a:ext cx="321471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i="1" dirty="0" smtClean="0"/>
              <a:t>‘ALIMA</a:t>
            </a:r>
            <a:r>
              <a:rPr lang="id-ID" dirty="0" smtClean="0"/>
              <a:t>, </a:t>
            </a:r>
            <a:r>
              <a:rPr lang="id-ID" b="1" i="1" dirty="0" smtClean="0"/>
              <a:t>YA’LAMU</a:t>
            </a:r>
            <a:r>
              <a:rPr lang="id-ID" dirty="0" smtClean="0"/>
              <a:t>, </a:t>
            </a:r>
            <a:r>
              <a:rPr lang="id-ID" b="1" i="1" dirty="0" smtClean="0"/>
              <a:t>‘ILMAN</a:t>
            </a:r>
            <a:endParaRPr lang="id-ID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500430" y="1857364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i="1" dirty="0" smtClean="0"/>
              <a:t>SCIENTIA</a:t>
            </a:r>
            <a:endParaRPr lang="id-ID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000892" y="1357298"/>
            <a:ext cx="178595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MENGETAHUI</a:t>
            </a:r>
            <a:endParaRPr lang="id-ID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14942" y="1857364"/>
            <a:ext cx="228601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PENGETAHUAN</a:t>
            </a:r>
            <a:endParaRPr lang="id-ID" b="1" dirty="0"/>
          </a:p>
        </p:txBody>
      </p:sp>
      <p:cxnSp>
        <p:nvCxnSpPr>
          <p:cNvPr id="29" name="Straight Connector 28"/>
          <p:cNvCxnSpPr>
            <a:stCxn id="23" idx="3"/>
            <a:endCxn id="24" idx="1"/>
          </p:cNvCxnSpPr>
          <p:nvPr/>
        </p:nvCxnSpPr>
        <p:spPr>
          <a:xfrm>
            <a:off x="1857356" y="1613402"/>
            <a:ext cx="357190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14678" y="1571612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715140" y="1570024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1857356" y="1714488"/>
            <a:ext cx="285752" cy="285752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29190" y="2000240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214546" y="1916660"/>
            <a:ext cx="100013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LATIN</a:t>
            </a:r>
            <a:endParaRPr lang="id-ID" b="1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3214678" y="2070090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14744" y="2416726"/>
            <a:ext cx="14287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i="1" dirty="0" smtClean="0"/>
              <a:t>EPISTEME</a:t>
            </a:r>
            <a:endParaRPr lang="id-ID" b="1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5143504" y="2571744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285984" y="2416726"/>
            <a:ext cx="114300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YUNANI</a:t>
            </a:r>
            <a:endParaRPr lang="id-ID" b="1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3428992" y="2570156"/>
            <a:ext cx="285752" cy="1588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429256" y="2416726"/>
            <a:ext cx="228601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b="1" dirty="0" smtClean="0"/>
              <a:t>PENGETAHUAN</a:t>
            </a:r>
            <a:endParaRPr lang="id-ID" b="1" dirty="0"/>
          </a:p>
        </p:txBody>
      </p:sp>
      <p:cxnSp>
        <p:nvCxnSpPr>
          <p:cNvPr id="51" name="Straight Connector 50"/>
          <p:cNvCxnSpPr>
            <a:stCxn id="23" idx="3"/>
            <a:endCxn id="48" idx="1"/>
          </p:cNvCxnSpPr>
          <p:nvPr/>
        </p:nvCxnSpPr>
        <p:spPr>
          <a:xfrm>
            <a:off x="1857356" y="1613402"/>
            <a:ext cx="428628" cy="987990"/>
          </a:xfrm>
          <a:prstGeom prst="line">
            <a:avLst/>
          </a:prstGeom>
          <a:ln w="76200">
            <a:solidFill>
              <a:schemeClr val="tx1">
                <a:lumMod val="6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5" name="AutoShape 10"/>
          <p:cNvSpPr>
            <a:spLocks noChangeArrowheads="1"/>
          </p:cNvSpPr>
          <p:nvPr/>
        </p:nvSpPr>
        <p:spPr bwMode="black">
          <a:xfrm>
            <a:off x="428596" y="1071546"/>
            <a:ext cx="8715404" cy="5500726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305800" cy="5062558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</a:rPr>
              <a:t>Filsafat</a:t>
            </a:r>
            <a:r>
              <a:rPr lang="id-ID" sz="2400" dirty="0" smtClean="0">
                <a:solidFill>
                  <a:schemeClr val="tx1"/>
                </a:solidFill>
              </a:rPr>
              <a:t> mempunyai objek yang lebih luas, sifatnya universal, sedangkan </a:t>
            </a:r>
            <a:r>
              <a:rPr lang="id-ID" sz="2400" b="1" dirty="0" smtClean="0">
                <a:solidFill>
                  <a:schemeClr val="tx1"/>
                </a:solidFill>
              </a:rPr>
              <a:t>ilmu</a:t>
            </a:r>
            <a:r>
              <a:rPr lang="id-ID" sz="2400" dirty="0" smtClean="0">
                <a:solidFill>
                  <a:schemeClr val="tx1"/>
                </a:solidFill>
              </a:rPr>
              <a:t> objeknya terbatas, khusus lapangannya saja.</a:t>
            </a:r>
          </a:p>
          <a:p>
            <a:pPr marL="514350" lvl="0" indent="-514350"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</a:rPr>
              <a:t>Filsafat</a:t>
            </a:r>
            <a:r>
              <a:rPr lang="id-ID" sz="2400" dirty="0" smtClean="0">
                <a:solidFill>
                  <a:schemeClr val="tx1"/>
                </a:solidFill>
              </a:rPr>
              <a:t> hendak memberikan pengetahuan, insight/pemahaman lebih dalam dengan menunjukkan sebab-sebab yang terakhir. Sedangkan </a:t>
            </a:r>
            <a:r>
              <a:rPr lang="id-ID" sz="2400" b="1" dirty="0" smtClean="0">
                <a:solidFill>
                  <a:schemeClr val="tx1"/>
                </a:solidFill>
              </a:rPr>
              <a:t>ilmu</a:t>
            </a:r>
            <a:r>
              <a:rPr lang="id-ID" sz="2400" dirty="0" smtClean="0">
                <a:solidFill>
                  <a:schemeClr val="tx1"/>
                </a:solidFill>
              </a:rPr>
              <a:t> juga menunjukkan sebab-sebab, tetapi yang tak begitu mendalam.</a:t>
            </a:r>
          </a:p>
          <a:p>
            <a:pPr marL="514350" indent="-514350">
              <a:buFont typeface="Wingdings" pitchFamily="2" charset="2"/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</a:rPr>
              <a:t>Filsafat</a:t>
            </a:r>
            <a:r>
              <a:rPr lang="id-ID" sz="2400" dirty="0" smtClean="0">
                <a:solidFill>
                  <a:schemeClr val="tx1"/>
                </a:solidFill>
              </a:rPr>
              <a:t> memberikan sintesis kepada ilmu-ilmu yang khusus, mempersatukan, dan mengkoordinasikannya.</a:t>
            </a:r>
          </a:p>
          <a:p>
            <a:pPr marL="514350" lvl="0" indent="-514350">
              <a:buFont typeface="Wingdings" pitchFamily="2" charset="2"/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Lapangan filsafat mungkin sama dengan lapangan ilmu, tetapi sudut pandangnya berlainan. Jadi, merupakan dua pengetahuan yang tersendiri.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id-ID" sz="2400" dirty="0" smtClean="0">
              <a:solidFill>
                <a:schemeClr val="tx1"/>
              </a:solidFill>
            </a:endParaRPr>
          </a:p>
          <a:p>
            <a:pPr marL="514350" lvl="0" indent="-514350">
              <a:buAutoNum type="arabicPeriod"/>
            </a:pPr>
            <a:endParaRPr lang="id-ID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id-ID" sz="2400" dirty="0"/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1309662" y="1020740"/>
            <a:ext cx="5781700" cy="45719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1519198" y="531791"/>
            <a:ext cx="564558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/>
              <a:t>HUBUNGAN FILSAFAT DENGAN ILMU</a:t>
            </a:r>
            <a:endParaRPr lang="en-US" sz="2400" dirty="0"/>
          </a:p>
        </p:txBody>
      </p: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928662" y="357166"/>
            <a:ext cx="685800" cy="679450"/>
            <a:chOff x="1296" y="1200"/>
            <a:chExt cx="432" cy="428"/>
          </a:xfrm>
        </p:grpSpPr>
        <p:grpSp>
          <p:nvGrpSpPr>
            <p:cNvPr id="8" name="Group 42"/>
            <p:cNvGrpSpPr>
              <a:grpSpLocks/>
            </p:cNvGrpSpPr>
            <p:nvPr/>
          </p:nvGrpSpPr>
          <p:grpSpPr bwMode="auto">
            <a:xfrm>
              <a:off x="1296" y="1200"/>
              <a:ext cx="432" cy="428"/>
              <a:chOff x="662" y="1574"/>
              <a:chExt cx="480" cy="476"/>
            </a:xfrm>
          </p:grpSpPr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662" y="1574"/>
                <a:ext cx="480" cy="476"/>
                <a:chOff x="662" y="1574"/>
                <a:chExt cx="480" cy="476"/>
              </a:xfrm>
            </p:grpSpPr>
            <p:sp>
              <p:nvSpPr>
                <p:cNvPr id="18" name="Oval 44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19" name="Oval 45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32001"/>
                      </a:schemeClr>
                    </a:gs>
                    <a:gs pos="100000">
                      <a:schemeClr val="accent1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0" name="Oval 46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54118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1" name="Oval 47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63529"/>
                        <a:invGamma/>
                      </a:schemeClr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11" name="Group 48"/>
              <p:cNvGrpSpPr>
                <a:grpSpLocks/>
              </p:cNvGrpSpPr>
              <p:nvPr/>
            </p:nvGrpSpPr>
            <p:grpSpPr bwMode="auto">
              <a:xfrm>
                <a:off x="720" y="1625"/>
                <a:ext cx="376" cy="379"/>
                <a:chOff x="336" y="1049"/>
                <a:chExt cx="376" cy="379"/>
              </a:xfrm>
            </p:grpSpPr>
            <p:sp>
              <p:nvSpPr>
                <p:cNvPr id="12" name="Oval 49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13" name="Group 50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14" name="Oval 51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5" name="Oval 52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6" name="Oval 53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7" name="Oval 54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Text Box 55"/>
            <p:cNvSpPr txBox="1">
              <a:spLocks noChangeArrowheads="1"/>
            </p:cNvSpPr>
            <p:nvPr/>
          </p:nvSpPr>
          <p:spPr bwMode="gray">
            <a:xfrm>
              <a:off x="1392" y="1269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22" name="AutoShape 10"/>
          <p:cNvSpPr>
            <a:spLocks noChangeArrowheads="1"/>
          </p:cNvSpPr>
          <p:nvPr/>
        </p:nvSpPr>
        <p:spPr bwMode="black">
          <a:xfrm>
            <a:off x="428596" y="1071546"/>
            <a:ext cx="8358246" cy="542928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571604" y="1071544"/>
            <a:ext cx="5643602" cy="45719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32806" y="642918"/>
            <a:ext cx="592527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b="1" dirty="0" smtClean="0"/>
              <a:t>PERBEDAAN FILSAFAT DENGAN ILMU</a:t>
            </a:r>
            <a:endParaRPr lang="en-US" sz="24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71472" y="1285860"/>
          <a:ext cx="8215370" cy="50520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355157"/>
                <a:gridCol w="4860213"/>
              </a:tblGrid>
              <a:tr h="4760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 smtClean="0"/>
                        <a:t>ILMU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400" dirty="0" smtClean="0"/>
                        <a:t>FILSAFAT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7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600" dirty="0" smtClean="0"/>
                        <a:t>Segi-segi </a:t>
                      </a:r>
                      <a:r>
                        <a:rPr lang="id-ID" sz="1600" dirty="0"/>
                        <a:t>yang dipelajari </a:t>
                      </a:r>
                      <a:r>
                        <a:rPr lang="id-ID" sz="1600" dirty="0" smtClean="0"/>
                        <a:t>dibatasi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id-ID" sz="1600" dirty="0" smtClean="0"/>
                        <a:t>agar </a:t>
                      </a:r>
                      <a:r>
                        <a:rPr lang="id-ID" sz="1600" dirty="0"/>
                        <a:t>dihasilkan rumusan-rumusan yang </a:t>
                      </a:r>
                      <a:r>
                        <a:rPr lang="id-ID" sz="1600" dirty="0" smtClean="0"/>
                        <a:t>pasti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endParaRPr lang="id-ID" sz="9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Obyek </a:t>
                      </a:r>
                      <a:r>
                        <a:rPr lang="id-ID" sz="1800" dirty="0"/>
                        <a:t>penelitian yang </a:t>
                      </a:r>
                      <a:r>
                        <a:rPr lang="id-ID" sz="1800" dirty="0" smtClean="0"/>
                        <a:t>terbatas</a:t>
                      </a: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Tidak </a:t>
                      </a:r>
                      <a:r>
                        <a:rPr lang="id-ID" sz="1800" dirty="0"/>
                        <a:t>menilai obyek dari suatu sistem nilai </a:t>
                      </a:r>
                      <a:r>
                        <a:rPr lang="id-ID" sz="1800" dirty="0" smtClean="0"/>
                        <a:t>tertentu.</a:t>
                      </a: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Bertugas </a:t>
                      </a:r>
                      <a:r>
                        <a:rPr lang="id-ID" sz="1800" dirty="0"/>
                        <a:t>memberikan jawaban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Mencoba </a:t>
                      </a:r>
                      <a:r>
                        <a:rPr lang="id-ID" sz="1800" dirty="0"/>
                        <a:t>merumuskan pertanyaan atas jawaban. Mencari prinsip-prinsip umum, tidak membatasi segi pandangannya bahkan cenderung memandang segala sesuatu secara umum dan </a:t>
                      </a:r>
                      <a:r>
                        <a:rPr lang="id-ID" sz="1800" dirty="0" smtClean="0"/>
                        <a:t>keseluruhan</a:t>
                      </a: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Keseluruhan </a:t>
                      </a:r>
                      <a:r>
                        <a:rPr lang="id-ID" sz="1800" dirty="0"/>
                        <a:t>yang </a:t>
                      </a:r>
                      <a:r>
                        <a:rPr lang="id-ID" sz="1800" dirty="0" smtClean="0"/>
                        <a:t>ada</a:t>
                      </a: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Menilai </a:t>
                      </a:r>
                      <a:r>
                        <a:rPr lang="id-ID" sz="1800" dirty="0"/>
                        <a:t>obyek renungan dengan suatu makna, misalkan , religi, kesusilaan, keadilan </a:t>
                      </a:r>
                      <a:r>
                        <a:rPr lang="id-ID" sz="1800" dirty="0" smtClean="0"/>
                        <a:t>dsb.</a:t>
                      </a:r>
                      <a:endParaRPr lang="id-ID" sz="1600" dirty="0" smtClean="0"/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AutoNum type="arabicPeriod"/>
                      </a:pPr>
                      <a:r>
                        <a:rPr lang="id-ID" sz="1800" dirty="0" smtClean="0"/>
                        <a:t>Bertugas </a:t>
                      </a:r>
                      <a:r>
                        <a:rPr lang="id-ID" sz="1800" dirty="0"/>
                        <a:t>mengintegrasikan ilmu-ilmu</a:t>
                      </a:r>
                      <a:endParaRPr lang="id-ID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305800" cy="47244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Ketiganya baik ilmu, filsafat maupun agama merupakan sumber atau wadah kebenaran (obyektivitas) atau bentuk pengetahuan.</a:t>
            </a:r>
          </a:p>
          <a:p>
            <a:pPr marL="457200" indent="-457200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Dalam pencarian kebenaran (obyektivitas) ketiga bentuk pengetahuan itu masing-masing mempunyai metode, sistem dan mengolah obyeknya selengkapnya sampai habis-habisan.</a:t>
            </a:r>
          </a:p>
          <a:p>
            <a:pPr marL="457200" indent="-457200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Ilmu bertujuan mencari kebenaran mikrokosmos  (manusia), makro-kosmos (alam) dan eksistensi Tuhan/Allah.</a:t>
            </a:r>
          </a:p>
          <a:p>
            <a:pPr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1228699" y="988990"/>
            <a:ext cx="6281766" cy="45719"/>
          </a:xfrm>
          <a:prstGeom prst="line">
            <a:avLst/>
          </a:prstGeom>
          <a:noFill/>
          <a:ln w="25400">
            <a:solidFill>
              <a:schemeClr val="bg2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6" name="Text Box 25"/>
          <p:cNvSpPr txBox="1">
            <a:spLocks noChangeArrowheads="1"/>
          </p:cNvSpPr>
          <p:nvPr/>
        </p:nvSpPr>
        <p:spPr bwMode="auto">
          <a:xfrm>
            <a:off x="1455819" y="500041"/>
            <a:ext cx="626896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id-ID" sz="2400" dirty="0" smtClean="0"/>
              <a:t>HUBUNGAN KEDUANYA DENGAN AGAMA</a:t>
            </a:r>
            <a:endParaRPr lang="en-US" sz="2400" dirty="0"/>
          </a:p>
        </p:txBody>
      </p: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857224" y="357166"/>
            <a:ext cx="685800" cy="685800"/>
            <a:chOff x="1323" y="3010"/>
            <a:chExt cx="432" cy="432"/>
          </a:xfrm>
        </p:grpSpPr>
        <p:grpSp>
          <p:nvGrpSpPr>
            <p:cNvPr id="8" name="Group 57"/>
            <p:cNvGrpSpPr>
              <a:grpSpLocks/>
            </p:cNvGrpSpPr>
            <p:nvPr/>
          </p:nvGrpSpPr>
          <p:grpSpPr bwMode="auto">
            <a:xfrm>
              <a:off x="1323" y="3010"/>
              <a:ext cx="432" cy="432"/>
              <a:chOff x="816" y="2400"/>
              <a:chExt cx="480" cy="476"/>
            </a:xfrm>
          </p:grpSpPr>
          <p:grpSp>
            <p:nvGrpSpPr>
              <p:cNvPr id="10" name="Group 58"/>
              <p:cNvGrpSpPr>
                <a:grpSpLocks/>
              </p:cNvGrpSpPr>
              <p:nvPr/>
            </p:nvGrpSpPr>
            <p:grpSpPr bwMode="auto">
              <a:xfrm>
                <a:off x="816" y="2400"/>
                <a:ext cx="480" cy="476"/>
                <a:chOff x="662" y="1574"/>
                <a:chExt cx="480" cy="476"/>
              </a:xfrm>
            </p:grpSpPr>
            <p:sp>
              <p:nvSpPr>
                <p:cNvPr id="18" name="Oval 59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19" name="Oval 60"/>
                <p:cNvSpPr>
                  <a:spLocks noChangeArrowheads="1"/>
                </p:cNvSpPr>
                <p:nvPr/>
              </p:nvSpPr>
              <p:spPr bwMode="gray">
                <a:xfrm>
                  <a:off x="662" y="1574"/>
                  <a:ext cx="480" cy="47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0"/>
                        <a:invGamma/>
                        <a:alpha val="89999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0" name="Oval 61"/>
                <p:cNvSpPr>
                  <a:spLocks noChangeArrowheads="1"/>
                </p:cNvSpPr>
                <p:nvPr/>
              </p:nvSpPr>
              <p:spPr bwMode="gray">
                <a:xfrm>
                  <a:off x="694" y="1605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sp>
              <p:nvSpPr>
                <p:cNvPr id="21" name="Oval 62"/>
                <p:cNvSpPr>
                  <a:spLocks noChangeArrowheads="1"/>
                </p:cNvSpPr>
                <p:nvPr/>
              </p:nvSpPr>
              <p:spPr bwMode="gray">
                <a:xfrm>
                  <a:off x="694" y="1606"/>
                  <a:ext cx="416" cy="41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63529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11" name="Group 63"/>
              <p:cNvGrpSpPr>
                <a:grpSpLocks/>
              </p:cNvGrpSpPr>
              <p:nvPr/>
            </p:nvGrpSpPr>
            <p:grpSpPr bwMode="auto">
              <a:xfrm>
                <a:off x="871" y="2455"/>
                <a:ext cx="376" cy="379"/>
                <a:chOff x="336" y="1049"/>
                <a:chExt cx="376" cy="379"/>
              </a:xfrm>
            </p:grpSpPr>
            <p:sp>
              <p:nvSpPr>
                <p:cNvPr id="12" name="Oval 64"/>
                <p:cNvSpPr>
                  <a:spLocks noChangeArrowheads="1"/>
                </p:cNvSpPr>
                <p:nvPr/>
              </p:nvSpPr>
              <p:spPr bwMode="gray">
                <a:xfrm>
                  <a:off x="336" y="1056"/>
                  <a:ext cx="376" cy="372"/>
                </a:xfrm>
                <a:prstGeom prst="ellipse">
                  <a:avLst/>
                </a:prstGeom>
                <a:solidFill>
                  <a:srgbClr val="000000"/>
                </a:soli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endParaRPr lang="id-ID"/>
                </a:p>
              </p:txBody>
            </p:sp>
            <p:grpSp>
              <p:nvGrpSpPr>
                <p:cNvPr id="13" name="Group 65"/>
                <p:cNvGrpSpPr>
                  <a:grpSpLocks/>
                </p:cNvGrpSpPr>
                <p:nvPr/>
              </p:nvGrpSpPr>
              <p:grpSpPr bwMode="auto">
                <a:xfrm>
                  <a:off x="336" y="1049"/>
                  <a:ext cx="364" cy="361"/>
                  <a:chOff x="4166" y="1706"/>
                  <a:chExt cx="1252" cy="1252"/>
                </a:xfrm>
              </p:grpSpPr>
              <p:sp>
                <p:nvSpPr>
                  <p:cNvPr id="14" name="Oval 66"/>
                  <p:cNvSpPr>
                    <a:spLocks noChangeArrowheads="1"/>
                  </p:cNvSpPr>
                  <p:nvPr/>
                </p:nvSpPr>
                <p:spPr bwMode="gray">
                  <a:xfrm>
                    <a:off x="4166" y="1706"/>
                    <a:ext cx="1252" cy="125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46275"/>
                          <a:invGamma/>
                        </a:srgbClr>
                      </a:gs>
                      <a:gs pos="100000">
                        <a:srgbClr val="D6E1E2"/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5" name="Oval 67"/>
                  <p:cNvSpPr>
                    <a:spLocks noChangeArrowheads="1"/>
                  </p:cNvSpPr>
                  <p:nvPr/>
                </p:nvSpPr>
                <p:spPr bwMode="gray">
                  <a:xfrm>
                    <a:off x="4182" y="1713"/>
                    <a:ext cx="1222" cy="122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alpha val="0"/>
                        </a:srgbClr>
                      </a:gs>
                      <a:gs pos="100000">
                        <a:srgbClr val="D6E1E2">
                          <a:gamma/>
                          <a:tint val="34902"/>
                          <a:invGamma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6" name="Oval 68"/>
                  <p:cNvSpPr>
                    <a:spLocks noChangeArrowheads="1"/>
                  </p:cNvSpPr>
                  <p:nvPr/>
                </p:nvSpPr>
                <p:spPr bwMode="gray">
                  <a:xfrm>
                    <a:off x="4195" y="1725"/>
                    <a:ext cx="1162" cy="114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shade val="79216"/>
                          <a:invGamma/>
                        </a:srgbClr>
                      </a:gs>
                      <a:gs pos="100000">
                        <a:srgbClr val="D6E1E2">
                          <a:alpha val="4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  <p:sp>
                <p:nvSpPr>
                  <p:cNvPr id="17" name="Oval 69"/>
                  <p:cNvSpPr>
                    <a:spLocks noChangeArrowheads="1"/>
                  </p:cNvSpPr>
                  <p:nvPr/>
                </p:nvSpPr>
                <p:spPr bwMode="gray">
                  <a:xfrm>
                    <a:off x="4263" y="1757"/>
                    <a:ext cx="1033" cy="926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D6E1E2">
                          <a:gamma/>
                          <a:tint val="0"/>
                          <a:invGamma/>
                        </a:srgbClr>
                      </a:gs>
                      <a:gs pos="100000">
                        <a:srgbClr val="D6E1E2">
                          <a:alpha val="38000"/>
                        </a:srgbClr>
                      </a:gs>
                    </a:gsLst>
                    <a:lin ang="5400000" scaled="1"/>
                  </a:gradFill>
                  <a:ln w="9525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vert="eaVert" wrap="none" anchor="ctr"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Text Box 70"/>
            <p:cNvSpPr txBox="1">
              <a:spLocks noChangeArrowheads="1"/>
            </p:cNvSpPr>
            <p:nvPr/>
          </p:nvSpPr>
          <p:spPr bwMode="gray">
            <a:xfrm>
              <a:off x="1412" y="3072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b="1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23" name="AutoShape 10"/>
          <p:cNvSpPr>
            <a:spLocks noChangeArrowheads="1"/>
          </p:cNvSpPr>
          <p:nvPr/>
        </p:nvSpPr>
        <p:spPr bwMode="black">
          <a:xfrm>
            <a:off x="428596" y="1071546"/>
            <a:ext cx="8358246" cy="492922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>
                <a:solidFill>
                  <a:schemeClr val="tx1"/>
                </a:solidFill>
              </a:rPr>
              <a:t>4. Agama bertujuan untuk kebahagiaan umat manusia dunia akhirat dengan menunjukkan kebenaran asasi dan mutlak itu, baik mengenai mikro-kosmos (manusia), makro-kosmos (alam) maupun Tuhan/Allah itu sendiri.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black">
          <a:xfrm>
            <a:off x="500034" y="1071546"/>
            <a:ext cx="8286808" cy="278608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91d">
  <a:themeElements>
    <a:clrScheme name="191tgp_global_light 1">
      <a:dk1>
        <a:srgbClr val="808080"/>
      </a:dk1>
      <a:lt1>
        <a:srgbClr val="FFFFFF"/>
      </a:lt1>
      <a:dk2>
        <a:srgbClr val="0E237E"/>
      </a:dk2>
      <a:lt2>
        <a:srgbClr val="CCECFF"/>
      </a:lt2>
      <a:accent1>
        <a:srgbClr val="709EE2"/>
      </a:accent1>
      <a:accent2>
        <a:srgbClr val="9874F2"/>
      </a:accent2>
      <a:accent3>
        <a:srgbClr val="AAACC0"/>
      </a:accent3>
      <a:accent4>
        <a:srgbClr val="DADADA"/>
      </a:accent4>
      <a:accent5>
        <a:srgbClr val="BBCCEE"/>
      </a:accent5>
      <a:accent6>
        <a:srgbClr val="8968DB"/>
      </a:accent6>
      <a:hlink>
        <a:srgbClr val="3B9D81"/>
      </a:hlink>
      <a:folHlink>
        <a:srgbClr val="80C040"/>
      </a:folHlink>
    </a:clrScheme>
    <a:fontScheme name="191tgp_global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1tgp_global_light 1">
        <a:dk1>
          <a:srgbClr val="808080"/>
        </a:dk1>
        <a:lt1>
          <a:srgbClr val="FFFFFF"/>
        </a:lt1>
        <a:dk2>
          <a:srgbClr val="0E237E"/>
        </a:dk2>
        <a:lt2>
          <a:srgbClr val="CCECFF"/>
        </a:lt2>
        <a:accent1>
          <a:srgbClr val="709EE2"/>
        </a:accent1>
        <a:accent2>
          <a:srgbClr val="9874F2"/>
        </a:accent2>
        <a:accent3>
          <a:srgbClr val="AAACC0"/>
        </a:accent3>
        <a:accent4>
          <a:srgbClr val="DADADA"/>
        </a:accent4>
        <a:accent5>
          <a:srgbClr val="BBCCEE"/>
        </a:accent5>
        <a:accent6>
          <a:srgbClr val="8968DB"/>
        </a:accent6>
        <a:hlink>
          <a:srgbClr val="3B9D81"/>
        </a:hlink>
        <a:folHlink>
          <a:srgbClr val="80C0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2">
        <a:dk1>
          <a:srgbClr val="808080"/>
        </a:dk1>
        <a:lt1>
          <a:srgbClr val="FFFFFF"/>
        </a:lt1>
        <a:dk2>
          <a:srgbClr val="6C2042"/>
        </a:dk2>
        <a:lt2>
          <a:srgbClr val="CCECFF"/>
        </a:lt2>
        <a:accent1>
          <a:srgbClr val="ED9C65"/>
        </a:accent1>
        <a:accent2>
          <a:srgbClr val="5D7CDF"/>
        </a:accent2>
        <a:accent3>
          <a:srgbClr val="BAABB0"/>
        </a:accent3>
        <a:accent4>
          <a:srgbClr val="DADADA"/>
        </a:accent4>
        <a:accent5>
          <a:srgbClr val="F4CBB8"/>
        </a:accent5>
        <a:accent6>
          <a:srgbClr val="5370CA"/>
        </a:accent6>
        <a:hlink>
          <a:srgbClr val="93AB2D"/>
        </a:hlink>
        <a:folHlink>
          <a:srgbClr val="5097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3">
        <a:dk1>
          <a:srgbClr val="808080"/>
        </a:dk1>
        <a:lt1>
          <a:srgbClr val="FFFFFF"/>
        </a:lt1>
        <a:dk2>
          <a:srgbClr val="004E4C"/>
        </a:dk2>
        <a:lt2>
          <a:srgbClr val="FFFFCC"/>
        </a:lt2>
        <a:accent1>
          <a:srgbClr val="6FB4E3"/>
        </a:accent1>
        <a:accent2>
          <a:srgbClr val="2B976E"/>
        </a:accent2>
        <a:accent3>
          <a:srgbClr val="AAB2B2"/>
        </a:accent3>
        <a:accent4>
          <a:srgbClr val="DADADA"/>
        </a:accent4>
        <a:accent5>
          <a:srgbClr val="BBD6EF"/>
        </a:accent5>
        <a:accent6>
          <a:srgbClr val="268863"/>
        </a:accent6>
        <a:hlink>
          <a:srgbClr val="879543"/>
        </a:hlink>
        <a:folHlink>
          <a:srgbClr val="E3981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cdb2004191d</Template>
  <TotalTime>156</TotalTime>
  <Words>379</Words>
  <Application>Microsoft Office PowerPoint</Application>
  <PresentationFormat>On-screen Show (4:3)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Verdana</vt:lpstr>
      <vt:lpstr>Wingdings</vt:lpstr>
      <vt:lpstr>cdb2004191d</vt:lpstr>
      <vt:lpstr>Hubungan Filsafat dengan Ilmu</vt:lpstr>
      <vt:lpstr>PEMBAHASAN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Hubungan Filsafat dengan Ilmu dan Ilmu Pengetahuan</dc:title>
  <dc:creator>ACER</dc:creator>
  <cp:lastModifiedBy>SONY</cp:lastModifiedBy>
  <cp:revision>20</cp:revision>
  <dcterms:created xsi:type="dcterms:W3CDTF">2015-03-10T13:17:59Z</dcterms:created>
  <dcterms:modified xsi:type="dcterms:W3CDTF">2015-04-25T14:44:40Z</dcterms:modified>
</cp:coreProperties>
</file>