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81" r:id="rId5"/>
    <p:sldId id="285" r:id="rId6"/>
    <p:sldId id="286" r:id="rId7"/>
    <p:sldId id="287" r:id="rId8"/>
    <p:sldId id="270" r:id="rId9"/>
    <p:sldId id="288" r:id="rId10"/>
    <p:sldId id="276" r:id="rId11"/>
    <p:sldId id="289" r:id="rId12"/>
    <p:sldId id="280" r:id="rId13"/>
    <p:sldId id="268" r:id="rId14"/>
    <p:sldId id="269" r:id="rId15"/>
    <p:sldId id="29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36E60-136B-44C7-9939-0FC7B6A13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912001-8DB5-4E27-A760-59E481E62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15483-F751-4D88-AEE0-B8269A25D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F1D6C-6F67-4C26-B72E-566184785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0E14B-0748-4E47-8548-993B7871E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1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CD280-818D-4C7C-9EBB-F715BDDEF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3EA83A-267E-45BB-9268-705011351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5CB6A-7780-455D-BD85-AC111CE91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4DE8A-47FB-4F47-A9C6-4D7FAF3A1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F4C6E-9F62-4498-98EB-6D2A564F3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0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032AFE-8DF2-4766-BCE4-9E92844AEE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D75B34-C82E-46C3-B8E0-7AAE67BBA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A9375-D6E6-45A9-9194-BF043557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6D404-3653-496C-B052-CFC2B507C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85870-0DA2-450A-A569-46E8DDE6C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05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764704"/>
            <a:ext cx="10972800" cy="926976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381" y="1916832"/>
            <a:ext cx="10657184" cy="4176464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25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C61EE-5A89-4F3D-AEA4-162883B5F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1AFC9-164D-4561-A812-33DCEED2A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093DC-5A91-4A02-BCC8-A9C1F2B3F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6BF6B-2E18-4C66-9C47-FCDA06D81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58839-8EA6-4429-86AA-36A29060C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8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0A21C-8354-4992-8608-F2CE0DD90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04E54-993C-472F-9363-1D6204337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0E0F8-4B01-4172-A4D3-A2665B18A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23058-4159-45CE-8102-82BE1EDF6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058EC-5D6F-4F83-A7DC-835273ADE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9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6279D-1DC2-4E06-AD2B-84B725923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E16D3-6BE2-437B-8A79-4BB997E08F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26BAA-9EAB-4F0E-9E8A-978191820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12B50-078B-492C-A762-4E88477E6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E6825-2A90-4BD9-9A95-E9669F85B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B07F3-EB8E-47D0-AE85-D232407FD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5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67BB2-D5DC-47F3-9E4B-1E7F8E4E5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5C15B-8A71-4EB9-A66B-D9B64DA3B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E31488-A5D2-4534-AF4D-7EAE9E8FF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263BA4-95D6-4020-9F44-E9BBB53A9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6A3693-B9CC-492E-95F2-E03676D836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902F8-93FA-4525-8865-8A744B2B7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01A4FC-B774-4B1A-903F-44F5FDABA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CB127-9D15-4C70-9EDC-6D611D9A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5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EE461-5A88-4779-8B83-361A37EF0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F38A6-03D9-4454-B165-B478D0813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60ED3D-9539-4CCF-BD80-776017876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30779E-0F50-4896-90D4-1A52345F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3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A89A3A-676C-4AA6-8F25-C55F05B2F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68FC1B-2FD7-4145-AB95-C26616BB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C4AB0-E7F6-462B-90F4-858CA2BF8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26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3AA67-CE58-42E0-871A-B95D25278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2B730-969C-4C2C-A1E1-7DD77CE2C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DAF126-1A68-424C-BE38-A33F376C3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15001-BA01-4C8A-93F4-5EFF3B3F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158D7-3E60-4460-921F-1E929860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CFE86-81E6-4981-B0D1-4A7EB3B66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8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A2C2D-804E-4ABB-B846-FDE1B8F60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67EDDD-7AC8-4522-A423-D56939C8AD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552B81-CF50-452A-B578-D64ED05EF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49F579-5BF3-444E-8317-E331DF291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1FA254-49D1-48A0-B0DC-D560A5A53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72038-7B04-471B-BF70-463A109C7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09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142E9C-BCB5-4C05-AE78-8C2543370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31A4D-533F-4E61-AA3C-F8953D82A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3471B-AF32-48D7-B075-AA17A5EEA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145FC-F8BA-4D17-8F80-7B8D329B935F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35BD2-3CC3-4E44-A118-3A16EA3D86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869C0-EDBF-498E-A562-8A60C43AD9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20566-B919-4AEF-B991-57ED51A9D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50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A4A96-09C9-4954-8E98-3CD51188B8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3D9EA-FDDF-42A9-BAD3-B7AFE8040B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AC8222-5297-47CD-83E7-C30AE2A58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154" y="0"/>
            <a:ext cx="9503596" cy="671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949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B925394F-1805-4C72-A26E-62EED0C1F22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63750" y="1052513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en-US"/>
              <a:t>ARTI KATA FILSAFAT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63DE020C-D718-403F-8060-039FC7EC7383}"/>
              </a:ext>
            </a:extLst>
          </p:cNvPr>
          <p:cNvSpPr>
            <a:spLocks noGrp="1"/>
          </p:cNvSpPr>
          <p:nvPr>
            <p:ph sz="half" idx="2"/>
          </p:nvPr>
        </p:nvSpPr>
        <p:spPr bwMode="auto">
          <a:xfrm>
            <a:off x="2711450" y="2133600"/>
            <a:ext cx="7488238" cy="3887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/>
            <a:r>
              <a:rPr lang="en-US" altLang="en-US" sz="2800">
                <a:solidFill>
                  <a:srgbClr val="17375E"/>
                </a:solidFill>
              </a:rPr>
              <a:t> Philo = cinta</a:t>
            </a:r>
          </a:p>
          <a:p>
            <a:pPr marL="0" indent="0"/>
            <a:endParaRPr lang="en-US" altLang="en-US" sz="2800">
              <a:solidFill>
                <a:srgbClr val="17375E"/>
              </a:solidFill>
            </a:endParaRPr>
          </a:p>
          <a:p>
            <a:pPr marL="0" indent="0"/>
            <a:r>
              <a:rPr lang="en-US" altLang="en-US" sz="2800">
                <a:solidFill>
                  <a:srgbClr val="17375E"/>
                </a:solidFill>
              </a:rPr>
              <a:t> Sophia = kebijaksanaan</a:t>
            </a:r>
          </a:p>
          <a:p>
            <a:pPr marL="0" indent="0"/>
            <a:endParaRPr lang="en-US" altLang="en-US" sz="2800">
              <a:solidFill>
                <a:srgbClr val="17375E"/>
              </a:solidFill>
            </a:endParaRPr>
          </a:p>
          <a:p>
            <a:pPr marL="0" indent="0"/>
            <a:r>
              <a:rPr lang="en-US" altLang="en-US" sz="2800">
                <a:solidFill>
                  <a:srgbClr val="17375E"/>
                </a:solidFill>
              </a:rPr>
              <a:t> Philoshophia (filsafat) </a:t>
            </a:r>
          </a:p>
          <a:p>
            <a:pPr marL="0" indent="0">
              <a:buNone/>
            </a:pPr>
            <a:r>
              <a:rPr lang="en-US" altLang="en-US" sz="2800">
                <a:solidFill>
                  <a:srgbClr val="17375E"/>
                </a:solidFill>
                <a:sym typeface="Wingdings" panose="05000000000000000000" pitchFamily="2" charset="2"/>
              </a:rPr>
              <a:t>     Cinta kebijaksanaan</a:t>
            </a:r>
          </a:p>
          <a:p>
            <a:pPr marL="0" indent="0"/>
            <a:endParaRPr lang="sv-SE" altLang="en-US" sz="2800">
              <a:solidFill>
                <a:srgbClr val="17375E"/>
              </a:solidFill>
            </a:endParaRPr>
          </a:p>
          <a:p>
            <a:pPr marL="0" indent="0"/>
            <a:endParaRPr lang="en-US" altLang="en-US" sz="2800">
              <a:solidFill>
                <a:srgbClr val="17375E"/>
              </a:solidFill>
            </a:endParaRPr>
          </a:p>
          <a:p>
            <a:pPr marL="0" indent="0"/>
            <a:endParaRPr lang="en-US" altLang="en-US" sz="2800">
              <a:solidFill>
                <a:srgbClr val="17375E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4E060A43-577F-42E2-88F5-C4ED93179F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92313" y="1125538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en-US"/>
              <a:t>FILSAFAT MENURUT AHLI FILSAFAT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ABF275EC-D094-477E-AF4B-E616D155DA3C}"/>
              </a:ext>
            </a:extLst>
          </p:cNvPr>
          <p:cNvSpPr>
            <a:spLocks noGrp="1"/>
          </p:cNvSpPr>
          <p:nvPr>
            <p:ph sz="half" idx="2"/>
          </p:nvPr>
        </p:nvSpPr>
        <p:spPr bwMode="auto">
          <a:xfrm>
            <a:off x="1992314" y="2205038"/>
            <a:ext cx="8207375" cy="3816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/>
            <a:r>
              <a:rPr lang="en-US" altLang="en-US" sz="2800">
                <a:solidFill>
                  <a:srgbClr val="17375E"/>
                </a:solidFill>
              </a:rPr>
              <a:t> Plato </a:t>
            </a:r>
          </a:p>
          <a:p>
            <a:pPr marL="0" indent="0">
              <a:buNone/>
            </a:pPr>
            <a:r>
              <a:rPr lang="en-US" altLang="en-US" sz="2800">
                <a:solidFill>
                  <a:srgbClr val="17375E"/>
                </a:solidFill>
                <a:sym typeface="Wingdings" panose="05000000000000000000" pitchFamily="2" charset="2"/>
              </a:rPr>
              <a:t>    </a:t>
            </a:r>
            <a:r>
              <a:rPr lang="en-US" altLang="en-US" sz="2800">
                <a:solidFill>
                  <a:srgbClr val="17375E"/>
                </a:solidFill>
              </a:rPr>
              <a:t>Filsafat adalah k</a:t>
            </a:r>
            <a:r>
              <a:rPr lang="sv-SE" altLang="en-US" sz="2800">
                <a:solidFill>
                  <a:srgbClr val="17375E"/>
                </a:solidFill>
              </a:rPr>
              <a:t>egemaran dan kemauan</a:t>
            </a:r>
          </a:p>
          <a:p>
            <a:pPr marL="0" indent="0">
              <a:buNone/>
            </a:pPr>
            <a:r>
              <a:rPr lang="sv-SE" altLang="en-US" sz="2800">
                <a:solidFill>
                  <a:srgbClr val="17375E"/>
                </a:solidFill>
              </a:rPr>
              <a:t>        untuk mendapatkan pengetahuan yang luhur</a:t>
            </a:r>
          </a:p>
          <a:p>
            <a:pPr marL="0" indent="0">
              <a:buNone/>
            </a:pPr>
            <a:endParaRPr lang="sv-SE" altLang="en-US" sz="2800">
              <a:solidFill>
                <a:srgbClr val="17375E"/>
              </a:solidFill>
            </a:endParaRPr>
          </a:p>
          <a:p>
            <a:pPr marL="0" indent="0"/>
            <a:r>
              <a:rPr lang="sv-SE" altLang="en-US" sz="2800">
                <a:solidFill>
                  <a:srgbClr val="17375E"/>
                </a:solidFill>
              </a:rPr>
              <a:t>  Aristoteles </a:t>
            </a:r>
          </a:p>
          <a:p>
            <a:pPr marL="0" indent="0">
              <a:buNone/>
            </a:pPr>
            <a:r>
              <a:rPr lang="sv-SE" altLang="en-US" sz="2800">
                <a:solidFill>
                  <a:srgbClr val="17375E"/>
                </a:solidFill>
                <a:sym typeface="Wingdings" panose="05000000000000000000" pitchFamily="2" charset="2"/>
              </a:rPr>
              <a:t>     </a:t>
            </a:r>
            <a:r>
              <a:rPr lang="sv-SE" altLang="en-US" sz="2800">
                <a:solidFill>
                  <a:srgbClr val="17375E"/>
                </a:solidFill>
              </a:rPr>
              <a:t>Filsafat adalah ilmu tentang kebenaran </a:t>
            </a:r>
          </a:p>
          <a:p>
            <a:pPr marL="0" indent="0"/>
            <a:endParaRPr lang="sv-SE" altLang="en-US" sz="2800">
              <a:solidFill>
                <a:srgbClr val="17375E"/>
              </a:solidFill>
            </a:endParaRPr>
          </a:p>
          <a:p>
            <a:pPr marL="0" indent="0"/>
            <a:endParaRPr lang="sv-SE" altLang="en-US" sz="2800">
              <a:solidFill>
                <a:srgbClr val="17375E"/>
              </a:solidFill>
            </a:endParaRPr>
          </a:p>
          <a:p>
            <a:pPr marL="0" indent="0"/>
            <a:endParaRPr lang="en-US" altLang="en-US" sz="2800">
              <a:solidFill>
                <a:srgbClr val="17375E"/>
              </a:solidFill>
            </a:endParaRPr>
          </a:p>
          <a:p>
            <a:pPr marL="0" indent="0"/>
            <a:endParaRPr lang="en-US" altLang="en-US" sz="2800">
              <a:solidFill>
                <a:srgbClr val="17375E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32B41E75-7A2F-40E1-869B-50FB4F66EF9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92313" y="981075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en-US" i="1"/>
              <a:t>ONTOLOGY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18D68AA7-92BE-4661-85FA-FEAF97895E35}"/>
              </a:ext>
            </a:extLst>
          </p:cNvPr>
          <p:cNvSpPr>
            <a:spLocks noGrp="1"/>
          </p:cNvSpPr>
          <p:nvPr>
            <p:ph sz="half" idx="2"/>
          </p:nvPr>
        </p:nvSpPr>
        <p:spPr bwMode="auto">
          <a:xfrm>
            <a:off x="1992314" y="2205039"/>
            <a:ext cx="8207375" cy="38877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/>
            <a:r>
              <a:rPr lang="en-US" altLang="en-US" sz="2800" i="1">
                <a:solidFill>
                  <a:srgbClr val="17375E"/>
                </a:solidFill>
              </a:rPr>
              <a:t>O</a:t>
            </a:r>
            <a:r>
              <a:rPr lang="sv-SE" altLang="en-US" sz="2800" i="1">
                <a:solidFill>
                  <a:srgbClr val="17375E"/>
                </a:solidFill>
              </a:rPr>
              <a:t>ntology</a:t>
            </a:r>
            <a:r>
              <a:rPr lang="sv-SE" altLang="en-US" sz="2800">
                <a:solidFill>
                  <a:srgbClr val="17375E"/>
                </a:solidFill>
              </a:rPr>
              <a:t> berasal dari kata </a:t>
            </a:r>
            <a:r>
              <a:rPr lang="sv-SE" altLang="en-US" sz="2800" i="1">
                <a:solidFill>
                  <a:srgbClr val="17375E"/>
                </a:solidFill>
              </a:rPr>
              <a:t>ononthos,</a:t>
            </a:r>
            <a:r>
              <a:rPr lang="sv-SE" altLang="en-US" sz="2800">
                <a:solidFill>
                  <a:srgbClr val="17375E"/>
                </a:solidFill>
              </a:rPr>
              <a:t> artinya yang ada (</a:t>
            </a:r>
            <a:r>
              <a:rPr lang="sv-SE" altLang="en-US" sz="2800" i="1">
                <a:solidFill>
                  <a:srgbClr val="17375E"/>
                </a:solidFill>
              </a:rPr>
              <a:t>being)</a:t>
            </a:r>
          </a:p>
          <a:p>
            <a:pPr marL="0" indent="0"/>
            <a:endParaRPr lang="sv-SE" altLang="en-US" sz="2800">
              <a:solidFill>
                <a:srgbClr val="17375E"/>
              </a:solidFill>
            </a:endParaRPr>
          </a:p>
          <a:p>
            <a:pPr marL="0" indent="0"/>
            <a:r>
              <a:rPr lang="sv-SE" altLang="en-US" sz="2800" i="1">
                <a:solidFill>
                  <a:srgbClr val="17375E"/>
                </a:solidFill>
              </a:rPr>
              <a:t>Ontology</a:t>
            </a:r>
            <a:r>
              <a:rPr lang="sv-SE" altLang="en-US" sz="2800">
                <a:solidFill>
                  <a:srgbClr val="17375E"/>
                </a:solidFill>
              </a:rPr>
              <a:t> adalah ilmu pengetahuan tentang “yang ada” sebagai yang ada, hakekat sebenarnya tentang “yang ada” atau hakekat suatu obyek</a:t>
            </a:r>
            <a:endParaRPr lang="en-US" altLang="en-US" sz="2800">
              <a:solidFill>
                <a:srgbClr val="17375E"/>
              </a:solidFill>
            </a:endParaRPr>
          </a:p>
          <a:p>
            <a:pPr marL="0" indent="0"/>
            <a:endParaRPr lang="en-US" altLang="en-US" sz="2800">
              <a:solidFill>
                <a:srgbClr val="17375E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1904E326-95A8-4545-B74D-36C820FF89D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92313" y="981075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en-US" i="1"/>
              <a:t>EPISTEMOLOGY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542E8D79-CEEF-4667-9B1F-8F669AE21450}"/>
              </a:ext>
            </a:extLst>
          </p:cNvPr>
          <p:cNvSpPr>
            <a:spLocks noGrp="1"/>
          </p:cNvSpPr>
          <p:nvPr>
            <p:ph sz="half" idx="2"/>
          </p:nvPr>
        </p:nvSpPr>
        <p:spPr bwMode="auto">
          <a:xfrm>
            <a:off x="1992314" y="2349501"/>
            <a:ext cx="8207375" cy="3743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/>
            <a:r>
              <a:rPr lang="en-US" altLang="en-US" sz="2800" i="1">
                <a:solidFill>
                  <a:srgbClr val="17375E"/>
                </a:solidFill>
              </a:rPr>
              <a:t>Epistemo</a:t>
            </a:r>
            <a:r>
              <a:rPr lang="sv-SE" altLang="en-US" sz="2800" i="1">
                <a:solidFill>
                  <a:srgbClr val="17375E"/>
                </a:solidFill>
              </a:rPr>
              <a:t>logy</a:t>
            </a:r>
            <a:r>
              <a:rPr lang="sv-SE" altLang="en-US" sz="2800">
                <a:solidFill>
                  <a:srgbClr val="17375E"/>
                </a:solidFill>
              </a:rPr>
              <a:t>  adalah i</a:t>
            </a:r>
            <a:r>
              <a:rPr lang="en-US" altLang="en-US" sz="2800">
                <a:solidFill>
                  <a:srgbClr val="17375E"/>
                </a:solidFill>
                <a:sym typeface="Wingdings" panose="05000000000000000000" pitchFamily="2" charset="2"/>
              </a:rPr>
              <a:t>lmu yang mempelajari tentang asal, susunan, metoda dan absahnya pengetahuan</a:t>
            </a:r>
          </a:p>
          <a:p>
            <a:pPr marL="0" indent="0"/>
            <a:endParaRPr lang="en-US" altLang="en-US" sz="2800">
              <a:solidFill>
                <a:srgbClr val="17375E"/>
              </a:solidFill>
              <a:sym typeface="Wingdings" panose="05000000000000000000" pitchFamily="2" charset="2"/>
            </a:endParaRPr>
          </a:p>
          <a:p>
            <a:pPr marL="0" indent="0"/>
            <a:r>
              <a:rPr lang="en-US" altLang="en-US" sz="2800" i="1">
                <a:solidFill>
                  <a:srgbClr val="17375E"/>
                </a:solidFill>
                <a:sym typeface="Wingdings" panose="05000000000000000000" pitchFamily="2" charset="2"/>
              </a:rPr>
              <a:t>Epistemology </a:t>
            </a:r>
            <a:r>
              <a:rPr lang="en-US" altLang="en-US" sz="2800">
                <a:solidFill>
                  <a:srgbClr val="17375E"/>
                </a:solidFill>
                <a:sym typeface="Wingdings" panose="05000000000000000000" pitchFamily="2" charset="2"/>
              </a:rPr>
              <a:t>adalah ilmu yang mempelajari tentang cara mendapatkan ilmu pengetahuan</a:t>
            </a:r>
          </a:p>
          <a:p>
            <a:pPr marL="0" indent="0"/>
            <a:endParaRPr lang="en-US" altLang="en-US" sz="2800">
              <a:solidFill>
                <a:srgbClr val="17375E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47903AE-E722-498C-9DC3-5DABB7051AE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92313" y="1125538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en-US" i="1"/>
              <a:t>AXIOLOGY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D570CDDE-F8C3-430B-B247-E06330483832}"/>
              </a:ext>
            </a:extLst>
          </p:cNvPr>
          <p:cNvSpPr>
            <a:spLocks noGrp="1"/>
          </p:cNvSpPr>
          <p:nvPr>
            <p:ph sz="half" idx="2"/>
          </p:nvPr>
        </p:nvSpPr>
        <p:spPr bwMode="auto">
          <a:xfrm>
            <a:off x="1992314" y="2205039"/>
            <a:ext cx="8207375" cy="38877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/>
            <a:r>
              <a:rPr lang="en-US" altLang="en-US" sz="2800" i="1">
                <a:solidFill>
                  <a:srgbClr val="17375E"/>
                </a:solidFill>
              </a:rPr>
              <a:t>Axiology </a:t>
            </a:r>
            <a:r>
              <a:rPr lang="en-US" altLang="en-US" sz="2800">
                <a:solidFill>
                  <a:srgbClr val="17375E"/>
                </a:solidFill>
              </a:rPr>
              <a:t>adalah bidang filsafat yang mempelajari kegunaan ilmu pengetahuan bagi umat manusia</a:t>
            </a:r>
          </a:p>
          <a:p>
            <a:pPr marL="0" indent="0"/>
            <a:endParaRPr lang="en-US" altLang="en-US" sz="2800">
              <a:solidFill>
                <a:srgbClr val="17375E"/>
              </a:solidFill>
            </a:endParaRPr>
          </a:p>
          <a:p>
            <a:pPr marL="0" indent="0"/>
            <a:r>
              <a:rPr lang="en-US" altLang="en-US" sz="2800" i="1">
                <a:solidFill>
                  <a:srgbClr val="17375E"/>
                </a:solidFill>
              </a:rPr>
              <a:t>Axiology</a:t>
            </a:r>
            <a:r>
              <a:rPr lang="en-US" altLang="en-US" sz="2800">
                <a:solidFill>
                  <a:srgbClr val="17375E"/>
                </a:solidFill>
              </a:rPr>
              <a:t> adalah ilmu pengetahuan yang menyelidiki tentang hakekat nilai</a:t>
            </a:r>
          </a:p>
          <a:p>
            <a:pPr marL="0" indent="0"/>
            <a:endParaRPr lang="en-US" altLang="en-US">
              <a:solidFill>
                <a:srgbClr val="17375E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42F2BD49-A686-4EA0-9662-4EEEF9281B4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35188" y="2924175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ID" altLang="en-US"/>
              <a:t>Terima kasih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BA514-9A2B-4073-BA4E-5A54F2100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82889" y="1844675"/>
            <a:ext cx="7273925" cy="428148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Pengantar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Filsafat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Ilmu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2 - </a:t>
            </a:r>
            <a:r>
              <a:rPr lang="en-ID" sz="2400" i="1" dirty="0">
                <a:solidFill>
                  <a:schemeClr val="tx2">
                    <a:lumMod val="75000"/>
                  </a:schemeClr>
                </a:solidFill>
              </a:rPr>
              <a:t>Ontology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3 - </a:t>
            </a:r>
            <a:r>
              <a:rPr lang="en-ID" sz="2400" i="1" dirty="0">
                <a:solidFill>
                  <a:schemeClr val="tx2">
                    <a:lumMod val="75000"/>
                  </a:schemeClr>
                </a:solidFill>
              </a:rPr>
              <a:t>Epistemology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4 - </a:t>
            </a:r>
            <a:r>
              <a:rPr lang="en-ID" sz="2400" i="1" dirty="0" err="1">
                <a:solidFill>
                  <a:schemeClr val="tx2">
                    <a:lumMod val="75000"/>
                  </a:schemeClr>
                </a:solidFill>
              </a:rPr>
              <a:t>Logico</a:t>
            </a:r>
            <a:r>
              <a:rPr lang="en-ID" sz="24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i="1" dirty="0" err="1">
                <a:solidFill>
                  <a:schemeClr val="tx2">
                    <a:lumMod val="75000"/>
                  </a:schemeClr>
                </a:solidFill>
              </a:rPr>
              <a:t>hypotetico</a:t>
            </a:r>
            <a:r>
              <a:rPr lang="en-ID" sz="24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i="1" dirty="0" err="1">
                <a:solidFill>
                  <a:schemeClr val="tx2">
                    <a:lumMod val="75000"/>
                  </a:schemeClr>
                </a:solidFill>
              </a:rPr>
              <a:t>verifikasi</a:t>
            </a:r>
            <a:endParaRPr lang="en-ID" sz="2400" i="1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5 -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Kerangka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dan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sumber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teori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6 - </a:t>
            </a:r>
            <a:r>
              <a:rPr lang="en-ID" sz="2400" i="1" dirty="0">
                <a:solidFill>
                  <a:schemeClr val="tx2">
                    <a:lumMod val="75000"/>
                  </a:schemeClr>
                </a:solidFill>
              </a:rPr>
              <a:t>Axiology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7 - </a:t>
            </a:r>
            <a:r>
              <a:rPr lang="en-ID" sz="2400" i="1" dirty="0">
                <a:solidFill>
                  <a:schemeClr val="tx2">
                    <a:lumMod val="75000"/>
                  </a:schemeClr>
                </a:solidFill>
              </a:rPr>
              <a:t>Review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filsafat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ilmu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defRPr/>
            </a:pPr>
            <a:endParaRPr lang="en-ID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en-ID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DBFDF31-BEC2-451B-AFD0-3B6C0D3DA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06646-DA54-4461-981A-6D92A9C22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288" y="765176"/>
            <a:ext cx="8229600" cy="868363"/>
          </a:xfrm>
        </p:spPr>
        <p:txBody>
          <a:bodyPr/>
          <a:lstStyle/>
          <a:p>
            <a:pPr>
              <a:defRPr/>
            </a:pPr>
            <a:r>
              <a:rPr lang="en-ID" dirty="0">
                <a:solidFill>
                  <a:schemeClr val="tx2">
                    <a:lumMod val="75000"/>
                  </a:schemeClr>
                </a:solidFill>
              </a:rPr>
              <a:t>TOPIK SETELAH UTS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96057-3B72-47B4-AC43-349862A22A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40013" y="1844675"/>
            <a:ext cx="7416800" cy="4281488"/>
          </a:xfrm>
        </p:spPr>
        <p:txBody>
          <a:bodyPr/>
          <a:lstStyle/>
          <a:p>
            <a:pPr marL="514350" indent="-514350"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08 -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Deduksi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09 -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Penalaran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deduktif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10 -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Induksi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11 -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Penalaran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induktif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12 -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Sarana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berpikir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ilmiah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13 -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Menyusun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konsep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14 - </a:t>
            </a:r>
            <a:r>
              <a:rPr lang="en-ID" sz="2400" i="1" dirty="0">
                <a:solidFill>
                  <a:schemeClr val="tx2">
                    <a:lumMod val="75000"/>
                  </a:schemeClr>
                </a:solidFill>
              </a:rPr>
              <a:t>Review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logika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defRPr/>
            </a:pPr>
            <a:endParaRPr lang="en-ID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en-ID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E89B-657B-40F6-AD25-D535E506E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288" y="765176"/>
            <a:ext cx="8229600" cy="868363"/>
          </a:xfrm>
        </p:spPr>
        <p:txBody>
          <a:bodyPr/>
          <a:lstStyle/>
          <a:p>
            <a:pPr>
              <a:defRPr/>
            </a:pPr>
            <a:r>
              <a:rPr lang="en-ID" dirty="0">
                <a:solidFill>
                  <a:schemeClr val="tx2">
                    <a:lumMod val="75000"/>
                  </a:schemeClr>
                </a:solidFill>
              </a:rPr>
              <a:t>MATERI FILSAFAT ILMU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57B7CDA5-69E3-4D73-A7A5-820DF3AF6EB5}"/>
              </a:ext>
            </a:extLst>
          </p:cNvPr>
          <p:cNvSpPr>
            <a:spLocks noGrp="1"/>
          </p:cNvSpPr>
          <p:nvPr>
            <p:ph sz="half" idx="1"/>
          </p:nvPr>
        </p:nvSpPr>
        <p:spPr bwMode="auto">
          <a:xfrm>
            <a:off x="2063751" y="1989139"/>
            <a:ext cx="8075613" cy="4065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Pengantar filsafat ilmu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Topik perkuliahan, sumber bacaan, penilaian  pengertian filsafat dan filsafat ilmu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Ontology 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Pengertian </a:t>
            </a:r>
            <a:r>
              <a:rPr lang="id-ID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ontology, 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 “yang nyata”, "yang nampak", substansi</a:t>
            </a:r>
            <a:r>
              <a:rPr lang="en-ID" alt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dan esensi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Epistemology 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Mitos, </a:t>
            </a:r>
            <a:r>
              <a:rPr lang="id-ID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common sense,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empiris, rasio dan metod</a:t>
            </a:r>
            <a:r>
              <a:rPr lang="en-ID" altLang="en-US" sz="240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 ilmiah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33E73D4D-454B-4DC6-BFA4-787D8268C8C4}"/>
              </a:ext>
            </a:extLst>
          </p:cNvPr>
          <p:cNvSpPr>
            <a:spLocks noGrp="1"/>
          </p:cNvSpPr>
          <p:nvPr>
            <p:ph sz="half" idx="1"/>
          </p:nvPr>
        </p:nvSpPr>
        <p:spPr bwMode="auto">
          <a:xfrm>
            <a:off x="2063751" y="1125539"/>
            <a:ext cx="8075613" cy="49291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Logico hypotetico verifikasi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Pengajuan masalah, penyusunan kerangka teori, perumusan hipotesis,uji hipotesis dan penarikan kesimpulan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Sumber dan kerangka teori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 Teknik mengutip, sumber kutipan, teknik notasi dan daftar pustaka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Axiology 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Hakekat nilai ; nilai ilmu sosial, nilai ilmu alam dan perbedaan keduanya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Review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Hakekat </a:t>
            </a:r>
            <a:r>
              <a:rPr lang="id-ID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ontology, epistemology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id-ID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axiology</a:t>
            </a:r>
            <a:endParaRPr lang="id-ID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A352E-C9AA-4ADC-B9BC-2E20461B9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288" y="765176"/>
            <a:ext cx="8229600" cy="868363"/>
          </a:xfrm>
        </p:spPr>
        <p:txBody>
          <a:bodyPr/>
          <a:lstStyle/>
          <a:p>
            <a:pPr>
              <a:defRPr/>
            </a:pPr>
            <a:r>
              <a:rPr lang="en-ID" dirty="0">
                <a:solidFill>
                  <a:schemeClr val="tx2">
                    <a:lumMod val="75000"/>
                  </a:schemeClr>
                </a:solidFill>
              </a:rPr>
              <a:t>MATERI LOGIKA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A797E4CC-292C-42CE-B08D-357F10CD28A1}"/>
              </a:ext>
            </a:extLst>
          </p:cNvPr>
          <p:cNvSpPr>
            <a:spLocks noGrp="1"/>
          </p:cNvSpPr>
          <p:nvPr>
            <p:ph sz="half" idx="1"/>
          </p:nvPr>
        </p:nvSpPr>
        <p:spPr bwMode="auto">
          <a:xfrm>
            <a:off x="2063751" y="1989139"/>
            <a:ext cx="8075613" cy="4065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Deduksi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Pengertian, hukum silogisme, prinsip deduksi,dan susunan premis yang benar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Penalaran deduktif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P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engertian penalaran deduktif, struktur proposisi yang benar dan silogisme yang valid.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Induksi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Pengertian, sifat dan faktor-faktor probabilitas penentu induksi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F0BE253B-FE10-49A1-A6F8-85C79A8D1D40}"/>
              </a:ext>
            </a:extLst>
          </p:cNvPr>
          <p:cNvSpPr>
            <a:spLocks noGrp="1"/>
          </p:cNvSpPr>
          <p:nvPr>
            <p:ph sz="half" idx="1"/>
          </p:nvPr>
        </p:nvSpPr>
        <p:spPr bwMode="auto">
          <a:xfrm>
            <a:off x="2063751" y="1412875"/>
            <a:ext cx="8075613" cy="4641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Penalaran induktif : Generalisi, analogi, komparasi, hubun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an dan metode induktif serta bentuk-bentuk kesesatan.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Menyusun konsep menggunakan deduksi dan induksi</a:t>
            </a:r>
            <a:endParaRPr lang="en-ID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Sarana berpikir ilmiah : Bahasa, matematika dan statistika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Review : Hakekat deduksi dan induksi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id-ID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E7E25CC-94EB-4C64-8C5F-6F284048379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92313" y="1412875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ID" altLang="en-US"/>
              <a:t>BUKU REFERENSI</a:t>
            </a:r>
            <a:endParaRPr lang="en-US" altLang="en-US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F2385625-7E42-4274-86BD-6030EDDA3672}"/>
              </a:ext>
            </a:extLst>
          </p:cNvPr>
          <p:cNvSpPr>
            <a:spLocks noGrp="1"/>
          </p:cNvSpPr>
          <p:nvPr>
            <p:ph sz="half" idx="2"/>
          </p:nvPr>
        </p:nvSpPr>
        <p:spPr bwMode="auto">
          <a:xfrm>
            <a:off x="2640014" y="2708275"/>
            <a:ext cx="7272337" cy="2952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/>
            <a:r>
              <a:rPr lang="sv-SE" altLang="en-US">
                <a:solidFill>
                  <a:srgbClr val="17375E"/>
                </a:solidFill>
                <a:latin typeface="Calibri" panose="020F0502020204030204" pitchFamily="34" charset="0"/>
              </a:rPr>
              <a:t> </a:t>
            </a:r>
            <a:r>
              <a:rPr lang="sv-SE" altLang="en-US">
                <a:solidFill>
                  <a:srgbClr val="17375E"/>
                </a:solidFill>
              </a:rPr>
              <a:t>Pengantar Filsafat karangan L.O. Kattsoff</a:t>
            </a:r>
          </a:p>
          <a:p>
            <a:pPr marL="0" indent="0"/>
            <a:r>
              <a:rPr lang="sv-SE" altLang="en-US">
                <a:solidFill>
                  <a:srgbClr val="17375E"/>
                </a:solidFill>
              </a:rPr>
              <a:t> Filsafat Ilmu karangan Jujun S. Sumantri</a:t>
            </a:r>
          </a:p>
          <a:p>
            <a:pPr marL="0" indent="0"/>
            <a:r>
              <a:rPr lang="sv-SE" altLang="en-US">
                <a:solidFill>
                  <a:srgbClr val="17375E"/>
                </a:solidFill>
              </a:rPr>
              <a:t> Logika Dasar karangan R.G. Soekadijo</a:t>
            </a:r>
            <a:r>
              <a:rPr lang="sv-SE" altLang="en-US">
                <a:solidFill>
                  <a:schemeClr val="bg1"/>
                </a:solidFill>
              </a:rPr>
              <a:t>kadijo</a:t>
            </a:r>
            <a:endParaRPr lang="en-US" altLang="en-US">
              <a:solidFill>
                <a:schemeClr val="bg1"/>
              </a:solidFill>
            </a:endParaRPr>
          </a:p>
          <a:p>
            <a:pPr marL="0" indent="0"/>
            <a:endParaRPr lang="en-US" altLang="en-US">
              <a:solidFill>
                <a:srgbClr val="17375E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F5E52F4-4B23-42EA-BD3B-356387B81F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35188" y="2924175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ID" altLang="en-US"/>
              <a:t>Terima kasih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398</Words>
  <Application>Microsoft Office PowerPoint</Application>
  <PresentationFormat>Widescreen</PresentationFormat>
  <Paragraphs>78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TOPIK SETELAH UTS</vt:lpstr>
      <vt:lpstr>MATERI FILSAFAT ILMU</vt:lpstr>
      <vt:lpstr>PowerPoint Presentation</vt:lpstr>
      <vt:lpstr>MATERI LOGIKA</vt:lpstr>
      <vt:lpstr>PowerPoint Presentation</vt:lpstr>
      <vt:lpstr>BUKU REFERENSI</vt:lpstr>
      <vt:lpstr>Terima kasih</vt:lpstr>
      <vt:lpstr>ARTI KATA FILSAFAT</vt:lpstr>
      <vt:lpstr>FILSAFAT MENURUT AHLI FILSAFAT</vt:lpstr>
      <vt:lpstr>ONTOLOGY</vt:lpstr>
      <vt:lpstr>EPISTEMOLOGY</vt:lpstr>
      <vt:lpstr>AXIOLOGY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Microsoft</cp:lastModifiedBy>
  <cp:revision>2</cp:revision>
  <dcterms:created xsi:type="dcterms:W3CDTF">2023-08-14T09:44:27Z</dcterms:created>
  <dcterms:modified xsi:type="dcterms:W3CDTF">2023-08-14T10:40:26Z</dcterms:modified>
</cp:coreProperties>
</file>