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2"/>
  </p:notesMasterIdLst>
  <p:sldIdLst>
    <p:sldId id="256" r:id="rId2"/>
    <p:sldId id="286" r:id="rId3"/>
    <p:sldId id="287" r:id="rId4"/>
    <p:sldId id="288" r:id="rId5"/>
    <p:sldId id="289" r:id="rId6"/>
    <p:sldId id="279" r:id="rId7"/>
    <p:sldId id="285" r:id="rId8"/>
    <p:sldId id="290" r:id="rId9"/>
    <p:sldId id="291" r:id="rId10"/>
    <p:sldId id="292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167" autoAdjust="0"/>
  </p:normalViewPr>
  <p:slideViewPr>
    <p:cSldViewPr showGuides="1">
      <p:cViewPr varScale="1">
        <p:scale>
          <a:sx n="113" d="100"/>
          <a:sy n="113" d="100"/>
        </p:scale>
        <p:origin x="-72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C0D53A-A3A9-4785-8F95-13CA35C29A76}" type="datetimeFigureOut">
              <a:rPr lang="en-US" smtClean="0"/>
              <a:pPr/>
              <a:t>1/17/2012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20FFDE-72E4-4E33-A11F-D22F07A26A2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76962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76962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315200" y="6477000"/>
            <a:ext cx="1676400" cy="228600"/>
          </a:xfrm>
        </p:spPr>
        <p:txBody>
          <a:bodyPr/>
          <a:lstStyle>
            <a:lvl1pPr algn="r">
              <a:defRPr sz="1400"/>
            </a:lvl1pPr>
          </a:lstStyle>
          <a:p>
            <a:fld id="{B8DE410C-548C-4175-A52F-A7A6DEA1EC1F}" type="datetime1">
              <a:rPr lang="en-US" smtClean="0"/>
              <a:pPr/>
              <a:t>1/17/2012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52400" y="6477000"/>
            <a:ext cx="1219200" cy="243840"/>
          </a:xfrm>
        </p:spPr>
        <p:txBody>
          <a:bodyPr/>
          <a:lstStyle/>
          <a:p>
            <a:fld id="{0E157DED-2631-4FEA-894F-3C72F5E7FC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381000" y="3657599"/>
            <a:ext cx="8610600" cy="127063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381000" y="5029200"/>
            <a:ext cx="86106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152400" y="36576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152400" y="502920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F296C-4657-42E4-BA8F-2F4F6816E90D}" type="datetime1">
              <a:rPr lang="en-US" smtClean="0"/>
              <a:pPr/>
              <a:t>1/17/2012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9DCC5-ABBA-4500-9AB1-154014DA660B}" type="datetime1">
              <a:rPr lang="en-US" smtClean="0"/>
              <a:pPr/>
              <a:t>1/17/2012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839200" cy="533400"/>
          </a:xfrm>
        </p:spPr>
        <p:txBody>
          <a:bodyPr/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5200" y="6477000"/>
            <a:ext cx="1676400" cy="245110"/>
          </a:xfrm>
        </p:spPr>
        <p:txBody>
          <a:bodyPr/>
          <a:lstStyle/>
          <a:p>
            <a:pPr algn="r"/>
            <a:fld id="{77CA0A33-8D6A-4020-BA1F-B65AE94B6184}" type="datetime1">
              <a:rPr lang="en-US" smtClean="0"/>
              <a:pPr algn="r"/>
              <a:t>1/17/2012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86000" y="6477000"/>
            <a:ext cx="4876800" cy="24511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52400" y="6477000"/>
            <a:ext cx="1981200" cy="245110"/>
          </a:xfrm>
        </p:spPr>
        <p:txBody>
          <a:bodyPr/>
          <a:lstStyle/>
          <a:p>
            <a:fld id="{0E157DED-2631-4FEA-894F-3C72F5E7FC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152400" y="838200"/>
            <a:ext cx="8839200" cy="54864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9619C9BC-6667-4703-9427-B203200B4749}" type="datetime1">
              <a:rPr lang="en-US" smtClean="0"/>
              <a:pPr/>
              <a:t>1/17/2012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0E157DED-2631-4FEA-894F-3C72F5E7FC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C08FE-5FDA-488B-9814-6E196D8A6300}" type="datetime1">
              <a:rPr lang="en-US" smtClean="0"/>
              <a:pPr/>
              <a:t>1/17/2012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78B83-1654-4051-B09A-2165CBE5FE3E}" type="datetime1">
              <a:rPr lang="en-US" smtClean="0"/>
              <a:pPr/>
              <a:t>1/17/2012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02F4C-17BB-43F3-87CC-D5F9A27DF5B5}" type="datetime1">
              <a:rPr lang="en-US" smtClean="0"/>
              <a:pPr/>
              <a:t>1/17/2012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24800-D427-4FE6-A63D-7627C8050503}" type="datetime1">
              <a:rPr lang="en-US" smtClean="0"/>
              <a:pPr/>
              <a:t>1/17/2012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34CD7-0505-4D04-83B9-C92B22514E0B}" type="datetime1">
              <a:rPr lang="en-US" smtClean="0"/>
              <a:pPr/>
              <a:t>1/17/2012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C2B2F-5AB0-45F0-A353-28B725C9D3B3}" type="datetime1">
              <a:rPr lang="en-US" smtClean="0"/>
              <a:pPr/>
              <a:t>1/17/2012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4AD71F2-79F5-4BBD-B8F3-A63A44006ACD}" type="datetime1">
              <a:rPr lang="en-US" smtClean="0"/>
              <a:pPr/>
              <a:t>1/17/2012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E157DED-2631-4FEA-894F-3C72F5E7FC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4.bin"/><Relationship Id="rId4" Type="http://schemas.openxmlformats.org/officeDocument/2006/relationships/oleObject" Target="../embeddings/oleObject3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oleObject" Target="../embeddings/oleObject8.bin"/><Relationship Id="rId4" Type="http://schemas.openxmlformats.org/officeDocument/2006/relationships/oleObject" Target="../embeddings/oleObject7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oleObject" Target="../embeddings/oleObject12.bin"/><Relationship Id="rId4" Type="http://schemas.openxmlformats.org/officeDocument/2006/relationships/oleObject" Target="../embeddings/oleObject1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smtClean="0"/>
              <a:t>Day 07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 err="1" smtClean="0"/>
              <a:t>Denavit-Hartenberg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380BC-50EF-441E-9814-3AD4580E8883}" type="datetime1">
              <a:rPr lang="en-US" smtClean="0"/>
              <a:pPr/>
              <a:t>1/17/2012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Denavit-Hartenberg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77CA0A33-8D6A-4020-BA1F-B65AE94B6184}" type="datetime1">
              <a:rPr lang="en-US" smtClean="0"/>
              <a:pPr algn="r"/>
              <a:t>1/17/2012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proof: on blackboard in class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02"/>
          <p:cNvGrpSpPr/>
          <p:nvPr/>
        </p:nvGrpSpPr>
        <p:grpSpPr>
          <a:xfrm rot="1800000">
            <a:off x="6620925" y="1476693"/>
            <a:ext cx="1295400" cy="990600"/>
            <a:chOff x="3962400" y="2743200"/>
            <a:chExt cx="1295400" cy="990600"/>
          </a:xfrm>
        </p:grpSpPr>
        <p:cxnSp>
          <p:nvCxnSpPr>
            <p:cNvPr id="67" name="Straight Connector 66"/>
            <p:cNvCxnSpPr/>
            <p:nvPr/>
          </p:nvCxnSpPr>
          <p:spPr>
            <a:xfrm>
              <a:off x="4572000" y="2743200"/>
              <a:ext cx="2286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5400000">
              <a:off x="4724400" y="2819400"/>
              <a:ext cx="1524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>
              <a:off x="4800600" y="2895600"/>
              <a:ext cx="457200" cy="762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5400000">
              <a:off x="5181600" y="3048000"/>
              <a:ext cx="1524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10800000">
              <a:off x="4800600" y="3124200"/>
              <a:ext cx="4572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>
              <a:off x="4572000" y="3733800"/>
              <a:ext cx="2286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 flipH="1" flipV="1">
              <a:off x="4724400" y="3657600"/>
              <a:ext cx="1524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flipV="1">
              <a:off x="4800600" y="3505200"/>
              <a:ext cx="457200" cy="762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5400000" flipH="1" flipV="1">
              <a:off x="5181600" y="3429000"/>
              <a:ext cx="1524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10800000">
              <a:off x="4800600" y="3352800"/>
              <a:ext cx="4572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Connector 90"/>
            <p:cNvCxnSpPr/>
            <p:nvPr/>
          </p:nvCxnSpPr>
          <p:spPr>
            <a:xfrm rot="5400000" flipH="1" flipV="1">
              <a:off x="4686300" y="3238500"/>
              <a:ext cx="2286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Connector 92"/>
            <p:cNvCxnSpPr/>
            <p:nvPr/>
          </p:nvCxnSpPr>
          <p:spPr>
            <a:xfrm rot="5400000">
              <a:off x="4457700" y="2857500"/>
              <a:ext cx="2286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/>
            <p:nvPr/>
          </p:nvCxnSpPr>
          <p:spPr>
            <a:xfrm rot="5400000" flipH="1" flipV="1">
              <a:off x="4457700" y="3619500"/>
              <a:ext cx="2286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/>
            <p:nvPr/>
          </p:nvCxnSpPr>
          <p:spPr>
            <a:xfrm rot="10800000">
              <a:off x="3962400" y="2971800"/>
              <a:ext cx="6096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/>
          </p:nvCxnSpPr>
          <p:spPr>
            <a:xfrm rot="5400000">
              <a:off x="3695700" y="3238500"/>
              <a:ext cx="5334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>
              <a:off x="3962400" y="3505200"/>
              <a:ext cx="6096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7" name="Rectangle 46"/>
          <p:cNvSpPr/>
          <p:nvPr/>
        </p:nvSpPr>
        <p:spPr>
          <a:xfrm>
            <a:off x="1143000" y="2343786"/>
            <a:ext cx="1447800" cy="15240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3048000" y="1581786"/>
            <a:ext cx="1371600" cy="3810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3124200" y="1657986"/>
            <a:ext cx="228600" cy="2286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>
            <a:off x="4114800" y="1657986"/>
            <a:ext cx="228600" cy="228600"/>
          </a:xfrm>
          <a:prstGeom prst="ellips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 rot="5400000">
            <a:off x="2552700" y="2077086"/>
            <a:ext cx="1371600" cy="3810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 rot="5400000">
            <a:off x="3124200" y="1657986"/>
            <a:ext cx="228600" cy="228600"/>
          </a:xfrm>
          <a:prstGeom prst="ellips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/>
          <p:cNvSpPr/>
          <p:nvPr/>
        </p:nvSpPr>
        <p:spPr>
          <a:xfrm rot="5400000">
            <a:off x="3124200" y="2648586"/>
            <a:ext cx="228600" cy="2286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Links and Joints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60EE8981-8238-4224-94D6-57EA1ED2DEEF}" type="datetime1">
              <a:rPr lang="en-US" smtClean="0"/>
              <a:pPr algn="r"/>
              <a:t>1/17/2012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136" name="Content Placeholder 13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CA" dirty="0" smtClean="0"/>
          </a:p>
          <a:p>
            <a:endParaRPr lang="en-CA" dirty="0" smtClean="0"/>
          </a:p>
          <a:p>
            <a:endParaRPr lang="en-CA" dirty="0" smtClean="0"/>
          </a:p>
          <a:p>
            <a:endParaRPr lang="en-CA" dirty="0" smtClean="0"/>
          </a:p>
          <a:p>
            <a:endParaRPr lang="en-CA" dirty="0" smtClean="0"/>
          </a:p>
          <a:p>
            <a:endParaRPr lang="en-CA" dirty="0" smtClean="0"/>
          </a:p>
          <a:p>
            <a:endParaRPr lang="en-CA" dirty="0" smtClean="0"/>
          </a:p>
          <a:p>
            <a:r>
              <a:rPr lang="en-CA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CA" dirty="0" smtClean="0"/>
              <a:t> joints, </a:t>
            </a:r>
            <a:r>
              <a:rPr lang="en-CA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 + 1</a:t>
            </a:r>
            <a:r>
              <a:rPr lang="en-CA" dirty="0" smtClean="0"/>
              <a:t> links </a:t>
            </a:r>
          </a:p>
          <a:p>
            <a:r>
              <a:rPr lang="en-CA" dirty="0" smtClean="0"/>
              <a:t>link </a:t>
            </a:r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CA" dirty="0" smtClean="0"/>
              <a:t> is fixed (the base)</a:t>
            </a:r>
          </a:p>
          <a:p>
            <a:r>
              <a:rPr lang="en-CA" dirty="0" smtClean="0"/>
              <a:t>joint </a:t>
            </a:r>
            <a:r>
              <a:rPr lang="en-CA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CA" dirty="0" smtClean="0"/>
              <a:t> connects link </a:t>
            </a:r>
            <a:r>
              <a:rPr lang="en-CA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 – 1</a:t>
            </a:r>
            <a:r>
              <a:rPr lang="en-CA" dirty="0" smtClean="0"/>
              <a:t> to link </a:t>
            </a:r>
            <a:r>
              <a:rPr lang="en-CA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CA" dirty="0" smtClean="0"/>
              <a:t> </a:t>
            </a:r>
          </a:p>
          <a:p>
            <a:pPr lvl="1"/>
            <a:r>
              <a:rPr lang="en-CA" dirty="0" smtClean="0"/>
              <a:t>link </a:t>
            </a:r>
            <a:r>
              <a:rPr lang="en-CA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CA" dirty="0" smtClean="0"/>
              <a:t> moves when joint </a:t>
            </a:r>
            <a:r>
              <a:rPr lang="en-CA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CA" dirty="0" smtClean="0"/>
              <a:t> is actuated 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2057400" y="2572386"/>
            <a:ext cx="1371600" cy="3810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2133600" y="2648586"/>
            <a:ext cx="228600" cy="228600"/>
          </a:xfrm>
          <a:prstGeom prst="ellips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3124200" y="2648586"/>
            <a:ext cx="228600" cy="228600"/>
          </a:xfrm>
          <a:prstGeom prst="ellips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5715000" y="1581786"/>
            <a:ext cx="1371600" cy="3810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5791200" y="1657986"/>
            <a:ext cx="228600" cy="228600"/>
          </a:xfrm>
          <a:prstGeom prst="ellips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/>
          <p:cNvSpPr/>
          <p:nvPr/>
        </p:nvSpPr>
        <p:spPr>
          <a:xfrm>
            <a:off x="6781800" y="1657986"/>
            <a:ext cx="228600" cy="228600"/>
          </a:xfrm>
          <a:prstGeom prst="ellips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TextBox 103"/>
          <p:cNvSpPr txBox="1"/>
          <p:nvPr/>
        </p:nvSpPr>
        <p:spPr>
          <a:xfrm>
            <a:off x="1371600" y="1828800"/>
            <a:ext cx="8499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>
                <a:solidFill>
                  <a:srgbClr val="FF0000"/>
                </a:solidFill>
              </a:rPr>
              <a:t>joint </a:t>
            </a:r>
            <a:r>
              <a:rPr lang="en-CA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CA" dirty="0" smtClean="0">
                <a:solidFill>
                  <a:srgbClr val="FF0000"/>
                </a:solidFill>
              </a:rPr>
              <a:t>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5" name="TextBox 104"/>
          <p:cNvSpPr txBox="1"/>
          <p:nvPr/>
        </p:nvSpPr>
        <p:spPr>
          <a:xfrm>
            <a:off x="3276600" y="3059668"/>
            <a:ext cx="8499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>
                <a:solidFill>
                  <a:srgbClr val="FF0000"/>
                </a:solidFill>
              </a:rPr>
              <a:t>joint </a:t>
            </a:r>
            <a:r>
              <a:rPr lang="en-CA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CA" dirty="0" smtClean="0">
                <a:solidFill>
                  <a:srgbClr val="FF0000"/>
                </a:solidFill>
              </a:rPr>
              <a:t>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6" name="TextBox 105"/>
          <p:cNvSpPr txBox="1"/>
          <p:nvPr/>
        </p:nvSpPr>
        <p:spPr>
          <a:xfrm>
            <a:off x="2133600" y="1066800"/>
            <a:ext cx="8499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>
                <a:solidFill>
                  <a:srgbClr val="FF0000"/>
                </a:solidFill>
              </a:rPr>
              <a:t>joint </a:t>
            </a:r>
            <a:r>
              <a:rPr lang="en-CA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CA" dirty="0" smtClean="0">
                <a:solidFill>
                  <a:srgbClr val="FF0000"/>
                </a:solidFill>
              </a:rPr>
              <a:t>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7" name="TextBox 106"/>
          <p:cNvSpPr txBox="1"/>
          <p:nvPr/>
        </p:nvSpPr>
        <p:spPr>
          <a:xfrm>
            <a:off x="3505200" y="1066800"/>
            <a:ext cx="8499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>
                <a:solidFill>
                  <a:srgbClr val="FF0000"/>
                </a:solidFill>
              </a:rPr>
              <a:t>joint </a:t>
            </a:r>
            <a:r>
              <a:rPr lang="en-CA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CA" dirty="0" smtClean="0">
                <a:solidFill>
                  <a:srgbClr val="FF0000"/>
                </a:solidFill>
              </a:rPr>
              <a:t>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8" name="TextBox 107"/>
          <p:cNvSpPr txBox="1"/>
          <p:nvPr/>
        </p:nvSpPr>
        <p:spPr>
          <a:xfrm>
            <a:off x="4953000" y="1066800"/>
            <a:ext cx="10422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>
                <a:solidFill>
                  <a:srgbClr val="FF0000"/>
                </a:solidFill>
              </a:rPr>
              <a:t>joint </a:t>
            </a:r>
            <a:r>
              <a:rPr lang="en-CA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n-1</a:t>
            </a:r>
            <a:r>
              <a:rPr lang="en-CA" dirty="0" smtClean="0">
                <a:solidFill>
                  <a:srgbClr val="FF0000"/>
                </a:solidFill>
              </a:rPr>
              <a:t>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9" name="TextBox 108"/>
          <p:cNvSpPr txBox="1"/>
          <p:nvPr/>
        </p:nvSpPr>
        <p:spPr>
          <a:xfrm>
            <a:off x="6172200" y="914400"/>
            <a:ext cx="8499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>
                <a:solidFill>
                  <a:srgbClr val="FF0000"/>
                </a:solidFill>
              </a:rPr>
              <a:t>joint </a:t>
            </a:r>
            <a:r>
              <a:rPr lang="en-CA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CA" dirty="0" smtClean="0">
                <a:solidFill>
                  <a:srgbClr val="FF0000"/>
                </a:solidFill>
              </a:rPr>
              <a:t> 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111" name="Straight Connector 110"/>
          <p:cNvCxnSpPr>
            <a:stCxn id="32" idx="1"/>
            <a:endCxn id="104" idx="2"/>
          </p:cNvCxnSpPr>
          <p:nvPr/>
        </p:nvCxnSpPr>
        <p:spPr>
          <a:xfrm rot="16200000" flipV="1">
            <a:off x="1739852" y="2254837"/>
            <a:ext cx="483932" cy="370521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>
            <a:stCxn id="105" idx="0"/>
            <a:endCxn id="33" idx="5"/>
          </p:cNvCxnSpPr>
          <p:nvPr/>
        </p:nvCxnSpPr>
        <p:spPr>
          <a:xfrm rot="16200000" flipV="1">
            <a:off x="3402460" y="2760570"/>
            <a:ext cx="215960" cy="382235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>
            <a:stCxn id="37" idx="3"/>
            <a:endCxn id="106" idx="2"/>
          </p:cNvCxnSpPr>
          <p:nvPr/>
        </p:nvCxnSpPr>
        <p:spPr>
          <a:xfrm rot="10800000">
            <a:off x="2558558" y="1436132"/>
            <a:ext cx="599121" cy="255332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>
            <a:stCxn id="46" idx="1"/>
            <a:endCxn id="107" idx="2"/>
          </p:cNvCxnSpPr>
          <p:nvPr/>
        </p:nvCxnSpPr>
        <p:spPr>
          <a:xfrm rot="16200000" flipV="1">
            <a:off x="3911552" y="1454737"/>
            <a:ext cx="255332" cy="218121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122"/>
          <p:cNvCxnSpPr>
            <a:stCxn id="50" idx="1"/>
            <a:endCxn id="108" idx="2"/>
          </p:cNvCxnSpPr>
          <p:nvPr/>
        </p:nvCxnSpPr>
        <p:spPr>
          <a:xfrm rot="16200000" flipV="1">
            <a:off x="5521742" y="1388527"/>
            <a:ext cx="255332" cy="350541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Connector 125"/>
          <p:cNvCxnSpPr>
            <a:stCxn id="51" idx="1"/>
            <a:endCxn id="109" idx="2"/>
          </p:cNvCxnSpPr>
          <p:nvPr/>
        </p:nvCxnSpPr>
        <p:spPr>
          <a:xfrm rot="16200000" flipV="1">
            <a:off x="6502352" y="1378537"/>
            <a:ext cx="407732" cy="218121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TextBox 128"/>
          <p:cNvSpPr txBox="1"/>
          <p:nvPr/>
        </p:nvSpPr>
        <p:spPr>
          <a:xfrm>
            <a:off x="1447800" y="3276600"/>
            <a:ext cx="7569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>
                <a:solidFill>
                  <a:sysClr val="windowText" lastClr="000000"/>
                </a:solidFill>
              </a:rPr>
              <a:t>link </a:t>
            </a:r>
            <a:r>
              <a:rPr lang="en-CA" i="1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CA" dirty="0" smtClean="0">
                <a:solidFill>
                  <a:sysClr val="windowText" lastClr="000000"/>
                </a:solidFill>
              </a:rPr>
              <a:t> </a:t>
            </a:r>
            <a:endParaRPr lang="en-US" dirty="0">
              <a:solidFill>
                <a:sysClr val="windowText" lastClr="000000"/>
              </a:solidFill>
            </a:endParaRPr>
          </a:p>
        </p:txBody>
      </p:sp>
      <p:sp>
        <p:nvSpPr>
          <p:cNvPr id="130" name="TextBox 129"/>
          <p:cNvSpPr txBox="1"/>
          <p:nvPr/>
        </p:nvSpPr>
        <p:spPr>
          <a:xfrm>
            <a:off x="2362200" y="2590800"/>
            <a:ext cx="7569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>
                <a:solidFill>
                  <a:sysClr val="windowText" lastClr="000000"/>
                </a:solidFill>
              </a:rPr>
              <a:t>link </a:t>
            </a:r>
            <a:r>
              <a:rPr lang="en-CA" i="1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CA" dirty="0" smtClean="0">
                <a:solidFill>
                  <a:sysClr val="windowText" lastClr="000000"/>
                </a:solidFill>
              </a:rPr>
              <a:t> </a:t>
            </a:r>
            <a:endParaRPr lang="en-US" dirty="0">
              <a:solidFill>
                <a:sysClr val="windowText" lastClr="000000"/>
              </a:solidFill>
            </a:endParaRPr>
          </a:p>
        </p:txBody>
      </p:sp>
      <p:sp>
        <p:nvSpPr>
          <p:cNvPr id="131" name="TextBox 130"/>
          <p:cNvSpPr txBox="1"/>
          <p:nvPr/>
        </p:nvSpPr>
        <p:spPr>
          <a:xfrm rot="16200000">
            <a:off x="2854197" y="2022603"/>
            <a:ext cx="7569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>
                <a:solidFill>
                  <a:sysClr val="windowText" lastClr="000000"/>
                </a:solidFill>
              </a:rPr>
              <a:t>link </a:t>
            </a:r>
            <a:r>
              <a:rPr lang="en-CA" i="1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CA" dirty="0" smtClean="0">
                <a:solidFill>
                  <a:sysClr val="windowText" lastClr="000000"/>
                </a:solidFill>
              </a:rPr>
              <a:t> </a:t>
            </a:r>
            <a:endParaRPr lang="en-US" dirty="0">
              <a:solidFill>
                <a:sysClr val="windowText" lastClr="000000"/>
              </a:solidFill>
            </a:endParaRPr>
          </a:p>
        </p:txBody>
      </p:sp>
      <p:sp>
        <p:nvSpPr>
          <p:cNvPr id="132" name="TextBox 131"/>
          <p:cNvSpPr txBox="1"/>
          <p:nvPr/>
        </p:nvSpPr>
        <p:spPr>
          <a:xfrm>
            <a:off x="3429000" y="1600200"/>
            <a:ext cx="7569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>
                <a:solidFill>
                  <a:sysClr val="windowText" lastClr="000000"/>
                </a:solidFill>
              </a:rPr>
              <a:t>link </a:t>
            </a:r>
            <a:r>
              <a:rPr lang="en-CA" i="1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CA" dirty="0" smtClean="0">
                <a:solidFill>
                  <a:sysClr val="windowText" lastClr="000000"/>
                </a:solidFill>
              </a:rPr>
              <a:t> </a:t>
            </a:r>
            <a:endParaRPr lang="en-US" dirty="0">
              <a:solidFill>
                <a:sysClr val="windowText" lastClr="000000"/>
              </a:solidFill>
            </a:endParaRPr>
          </a:p>
        </p:txBody>
      </p:sp>
      <p:sp>
        <p:nvSpPr>
          <p:cNvPr id="133" name="TextBox 132"/>
          <p:cNvSpPr txBox="1"/>
          <p:nvPr/>
        </p:nvSpPr>
        <p:spPr>
          <a:xfrm>
            <a:off x="5715000" y="1981200"/>
            <a:ext cx="9492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>
                <a:solidFill>
                  <a:sysClr val="windowText" lastClr="000000"/>
                </a:solidFill>
              </a:rPr>
              <a:t>link </a:t>
            </a:r>
            <a:r>
              <a:rPr lang="en-CA" i="1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n-1</a:t>
            </a:r>
            <a:r>
              <a:rPr lang="en-CA" dirty="0" smtClean="0">
                <a:solidFill>
                  <a:sysClr val="windowText" lastClr="000000"/>
                </a:solidFill>
              </a:rPr>
              <a:t> </a:t>
            </a:r>
            <a:endParaRPr lang="en-US" dirty="0">
              <a:solidFill>
                <a:sysClr val="windowText" lastClr="000000"/>
              </a:solidFill>
            </a:endParaRPr>
          </a:p>
        </p:txBody>
      </p:sp>
      <p:sp>
        <p:nvSpPr>
          <p:cNvPr id="134" name="TextBox 133"/>
          <p:cNvSpPr txBox="1"/>
          <p:nvPr/>
        </p:nvSpPr>
        <p:spPr>
          <a:xfrm>
            <a:off x="6934200" y="2514600"/>
            <a:ext cx="7569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>
                <a:solidFill>
                  <a:sysClr val="windowText" lastClr="000000"/>
                </a:solidFill>
              </a:rPr>
              <a:t>link </a:t>
            </a:r>
            <a:r>
              <a:rPr lang="en-CA" i="1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CA" dirty="0" smtClean="0">
                <a:solidFill>
                  <a:sysClr val="windowText" lastClr="000000"/>
                </a:solidFill>
              </a:rPr>
              <a:t> </a:t>
            </a:r>
            <a:endParaRPr lang="en-US" dirty="0">
              <a:solidFill>
                <a:sysClr val="windowText" lastClr="000000"/>
              </a:solidFill>
            </a:endParaRPr>
          </a:p>
        </p:txBody>
      </p:sp>
      <p:sp>
        <p:nvSpPr>
          <p:cNvPr id="135" name="TextBox 134"/>
          <p:cNvSpPr txBox="1"/>
          <p:nvPr/>
        </p:nvSpPr>
        <p:spPr>
          <a:xfrm>
            <a:off x="4572000" y="1524000"/>
            <a:ext cx="1056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>
                <a:solidFill>
                  <a:sysClr val="windowText" lastClr="000000"/>
                </a:solidFill>
              </a:rPr>
              <a:t>.................</a:t>
            </a:r>
            <a:endParaRPr lang="en-US" dirty="0">
              <a:solidFill>
                <a:sysClr val="windowText" lastClr="000000"/>
              </a:solidFill>
            </a:endParaRPr>
          </a:p>
        </p:txBody>
      </p:sp>
      <p:graphicFrame>
        <p:nvGraphicFramePr>
          <p:cNvPr id="52238" name="Object 14"/>
          <p:cNvGraphicFramePr>
            <a:graphicFrameLocks noChangeAspect="1"/>
          </p:cNvGraphicFramePr>
          <p:nvPr/>
        </p:nvGraphicFramePr>
        <p:xfrm>
          <a:off x="5511800" y="3429000"/>
          <a:ext cx="3022600" cy="1112838"/>
        </p:xfrm>
        <a:graphic>
          <a:graphicData uri="http://schemas.openxmlformats.org/presentationml/2006/ole">
            <p:oleObj spid="_x0000_s103426" name="Equation" r:id="rId3" imgW="1231560" imgH="482400" progId="Equation.3">
              <p:embed/>
            </p:oleObj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Forward Kinematics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77CA0A33-8D6A-4020-BA1F-B65AE94B6184}" type="datetime1">
              <a:rPr lang="en-US" smtClean="0"/>
              <a:pPr algn="r"/>
              <a:t>1/17/2012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attach a frame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{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}</a:t>
            </a:r>
            <a:r>
              <a:rPr lang="en-US" dirty="0" smtClean="0"/>
              <a:t> to link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/>
              <a:t>  </a:t>
            </a:r>
          </a:p>
          <a:p>
            <a:pPr lvl="1"/>
            <a:r>
              <a:rPr lang="en-US" dirty="0" smtClean="0"/>
              <a:t>all points on link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/>
              <a:t> </a:t>
            </a:r>
            <a:r>
              <a:rPr lang="en-US" dirty="0" smtClean="0"/>
              <a:t>are constant when expressed in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{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}</a:t>
            </a:r>
            <a:r>
              <a:rPr lang="en-US" dirty="0" smtClean="0"/>
              <a:t> </a:t>
            </a:r>
            <a:endParaRPr lang="en-US" dirty="0" smtClean="0"/>
          </a:p>
          <a:p>
            <a:pPr lvl="1"/>
            <a:r>
              <a:rPr lang="en-US" dirty="0" smtClean="0"/>
              <a:t>if joint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/>
              <a:t> </a:t>
            </a:r>
            <a:r>
              <a:rPr lang="en-US" dirty="0" smtClean="0"/>
              <a:t>is actuated then frame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{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}</a:t>
            </a:r>
            <a:r>
              <a:rPr lang="en-US" dirty="0" smtClean="0"/>
              <a:t> </a:t>
            </a:r>
            <a:r>
              <a:rPr lang="en-US" dirty="0" smtClean="0"/>
              <a:t>moves relative to frame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{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1}</a:t>
            </a:r>
            <a:r>
              <a:rPr lang="en-US" dirty="0" smtClean="0"/>
              <a:t> </a:t>
            </a:r>
          </a:p>
          <a:p>
            <a:pPr lvl="2"/>
            <a:r>
              <a:rPr lang="en-US" dirty="0" smtClean="0"/>
              <a:t>motion is described by the rigid transformation</a:t>
            </a:r>
          </a:p>
          <a:p>
            <a:pPr lvl="2"/>
            <a:endParaRPr lang="en-US" dirty="0" smtClean="0"/>
          </a:p>
          <a:p>
            <a:pPr lvl="2"/>
            <a:endParaRPr lang="en-US" dirty="0" smtClean="0"/>
          </a:p>
          <a:p>
            <a:pPr lvl="2"/>
            <a:r>
              <a:rPr lang="en-US" dirty="0" smtClean="0"/>
              <a:t>the state of joint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/>
              <a:t> </a:t>
            </a:r>
            <a:r>
              <a:rPr lang="en-US" dirty="0" smtClean="0"/>
              <a:t>is a function of its joint variable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i="1" baseline="-25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/>
              <a:t> (i.e., is a function of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i="1" baseline="-25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/>
              <a:t>)</a:t>
            </a:r>
          </a:p>
          <a:p>
            <a:pPr lvl="2"/>
            <a:endParaRPr lang="en-US" dirty="0" smtClean="0"/>
          </a:p>
          <a:p>
            <a:pPr lvl="2"/>
            <a:endParaRPr lang="en-US" dirty="0" smtClean="0"/>
          </a:p>
          <a:p>
            <a:r>
              <a:rPr lang="en-US" dirty="0" smtClean="0"/>
              <a:t>this makes it easy to find the last frame with respect to the base frame</a:t>
            </a:r>
            <a:endParaRPr lang="en-US" dirty="0"/>
          </a:p>
        </p:txBody>
      </p:sp>
      <p:graphicFrame>
        <p:nvGraphicFramePr>
          <p:cNvPr id="104450" name="Object 2"/>
          <p:cNvGraphicFramePr>
            <a:graphicFrameLocks noChangeAspect="1"/>
          </p:cNvGraphicFramePr>
          <p:nvPr/>
        </p:nvGraphicFramePr>
        <p:xfrm>
          <a:off x="4279900" y="2605088"/>
          <a:ext cx="584200" cy="557212"/>
        </p:xfrm>
        <a:graphic>
          <a:graphicData uri="http://schemas.openxmlformats.org/presentationml/2006/ole">
            <p:oleObj spid="_x0000_s104450" name="Equation" r:id="rId3" imgW="291960" imgH="241200" progId="Equation.3">
              <p:embed/>
            </p:oleObj>
          </a:graphicData>
        </a:graphic>
      </p:graphicFrame>
      <p:graphicFrame>
        <p:nvGraphicFramePr>
          <p:cNvPr id="104451" name="Object 3"/>
          <p:cNvGraphicFramePr>
            <a:graphicFrameLocks noChangeAspect="1"/>
          </p:cNvGraphicFramePr>
          <p:nvPr/>
        </p:nvGraphicFramePr>
        <p:xfrm>
          <a:off x="3683000" y="3709987"/>
          <a:ext cx="1778000" cy="557213"/>
        </p:xfrm>
        <a:graphic>
          <a:graphicData uri="http://schemas.openxmlformats.org/presentationml/2006/ole">
            <p:oleObj spid="_x0000_s104451" name="Equation" r:id="rId4" imgW="888840" imgH="241200" progId="Equation.3">
              <p:embed/>
            </p:oleObj>
          </a:graphicData>
        </a:graphic>
      </p:graphicFrame>
      <p:graphicFrame>
        <p:nvGraphicFramePr>
          <p:cNvPr id="104452" name="Object 4"/>
          <p:cNvGraphicFramePr>
            <a:graphicFrameLocks noChangeAspect="1"/>
          </p:cNvGraphicFramePr>
          <p:nvPr/>
        </p:nvGraphicFramePr>
        <p:xfrm>
          <a:off x="3086100" y="5410200"/>
          <a:ext cx="2971800" cy="557213"/>
        </p:xfrm>
        <a:graphic>
          <a:graphicData uri="http://schemas.openxmlformats.org/presentationml/2006/ole">
            <p:oleObj spid="_x0000_s104452" name="Equation" r:id="rId5" imgW="1485720" imgH="241200" progId="Equation.3">
              <p:embed/>
            </p:oleObj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Forward Kinematics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77CA0A33-8D6A-4020-BA1F-B65AE94B6184}" type="datetime1">
              <a:rPr lang="en-US" smtClean="0"/>
              <a:pPr algn="r"/>
              <a:t>1/17/2012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more generally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the forward kinematics problem has been reduced to matrix multiplication</a:t>
            </a:r>
            <a:endParaRPr lang="en-US" dirty="0"/>
          </a:p>
        </p:txBody>
      </p:sp>
      <p:graphicFrame>
        <p:nvGraphicFramePr>
          <p:cNvPr id="105474" name="Object 2"/>
          <p:cNvGraphicFramePr>
            <a:graphicFrameLocks noChangeAspect="1"/>
          </p:cNvGraphicFramePr>
          <p:nvPr/>
        </p:nvGraphicFramePr>
        <p:xfrm>
          <a:off x="2476500" y="1574800"/>
          <a:ext cx="4191000" cy="1701800"/>
        </p:xfrm>
        <a:graphic>
          <a:graphicData uri="http://schemas.openxmlformats.org/presentationml/2006/ole">
            <p:oleObj spid="_x0000_s105474" name="Equation" r:id="rId3" imgW="2095200" imgH="736560" progId="Equation.3">
              <p:embed/>
            </p:oleObj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Forward Kinematics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77CA0A33-8D6A-4020-BA1F-B65AE94B6184}" type="datetime1">
              <a:rPr lang="en-US" smtClean="0"/>
              <a:pPr algn="r"/>
              <a:t>1/17/2012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Denavit</a:t>
            </a:r>
            <a:r>
              <a:rPr lang="en-US" dirty="0" smtClean="0"/>
              <a:t> </a:t>
            </a:r>
            <a:r>
              <a:rPr lang="en-US" dirty="0" smtClean="0"/>
              <a:t>J and </a:t>
            </a:r>
            <a:r>
              <a:rPr lang="en-US" dirty="0" err="1" smtClean="0"/>
              <a:t>Hartenberg</a:t>
            </a:r>
            <a:r>
              <a:rPr lang="en-US" dirty="0" smtClean="0"/>
              <a:t> RS, </a:t>
            </a:r>
            <a:r>
              <a:rPr lang="en-US" dirty="0" smtClean="0"/>
              <a:t>“A </a:t>
            </a:r>
            <a:r>
              <a:rPr lang="en-US" dirty="0" smtClean="0"/>
              <a:t>kinematic notation for lower-pair mechanisms based on matrices</a:t>
            </a:r>
            <a:r>
              <a:rPr lang="en-US" dirty="0" smtClean="0"/>
              <a:t>.” </a:t>
            </a:r>
            <a:r>
              <a:rPr lang="en-US" i="1" dirty="0" smtClean="0"/>
              <a:t>Trans ASME J. Appl. </a:t>
            </a:r>
            <a:r>
              <a:rPr lang="en-US" i="1" dirty="0" err="1" smtClean="0"/>
              <a:t>Mech</a:t>
            </a:r>
            <a:r>
              <a:rPr lang="en-US" i="1" dirty="0" smtClean="0"/>
              <a:t>,</a:t>
            </a:r>
            <a:r>
              <a:rPr lang="en-US" dirty="0" smtClean="0"/>
              <a:t> </a:t>
            </a:r>
            <a:r>
              <a:rPr lang="en-US" dirty="0" smtClean="0"/>
              <a:t>23:215–221, 1955</a:t>
            </a:r>
          </a:p>
          <a:p>
            <a:pPr lvl="1"/>
            <a:r>
              <a:rPr lang="en-US" dirty="0" smtClean="0"/>
              <a:t>described a convention for standardizing the attachment of frames on links of a serial linkage</a:t>
            </a:r>
          </a:p>
          <a:p>
            <a:r>
              <a:rPr lang="en-US" dirty="0" smtClean="0"/>
              <a:t>common convention for attaching reference frames on links of a serial manipulator and computing the transformations between frames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err="1" smtClean="0"/>
              <a:t>Denavit-Hartenberg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60EE8981-8238-4224-94D6-57EA1ED2DEEF}" type="datetime1">
              <a:rPr lang="en-US" smtClean="0"/>
              <a:pPr algn="r"/>
              <a:t>1/17/2012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88081" name="Object 17"/>
          <p:cNvGraphicFramePr>
            <a:graphicFrameLocks noChangeAspect="1"/>
          </p:cNvGraphicFramePr>
          <p:nvPr/>
        </p:nvGraphicFramePr>
        <p:xfrm>
          <a:off x="1803400" y="1219200"/>
          <a:ext cx="2768600" cy="585788"/>
        </p:xfrm>
        <a:graphic>
          <a:graphicData uri="http://schemas.openxmlformats.org/presentationml/2006/ole">
            <p:oleObj spid="_x0000_s88081" name="Equation" r:id="rId3" imgW="1384200" imgH="253800" progId="Equation.3">
              <p:embed/>
            </p:oleObj>
          </a:graphicData>
        </a:graphic>
      </p:graphicFrame>
      <p:graphicFrame>
        <p:nvGraphicFramePr>
          <p:cNvPr id="88086" name="Object 22"/>
          <p:cNvGraphicFramePr>
            <a:graphicFrameLocks noChangeAspect="1"/>
          </p:cNvGraphicFramePr>
          <p:nvPr/>
        </p:nvGraphicFramePr>
        <p:xfrm>
          <a:off x="2336800" y="1828800"/>
          <a:ext cx="3987800" cy="2109788"/>
        </p:xfrm>
        <a:graphic>
          <a:graphicData uri="http://schemas.openxmlformats.org/presentationml/2006/ole">
            <p:oleObj spid="_x0000_s88086" name="Equation" r:id="rId4" imgW="1993680" imgH="914400" progId="Equation.3">
              <p:embed/>
            </p:oleObj>
          </a:graphicData>
        </a:graphic>
      </p:graphicFrame>
      <p:graphicFrame>
        <p:nvGraphicFramePr>
          <p:cNvPr id="88087" name="Object 23"/>
          <p:cNvGraphicFramePr>
            <a:graphicFrameLocks noChangeAspect="1"/>
          </p:cNvGraphicFramePr>
          <p:nvPr/>
        </p:nvGraphicFramePr>
        <p:xfrm>
          <a:off x="3327400" y="4114800"/>
          <a:ext cx="2489200" cy="2109788"/>
        </p:xfrm>
        <a:graphic>
          <a:graphicData uri="http://schemas.openxmlformats.org/presentationml/2006/ole">
            <p:oleObj spid="_x0000_s88087" name="Equation" r:id="rId5" imgW="965160" imgH="9144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err="1" smtClean="0"/>
              <a:t>Denavit-Hartenberg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60EE8981-8238-4224-94D6-57EA1ED2DEEF}" type="datetime1">
              <a:rPr lang="en-US" smtClean="0"/>
              <a:pPr algn="r"/>
              <a:t>1/17/2012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74" name="Picture 73" descr="03_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14400" y="783177"/>
            <a:ext cx="7315200" cy="529164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Denavit-Hartenberg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77CA0A33-8D6A-4020-BA1F-B65AE94B6184}" type="datetime1">
              <a:rPr lang="en-US" smtClean="0"/>
              <a:pPr algn="r"/>
              <a:t>1/17/2012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notice the form of the rotation component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lvl="1"/>
            <a:r>
              <a:rPr lang="en-US" dirty="0" smtClean="0"/>
              <a:t>this does not look like it can represent arbitrary rotations</a:t>
            </a:r>
          </a:p>
          <a:p>
            <a:r>
              <a:rPr lang="en-US" dirty="0" smtClean="0"/>
              <a:t>can the DH convention actually describe every physically possible link configuration? </a:t>
            </a:r>
            <a:endParaRPr lang="en-US" dirty="0"/>
          </a:p>
        </p:txBody>
      </p:sp>
      <p:graphicFrame>
        <p:nvGraphicFramePr>
          <p:cNvPr id="106498" name="Object 2"/>
          <p:cNvGraphicFramePr>
            <a:graphicFrameLocks noChangeAspect="1"/>
          </p:cNvGraphicFramePr>
          <p:nvPr/>
        </p:nvGraphicFramePr>
        <p:xfrm>
          <a:off x="3111500" y="1524000"/>
          <a:ext cx="2921000" cy="1700212"/>
        </p:xfrm>
        <a:graphic>
          <a:graphicData uri="http://schemas.openxmlformats.org/presentationml/2006/ole">
            <p:oleObj spid="_x0000_s106498" name="Equation" r:id="rId3" imgW="1460160" imgH="736560" progId="Equation.3">
              <p:embed/>
            </p:oleObj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Denavit-Hartenberg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77CA0A33-8D6A-4020-BA1F-B65AE94B6184}" type="datetime1">
              <a:rPr lang="en-US" smtClean="0"/>
              <a:pPr algn="r"/>
              <a:t>1/17/2012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yes, but we must choose the orientation and position of the frames in a certain way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(DH1)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(DH2)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claim: if DH1 and DH2 are true then there exists unique numbers</a:t>
            </a:r>
            <a:endParaRPr lang="en-US" dirty="0"/>
          </a:p>
        </p:txBody>
      </p:sp>
      <p:graphicFrame>
        <p:nvGraphicFramePr>
          <p:cNvPr id="107522" name="Object 2"/>
          <p:cNvGraphicFramePr>
            <a:graphicFrameLocks noChangeAspect="1"/>
          </p:cNvGraphicFramePr>
          <p:nvPr/>
        </p:nvGraphicFramePr>
        <p:xfrm>
          <a:off x="1981200" y="2133600"/>
          <a:ext cx="914400" cy="527050"/>
        </p:xfrm>
        <a:graphic>
          <a:graphicData uri="http://schemas.openxmlformats.org/presentationml/2006/ole">
            <p:oleObj spid="_x0000_s107522" name="Equation" r:id="rId3" imgW="457200" imgH="228600" progId="Equation.3">
              <p:embed/>
            </p:oleObj>
          </a:graphicData>
        </a:graphic>
      </p:graphicFrame>
      <p:graphicFrame>
        <p:nvGraphicFramePr>
          <p:cNvPr id="107523" name="Object 3"/>
          <p:cNvGraphicFramePr>
            <a:graphicFrameLocks noChangeAspect="1"/>
          </p:cNvGraphicFramePr>
          <p:nvPr/>
        </p:nvGraphicFramePr>
        <p:xfrm>
          <a:off x="1981200" y="2978150"/>
          <a:ext cx="2057400" cy="527050"/>
        </p:xfrm>
        <a:graphic>
          <a:graphicData uri="http://schemas.openxmlformats.org/presentationml/2006/ole">
            <p:oleObj spid="_x0000_s107523" name="Equation" r:id="rId4" imgW="1028520" imgH="228600" progId="Equation.3">
              <p:embed/>
            </p:oleObj>
          </a:graphicData>
        </a:graphic>
      </p:graphicFrame>
      <p:graphicFrame>
        <p:nvGraphicFramePr>
          <p:cNvPr id="107524" name="Object 4"/>
          <p:cNvGraphicFramePr>
            <a:graphicFrameLocks noChangeAspect="1"/>
          </p:cNvGraphicFramePr>
          <p:nvPr/>
        </p:nvGraphicFramePr>
        <p:xfrm>
          <a:off x="1778000" y="4876800"/>
          <a:ext cx="5588000" cy="585788"/>
        </p:xfrm>
        <a:graphic>
          <a:graphicData uri="http://schemas.openxmlformats.org/presentationml/2006/ole">
            <p:oleObj spid="_x0000_s107524" name="Equation" r:id="rId5" imgW="2793960" imgH="253800" progId="Equation.3">
              <p:embed/>
            </p:oleObj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1139</TotalTime>
  <Words>324</Words>
  <Application>Microsoft Office PowerPoint</Application>
  <PresentationFormat>On-screen Show (4:3)</PresentationFormat>
  <Paragraphs>91</Paragraphs>
  <Slides>10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Origin</vt:lpstr>
      <vt:lpstr>Equation</vt:lpstr>
      <vt:lpstr>Microsoft Equation 3.0</vt:lpstr>
      <vt:lpstr>Day 07</vt:lpstr>
      <vt:lpstr>Links and Joints</vt:lpstr>
      <vt:lpstr>Forward Kinematics</vt:lpstr>
      <vt:lpstr>Forward Kinematics</vt:lpstr>
      <vt:lpstr>Forward Kinematics</vt:lpstr>
      <vt:lpstr>Denavit-Hartenberg</vt:lpstr>
      <vt:lpstr>Denavit-Hartenberg</vt:lpstr>
      <vt:lpstr>Denavit-Hartenberg</vt:lpstr>
      <vt:lpstr>Denavit-Hartenberg</vt:lpstr>
      <vt:lpstr>Denavit-Hartenberg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Day 02</dc:title>
  <dc:creator>mab</dc:creator>
  <cp:lastModifiedBy>burton</cp:lastModifiedBy>
  <cp:revision>20</cp:revision>
  <dcterms:created xsi:type="dcterms:W3CDTF">2011-01-07T01:27:12Z</dcterms:created>
  <dcterms:modified xsi:type="dcterms:W3CDTF">2012-01-18T04:21:09Z</dcterms:modified>
</cp:coreProperties>
</file>