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79" r:id="rId3"/>
    <p:sldId id="286" r:id="rId4"/>
    <p:sldId id="285" r:id="rId5"/>
    <p:sldId id="287" r:id="rId6"/>
    <p:sldId id="265" r:id="rId7"/>
    <p:sldId id="283" r:id="rId8"/>
    <p:sldId id="288" r:id="rId9"/>
    <p:sldId id="290" r:id="rId10"/>
    <p:sldId id="284" r:id="rId11"/>
    <p:sldId id="29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67" autoAdjust="0"/>
  </p:normalViewPr>
  <p:slideViewPr>
    <p:cSldViewPr showGuides="1">
      <p:cViewPr varScale="1">
        <p:scale>
          <a:sx n="120" d="100"/>
          <a:sy n="120" d="100"/>
        </p:scale>
        <p:origin x="-12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D53A-A3A9-4785-8F95-13CA35C29A76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0FFDE-72E4-4E33-A11F-D22F07A26A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76962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76962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28600"/>
          </a:xfrm>
        </p:spPr>
        <p:txBody>
          <a:bodyPr/>
          <a:lstStyle>
            <a:lvl1pPr algn="r">
              <a:defRPr sz="1400"/>
            </a:lvl1pPr>
          </a:lstStyle>
          <a:p>
            <a:fld id="{B8DE410C-548C-4175-A52F-A7A6DEA1EC1F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219200" cy="24384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81000" y="3657599"/>
            <a:ext cx="8610600" cy="127063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381000" y="5029200"/>
            <a:ext cx="8610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52400" y="36576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52400" y="50292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296C-4657-42E4-BA8F-2F4F6816E90D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DCC5-ABBA-4500-9AB1-154014DA660B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45110"/>
          </a:xfrm>
        </p:spPr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876800" cy="24511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981200" cy="24511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486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619C9BC-6667-4703-9427-B203200B4749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C08FE-5FDA-488B-9814-6E196D8A6300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8B83-1654-4051-B09A-2165CBE5FE3E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F4C-17BB-43F3-87CC-D5F9A27DF5B5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4800-D427-4FE6-A63D-7627C8050503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34CD7-0505-4D04-83B9-C92B22514E0B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2B2F-5AB0-45F0-A353-28B725C9D3B3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AD71F2-79F5-4BBD-B8F3-A63A44006ACD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Day 06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80BC-50EF-441E-9814-3AD4580E8883}" type="datetime1">
              <a:rPr lang="en-US" smtClean="0"/>
              <a:pPr/>
              <a:t>1/16/2012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Frames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1/16/2012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4572000" y="3886200"/>
            <a:ext cx="12954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V="1">
            <a:off x="3695700" y="3467100"/>
            <a:ext cx="12954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 flipH="1" flipV="1">
            <a:off x="6400800" y="1600200"/>
            <a:ext cx="914400" cy="91440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V="1">
            <a:off x="5486400" y="1600200"/>
            <a:ext cx="914400" cy="91440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943600" y="3733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657600" y="2743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391400" y="1371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105400" y="1371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1/16/2012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using transformation matrices</a:t>
            </a:r>
            <a:endParaRPr lang="en-US" dirty="0"/>
          </a:p>
        </p:txBody>
      </p:sp>
      <p:graphicFrame>
        <p:nvGraphicFramePr>
          <p:cNvPr id="108546" name="Object 17"/>
          <p:cNvGraphicFramePr>
            <a:graphicFrameLocks noChangeAspect="1"/>
          </p:cNvGraphicFramePr>
          <p:nvPr/>
        </p:nvGraphicFramePr>
        <p:xfrm>
          <a:off x="838200" y="1547812"/>
          <a:ext cx="1752600" cy="585788"/>
        </p:xfrm>
        <a:graphic>
          <a:graphicData uri="http://schemas.openxmlformats.org/presentationml/2006/ole">
            <p:oleObj spid="_x0000_s108546" name="Equation" r:id="rId3" imgW="876240" imgH="253800" progId="Equation.3">
              <p:embed/>
            </p:oleObj>
          </a:graphicData>
        </a:graphic>
      </p:graphicFrame>
      <p:graphicFrame>
        <p:nvGraphicFramePr>
          <p:cNvPr id="108547" name="Object 17"/>
          <p:cNvGraphicFramePr>
            <a:graphicFrameLocks noChangeAspect="1"/>
          </p:cNvGraphicFramePr>
          <p:nvPr/>
        </p:nvGraphicFramePr>
        <p:xfrm>
          <a:off x="863600" y="2309812"/>
          <a:ext cx="1803400" cy="585788"/>
        </p:xfrm>
        <a:graphic>
          <a:graphicData uri="http://schemas.openxmlformats.org/presentationml/2006/ole">
            <p:oleObj spid="_x0000_s108547" name="Equation" r:id="rId4" imgW="901440" imgH="253800" progId="Equation.3">
              <p:embed/>
            </p:oleObj>
          </a:graphicData>
        </a:graphic>
      </p:graphicFrame>
      <p:graphicFrame>
        <p:nvGraphicFramePr>
          <p:cNvPr id="108548" name="Object 17"/>
          <p:cNvGraphicFramePr>
            <a:graphicFrameLocks noChangeAspect="1"/>
          </p:cNvGraphicFramePr>
          <p:nvPr/>
        </p:nvGraphicFramePr>
        <p:xfrm>
          <a:off x="914400" y="3124200"/>
          <a:ext cx="1473200" cy="527050"/>
        </p:xfrm>
        <a:graphic>
          <a:graphicData uri="http://schemas.openxmlformats.org/presentationml/2006/ole">
            <p:oleObj spid="_x0000_s108548" name="Equation" r:id="rId5" imgW="73656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Transform Equations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1/16/2012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524000" y="4114800"/>
            <a:ext cx="838200" cy="63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1024731" y="3622675"/>
            <a:ext cx="99774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447800" y="4038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0800000" flipV="1">
            <a:off x="914400" y="4121152"/>
            <a:ext cx="609600" cy="6032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 rot="-1800000">
            <a:off x="2819400" y="1676399"/>
            <a:ext cx="1447800" cy="1600200"/>
            <a:chOff x="2819400" y="1676399"/>
            <a:chExt cx="1447800" cy="1600200"/>
          </a:xfrm>
        </p:grpSpPr>
        <p:cxnSp>
          <p:nvCxnSpPr>
            <p:cNvPr id="33" name="Straight Arrow Connector 32"/>
            <p:cNvCxnSpPr/>
            <p:nvPr/>
          </p:nvCxnSpPr>
          <p:spPr>
            <a:xfrm flipV="1">
              <a:off x="3429000" y="2666999"/>
              <a:ext cx="838200" cy="635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2929731" y="2174874"/>
              <a:ext cx="997746" cy="79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3352800" y="2597149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10800000" flipV="1">
              <a:off x="2819400" y="2673351"/>
              <a:ext cx="609600" cy="6032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 rot="1200000">
            <a:off x="5638800" y="1219200"/>
            <a:ext cx="1447800" cy="1600200"/>
            <a:chOff x="5638800" y="1219200"/>
            <a:chExt cx="1447800" cy="1600200"/>
          </a:xfrm>
        </p:grpSpPr>
        <p:cxnSp>
          <p:nvCxnSpPr>
            <p:cNvPr id="38" name="Straight Arrow Connector 37"/>
            <p:cNvCxnSpPr/>
            <p:nvPr/>
          </p:nvCxnSpPr>
          <p:spPr>
            <a:xfrm flipV="1">
              <a:off x="6248400" y="2209800"/>
              <a:ext cx="838200" cy="635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5400000" flipH="1" flipV="1">
              <a:off x="5749131" y="1717675"/>
              <a:ext cx="997746" cy="79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/>
            <p:nvPr/>
          </p:nvSpPr>
          <p:spPr>
            <a:xfrm>
              <a:off x="6172200" y="2139950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 rot="10800000" flipV="1">
              <a:off x="5638800" y="2216152"/>
              <a:ext cx="609600" cy="6032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Arrow Connector 41"/>
          <p:cNvCxnSpPr/>
          <p:nvPr/>
        </p:nvCxnSpPr>
        <p:spPr>
          <a:xfrm rot="600000" flipV="1">
            <a:off x="3695539" y="5536386"/>
            <a:ext cx="838200" cy="63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6000000" flipH="1" flipV="1">
            <a:off x="3288582" y="4978935"/>
            <a:ext cx="99774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 rot="600000">
            <a:off x="3625155" y="5393711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rot="11400000" flipV="1">
            <a:off x="3044009" y="5412403"/>
            <a:ext cx="609600" cy="6032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600000" flipV="1">
            <a:off x="7048338" y="5079186"/>
            <a:ext cx="838200" cy="63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6000000" flipH="1" flipV="1">
            <a:off x="6641381" y="4521735"/>
            <a:ext cx="99774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 rot="600000">
            <a:off x="6977954" y="4936511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/>
          <p:cNvCxnSpPr/>
          <p:nvPr/>
        </p:nvCxnSpPr>
        <p:spPr>
          <a:xfrm rot="11400000" flipV="1">
            <a:off x="6396808" y="4955203"/>
            <a:ext cx="609600" cy="6032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1524000" y="2743200"/>
            <a:ext cx="1905000" cy="137795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36" idx="6"/>
          </p:cNvCxnSpPr>
          <p:nvPr/>
        </p:nvCxnSpPr>
        <p:spPr>
          <a:xfrm flipV="1">
            <a:off x="3608729" y="2133600"/>
            <a:ext cx="2411071" cy="53242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1524000" y="4114800"/>
            <a:ext cx="2057400" cy="12954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44" idx="2"/>
          </p:cNvCxnSpPr>
          <p:nvPr/>
        </p:nvCxnSpPr>
        <p:spPr>
          <a:xfrm rot="10800000" flipH="1">
            <a:off x="3626313" y="5029201"/>
            <a:ext cx="3307886" cy="42747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" name="Object 7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88080" name="Equation" r:id="rId3" imgW="114120" imgH="215640" progId="Equation.3">
              <p:embed/>
            </p:oleObj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838200" y="38100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429000" y="20574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{1}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400800" y="18288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{2}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581400" y="56388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{3}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934200" y="51816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{4}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7" name="Straight Arrow Connector 76"/>
          <p:cNvCxnSpPr>
            <a:endCxn id="40" idx="5"/>
          </p:cNvCxnSpPr>
          <p:nvPr/>
        </p:nvCxnSpPr>
        <p:spPr>
          <a:xfrm rot="16200000" flipV="1">
            <a:off x="5249095" y="3205323"/>
            <a:ext cx="2786943" cy="84479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8081" name="Object 17"/>
          <p:cNvGraphicFramePr>
            <a:graphicFrameLocks noChangeAspect="1"/>
          </p:cNvGraphicFramePr>
          <p:nvPr/>
        </p:nvGraphicFramePr>
        <p:xfrm>
          <a:off x="2120900" y="2743200"/>
          <a:ext cx="457200" cy="527050"/>
        </p:xfrm>
        <a:graphic>
          <a:graphicData uri="http://schemas.openxmlformats.org/presentationml/2006/ole">
            <p:oleObj spid="_x0000_s88081" name="Equation" r:id="rId4" imgW="228600" imgH="228600" progId="Equation.3">
              <p:embed/>
            </p:oleObj>
          </a:graphicData>
        </a:graphic>
      </p:graphicFrame>
      <p:graphicFrame>
        <p:nvGraphicFramePr>
          <p:cNvPr id="88082" name="Object 18"/>
          <p:cNvGraphicFramePr>
            <a:graphicFrameLocks noChangeAspect="1"/>
          </p:cNvGraphicFramePr>
          <p:nvPr/>
        </p:nvGraphicFramePr>
        <p:xfrm>
          <a:off x="4800600" y="1676400"/>
          <a:ext cx="457200" cy="527050"/>
        </p:xfrm>
        <a:graphic>
          <a:graphicData uri="http://schemas.openxmlformats.org/presentationml/2006/ole">
            <p:oleObj spid="_x0000_s88082" name="Equation" r:id="rId5" imgW="228600" imgH="228600" progId="Equation.3">
              <p:embed/>
            </p:oleObj>
          </a:graphicData>
        </a:graphic>
      </p:graphicFrame>
      <p:graphicFrame>
        <p:nvGraphicFramePr>
          <p:cNvPr id="88083" name="Object 19"/>
          <p:cNvGraphicFramePr>
            <a:graphicFrameLocks noChangeAspect="1"/>
          </p:cNvGraphicFramePr>
          <p:nvPr/>
        </p:nvGraphicFramePr>
        <p:xfrm>
          <a:off x="2667000" y="4252913"/>
          <a:ext cx="457200" cy="557212"/>
        </p:xfrm>
        <a:graphic>
          <a:graphicData uri="http://schemas.openxmlformats.org/presentationml/2006/ole">
            <p:oleObj spid="_x0000_s88083" name="Equation" r:id="rId6" imgW="228600" imgH="241200" progId="Equation.3">
              <p:embed/>
            </p:oleObj>
          </a:graphicData>
        </a:graphic>
      </p:graphicFrame>
      <p:graphicFrame>
        <p:nvGraphicFramePr>
          <p:cNvPr id="88084" name="Object 20"/>
          <p:cNvGraphicFramePr>
            <a:graphicFrameLocks noChangeAspect="1"/>
          </p:cNvGraphicFramePr>
          <p:nvPr/>
        </p:nvGraphicFramePr>
        <p:xfrm>
          <a:off x="5334000" y="4572000"/>
          <a:ext cx="457200" cy="527050"/>
        </p:xfrm>
        <a:graphic>
          <a:graphicData uri="http://schemas.openxmlformats.org/presentationml/2006/ole">
            <p:oleObj spid="_x0000_s88084" name="Equation" r:id="rId7" imgW="228600" imgH="228600" progId="Equation.3">
              <p:embed/>
            </p:oleObj>
          </a:graphicData>
        </a:graphic>
      </p:graphicFrame>
      <p:graphicFrame>
        <p:nvGraphicFramePr>
          <p:cNvPr id="88085" name="Object 21"/>
          <p:cNvGraphicFramePr>
            <a:graphicFrameLocks noChangeAspect="1"/>
          </p:cNvGraphicFramePr>
          <p:nvPr/>
        </p:nvGraphicFramePr>
        <p:xfrm>
          <a:off x="6781800" y="3165475"/>
          <a:ext cx="457200" cy="527050"/>
        </p:xfrm>
        <a:graphic>
          <a:graphicData uri="http://schemas.openxmlformats.org/presentationml/2006/ole">
            <p:oleObj spid="_x0000_s88085" name="Equation" r:id="rId8" imgW="2286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Transform Equations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1/16/2012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give expressions for:</a:t>
            </a:r>
            <a:endParaRPr lang="en-US" dirty="0"/>
          </a:p>
        </p:txBody>
      </p:sp>
      <p:graphicFrame>
        <p:nvGraphicFramePr>
          <p:cNvPr id="106498" name="Object 2"/>
          <p:cNvGraphicFramePr>
            <a:graphicFrameLocks noChangeAspect="1"/>
          </p:cNvGraphicFramePr>
          <p:nvPr/>
        </p:nvGraphicFramePr>
        <p:xfrm>
          <a:off x="1828800" y="1447800"/>
          <a:ext cx="457200" cy="527050"/>
        </p:xfrm>
        <a:graphic>
          <a:graphicData uri="http://schemas.openxmlformats.org/presentationml/2006/ole">
            <p:oleObj spid="_x0000_s106498" name="Equation" r:id="rId3" imgW="228600" imgH="228600" progId="Equation.3">
              <p:embed/>
            </p:oleObj>
          </a:graphicData>
        </a:graphic>
      </p:graphicFrame>
      <p:graphicFrame>
        <p:nvGraphicFramePr>
          <p:cNvPr id="106499" name="Object 3"/>
          <p:cNvGraphicFramePr>
            <a:graphicFrameLocks noChangeAspect="1"/>
          </p:cNvGraphicFramePr>
          <p:nvPr/>
        </p:nvGraphicFramePr>
        <p:xfrm>
          <a:off x="1828800" y="2209800"/>
          <a:ext cx="457200" cy="527050"/>
        </p:xfrm>
        <a:graphic>
          <a:graphicData uri="http://schemas.openxmlformats.org/presentationml/2006/ole">
            <p:oleObj spid="_x0000_s106499" name="Equation" r:id="rId4" imgW="2286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/>
          <p:cNvSpPr/>
          <p:nvPr/>
        </p:nvSpPr>
        <p:spPr>
          <a:xfrm rot="7200000">
            <a:off x="4419600" y="1198782"/>
            <a:ext cx="304800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 rot="3480000">
            <a:off x="2557145" y="968416"/>
            <a:ext cx="294090" cy="27317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Magnetic Disk 49"/>
          <p:cNvSpPr/>
          <p:nvPr/>
        </p:nvSpPr>
        <p:spPr>
          <a:xfrm>
            <a:off x="1066800" y="3352800"/>
            <a:ext cx="914400" cy="914400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Transform Equations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1/16/2012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524000" y="4114800"/>
            <a:ext cx="838200" cy="63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447800" y="4038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0800000" flipV="1">
            <a:off x="914400" y="4121152"/>
            <a:ext cx="609600" cy="6032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50"/>
          <p:cNvGrpSpPr/>
          <p:nvPr/>
        </p:nvGrpSpPr>
        <p:grpSpPr>
          <a:xfrm rot="-1800000">
            <a:off x="5408466" y="1820032"/>
            <a:ext cx="1447800" cy="1600200"/>
            <a:chOff x="2819400" y="1676399"/>
            <a:chExt cx="1447800" cy="1600200"/>
          </a:xfrm>
        </p:grpSpPr>
        <p:cxnSp>
          <p:nvCxnSpPr>
            <p:cNvPr id="33" name="Straight Arrow Connector 32"/>
            <p:cNvCxnSpPr/>
            <p:nvPr/>
          </p:nvCxnSpPr>
          <p:spPr>
            <a:xfrm flipV="1">
              <a:off x="3429000" y="2666999"/>
              <a:ext cx="838200" cy="635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2929731" y="2174874"/>
              <a:ext cx="997746" cy="79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3352800" y="2597149"/>
              <a:ext cx="152400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10800000" flipV="1">
              <a:off x="2819400" y="2673351"/>
              <a:ext cx="609600" cy="6032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>
            <a:endCxn id="36" idx="2"/>
          </p:cNvCxnSpPr>
          <p:nvPr/>
        </p:nvCxnSpPr>
        <p:spPr>
          <a:xfrm flipV="1">
            <a:off x="1524000" y="2885859"/>
            <a:ext cx="4541813" cy="123529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44" idx="2"/>
          </p:cNvCxnSpPr>
          <p:nvPr/>
        </p:nvCxnSpPr>
        <p:spPr>
          <a:xfrm>
            <a:off x="1524000" y="4114800"/>
            <a:ext cx="3297050" cy="122148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" name="Object 7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4450" name="Equation" r:id="rId3" imgW="114120" imgH="215640" progId="Equation.3">
              <p:embed/>
            </p:oleObj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990600" y="3821668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248400" y="21336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{1}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8081" name="Object 17"/>
          <p:cNvGraphicFramePr>
            <a:graphicFrameLocks noChangeAspect="1"/>
          </p:cNvGraphicFramePr>
          <p:nvPr/>
        </p:nvGraphicFramePr>
        <p:xfrm>
          <a:off x="3352800" y="2901950"/>
          <a:ext cx="457200" cy="527050"/>
        </p:xfrm>
        <a:graphic>
          <a:graphicData uri="http://schemas.openxmlformats.org/presentationml/2006/ole">
            <p:oleObj spid="_x0000_s104451" name="Equation" r:id="rId4" imgW="228600" imgH="228600" progId="Equation.3">
              <p:embed/>
            </p:oleObj>
          </a:graphicData>
        </a:graphic>
      </p:graphicFrame>
      <p:graphicFrame>
        <p:nvGraphicFramePr>
          <p:cNvPr id="88083" name="Object 19"/>
          <p:cNvGraphicFramePr>
            <a:graphicFrameLocks noChangeAspect="1"/>
          </p:cNvGraphicFramePr>
          <p:nvPr/>
        </p:nvGraphicFramePr>
        <p:xfrm>
          <a:off x="2743200" y="4800600"/>
          <a:ext cx="457200" cy="528638"/>
        </p:xfrm>
        <a:graphic>
          <a:graphicData uri="http://schemas.openxmlformats.org/presentationml/2006/ole">
            <p:oleObj spid="_x0000_s104453" name="Equation" r:id="rId5" imgW="228600" imgH="228600" progId="Equation.3">
              <p:embed/>
            </p:oleObj>
          </a:graphicData>
        </a:graphic>
      </p:graphicFrame>
      <p:sp>
        <p:nvSpPr>
          <p:cNvPr id="52" name="Flowchart: Magnetic Disk 51"/>
          <p:cNvSpPr/>
          <p:nvPr/>
        </p:nvSpPr>
        <p:spPr>
          <a:xfrm>
            <a:off x="1371600" y="3124200"/>
            <a:ext cx="304800" cy="381000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95400" y="28194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1024731" y="3622675"/>
            <a:ext cx="99774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3657600" y="1371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 rot="1800000">
            <a:off x="5173125" y="2180907"/>
            <a:ext cx="1295400" cy="990600"/>
            <a:chOff x="3962400" y="2743200"/>
            <a:chExt cx="1295400" cy="990600"/>
          </a:xfrm>
        </p:grpSpPr>
        <p:cxnSp>
          <p:nvCxnSpPr>
            <p:cNvPr id="60" name="Straight Connector 59"/>
            <p:cNvCxnSpPr/>
            <p:nvPr/>
          </p:nvCxnSpPr>
          <p:spPr>
            <a:xfrm>
              <a:off x="4572000" y="2743200"/>
              <a:ext cx="228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>
              <a:off x="4724400" y="2819400"/>
              <a:ext cx="152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4800600" y="2895600"/>
              <a:ext cx="457200" cy="76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5181600" y="3048000"/>
              <a:ext cx="152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0800000">
              <a:off x="4800600" y="3124200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4572000" y="3733800"/>
              <a:ext cx="228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4724400" y="3657600"/>
              <a:ext cx="152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4800600" y="3505200"/>
              <a:ext cx="457200" cy="76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5181600" y="3429000"/>
              <a:ext cx="152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0800000">
              <a:off x="4800600" y="3352800"/>
              <a:ext cx="457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4686300" y="3238500"/>
              <a:ext cx="228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4457700" y="2857500"/>
              <a:ext cx="228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4457700" y="3619500"/>
              <a:ext cx="228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0800000">
              <a:off x="3962400" y="2971800"/>
              <a:ext cx="609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3695700" y="3238500"/>
              <a:ext cx="533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3962400" y="3505200"/>
              <a:ext cx="609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Parallelogram 86"/>
          <p:cNvSpPr/>
          <p:nvPr/>
        </p:nvSpPr>
        <p:spPr>
          <a:xfrm>
            <a:off x="4876800" y="4343400"/>
            <a:ext cx="3657600" cy="990600"/>
          </a:xfrm>
          <a:prstGeom prst="parallelogram">
            <a:avLst>
              <a:gd name="adj" fmla="val 16082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Cube 88"/>
          <p:cNvSpPr/>
          <p:nvPr/>
        </p:nvSpPr>
        <p:spPr>
          <a:xfrm>
            <a:off x="7010400" y="4114800"/>
            <a:ext cx="457200" cy="457200"/>
          </a:xfrm>
          <a:prstGeom prst="cube">
            <a:avLst>
              <a:gd name="adj" fmla="val 25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rot="600000" flipV="1">
            <a:off x="4890276" y="5415989"/>
            <a:ext cx="838200" cy="63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6000000" flipH="1" flipV="1">
            <a:off x="4483319" y="4858538"/>
            <a:ext cx="99774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 rot="600000">
            <a:off x="4819892" y="5273314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rot="11400000" flipV="1">
            <a:off x="4238746" y="5292006"/>
            <a:ext cx="609600" cy="6032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776137" y="5518403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{2}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 flipV="1">
            <a:off x="7010400" y="4572000"/>
            <a:ext cx="838200" cy="63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6934200" y="4495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Arrow Connector 93"/>
          <p:cNvCxnSpPr/>
          <p:nvPr/>
        </p:nvCxnSpPr>
        <p:spPr>
          <a:xfrm rot="10800000" flipV="1">
            <a:off x="6400800" y="4578352"/>
            <a:ext cx="609600" cy="6032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934200" y="45720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{3}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7" name="Straight Arrow Connector 96"/>
          <p:cNvCxnSpPr/>
          <p:nvPr/>
        </p:nvCxnSpPr>
        <p:spPr>
          <a:xfrm rot="5400000" flipH="1" flipV="1">
            <a:off x="6511131" y="4079875"/>
            <a:ext cx="99774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44" idx="7"/>
          </p:cNvCxnSpPr>
          <p:nvPr/>
        </p:nvCxnSpPr>
        <p:spPr>
          <a:xfrm rot="5400000" flipH="1" flipV="1">
            <a:off x="5579453" y="3951060"/>
            <a:ext cx="733807" cy="19756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8082" name="Object 18"/>
          <p:cNvGraphicFramePr>
            <a:graphicFrameLocks noChangeAspect="1"/>
          </p:cNvGraphicFramePr>
          <p:nvPr/>
        </p:nvGraphicFramePr>
        <p:xfrm>
          <a:off x="5867400" y="4244975"/>
          <a:ext cx="457200" cy="555625"/>
        </p:xfrm>
        <a:graphic>
          <a:graphicData uri="http://schemas.openxmlformats.org/presentationml/2006/ole">
            <p:oleObj spid="_x0000_s104452" name="Equation" r:id="rId6" imgW="2286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Transform Equations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1/16/2012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can you find</a:t>
            </a:r>
            <a:endParaRPr lang="en-US" dirty="0"/>
          </a:p>
        </p:txBody>
      </p:sp>
      <p:graphicFrame>
        <p:nvGraphicFramePr>
          <p:cNvPr id="107522" name="Object 17"/>
          <p:cNvGraphicFramePr>
            <a:graphicFrameLocks noChangeAspect="1"/>
          </p:cNvGraphicFramePr>
          <p:nvPr/>
        </p:nvGraphicFramePr>
        <p:xfrm>
          <a:off x="1066800" y="1524000"/>
          <a:ext cx="457200" cy="527050"/>
        </p:xfrm>
        <a:graphic>
          <a:graphicData uri="http://schemas.openxmlformats.org/presentationml/2006/ole">
            <p:oleObj spid="_x0000_s107522" name="Equation" r:id="rId3" imgW="228600" imgH="228600" progId="Equation.3">
              <p:embed/>
            </p:oleObj>
          </a:graphicData>
        </a:graphic>
      </p:graphicFrame>
      <p:graphicFrame>
        <p:nvGraphicFramePr>
          <p:cNvPr id="107523" name="Object 18"/>
          <p:cNvGraphicFramePr>
            <a:graphicFrameLocks noChangeAspect="1"/>
          </p:cNvGraphicFramePr>
          <p:nvPr/>
        </p:nvGraphicFramePr>
        <p:xfrm>
          <a:off x="1066800" y="3048000"/>
          <a:ext cx="457200" cy="555625"/>
        </p:xfrm>
        <a:graphic>
          <a:graphicData uri="http://schemas.openxmlformats.org/presentationml/2006/ole">
            <p:oleObj spid="_x0000_s107523" name="Equation" r:id="rId4" imgW="228600" imgH="241200" progId="Equation.3">
              <p:embed/>
            </p:oleObj>
          </a:graphicData>
        </a:graphic>
      </p:graphicFrame>
      <p:graphicFrame>
        <p:nvGraphicFramePr>
          <p:cNvPr id="107524" name="Object 19"/>
          <p:cNvGraphicFramePr>
            <a:graphicFrameLocks noChangeAspect="1"/>
          </p:cNvGraphicFramePr>
          <p:nvPr/>
        </p:nvGraphicFramePr>
        <p:xfrm>
          <a:off x="1066800" y="2286000"/>
          <a:ext cx="457200" cy="528638"/>
        </p:xfrm>
        <a:graphic>
          <a:graphicData uri="http://schemas.openxmlformats.org/presentationml/2006/ole">
            <p:oleObj spid="_x0000_s107524" name="Equation" r:id="rId5" imgW="228600" imgH="228600" progId="Equation.3">
              <p:embed/>
            </p:oleObj>
          </a:graphicData>
        </a:graphic>
      </p:graphicFrame>
      <p:graphicFrame>
        <p:nvGraphicFramePr>
          <p:cNvPr id="107525" name="Object 18"/>
          <p:cNvGraphicFramePr>
            <a:graphicFrameLocks noChangeAspect="1"/>
          </p:cNvGraphicFramePr>
          <p:nvPr/>
        </p:nvGraphicFramePr>
        <p:xfrm>
          <a:off x="1066800" y="3886200"/>
          <a:ext cx="431800" cy="555625"/>
        </p:xfrm>
        <a:graphic>
          <a:graphicData uri="http://schemas.openxmlformats.org/presentationml/2006/ole">
            <p:oleObj spid="_x0000_s107525" name="Equation" r:id="rId6" imgW="21564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02"/>
          <p:cNvGrpSpPr/>
          <p:nvPr/>
        </p:nvGrpSpPr>
        <p:grpSpPr>
          <a:xfrm rot="1800000">
            <a:off x="6620925" y="1476693"/>
            <a:ext cx="1295400" cy="990600"/>
            <a:chOff x="3962400" y="2743200"/>
            <a:chExt cx="1295400" cy="990600"/>
          </a:xfrm>
        </p:grpSpPr>
        <p:cxnSp>
          <p:nvCxnSpPr>
            <p:cNvPr id="67" name="Straight Connector 66"/>
            <p:cNvCxnSpPr/>
            <p:nvPr/>
          </p:nvCxnSpPr>
          <p:spPr>
            <a:xfrm>
              <a:off x="4572000" y="27432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>
              <a:off x="4724400" y="28194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4800600" y="2895600"/>
              <a:ext cx="457200" cy="762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5181600" y="30480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0800000">
              <a:off x="4800600" y="31242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4572000" y="37338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4724400" y="36576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4800600" y="3505200"/>
              <a:ext cx="457200" cy="762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5400000" flipH="1" flipV="1">
              <a:off x="5181600" y="3429000"/>
              <a:ext cx="152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10800000">
              <a:off x="4800600" y="33528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4686300" y="32385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>
              <a:off x="4457700" y="28575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4457700" y="3619500"/>
              <a:ext cx="228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10800000">
              <a:off x="3962400" y="2971800"/>
              <a:ext cx="609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>
              <a:off x="3695700" y="3238500"/>
              <a:ext cx="533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3962400" y="3505200"/>
              <a:ext cx="6096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Rectangle 46"/>
          <p:cNvSpPr/>
          <p:nvPr/>
        </p:nvSpPr>
        <p:spPr>
          <a:xfrm>
            <a:off x="1143000" y="2343786"/>
            <a:ext cx="1447800" cy="1524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3048000" y="1581786"/>
            <a:ext cx="13716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124200" y="16579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114800" y="16579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 rot="5400000">
            <a:off x="2552700" y="2077086"/>
            <a:ext cx="13716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 rot="5400000">
            <a:off x="3124200" y="16579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 rot="5400000">
            <a:off x="3124200" y="26485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Links and Joints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1/16/2012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36" name="Content Placeholder 13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CA" dirty="0" smtClean="0"/>
              <a:t> joints,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+ 1</a:t>
            </a:r>
            <a:r>
              <a:rPr lang="en-CA" dirty="0" smtClean="0"/>
              <a:t> links </a:t>
            </a:r>
          </a:p>
          <a:p>
            <a:r>
              <a:rPr lang="en-CA" dirty="0" smtClean="0"/>
              <a:t>link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CA" dirty="0" smtClean="0"/>
              <a:t> is fixed (the base)</a:t>
            </a:r>
          </a:p>
          <a:p>
            <a:r>
              <a:rPr lang="en-CA" dirty="0" smtClean="0"/>
              <a:t>joint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connects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 – 1</a:t>
            </a:r>
            <a:r>
              <a:rPr lang="en-CA" dirty="0" smtClean="0"/>
              <a:t> to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moves when joint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is actuated 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2057400" y="2572386"/>
            <a:ext cx="13716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133600" y="26485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124200" y="26485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715000" y="1581786"/>
            <a:ext cx="1371600" cy="381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791200" y="16579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6781800" y="1657986"/>
            <a:ext cx="228600" cy="228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1371600" y="18288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3276600" y="3059668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133600" y="10668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3505200" y="10668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953000" y="1066800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172200" y="91440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joint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11" name="Straight Connector 110"/>
          <p:cNvCxnSpPr>
            <a:stCxn id="32" idx="1"/>
            <a:endCxn id="104" idx="2"/>
          </p:cNvCxnSpPr>
          <p:nvPr/>
        </p:nvCxnSpPr>
        <p:spPr>
          <a:xfrm rot="16200000" flipV="1">
            <a:off x="1739852" y="2254837"/>
            <a:ext cx="483932" cy="37052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05" idx="0"/>
            <a:endCxn id="33" idx="5"/>
          </p:cNvCxnSpPr>
          <p:nvPr/>
        </p:nvCxnSpPr>
        <p:spPr>
          <a:xfrm rot="16200000" flipV="1">
            <a:off x="3402460" y="2760570"/>
            <a:ext cx="215960" cy="38223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37" idx="3"/>
            <a:endCxn id="106" idx="2"/>
          </p:cNvCxnSpPr>
          <p:nvPr/>
        </p:nvCxnSpPr>
        <p:spPr>
          <a:xfrm rot="10800000">
            <a:off x="2558558" y="1436132"/>
            <a:ext cx="599121" cy="25533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46" idx="1"/>
            <a:endCxn id="107" idx="2"/>
          </p:cNvCxnSpPr>
          <p:nvPr/>
        </p:nvCxnSpPr>
        <p:spPr>
          <a:xfrm rot="16200000" flipV="1">
            <a:off x="3911552" y="1454737"/>
            <a:ext cx="255332" cy="21812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50" idx="1"/>
            <a:endCxn id="108" idx="2"/>
          </p:cNvCxnSpPr>
          <p:nvPr/>
        </p:nvCxnSpPr>
        <p:spPr>
          <a:xfrm rot="16200000" flipV="1">
            <a:off x="5521742" y="1388527"/>
            <a:ext cx="255332" cy="35054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51" idx="1"/>
            <a:endCxn id="109" idx="2"/>
          </p:cNvCxnSpPr>
          <p:nvPr/>
        </p:nvCxnSpPr>
        <p:spPr>
          <a:xfrm rot="16200000" flipV="1">
            <a:off x="6502352" y="1378537"/>
            <a:ext cx="407732" cy="21812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1447800" y="32766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2362200" y="25908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 rot="16200000">
            <a:off x="2854197" y="2022603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3429000" y="16002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5715000" y="1981200"/>
            <a:ext cx="94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934200" y="25146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link </a:t>
            </a:r>
            <a:r>
              <a:rPr lang="en-CA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CA" dirty="0" smtClean="0">
                <a:solidFill>
                  <a:sysClr val="windowText" lastClr="000000"/>
                </a:solidFill>
              </a:rPr>
              <a:t> 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4572000" y="1524000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ysClr val="windowText" lastClr="000000"/>
                </a:solidFill>
              </a:rPr>
              <a:t>.................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5511800" y="3429000"/>
          <a:ext cx="3022600" cy="1112838"/>
        </p:xfrm>
        <a:graphic>
          <a:graphicData uri="http://schemas.openxmlformats.org/presentationml/2006/ole">
            <p:oleObj spid="_x0000_s52238" name="Equation" r:id="rId3" imgW="123156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1/16/2012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given the joint variables and dimensions of the links what is the position and orientation of the end </a:t>
            </a:r>
            <a:r>
              <a:rPr lang="en-CA" dirty="0" err="1" smtClean="0"/>
              <a:t>effector</a:t>
            </a:r>
            <a:r>
              <a:rPr lang="en-CA" dirty="0" smtClean="0"/>
              <a:t>?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29400" y="2286000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CA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1/16/2012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because the base frame and frame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/>
              <a:t> have the same orientation, we can sum the coordinates to find the position of the end </a:t>
            </a:r>
            <a:r>
              <a:rPr lang="en-CA" dirty="0" err="1" smtClean="0"/>
              <a:t>effector</a:t>
            </a:r>
            <a:r>
              <a:rPr lang="en-CA" dirty="0" smtClean="0"/>
              <a:t> in the base frame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19600" y="5029200"/>
            <a:ext cx="2194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dirty="0" smtClean="0">
              <a:solidFill>
                <a:srgbClr val="0070C0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rot="5400000" flipH="1" flipV="1">
            <a:off x="4267200" y="4724400"/>
            <a:ext cx="609600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5029200" y="43434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671628" y="39624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41" name="Freeform 40"/>
          <p:cNvSpPr/>
          <p:nvPr/>
        </p:nvSpPr>
        <p:spPr>
          <a:xfrm>
            <a:off x="5562600" y="40386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3810000" y="3581400"/>
            <a:ext cx="152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 flipH="1" flipV="1">
            <a:off x="4572000" y="4343400"/>
            <a:ext cx="152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791200" y="43434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14800" y="2743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24600" y="3059668"/>
            <a:ext cx="18437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CA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)</a:t>
            </a:r>
            <a:endParaRPr lang="en-US" dirty="0" smtClean="0">
              <a:solidFill>
                <a:srgbClr val="FF0000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rot="5400000" flipH="1" flipV="1">
            <a:off x="6134100" y="2857500"/>
            <a:ext cx="533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019800" y="1752600"/>
            <a:ext cx="28825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CA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)</a:t>
            </a: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1/16/2012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from Day 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5029200" y="43434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671628" y="39624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41" name="Freeform 40"/>
          <p:cNvSpPr/>
          <p:nvPr/>
        </p:nvSpPr>
        <p:spPr>
          <a:xfrm>
            <a:off x="5562600" y="40386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85800" y="2249269"/>
            <a:ext cx="1959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CA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)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5800" y="3011269"/>
            <a:ext cx="19976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(-sin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CA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)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6200000" flipV="1">
            <a:off x="5486400" y="1600200"/>
            <a:ext cx="914400" cy="9144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 flipH="1" flipV="1">
            <a:off x="6400800" y="1524000"/>
            <a:ext cx="990600" cy="9906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315200" y="1752600"/>
            <a:ext cx="3642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105400" y="1676400"/>
            <a:ext cx="3642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5800" y="1487269"/>
            <a:ext cx="33201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CA" i="1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CA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)</a:t>
            </a: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1006</TotalTime>
  <Words>350</Words>
  <Application>Microsoft Office PowerPoint</Application>
  <PresentationFormat>On-screen Show (4:3)</PresentationFormat>
  <Paragraphs>123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Origin</vt:lpstr>
      <vt:lpstr>Equation</vt:lpstr>
      <vt:lpstr>Day 06</vt:lpstr>
      <vt:lpstr>Transform Equations</vt:lpstr>
      <vt:lpstr>Transform Equations</vt:lpstr>
      <vt:lpstr>Transform Equations</vt:lpstr>
      <vt:lpstr>Transform Equations</vt:lpstr>
      <vt:lpstr>Links and Joints</vt:lpstr>
      <vt:lpstr>Forward Kinematics</vt:lpstr>
      <vt:lpstr>Forward Kinematics</vt:lpstr>
      <vt:lpstr>Forward Kinematics</vt:lpstr>
      <vt:lpstr>Frames</vt:lpstr>
      <vt:lpstr>Forward Kinematics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02</dc:title>
  <dc:creator>mab</dc:creator>
  <cp:lastModifiedBy>Burton Ma</cp:lastModifiedBy>
  <cp:revision>19</cp:revision>
  <dcterms:created xsi:type="dcterms:W3CDTF">2011-01-07T01:27:12Z</dcterms:created>
  <dcterms:modified xsi:type="dcterms:W3CDTF">2012-01-16T18:21:44Z</dcterms:modified>
</cp:coreProperties>
</file>