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5"/>
  </p:notesMasterIdLst>
  <p:sldIdLst>
    <p:sldId id="256" r:id="rId2"/>
    <p:sldId id="283" r:id="rId3"/>
    <p:sldId id="284" r:id="rId4"/>
    <p:sldId id="285" r:id="rId5"/>
    <p:sldId id="286" r:id="rId6"/>
    <p:sldId id="265" r:id="rId7"/>
    <p:sldId id="287" r:id="rId8"/>
    <p:sldId id="288" r:id="rId9"/>
    <p:sldId id="289" r:id="rId10"/>
    <p:sldId id="290" r:id="rId11"/>
    <p:sldId id="280" r:id="rId12"/>
    <p:sldId id="281" r:id="rId13"/>
    <p:sldId id="282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167" autoAdjust="0"/>
  </p:normalViewPr>
  <p:slideViewPr>
    <p:cSldViewPr showGuides="1">
      <p:cViewPr varScale="1">
        <p:scale>
          <a:sx n="93" d="100"/>
          <a:sy n="93" d="100"/>
        </p:scale>
        <p:origin x="-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24.wmf"/><Relationship Id="rId1" Type="http://schemas.openxmlformats.org/officeDocument/2006/relationships/image" Target="../media/image23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5.wmf"/><Relationship Id="rId1" Type="http://schemas.openxmlformats.org/officeDocument/2006/relationships/image" Target="../media/image22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image" Target="../media/image5.wmf"/><Relationship Id="rId1" Type="http://schemas.openxmlformats.org/officeDocument/2006/relationships/image" Target="../media/image4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1.wmf"/><Relationship Id="rId2" Type="http://schemas.openxmlformats.org/officeDocument/2006/relationships/image" Target="../media/image10.wmf"/><Relationship Id="rId1" Type="http://schemas.openxmlformats.org/officeDocument/2006/relationships/image" Target="../media/image9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3.wmf"/><Relationship Id="rId1" Type="http://schemas.openxmlformats.org/officeDocument/2006/relationships/image" Target="../media/image12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6.wmf"/><Relationship Id="rId2" Type="http://schemas.openxmlformats.org/officeDocument/2006/relationships/image" Target="../media/image15.wmf"/><Relationship Id="rId1" Type="http://schemas.openxmlformats.org/officeDocument/2006/relationships/image" Target="../media/image14.wmf"/><Relationship Id="rId4" Type="http://schemas.openxmlformats.org/officeDocument/2006/relationships/image" Target="../media/image17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20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/Relationships>
</file>

<file path=ppt/drawings/_rels/vmlDrawing8.vml.rels><?xml version="1.0" encoding="UTF-8" standalone="yes"?>
<Relationships xmlns="http://schemas.openxmlformats.org/package/2006/relationships"><Relationship Id="rId1" Type="http://schemas.openxmlformats.org/officeDocument/2006/relationships/image" Target="../media/image21.w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C0D53A-A3A9-4785-8F95-13CA35C29A76}" type="datetimeFigureOut">
              <a:rPr lang="en-US" smtClean="0"/>
              <a:pPr/>
              <a:t>1/12/2012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220FFDE-72E4-4E33-A11F-D22F07A26A2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76962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76962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28600"/>
          </a:xfrm>
        </p:spPr>
        <p:txBody>
          <a:bodyPr/>
          <a:lstStyle>
            <a:lvl1pPr algn="r">
              <a:defRPr sz="1400"/>
            </a:lvl1pPr>
          </a:lstStyle>
          <a:p>
            <a:fld id="{B8DE410C-548C-4175-A52F-A7A6DEA1EC1F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219200" cy="24384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1" name="Rectangle 20"/>
          <p:cNvSpPr/>
          <p:nvPr/>
        </p:nvSpPr>
        <p:spPr>
          <a:xfrm>
            <a:off x="381000" y="3657599"/>
            <a:ext cx="8610600" cy="1270635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Rectangle 32"/>
          <p:cNvSpPr/>
          <p:nvPr/>
        </p:nvSpPr>
        <p:spPr>
          <a:xfrm>
            <a:off x="381000" y="5029200"/>
            <a:ext cx="86106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Rectangle 21"/>
          <p:cNvSpPr/>
          <p:nvPr/>
        </p:nvSpPr>
        <p:spPr>
          <a:xfrm>
            <a:off x="152400" y="36576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>
            <a:off x="152400" y="502920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5F296C-4657-42E4-BA8F-2F4F6816E90D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F39DCC5-ABBA-4500-9AB1-154014DA660B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Isosceles Triangle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52400"/>
            <a:ext cx="8839200" cy="533400"/>
          </a:xfrm>
        </p:spPr>
        <p:txBody>
          <a:bodyPr/>
          <a:lstStyle/>
          <a:p>
            <a:r>
              <a:rPr kumimoji="0" lang="en-US" dirty="0" smtClean="0"/>
              <a:t>Click to edit Master title style</a:t>
            </a:r>
            <a:endParaRPr kumimoji="0"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15200" y="6477000"/>
            <a:ext cx="1676400" cy="245110"/>
          </a:xfrm>
        </p:spPr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477000"/>
            <a:ext cx="4876800" cy="24511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52400" y="6477000"/>
            <a:ext cx="1981200" cy="24511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152400" y="838200"/>
            <a:ext cx="8839200" cy="54864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 eaLnBrk="1" latinLnBrk="0" hangingPunct="1"/>
            <a:r>
              <a:rPr lang="en-US" dirty="0" smtClean="0"/>
              <a:t>Click to edit Master text styles</a:t>
            </a:r>
          </a:p>
          <a:p>
            <a:pPr lvl="1" eaLnBrk="1" latinLnBrk="0" hangingPunct="1"/>
            <a:r>
              <a:rPr lang="en-US" dirty="0" smtClean="0"/>
              <a:t>Second level</a:t>
            </a:r>
          </a:p>
          <a:p>
            <a:pPr lvl="2" eaLnBrk="1" latinLnBrk="0" hangingPunct="1"/>
            <a:r>
              <a:rPr lang="en-US" dirty="0" smtClean="0"/>
              <a:t>Third level</a:t>
            </a:r>
          </a:p>
          <a:p>
            <a:pPr lvl="3" eaLnBrk="1" latinLnBrk="0" hangingPunct="1"/>
            <a:r>
              <a:rPr lang="en-US" dirty="0" smtClean="0"/>
              <a:t>Fourth level</a:t>
            </a:r>
          </a:p>
          <a:p>
            <a:pPr lvl="4" eaLnBrk="1" latinLnBrk="0" hangingPunct="1"/>
            <a:r>
              <a:rPr lang="en-US" dirty="0" smtClean="0"/>
              <a:t>Fifth level</a:t>
            </a:r>
            <a:endParaRPr kumimoji="0"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9619C9BC-6667-4703-9427-B203200B4749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AC08FE-5FDA-488B-9814-6E196D8A6300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78B83-1654-4051-B09A-2165CBE5FE3E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002F4C-17BB-43F3-87CC-D5F9A27DF5B5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424800-D427-4FE6-A63D-7627C8050503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" name="Straight Connector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Isosceles Triangle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F34CD7-0505-4D04-83B9-C92B22514E0B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AC2B2F-5AB0-45F0-A353-28B725C9D3B3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Isosceles Triangle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4AD71F2-79F5-4BBD-B8F3-A63A44006ACD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0E157DED-2631-4FEA-894F-3C72F5E7FC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Straight Connector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Straight Connector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Isosceles Triangle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hf hdr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4" Type="http://schemas.openxmlformats.org/officeDocument/2006/relationships/oleObject" Target="../embeddings/oleObject23.bin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4" Type="http://schemas.openxmlformats.org/officeDocument/2006/relationships/oleObject" Target="../embeddings/oleObject25.bin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5" Type="http://schemas.openxmlformats.org/officeDocument/2006/relationships/oleObject" Target="../embeddings/oleObject5.bin"/><Relationship Id="rId4" Type="http://schemas.openxmlformats.org/officeDocument/2006/relationships/oleObject" Target="../embeddings/oleObject4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7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oleObject" Target="../embeddings/oleObject10.bin"/><Relationship Id="rId4" Type="http://schemas.openxmlformats.org/officeDocument/2006/relationships/oleObject" Target="../embeddings/oleObject9.bin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4" Type="http://schemas.openxmlformats.org/officeDocument/2006/relationships/oleObject" Target="../embeddings/oleObject12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oleObject" Target="../embeddings/oleObject16.bin"/><Relationship Id="rId5" Type="http://schemas.openxmlformats.org/officeDocument/2006/relationships/oleObject" Target="../embeddings/oleObject15.bin"/><Relationship Id="rId4" Type="http://schemas.openxmlformats.org/officeDocument/2006/relationships/oleObject" Target="../embeddings/oleObject14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5" Type="http://schemas.openxmlformats.org/officeDocument/2006/relationships/oleObject" Target="../embeddings/oleObject19.bin"/><Relationship Id="rId4" Type="http://schemas.openxmlformats.org/officeDocument/2006/relationships/oleObject" Target="../embeddings/oleObject18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CA" dirty="0" smtClean="0"/>
              <a:t>Day 05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CA" dirty="0" smtClean="0"/>
              <a:t>Rigid Body Transformations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0380BC-50EF-441E-9814-3AD4580E8883}" type="datetime1">
              <a:rPr lang="en-US" smtClean="0"/>
              <a:pPr/>
              <a:t>1/12/2012</a:t>
            </a:fld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Rigid Body Transformations in 3D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10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both interpretations yield the same transformation</a:t>
            </a:r>
            <a:endParaRPr lang="en-US" dirty="0"/>
          </a:p>
        </p:txBody>
      </p:sp>
      <p:graphicFrame>
        <p:nvGraphicFramePr>
          <p:cNvPr id="113666" name="Object 12"/>
          <p:cNvGraphicFramePr>
            <a:graphicFrameLocks noChangeAspect="1"/>
          </p:cNvGraphicFramePr>
          <p:nvPr/>
        </p:nvGraphicFramePr>
        <p:xfrm>
          <a:off x="2057400" y="1524000"/>
          <a:ext cx="5029200" cy="4756150"/>
        </p:xfrm>
        <a:graphic>
          <a:graphicData uri="http://schemas.openxmlformats.org/presentationml/2006/ole">
            <p:oleObj spid="_x0000_s113666" name="Equation" r:id="rId3" imgW="2514600" imgH="2070000" progId="Equation.3">
              <p:embed/>
            </p:oleObj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Homogeneous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11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every rigid-body transformation can be represented as a rotation followed by a translation </a:t>
            </a:r>
            <a:r>
              <a:rPr lang="en-CA" i="1" dirty="0" smtClean="0"/>
              <a:t>in the same frame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as a 4x4 matrix</a:t>
            </a:r>
          </a:p>
          <a:p>
            <a:pPr lvl="1">
              <a:buNone/>
            </a:pPr>
            <a:endParaRPr lang="en-CA" dirty="0" smtClean="0"/>
          </a:p>
          <a:p>
            <a:pPr lvl="1">
              <a:buNone/>
            </a:pPr>
            <a:endParaRPr lang="en-CA" dirty="0" smtClean="0"/>
          </a:p>
          <a:p>
            <a:pPr lvl="1">
              <a:buNone/>
            </a:pPr>
            <a:endParaRPr lang="en-CA" dirty="0" smtClean="0"/>
          </a:p>
          <a:p>
            <a:pPr lvl="1">
              <a:buNone/>
            </a:pPr>
            <a:endParaRPr lang="en-CA" dirty="0" smtClean="0"/>
          </a:p>
          <a:p>
            <a:pPr lvl="1">
              <a:buNone/>
            </a:pPr>
            <a:r>
              <a:rPr lang="en-CA" dirty="0" smtClean="0"/>
              <a:t>	where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CA" dirty="0" smtClean="0"/>
              <a:t> is a 3x3 rotation matrix and </a:t>
            </a:r>
            <a:r>
              <a:rPr lang="en-CA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CA" dirty="0" smtClean="0"/>
              <a:t> is a 3x1 translation vector</a:t>
            </a:r>
            <a:endParaRPr lang="en-US" dirty="0"/>
          </a:p>
        </p:txBody>
      </p:sp>
      <p:graphicFrame>
        <p:nvGraphicFramePr>
          <p:cNvPr id="89090" name="Object 2"/>
          <p:cNvGraphicFramePr>
            <a:graphicFrameLocks noChangeAspect="1"/>
          </p:cNvGraphicFramePr>
          <p:nvPr/>
        </p:nvGraphicFramePr>
        <p:xfrm>
          <a:off x="3048000" y="2373312"/>
          <a:ext cx="2336800" cy="1055688"/>
        </p:xfrm>
        <a:graphic>
          <a:graphicData uri="http://schemas.openxmlformats.org/presentationml/2006/ole">
            <p:oleObj spid="_x0000_s89090" name="Equation" r:id="rId3" imgW="1168200" imgH="457200" progId="Equation.3">
              <p:embed/>
            </p:oleObj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Homogeneous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in some frame </a:t>
            </a:r>
            <a:r>
              <a:rPr lang="en-CA" i="1" dirty="0" err="1" smtClean="0">
                <a:latin typeface="Times New Roman" pitchFamily="18" charset="0"/>
                <a:cs typeface="Times New Roman" pitchFamily="18" charset="0"/>
              </a:rPr>
              <a:t>i</a:t>
            </a:r>
            <a:r>
              <a:rPr lang="en-CA" dirty="0" smtClean="0"/>
              <a:t> </a:t>
            </a:r>
          </a:p>
          <a:p>
            <a:pPr lvl="1"/>
            <a:r>
              <a:rPr lang="en-CA" dirty="0" smtClean="0"/>
              <a:t>points</a:t>
            </a:r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endParaRPr lang="en-CA" dirty="0" smtClean="0"/>
          </a:p>
          <a:p>
            <a:pPr lvl="1"/>
            <a:r>
              <a:rPr lang="en-CA" dirty="0" smtClean="0"/>
              <a:t>vectors</a:t>
            </a:r>
            <a:endParaRPr lang="en-US" dirty="0"/>
          </a:p>
        </p:txBody>
      </p:sp>
      <p:graphicFrame>
        <p:nvGraphicFramePr>
          <p:cNvPr id="90114" name="Object 2"/>
          <p:cNvGraphicFramePr>
            <a:graphicFrameLocks noChangeAspect="1"/>
          </p:cNvGraphicFramePr>
          <p:nvPr/>
        </p:nvGraphicFramePr>
        <p:xfrm>
          <a:off x="1270000" y="1981200"/>
          <a:ext cx="1320800" cy="1114425"/>
        </p:xfrm>
        <a:graphic>
          <a:graphicData uri="http://schemas.openxmlformats.org/presentationml/2006/ole">
            <p:oleObj spid="_x0000_s90114" name="Equation" r:id="rId3" imgW="660240" imgH="482400" progId="Equation.3">
              <p:embed/>
            </p:oleObj>
          </a:graphicData>
        </a:graphic>
      </p:graphicFrame>
      <p:graphicFrame>
        <p:nvGraphicFramePr>
          <p:cNvPr id="90115" name="Object 3"/>
          <p:cNvGraphicFramePr>
            <a:graphicFrameLocks noChangeAspect="1"/>
          </p:cNvGraphicFramePr>
          <p:nvPr/>
        </p:nvGraphicFramePr>
        <p:xfrm>
          <a:off x="1308100" y="4191000"/>
          <a:ext cx="1244600" cy="1114425"/>
        </p:xfrm>
        <a:graphic>
          <a:graphicData uri="http://schemas.openxmlformats.org/presentationml/2006/ole">
            <p:oleObj spid="_x0000_s90115" name="Equation" r:id="rId4" imgW="62208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Inverse Transformation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13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CA" dirty="0" smtClean="0"/>
              <a:t>the inverse of a transformation undoes the original transformation</a:t>
            </a:r>
          </a:p>
          <a:p>
            <a:pPr lvl="1"/>
            <a:r>
              <a:rPr lang="en-CA" dirty="0" smtClean="0"/>
              <a:t>if</a:t>
            </a:r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endParaRPr lang="en-CA" dirty="0" smtClean="0"/>
          </a:p>
          <a:p>
            <a:pPr lvl="1"/>
            <a:r>
              <a:rPr lang="en-CA" dirty="0" smtClean="0"/>
              <a:t>then</a:t>
            </a:r>
            <a:endParaRPr lang="en-US" dirty="0"/>
          </a:p>
        </p:txBody>
      </p:sp>
      <p:graphicFrame>
        <p:nvGraphicFramePr>
          <p:cNvPr id="91138" name="Object 2"/>
          <p:cNvGraphicFramePr>
            <a:graphicFrameLocks noChangeAspect="1"/>
          </p:cNvGraphicFramePr>
          <p:nvPr/>
        </p:nvGraphicFramePr>
        <p:xfrm>
          <a:off x="1143000" y="2057400"/>
          <a:ext cx="2336800" cy="1055687"/>
        </p:xfrm>
        <a:graphic>
          <a:graphicData uri="http://schemas.openxmlformats.org/presentationml/2006/ole">
            <p:oleObj spid="_x0000_s91138" name="Equation" r:id="rId3" imgW="1168200" imgH="457200" progId="Equation.3">
              <p:embed/>
            </p:oleObj>
          </a:graphicData>
        </a:graphic>
      </p:graphicFrame>
      <p:graphicFrame>
        <p:nvGraphicFramePr>
          <p:cNvPr id="91139" name="Object 3"/>
          <p:cNvGraphicFramePr>
            <a:graphicFrameLocks noChangeAspect="1"/>
          </p:cNvGraphicFramePr>
          <p:nvPr/>
        </p:nvGraphicFramePr>
        <p:xfrm>
          <a:off x="1143000" y="3886200"/>
          <a:ext cx="3149600" cy="1114425"/>
        </p:xfrm>
        <a:graphic>
          <a:graphicData uri="http://schemas.openxmlformats.org/presentationml/2006/ole">
            <p:oleObj spid="_x0000_s91139" name="Equation" r:id="rId4" imgW="1574640" imgH="482400" progId="Equation.3">
              <p:embed/>
            </p:oleObj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Homogeneous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2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translation represented by a vector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vector addition</a:t>
            </a:r>
          </a:p>
          <a:p>
            <a:r>
              <a:rPr lang="en-US" dirty="0" smtClean="0"/>
              <a:t>rotation represented by a matrix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dirty="0" smtClean="0"/>
              <a:t> </a:t>
            </a:r>
          </a:p>
          <a:p>
            <a:pPr lvl="1"/>
            <a:r>
              <a:rPr lang="en-US" dirty="0" smtClean="0"/>
              <a:t>matrix-matrix and matrix-vector multiplication</a:t>
            </a:r>
          </a:p>
          <a:p>
            <a:r>
              <a:rPr lang="en-US" dirty="0" smtClean="0"/>
              <a:t>convenient to have a uniform representation of translation and rotation</a:t>
            </a:r>
          </a:p>
          <a:p>
            <a:pPr lvl="1"/>
            <a:r>
              <a:rPr lang="en-US" dirty="0" smtClean="0"/>
              <a:t>obviously vector addition will not work for rotation</a:t>
            </a:r>
          </a:p>
          <a:p>
            <a:pPr lvl="1"/>
            <a:r>
              <a:rPr lang="en-US" dirty="0" smtClean="0"/>
              <a:t>can we use matrix multiplication to represent translation?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Homogeneous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3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 moving a point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dirty="0" smtClean="0"/>
              <a:t>  by a translation vector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/>
              <a:t> </a:t>
            </a:r>
          </a:p>
        </p:txBody>
      </p:sp>
      <p:graphicFrame>
        <p:nvGraphicFramePr>
          <p:cNvPr id="107522" name="Object 2"/>
          <p:cNvGraphicFramePr>
            <a:graphicFrameLocks noChangeAspect="1"/>
          </p:cNvGraphicFramePr>
          <p:nvPr/>
        </p:nvGraphicFramePr>
        <p:xfrm>
          <a:off x="2235200" y="1635125"/>
          <a:ext cx="3962400" cy="1641475"/>
        </p:xfrm>
        <a:graphic>
          <a:graphicData uri="http://schemas.openxmlformats.org/presentationml/2006/ole">
            <p:oleObj spid="_x0000_s107522" name="Equation" r:id="rId3" imgW="1981080" imgH="711000" progId="Equation.3">
              <p:embed/>
            </p:oleObj>
          </a:graphicData>
        </a:graphic>
      </p:graphicFrame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2603500" y="3768725"/>
          <a:ext cx="3479800" cy="1641475"/>
        </p:xfrm>
        <a:graphic>
          <a:graphicData uri="http://schemas.openxmlformats.org/presentationml/2006/ole">
            <p:oleObj spid="_x0000_s107523" name="Equation" r:id="rId4" imgW="1739880" imgH="711000" progId="Equation.3">
              <p:embed/>
            </p:oleObj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811515" y="5867400"/>
            <a:ext cx="752097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not possible as matrix-vector multiplication always leaves the origin unchanged</a:t>
            </a: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Homogeneous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4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consider an augmented vector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p</a:t>
            </a:r>
            <a:r>
              <a:rPr lang="en-US" i="1" baseline="-25000" dirty="0" smtClean="0">
                <a:latin typeface="Times New Roman" pitchFamily="18" charset="0"/>
                <a:cs typeface="Times New Roman" pitchFamily="18" charset="0"/>
              </a:rPr>
              <a:t>h</a:t>
            </a:r>
            <a:r>
              <a:rPr lang="en-US" dirty="0" smtClean="0"/>
              <a:t> and an augmented matrix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D</a:t>
            </a:r>
            <a:r>
              <a:rPr lang="en-US" dirty="0" smtClean="0"/>
              <a:t> </a:t>
            </a:r>
          </a:p>
        </p:txBody>
      </p:sp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4673600" y="1471612"/>
          <a:ext cx="2514600" cy="2109788"/>
        </p:xfrm>
        <a:graphic>
          <a:graphicData uri="http://schemas.openxmlformats.org/presentationml/2006/ole">
            <p:oleObj spid="_x0000_s108547" name="Equation" r:id="rId3" imgW="1257120" imgH="914400" progId="Equation.3">
              <p:embed/>
            </p:oleObj>
          </a:graphicData>
        </a:graphic>
      </p:graphicFrame>
      <p:graphicFrame>
        <p:nvGraphicFramePr>
          <p:cNvPr id="108548" name="Object 4"/>
          <p:cNvGraphicFramePr>
            <a:graphicFrameLocks noChangeAspect="1"/>
          </p:cNvGraphicFramePr>
          <p:nvPr/>
        </p:nvGraphicFramePr>
        <p:xfrm>
          <a:off x="2501900" y="1447800"/>
          <a:ext cx="1320800" cy="2111375"/>
        </p:xfrm>
        <a:graphic>
          <a:graphicData uri="http://schemas.openxmlformats.org/presentationml/2006/ole">
            <p:oleObj spid="_x0000_s108548" name="Equation" r:id="rId4" imgW="660240" imgH="914400" progId="Equation.3">
              <p:embed/>
            </p:oleObj>
          </a:graphicData>
        </a:graphic>
      </p:graphicFrame>
      <p:graphicFrame>
        <p:nvGraphicFramePr>
          <p:cNvPr id="108549" name="Object 5"/>
          <p:cNvGraphicFramePr>
            <a:graphicFrameLocks noChangeAspect="1"/>
          </p:cNvGraphicFramePr>
          <p:nvPr/>
        </p:nvGraphicFramePr>
        <p:xfrm>
          <a:off x="2133600" y="4062412"/>
          <a:ext cx="4851400" cy="2109788"/>
        </p:xfrm>
        <a:graphic>
          <a:graphicData uri="http://schemas.openxmlformats.org/presentationml/2006/ole">
            <p:oleObj spid="_x0000_s108549" name="Equation" r:id="rId5" imgW="2425680" imgH="914400" progId="Equation.3">
              <p:embed/>
            </p:oleObj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Homogeneous Representation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77CA0A33-8D6A-4020-BA1F-B65AE94B6184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5</a:t>
            </a:fld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the augmented form of a rotation matrix  </a:t>
            </a:r>
            <a:r>
              <a:rPr lang="en-US" i="1" dirty="0" smtClean="0">
                <a:latin typeface="Times New Roman" pitchFamily="18" charset="0"/>
                <a:cs typeface="Times New Roman" pitchFamily="18" charset="0"/>
              </a:rPr>
              <a:t>R</a:t>
            </a:r>
            <a:r>
              <a:rPr lang="en-US" baseline="-25000" dirty="0" smtClean="0">
                <a:latin typeface="Times New Roman" pitchFamily="18" charset="0"/>
                <a:cs typeface="Times New Roman" pitchFamily="18" charset="0"/>
              </a:rPr>
              <a:t>3x3</a:t>
            </a:r>
            <a:r>
              <a:rPr lang="en-US" dirty="0" smtClean="0"/>
              <a:t> </a:t>
            </a:r>
          </a:p>
        </p:txBody>
      </p:sp>
      <p:graphicFrame>
        <p:nvGraphicFramePr>
          <p:cNvPr id="107523" name="Object 3"/>
          <p:cNvGraphicFramePr>
            <a:graphicFrameLocks noChangeAspect="1"/>
          </p:cNvGraphicFramePr>
          <p:nvPr/>
        </p:nvGraphicFramePr>
        <p:xfrm>
          <a:off x="3124200" y="1447800"/>
          <a:ext cx="2895600" cy="2111375"/>
        </p:xfrm>
        <a:graphic>
          <a:graphicData uri="http://schemas.openxmlformats.org/presentationml/2006/ole">
            <p:oleObj spid="_x0000_s109570" name="Equation" r:id="rId3" imgW="1447560" imgH="914400" progId="Equation.3">
              <p:embed/>
            </p:oleObj>
          </a:graphicData>
        </a:graphic>
      </p:graphicFrame>
      <p:graphicFrame>
        <p:nvGraphicFramePr>
          <p:cNvPr id="109573" name="Object 3"/>
          <p:cNvGraphicFramePr>
            <a:graphicFrameLocks noChangeAspect="1"/>
          </p:cNvGraphicFramePr>
          <p:nvPr/>
        </p:nvGraphicFramePr>
        <p:xfrm>
          <a:off x="1943100" y="3886200"/>
          <a:ext cx="5257800" cy="2111375"/>
        </p:xfrm>
        <a:graphic>
          <a:graphicData uri="http://schemas.openxmlformats.org/presentationml/2006/ole">
            <p:oleObj spid="_x0000_s109573" name="Equation" r:id="rId4" imgW="2628720" imgH="914400" progId="Equation.3">
              <p:embed/>
            </p:oleObj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Rigid Body Transformations in 3D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6</a:t>
            </a:fld>
            <a:endParaRPr lang="en-US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209800" y="3429000"/>
            <a:ext cx="914400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1713706" y="2933700"/>
            <a:ext cx="99139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133600" y="33528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3" name="Object 2"/>
          <p:cNvGraphicFramePr>
            <a:graphicFrameLocks noChangeAspect="1"/>
          </p:cNvGraphicFramePr>
          <p:nvPr/>
        </p:nvGraphicFramePr>
        <p:xfrm>
          <a:off x="3962400" y="5105400"/>
          <a:ext cx="304800" cy="381000"/>
        </p:xfrm>
        <a:graphic>
          <a:graphicData uri="http://schemas.openxmlformats.org/presentationml/2006/ole">
            <p:oleObj spid="_x0000_s52229" name="Equation" r:id="rId3" imgW="152280" imgH="164880" progId="Equation.3">
              <p:embed/>
            </p:oleObj>
          </a:graphicData>
        </a:graphic>
      </p:graphicFrame>
      <p:cxnSp>
        <p:nvCxnSpPr>
          <p:cNvPr id="19" name="Straight Arrow Connector 18"/>
          <p:cNvCxnSpPr/>
          <p:nvPr/>
        </p:nvCxnSpPr>
        <p:spPr>
          <a:xfrm rot="10800000" flipV="1">
            <a:off x="1524000" y="3429002"/>
            <a:ext cx="685800" cy="6095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</p:cNvCxnSpPr>
          <p:nvPr/>
        </p:nvCxnSpPr>
        <p:spPr>
          <a:xfrm flipV="1">
            <a:off x="4800600" y="1752600"/>
            <a:ext cx="762000" cy="6096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</p:cNvCxnSpPr>
          <p:nvPr/>
        </p:nvCxnSpPr>
        <p:spPr>
          <a:xfrm rot="16200000" flipV="1">
            <a:off x="4190205" y="1753395"/>
            <a:ext cx="915196" cy="30400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>
            <a:spLocks/>
          </p:cNvSpPr>
          <p:nvPr/>
        </p:nvSpPr>
        <p:spPr>
          <a:xfrm>
            <a:off x="4724400" y="22860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cxnSpLocks/>
          </p:cNvCxnSpPr>
          <p:nvPr/>
        </p:nvCxnSpPr>
        <p:spPr>
          <a:xfrm>
            <a:off x="4800600" y="2362202"/>
            <a:ext cx="914400" cy="1523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>
            <a:off x="6286501" y="4762501"/>
            <a:ext cx="761998" cy="76200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V="1">
            <a:off x="6704806" y="3886200"/>
            <a:ext cx="610394" cy="534196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/>
          <p:cNvSpPr/>
          <p:nvPr/>
        </p:nvSpPr>
        <p:spPr>
          <a:xfrm>
            <a:off x="6629400" y="4343400"/>
            <a:ext cx="152400" cy="152400"/>
          </a:xfrm>
          <a:prstGeom prst="ellipse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1" name="Straight Arrow Connector 40"/>
          <p:cNvCxnSpPr/>
          <p:nvPr/>
        </p:nvCxnSpPr>
        <p:spPr>
          <a:xfrm rot="10800000">
            <a:off x="5867400" y="4267200"/>
            <a:ext cx="838200" cy="152402"/>
          </a:xfrm>
          <a:prstGeom prst="straightConnector1">
            <a:avLst/>
          </a:prstGeom>
          <a:ln w="38100">
            <a:solidFill>
              <a:srgbClr val="0070C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6" name="Oval 55"/>
          <p:cNvSpPr/>
          <p:nvPr/>
        </p:nvSpPr>
        <p:spPr>
          <a:xfrm>
            <a:off x="4191000" y="4876800"/>
            <a:ext cx="152400" cy="152400"/>
          </a:xfrm>
          <a:prstGeom prst="ellipse">
            <a:avLst/>
          </a:prstGeom>
          <a:noFill/>
          <a:ln w="381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7" name="Straight Arrow Connector 56"/>
          <p:cNvCxnSpPr>
            <a:endCxn id="30" idx="3"/>
          </p:cNvCxnSpPr>
          <p:nvPr/>
        </p:nvCxnSpPr>
        <p:spPr>
          <a:xfrm flipV="1">
            <a:off x="2209800" y="2416082"/>
            <a:ext cx="2536918" cy="101292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9" name="Straight Arrow Connector 58"/>
          <p:cNvCxnSpPr>
            <a:cxnSpLocks/>
            <a:endCxn id="40" idx="0"/>
          </p:cNvCxnSpPr>
          <p:nvPr/>
        </p:nvCxnSpPr>
        <p:spPr>
          <a:xfrm rot="16200000" flipH="1">
            <a:off x="4762500" y="2400300"/>
            <a:ext cx="1981200" cy="1905000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3276600" y="2292350"/>
          <a:ext cx="431800" cy="527050"/>
        </p:xfrm>
        <a:graphic>
          <a:graphicData uri="http://schemas.openxmlformats.org/presentationml/2006/ole">
            <p:oleObj spid="_x0000_s52236" name="Equation" r:id="rId4" imgW="215640" imgH="228600" progId="Equation.3">
              <p:embed/>
            </p:oleObj>
          </a:graphicData>
        </a:graphic>
      </p:graphicFrame>
      <p:graphicFrame>
        <p:nvGraphicFramePr>
          <p:cNvPr id="52237" name="Object 13"/>
          <p:cNvGraphicFramePr>
            <a:graphicFrameLocks noChangeAspect="1"/>
          </p:cNvGraphicFramePr>
          <p:nvPr/>
        </p:nvGraphicFramePr>
        <p:xfrm>
          <a:off x="5842000" y="2901950"/>
          <a:ext cx="431800" cy="527050"/>
        </p:xfrm>
        <a:graphic>
          <a:graphicData uri="http://schemas.openxmlformats.org/presentationml/2006/ole">
            <p:oleObj spid="_x0000_s52237" name="Equation" r:id="rId5" imgW="215640" imgH="228600" progId="Equation.3">
              <p:embed/>
            </p:oleObj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1524000" y="3059668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050703" y="19812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{1}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3" name="TextBox 62"/>
          <p:cNvSpPr txBox="1"/>
          <p:nvPr/>
        </p:nvSpPr>
        <p:spPr>
          <a:xfrm>
            <a:off x="6096000" y="44196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{2}</a:t>
            </a:r>
            <a:endParaRPr lang="en-US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Rigid Body Transformations in 3D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7</a:t>
            </a:fld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suppose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{1}</a:t>
            </a:r>
            <a:r>
              <a:rPr lang="en-US" dirty="0" smtClean="0"/>
              <a:t> is a rotated and translated relative to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{0}</a:t>
            </a:r>
          </a:p>
          <a:p>
            <a:r>
              <a:rPr lang="en-US" dirty="0" smtClean="0"/>
              <a:t>what is the pose (the orientation and position) of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{1}</a:t>
            </a:r>
            <a:r>
              <a:rPr lang="en-US" dirty="0" smtClean="0"/>
              <a:t> </a:t>
            </a:r>
            <a:r>
              <a:rPr lang="en-US" dirty="0" smtClean="0"/>
              <a:t>expressed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{0}</a:t>
            </a:r>
            <a:r>
              <a:rPr lang="en-US" dirty="0" smtClean="0"/>
              <a:t> ?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2209800" y="5181600"/>
            <a:ext cx="914400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1713706" y="4686300"/>
            <a:ext cx="99139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2133600" y="51054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0800000" flipV="1">
            <a:off x="1524000" y="5181602"/>
            <a:ext cx="685800" cy="6095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</p:cNvCxnSpPr>
          <p:nvPr/>
        </p:nvCxnSpPr>
        <p:spPr>
          <a:xfrm flipV="1">
            <a:off x="4800600" y="3505200"/>
            <a:ext cx="762000" cy="6096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</p:cNvCxnSpPr>
          <p:nvPr/>
        </p:nvCxnSpPr>
        <p:spPr>
          <a:xfrm rot="16200000" flipV="1">
            <a:off x="4190205" y="3505995"/>
            <a:ext cx="915196" cy="30400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>
            <a:spLocks/>
          </p:cNvSpPr>
          <p:nvPr/>
        </p:nvSpPr>
        <p:spPr>
          <a:xfrm>
            <a:off x="4724400" y="40386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cxnSpLocks/>
          </p:cNvCxnSpPr>
          <p:nvPr/>
        </p:nvCxnSpPr>
        <p:spPr>
          <a:xfrm>
            <a:off x="4800600" y="4114802"/>
            <a:ext cx="914400" cy="1523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30" idx="3"/>
          </p:cNvCxnSpPr>
          <p:nvPr/>
        </p:nvCxnSpPr>
        <p:spPr>
          <a:xfrm flipV="1">
            <a:off x="2209800" y="4168682"/>
            <a:ext cx="2536918" cy="101292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3352800" y="4103688"/>
          <a:ext cx="279400" cy="409575"/>
        </p:xfrm>
        <a:graphic>
          <a:graphicData uri="http://schemas.openxmlformats.org/presentationml/2006/ole">
            <p:oleObj spid="_x0000_s110595" name="Equation" r:id="rId3" imgW="139680" imgH="177480" progId="Equation.3">
              <p:embed/>
            </p:oleObj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1524000" y="4812268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4050703" y="37338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{1}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0597" name="Object 12"/>
          <p:cNvGraphicFramePr>
            <a:graphicFrameLocks noChangeAspect="1"/>
          </p:cNvGraphicFramePr>
          <p:nvPr/>
        </p:nvGraphicFramePr>
        <p:xfrm>
          <a:off x="4165600" y="2286000"/>
          <a:ext cx="812800" cy="527050"/>
        </p:xfrm>
        <a:graphic>
          <a:graphicData uri="http://schemas.openxmlformats.org/presentationml/2006/ole">
            <p:oleObj spid="_x0000_s110597" name="Equation" r:id="rId4" imgW="406080" imgH="228600" progId="Equation.3">
              <p:embed/>
            </p:oleObj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2" name="Straight Arrow Connector 41"/>
          <p:cNvCxnSpPr/>
          <p:nvPr/>
        </p:nvCxnSpPr>
        <p:spPr>
          <a:xfrm flipV="1">
            <a:off x="7467600" y="4800600"/>
            <a:ext cx="914400" cy="2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Straight Arrow Connector 42"/>
          <p:cNvCxnSpPr/>
          <p:nvPr/>
        </p:nvCxnSpPr>
        <p:spPr>
          <a:xfrm rot="5400000" flipH="1" flipV="1">
            <a:off x="6971506" y="4305300"/>
            <a:ext cx="991396" cy="796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4" name="Oval 43"/>
          <p:cNvSpPr/>
          <p:nvPr/>
        </p:nvSpPr>
        <p:spPr>
          <a:xfrm>
            <a:off x="7391400" y="4724400"/>
            <a:ext cx="152400" cy="152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5" name="Straight Arrow Connector 44"/>
          <p:cNvCxnSpPr/>
          <p:nvPr/>
        </p:nvCxnSpPr>
        <p:spPr>
          <a:xfrm rot="10800000" flipV="1">
            <a:off x="6781800" y="4800602"/>
            <a:ext cx="685800" cy="609598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Rigid Body Transformations in 3D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8</a:t>
            </a:fld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suppose we use the moving frame interpretation (</a:t>
            </a:r>
            <a:r>
              <a:rPr lang="en-US" dirty="0" err="1" smtClean="0"/>
              <a:t>postmultiply</a:t>
            </a:r>
            <a:r>
              <a:rPr lang="en-US" dirty="0" smtClean="0"/>
              <a:t> transformation matrices)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translate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{0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}</a:t>
            </a:r>
            <a:r>
              <a:rPr lang="en-US" dirty="0" smtClean="0"/>
              <a:t> </a:t>
            </a:r>
            <a:r>
              <a:rPr lang="en-US" dirty="0" smtClean="0"/>
              <a:t>to get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0’}</a:t>
            </a:r>
            <a:r>
              <a:rPr lang="en-US" dirty="0" smtClean="0"/>
              <a:t> 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and then rotate in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0’}</a:t>
            </a:r>
            <a:r>
              <a:rPr lang="en-US" dirty="0" smtClean="0"/>
              <a:t> to get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{1}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876800" y="5867400"/>
            <a:ext cx="914400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4380706" y="5372100"/>
            <a:ext cx="99139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800600" y="579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0800000" flipV="1">
            <a:off x="4191000" y="5867402"/>
            <a:ext cx="685800" cy="6095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</p:cNvCxnSpPr>
          <p:nvPr/>
        </p:nvCxnSpPr>
        <p:spPr>
          <a:xfrm flipV="1">
            <a:off x="7467600" y="4191000"/>
            <a:ext cx="762000" cy="6096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</p:cNvCxnSpPr>
          <p:nvPr/>
        </p:nvCxnSpPr>
        <p:spPr>
          <a:xfrm rot="16200000" flipV="1">
            <a:off x="6857205" y="4191795"/>
            <a:ext cx="915196" cy="30400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>
            <a:spLocks/>
          </p:cNvSpPr>
          <p:nvPr/>
        </p:nvSpPr>
        <p:spPr>
          <a:xfrm>
            <a:off x="7391400" y="4724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cxnSpLocks/>
          </p:cNvCxnSpPr>
          <p:nvPr/>
        </p:nvCxnSpPr>
        <p:spPr>
          <a:xfrm>
            <a:off x="7467600" y="4800602"/>
            <a:ext cx="914400" cy="1523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>
            <a:endCxn id="30" idx="3"/>
          </p:cNvCxnSpPr>
          <p:nvPr/>
        </p:nvCxnSpPr>
        <p:spPr>
          <a:xfrm flipV="1">
            <a:off x="4876800" y="4854482"/>
            <a:ext cx="2536918" cy="101292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6019800" y="4789488"/>
          <a:ext cx="279400" cy="409575"/>
        </p:xfrm>
        <a:graphic>
          <a:graphicData uri="http://schemas.openxmlformats.org/presentationml/2006/ole">
            <p:oleObj spid="_x0000_s111618" name="Equation" r:id="rId3" imgW="139680" imgH="177480" progId="Equation.3">
              <p:embed/>
            </p:oleObj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4191000" y="5498068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7543800" y="4876800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{1}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0597" name="Object 12"/>
          <p:cNvGraphicFramePr>
            <a:graphicFrameLocks noChangeAspect="1"/>
          </p:cNvGraphicFramePr>
          <p:nvPr/>
        </p:nvGraphicFramePr>
        <p:xfrm>
          <a:off x="6261100" y="1625600"/>
          <a:ext cx="482600" cy="584200"/>
        </p:xfrm>
        <a:graphic>
          <a:graphicData uri="http://schemas.openxmlformats.org/presentationml/2006/ole">
            <p:oleObj spid="_x0000_s111619" name="Equation" r:id="rId4" imgW="241200" imgH="253800" progId="Equation.3">
              <p:embed/>
            </p:oleObj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flipV="1">
            <a:off x="1219200" y="4648200"/>
            <a:ext cx="914400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723106" y="4152900"/>
            <a:ext cx="99139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1143000" y="4572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rot="10800000" flipV="1">
            <a:off x="533400" y="4648202"/>
            <a:ext cx="685800" cy="6095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Arrow Connector 32"/>
          <p:cNvCxnSpPr/>
          <p:nvPr/>
        </p:nvCxnSpPr>
        <p:spPr>
          <a:xfrm flipV="1">
            <a:off x="1219200" y="3635282"/>
            <a:ext cx="2536918" cy="101292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34" name="Object 12"/>
          <p:cNvGraphicFramePr>
            <a:graphicFrameLocks noChangeAspect="1"/>
          </p:cNvGraphicFramePr>
          <p:nvPr/>
        </p:nvGraphicFramePr>
        <p:xfrm>
          <a:off x="2362200" y="3568699"/>
          <a:ext cx="279400" cy="411163"/>
        </p:xfrm>
        <a:graphic>
          <a:graphicData uri="http://schemas.openxmlformats.org/presentationml/2006/ole">
            <p:oleObj spid="_x0000_s111620" name="Equation" r:id="rId5" imgW="139680" imgH="177480" progId="Equation.3">
              <p:embed/>
            </p:oleObj>
          </a:graphicData>
        </a:graphic>
      </p:graphicFrame>
      <p:sp>
        <p:nvSpPr>
          <p:cNvPr id="35" name="TextBox 34"/>
          <p:cNvSpPr txBox="1"/>
          <p:nvPr/>
        </p:nvSpPr>
        <p:spPr>
          <a:xfrm>
            <a:off x="533400" y="4278868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7" name="Straight Arrow Connector 36"/>
          <p:cNvCxnSpPr/>
          <p:nvPr/>
        </p:nvCxnSpPr>
        <p:spPr>
          <a:xfrm flipV="1">
            <a:off x="3810000" y="3657599"/>
            <a:ext cx="914400" cy="2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Straight Arrow Connector 37"/>
          <p:cNvCxnSpPr/>
          <p:nvPr/>
        </p:nvCxnSpPr>
        <p:spPr>
          <a:xfrm rot="5400000" flipH="1" flipV="1">
            <a:off x="3313906" y="3162299"/>
            <a:ext cx="991396" cy="796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Oval 38"/>
          <p:cNvSpPr/>
          <p:nvPr/>
        </p:nvSpPr>
        <p:spPr>
          <a:xfrm>
            <a:off x="3733800" y="3581399"/>
            <a:ext cx="152400" cy="152400"/>
          </a:xfrm>
          <a:prstGeom prst="ellipse">
            <a:avLst/>
          </a:prstGeom>
          <a:solidFill>
            <a:srgbClr val="00B0F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0" name="Straight Arrow Connector 39"/>
          <p:cNvCxnSpPr/>
          <p:nvPr/>
        </p:nvCxnSpPr>
        <p:spPr>
          <a:xfrm rot="10800000" flipV="1">
            <a:off x="3124200" y="3657601"/>
            <a:ext cx="685800" cy="609598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TextBox 40"/>
          <p:cNvSpPr txBox="1"/>
          <p:nvPr/>
        </p:nvSpPr>
        <p:spPr>
          <a:xfrm>
            <a:off x="3124200" y="3288267"/>
            <a:ext cx="59824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C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0’}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6781800" y="4495800"/>
            <a:ext cx="59824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C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0’}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0" name="TextBox 49"/>
          <p:cNvSpPr txBox="1"/>
          <p:nvPr/>
        </p:nvSpPr>
        <p:spPr>
          <a:xfrm>
            <a:off x="609600" y="556260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51" name="TextBox 50"/>
          <p:cNvSpPr txBox="1"/>
          <p:nvPr/>
        </p:nvSpPr>
        <p:spPr>
          <a:xfrm>
            <a:off x="3352800" y="609600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graphicFrame>
        <p:nvGraphicFramePr>
          <p:cNvPr id="111621" name="Object 12"/>
          <p:cNvGraphicFramePr>
            <a:graphicFrameLocks noChangeAspect="1"/>
          </p:cNvGraphicFramePr>
          <p:nvPr/>
        </p:nvGraphicFramePr>
        <p:xfrm>
          <a:off x="6248400" y="2133600"/>
          <a:ext cx="914400" cy="584200"/>
        </p:xfrm>
        <a:graphic>
          <a:graphicData uri="http://schemas.openxmlformats.org/presentationml/2006/ole">
            <p:oleObj spid="_x0000_s111621" name="Equation" r:id="rId6" imgW="457200" imgH="253800" progId="Equation.3">
              <p:embed/>
            </p:oleObj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CA" dirty="0" smtClean="0"/>
              <a:t>Rigid Body Transformations in 3D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/>
            <a:fld id="{60EE8981-8238-4224-94D6-57EA1ED2DEEF}" type="datetime1">
              <a:rPr lang="en-US" smtClean="0"/>
              <a:pPr algn="r"/>
              <a:t>1/12/2012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157DED-2631-4FEA-894F-3C72F5E7FC9E}" type="slidenum">
              <a:rPr lang="en-US" smtClean="0"/>
              <a:pPr/>
              <a:t>9</a:t>
            </a:fld>
            <a:endParaRPr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suppose we use the fixed frame interpretation (</a:t>
            </a:r>
            <a:r>
              <a:rPr lang="en-US" dirty="0" err="1" smtClean="0"/>
              <a:t>premultiply</a:t>
            </a:r>
            <a:r>
              <a:rPr lang="en-US" dirty="0" smtClean="0"/>
              <a:t> transformation matrices)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rotate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{0}</a:t>
            </a:r>
            <a:r>
              <a:rPr lang="en-US" dirty="0" smtClean="0"/>
              <a:t> to get 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US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0’}</a:t>
            </a:r>
            <a:r>
              <a:rPr lang="en-US" dirty="0" smtClean="0"/>
              <a:t> </a:t>
            </a:r>
          </a:p>
          <a:p>
            <a:pPr marL="731520" lvl="1" indent="-457200">
              <a:buFont typeface="+mj-lt"/>
              <a:buAutoNum type="arabicPeriod"/>
            </a:pPr>
            <a:r>
              <a:rPr lang="en-US" dirty="0" smtClean="0"/>
              <a:t>and then translate in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{0} </a:t>
            </a:r>
            <a:r>
              <a:rPr lang="en-US" dirty="0" smtClean="0"/>
              <a:t>in to get </a:t>
            </a:r>
            <a:r>
              <a:rPr lang="en-US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{1}</a:t>
            </a:r>
            <a:r>
              <a:rPr lang="en-US" dirty="0" smtClean="0"/>
              <a:t> </a:t>
            </a:r>
            <a:endParaRPr lang="en-US" dirty="0"/>
          </a:p>
        </p:txBody>
      </p:sp>
      <p:cxnSp>
        <p:nvCxnSpPr>
          <p:cNvPr id="8" name="Straight Arrow Connector 7"/>
          <p:cNvCxnSpPr/>
          <p:nvPr/>
        </p:nvCxnSpPr>
        <p:spPr>
          <a:xfrm flipV="1">
            <a:off x="4876800" y="5867400"/>
            <a:ext cx="914400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 rot="5400000" flipH="1" flipV="1">
            <a:off x="4380706" y="5372100"/>
            <a:ext cx="99139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/>
          <p:cNvSpPr/>
          <p:nvPr/>
        </p:nvSpPr>
        <p:spPr>
          <a:xfrm>
            <a:off x="4800600" y="57912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9" name="Straight Arrow Connector 18"/>
          <p:cNvCxnSpPr/>
          <p:nvPr/>
        </p:nvCxnSpPr>
        <p:spPr>
          <a:xfrm rot="10800000" flipV="1">
            <a:off x="4191000" y="5867402"/>
            <a:ext cx="685800" cy="6095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cxnSpLocks/>
          </p:cNvCxnSpPr>
          <p:nvPr/>
        </p:nvCxnSpPr>
        <p:spPr>
          <a:xfrm flipV="1">
            <a:off x="1219200" y="4038599"/>
            <a:ext cx="762000" cy="609602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>
            <a:cxnSpLocks/>
          </p:cNvCxnSpPr>
          <p:nvPr/>
        </p:nvCxnSpPr>
        <p:spPr>
          <a:xfrm rot="16200000" flipV="1">
            <a:off x="608805" y="4039394"/>
            <a:ext cx="915196" cy="304006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Oval 29"/>
          <p:cNvSpPr>
            <a:spLocks/>
          </p:cNvSpPr>
          <p:nvPr/>
        </p:nvSpPr>
        <p:spPr>
          <a:xfrm>
            <a:off x="1143000" y="4571999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31" name="Straight Arrow Connector 30"/>
          <p:cNvCxnSpPr>
            <a:cxnSpLocks/>
          </p:cNvCxnSpPr>
          <p:nvPr/>
        </p:nvCxnSpPr>
        <p:spPr>
          <a:xfrm>
            <a:off x="1219200" y="4648201"/>
            <a:ext cx="914400" cy="152398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Straight Arrow Connector 56"/>
          <p:cNvCxnSpPr/>
          <p:nvPr/>
        </p:nvCxnSpPr>
        <p:spPr>
          <a:xfrm flipV="1">
            <a:off x="4876800" y="4854480"/>
            <a:ext cx="2536918" cy="1012920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2236" name="Object 12"/>
          <p:cNvGraphicFramePr>
            <a:graphicFrameLocks noChangeAspect="1"/>
          </p:cNvGraphicFramePr>
          <p:nvPr/>
        </p:nvGraphicFramePr>
        <p:xfrm>
          <a:off x="6019800" y="4789488"/>
          <a:ext cx="279400" cy="409575"/>
        </p:xfrm>
        <a:graphic>
          <a:graphicData uri="http://schemas.openxmlformats.org/presentationml/2006/ole">
            <p:oleObj spid="_x0000_s112642" name="Equation" r:id="rId3" imgW="139680" imgH="177480" progId="Equation.3">
              <p:embed/>
            </p:oleObj>
          </a:graphicData>
        </a:graphic>
      </p:graphicFrame>
      <p:sp>
        <p:nvSpPr>
          <p:cNvPr id="61" name="TextBox 60"/>
          <p:cNvSpPr txBox="1"/>
          <p:nvPr/>
        </p:nvSpPr>
        <p:spPr>
          <a:xfrm>
            <a:off x="4191000" y="5498068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graphicFrame>
        <p:nvGraphicFramePr>
          <p:cNvPr id="110597" name="Object 12"/>
          <p:cNvGraphicFramePr>
            <a:graphicFrameLocks noChangeAspect="1"/>
          </p:cNvGraphicFramePr>
          <p:nvPr/>
        </p:nvGraphicFramePr>
        <p:xfrm>
          <a:off x="6781800" y="1676400"/>
          <a:ext cx="304800" cy="379413"/>
        </p:xfrm>
        <a:graphic>
          <a:graphicData uri="http://schemas.openxmlformats.org/presentationml/2006/ole">
            <p:oleObj spid="_x0000_s112643" name="Equation" r:id="rId4" imgW="152280" imgH="164880" progId="Equation.3">
              <p:embed/>
            </p:oleObj>
          </a:graphicData>
        </a:graphic>
      </p:graphicFrame>
      <p:cxnSp>
        <p:nvCxnSpPr>
          <p:cNvPr id="20" name="Straight Arrow Connector 19"/>
          <p:cNvCxnSpPr/>
          <p:nvPr/>
        </p:nvCxnSpPr>
        <p:spPr>
          <a:xfrm flipV="1">
            <a:off x="1219200" y="4648200"/>
            <a:ext cx="914400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Arrow Connector 20"/>
          <p:cNvCxnSpPr/>
          <p:nvPr/>
        </p:nvCxnSpPr>
        <p:spPr>
          <a:xfrm rot="5400000" flipH="1" flipV="1">
            <a:off x="723106" y="4152900"/>
            <a:ext cx="99139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Oval 21"/>
          <p:cNvSpPr/>
          <p:nvPr/>
        </p:nvSpPr>
        <p:spPr>
          <a:xfrm>
            <a:off x="1143000" y="4572000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23" name="Straight Arrow Connector 22"/>
          <p:cNvCxnSpPr/>
          <p:nvPr/>
        </p:nvCxnSpPr>
        <p:spPr>
          <a:xfrm rot="10800000" flipV="1">
            <a:off x="533400" y="4648202"/>
            <a:ext cx="685800" cy="609598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5" name="TextBox 34"/>
          <p:cNvSpPr txBox="1"/>
          <p:nvPr/>
        </p:nvSpPr>
        <p:spPr>
          <a:xfrm>
            <a:off x="533400" y="4278868"/>
            <a:ext cx="52129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CA" dirty="0" smtClean="0">
                <a:latin typeface="Times New Roman" pitchFamily="18" charset="0"/>
                <a:cs typeface="Times New Roman" pitchFamily="18" charset="0"/>
              </a:rPr>
              <a:t>{0}</a:t>
            </a: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219200" y="4800599"/>
            <a:ext cx="59824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C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0’}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55" name="Straight Arrow Connector 54"/>
          <p:cNvCxnSpPr>
            <a:cxnSpLocks/>
          </p:cNvCxnSpPr>
          <p:nvPr/>
        </p:nvCxnSpPr>
        <p:spPr>
          <a:xfrm flipV="1">
            <a:off x="4876800" y="5257800"/>
            <a:ext cx="762000" cy="609602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cxnSpLocks/>
          </p:cNvCxnSpPr>
          <p:nvPr/>
        </p:nvCxnSpPr>
        <p:spPr>
          <a:xfrm rot="16200000" flipV="1">
            <a:off x="4266405" y="5258595"/>
            <a:ext cx="915196" cy="304006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8" name="Oval 57"/>
          <p:cNvSpPr>
            <a:spLocks/>
          </p:cNvSpPr>
          <p:nvPr/>
        </p:nvSpPr>
        <p:spPr>
          <a:xfrm>
            <a:off x="4800600" y="57912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9" name="Straight Arrow Connector 58"/>
          <p:cNvCxnSpPr>
            <a:cxnSpLocks/>
          </p:cNvCxnSpPr>
          <p:nvPr/>
        </p:nvCxnSpPr>
        <p:spPr>
          <a:xfrm>
            <a:off x="4876800" y="5867402"/>
            <a:ext cx="914400" cy="152398"/>
          </a:xfrm>
          <a:prstGeom prst="straightConnector1">
            <a:avLst/>
          </a:prstGeom>
          <a:ln w="38100">
            <a:solidFill>
              <a:srgbClr val="00B0F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Arrow Connector 59"/>
          <p:cNvCxnSpPr/>
          <p:nvPr/>
        </p:nvCxnSpPr>
        <p:spPr>
          <a:xfrm flipV="1">
            <a:off x="4876800" y="5867401"/>
            <a:ext cx="914400" cy="2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Straight Arrow Connector 62"/>
          <p:cNvCxnSpPr/>
          <p:nvPr/>
        </p:nvCxnSpPr>
        <p:spPr>
          <a:xfrm rot="5400000" flipH="1" flipV="1">
            <a:off x="4380706" y="5372101"/>
            <a:ext cx="991396" cy="796"/>
          </a:xfrm>
          <a:prstGeom prst="straightConnector1">
            <a:avLst/>
          </a:prstGeom>
          <a:ln w="381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Oval 63"/>
          <p:cNvSpPr/>
          <p:nvPr/>
        </p:nvSpPr>
        <p:spPr>
          <a:xfrm>
            <a:off x="4800600" y="5791201"/>
            <a:ext cx="152400" cy="15240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5" name="TextBox 64"/>
          <p:cNvSpPr txBox="1"/>
          <p:nvPr/>
        </p:nvSpPr>
        <p:spPr>
          <a:xfrm>
            <a:off x="4876800" y="6019800"/>
            <a:ext cx="598241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CA" dirty="0" smtClean="0">
                <a:solidFill>
                  <a:srgbClr val="00B0F0"/>
                </a:solidFill>
                <a:latin typeface="Times New Roman" pitchFamily="18" charset="0"/>
                <a:cs typeface="Times New Roman" pitchFamily="18" charset="0"/>
              </a:rPr>
              <a:t>0’}</a:t>
            </a:r>
            <a:endParaRPr lang="en-US" dirty="0">
              <a:solidFill>
                <a:srgbClr val="00B0F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66" name="Straight Arrow Connector 65"/>
          <p:cNvCxnSpPr>
            <a:cxnSpLocks/>
          </p:cNvCxnSpPr>
          <p:nvPr/>
        </p:nvCxnSpPr>
        <p:spPr>
          <a:xfrm flipV="1">
            <a:off x="7467600" y="4191000"/>
            <a:ext cx="762000" cy="609602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Straight Arrow Connector 66"/>
          <p:cNvCxnSpPr>
            <a:cxnSpLocks/>
          </p:cNvCxnSpPr>
          <p:nvPr/>
        </p:nvCxnSpPr>
        <p:spPr>
          <a:xfrm rot="16200000" flipV="1">
            <a:off x="6857205" y="4191795"/>
            <a:ext cx="915196" cy="304006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8" name="Oval 67"/>
          <p:cNvSpPr>
            <a:spLocks/>
          </p:cNvSpPr>
          <p:nvPr/>
        </p:nvSpPr>
        <p:spPr>
          <a:xfrm>
            <a:off x="7391400" y="4724400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69" name="Straight Arrow Connector 68"/>
          <p:cNvCxnSpPr>
            <a:cxnSpLocks/>
          </p:cNvCxnSpPr>
          <p:nvPr/>
        </p:nvCxnSpPr>
        <p:spPr>
          <a:xfrm>
            <a:off x="7467600" y="4800602"/>
            <a:ext cx="914400" cy="152398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2" name="Oval 71"/>
          <p:cNvSpPr/>
          <p:nvPr/>
        </p:nvSpPr>
        <p:spPr>
          <a:xfrm>
            <a:off x="7391400" y="4724401"/>
            <a:ext cx="152400" cy="1524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Box 72"/>
          <p:cNvSpPr txBox="1"/>
          <p:nvPr/>
        </p:nvSpPr>
        <p:spPr>
          <a:xfrm>
            <a:off x="7467600" y="4953000"/>
            <a:ext cx="521297" cy="369332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{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</a:t>
            </a:r>
            <a:r>
              <a:rPr lang="en-CA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}</a:t>
            </a:r>
            <a:endParaRPr lang="en-US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4" name="TextBox 73"/>
          <p:cNvSpPr txBox="1"/>
          <p:nvPr/>
        </p:nvSpPr>
        <p:spPr>
          <a:xfrm>
            <a:off x="609600" y="556260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1</a:t>
            </a:r>
            <a:endParaRPr lang="en-US" dirty="0"/>
          </a:p>
        </p:txBody>
      </p:sp>
      <p:sp>
        <p:nvSpPr>
          <p:cNvPr id="75" name="TextBox 74"/>
          <p:cNvSpPr txBox="1"/>
          <p:nvPr/>
        </p:nvSpPr>
        <p:spPr>
          <a:xfrm>
            <a:off x="3352800" y="6096000"/>
            <a:ext cx="77296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Step 2</a:t>
            </a:r>
            <a:endParaRPr lang="en-US" dirty="0"/>
          </a:p>
        </p:txBody>
      </p:sp>
      <p:graphicFrame>
        <p:nvGraphicFramePr>
          <p:cNvPr id="112646" name="Object 12"/>
          <p:cNvGraphicFramePr>
            <a:graphicFrameLocks noChangeAspect="1"/>
          </p:cNvGraphicFramePr>
          <p:nvPr/>
        </p:nvGraphicFramePr>
        <p:xfrm>
          <a:off x="6540500" y="2162175"/>
          <a:ext cx="584200" cy="466725"/>
        </p:xfrm>
        <a:graphic>
          <a:graphicData uri="http://schemas.openxmlformats.org/presentationml/2006/ole">
            <p:oleObj spid="_x0000_s112646" name="Equation" r:id="rId5" imgW="291960" imgH="203040" progId="Equation.3">
              <p:embed/>
            </p:oleObj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gin">
  <a:themeElements>
    <a:clrScheme name="Origin">
      <a:dk1>
        <a:sysClr val="windowText" lastClr="000000"/>
      </a:dk1>
      <a:lt1>
        <a:sysClr val="window" lastClr="FFFFFF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rigin">
      <a:majorFont>
        <a:latin typeface="Bookman Old Style"/>
        <a:ea typeface=""/>
        <a:cs typeface=""/>
        <a:font script="Grek" typeface="Cambria"/>
        <a:font script="Cyrl" typeface="Cambria"/>
        <a:font script="Jpan" typeface="HG明朝E"/>
        <a:font script="Hang" typeface="돋움"/>
        <a:font script="Hans" typeface="宋体"/>
        <a:font script="Hant" typeface="標楷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Gill Sans MT"/>
        <a:ea typeface=""/>
        <a:cs typeface=""/>
        <a:font script="Grek" typeface="Calibri"/>
        <a:font script="Cyrl" typeface="Calibri"/>
        <a:font script="Jpan" typeface="ＭＳ Ｐゴシック"/>
        <a:font script="Hang" typeface="맑은 고딕"/>
        <a:font script="Hans" typeface="华文新魏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rigin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Origin</Template>
  <TotalTime>978</TotalTime>
  <Words>353</Words>
  <Application>Microsoft Office PowerPoint</Application>
  <PresentationFormat>On-screen Show (4:3)</PresentationFormat>
  <Paragraphs>99</Paragraphs>
  <Slides>13</Slides>
  <Notes>0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13</vt:i4>
      </vt:variant>
    </vt:vector>
  </HeadingPairs>
  <TitlesOfParts>
    <vt:vector size="16" baseType="lpstr">
      <vt:lpstr>Origin</vt:lpstr>
      <vt:lpstr>Equation</vt:lpstr>
      <vt:lpstr>Microsoft Equation 3.0</vt:lpstr>
      <vt:lpstr>Day 05</vt:lpstr>
      <vt:lpstr>Homogeneous Representation</vt:lpstr>
      <vt:lpstr>Homogeneous Representation</vt:lpstr>
      <vt:lpstr>Homogeneous Representation</vt:lpstr>
      <vt:lpstr>Homogeneous Representation</vt:lpstr>
      <vt:lpstr>Rigid Body Transformations in 3D</vt:lpstr>
      <vt:lpstr>Rigid Body Transformations in 3D</vt:lpstr>
      <vt:lpstr>Rigid Body Transformations in 3D</vt:lpstr>
      <vt:lpstr>Rigid Body Transformations in 3D</vt:lpstr>
      <vt:lpstr>Rigid Body Transformations in 3D</vt:lpstr>
      <vt:lpstr>Homogeneous Representation</vt:lpstr>
      <vt:lpstr>Homogeneous Representation</vt:lpstr>
      <vt:lpstr>Inverse Transformation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Day 02</dc:title>
  <dc:creator>mab</dc:creator>
  <cp:lastModifiedBy>burton</cp:lastModifiedBy>
  <cp:revision>18</cp:revision>
  <dcterms:created xsi:type="dcterms:W3CDTF">2011-01-07T01:27:12Z</dcterms:created>
  <dcterms:modified xsi:type="dcterms:W3CDTF">2012-01-13T02:08:57Z</dcterms:modified>
</cp:coreProperties>
</file>