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howGuides="1">
      <p:cViewPr varScale="1">
        <p:scale>
          <a:sx n="70" d="100"/>
          <a:sy n="70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20FFDE-72E4-4E33-A11F-D22F07A26A2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16ABE80F-7490-42C0-A449-3407161CCB89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FD90F-3595-4CF9-9750-51133462DAFC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F179F-7B42-4D3D-9C7F-8A30689D296C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D53685E-644C-414A-A586-AE66AB65FCF9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C3B2-BA6B-4ADC-9D13-AAC5D20DAF33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7436F-3862-4EFD-8F38-D77C85427AF9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12FC-0C57-4FEB-A6F7-CBD223A536DE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D7C9-5B0B-48F1-9CE5-90A3A8E1F5CC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D8B8A-36F5-497F-B6DF-146C4D1EB8A8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4F57-1167-4A90-8F8D-68FF089445B1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6C5A4E6-B080-4150-8601-905E77FE1689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infolab.stanford.edu/pub/voy/museum/pictures/display/robots/IMG_2404ArmFrontPeekingOut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bots.epson.com/products/g-series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Day 02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Introduction to manipulator kinematics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D6F4E-50B7-4B75-B522-7DC0E842F6F9}" type="datetime1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/>
          <p:cNvCxnSpPr/>
          <p:nvPr/>
        </p:nvCxnSpPr>
        <p:spPr>
          <a:xfrm rot="10800000">
            <a:off x="3488383" y="3657600"/>
            <a:ext cx="609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Spherical Manipulator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RRP</a:t>
            </a:r>
          </a:p>
          <a:p>
            <a:r>
              <a:rPr lang="en-CA" dirty="0" smtClean="0"/>
              <a:t>Stanford arm </a:t>
            </a:r>
          </a:p>
          <a:p>
            <a:pPr lvl="1"/>
            <a:r>
              <a:rPr lang="en-CA" sz="1400" dirty="0" smtClean="0">
                <a:hlinkClick r:id="rId2"/>
              </a:rPr>
              <a:t>http://infolab.stanford.edu/pub/voy/museum/pictures/display/robots/IMG_2404ArmFrontPeekingOut.JPG</a:t>
            </a:r>
            <a:r>
              <a:rPr lang="en-CA" dirty="0" smtClean="0"/>
              <a:t> 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Common Manipulator Arrangements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2726383" y="5257800"/>
            <a:ext cx="914400" cy="838200"/>
          </a:xfrm>
          <a:prstGeom prst="flowChartMagneticDisk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2650183" y="4876800"/>
            <a:ext cx="1066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69383" y="3886200"/>
            <a:ext cx="9312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2726383" y="3276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573983" y="34290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54983" y="38100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>
            <a:stCxn id="9" idx="3"/>
          </p:cNvCxnSpPr>
          <p:nvPr/>
        </p:nvCxnSpPr>
        <p:spPr>
          <a:xfrm rot="5400000">
            <a:off x="2802583" y="3940082"/>
            <a:ext cx="174718" cy="1747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802583" y="41148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3640783" y="3657600"/>
            <a:ext cx="45720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3488383" y="2971800"/>
            <a:ext cx="457200" cy="4572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22" idx="0"/>
            <a:endCxn id="22" idx="0"/>
          </p:cNvCxnSpPr>
          <p:nvPr/>
        </p:nvCxnSpPr>
        <p:spPr>
          <a:xfrm rot="5400000" flipH="1" flipV="1">
            <a:off x="3183583" y="32766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916883" y="3086100"/>
            <a:ext cx="533400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954983" y="23622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945583" y="2590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934200" y="36576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2012599" y="5486400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waist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1507183" y="365760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shoulder</a:t>
            </a:r>
            <a:endParaRPr lang="en-US" dirty="0"/>
          </a:p>
        </p:txBody>
      </p:sp>
      <p:sp>
        <p:nvSpPr>
          <p:cNvPr id="64" name="Freeform 63"/>
          <p:cNvSpPr/>
          <p:nvPr/>
        </p:nvSpPr>
        <p:spPr>
          <a:xfrm>
            <a:off x="2726383" y="4876800"/>
            <a:ext cx="914401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3414098" y="3048000"/>
            <a:ext cx="455285" cy="455286"/>
          </a:xfrm>
          <a:custGeom>
            <a:avLst/>
            <a:gdLst>
              <a:gd name="connsiteX0" fmla="*/ 0 w 533400"/>
              <a:gd name="connsiteY0" fmla="*/ 266700 h 533400"/>
              <a:gd name="connsiteX1" fmla="*/ 78115 w 533400"/>
              <a:gd name="connsiteY1" fmla="*/ 78115 h 533400"/>
              <a:gd name="connsiteX2" fmla="*/ 266701 w 533400"/>
              <a:gd name="connsiteY2" fmla="*/ 1 h 533400"/>
              <a:gd name="connsiteX3" fmla="*/ 455286 w 533400"/>
              <a:gd name="connsiteY3" fmla="*/ 78116 h 533400"/>
              <a:gd name="connsiteX4" fmla="*/ 533400 w 533400"/>
              <a:gd name="connsiteY4" fmla="*/ 266702 h 533400"/>
              <a:gd name="connsiteX5" fmla="*/ 455285 w 533400"/>
              <a:gd name="connsiteY5" fmla="*/ 455287 h 533400"/>
              <a:gd name="connsiteX6" fmla="*/ 266700 w 533400"/>
              <a:gd name="connsiteY6" fmla="*/ 533402 h 533400"/>
              <a:gd name="connsiteX7" fmla="*/ 78115 w 533400"/>
              <a:gd name="connsiteY7" fmla="*/ 455287 h 533400"/>
              <a:gd name="connsiteX8" fmla="*/ 1 w 533400"/>
              <a:gd name="connsiteY8" fmla="*/ 266701 h 533400"/>
              <a:gd name="connsiteX9" fmla="*/ 0 w 533400"/>
              <a:gd name="connsiteY9" fmla="*/ 266700 h 533400"/>
              <a:gd name="connsiteX0" fmla="*/ 266700 w 533400"/>
              <a:gd name="connsiteY0" fmla="*/ 533401 h 624841"/>
              <a:gd name="connsiteX1" fmla="*/ 78115 w 533400"/>
              <a:gd name="connsiteY1" fmla="*/ 455286 h 624841"/>
              <a:gd name="connsiteX2" fmla="*/ 1 w 533400"/>
              <a:gd name="connsiteY2" fmla="*/ 266700 h 624841"/>
              <a:gd name="connsiteX3" fmla="*/ 0 w 533400"/>
              <a:gd name="connsiteY3" fmla="*/ 266699 h 624841"/>
              <a:gd name="connsiteX4" fmla="*/ 78115 w 533400"/>
              <a:gd name="connsiteY4" fmla="*/ 78114 h 624841"/>
              <a:gd name="connsiteX5" fmla="*/ 266701 w 533400"/>
              <a:gd name="connsiteY5" fmla="*/ 0 h 624841"/>
              <a:gd name="connsiteX6" fmla="*/ 455286 w 533400"/>
              <a:gd name="connsiteY6" fmla="*/ 78115 h 624841"/>
              <a:gd name="connsiteX7" fmla="*/ 533400 w 533400"/>
              <a:gd name="connsiteY7" fmla="*/ 266701 h 624841"/>
              <a:gd name="connsiteX8" fmla="*/ 455285 w 533400"/>
              <a:gd name="connsiteY8" fmla="*/ 455286 h 624841"/>
              <a:gd name="connsiteX9" fmla="*/ 358140 w 533400"/>
              <a:gd name="connsiteY9" fmla="*/ 624841 h 624841"/>
              <a:gd name="connsiteX0" fmla="*/ 266700 w 533400"/>
              <a:gd name="connsiteY0" fmla="*/ 533401 h 533401"/>
              <a:gd name="connsiteX1" fmla="*/ 78115 w 533400"/>
              <a:gd name="connsiteY1" fmla="*/ 455286 h 533401"/>
              <a:gd name="connsiteX2" fmla="*/ 1 w 533400"/>
              <a:gd name="connsiteY2" fmla="*/ 266700 h 533401"/>
              <a:gd name="connsiteX3" fmla="*/ 0 w 533400"/>
              <a:gd name="connsiteY3" fmla="*/ 266699 h 533401"/>
              <a:gd name="connsiteX4" fmla="*/ 78115 w 533400"/>
              <a:gd name="connsiteY4" fmla="*/ 78114 h 533401"/>
              <a:gd name="connsiteX5" fmla="*/ 266701 w 533400"/>
              <a:gd name="connsiteY5" fmla="*/ 0 h 533401"/>
              <a:gd name="connsiteX6" fmla="*/ 455286 w 533400"/>
              <a:gd name="connsiteY6" fmla="*/ 78115 h 533401"/>
              <a:gd name="connsiteX7" fmla="*/ 533400 w 533400"/>
              <a:gd name="connsiteY7" fmla="*/ 266701 h 533401"/>
              <a:gd name="connsiteX8" fmla="*/ 455285 w 533400"/>
              <a:gd name="connsiteY8" fmla="*/ 455286 h 533401"/>
              <a:gd name="connsiteX0" fmla="*/ 78115 w 533400"/>
              <a:gd name="connsiteY0" fmla="*/ 455286 h 455286"/>
              <a:gd name="connsiteX1" fmla="*/ 1 w 533400"/>
              <a:gd name="connsiteY1" fmla="*/ 266700 h 455286"/>
              <a:gd name="connsiteX2" fmla="*/ 0 w 533400"/>
              <a:gd name="connsiteY2" fmla="*/ 266699 h 455286"/>
              <a:gd name="connsiteX3" fmla="*/ 78115 w 533400"/>
              <a:gd name="connsiteY3" fmla="*/ 78114 h 455286"/>
              <a:gd name="connsiteX4" fmla="*/ 266701 w 533400"/>
              <a:gd name="connsiteY4" fmla="*/ 0 h 455286"/>
              <a:gd name="connsiteX5" fmla="*/ 455286 w 533400"/>
              <a:gd name="connsiteY5" fmla="*/ 78115 h 455286"/>
              <a:gd name="connsiteX6" fmla="*/ 533400 w 533400"/>
              <a:gd name="connsiteY6" fmla="*/ 266701 h 455286"/>
              <a:gd name="connsiteX7" fmla="*/ 455285 w 533400"/>
              <a:gd name="connsiteY7" fmla="*/ 455286 h 455286"/>
              <a:gd name="connsiteX0" fmla="*/ 1 w 533400"/>
              <a:gd name="connsiteY0" fmla="*/ 266700 h 455286"/>
              <a:gd name="connsiteX1" fmla="*/ 0 w 533400"/>
              <a:gd name="connsiteY1" fmla="*/ 266699 h 455286"/>
              <a:gd name="connsiteX2" fmla="*/ 78115 w 533400"/>
              <a:gd name="connsiteY2" fmla="*/ 78114 h 455286"/>
              <a:gd name="connsiteX3" fmla="*/ 266701 w 533400"/>
              <a:gd name="connsiteY3" fmla="*/ 0 h 455286"/>
              <a:gd name="connsiteX4" fmla="*/ 455286 w 533400"/>
              <a:gd name="connsiteY4" fmla="*/ 78115 h 455286"/>
              <a:gd name="connsiteX5" fmla="*/ 533400 w 533400"/>
              <a:gd name="connsiteY5" fmla="*/ 266701 h 455286"/>
              <a:gd name="connsiteX6" fmla="*/ 455285 w 533400"/>
              <a:gd name="connsiteY6" fmla="*/ 455286 h 455286"/>
              <a:gd name="connsiteX0" fmla="*/ 0 w 533399"/>
              <a:gd name="connsiteY0" fmla="*/ 266700 h 455286"/>
              <a:gd name="connsiteX1" fmla="*/ 78114 w 533399"/>
              <a:gd name="connsiteY1" fmla="*/ 78114 h 455286"/>
              <a:gd name="connsiteX2" fmla="*/ 266700 w 533399"/>
              <a:gd name="connsiteY2" fmla="*/ 0 h 455286"/>
              <a:gd name="connsiteX3" fmla="*/ 455285 w 533399"/>
              <a:gd name="connsiteY3" fmla="*/ 78115 h 455286"/>
              <a:gd name="connsiteX4" fmla="*/ 533399 w 533399"/>
              <a:gd name="connsiteY4" fmla="*/ 266701 h 455286"/>
              <a:gd name="connsiteX5" fmla="*/ 455284 w 533399"/>
              <a:gd name="connsiteY5" fmla="*/ 455286 h 455286"/>
              <a:gd name="connsiteX0" fmla="*/ 0 w 455285"/>
              <a:gd name="connsiteY0" fmla="*/ 78114 h 455286"/>
              <a:gd name="connsiteX1" fmla="*/ 188586 w 455285"/>
              <a:gd name="connsiteY1" fmla="*/ 0 h 455286"/>
              <a:gd name="connsiteX2" fmla="*/ 377171 w 455285"/>
              <a:gd name="connsiteY2" fmla="*/ 78115 h 455286"/>
              <a:gd name="connsiteX3" fmla="*/ 455285 w 455285"/>
              <a:gd name="connsiteY3" fmla="*/ 266701 h 455286"/>
              <a:gd name="connsiteX4" fmla="*/ 377170 w 455285"/>
              <a:gd name="connsiteY4" fmla="*/ 455286 h 455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285" h="455286">
                <a:moveTo>
                  <a:pt x="0" y="78114"/>
                </a:moveTo>
                <a:cubicBezTo>
                  <a:pt x="50016" y="28098"/>
                  <a:pt x="117852" y="0"/>
                  <a:pt x="188586" y="0"/>
                </a:cubicBezTo>
                <a:cubicBezTo>
                  <a:pt x="259319" y="0"/>
                  <a:pt x="327155" y="28099"/>
                  <a:pt x="377171" y="78115"/>
                </a:cubicBezTo>
                <a:cubicBezTo>
                  <a:pt x="427187" y="128131"/>
                  <a:pt x="455285" y="195967"/>
                  <a:pt x="455285" y="266701"/>
                </a:cubicBezTo>
                <a:cubicBezTo>
                  <a:pt x="455285" y="337434"/>
                  <a:pt x="427186" y="405270"/>
                  <a:pt x="377170" y="45528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3716983" y="48006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3945583" y="3244334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4876800" y="3352800"/>
            <a:ext cx="9144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724400" y="3505200"/>
            <a:ext cx="914400" cy="914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4724400" y="3352800"/>
            <a:ext cx="1066800" cy="1524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2143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1429" y="0"/>
                </a:lnTo>
                <a:lnTo>
                  <a:pt x="10000" y="0"/>
                </a:lnTo>
                <a:lnTo>
                  <a:pt x="8571" y="10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 rot="16200000" flipV="1">
            <a:off x="5181600" y="3810000"/>
            <a:ext cx="1066800" cy="1524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1429" y="0"/>
                </a:lnTo>
                <a:lnTo>
                  <a:pt x="10000" y="0"/>
                </a:lnTo>
                <a:lnTo>
                  <a:pt x="8571" y="10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 69"/>
          <p:cNvSpPr/>
          <p:nvPr/>
        </p:nvSpPr>
        <p:spPr>
          <a:xfrm rot="16200000" flipV="1">
            <a:off x="5410200" y="3810000"/>
            <a:ext cx="1066800" cy="1524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1429" y="0"/>
                </a:lnTo>
                <a:lnTo>
                  <a:pt x="10000" y="0"/>
                </a:lnTo>
                <a:lnTo>
                  <a:pt x="8571" y="10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/>
          <p:nvPr/>
        </p:nvCxnSpPr>
        <p:spPr>
          <a:xfrm>
            <a:off x="5943600" y="3886200"/>
            <a:ext cx="9312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4800600" y="3200400"/>
            <a:ext cx="1143000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5181600" y="2743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1" name="Straight Connector 80"/>
          <p:cNvCxnSpPr/>
          <p:nvPr/>
        </p:nvCxnSpPr>
        <p:spPr>
          <a:xfrm>
            <a:off x="4876800" y="3886200"/>
            <a:ext cx="1219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>
            <a:off x="6087591" y="4961409"/>
            <a:ext cx="93121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Freeform 77"/>
          <p:cNvSpPr/>
          <p:nvPr/>
        </p:nvSpPr>
        <p:spPr>
          <a:xfrm>
            <a:off x="6019800" y="4419600"/>
            <a:ext cx="1066800" cy="1524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2143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1429" y="0"/>
                </a:lnTo>
                <a:lnTo>
                  <a:pt x="10000" y="0"/>
                </a:lnTo>
                <a:lnTo>
                  <a:pt x="8571" y="10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SCARA Manipulator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RRP</a:t>
            </a:r>
          </a:p>
          <a:p>
            <a:r>
              <a:rPr lang="en-CA" dirty="0" smtClean="0"/>
              <a:t>Selective Compliant Articulated Robot for Assembly </a:t>
            </a:r>
          </a:p>
          <a:p>
            <a:pPr lvl="1"/>
            <a:r>
              <a:rPr lang="en-CA" sz="1400" dirty="0" smtClean="0">
                <a:hlinkClick r:id="rId2"/>
              </a:rPr>
              <a:t>http://www.robots.epson.com/products/g-series.htm</a:t>
            </a:r>
            <a:r>
              <a:rPr lang="en-CA" dirty="0" smtClean="0"/>
              <a:t> 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Common Manipulator Arrangements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1887347" y="5257800"/>
            <a:ext cx="914400" cy="838200"/>
          </a:xfrm>
          <a:prstGeom prst="flowChartMagneticDisk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1590955" y="4639792"/>
            <a:ext cx="1524000" cy="168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2094664" y="3467100"/>
            <a:ext cx="533400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2132764" y="27432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4037764" y="2209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400800" y="2209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64" name="Freeform 63"/>
          <p:cNvSpPr/>
          <p:nvPr/>
        </p:nvSpPr>
        <p:spPr>
          <a:xfrm>
            <a:off x="1887347" y="4876800"/>
            <a:ext cx="914401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2877947" y="48006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4723564" y="28956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6019800" y="3505200"/>
            <a:ext cx="914400" cy="91439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>
            <a:off x="6019800" y="3352800"/>
            <a:ext cx="1066800" cy="1524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2143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1429" y="0"/>
                </a:lnTo>
                <a:lnTo>
                  <a:pt x="10000" y="0"/>
                </a:lnTo>
                <a:lnTo>
                  <a:pt x="8571" y="10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Freeform 55"/>
          <p:cNvSpPr/>
          <p:nvPr/>
        </p:nvSpPr>
        <p:spPr>
          <a:xfrm rot="16200000" flipV="1">
            <a:off x="6477001" y="3809999"/>
            <a:ext cx="1066798" cy="152400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10000"/>
              <a:gd name="connsiteY0" fmla="*/ 10000 h 10000"/>
              <a:gd name="connsiteX1" fmla="*/ 1429 w 10000"/>
              <a:gd name="connsiteY1" fmla="*/ 0 h 10000"/>
              <a:gd name="connsiteX2" fmla="*/ 10000 w 10000"/>
              <a:gd name="connsiteY2" fmla="*/ 0 h 10000"/>
              <a:gd name="connsiteX3" fmla="*/ 8571 w 10000"/>
              <a:gd name="connsiteY3" fmla="*/ 10000 h 10000"/>
              <a:gd name="connsiteX4" fmla="*/ 0 w 10000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1429" y="0"/>
                </a:lnTo>
                <a:lnTo>
                  <a:pt x="10000" y="0"/>
                </a:lnTo>
                <a:lnTo>
                  <a:pt x="8571" y="10000"/>
                </a:lnTo>
                <a:lnTo>
                  <a:pt x="0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 rot="5400000">
            <a:off x="6743700" y="4000500"/>
            <a:ext cx="1142999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7467600" y="3733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/>
          </a:p>
        </p:txBody>
      </p:sp>
      <p:sp>
        <p:nvSpPr>
          <p:cNvPr id="39" name="Flowchart: Magnetic Disk 38"/>
          <p:cNvSpPr/>
          <p:nvPr/>
        </p:nvSpPr>
        <p:spPr>
          <a:xfrm>
            <a:off x="3732964" y="3429000"/>
            <a:ext cx="914400" cy="914400"/>
          </a:xfrm>
          <a:prstGeom prst="flowChartMagneticDisk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>
            <a:endCxn id="39" idx="2"/>
          </p:cNvCxnSpPr>
          <p:nvPr/>
        </p:nvCxnSpPr>
        <p:spPr>
          <a:xfrm>
            <a:off x="2361364" y="3886200"/>
            <a:ext cx="1371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39" idx="3"/>
          </p:cNvCxnSpPr>
          <p:nvPr/>
        </p:nvCxnSpPr>
        <p:spPr>
          <a:xfrm rot="5400000">
            <a:off x="4152064" y="4381500"/>
            <a:ext cx="76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4075864" y="3467100"/>
            <a:ext cx="228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90164" y="3352800"/>
            <a:ext cx="685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190164" y="4419600"/>
            <a:ext cx="685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4342564" y="3886200"/>
            <a:ext cx="1066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3923464" y="2933700"/>
            <a:ext cx="533400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5400000">
            <a:off x="6286500" y="2933700"/>
            <a:ext cx="533400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reeform 79"/>
          <p:cNvSpPr/>
          <p:nvPr/>
        </p:nvSpPr>
        <p:spPr>
          <a:xfrm>
            <a:off x="3732964" y="2971800"/>
            <a:ext cx="914401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g</a:t>
            </a:r>
            <a:r>
              <a:rPr lang="en-CA" dirty="0" smtClean="0"/>
              <a:t>iven </a:t>
            </a:r>
            <a:r>
              <a:rPr lang="en-CA" dirty="0" smtClean="0"/>
              <a:t>the joint variables and dimensions of the links what is the position and orientation of the end </a:t>
            </a:r>
            <a:r>
              <a:rPr lang="en-CA" dirty="0" err="1" smtClean="0"/>
              <a:t>effector</a:t>
            </a:r>
            <a:r>
              <a:rPr lang="en-CA" dirty="0" smtClean="0"/>
              <a:t>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choose the base coordinate frame of the robot</a:t>
            </a:r>
          </a:p>
          <a:p>
            <a:pPr lvl="1"/>
            <a:r>
              <a:rPr lang="en-CA" dirty="0" smtClean="0"/>
              <a:t>we want (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x, y</a:t>
            </a:r>
            <a:r>
              <a:rPr lang="en-CA" dirty="0" smtClean="0"/>
              <a:t>) to be expressed in this frame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29400" y="228600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notice that link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moves in a circle centered on the base frame origin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29400" y="228600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05400" y="4953000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dirty="0" smtClean="0">
              <a:solidFill>
                <a:srgbClr val="0070C0"/>
              </a:solidFill>
            </a:endParaRPr>
          </a:p>
        </p:txBody>
      </p:sp>
      <p:cxnSp>
        <p:nvCxnSpPr>
          <p:cNvPr id="38" name="Straight Arrow Connector 37"/>
          <p:cNvCxnSpPr>
            <a:stCxn id="36" idx="1"/>
          </p:cNvCxnSpPr>
          <p:nvPr/>
        </p:nvCxnSpPr>
        <p:spPr>
          <a:xfrm rot="10800000">
            <a:off x="4572000" y="4419600"/>
            <a:ext cx="533400" cy="718066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choose a coordinate frame with origin located on joint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/>
              <a:t> with the same orientation as the base frame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29400" y="228600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05400" y="4953000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dirty="0" smtClean="0">
              <a:solidFill>
                <a:srgbClr val="0070C0"/>
              </a:solidFill>
            </a:endParaRPr>
          </a:p>
        </p:txBody>
      </p:sp>
      <p:cxnSp>
        <p:nvCxnSpPr>
          <p:cNvPr id="38" name="Straight Arrow Connector 37"/>
          <p:cNvCxnSpPr>
            <a:stCxn id="36" idx="1"/>
          </p:cNvCxnSpPr>
          <p:nvPr/>
        </p:nvCxnSpPr>
        <p:spPr>
          <a:xfrm rot="10800000">
            <a:off x="4572000" y="4419600"/>
            <a:ext cx="533400" cy="718066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671628" y="39624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5562600" y="40386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3810000" y="3581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 flipH="1" flipV="1">
            <a:off x="4572000" y="4343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791200" y="43434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14800" y="2743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notice that link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/>
              <a:t> moves in a circle centered on frame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29400" y="2286000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19600" y="5029200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dirty="0" smtClean="0">
              <a:solidFill>
                <a:srgbClr val="0070C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rot="5400000" flipH="1" flipV="1">
            <a:off x="4267200" y="4724400"/>
            <a:ext cx="609600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671628" y="39624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5562600" y="40386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3810000" y="3581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 flipH="1" flipV="1">
            <a:off x="4572000" y="4343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791200" y="43434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14800" y="2743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24600" y="3059668"/>
            <a:ext cx="1843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FF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rot="5400000" flipH="1" flipV="1">
            <a:off x="6134100" y="2857500"/>
            <a:ext cx="533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because the base frame and frame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have the same orientation, we can sum the coordinates to find the position of the end </a:t>
            </a:r>
            <a:r>
              <a:rPr lang="en-CA" dirty="0" err="1" smtClean="0"/>
              <a:t>effector</a:t>
            </a:r>
            <a:r>
              <a:rPr lang="en-CA" dirty="0" smtClean="0"/>
              <a:t> in the base frame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19600" y="5029200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dirty="0" smtClean="0">
              <a:solidFill>
                <a:srgbClr val="0070C0"/>
              </a:solidFill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 rot="5400000" flipH="1" flipV="1">
            <a:off x="4267200" y="4724400"/>
            <a:ext cx="609600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671628" y="39624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5562600" y="40386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 rot="5400000" flipH="1" flipV="1">
            <a:off x="3810000" y="3581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 flipH="1" flipV="1">
            <a:off x="4572000" y="4343400"/>
            <a:ext cx="1524000" cy="158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791200" y="43434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14800" y="2743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24600" y="3059668"/>
            <a:ext cx="18437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FF000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FF0000"/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rot="5400000" flipH="1" flipV="1">
            <a:off x="6134100" y="2857500"/>
            <a:ext cx="533400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019800" y="1752600"/>
            <a:ext cx="28825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we also want the orientation of frame 2 with respect to the base frame</a:t>
            </a:r>
          </a:p>
          <a:p>
            <a:pPr lvl="1"/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/>
              <a:t> and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/>
              <a:t> expressed in terms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/>
              <a:t> and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/>
              <a:t> </a:t>
            </a:r>
            <a:endParaRPr lang="en-CA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671628" y="39624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5562600" y="40386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Arrow Connector 48"/>
          <p:cNvCxnSpPr/>
          <p:nvPr/>
        </p:nvCxnSpPr>
        <p:spPr>
          <a:xfrm rot="16200000" flipV="1">
            <a:off x="5486400" y="1600200"/>
            <a:ext cx="914400" cy="9144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 flipH="1" flipV="1">
            <a:off x="6400800" y="1524000"/>
            <a:ext cx="990600" cy="990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7315200" y="17526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05400" y="16764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Forward 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without proof I claim:</a:t>
            </a:r>
            <a:endParaRPr lang="en-CA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Forward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671628" y="39624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41" name="Freeform 40"/>
          <p:cNvSpPr/>
          <p:nvPr/>
        </p:nvSpPr>
        <p:spPr>
          <a:xfrm>
            <a:off x="5562600" y="40386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685800" y="1524000"/>
            <a:ext cx="1959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5800" y="2286000"/>
            <a:ext cx="1997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(-sin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),</a:t>
            </a:r>
          </a:p>
          <a:p>
            <a:r>
              <a:rPr lang="en-CA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CA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CA" i="1" dirty="0" smtClean="0">
                <a:solidFill>
                  <a:srgbClr val="0070C0"/>
                </a:solidFill>
                <a:latin typeface="Symbol" pitchFamily="18" charset="2"/>
              </a:rPr>
              <a:t>q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)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6200000" flipV="1">
            <a:off x="5486400" y="1600200"/>
            <a:ext cx="914400" cy="9144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6400800" y="1524000"/>
            <a:ext cx="990600" cy="990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315200" y="17526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05400" y="16764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Robotic Manipulators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AC31E59-D2CC-4055-8B59-17F4A59E51C8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 robotic manipulator is a kinematic chain</a:t>
            </a:r>
          </a:p>
          <a:p>
            <a:pPr lvl="1"/>
            <a:r>
              <a:rPr lang="en-CA" dirty="0" smtClean="0"/>
              <a:t>i.e. an assembly of pairs of rigid bodies that can move respect to one another via a mechanical constraint</a:t>
            </a:r>
          </a:p>
          <a:p>
            <a:r>
              <a:rPr lang="en-CA" dirty="0" smtClean="0"/>
              <a:t>the rigid bodies are called </a:t>
            </a:r>
            <a:r>
              <a:rPr lang="en-CA" i="1" dirty="0" smtClean="0"/>
              <a:t>links</a:t>
            </a:r>
          </a:p>
          <a:p>
            <a:r>
              <a:rPr lang="en-CA" dirty="0" smtClean="0"/>
              <a:t>the mechanical constraints are called </a:t>
            </a:r>
            <a:r>
              <a:rPr lang="en-CA" i="1" dirty="0" smtClean="0"/>
              <a:t>joints</a:t>
            </a:r>
            <a:endParaRPr lang="en-US" i="1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Symbolic Representation of Manipulators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Inverse </a:t>
            </a:r>
            <a:r>
              <a:rPr lang="en-CA" dirty="0" smtClean="0"/>
              <a:t>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given </a:t>
            </a:r>
            <a:r>
              <a:rPr lang="en-CA" dirty="0" smtClean="0"/>
              <a:t>the </a:t>
            </a:r>
            <a:r>
              <a:rPr lang="en-CA" dirty="0" smtClean="0"/>
              <a:t>position </a:t>
            </a:r>
            <a:r>
              <a:rPr lang="en-CA" dirty="0" smtClean="0"/>
              <a:t>(and possibly</a:t>
            </a:r>
            <a:br>
              <a:rPr lang="en-CA" dirty="0" smtClean="0"/>
            </a:br>
            <a:r>
              <a:rPr lang="en-CA" dirty="0" smtClean="0"/>
              <a:t>the orientation) of </a:t>
            </a:r>
            <a:r>
              <a:rPr lang="en-CA" dirty="0" smtClean="0"/>
              <a:t>the </a:t>
            </a:r>
            <a:r>
              <a:rPr lang="en-CA" dirty="0" smtClean="0"/>
              <a:t>end</a:t>
            </a:r>
            <a:br>
              <a:rPr lang="en-CA" dirty="0" smtClean="0"/>
            </a:br>
            <a:r>
              <a:rPr lang="en-CA" dirty="0" err="1" smtClean="0"/>
              <a:t>effector</a:t>
            </a:r>
            <a:r>
              <a:rPr lang="en-CA" dirty="0" smtClean="0"/>
              <a:t>, and the dimensions</a:t>
            </a:r>
            <a:br>
              <a:rPr lang="en-CA" dirty="0" smtClean="0"/>
            </a:br>
            <a:r>
              <a:rPr lang="en-CA" dirty="0" smtClean="0"/>
              <a:t>of the links, what are the joint</a:t>
            </a:r>
            <a:br>
              <a:rPr lang="en-CA" dirty="0" smtClean="0"/>
            </a:br>
            <a:r>
              <a:rPr lang="en-CA" dirty="0" smtClean="0"/>
              <a:t>variables?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Inverse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928428" y="4876800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dirty="0"/>
          </a:p>
        </p:txBody>
      </p:sp>
      <p:sp>
        <p:nvSpPr>
          <p:cNvPr id="25" name="Freeform 24"/>
          <p:cNvSpPr/>
          <p:nvPr/>
        </p:nvSpPr>
        <p:spPr>
          <a:xfrm>
            <a:off x="2819400" y="4953000"/>
            <a:ext cx="45719" cy="3048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 rot="16200000" flipV="1">
            <a:off x="5486400" y="1600200"/>
            <a:ext cx="914400" cy="9144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6400800" y="1524000"/>
            <a:ext cx="990600" cy="9906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315200" y="17526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05400" y="1676400"/>
            <a:ext cx="36420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29400" y="228600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Straight Connector 51"/>
          <p:cNvCxnSpPr/>
          <p:nvPr/>
        </p:nvCxnSpPr>
        <p:spPr>
          <a:xfrm flipV="1">
            <a:off x="3962400" y="2514600"/>
            <a:ext cx="2438400" cy="7620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1828800" y="3276600"/>
            <a:ext cx="2133600" cy="1981200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4097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Inverse </a:t>
            </a:r>
            <a:r>
              <a:rPr lang="en-CA" dirty="0" smtClean="0"/>
              <a:t>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harder than forward kinematics because there is often more than one possible solution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Inverse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7526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048000" y="42672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181600" y="2895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29400" y="228600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3505200" y="28194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886200" y="3200400"/>
            <a:ext cx="152400" cy="15240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Straight Connector 29"/>
          <p:cNvCxnSpPr>
            <a:endCxn id="22" idx="4"/>
          </p:cNvCxnSpPr>
          <p:nvPr/>
        </p:nvCxnSpPr>
        <p:spPr>
          <a:xfrm rot="5400000" flipH="1" flipV="1">
            <a:off x="1181100" y="57531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572000" y="3886200"/>
            <a:ext cx="1295400" cy="45720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4572000" y="2514602"/>
            <a:ext cx="1828800" cy="18287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828800" y="4343400"/>
            <a:ext cx="2743200" cy="914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Inverse </a:t>
            </a:r>
            <a:r>
              <a:rPr lang="en-CA" dirty="0" smtClean="0"/>
              <a:t>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CA" dirty="0" smtClean="0"/>
              <a:t>law of cosines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Inverse Kinematics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562600" y="342900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5410200" y="3581400"/>
            <a:ext cx="166190" cy="381000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371600" y="4800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524000" y="51816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2286000" y="52578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00400" y="47244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67400" y="2971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1066800" y="4495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H="1" flipV="1">
            <a:off x="1828800" y="5257800"/>
            <a:ext cx="1524000" cy="15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0" y="52578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371600" y="3657600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6324600" y="24384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29400" y="2286000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CA" i="1" baseline="-25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y</a:t>
            </a:r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828800" y="2514600"/>
            <a:ext cx="4572000" cy="27432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685800" y="1371600"/>
          <a:ext cx="5003800" cy="457200"/>
        </p:xfrm>
        <a:graphic>
          <a:graphicData uri="http://schemas.openxmlformats.org/presentationml/2006/ole">
            <p:oleObj spid="_x0000_s1026" name="Equation" r:id="rId3" imgW="2501640" imgH="228600" progId="Equation.3">
              <p:embed/>
            </p:oleObj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4056142" y="32443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Inverse </a:t>
            </a:r>
            <a:r>
              <a:rPr lang="en-CA" dirty="0" smtClean="0"/>
              <a:t>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Inverse Kinematics</a:t>
            </a:r>
            <a:endParaRPr lang="en-US" dirty="0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/>
        </p:nvGraphicFramePr>
        <p:xfrm>
          <a:off x="762000" y="1219200"/>
          <a:ext cx="4013200" cy="914400"/>
        </p:xfrm>
        <a:graphic>
          <a:graphicData uri="http://schemas.openxmlformats.org/presentationml/2006/ole">
            <p:oleObj spid="_x0000_s3074" name="Equation" r:id="rId3" imgW="2006280" imgH="457200" progId="Equation.3">
              <p:embed/>
            </p:oleObj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762000" y="2667000"/>
          <a:ext cx="2844800" cy="431800"/>
        </p:xfrm>
        <a:graphic>
          <a:graphicData uri="http://schemas.openxmlformats.org/presentationml/2006/ole">
            <p:oleObj spid="_x0000_s3075" name="Equation" r:id="rId4" imgW="1422360" imgH="215640" progId="Equation.3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533400" y="2209800"/>
            <a:ext cx="3816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and we have the trigonometric identity</a:t>
            </a:r>
            <a:endParaRPr lang="en-US" dirty="0"/>
          </a:p>
        </p:txBody>
      </p:sp>
      <p:graphicFrame>
        <p:nvGraphicFramePr>
          <p:cNvPr id="3076" name="Object 2"/>
          <p:cNvGraphicFramePr>
            <a:graphicFrameLocks noChangeAspect="1"/>
          </p:cNvGraphicFramePr>
          <p:nvPr/>
        </p:nvGraphicFramePr>
        <p:xfrm>
          <a:off x="723900" y="3733800"/>
          <a:ext cx="3759200" cy="914400"/>
        </p:xfrm>
        <a:graphic>
          <a:graphicData uri="http://schemas.openxmlformats.org/presentationml/2006/ole">
            <p:oleObj spid="_x0000_s3076" name="Equation" r:id="rId5" imgW="1879560" imgH="457200" progId="Equation.3">
              <p:embed/>
            </p:oleObj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533400" y="3288268"/>
            <a:ext cx="1120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therefore,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33400" y="4888468"/>
            <a:ext cx="7423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We could take the inverse cosine, but this gives only one of the two solutions.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Inverse </a:t>
            </a:r>
            <a:r>
              <a:rPr lang="en-CA" dirty="0" smtClean="0"/>
              <a:t>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Inverse Kinematics</a:t>
            </a:r>
            <a:endParaRPr lang="en-US" dirty="0"/>
          </a:p>
        </p:txBody>
      </p:sp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762000" y="1600200"/>
          <a:ext cx="2311400" cy="457200"/>
        </p:xfrm>
        <a:graphic>
          <a:graphicData uri="http://schemas.openxmlformats.org/presentationml/2006/ole">
            <p:oleObj spid="_x0000_s4099" name="Equation" r:id="rId3" imgW="1155600" imgH="228600" progId="Equation.3">
              <p:embed/>
            </p:oleObj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533400" y="2514600"/>
            <a:ext cx="1035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to obtain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533400" y="1078468"/>
            <a:ext cx="4373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Instead, use the two trigonometric identities:</a:t>
            </a:r>
            <a:endParaRPr lang="en-US" dirty="0"/>
          </a:p>
        </p:txBody>
      </p:sp>
      <p:graphicFrame>
        <p:nvGraphicFramePr>
          <p:cNvPr id="4101" name="Object 2"/>
          <p:cNvGraphicFramePr>
            <a:graphicFrameLocks noChangeAspect="1"/>
          </p:cNvGraphicFramePr>
          <p:nvPr/>
        </p:nvGraphicFramePr>
        <p:xfrm>
          <a:off x="3810000" y="1447800"/>
          <a:ext cx="1676400" cy="787400"/>
        </p:xfrm>
        <a:graphic>
          <a:graphicData uri="http://schemas.openxmlformats.org/presentationml/2006/ole">
            <p:oleObj spid="_x0000_s4101" name="Equation" r:id="rId4" imgW="838080" imgH="393480" progId="Equation.3">
              <p:embed/>
            </p:oleObj>
          </a:graphicData>
        </a:graphic>
      </p:graphicFrame>
      <p:graphicFrame>
        <p:nvGraphicFramePr>
          <p:cNvPr id="4102" name="Object 2"/>
          <p:cNvGraphicFramePr>
            <a:graphicFrameLocks noChangeAspect="1"/>
          </p:cNvGraphicFramePr>
          <p:nvPr/>
        </p:nvGraphicFramePr>
        <p:xfrm>
          <a:off x="762000" y="2870200"/>
          <a:ext cx="2514600" cy="990600"/>
        </p:xfrm>
        <a:graphic>
          <a:graphicData uri="http://schemas.openxmlformats.org/presentationml/2006/ole">
            <p:oleObj spid="_x0000_s4102" name="Equation" r:id="rId5" imgW="1257120" imgH="49500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" y="4050268"/>
            <a:ext cx="822045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which yields both solutions for </a:t>
            </a:r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/>
              <a:t> . In many programming languages you would use the</a:t>
            </a:r>
          </a:p>
          <a:p>
            <a:r>
              <a:rPr lang="en-CA" dirty="0" smtClean="0"/>
              <a:t>four quadrant inverse tangent function </a:t>
            </a:r>
            <a:r>
              <a:rPr lang="en-CA" dirty="0" smtClean="0">
                <a:latin typeface="Courier New" pitchFamily="49" charset="0"/>
                <a:cs typeface="Courier New" pitchFamily="49" charset="0"/>
              </a:rPr>
              <a:t>atan2</a:t>
            </a:r>
          </a:p>
          <a:p>
            <a:endParaRPr lang="en-CA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CA" dirty="0" smtClean="0">
                <a:latin typeface="Courier New" pitchFamily="49" charset="0"/>
                <a:cs typeface="Courier New" pitchFamily="49" charset="0"/>
              </a:rPr>
              <a:t>c2 = (x*x + y*y – a1*a1 – a2*a2) / (2*a1*a2);</a:t>
            </a:r>
          </a:p>
          <a:p>
            <a:r>
              <a:rPr lang="en-CA" dirty="0" smtClean="0">
                <a:latin typeface="Courier New" pitchFamily="49" charset="0"/>
                <a:cs typeface="Courier New" pitchFamily="49" charset="0"/>
              </a:rPr>
              <a:t>s2 = </a:t>
            </a:r>
            <a:r>
              <a:rPr lang="en-CA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CA" dirty="0" smtClean="0">
                <a:latin typeface="Courier New" pitchFamily="49" charset="0"/>
                <a:cs typeface="Courier New" pitchFamily="49" charset="0"/>
              </a:rPr>
              <a:t>(1 – c2*c2);</a:t>
            </a:r>
          </a:p>
          <a:p>
            <a:r>
              <a:rPr lang="en-CA" dirty="0" smtClean="0">
                <a:latin typeface="Courier New" pitchFamily="49" charset="0"/>
                <a:cs typeface="Courier New" pitchFamily="49" charset="0"/>
              </a:rPr>
              <a:t>theta21 = atan2(s2, c2);</a:t>
            </a:r>
          </a:p>
          <a:p>
            <a:r>
              <a:rPr lang="en-CA" dirty="0" smtClean="0">
                <a:latin typeface="Courier New" pitchFamily="49" charset="0"/>
                <a:cs typeface="Courier New" pitchFamily="49" charset="0"/>
              </a:rPr>
              <a:t>theta22 = atan2(-s2, c2);</a:t>
            </a:r>
            <a:r>
              <a:rPr lang="en-CA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Inverse </a:t>
            </a:r>
            <a:r>
              <a:rPr lang="en-CA" dirty="0" smtClean="0"/>
              <a:t>Kinematics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Exercise for the student: show that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Inverse Kinematics</a:t>
            </a:r>
            <a:endParaRPr lang="en-US" dirty="0"/>
          </a:p>
        </p:txBody>
      </p:sp>
      <p:graphicFrame>
        <p:nvGraphicFramePr>
          <p:cNvPr id="4102" name="Object 2"/>
          <p:cNvGraphicFramePr>
            <a:graphicFrameLocks noChangeAspect="1"/>
          </p:cNvGraphicFramePr>
          <p:nvPr/>
        </p:nvGraphicFramePr>
        <p:xfrm>
          <a:off x="838200" y="1524000"/>
          <a:ext cx="4521200" cy="965200"/>
        </p:xfrm>
        <a:graphic>
          <a:graphicData uri="http://schemas.openxmlformats.org/presentationml/2006/ole">
            <p:oleObj spid="_x0000_s5124" name="Equation" r:id="rId3" imgW="226044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A150 Robotic Arm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AC31E59-D2CC-4055-8B59-17F4A59E51C8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8" name="Content Placeholder 7" descr="a150_joints.pn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1016504" y="1343987"/>
            <a:ext cx="7110991" cy="4170025"/>
          </a:xfr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Symbolic Representation of Manipulators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86400" y="175260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link 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0" y="1981200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link 2</a:t>
            </a:r>
            <a:endParaRPr lang="en-US" dirty="0"/>
          </a:p>
        </p:txBody>
      </p:sp>
      <p:cxnSp>
        <p:nvCxnSpPr>
          <p:cNvPr id="13" name="Straight Connector 12"/>
          <p:cNvCxnSpPr>
            <a:stCxn id="11" idx="2"/>
          </p:cNvCxnSpPr>
          <p:nvPr/>
        </p:nvCxnSpPr>
        <p:spPr>
          <a:xfrm rot="16200000" flipH="1">
            <a:off x="2986770" y="1996170"/>
            <a:ext cx="392668" cy="1101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2"/>
          </p:cNvCxnSpPr>
          <p:nvPr/>
        </p:nvCxnSpPr>
        <p:spPr>
          <a:xfrm rot="5400000">
            <a:off x="5348971" y="1954562"/>
            <a:ext cx="316468" cy="6512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Joints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AC31E59-D2CC-4055-8B59-17F4A59E51C8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Symbolic Representation of Manipulators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most manipulator joints are one of two types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revolute (or rotary)</a:t>
            </a:r>
          </a:p>
          <a:p>
            <a:pPr marL="788670" lvl="1" indent="-514350"/>
            <a:r>
              <a:rPr lang="en-CA" dirty="0" smtClean="0"/>
              <a:t>like a hinge</a:t>
            </a:r>
          </a:p>
          <a:p>
            <a:pPr marL="788670" lvl="1" indent="-514350"/>
            <a:r>
              <a:rPr lang="en-CA" dirty="0" smtClean="0"/>
              <a:t>allows relative rotation about a fixed axis between two links</a:t>
            </a:r>
          </a:p>
          <a:p>
            <a:pPr marL="1062990" lvl="2" indent="-514350"/>
            <a:r>
              <a:rPr lang="en-CA" dirty="0" smtClean="0"/>
              <a:t>axis of rotation is the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dirty="0" smtClean="0"/>
              <a:t> axis by convention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prismatic (or linear)</a:t>
            </a:r>
          </a:p>
          <a:p>
            <a:pPr marL="788670" lvl="1" indent="-514350"/>
            <a:r>
              <a:rPr lang="en-CA" dirty="0" smtClean="0"/>
              <a:t>like a piston</a:t>
            </a:r>
          </a:p>
          <a:p>
            <a:pPr marL="788670" lvl="1" indent="-514350"/>
            <a:r>
              <a:rPr lang="en-CA" dirty="0" smtClean="0"/>
              <a:t>allows relative translation along a fixed axis between two links</a:t>
            </a:r>
          </a:p>
          <a:p>
            <a:pPr marL="1062990" lvl="2" indent="-514350"/>
            <a:r>
              <a:rPr lang="en-CA" dirty="0" smtClean="0"/>
              <a:t>axis of translation is the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dirty="0" smtClean="0"/>
              <a:t> axis by convention</a:t>
            </a:r>
          </a:p>
          <a:p>
            <a:pPr marL="514350" indent="-514350"/>
            <a:r>
              <a:rPr lang="en-CA" dirty="0" smtClean="0"/>
              <a:t>our convention: joint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connects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to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</a:t>
            </a:r>
          </a:p>
          <a:p>
            <a:pPr marL="788670" lvl="1" indent="-514350"/>
            <a:r>
              <a:rPr lang="en-CA" dirty="0" smtClean="0"/>
              <a:t>when joint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is actuated,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moves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Joint Variables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AC31E59-D2CC-4055-8B59-17F4A59E51C8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Symbolic Representation of Manipulators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CA" dirty="0" smtClean="0"/>
              <a:t>revolute and prismatic joints are one degree of freedom (DOF) joints; thus, they can be described using a single numeric value called a joint variable</a:t>
            </a:r>
          </a:p>
          <a:p>
            <a:pPr marL="514350" indent="-514350"/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: joint variable for joint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CA" dirty="0" smtClean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revolute</a:t>
            </a:r>
          </a:p>
          <a:p>
            <a:pPr marL="788670" lvl="1" indent="-514350"/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CA" i="1" dirty="0" err="1" smtClean="0">
                <a:latin typeface="Symbol" pitchFamily="18" charset="2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/>
              <a:t>: angle of rotation of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relative to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prismatic</a:t>
            </a:r>
          </a:p>
          <a:p>
            <a:pPr marL="788670" lvl="1" indent="-514350"/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: displacement of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relative to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Revolute Joint Variable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AC31E59-D2CC-4055-8B59-17F4A59E51C8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Symbolic Representation of Manipulators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CA" dirty="0" smtClean="0"/>
              <a:t>revolute</a:t>
            </a:r>
          </a:p>
          <a:p>
            <a:pPr marL="788670" lvl="1" indent="-514350"/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CA" i="1" dirty="0" err="1" smtClean="0">
                <a:latin typeface="Symbol" pitchFamily="18" charset="2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CA" dirty="0" smtClean="0"/>
              <a:t>: angle of rotation of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relative to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</a:t>
            </a:r>
          </a:p>
        </p:txBody>
      </p:sp>
      <p:sp>
        <p:nvSpPr>
          <p:cNvPr id="7" name="Oval 6"/>
          <p:cNvSpPr/>
          <p:nvPr/>
        </p:nvSpPr>
        <p:spPr>
          <a:xfrm>
            <a:off x="4114800" y="3886200"/>
            <a:ext cx="914400" cy="914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endCxn id="7" idx="2"/>
          </p:cNvCxnSpPr>
          <p:nvPr/>
        </p:nvCxnSpPr>
        <p:spPr>
          <a:xfrm>
            <a:off x="1828800" y="4343400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</p:cNvCxnSpPr>
          <p:nvPr/>
        </p:nvCxnSpPr>
        <p:spPr>
          <a:xfrm rot="5400000" flipH="1" flipV="1">
            <a:off x="4895289" y="2514601"/>
            <a:ext cx="1505511" cy="15055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495800" y="42672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stCxn id="7" idx="6"/>
          </p:cNvCxnSpPr>
          <p:nvPr/>
        </p:nvCxnSpPr>
        <p:spPr>
          <a:xfrm>
            <a:off x="5029200" y="4343400"/>
            <a:ext cx="9144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86000" y="3886200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105400" y="25146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486400" y="3733800"/>
            <a:ext cx="348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err="1" smtClean="0">
                <a:latin typeface="Symbol" pitchFamily="18" charset="2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/>
          </a:p>
        </p:txBody>
      </p:sp>
      <p:sp>
        <p:nvSpPr>
          <p:cNvPr id="27" name="Freeform 26"/>
          <p:cNvSpPr/>
          <p:nvPr/>
        </p:nvSpPr>
        <p:spPr>
          <a:xfrm>
            <a:off x="5218580" y="3696824"/>
            <a:ext cx="281610" cy="646576"/>
          </a:xfrm>
          <a:custGeom>
            <a:avLst/>
            <a:gdLst>
              <a:gd name="connsiteX0" fmla="*/ 0 w 1828800"/>
              <a:gd name="connsiteY0" fmla="*/ 914400 h 1828800"/>
              <a:gd name="connsiteX1" fmla="*/ 267822 w 1828800"/>
              <a:gd name="connsiteY1" fmla="*/ 267822 h 1828800"/>
              <a:gd name="connsiteX2" fmla="*/ 914401 w 1828800"/>
              <a:gd name="connsiteY2" fmla="*/ 1 h 1828800"/>
              <a:gd name="connsiteX3" fmla="*/ 1560979 w 1828800"/>
              <a:gd name="connsiteY3" fmla="*/ 267823 h 1828800"/>
              <a:gd name="connsiteX4" fmla="*/ 1828800 w 1828800"/>
              <a:gd name="connsiteY4" fmla="*/ 914402 h 1828800"/>
              <a:gd name="connsiteX5" fmla="*/ 1560978 w 1828800"/>
              <a:gd name="connsiteY5" fmla="*/ 1560981 h 1828800"/>
              <a:gd name="connsiteX6" fmla="*/ 914399 w 1828800"/>
              <a:gd name="connsiteY6" fmla="*/ 1828802 h 1828800"/>
              <a:gd name="connsiteX7" fmla="*/ 267821 w 1828800"/>
              <a:gd name="connsiteY7" fmla="*/ 1560980 h 1828800"/>
              <a:gd name="connsiteX8" fmla="*/ 0 w 1828800"/>
              <a:gd name="connsiteY8" fmla="*/ 914401 h 1828800"/>
              <a:gd name="connsiteX9" fmla="*/ 0 w 1828800"/>
              <a:gd name="connsiteY9" fmla="*/ 914400 h 1828800"/>
              <a:gd name="connsiteX0" fmla="*/ 1828800 w 1920240"/>
              <a:gd name="connsiteY0" fmla="*/ 914401 h 1828802"/>
              <a:gd name="connsiteX1" fmla="*/ 1560978 w 1920240"/>
              <a:gd name="connsiteY1" fmla="*/ 1560980 h 1828802"/>
              <a:gd name="connsiteX2" fmla="*/ 914399 w 1920240"/>
              <a:gd name="connsiteY2" fmla="*/ 1828801 h 1828802"/>
              <a:gd name="connsiteX3" fmla="*/ 267821 w 1920240"/>
              <a:gd name="connsiteY3" fmla="*/ 1560979 h 1828802"/>
              <a:gd name="connsiteX4" fmla="*/ 0 w 1920240"/>
              <a:gd name="connsiteY4" fmla="*/ 914400 h 1828802"/>
              <a:gd name="connsiteX5" fmla="*/ 0 w 1920240"/>
              <a:gd name="connsiteY5" fmla="*/ 914399 h 1828802"/>
              <a:gd name="connsiteX6" fmla="*/ 267822 w 1920240"/>
              <a:gd name="connsiteY6" fmla="*/ 267821 h 1828802"/>
              <a:gd name="connsiteX7" fmla="*/ 914401 w 1920240"/>
              <a:gd name="connsiteY7" fmla="*/ 0 h 1828802"/>
              <a:gd name="connsiteX8" fmla="*/ 1560979 w 1920240"/>
              <a:gd name="connsiteY8" fmla="*/ 267822 h 1828802"/>
              <a:gd name="connsiteX9" fmla="*/ 1920240 w 1920240"/>
              <a:gd name="connsiteY9" fmla="*/ 1005841 h 1828802"/>
              <a:gd name="connsiteX0" fmla="*/ 1560978 w 1920240"/>
              <a:gd name="connsiteY0" fmla="*/ 1560980 h 1828802"/>
              <a:gd name="connsiteX1" fmla="*/ 914399 w 1920240"/>
              <a:gd name="connsiteY1" fmla="*/ 1828801 h 1828802"/>
              <a:gd name="connsiteX2" fmla="*/ 267821 w 1920240"/>
              <a:gd name="connsiteY2" fmla="*/ 1560979 h 1828802"/>
              <a:gd name="connsiteX3" fmla="*/ 0 w 1920240"/>
              <a:gd name="connsiteY3" fmla="*/ 914400 h 1828802"/>
              <a:gd name="connsiteX4" fmla="*/ 0 w 1920240"/>
              <a:gd name="connsiteY4" fmla="*/ 914399 h 1828802"/>
              <a:gd name="connsiteX5" fmla="*/ 267822 w 1920240"/>
              <a:gd name="connsiteY5" fmla="*/ 267821 h 1828802"/>
              <a:gd name="connsiteX6" fmla="*/ 914401 w 1920240"/>
              <a:gd name="connsiteY6" fmla="*/ 0 h 1828802"/>
              <a:gd name="connsiteX7" fmla="*/ 1560979 w 1920240"/>
              <a:gd name="connsiteY7" fmla="*/ 267822 h 1828802"/>
              <a:gd name="connsiteX8" fmla="*/ 1920240 w 1920240"/>
              <a:gd name="connsiteY8" fmla="*/ 1005841 h 1828802"/>
              <a:gd name="connsiteX0" fmla="*/ 1560978 w 1828800"/>
              <a:gd name="connsiteY0" fmla="*/ 1560980 h 1828802"/>
              <a:gd name="connsiteX1" fmla="*/ 914399 w 1828800"/>
              <a:gd name="connsiteY1" fmla="*/ 1828801 h 1828802"/>
              <a:gd name="connsiteX2" fmla="*/ 267821 w 1828800"/>
              <a:gd name="connsiteY2" fmla="*/ 1560979 h 1828802"/>
              <a:gd name="connsiteX3" fmla="*/ 0 w 1828800"/>
              <a:gd name="connsiteY3" fmla="*/ 914400 h 1828802"/>
              <a:gd name="connsiteX4" fmla="*/ 0 w 1828800"/>
              <a:gd name="connsiteY4" fmla="*/ 914399 h 1828802"/>
              <a:gd name="connsiteX5" fmla="*/ 267822 w 1828800"/>
              <a:gd name="connsiteY5" fmla="*/ 267821 h 1828802"/>
              <a:gd name="connsiteX6" fmla="*/ 914401 w 1828800"/>
              <a:gd name="connsiteY6" fmla="*/ 0 h 1828802"/>
              <a:gd name="connsiteX7" fmla="*/ 1560979 w 1828800"/>
              <a:gd name="connsiteY7" fmla="*/ 267822 h 1828802"/>
              <a:gd name="connsiteX8" fmla="*/ 1828800 w 1828800"/>
              <a:gd name="connsiteY8" fmla="*/ 914398 h 1828802"/>
              <a:gd name="connsiteX0" fmla="*/ 1560978 w 1842589"/>
              <a:gd name="connsiteY0" fmla="*/ 1560980 h 1828802"/>
              <a:gd name="connsiteX1" fmla="*/ 914399 w 1842589"/>
              <a:gd name="connsiteY1" fmla="*/ 1828801 h 1828802"/>
              <a:gd name="connsiteX2" fmla="*/ 267821 w 1842589"/>
              <a:gd name="connsiteY2" fmla="*/ 1560979 h 1828802"/>
              <a:gd name="connsiteX3" fmla="*/ 0 w 1842589"/>
              <a:gd name="connsiteY3" fmla="*/ 914400 h 1828802"/>
              <a:gd name="connsiteX4" fmla="*/ 0 w 1842589"/>
              <a:gd name="connsiteY4" fmla="*/ 914399 h 1828802"/>
              <a:gd name="connsiteX5" fmla="*/ 267822 w 1842589"/>
              <a:gd name="connsiteY5" fmla="*/ 267821 h 1828802"/>
              <a:gd name="connsiteX6" fmla="*/ 914401 w 1842589"/>
              <a:gd name="connsiteY6" fmla="*/ 0 h 1828802"/>
              <a:gd name="connsiteX7" fmla="*/ 1560979 w 1842589"/>
              <a:gd name="connsiteY7" fmla="*/ 267822 h 1828802"/>
              <a:gd name="connsiteX8" fmla="*/ 1828800 w 1842589"/>
              <a:gd name="connsiteY8" fmla="*/ 914398 h 1828802"/>
              <a:gd name="connsiteX0" fmla="*/ 914399 w 1842589"/>
              <a:gd name="connsiteY0" fmla="*/ 1828801 h 1828801"/>
              <a:gd name="connsiteX1" fmla="*/ 267821 w 1842589"/>
              <a:gd name="connsiteY1" fmla="*/ 1560979 h 1828801"/>
              <a:gd name="connsiteX2" fmla="*/ 0 w 1842589"/>
              <a:gd name="connsiteY2" fmla="*/ 914400 h 1828801"/>
              <a:gd name="connsiteX3" fmla="*/ 0 w 1842589"/>
              <a:gd name="connsiteY3" fmla="*/ 914399 h 1828801"/>
              <a:gd name="connsiteX4" fmla="*/ 267822 w 1842589"/>
              <a:gd name="connsiteY4" fmla="*/ 267821 h 1828801"/>
              <a:gd name="connsiteX5" fmla="*/ 914401 w 1842589"/>
              <a:gd name="connsiteY5" fmla="*/ 0 h 1828801"/>
              <a:gd name="connsiteX6" fmla="*/ 1560979 w 1842589"/>
              <a:gd name="connsiteY6" fmla="*/ 267822 h 1828801"/>
              <a:gd name="connsiteX7" fmla="*/ 1828800 w 1842589"/>
              <a:gd name="connsiteY7" fmla="*/ 914398 h 1828801"/>
              <a:gd name="connsiteX0" fmla="*/ 267821 w 1842589"/>
              <a:gd name="connsiteY0" fmla="*/ 1560979 h 1560979"/>
              <a:gd name="connsiteX1" fmla="*/ 0 w 1842589"/>
              <a:gd name="connsiteY1" fmla="*/ 914400 h 1560979"/>
              <a:gd name="connsiteX2" fmla="*/ 0 w 1842589"/>
              <a:gd name="connsiteY2" fmla="*/ 914399 h 1560979"/>
              <a:gd name="connsiteX3" fmla="*/ 267822 w 1842589"/>
              <a:gd name="connsiteY3" fmla="*/ 267821 h 1560979"/>
              <a:gd name="connsiteX4" fmla="*/ 914401 w 1842589"/>
              <a:gd name="connsiteY4" fmla="*/ 0 h 1560979"/>
              <a:gd name="connsiteX5" fmla="*/ 1560979 w 1842589"/>
              <a:gd name="connsiteY5" fmla="*/ 267822 h 1560979"/>
              <a:gd name="connsiteX6" fmla="*/ 1828800 w 1842589"/>
              <a:gd name="connsiteY6" fmla="*/ 914398 h 1560979"/>
              <a:gd name="connsiteX0" fmla="*/ 0 w 1842589"/>
              <a:gd name="connsiteY0" fmla="*/ 914400 h 914400"/>
              <a:gd name="connsiteX1" fmla="*/ 0 w 1842589"/>
              <a:gd name="connsiteY1" fmla="*/ 914399 h 914400"/>
              <a:gd name="connsiteX2" fmla="*/ 267822 w 1842589"/>
              <a:gd name="connsiteY2" fmla="*/ 267821 h 914400"/>
              <a:gd name="connsiteX3" fmla="*/ 914401 w 1842589"/>
              <a:gd name="connsiteY3" fmla="*/ 0 h 914400"/>
              <a:gd name="connsiteX4" fmla="*/ 1560979 w 1842589"/>
              <a:gd name="connsiteY4" fmla="*/ 267822 h 914400"/>
              <a:gd name="connsiteX5" fmla="*/ 1828800 w 1842589"/>
              <a:gd name="connsiteY5" fmla="*/ 914398 h 914400"/>
              <a:gd name="connsiteX0" fmla="*/ 0 w 1842589"/>
              <a:gd name="connsiteY0" fmla="*/ 914400 h 914400"/>
              <a:gd name="connsiteX1" fmla="*/ 267822 w 1842589"/>
              <a:gd name="connsiteY1" fmla="*/ 267821 h 914400"/>
              <a:gd name="connsiteX2" fmla="*/ 914401 w 1842589"/>
              <a:gd name="connsiteY2" fmla="*/ 0 h 914400"/>
              <a:gd name="connsiteX3" fmla="*/ 1560979 w 1842589"/>
              <a:gd name="connsiteY3" fmla="*/ 267822 h 914400"/>
              <a:gd name="connsiteX4" fmla="*/ 1828800 w 1842589"/>
              <a:gd name="connsiteY4" fmla="*/ 914398 h 914400"/>
              <a:gd name="connsiteX0" fmla="*/ 0 w 1574767"/>
              <a:gd name="connsiteY0" fmla="*/ 267821 h 914398"/>
              <a:gd name="connsiteX1" fmla="*/ 646579 w 1574767"/>
              <a:gd name="connsiteY1" fmla="*/ 0 h 914398"/>
              <a:gd name="connsiteX2" fmla="*/ 1293157 w 1574767"/>
              <a:gd name="connsiteY2" fmla="*/ 267822 h 914398"/>
              <a:gd name="connsiteX3" fmla="*/ 1560978 w 1574767"/>
              <a:gd name="connsiteY3" fmla="*/ 914398 h 914398"/>
              <a:gd name="connsiteX0" fmla="*/ 0 w 1574767"/>
              <a:gd name="connsiteY0" fmla="*/ 107762 h 754339"/>
              <a:gd name="connsiteX1" fmla="*/ 1293157 w 1574767"/>
              <a:gd name="connsiteY1" fmla="*/ 107763 h 754339"/>
              <a:gd name="connsiteX2" fmla="*/ 1560978 w 1574767"/>
              <a:gd name="connsiteY2" fmla="*/ 754339 h 754339"/>
              <a:gd name="connsiteX0" fmla="*/ 0 w 281610"/>
              <a:gd name="connsiteY0" fmla="*/ 0 h 646576"/>
              <a:gd name="connsiteX1" fmla="*/ 267821 w 281610"/>
              <a:gd name="connsiteY1" fmla="*/ 646576 h 64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1610" h="646576">
                <a:moveTo>
                  <a:pt x="0" y="0"/>
                </a:moveTo>
                <a:cubicBezTo>
                  <a:pt x="152400" y="152400"/>
                  <a:pt x="281610" y="396079"/>
                  <a:pt x="267821" y="64657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Prismatic Joint Variable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AC31E59-D2CC-4055-8B59-17F4A59E51C8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Symbolic Representation of Manipulators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/>
            <a:r>
              <a:rPr lang="en-CA" dirty="0" smtClean="0"/>
              <a:t>prismatic</a:t>
            </a:r>
          </a:p>
          <a:p>
            <a:pPr marL="788670" lvl="1" indent="-514350"/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: displacement of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relative to 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371600" y="3657600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828800" y="3200400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 – 1</a:t>
            </a:r>
            <a:r>
              <a:rPr lang="en-CA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6477000" y="3200400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link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3048000" y="3657600"/>
            <a:ext cx="1219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657600" y="3048000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657600" y="4267200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4953000" y="3657600"/>
            <a:ext cx="1066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486400" y="3657600"/>
            <a:ext cx="228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657600" y="4572000"/>
            <a:ext cx="1828800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495800" y="464820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Common Manipulator </a:t>
            </a:r>
            <a:r>
              <a:rPr lang="en-CA" dirty="0" err="1" smtClean="0"/>
              <a:t>Arrangments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most industrial manipulators have six or fewer joints</a:t>
            </a:r>
          </a:p>
          <a:p>
            <a:pPr lvl="1"/>
            <a:r>
              <a:rPr lang="en-CA" dirty="0" smtClean="0"/>
              <a:t>the first three joints are the arm</a:t>
            </a:r>
          </a:p>
          <a:p>
            <a:pPr lvl="1"/>
            <a:r>
              <a:rPr lang="en-CA" dirty="0" smtClean="0"/>
              <a:t>the remaining joints are the wrist</a:t>
            </a:r>
          </a:p>
          <a:p>
            <a:r>
              <a:rPr lang="en-CA" dirty="0" smtClean="0"/>
              <a:t>it is common to describe such manipulators using the joints of the arm</a:t>
            </a:r>
          </a:p>
          <a:p>
            <a:pPr lvl="1"/>
            <a:r>
              <a:rPr lang="en-CA" dirty="0" smtClean="0"/>
              <a:t>R: revolute joint</a:t>
            </a:r>
          </a:p>
          <a:p>
            <a:pPr lvl="1"/>
            <a:r>
              <a:rPr lang="en-CA" dirty="0" smtClean="0"/>
              <a:t>P: prismatic joint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Common Manipulator Arrangements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Straight Connector 36"/>
          <p:cNvCxnSpPr/>
          <p:nvPr/>
        </p:nvCxnSpPr>
        <p:spPr>
          <a:xfrm rot="10800000">
            <a:off x="5715000" y="3657600"/>
            <a:ext cx="609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Articulated Manipulator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E29327D7-175D-4C42-8077-2268929F14E5}" type="datetime1">
              <a:rPr lang="en-US" smtClean="0"/>
              <a:pPr algn="r"/>
              <a:t>1/7/2011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RRR (first three joints are all revolute)</a:t>
            </a:r>
          </a:p>
          <a:p>
            <a:r>
              <a:rPr lang="en-CA" dirty="0" smtClean="0"/>
              <a:t>joint axes</a:t>
            </a:r>
          </a:p>
          <a:p>
            <a:pPr lvl="1"/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/>
              <a:t> : waist</a:t>
            </a:r>
          </a:p>
          <a:p>
            <a:pPr lvl="1"/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 : shoulder (perpendicular to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CA" dirty="0" smtClean="0"/>
              <a:t>)</a:t>
            </a:r>
          </a:p>
          <a:p>
            <a:pPr lvl="1"/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CA" dirty="0" smtClean="0"/>
              <a:t> : elbow (parallel to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/>
              <a:t>)</a:t>
            </a:r>
          </a:p>
          <a:p>
            <a:pPr lvl="1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Common Manipulator Arrangements</a:t>
            </a:r>
            <a:endParaRPr lang="en-US" dirty="0"/>
          </a:p>
        </p:txBody>
      </p:sp>
      <p:sp>
        <p:nvSpPr>
          <p:cNvPr id="7" name="Flowchart: Magnetic Disk 6"/>
          <p:cNvSpPr/>
          <p:nvPr/>
        </p:nvSpPr>
        <p:spPr>
          <a:xfrm>
            <a:off x="4953000" y="5257800"/>
            <a:ext cx="914400" cy="838200"/>
          </a:xfrm>
          <a:prstGeom prst="flowChartMagneticDisk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rot="5400000" flipH="1" flipV="1">
            <a:off x="4876800" y="4876800"/>
            <a:ext cx="1066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96000" y="3886200"/>
            <a:ext cx="533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953000" y="3276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00600" y="34290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181600" y="38100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>
            <a:stCxn id="9" idx="3"/>
          </p:cNvCxnSpPr>
          <p:nvPr/>
        </p:nvCxnSpPr>
        <p:spPr>
          <a:xfrm rot="5400000">
            <a:off x="5029200" y="3940082"/>
            <a:ext cx="174718" cy="1747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029200" y="41148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5867400" y="3657600"/>
            <a:ext cx="45720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>
            <a:off x="7543800" y="3657600"/>
            <a:ext cx="609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7924800" y="3886200"/>
            <a:ext cx="533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781800" y="32766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6629400" y="3429000"/>
            <a:ext cx="914400" cy="914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7010400" y="3810000"/>
            <a:ext cx="152400" cy="152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43" idx="3"/>
          </p:cNvCxnSpPr>
          <p:nvPr/>
        </p:nvCxnSpPr>
        <p:spPr>
          <a:xfrm rot="5400000">
            <a:off x="6858000" y="3940082"/>
            <a:ext cx="174718" cy="17471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6858000" y="4114800"/>
            <a:ext cx="838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7696200" y="3657600"/>
            <a:ext cx="45720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5715000" y="2971800"/>
            <a:ext cx="457200" cy="4572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5400000" flipH="1" flipV="1">
            <a:off x="7543800" y="2971800"/>
            <a:ext cx="457200" cy="457200"/>
          </a:xfrm>
          <a:prstGeom prst="line">
            <a:avLst/>
          </a:prstGeom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22" idx="0"/>
            <a:endCxn id="22" idx="0"/>
          </p:cNvCxnSpPr>
          <p:nvPr/>
        </p:nvCxnSpPr>
        <p:spPr>
          <a:xfrm rot="5400000" flipH="1" flipV="1">
            <a:off x="5410200" y="32766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5143500" y="3086100"/>
            <a:ext cx="533400" cy="0"/>
          </a:xfrm>
          <a:prstGeom prst="line">
            <a:avLst/>
          </a:prstGeom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181600" y="23622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6172200" y="2590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7924800" y="25908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239216" y="5486400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waist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3733800" y="3657600"/>
            <a:ext cx="10005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shoulder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705600" y="4419600"/>
            <a:ext cx="753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elbow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8001000" y="4038600"/>
            <a:ext cx="931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forearm</a:t>
            </a:r>
            <a:endParaRPr lang="en-US" dirty="0"/>
          </a:p>
        </p:txBody>
      </p:sp>
      <p:sp>
        <p:nvSpPr>
          <p:cNvPr id="64" name="Freeform 63"/>
          <p:cNvSpPr/>
          <p:nvPr/>
        </p:nvSpPr>
        <p:spPr>
          <a:xfrm>
            <a:off x="4953000" y="4876800"/>
            <a:ext cx="914401" cy="296980"/>
          </a:xfrm>
          <a:custGeom>
            <a:avLst/>
            <a:gdLst>
              <a:gd name="connsiteX0" fmla="*/ 0 w 914400"/>
              <a:gd name="connsiteY0" fmla="*/ 152400 h 304800"/>
              <a:gd name="connsiteX1" fmla="*/ 312621 w 914400"/>
              <a:gd name="connsiteY1" fmla="*/ 7821 h 304800"/>
              <a:gd name="connsiteX2" fmla="*/ 457200 w 914400"/>
              <a:gd name="connsiteY2" fmla="*/ 0 h 304800"/>
              <a:gd name="connsiteX3" fmla="*/ 601780 w 914400"/>
              <a:gd name="connsiteY3" fmla="*/ 7821 h 304800"/>
              <a:gd name="connsiteX4" fmla="*/ 914400 w 914400"/>
              <a:gd name="connsiteY4" fmla="*/ 152401 h 304800"/>
              <a:gd name="connsiteX5" fmla="*/ 601779 w 914400"/>
              <a:gd name="connsiteY5" fmla="*/ 296980 h 304800"/>
              <a:gd name="connsiteX6" fmla="*/ 457200 w 914400"/>
              <a:gd name="connsiteY6" fmla="*/ 304801 h 304800"/>
              <a:gd name="connsiteX7" fmla="*/ 312621 w 914400"/>
              <a:gd name="connsiteY7" fmla="*/ 296980 h 304800"/>
              <a:gd name="connsiteX8" fmla="*/ 1 w 914400"/>
              <a:gd name="connsiteY8" fmla="*/ 152400 h 304800"/>
              <a:gd name="connsiteX9" fmla="*/ 0 w 914400"/>
              <a:gd name="connsiteY9" fmla="*/ 152400 h 304800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9" fmla="*/ 548640 w 914401"/>
              <a:gd name="connsiteY9" fmla="*/ 91440 h 304801"/>
              <a:gd name="connsiteX0" fmla="*/ 457200 w 914401"/>
              <a:gd name="connsiteY0" fmla="*/ 0 h 304801"/>
              <a:gd name="connsiteX1" fmla="*/ 601780 w 914401"/>
              <a:gd name="connsiteY1" fmla="*/ 7821 h 304801"/>
              <a:gd name="connsiteX2" fmla="*/ 914400 w 914401"/>
              <a:gd name="connsiteY2" fmla="*/ 152401 h 304801"/>
              <a:gd name="connsiteX3" fmla="*/ 601779 w 914401"/>
              <a:gd name="connsiteY3" fmla="*/ 296980 h 304801"/>
              <a:gd name="connsiteX4" fmla="*/ 457200 w 914401"/>
              <a:gd name="connsiteY4" fmla="*/ 304801 h 304801"/>
              <a:gd name="connsiteX5" fmla="*/ 312621 w 914401"/>
              <a:gd name="connsiteY5" fmla="*/ 296980 h 304801"/>
              <a:gd name="connsiteX6" fmla="*/ 1 w 914401"/>
              <a:gd name="connsiteY6" fmla="*/ 152400 h 304801"/>
              <a:gd name="connsiteX7" fmla="*/ 0 w 914401"/>
              <a:gd name="connsiteY7" fmla="*/ 152400 h 304801"/>
              <a:gd name="connsiteX8" fmla="*/ 312621 w 914401"/>
              <a:gd name="connsiteY8" fmla="*/ 7821 h 304801"/>
              <a:gd name="connsiteX0" fmla="*/ 601780 w 914401"/>
              <a:gd name="connsiteY0" fmla="*/ 0 h 296980"/>
              <a:gd name="connsiteX1" fmla="*/ 914400 w 914401"/>
              <a:gd name="connsiteY1" fmla="*/ 144580 h 296980"/>
              <a:gd name="connsiteX2" fmla="*/ 601779 w 914401"/>
              <a:gd name="connsiteY2" fmla="*/ 289159 h 296980"/>
              <a:gd name="connsiteX3" fmla="*/ 457200 w 914401"/>
              <a:gd name="connsiteY3" fmla="*/ 296980 h 296980"/>
              <a:gd name="connsiteX4" fmla="*/ 312621 w 914401"/>
              <a:gd name="connsiteY4" fmla="*/ 289159 h 296980"/>
              <a:gd name="connsiteX5" fmla="*/ 1 w 914401"/>
              <a:gd name="connsiteY5" fmla="*/ 144579 h 296980"/>
              <a:gd name="connsiteX6" fmla="*/ 0 w 914401"/>
              <a:gd name="connsiteY6" fmla="*/ 144579 h 296980"/>
              <a:gd name="connsiteX7" fmla="*/ 312621 w 914401"/>
              <a:gd name="connsiteY7" fmla="*/ 0 h 296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1" h="296980">
                <a:moveTo>
                  <a:pt x="601780" y="0"/>
                </a:moveTo>
                <a:cubicBezTo>
                  <a:pt x="788475" y="20744"/>
                  <a:pt x="914401" y="78982"/>
                  <a:pt x="914400" y="144580"/>
                </a:cubicBezTo>
                <a:cubicBezTo>
                  <a:pt x="914400" y="210178"/>
                  <a:pt x="788473" y="268416"/>
                  <a:pt x="601779" y="289159"/>
                </a:cubicBezTo>
                <a:cubicBezTo>
                  <a:pt x="555160" y="294339"/>
                  <a:pt x="506340" y="296980"/>
                  <a:pt x="457200" y="296980"/>
                </a:cubicBezTo>
                <a:cubicBezTo>
                  <a:pt x="408059" y="296980"/>
                  <a:pt x="359240" y="294339"/>
                  <a:pt x="312621" y="289159"/>
                </a:cubicBezTo>
                <a:cubicBezTo>
                  <a:pt x="125927" y="268415"/>
                  <a:pt x="0" y="210177"/>
                  <a:pt x="1" y="144579"/>
                </a:cubicBezTo>
                <a:lnTo>
                  <a:pt x="0" y="144579"/>
                </a:lnTo>
                <a:cubicBezTo>
                  <a:pt x="1" y="78982"/>
                  <a:pt x="125927" y="20744"/>
                  <a:pt x="312621" y="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64"/>
          <p:cNvSpPr/>
          <p:nvPr/>
        </p:nvSpPr>
        <p:spPr>
          <a:xfrm>
            <a:off x="5640715" y="3048000"/>
            <a:ext cx="455285" cy="455286"/>
          </a:xfrm>
          <a:custGeom>
            <a:avLst/>
            <a:gdLst>
              <a:gd name="connsiteX0" fmla="*/ 0 w 533400"/>
              <a:gd name="connsiteY0" fmla="*/ 266700 h 533400"/>
              <a:gd name="connsiteX1" fmla="*/ 78115 w 533400"/>
              <a:gd name="connsiteY1" fmla="*/ 78115 h 533400"/>
              <a:gd name="connsiteX2" fmla="*/ 266701 w 533400"/>
              <a:gd name="connsiteY2" fmla="*/ 1 h 533400"/>
              <a:gd name="connsiteX3" fmla="*/ 455286 w 533400"/>
              <a:gd name="connsiteY3" fmla="*/ 78116 h 533400"/>
              <a:gd name="connsiteX4" fmla="*/ 533400 w 533400"/>
              <a:gd name="connsiteY4" fmla="*/ 266702 h 533400"/>
              <a:gd name="connsiteX5" fmla="*/ 455285 w 533400"/>
              <a:gd name="connsiteY5" fmla="*/ 455287 h 533400"/>
              <a:gd name="connsiteX6" fmla="*/ 266700 w 533400"/>
              <a:gd name="connsiteY6" fmla="*/ 533402 h 533400"/>
              <a:gd name="connsiteX7" fmla="*/ 78115 w 533400"/>
              <a:gd name="connsiteY7" fmla="*/ 455287 h 533400"/>
              <a:gd name="connsiteX8" fmla="*/ 1 w 533400"/>
              <a:gd name="connsiteY8" fmla="*/ 266701 h 533400"/>
              <a:gd name="connsiteX9" fmla="*/ 0 w 533400"/>
              <a:gd name="connsiteY9" fmla="*/ 266700 h 533400"/>
              <a:gd name="connsiteX0" fmla="*/ 266700 w 533400"/>
              <a:gd name="connsiteY0" fmla="*/ 533401 h 624841"/>
              <a:gd name="connsiteX1" fmla="*/ 78115 w 533400"/>
              <a:gd name="connsiteY1" fmla="*/ 455286 h 624841"/>
              <a:gd name="connsiteX2" fmla="*/ 1 w 533400"/>
              <a:gd name="connsiteY2" fmla="*/ 266700 h 624841"/>
              <a:gd name="connsiteX3" fmla="*/ 0 w 533400"/>
              <a:gd name="connsiteY3" fmla="*/ 266699 h 624841"/>
              <a:gd name="connsiteX4" fmla="*/ 78115 w 533400"/>
              <a:gd name="connsiteY4" fmla="*/ 78114 h 624841"/>
              <a:gd name="connsiteX5" fmla="*/ 266701 w 533400"/>
              <a:gd name="connsiteY5" fmla="*/ 0 h 624841"/>
              <a:gd name="connsiteX6" fmla="*/ 455286 w 533400"/>
              <a:gd name="connsiteY6" fmla="*/ 78115 h 624841"/>
              <a:gd name="connsiteX7" fmla="*/ 533400 w 533400"/>
              <a:gd name="connsiteY7" fmla="*/ 266701 h 624841"/>
              <a:gd name="connsiteX8" fmla="*/ 455285 w 533400"/>
              <a:gd name="connsiteY8" fmla="*/ 455286 h 624841"/>
              <a:gd name="connsiteX9" fmla="*/ 358140 w 533400"/>
              <a:gd name="connsiteY9" fmla="*/ 624841 h 624841"/>
              <a:gd name="connsiteX0" fmla="*/ 266700 w 533400"/>
              <a:gd name="connsiteY0" fmla="*/ 533401 h 533401"/>
              <a:gd name="connsiteX1" fmla="*/ 78115 w 533400"/>
              <a:gd name="connsiteY1" fmla="*/ 455286 h 533401"/>
              <a:gd name="connsiteX2" fmla="*/ 1 w 533400"/>
              <a:gd name="connsiteY2" fmla="*/ 266700 h 533401"/>
              <a:gd name="connsiteX3" fmla="*/ 0 w 533400"/>
              <a:gd name="connsiteY3" fmla="*/ 266699 h 533401"/>
              <a:gd name="connsiteX4" fmla="*/ 78115 w 533400"/>
              <a:gd name="connsiteY4" fmla="*/ 78114 h 533401"/>
              <a:gd name="connsiteX5" fmla="*/ 266701 w 533400"/>
              <a:gd name="connsiteY5" fmla="*/ 0 h 533401"/>
              <a:gd name="connsiteX6" fmla="*/ 455286 w 533400"/>
              <a:gd name="connsiteY6" fmla="*/ 78115 h 533401"/>
              <a:gd name="connsiteX7" fmla="*/ 533400 w 533400"/>
              <a:gd name="connsiteY7" fmla="*/ 266701 h 533401"/>
              <a:gd name="connsiteX8" fmla="*/ 455285 w 533400"/>
              <a:gd name="connsiteY8" fmla="*/ 455286 h 533401"/>
              <a:gd name="connsiteX0" fmla="*/ 78115 w 533400"/>
              <a:gd name="connsiteY0" fmla="*/ 455286 h 455286"/>
              <a:gd name="connsiteX1" fmla="*/ 1 w 533400"/>
              <a:gd name="connsiteY1" fmla="*/ 266700 h 455286"/>
              <a:gd name="connsiteX2" fmla="*/ 0 w 533400"/>
              <a:gd name="connsiteY2" fmla="*/ 266699 h 455286"/>
              <a:gd name="connsiteX3" fmla="*/ 78115 w 533400"/>
              <a:gd name="connsiteY3" fmla="*/ 78114 h 455286"/>
              <a:gd name="connsiteX4" fmla="*/ 266701 w 533400"/>
              <a:gd name="connsiteY4" fmla="*/ 0 h 455286"/>
              <a:gd name="connsiteX5" fmla="*/ 455286 w 533400"/>
              <a:gd name="connsiteY5" fmla="*/ 78115 h 455286"/>
              <a:gd name="connsiteX6" fmla="*/ 533400 w 533400"/>
              <a:gd name="connsiteY6" fmla="*/ 266701 h 455286"/>
              <a:gd name="connsiteX7" fmla="*/ 455285 w 533400"/>
              <a:gd name="connsiteY7" fmla="*/ 455286 h 455286"/>
              <a:gd name="connsiteX0" fmla="*/ 1 w 533400"/>
              <a:gd name="connsiteY0" fmla="*/ 266700 h 455286"/>
              <a:gd name="connsiteX1" fmla="*/ 0 w 533400"/>
              <a:gd name="connsiteY1" fmla="*/ 266699 h 455286"/>
              <a:gd name="connsiteX2" fmla="*/ 78115 w 533400"/>
              <a:gd name="connsiteY2" fmla="*/ 78114 h 455286"/>
              <a:gd name="connsiteX3" fmla="*/ 266701 w 533400"/>
              <a:gd name="connsiteY3" fmla="*/ 0 h 455286"/>
              <a:gd name="connsiteX4" fmla="*/ 455286 w 533400"/>
              <a:gd name="connsiteY4" fmla="*/ 78115 h 455286"/>
              <a:gd name="connsiteX5" fmla="*/ 533400 w 533400"/>
              <a:gd name="connsiteY5" fmla="*/ 266701 h 455286"/>
              <a:gd name="connsiteX6" fmla="*/ 455285 w 533400"/>
              <a:gd name="connsiteY6" fmla="*/ 455286 h 455286"/>
              <a:gd name="connsiteX0" fmla="*/ 0 w 533399"/>
              <a:gd name="connsiteY0" fmla="*/ 266700 h 455286"/>
              <a:gd name="connsiteX1" fmla="*/ 78114 w 533399"/>
              <a:gd name="connsiteY1" fmla="*/ 78114 h 455286"/>
              <a:gd name="connsiteX2" fmla="*/ 266700 w 533399"/>
              <a:gd name="connsiteY2" fmla="*/ 0 h 455286"/>
              <a:gd name="connsiteX3" fmla="*/ 455285 w 533399"/>
              <a:gd name="connsiteY3" fmla="*/ 78115 h 455286"/>
              <a:gd name="connsiteX4" fmla="*/ 533399 w 533399"/>
              <a:gd name="connsiteY4" fmla="*/ 266701 h 455286"/>
              <a:gd name="connsiteX5" fmla="*/ 455284 w 533399"/>
              <a:gd name="connsiteY5" fmla="*/ 455286 h 455286"/>
              <a:gd name="connsiteX0" fmla="*/ 0 w 455285"/>
              <a:gd name="connsiteY0" fmla="*/ 78114 h 455286"/>
              <a:gd name="connsiteX1" fmla="*/ 188586 w 455285"/>
              <a:gd name="connsiteY1" fmla="*/ 0 h 455286"/>
              <a:gd name="connsiteX2" fmla="*/ 377171 w 455285"/>
              <a:gd name="connsiteY2" fmla="*/ 78115 h 455286"/>
              <a:gd name="connsiteX3" fmla="*/ 455285 w 455285"/>
              <a:gd name="connsiteY3" fmla="*/ 266701 h 455286"/>
              <a:gd name="connsiteX4" fmla="*/ 377170 w 455285"/>
              <a:gd name="connsiteY4" fmla="*/ 455286 h 455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285" h="455286">
                <a:moveTo>
                  <a:pt x="0" y="78114"/>
                </a:moveTo>
                <a:cubicBezTo>
                  <a:pt x="50016" y="28098"/>
                  <a:pt x="117852" y="0"/>
                  <a:pt x="188586" y="0"/>
                </a:cubicBezTo>
                <a:cubicBezTo>
                  <a:pt x="259319" y="0"/>
                  <a:pt x="327155" y="28099"/>
                  <a:pt x="377171" y="78115"/>
                </a:cubicBezTo>
                <a:cubicBezTo>
                  <a:pt x="427187" y="128131"/>
                  <a:pt x="455285" y="195967"/>
                  <a:pt x="455285" y="266701"/>
                </a:cubicBezTo>
                <a:cubicBezTo>
                  <a:pt x="455285" y="337434"/>
                  <a:pt x="427186" y="405270"/>
                  <a:pt x="377170" y="45528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5"/>
          <p:cNvSpPr/>
          <p:nvPr/>
        </p:nvSpPr>
        <p:spPr>
          <a:xfrm>
            <a:off x="7467600" y="3048000"/>
            <a:ext cx="455285" cy="455286"/>
          </a:xfrm>
          <a:custGeom>
            <a:avLst/>
            <a:gdLst>
              <a:gd name="connsiteX0" fmla="*/ 0 w 533400"/>
              <a:gd name="connsiteY0" fmla="*/ 266700 h 533400"/>
              <a:gd name="connsiteX1" fmla="*/ 78115 w 533400"/>
              <a:gd name="connsiteY1" fmla="*/ 78115 h 533400"/>
              <a:gd name="connsiteX2" fmla="*/ 266701 w 533400"/>
              <a:gd name="connsiteY2" fmla="*/ 1 h 533400"/>
              <a:gd name="connsiteX3" fmla="*/ 455286 w 533400"/>
              <a:gd name="connsiteY3" fmla="*/ 78116 h 533400"/>
              <a:gd name="connsiteX4" fmla="*/ 533400 w 533400"/>
              <a:gd name="connsiteY4" fmla="*/ 266702 h 533400"/>
              <a:gd name="connsiteX5" fmla="*/ 455285 w 533400"/>
              <a:gd name="connsiteY5" fmla="*/ 455287 h 533400"/>
              <a:gd name="connsiteX6" fmla="*/ 266700 w 533400"/>
              <a:gd name="connsiteY6" fmla="*/ 533402 h 533400"/>
              <a:gd name="connsiteX7" fmla="*/ 78115 w 533400"/>
              <a:gd name="connsiteY7" fmla="*/ 455287 h 533400"/>
              <a:gd name="connsiteX8" fmla="*/ 1 w 533400"/>
              <a:gd name="connsiteY8" fmla="*/ 266701 h 533400"/>
              <a:gd name="connsiteX9" fmla="*/ 0 w 533400"/>
              <a:gd name="connsiteY9" fmla="*/ 266700 h 533400"/>
              <a:gd name="connsiteX0" fmla="*/ 266700 w 533400"/>
              <a:gd name="connsiteY0" fmla="*/ 533401 h 624841"/>
              <a:gd name="connsiteX1" fmla="*/ 78115 w 533400"/>
              <a:gd name="connsiteY1" fmla="*/ 455286 h 624841"/>
              <a:gd name="connsiteX2" fmla="*/ 1 w 533400"/>
              <a:gd name="connsiteY2" fmla="*/ 266700 h 624841"/>
              <a:gd name="connsiteX3" fmla="*/ 0 w 533400"/>
              <a:gd name="connsiteY3" fmla="*/ 266699 h 624841"/>
              <a:gd name="connsiteX4" fmla="*/ 78115 w 533400"/>
              <a:gd name="connsiteY4" fmla="*/ 78114 h 624841"/>
              <a:gd name="connsiteX5" fmla="*/ 266701 w 533400"/>
              <a:gd name="connsiteY5" fmla="*/ 0 h 624841"/>
              <a:gd name="connsiteX6" fmla="*/ 455286 w 533400"/>
              <a:gd name="connsiteY6" fmla="*/ 78115 h 624841"/>
              <a:gd name="connsiteX7" fmla="*/ 533400 w 533400"/>
              <a:gd name="connsiteY7" fmla="*/ 266701 h 624841"/>
              <a:gd name="connsiteX8" fmla="*/ 455285 w 533400"/>
              <a:gd name="connsiteY8" fmla="*/ 455286 h 624841"/>
              <a:gd name="connsiteX9" fmla="*/ 358140 w 533400"/>
              <a:gd name="connsiteY9" fmla="*/ 624841 h 624841"/>
              <a:gd name="connsiteX0" fmla="*/ 266700 w 533400"/>
              <a:gd name="connsiteY0" fmla="*/ 533401 h 533401"/>
              <a:gd name="connsiteX1" fmla="*/ 78115 w 533400"/>
              <a:gd name="connsiteY1" fmla="*/ 455286 h 533401"/>
              <a:gd name="connsiteX2" fmla="*/ 1 w 533400"/>
              <a:gd name="connsiteY2" fmla="*/ 266700 h 533401"/>
              <a:gd name="connsiteX3" fmla="*/ 0 w 533400"/>
              <a:gd name="connsiteY3" fmla="*/ 266699 h 533401"/>
              <a:gd name="connsiteX4" fmla="*/ 78115 w 533400"/>
              <a:gd name="connsiteY4" fmla="*/ 78114 h 533401"/>
              <a:gd name="connsiteX5" fmla="*/ 266701 w 533400"/>
              <a:gd name="connsiteY5" fmla="*/ 0 h 533401"/>
              <a:gd name="connsiteX6" fmla="*/ 455286 w 533400"/>
              <a:gd name="connsiteY6" fmla="*/ 78115 h 533401"/>
              <a:gd name="connsiteX7" fmla="*/ 533400 w 533400"/>
              <a:gd name="connsiteY7" fmla="*/ 266701 h 533401"/>
              <a:gd name="connsiteX8" fmla="*/ 455285 w 533400"/>
              <a:gd name="connsiteY8" fmla="*/ 455286 h 533401"/>
              <a:gd name="connsiteX0" fmla="*/ 78115 w 533400"/>
              <a:gd name="connsiteY0" fmla="*/ 455286 h 455286"/>
              <a:gd name="connsiteX1" fmla="*/ 1 w 533400"/>
              <a:gd name="connsiteY1" fmla="*/ 266700 h 455286"/>
              <a:gd name="connsiteX2" fmla="*/ 0 w 533400"/>
              <a:gd name="connsiteY2" fmla="*/ 266699 h 455286"/>
              <a:gd name="connsiteX3" fmla="*/ 78115 w 533400"/>
              <a:gd name="connsiteY3" fmla="*/ 78114 h 455286"/>
              <a:gd name="connsiteX4" fmla="*/ 266701 w 533400"/>
              <a:gd name="connsiteY4" fmla="*/ 0 h 455286"/>
              <a:gd name="connsiteX5" fmla="*/ 455286 w 533400"/>
              <a:gd name="connsiteY5" fmla="*/ 78115 h 455286"/>
              <a:gd name="connsiteX6" fmla="*/ 533400 w 533400"/>
              <a:gd name="connsiteY6" fmla="*/ 266701 h 455286"/>
              <a:gd name="connsiteX7" fmla="*/ 455285 w 533400"/>
              <a:gd name="connsiteY7" fmla="*/ 455286 h 455286"/>
              <a:gd name="connsiteX0" fmla="*/ 1 w 533400"/>
              <a:gd name="connsiteY0" fmla="*/ 266700 h 455286"/>
              <a:gd name="connsiteX1" fmla="*/ 0 w 533400"/>
              <a:gd name="connsiteY1" fmla="*/ 266699 h 455286"/>
              <a:gd name="connsiteX2" fmla="*/ 78115 w 533400"/>
              <a:gd name="connsiteY2" fmla="*/ 78114 h 455286"/>
              <a:gd name="connsiteX3" fmla="*/ 266701 w 533400"/>
              <a:gd name="connsiteY3" fmla="*/ 0 h 455286"/>
              <a:gd name="connsiteX4" fmla="*/ 455286 w 533400"/>
              <a:gd name="connsiteY4" fmla="*/ 78115 h 455286"/>
              <a:gd name="connsiteX5" fmla="*/ 533400 w 533400"/>
              <a:gd name="connsiteY5" fmla="*/ 266701 h 455286"/>
              <a:gd name="connsiteX6" fmla="*/ 455285 w 533400"/>
              <a:gd name="connsiteY6" fmla="*/ 455286 h 455286"/>
              <a:gd name="connsiteX0" fmla="*/ 0 w 533399"/>
              <a:gd name="connsiteY0" fmla="*/ 266700 h 455286"/>
              <a:gd name="connsiteX1" fmla="*/ 78114 w 533399"/>
              <a:gd name="connsiteY1" fmla="*/ 78114 h 455286"/>
              <a:gd name="connsiteX2" fmla="*/ 266700 w 533399"/>
              <a:gd name="connsiteY2" fmla="*/ 0 h 455286"/>
              <a:gd name="connsiteX3" fmla="*/ 455285 w 533399"/>
              <a:gd name="connsiteY3" fmla="*/ 78115 h 455286"/>
              <a:gd name="connsiteX4" fmla="*/ 533399 w 533399"/>
              <a:gd name="connsiteY4" fmla="*/ 266701 h 455286"/>
              <a:gd name="connsiteX5" fmla="*/ 455284 w 533399"/>
              <a:gd name="connsiteY5" fmla="*/ 455286 h 455286"/>
              <a:gd name="connsiteX0" fmla="*/ 0 w 455285"/>
              <a:gd name="connsiteY0" fmla="*/ 78114 h 455286"/>
              <a:gd name="connsiteX1" fmla="*/ 188586 w 455285"/>
              <a:gd name="connsiteY1" fmla="*/ 0 h 455286"/>
              <a:gd name="connsiteX2" fmla="*/ 377171 w 455285"/>
              <a:gd name="connsiteY2" fmla="*/ 78115 h 455286"/>
              <a:gd name="connsiteX3" fmla="*/ 455285 w 455285"/>
              <a:gd name="connsiteY3" fmla="*/ 266701 h 455286"/>
              <a:gd name="connsiteX4" fmla="*/ 377170 w 455285"/>
              <a:gd name="connsiteY4" fmla="*/ 455286 h 4552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5285" h="455286">
                <a:moveTo>
                  <a:pt x="0" y="78114"/>
                </a:moveTo>
                <a:cubicBezTo>
                  <a:pt x="50016" y="28098"/>
                  <a:pt x="117852" y="0"/>
                  <a:pt x="188586" y="0"/>
                </a:cubicBezTo>
                <a:cubicBezTo>
                  <a:pt x="259319" y="0"/>
                  <a:pt x="327155" y="28099"/>
                  <a:pt x="377171" y="78115"/>
                </a:cubicBezTo>
                <a:cubicBezTo>
                  <a:pt x="427187" y="128131"/>
                  <a:pt x="455285" y="195967"/>
                  <a:pt x="455285" y="266701"/>
                </a:cubicBezTo>
                <a:cubicBezTo>
                  <a:pt x="455285" y="337434"/>
                  <a:pt x="427186" y="405270"/>
                  <a:pt x="377170" y="455286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5943600" y="4800600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6172200" y="3244334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8001000" y="3244334"/>
            <a:ext cx="381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i="1" dirty="0" smtClean="0">
                <a:latin typeface="Symbol" pitchFamily="18" charset="2"/>
              </a:rPr>
              <a:t>q</a:t>
            </a:r>
            <a:r>
              <a:rPr lang="en-CA" i="1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478</TotalTime>
  <Words>1039</Words>
  <Application>Microsoft Office PowerPoint</Application>
  <PresentationFormat>On-screen Show (4:3)</PresentationFormat>
  <Paragraphs>306</Paragraphs>
  <Slides>25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Origin</vt:lpstr>
      <vt:lpstr>Microsoft Equation 3.0</vt:lpstr>
      <vt:lpstr>Day 02</vt:lpstr>
      <vt:lpstr>Robotic Manipulators</vt:lpstr>
      <vt:lpstr>A150 Robotic Arm</vt:lpstr>
      <vt:lpstr>Joints</vt:lpstr>
      <vt:lpstr>Joint Variables</vt:lpstr>
      <vt:lpstr>Revolute Joint Variable</vt:lpstr>
      <vt:lpstr>Prismatic Joint Variable</vt:lpstr>
      <vt:lpstr>Common Manipulator Arrangments</vt:lpstr>
      <vt:lpstr>Articulated Manipulator</vt:lpstr>
      <vt:lpstr>Spherical Manipulator</vt:lpstr>
      <vt:lpstr>SCARA Manipulator</vt:lpstr>
      <vt:lpstr>Forward Kinematics</vt:lpstr>
      <vt:lpstr>Forward Kinematics</vt:lpstr>
      <vt:lpstr>Forward Kinematics</vt:lpstr>
      <vt:lpstr>Forward Kinematics</vt:lpstr>
      <vt:lpstr>Forward Kinematics</vt:lpstr>
      <vt:lpstr>Forward Kinematics</vt:lpstr>
      <vt:lpstr>Forward Kinematics</vt:lpstr>
      <vt:lpstr>Forward Kinematics</vt:lpstr>
      <vt:lpstr>Inverse Kinematics</vt:lpstr>
      <vt:lpstr>Inverse Kinematics</vt:lpstr>
      <vt:lpstr>Inverse Kinematics</vt:lpstr>
      <vt:lpstr>Inverse Kinematics</vt:lpstr>
      <vt:lpstr>Inverse Kinematics</vt:lpstr>
      <vt:lpstr>Inverse Kinematics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mab</cp:lastModifiedBy>
  <cp:revision>5</cp:revision>
  <dcterms:created xsi:type="dcterms:W3CDTF">2011-01-07T01:27:12Z</dcterms:created>
  <dcterms:modified xsi:type="dcterms:W3CDTF">2011-01-07T17:56:59Z</dcterms:modified>
</cp:coreProperties>
</file>