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4" r:id="rId5"/>
    <p:sldId id="257" r:id="rId6"/>
    <p:sldId id="269" r:id="rId7"/>
    <p:sldId id="271" r:id="rId8"/>
    <p:sldId id="270" r:id="rId9"/>
    <p:sldId id="267" r:id="rId10"/>
    <p:sldId id="268" r:id="rId11"/>
    <p:sldId id="266" r:id="rId12"/>
    <p:sldId id="259" r:id="rId13"/>
    <p:sldId id="273" r:id="rId14"/>
    <p:sldId id="260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fan Priyambodo" initials="EP" lastIdx="1" clrIdx="0">
    <p:extLst>
      <p:ext uri="{19B8F6BF-5375-455C-9EA6-DF929625EA0E}">
        <p15:presenceInfo xmlns:p15="http://schemas.microsoft.com/office/powerpoint/2012/main" userId="S::erfan@uny.ac.id::534d0adc-6910-4d4b-b91f-d08f88578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378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002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950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971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400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34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68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40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264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3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3664-5BB5-452A-A18D-8DFC5E27657D}" type="datetimeFigureOut">
              <a:rPr lang="id-ID" smtClean="0"/>
              <a:t>23/11/2022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AC96-F2A5-4AAD-912E-DFE5848717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000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upubs.onlinelibrary.wiley.com/doi/full/10.1029/2018JE00569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arthBlackBackground2b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12353" r="10084" b="1180"/>
          <a:stretch/>
        </p:blipFill>
        <p:spPr bwMode="auto">
          <a:xfrm>
            <a:off x="2080590" y="0"/>
            <a:ext cx="8303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97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4713" cy="52687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r="13072"/>
          <a:stretch/>
        </p:blipFill>
        <p:spPr>
          <a:xfrm>
            <a:off x="7394713" y="3118245"/>
            <a:ext cx="4797287" cy="37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78078" cy="3250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170"/>
            <a:ext cx="5778078" cy="360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78" y="-1"/>
            <a:ext cx="6413922" cy="42914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6800" y="5044723"/>
            <a:ext cx="6045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400" dirty="0">
                <a:solidFill>
                  <a:srgbClr val="FFC000"/>
                </a:solidFill>
              </a:rPr>
              <a:t>Perairan adalah tempat sampah raksasa di bumi ini</a:t>
            </a:r>
          </a:p>
        </p:txBody>
      </p:sp>
    </p:spTree>
    <p:extLst>
      <p:ext uri="{BB962C8B-B14F-4D97-AF65-F5344CB8AC3E}">
        <p14:creationId xmlns:p14="http://schemas.microsoft.com/office/powerpoint/2010/main" val="191778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92"/>
            <a:ext cx="4652687" cy="2953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2343150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Limbah Industri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45338"/>
            <a:ext cx="4652686" cy="2612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75559" y="6248400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Limbah Rumah Tangga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5" y="0"/>
            <a:ext cx="4451616" cy="29654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91135" y="2356488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Limbah Tambang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1" y="-12711"/>
            <a:ext cx="3606799" cy="29781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85200" y="2343150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Limbah Pertanian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5" y="4245338"/>
            <a:ext cx="3932515" cy="2612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6301" y="6248400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Tumpahan Minyak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7364" y="5436431"/>
            <a:ext cx="20024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400" dirty="0"/>
              <a:t>Dan lain2</a:t>
            </a:r>
          </a:p>
        </p:txBody>
      </p:sp>
    </p:spTree>
    <p:extLst>
      <p:ext uri="{BB962C8B-B14F-4D97-AF65-F5344CB8AC3E}">
        <p14:creationId xmlns:p14="http://schemas.microsoft.com/office/powerpoint/2010/main" val="375621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6024" cy="3304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95290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Blooming Alga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889"/>
            <a:ext cx="5036024" cy="3553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48401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Ocean Acidification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24" y="-1"/>
            <a:ext cx="4995080" cy="33300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36024" y="2695289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Dancing Cats Disease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6024" y="3304888"/>
            <a:ext cx="4995080" cy="3553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CH</a:t>
            </a:r>
            <a:r>
              <a:rPr lang="id-ID" sz="2400" baseline="-25000" dirty="0">
                <a:solidFill>
                  <a:schemeClr val="bg1"/>
                </a:solidFill>
                <a:latin typeface="Berlin Sans FB" panose="020E0602020502020306" pitchFamily="34" charset="0"/>
              </a:rPr>
              <a:t>2</a:t>
            </a:r>
            <a:r>
              <a:rPr lang="id-ID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O + O</a:t>
            </a:r>
            <a:r>
              <a:rPr lang="id-ID" sz="2400" baseline="-25000" dirty="0">
                <a:solidFill>
                  <a:schemeClr val="bg1"/>
                </a:solidFill>
                <a:latin typeface="Berlin Sans FB" panose="020E0602020502020306" pitchFamily="34" charset="0"/>
              </a:rPr>
              <a:t>2</a:t>
            </a:r>
            <a:r>
              <a:rPr lang="id-ID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Berlin Sans FB" panose="020E0602020502020306" pitchFamily="34" charset="0"/>
                <a:sym typeface="Wingdings" panose="05000000000000000000" pitchFamily="2" charset="2"/>
              </a:rPr>
              <a:t> CO</a:t>
            </a:r>
            <a:r>
              <a:rPr lang="id-ID" sz="2400" baseline="-25000" dirty="0">
                <a:solidFill>
                  <a:schemeClr val="bg1"/>
                </a:solidFill>
                <a:latin typeface="Berlin Sans FB" panose="020E0602020502020306" pitchFamily="34" charset="0"/>
                <a:sym typeface="Wingdings" panose="05000000000000000000" pitchFamily="2" charset="2"/>
              </a:rPr>
              <a:t>2</a:t>
            </a:r>
            <a:r>
              <a:rPr lang="id-ID" sz="2400" dirty="0">
                <a:solidFill>
                  <a:schemeClr val="bg1"/>
                </a:solidFill>
                <a:latin typeface="Berlin Sans FB" panose="020E0602020502020306" pitchFamily="34" charset="0"/>
                <a:sym typeface="Wingdings" panose="05000000000000000000" pitchFamily="2" charset="2"/>
              </a:rPr>
              <a:t> + H</a:t>
            </a:r>
            <a:r>
              <a:rPr lang="id-ID" sz="2400" baseline="-25000" dirty="0">
                <a:solidFill>
                  <a:schemeClr val="bg1"/>
                </a:solidFill>
                <a:latin typeface="Berlin Sans FB" panose="020E0602020502020306" pitchFamily="34" charset="0"/>
                <a:sym typeface="Wingdings" panose="05000000000000000000" pitchFamily="2" charset="2"/>
              </a:rPr>
              <a:t>2</a:t>
            </a:r>
            <a:r>
              <a:rPr lang="id-ID" sz="2400" dirty="0">
                <a:solidFill>
                  <a:schemeClr val="bg1"/>
                </a:solidFill>
                <a:latin typeface="Berlin Sans FB" panose="020E0602020502020306" pitchFamily="34" charset="0"/>
                <a:sym typeface="Wingdings" panose="05000000000000000000" pitchFamily="2" charset="2"/>
              </a:rPr>
              <a:t>O</a:t>
            </a:r>
            <a:endParaRPr lang="id-ID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6024" y="6248400"/>
            <a:ext cx="25019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BOD</a:t>
            </a:r>
          </a:p>
        </p:txBody>
      </p:sp>
    </p:spTree>
    <p:extLst>
      <p:ext uri="{BB962C8B-B14F-4D97-AF65-F5344CB8AC3E}">
        <p14:creationId xmlns:p14="http://schemas.microsoft.com/office/powerpoint/2010/main" val="202737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C000"/>
                </a:solidFill>
              </a:rPr>
              <a:t>Quality of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90688"/>
            <a:ext cx="4026090" cy="51673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>
                <a:latin typeface="Berlin Sans FB" panose="020E0602020502020306" pitchFamily="34" charset="0"/>
              </a:rPr>
              <a:t>PHYSICAL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6090" y="1690688"/>
            <a:ext cx="4021540" cy="5167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>
                <a:latin typeface="Berlin Sans FB" panose="020E0602020502020306" pitchFamily="34" charset="0"/>
              </a:rPr>
              <a:t>CHEMICAL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7630" y="1690688"/>
            <a:ext cx="4144370" cy="5167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>
                <a:latin typeface="Berlin Sans FB" panose="020E0602020502020306" pitchFamily="34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07977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1" y="397565"/>
            <a:ext cx="10515600" cy="60694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Origin of Earth's Water: Chondritic Inheritance Plus Nebular </a:t>
            </a:r>
            <a:r>
              <a:rPr lang="en-US" sz="3600" b="1" dirty="0" err="1"/>
              <a:t>Ingassing</a:t>
            </a:r>
            <a:r>
              <a:rPr lang="en-US" sz="3600" b="1" dirty="0"/>
              <a:t> and Storage of Hydrogen in the Core</a:t>
            </a:r>
            <a:br>
              <a:rPr lang="id-ID" sz="3600" b="1" dirty="0"/>
            </a:br>
            <a:br>
              <a:rPr lang="id-ID" sz="3600" b="1" dirty="0"/>
            </a:br>
            <a:br>
              <a:rPr lang="id-ID" sz="3600" b="1" dirty="0"/>
            </a:br>
            <a:r>
              <a:rPr lang="id-ID" sz="3600" b="1" dirty="0">
                <a:hlinkClick r:id="rId2"/>
              </a:rPr>
              <a:t>https://agupubs.onlinelibrary.wiley.com/doi/full/10.1029/2018JE005698</a:t>
            </a:r>
            <a:r>
              <a:rPr lang="id-ID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9807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22" y="2564986"/>
            <a:ext cx="10515600" cy="1325563"/>
          </a:xfrm>
        </p:spPr>
        <p:txBody>
          <a:bodyPr/>
          <a:lstStyle/>
          <a:p>
            <a:pPr algn="ctr"/>
            <a:r>
              <a:rPr lang="id-ID" dirty="0">
                <a:solidFill>
                  <a:srgbClr val="FFFF00"/>
                </a:solidFill>
                <a:latin typeface="Berlin Sans FB" panose="020E0602020502020306" pitchFamily="34" charset="0"/>
              </a:rPr>
              <a:t>MUNGKINKAH AIR DI BUMI HILANG? </a:t>
            </a:r>
          </a:p>
        </p:txBody>
      </p:sp>
    </p:spTree>
    <p:extLst>
      <p:ext uri="{BB962C8B-B14F-4D97-AF65-F5344CB8AC3E}">
        <p14:creationId xmlns:p14="http://schemas.microsoft.com/office/powerpoint/2010/main" val="293378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9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5E083C-A36C-2E4D-A67E-563A8BB8A849}"/>
              </a:ext>
            </a:extLst>
          </p:cNvPr>
          <p:cNvGrpSpPr/>
          <p:nvPr/>
        </p:nvGrpSpPr>
        <p:grpSpPr>
          <a:xfrm>
            <a:off x="-17832" y="-2"/>
            <a:ext cx="3661783" cy="3522193"/>
            <a:chOff x="0" y="0"/>
            <a:chExt cx="3048000" cy="2565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CC904A-61A3-E449-A422-1B03625C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3048000" cy="2565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CCD80-7CC3-C24A-BDF3-71380F3B9C22}"/>
                </a:ext>
              </a:extLst>
            </p:cNvPr>
            <p:cNvSpPr txBox="1"/>
            <p:nvPr/>
          </p:nvSpPr>
          <p:spPr>
            <a:xfrm flipH="1">
              <a:off x="120914" y="2204808"/>
              <a:ext cx="27529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Futura-Medium" panose="020B0600000000000000" pitchFamily="34" charset="0"/>
                </a:rPr>
                <a:t>Dragonfly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797450-73F2-6345-8A2E-52CB4C7D2851}"/>
              </a:ext>
            </a:extLst>
          </p:cNvPr>
          <p:cNvGrpSpPr/>
          <p:nvPr/>
        </p:nvGrpSpPr>
        <p:grpSpPr>
          <a:xfrm>
            <a:off x="-45242" y="3452884"/>
            <a:ext cx="3652622" cy="3405116"/>
            <a:chOff x="-8624" y="2565400"/>
            <a:chExt cx="3056623" cy="2565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7D0F83-EF14-8147-BAE7-62C933AD2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8624" y="2565400"/>
              <a:ext cx="3056623" cy="2565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033E9E-DD7A-AC41-8403-742C6337C59D}"/>
                </a:ext>
              </a:extLst>
            </p:cNvPr>
            <p:cNvSpPr txBox="1"/>
            <p:nvPr/>
          </p:nvSpPr>
          <p:spPr>
            <a:xfrm>
              <a:off x="140147" y="4770208"/>
              <a:ext cx="2733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Futura-Medium" panose="020B0600000000000000" pitchFamily="34" charset="0"/>
                </a:rPr>
                <a:t>Sandhill cranes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530A7-EEE2-2C49-93F9-E01859796074}"/>
              </a:ext>
            </a:extLst>
          </p:cNvPr>
          <p:cNvGrpSpPr/>
          <p:nvPr/>
        </p:nvGrpSpPr>
        <p:grpSpPr>
          <a:xfrm>
            <a:off x="3579970" y="1"/>
            <a:ext cx="3810897" cy="3452884"/>
            <a:chOff x="3047909" y="0"/>
            <a:chExt cx="3035300" cy="2565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F41031-FEAF-6548-A8FB-E00D54E1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047909" y="0"/>
              <a:ext cx="3035300" cy="2565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0159BA-DF4F-544F-8EF1-6E7AA3BF38C6}"/>
                </a:ext>
              </a:extLst>
            </p:cNvPr>
            <p:cNvSpPr txBox="1"/>
            <p:nvPr/>
          </p:nvSpPr>
          <p:spPr>
            <a:xfrm>
              <a:off x="3143514" y="2204808"/>
              <a:ext cx="27529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Futura-Medium" panose="020B0600000000000000" pitchFamily="34" charset="0"/>
                </a:rPr>
                <a:t>Kingfisher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E46847-D334-4842-8F8B-CC3D565754F8}"/>
              </a:ext>
            </a:extLst>
          </p:cNvPr>
          <p:cNvGrpSpPr/>
          <p:nvPr/>
        </p:nvGrpSpPr>
        <p:grpSpPr>
          <a:xfrm>
            <a:off x="3613600" y="3452884"/>
            <a:ext cx="3783487" cy="3405116"/>
            <a:chOff x="3047998" y="2565400"/>
            <a:chExt cx="3026587" cy="2565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88F95D-64BF-304C-AFD0-96B0FCD8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047998" y="2565400"/>
              <a:ext cx="3026587" cy="2565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E604F8-383C-124E-A0D1-3DAFE75F8218}"/>
                </a:ext>
              </a:extLst>
            </p:cNvPr>
            <p:cNvSpPr txBox="1"/>
            <p:nvPr/>
          </p:nvSpPr>
          <p:spPr>
            <a:xfrm>
              <a:off x="3171371" y="4770208"/>
              <a:ext cx="2725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Futura-Medium" panose="020B0600000000000000" pitchFamily="34" charset="0"/>
                </a:rPr>
                <a:t>Florida manatee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6E9D0D-4755-854A-8FD3-D5CE7F9679CD}"/>
              </a:ext>
            </a:extLst>
          </p:cNvPr>
          <p:cNvGrpSpPr/>
          <p:nvPr/>
        </p:nvGrpSpPr>
        <p:grpSpPr>
          <a:xfrm flipH="1">
            <a:off x="7397087" y="-21050"/>
            <a:ext cx="4794913" cy="3543242"/>
            <a:chOff x="6076587" y="0"/>
            <a:chExt cx="3061063" cy="25654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9FB572-9B71-B946-9803-24CB5E0B6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076587" y="0"/>
              <a:ext cx="3061063" cy="2565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96D53A-943A-974F-BDB6-6D68B7F667F4}"/>
                </a:ext>
              </a:extLst>
            </p:cNvPr>
            <p:cNvSpPr txBox="1"/>
            <p:nvPr/>
          </p:nvSpPr>
          <p:spPr>
            <a:xfrm>
              <a:off x="6193971" y="2204808"/>
              <a:ext cx="2725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Futura-Medium" panose="020B0600000000000000" pitchFamily="34" charset="0"/>
                </a:rPr>
                <a:t>Otter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CA9DB7-6910-C84E-A9BA-457CC6FF8DFA}"/>
              </a:ext>
            </a:extLst>
          </p:cNvPr>
          <p:cNvGrpSpPr/>
          <p:nvPr/>
        </p:nvGrpSpPr>
        <p:grpSpPr>
          <a:xfrm>
            <a:off x="7397087" y="3452884"/>
            <a:ext cx="4794913" cy="3399583"/>
            <a:chOff x="6074585" y="2565400"/>
            <a:chExt cx="3069415" cy="2565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04CA9EF-9C1D-8C45-8104-BCA81765A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074585" y="2565400"/>
              <a:ext cx="3069415" cy="2565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42706C-43AA-C043-9FE9-AC1309CCA865}"/>
                </a:ext>
              </a:extLst>
            </p:cNvPr>
            <p:cNvSpPr txBox="1"/>
            <p:nvPr/>
          </p:nvSpPr>
          <p:spPr>
            <a:xfrm>
              <a:off x="6193971" y="4770208"/>
              <a:ext cx="2634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Futura-Medium" panose="020B0600000000000000" pitchFamily="34" charset="0"/>
                </a:rPr>
                <a:t>Pacific salmon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4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0AE2D9-2811-1C4B-B0D4-FCF37E0C84C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0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464FF-4652-C14E-BE92-2B347EF1BBE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1"/>
            <a:ext cx="6206152" cy="3482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43367-D09F-E340-B418-A709865324D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85851" y="0"/>
            <a:ext cx="6206150" cy="3482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2F5F0-A1EB-0648-94D3-E656C8F824A1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" y="3392899"/>
            <a:ext cx="6206151" cy="3465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B06A1-9BEB-BD4C-926B-128E3428850D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85851" y="3392901"/>
            <a:ext cx="6206149" cy="34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3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"/>
            <a:ext cx="5327583" cy="3167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8" y="3167270"/>
            <a:ext cx="5327583" cy="36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92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Futura-Medium</vt:lpstr>
      <vt:lpstr>Office Theme</vt:lpstr>
      <vt:lpstr>PowerPoint Presentation</vt:lpstr>
      <vt:lpstr>Origin of Earth's Water: Chondritic Inheritance Plus Nebular Ingassing and Storage of Hydrogen in the Core   https://agupubs.onlinelibrary.wiley.com/doi/full/10.1029/2018JE005698 </vt:lpstr>
      <vt:lpstr>MUNGKINKAH AIR DI BUMI HILANG?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of Water</vt:lpstr>
    </vt:vector>
  </TitlesOfParts>
  <Company>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Viruzzz</dc:creator>
  <cp:lastModifiedBy>Erfan Priyambodo</cp:lastModifiedBy>
  <cp:revision>14</cp:revision>
  <dcterms:created xsi:type="dcterms:W3CDTF">2021-10-26T19:55:31Z</dcterms:created>
  <dcterms:modified xsi:type="dcterms:W3CDTF">2022-11-22T19:56:15Z</dcterms:modified>
</cp:coreProperties>
</file>