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61"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8" autoAdjust="0"/>
    <p:restoredTop sz="94660"/>
  </p:normalViewPr>
  <p:slideViewPr>
    <p:cSldViewPr snapToGrid="0">
      <p:cViewPr varScale="1">
        <p:scale>
          <a:sx n="71" d="100"/>
          <a:sy n="71" d="100"/>
        </p:scale>
        <p:origin x="3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BDE93-9ACD-1280-CA32-2DCC31A9CC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88093838-15BE-C589-04C4-5C521F98BF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D60571D2-86A1-4ADA-CE9E-1EFB1A44B912}"/>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5" name="Footer Placeholder 4">
            <a:extLst>
              <a:ext uri="{FF2B5EF4-FFF2-40B4-BE49-F238E27FC236}">
                <a16:creationId xmlns:a16="http://schemas.microsoft.com/office/drawing/2014/main" id="{89A0E1F9-BDB1-5AFB-9845-732BFD29551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1DAEA3BA-DF1C-E8CF-AA26-57E392EBF28E}"/>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81311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FB652-0E17-20D6-869F-7B17BF99755B}"/>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91213314-2BE6-23A9-986A-B99A0477F2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099A7D6-2DC0-35A1-6E5D-C35AFB120212}"/>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5" name="Footer Placeholder 4">
            <a:extLst>
              <a:ext uri="{FF2B5EF4-FFF2-40B4-BE49-F238E27FC236}">
                <a16:creationId xmlns:a16="http://schemas.microsoft.com/office/drawing/2014/main" id="{21513234-1C29-7F2B-A154-6B7CC90199E7}"/>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F4871AF-A224-BDE8-8ABF-9E55173EA974}"/>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197045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18BA5B-68D1-E1E0-808D-AC4E21A7CB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27AC9CDC-7C07-91B7-6751-95793D17F1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0A85FC4-6AD5-1BD2-B53D-1C92BE4EF3A6}"/>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5" name="Footer Placeholder 4">
            <a:extLst>
              <a:ext uri="{FF2B5EF4-FFF2-40B4-BE49-F238E27FC236}">
                <a16:creationId xmlns:a16="http://schemas.microsoft.com/office/drawing/2014/main" id="{0D99125E-D9D5-9F68-5373-C9FE0C18554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8AC720D-E028-795E-7FB2-C68ED678F2DE}"/>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397714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63D4E-D2D5-7508-9538-B31665C89C3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F8C03135-B753-E5D4-8DE5-593B384122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B121478-FC5F-AC95-414D-4CB39F4A9023}"/>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5" name="Footer Placeholder 4">
            <a:extLst>
              <a:ext uri="{FF2B5EF4-FFF2-40B4-BE49-F238E27FC236}">
                <a16:creationId xmlns:a16="http://schemas.microsoft.com/office/drawing/2014/main" id="{63370B63-349B-51F7-B7DF-D1B86773EC3E}"/>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A65F27F-94AE-56D9-BE18-6797DDD59223}"/>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1307120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94CE4-90B0-3342-070C-BE0F2D459C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CE008B5D-CA52-9440-3566-617CE87A74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75187F-4083-9396-A1F7-2672DE578F1D}"/>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5" name="Footer Placeholder 4">
            <a:extLst>
              <a:ext uri="{FF2B5EF4-FFF2-40B4-BE49-F238E27FC236}">
                <a16:creationId xmlns:a16="http://schemas.microsoft.com/office/drawing/2014/main" id="{FDB10140-94CB-D576-5BD4-368FB409BC2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78E8DBBD-53A6-9B53-1DC8-436529731BE5}"/>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1898673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E3486-4DFD-41F7-3DBC-4D058C78F2BF}"/>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D5650E35-07BB-1DA4-6BD4-96D4CB2B9C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99AB626D-9ECC-FCC9-CEBE-03931300ED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1D5CFFEC-38E0-E313-CCC7-A39FD0890A94}"/>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6" name="Footer Placeholder 5">
            <a:extLst>
              <a:ext uri="{FF2B5EF4-FFF2-40B4-BE49-F238E27FC236}">
                <a16:creationId xmlns:a16="http://schemas.microsoft.com/office/drawing/2014/main" id="{42C0B6D8-73CF-B4A4-57BC-DB389B38FA44}"/>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94A87FB0-955E-C49D-C008-86ADE73080C5}"/>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258591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F5470-492B-36E0-ECF4-1B296E33CFB4}"/>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032B2B7E-3D9E-A48F-314C-8252427609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44844B-8DA1-EFF0-4CB7-57BB09D1E3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E1715EDD-62D1-FFDC-30ED-43AEE262B7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2746E2-05D1-252A-D400-ADEDDB6221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67245FAE-5389-3F8C-7A3D-2329F2D6FE71}"/>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8" name="Footer Placeholder 7">
            <a:extLst>
              <a:ext uri="{FF2B5EF4-FFF2-40B4-BE49-F238E27FC236}">
                <a16:creationId xmlns:a16="http://schemas.microsoft.com/office/drawing/2014/main" id="{26510E4C-F22D-0781-BD67-880D7A00D643}"/>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C6CAC686-C60C-BD7C-3418-15FD620C6955}"/>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6416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9F3EB-8396-F323-81BD-CDA281566E1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6427E0CC-BBCD-AE83-4F77-2BC2B2DA8F1B}"/>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4" name="Footer Placeholder 3">
            <a:extLst>
              <a:ext uri="{FF2B5EF4-FFF2-40B4-BE49-F238E27FC236}">
                <a16:creationId xmlns:a16="http://schemas.microsoft.com/office/drawing/2014/main" id="{FDB1EF5B-2B26-C87B-CF62-822E028F934C}"/>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835F4126-B730-CB86-9430-CE57D5C0D280}"/>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1456364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B78402-FFFD-D5E7-CD3D-B1EC13A28506}"/>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3" name="Footer Placeholder 2">
            <a:extLst>
              <a:ext uri="{FF2B5EF4-FFF2-40B4-BE49-F238E27FC236}">
                <a16:creationId xmlns:a16="http://schemas.microsoft.com/office/drawing/2014/main" id="{EA39E202-8A9C-0561-615F-C5A1100727B4}"/>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C96994E9-A719-ECDC-C043-1ACE8379371A}"/>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1394341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3C2C6-AAFA-4158-2885-E2EB638951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9E5CE2D3-403C-FF07-2683-8262304E8D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9F6519B0-8E7F-4E22-3458-0EAD4A9786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72340C-A265-70A9-3DEE-15D05736E6B3}"/>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6" name="Footer Placeholder 5">
            <a:extLst>
              <a:ext uri="{FF2B5EF4-FFF2-40B4-BE49-F238E27FC236}">
                <a16:creationId xmlns:a16="http://schemas.microsoft.com/office/drawing/2014/main" id="{090AA65C-EBDC-A235-7D2E-826579F2FE41}"/>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30C26EA-D40B-5F0D-7BC9-5DBADA21E4A1}"/>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1863689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7DB6-5804-7A50-EFAC-4DCD93CE29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44B64517-6631-3044-3E7B-52E08CBD5B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9217E634-0B90-3D8E-9B92-AFDEE8EA3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B2AB62-78C5-AEC0-4D93-1127A91C7343}"/>
              </a:ext>
            </a:extLst>
          </p:cNvPr>
          <p:cNvSpPr>
            <a:spLocks noGrp="1"/>
          </p:cNvSpPr>
          <p:nvPr>
            <p:ph type="dt" sz="half" idx="10"/>
          </p:nvPr>
        </p:nvSpPr>
        <p:spPr/>
        <p:txBody>
          <a:bodyPr/>
          <a:lstStyle/>
          <a:p>
            <a:fld id="{C710B1C8-C24A-4037-9B5E-F7C466459106}" type="datetimeFigureOut">
              <a:rPr lang="en-ID" smtClean="0"/>
              <a:t>22/11/2022</a:t>
            </a:fld>
            <a:endParaRPr lang="en-ID"/>
          </a:p>
        </p:txBody>
      </p:sp>
      <p:sp>
        <p:nvSpPr>
          <p:cNvPr id="6" name="Footer Placeholder 5">
            <a:extLst>
              <a:ext uri="{FF2B5EF4-FFF2-40B4-BE49-F238E27FC236}">
                <a16:creationId xmlns:a16="http://schemas.microsoft.com/office/drawing/2014/main" id="{14E917C5-5AE4-12D4-6E37-089A61A6FC9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184408F3-7BCA-B3CF-3B2A-8205B7CCDEEE}"/>
              </a:ext>
            </a:extLst>
          </p:cNvPr>
          <p:cNvSpPr>
            <a:spLocks noGrp="1"/>
          </p:cNvSpPr>
          <p:nvPr>
            <p:ph type="sldNum" sz="quarter" idx="12"/>
          </p:nvPr>
        </p:nvSpPr>
        <p:spPr/>
        <p:txBody>
          <a:bodyPr/>
          <a:lstStyle/>
          <a:p>
            <a:fld id="{B47B7B71-4ACB-4DA8-8225-86A8BC60E6F0}" type="slidenum">
              <a:rPr lang="en-ID" smtClean="0"/>
              <a:t>‹#›</a:t>
            </a:fld>
            <a:endParaRPr lang="en-ID"/>
          </a:p>
        </p:txBody>
      </p:sp>
    </p:spTree>
    <p:extLst>
      <p:ext uri="{BB962C8B-B14F-4D97-AF65-F5344CB8AC3E}">
        <p14:creationId xmlns:p14="http://schemas.microsoft.com/office/powerpoint/2010/main" val="3688269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8D2957-EA74-BC79-9DBD-A53B822B30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89DC36EC-F1D2-05E1-EEA8-4D10D9DFF6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DDB491F-2A03-0F85-F7A9-FB53AB6193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10B1C8-C24A-4037-9B5E-F7C466459106}" type="datetimeFigureOut">
              <a:rPr lang="en-ID" smtClean="0"/>
              <a:t>22/11/2022</a:t>
            </a:fld>
            <a:endParaRPr lang="en-ID"/>
          </a:p>
        </p:txBody>
      </p:sp>
      <p:sp>
        <p:nvSpPr>
          <p:cNvPr id="5" name="Footer Placeholder 4">
            <a:extLst>
              <a:ext uri="{FF2B5EF4-FFF2-40B4-BE49-F238E27FC236}">
                <a16:creationId xmlns:a16="http://schemas.microsoft.com/office/drawing/2014/main" id="{1D16CEAD-7476-3189-E28A-736EFD5700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A2C7005A-1B93-88F7-6FC0-1894887DC5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7B7B71-4ACB-4DA8-8225-86A8BC60E6F0}" type="slidenum">
              <a:rPr lang="en-ID" smtClean="0"/>
              <a:t>‹#›</a:t>
            </a:fld>
            <a:endParaRPr lang="en-ID"/>
          </a:p>
        </p:txBody>
      </p:sp>
    </p:spTree>
    <p:extLst>
      <p:ext uri="{BB962C8B-B14F-4D97-AF65-F5344CB8AC3E}">
        <p14:creationId xmlns:p14="http://schemas.microsoft.com/office/powerpoint/2010/main" val="2134076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99525-BC47-A67F-1028-5CF1EBF4C431}"/>
              </a:ext>
            </a:extLst>
          </p:cNvPr>
          <p:cNvSpPr>
            <a:spLocks noGrp="1"/>
          </p:cNvSpPr>
          <p:nvPr>
            <p:ph type="ctrTitle"/>
          </p:nvPr>
        </p:nvSpPr>
        <p:spPr/>
        <p:txBody>
          <a:bodyPr/>
          <a:lstStyle/>
          <a:p>
            <a:r>
              <a:rPr lang="en-US" dirty="0"/>
              <a:t>INTRODUCTION OF BIOYECHNOLOGY</a:t>
            </a:r>
            <a:endParaRPr lang="en-ID" dirty="0"/>
          </a:p>
        </p:txBody>
      </p:sp>
      <p:sp>
        <p:nvSpPr>
          <p:cNvPr id="3" name="Subtitle 2">
            <a:extLst>
              <a:ext uri="{FF2B5EF4-FFF2-40B4-BE49-F238E27FC236}">
                <a16:creationId xmlns:a16="http://schemas.microsoft.com/office/drawing/2014/main" id="{B3ACDAFF-4D2E-F28B-9A02-208C1F1CCB23}"/>
              </a:ext>
            </a:extLst>
          </p:cNvPr>
          <p:cNvSpPr>
            <a:spLocks noGrp="1"/>
          </p:cNvSpPr>
          <p:nvPr>
            <p:ph type="subTitle" idx="1"/>
          </p:nvPr>
        </p:nvSpPr>
        <p:spPr/>
        <p:txBody>
          <a:bodyPr/>
          <a:lstStyle/>
          <a:p>
            <a:endParaRPr lang="en-ID" dirty="0"/>
          </a:p>
        </p:txBody>
      </p:sp>
    </p:spTree>
    <p:extLst>
      <p:ext uri="{BB962C8B-B14F-4D97-AF65-F5344CB8AC3E}">
        <p14:creationId xmlns:p14="http://schemas.microsoft.com/office/powerpoint/2010/main" val="230555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5AEA4E-DF18-A091-D1C4-AC060A9C9A79}"/>
              </a:ext>
            </a:extLst>
          </p:cNvPr>
          <p:cNvPicPr>
            <a:picLocks noChangeAspect="1"/>
          </p:cNvPicPr>
          <p:nvPr/>
        </p:nvPicPr>
        <p:blipFill>
          <a:blip r:embed="rId2"/>
          <a:stretch>
            <a:fillRect/>
          </a:stretch>
        </p:blipFill>
        <p:spPr>
          <a:xfrm>
            <a:off x="2614955" y="198779"/>
            <a:ext cx="7255185" cy="6209585"/>
          </a:xfrm>
          <a:prstGeom prst="rect">
            <a:avLst/>
          </a:prstGeom>
        </p:spPr>
      </p:pic>
    </p:spTree>
    <p:extLst>
      <p:ext uri="{BB962C8B-B14F-4D97-AF65-F5344CB8AC3E}">
        <p14:creationId xmlns:p14="http://schemas.microsoft.com/office/powerpoint/2010/main" val="3520046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081442-BD7E-16D3-3D20-118426A7CAAE}"/>
              </a:ext>
            </a:extLst>
          </p:cNvPr>
          <p:cNvPicPr>
            <a:picLocks noChangeAspect="1"/>
          </p:cNvPicPr>
          <p:nvPr/>
        </p:nvPicPr>
        <p:blipFill>
          <a:blip r:embed="rId2"/>
          <a:stretch>
            <a:fillRect/>
          </a:stretch>
        </p:blipFill>
        <p:spPr>
          <a:xfrm>
            <a:off x="2338387" y="385762"/>
            <a:ext cx="7515225" cy="6086475"/>
          </a:xfrm>
          <a:prstGeom prst="rect">
            <a:avLst/>
          </a:prstGeom>
        </p:spPr>
      </p:pic>
    </p:spTree>
    <p:extLst>
      <p:ext uri="{BB962C8B-B14F-4D97-AF65-F5344CB8AC3E}">
        <p14:creationId xmlns:p14="http://schemas.microsoft.com/office/powerpoint/2010/main" val="3135123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B810A-CC42-19E8-799F-20465C732E50}"/>
              </a:ext>
            </a:extLst>
          </p:cNvPr>
          <p:cNvSpPr>
            <a:spLocks noGrp="1"/>
          </p:cNvSpPr>
          <p:nvPr>
            <p:ph type="title"/>
          </p:nvPr>
        </p:nvSpPr>
        <p:spPr/>
        <p:txBody>
          <a:bodyPr/>
          <a:lstStyle/>
          <a:p>
            <a:r>
              <a:rPr lang="en-US" b="1" dirty="0">
                <a:latin typeface="Book Antiqua" panose="02040602050305030304" pitchFamily="18" charset="0"/>
              </a:rPr>
              <a:t>WHAT IS BIOTECNOLOGY</a:t>
            </a:r>
            <a:endParaRPr lang="en-ID" b="1"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65D71E55-089E-4C8B-2CB5-C76F465448E1}"/>
              </a:ext>
            </a:extLst>
          </p:cNvPr>
          <p:cNvSpPr>
            <a:spLocks noGrp="1"/>
          </p:cNvSpPr>
          <p:nvPr>
            <p:ph idx="1"/>
          </p:nvPr>
        </p:nvSpPr>
        <p:spPr>
          <a:xfrm>
            <a:off x="838200" y="1690688"/>
            <a:ext cx="10150366" cy="4351338"/>
          </a:xfrm>
        </p:spPr>
        <p:txBody>
          <a:bodyPr>
            <a:normAutofit fontScale="92500" lnSpcReduction="10000"/>
          </a:bodyPr>
          <a:lstStyle/>
          <a:p>
            <a:r>
              <a:rPr lang="en-US" sz="2400" dirty="0">
                <a:latin typeface="Book Antiqua" panose="02040602050305030304" pitchFamily="18" charset="0"/>
              </a:rPr>
              <a:t>The term biotechnology was coined in 1917, by Hungarian engineer, Karl </a:t>
            </a:r>
            <a:r>
              <a:rPr lang="en-US" sz="2400" dirty="0" err="1">
                <a:latin typeface="Book Antiqua" panose="02040602050305030304" pitchFamily="18" charset="0"/>
              </a:rPr>
              <a:t>erky</a:t>
            </a:r>
            <a:r>
              <a:rPr lang="en-US" sz="2400" dirty="0">
                <a:latin typeface="Book Antiqua" panose="02040602050305030304" pitchFamily="18" charset="0"/>
              </a:rPr>
              <a:t>, to describe a process for large scale production of pigs.</a:t>
            </a:r>
          </a:p>
          <a:p>
            <a:r>
              <a:rPr lang="en-US" sz="2400" dirty="0">
                <a:latin typeface="Book Antiqua" panose="02040602050305030304" pitchFamily="18" charset="0"/>
              </a:rPr>
              <a:t>Biotechnology can be defined as the application of technology using the living organisms to obtain useful products </a:t>
            </a:r>
          </a:p>
          <a:p>
            <a:r>
              <a:rPr lang="en-US" sz="2400" i="0" dirty="0">
                <a:solidFill>
                  <a:srgbClr val="3B3835"/>
                </a:solidFill>
                <a:effectLst/>
                <a:latin typeface="Book Antiqua" panose="02040602050305030304" pitchFamily="18" charset="0"/>
              </a:rPr>
              <a:t>Biotechnology is the application of biological organisms systems or process to manufacturing and service industries </a:t>
            </a:r>
          </a:p>
          <a:p>
            <a:r>
              <a:rPr lang="en-US" sz="2400" i="0" dirty="0">
                <a:solidFill>
                  <a:srgbClr val="3B3835"/>
                </a:solidFill>
                <a:effectLst/>
                <a:latin typeface="Book Antiqua" panose="02040602050305030304" pitchFamily="18" charset="0"/>
              </a:rPr>
              <a:t>Biotechnology is the application of biological organisms systems or process to manufacturing and service industries ( British biotechnologists) </a:t>
            </a:r>
          </a:p>
          <a:p>
            <a:r>
              <a:rPr lang="en-US" sz="2400" i="0" dirty="0">
                <a:solidFill>
                  <a:srgbClr val="3B3835"/>
                </a:solidFill>
                <a:effectLst/>
                <a:latin typeface="Book Antiqua" panose="02040602050305030304" pitchFamily="18" charset="0"/>
              </a:rPr>
              <a:t>Biotechnology is integrated use of biochemistry, microbiology and engineering sciences in order to achieve technological applications of microbes, cultured cells and parts there of (European federation of biotechnologist)</a:t>
            </a:r>
          </a:p>
          <a:p>
            <a:r>
              <a:rPr lang="en-US" sz="2400" i="0" dirty="0">
                <a:solidFill>
                  <a:srgbClr val="3B3835"/>
                </a:solidFill>
                <a:effectLst/>
                <a:latin typeface="Book Antiqua" panose="02040602050305030304" pitchFamily="18" charset="0"/>
              </a:rPr>
              <a:t>Biotechnology is the controlled use of biological agents, such as microbes or cellular components (</a:t>
            </a:r>
            <a:r>
              <a:rPr lang="en-US" sz="2400" i="0" dirty="0" err="1">
                <a:solidFill>
                  <a:srgbClr val="3B3835"/>
                </a:solidFill>
                <a:effectLst/>
                <a:latin typeface="Book Antiqua" panose="02040602050305030304" pitchFamily="18" charset="0"/>
              </a:rPr>
              <a:t>U.S.National</a:t>
            </a:r>
            <a:r>
              <a:rPr lang="en-US" sz="2400" i="0" dirty="0">
                <a:solidFill>
                  <a:srgbClr val="3B3835"/>
                </a:solidFill>
                <a:effectLst/>
                <a:latin typeface="Book Antiqua" panose="02040602050305030304" pitchFamily="18" charset="0"/>
              </a:rPr>
              <a:t> science foundation)</a:t>
            </a:r>
          </a:p>
          <a:p>
            <a:endParaRPr lang="en-US" sz="2400" b="0" i="0" dirty="0">
              <a:solidFill>
                <a:srgbClr val="3B3835"/>
              </a:solidFill>
              <a:effectLst/>
              <a:latin typeface="Book Antiqua" panose="02040602050305030304" pitchFamily="18" charset="0"/>
            </a:endParaRPr>
          </a:p>
          <a:p>
            <a:endParaRPr lang="en-US" sz="2400" dirty="0">
              <a:latin typeface="Book Antiqua" panose="02040602050305030304" pitchFamily="18" charset="0"/>
            </a:endParaRPr>
          </a:p>
          <a:p>
            <a:endParaRPr lang="en-US" sz="2400" dirty="0">
              <a:latin typeface="Book Antiqua" panose="02040602050305030304" pitchFamily="18" charset="0"/>
            </a:endParaRPr>
          </a:p>
        </p:txBody>
      </p:sp>
    </p:spTree>
    <p:extLst>
      <p:ext uri="{BB962C8B-B14F-4D97-AF65-F5344CB8AC3E}">
        <p14:creationId xmlns:p14="http://schemas.microsoft.com/office/powerpoint/2010/main" val="1211396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491EB4-AFF3-D2C6-0BC0-31AA9B1DA9D4}"/>
              </a:ext>
            </a:extLst>
          </p:cNvPr>
          <p:cNvSpPr>
            <a:spLocks noGrp="1"/>
          </p:cNvSpPr>
          <p:nvPr>
            <p:ph idx="1"/>
          </p:nvPr>
        </p:nvSpPr>
        <p:spPr>
          <a:xfrm>
            <a:off x="664780" y="1079909"/>
            <a:ext cx="10702158" cy="5557373"/>
          </a:xfrm>
        </p:spPr>
        <p:txBody>
          <a:bodyPr>
            <a:normAutofit fontScale="85000" lnSpcReduction="20000"/>
          </a:bodyPr>
          <a:lstStyle/>
          <a:p>
            <a:pPr marL="0" indent="0" algn="l">
              <a:buNone/>
            </a:pPr>
            <a:r>
              <a:rPr lang="en-US" b="0" i="0" dirty="0">
                <a:solidFill>
                  <a:srgbClr val="3B3835"/>
                </a:solidFill>
                <a:effectLst/>
                <a:latin typeface="Source Sans Pro" panose="020B0503030403020204" pitchFamily="34" charset="0"/>
              </a:rPr>
              <a:t>Biotechnology is </a:t>
            </a:r>
            <a:r>
              <a:rPr lang="en-US" b="0" i="0" dirty="0" err="1">
                <a:solidFill>
                  <a:srgbClr val="3B3835"/>
                </a:solidFill>
                <a:effectLst/>
                <a:latin typeface="Source Sans Pro" panose="020B0503030403020204" pitchFamily="34" charset="0"/>
              </a:rPr>
              <a:t>multidisciplinarian</a:t>
            </a:r>
            <a:r>
              <a:rPr lang="en-US" b="0" i="0" dirty="0">
                <a:solidFill>
                  <a:srgbClr val="3B3835"/>
                </a:solidFill>
                <a:effectLst/>
                <a:latin typeface="Source Sans Pro" panose="020B0503030403020204" pitchFamily="34" charset="0"/>
              </a:rPr>
              <a:t> in nature, involving input from:</a:t>
            </a:r>
          </a:p>
          <a:p>
            <a:pPr marL="725488" indent="-284163">
              <a:lnSpc>
                <a:spcPct val="120000"/>
              </a:lnSpc>
              <a:spcBef>
                <a:spcPts val="0"/>
              </a:spcBef>
            </a:pPr>
            <a:r>
              <a:rPr lang="en-US" b="0" i="0" dirty="0">
                <a:solidFill>
                  <a:srgbClr val="3B3835"/>
                </a:solidFill>
                <a:effectLst/>
                <a:latin typeface="Source Sans Pro" panose="020B0503030403020204" pitchFamily="34" charset="0"/>
              </a:rPr>
              <a:t>Engineering</a:t>
            </a:r>
          </a:p>
          <a:p>
            <a:pPr marL="725488" indent="-284163">
              <a:lnSpc>
                <a:spcPct val="120000"/>
              </a:lnSpc>
              <a:spcBef>
                <a:spcPts val="0"/>
              </a:spcBef>
            </a:pPr>
            <a:r>
              <a:rPr lang="en-US" b="0" i="0" dirty="0">
                <a:solidFill>
                  <a:srgbClr val="3B3835"/>
                </a:solidFill>
                <a:effectLst/>
                <a:latin typeface="Source Sans Pro" panose="020B0503030403020204" pitchFamily="34" charset="0"/>
              </a:rPr>
              <a:t>Computer Science </a:t>
            </a:r>
          </a:p>
          <a:p>
            <a:pPr marL="725488" indent="-284163">
              <a:lnSpc>
                <a:spcPct val="120000"/>
              </a:lnSpc>
              <a:spcBef>
                <a:spcPts val="0"/>
              </a:spcBef>
            </a:pPr>
            <a:r>
              <a:rPr lang="en-US" b="0" i="0" dirty="0">
                <a:solidFill>
                  <a:srgbClr val="3B3835"/>
                </a:solidFill>
                <a:effectLst/>
                <a:latin typeface="Source Sans Pro" panose="020B0503030403020204" pitchFamily="34" charset="0"/>
              </a:rPr>
              <a:t>Cell and Molecular Biology </a:t>
            </a:r>
          </a:p>
          <a:p>
            <a:pPr marL="725488" indent="-284163">
              <a:lnSpc>
                <a:spcPct val="120000"/>
              </a:lnSpc>
              <a:spcBef>
                <a:spcPts val="0"/>
              </a:spcBef>
            </a:pPr>
            <a:r>
              <a:rPr lang="en-US" b="0" i="0" dirty="0">
                <a:solidFill>
                  <a:srgbClr val="3B3835"/>
                </a:solidFill>
                <a:effectLst/>
                <a:latin typeface="Source Sans Pro" panose="020B0503030403020204" pitchFamily="34" charset="0"/>
              </a:rPr>
              <a:t>Microbiology </a:t>
            </a:r>
          </a:p>
          <a:p>
            <a:pPr marL="725488" indent="-284163">
              <a:lnSpc>
                <a:spcPct val="120000"/>
              </a:lnSpc>
              <a:spcBef>
                <a:spcPts val="0"/>
              </a:spcBef>
            </a:pPr>
            <a:r>
              <a:rPr lang="en-US" b="0" i="0" dirty="0">
                <a:solidFill>
                  <a:srgbClr val="3B3835"/>
                </a:solidFill>
                <a:effectLst/>
                <a:latin typeface="Source Sans Pro" panose="020B0503030403020204" pitchFamily="34" charset="0"/>
              </a:rPr>
              <a:t>Genetics </a:t>
            </a:r>
          </a:p>
          <a:p>
            <a:pPr marL="725488" indent="-284163">
              <a:lnSpc>
                <a:spcPct val="120000"/>
              </a:lnSpc>
              <a:spcBef>
                <a:spcPts val="0"/>
              </a:spcBef>
            </a:pPr>
            <a:r>
              <a:rPr lang="en-US" b="0" i="0" dirty="0">
                <a:solidFill>
                  <a:srgbClr val="3B3835"/>
                </a:solidFill>
                <a:effectLst/>
                <a:latin typeface="Source Sans Pro" panose="020B0503030403020204" pitchFamily="34" charset="0"/>
              </a:rPr>
              <a:t>Physiology</a:t>
            </a:r>
          </a:p>
          <a:p>
            <a:pPr marL="725488" indent="-284163">
              <a:lnSpc>
                <a:spcPct val="120000"/>
              </a:lnSpc>
              <a:spcBef>
                <a:spcPts val="0"/>
              </a:spcBef>
            </a:pPr>
            <a:r>
              <a:rPr lang="en-US" b="0" i="0" dirty="0">
                <a:solidFill>
                  <a:srgbClr val="3B3835"/>
                </a:solidFill>
                <a:effectLst/>
                <a:latin typeface="Source Sans Pro" panose="020B0503030403020204" pitchFamily="34" charset="0"/>
              </a:rPr>
              <a:t>Biochemistry </a:t>
            </a:r>
          </a:p>
          <a:p>
            <a:pPr marL="725488" indent="-284163">
              <a:lnSpc>
                <a:spcPct val="120000"/>
              </a:lnSpc>
              <a:spcBef>
                <a:spcPts val="0"/>
              </a:spcBef>
            </a:pPr>
            <a:r>
              <a:rPr lang="en-US" b="0" i="0" dirty="0">
                <a:solidFill>
                  <a:srgbClr val="3B3835"/>
                </a:solidFill>
                <a:effectLst/>
                <a:latin typeface="Source Sans Pro" panose="020B0503030403020204" pitchFamily="34" charset="0"/>
              </a:rPr>
              <a:t>Immunology</a:t>
            </a:r>
          </a:p>
          <a:p>
            <a:pPr marL="725488" indent="-284163">
              <a:lnSpc>
                <a:spcPct val="120000"/>
              </a:lnSpc>
              <a:spcBef>
                <a:spcPts val="0"/>
              </a:spcBef>
            </a:pPr>
            <a:r>
              <a:rPr lang="en-US" b="0" i="0" dirty="0">
                <a:solidFill>
                  <a:srgbClr val="3B3835"/>
                </a:solidFill>
                <a:effectLst/>
                <a:latin typeface="Source Sans Pro" panose="020B0503030403020204" pitchFamily="34" charset="0"/>
              </a:rPr>
              <a:t>Virology </a:t>
            </a:r>
          </a:p>
          <a:p>
            <a:pPr marL="725488" indent="-284163">
              <a:lnSpc>
                <a:spcPct val="120000"/>
              </a:lnSpc>
              <a:spcBef>
                <a:spcPts val="0"/>
              </a:spcBef>
            </a:pPr>
            <a:r>
              <a:rPr lang="en-US" b="0" i="0" dirty="0">
                <a:solidFill>
                  <a:srgbClr val="3B3835"/>
                </a:solidFill>
                <a:effectLst/>
                <a:latin typeface="Source Sans Pro" panose="020B0503030403020204" pitchFamily="34" charset="0"/>
              </a:rPr>
              <a:t>Recombinant DNA Technology  </a:t>
            </a:r>
            <a:r>
              <a:rPr lang="en-US" b="0" i="0" dirty="0">
                <a:solidFill>
                  <a:srgbClr val="3B3835"/>
                </a:solidFill>
                <a:effectLst/>
                <a:latin typeface="Source Sans Pro" panose="020B0503030403020204" pitchFamily="34" charset="0"/>
                <a:sym typeface="Wingdings" panose="05000000000000000000" pitchFamily="2" charset="2"/>
              </a:rPr>
              <a:t> </a:t>
            </a:r>
            <a:r>
              <a:rPr lang="en-US" b="0" i="0" dirty="0">
                <a:solidFill>
                  <a:srgbClr val="3B3835"/>
                </a:solidFill>
                <a:effectLst/>
                <a:latin typeface="Source Sans Pro" panose="020B0503030403020204" pitchFamily="34" charset="0"/>
              </a:rPr>
              <a:t>Genetic manipulation of bacteria, viruses, fungi, plants and animals, often for the development of specific products</a:t>
            </a:r>
          </a:p>
          <a:p>
            <a:pPr marL="725488" indent="-284163" algn="l">
              <a:lnSpc>
                <a:spcPct val="120000"/>
              </a:lnSpc>
              <a:spcBef>
                <a:spcPts val="0"/>
              </a:spcBef>
              <a:buNone/>
            </a:pPr>
            <a:r>
              <a:rPr lang="en-US" b="0" i="0" dirty="0">
                <a:solidFill>
                  <a:srgbClr val="3B3835"/>
                </a:solidFill>
                <a:effectLst/>
                <a:latin typeface="Source Sans Pro" panose="020B0503030403020204" pitchFamily="34" charset="0"/>
              </a:rPr>
              <a:t> • Biostatistics</a:t>
            </a:r>
          </a:p>
          <a:p>
            <a:pPr marL="725488" indent="-284163" algn="l">
              <a:lnSpc>
                <a:spcPct val="120000"/>
              </a:lnSpc>
              <a:spcBef>
                <a:spcPts val="0"/>
              </a:spcBef>
              <a:buNone/>
            </a:pPr>
            <a:r>
              <a:rPr lang="en-US" b="0" i="0" dirty="0">
                <a:solidFill>
                  <a:srgbClr val="3B3835"/>
                </a:solidFill>
                <a:effectLst/>
                <a:latin typeface="Source Sans Pro" panose="020B0503030403020204" pitchFamily="34" charset="0"/>
              </a:rPr>
              <a:t> • Enzymology</a:t>
            </a:r>
          </a:p>
          <a:p>
            <a:endParaRPr lang="en-ID" dirty="0"/>
          </a:p>
        </p:txBody>
      </p:sp>
    </p:spTree>
    <p:extLst>
      <p:ext uri="{BB962C8B-B14F-4D97-AF65-F5344CB8AC3E}">
        <p14:creationId xmlns:p14="http://schemas.microsoft.com/office/powerpoint/2010/main" val="1320936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DAE48-B013-C18A-2196-7DEC2648CE81}"/>
              </a:ext>
            </a:extLst>
          </p:cNvPr>
          <p:cNvSpPr>
            <a:spLocks noGrp="1"/>
          </p:cNvSpPr>
          <p:nvPr>
            <p:ph type="title"/>
          </p:nvPr>
        </p:nvSpPr>
        <p:spPr/>
        <p:txBody>
          <a:bodyPr/>
          <a:lstStyle/>
          <a:p>
            <a:r>
              <a:rPr lang="en-US" b="0" i="0" dirty="0">
                <a:solidFill>
                  <a:srgbClr val="3B3835"/>
                </a:solidFill>
                <a:effectLst/>
                <a:latin typeface="Source Sans Pro" panose="020B0503030403020204" pitchFamily="34" charset="0"/>
              </a:rPr>
              <a:t>Development of Biotechnology  </a:t>
            </a:r>
            <a:endParaRPr lang="en-ID" dirty="0"/>
          </a:p>
        </p:txBody>
      </p:sp>
      <p:sp>
        <p:nvSpPr>
          <p:cNvPr id="3" name="Content Placeholder 2">
            <a:extLst>
              <a:ext uri="{FF2B5EF4-FFF2-40B4-BE49-F238E27FC236}">
                <a16:creationId xmlns:a16="http://schemas.microsoft.com/office/drawing/2014/main" id="{B15F7FC2-D838-ECB6-1447-B292DC1EA350}"/>
              </a:ext>
            </a:extLst>
          </p:cNvPr>
          <p:cNvSpPr>
            <a:spLocks noGrp="1"/>
          </p:cNvSpPr>
          <p:nvPr>
            <p:ph idx="1"/>
          </p:nvPr>
        </p:nvSpPr>
        <p:spPr/>
        <p:txBody>
          <a:bodyPr>
            <a:normAutofit/>
          </a:bodyPr>
          <a:lstStyle/>
          <a:p>
            <a:r>
              <a:rPr lang="en-US" b="1" i="0" dirty="0">
                <a:solidFill>
                  <a:srgbClr val="3B3835"/>
                </a:solidFill>
                <a:effectLst/>
                <a:latin typeface="Source Sans Pro" panose="020B0503030403020204" pitchFamily="34" charset="0"/>
              </a:rPr>
              <a:t>Ancient Biotechnology</a:t>
            </a:r>
            <a:r>
              <a:rPr lang="en-US" b="0" i="0" dirty="0">
                <a:solidFill>
                  <a:srgbClr val="3B3835"/>
                </a:solidFill>
                <a:effectLst/>
                <a:latin typeface="Source Sans Pro" panose="020B0503030403020204" pitchFamily="34" charset="0"/>
              </a:rPr>
              <a:t>: early history relates to food and shelter, includes domestication. </a:t>
            </a:r>
          </a:p>
          <a:p>
            <a:r>
              <a:rPr lang="en-US" b="1" i="0" dirty="0">
                <a:solidFill>
                  <a:srgbClr val="3B3835"/>
                </a:solidFill>
                <a:effectLst/>
                <a:latin typeface="Source Sans Pro" panose="020B0503030403020204" pitchFamily="34" charset="0"/>
              </a:rPr>
              <a:t>Classical Biotechnology</a:t>
            </a:r>
            <a:r>
              <a:rPr lang="en-US" b="0" i="0" dirty="0">
                <a:solidFill>
                  <a:srgbClr val="3B3835"/>
                </a:solidFill>
                <a:effectLst/>
                <a:latin typeface="Source Sans Pro" panose="020B0503030403020204" pitchFamily="34" charset="0"/>
              </a:rPr>
              <a:t>: fermentation food production and medicine. </a:t>
            </a:r>
          </a:p>
          <a:p>
            <a:r>
              <a:rPr lang="en-US" b="1" i="0" dirty="0">
                <a:solidFill>
                  <a:srgbClr val="3B3835"/>
                </a:solidFill>
                <a:effectLst/>
                <a:latin typeface="Source Sans Pro" panose="020B0503030403020204" pitchFamily="34" charset="0"/>
              </a:rPr>
              <a:t>Modern Biotechnology</a:t>
            </a:r>
            <a:r>
              <a:rPr lang="en-US" b="0" i="0" dirty="0">
                <a:solidFill>
                  <a:srgbClr val="3B3835"/>
                </a:solidFill>
                <a:effectLst/>
                <a:latin typeface="Source Sans Pro" panose="020B0503030403020204" pitchFamily="34" charset="0"/>
              </a:rPr>
              <a:t>: manipulates genetic information in an organism. genetic engineering.</a:t>
            </a:r>
          </a:p>
          <a:p>
            <a:pPr marL="0" indent="0">
              <a:buNone/>
            </a:pPr>
            <a:endParaRPr lang="en-ID" dirty="0"/>
          </a:p>
        </p:txBody>
      </p:sp>
    </p:spTree>
    <p:extLst>
      <p:ext uri="{BB962C8B-B14F-4D97-AF65-F5344CB8AC3E}">
        <p14:creationId xmlns:p14="http://schemas.microsoft.com/office/powerpoint/2010/main" val="345708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13">
            <a:extLst>
              <a:ext uri="{FF2B5EF4-FFF2-40B4-BE49-F238E27FC236}">
                <a16:creationId xmlns:a16="http://schemas.microsoft.com/office/drawing/2014/main" id="{3A25B2C9-7F67-C50F-F463-25861EC74BCC}"/>
              </a:ext>
            </a:extLst>
          </p:cNvPr>
          <p:cNvSpPr>
            <a:spLocks noGrp="1"/>
          </p:cNvSpPr>
          <p:nvPr>
            <p:ph idx="1"/>
          </p:nvPr>
        </p:nvSpPr>
        <p:spPr>
          <a:xfrm>
            <a:off x="1232337" y="740981"/>
            <a:ext cx="9377856" cy="5659820"/>
          </a:xfrm>
          <a:prstGeom prst="rect">
            <a:avLst/>
          </a:prstGeom>
          <a:blipFill>
            <a:blip r:embed="rId2" cstate="print"/>
            <a:stretch>
              <a:fillRect/>
            </a:stretch>
          </a:blipFill>
        </p:spPr>
        <p:txBody>
          <a:bodyPr wrap="square" lIns="0" tIns="0" rIns="0" bIns="0" rtlCol="0"/>
          <a:lstStyle/>
          <a:p>
            <a:endParaRPr lang="en-ID" dirty="0"/>
          </a:p>
        </p:txBody>
      </p:sp>
    </p:spTree>
    <p:extLst>
      <p:ext uri="{BB962C8B-B14F-4D97-AF65-F5344CB8AC3E}">
        <p14:creationId xmlns:p14="http://schemas.microsoft.com/office/powerpoint/2010/main" val="1810692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7B3E2-8249-D092-4642-5144CC520ADE}"/>
              </a:ext>
            </a:extLst>
          </p:cNvPr>
          <p:cNvSpPr>
            <a:spLocks noGrp="1"/>
          </p:cNvSpPr>
          <p:nvPr>
            <p:ph type="title"/>
          </p:nvPr>
        </p:nvSpPr>
        <p:spPr/>
        <p:txBody>
          <a:bodyPr/>
          <a:lstStyle/>
          <a:p>
            <a:r>
              <a:rPr lang="en-ID" sz="4400" kern="100" dirty="0">
                <a:effectLst/>
                <a:latin typeface="Calibri" panose="020F0502020204030204" pitchFamily="34" charset="0"/>
                <a:ea typeface="Calibri" panose="020F0502020204030204" pitchFamily="34" charset="0"/>
                <a:cs typeface="Times New Roman" panose="02020603050405020304" pitchFamily="18" charset="0"/>
              </a:rPr>
              <a:t>Modern Biotechnological processes</a:t>
            </a:r>
            <a:endParaRPr lang="en-ID" dirty="0"/>
          </a:p>
        </p:txBody>
      </p:sp>
      <p:sp>
        <p:nvSpPr>
          <p:cNvPr id="3" name="Content Placeholder 2">
            <a:extLst>
              <a:ext uri="{FF2B5EF4-FFF2-40B4-BE49-F238E27FC236}">
                <a16:creationId xmlns:a16="http://schemas.microsoft.com/office/drawing/2014/main" id="{7F6E4734-F593-4D63-CC93-3ACBF59CEC09}"/>
              </a:ext>
            </a:extLst>
          </p:cNvPr>
          <p:cNvSpPr>
            <a:spLocks noGrp="1"/>
          </p:cNvSpPr>
          <p:nvPr>
            <p:ph idx="1"/>
          </p:nvPr>
        </p:nvSpPr>
        <p:spPr/>
        <p:txBody>
          <a:bodyPr/>
          <a:lstStyle/>
          <a:p>
            <a:pPr marL="0" indent="0">
              <a:buNone/>
            </a:pPr>
            <a:r>
              <a:rPr lang="en-ID" b="1" kern="100" dirty="0">
                <a:effectLst/>
                <a:latin typeface="Book Antiqua" panose="02040602050305030304" pitchFamily="18" charset="0"/>
                <a:ea typeface="Calibri" panose="020F0502020204030204" pitchFamily="34" charset="0"/>
                <a:cs typeface="Times New Roman" panose="02020603050405020304" pitchFamily="18" charset="0"/>
              </a:rPr>
              <a:t>Genetic engineering</a:t>
            </a:r>
            <a:r>
              <a:rPr lang="en-ID" kern="100" dirty="0">
                <a:effectLst/>
                <a:latin typeface="Book Antiqua" panose="02040602050305030304" pitchFamily="18" charset="0"/>
                <a:ea typeface="Calibri" panose="020F0502020204030204" pitchFamily="34" charset="0"/>
                <a:cs typeface="Times New Roman" panose="02020603050405020304" pitchFamily="18" charset="0"/>
              </a:rPr>
              <a:t>: </a:t>
            </a:r>
          </a:p>
          <a:p>
            <a:pPr marL="0" indent="0">
              <a:buNone/>
            </a:pPr>
            <a:r>
              <a:rPr lang="en-ID" kern="100" dirty="0">
                <a:effectLst/>
                <a:latin typeface="Book Antiqua" panose="02040602050305030304" pitchFamily="18" charset="0"/>
                <a:ea typeface="Calibri" panose="020F0502020204030204" pitchFamily="34" charset="0"/>
                <a:cs typeface="Times New Roman" panose="02020603050405020304" pitchFamily="18" charset="0"/>
              </a:rPr>
              <a:t>It is in vitro DNA technology used to isolate genes from an organism manipulate them in laboratory as per desire and insert them into other cell or system for specific character. It is also called gene cloning.</a:t>
            </a:r>
          </a:p>
          <a:p>
            <a:pPr marL="0" indent="0">
              <a:buNone/>
            </a:pPr>
            <a:endParaRPr lang="en-ID" kern="100" dirty="0">
              <a:effectLst/>
              <a:latin typeface="Book Antiqua" panose="02040602050305030304" pitchFamily="18" charset="0"/>
              <a:ea typeface="Calibri" panose="020F0502020204030204" pitchFamily="34" charset="0"/>
              <a:cs typeface="Times New Roman" panose="02020603050405020304" pitchFamily="18" charset="0"/>
            </a:endParaRPr>
          </a:p>
          <a:p>
            <a:pPr marL="0" indent="0">
              <a:buNone/>
            </a:pPr>
            <a:r>
              <a:rPr lang="en-US" b="1" kern="100" dirty="0">
                <a:effectLst/>
                <a:latin typeface="Book Antiqua" panose="02040602050305030304" pitchFamily="18" charset="0"/>
                <a:ea typeface="Calibri" panose="020F0502020204030204" pitchFamily="34" charset="0"/>
                <a:cs typeface="Times New Roman" panose="02020603050405020304" pitchFamily="18" charset="0"/>
              </a:rPr>
              <a:t>Recombinant DNA </a:t>
            </a:r>
            <a:r>
              <a:rPr lang="en-US" kern="100" dirty="0">
                <a:effectLst/>
                <a:latin typeface="Book Antiqua" panose="02040602050305030304" pitchFamily="18" charset="0"/>
                <a:ea typeface="Calibri" panose="020F0502020204030204" pitchFamily="34" charset="0"/>
                <a:cs typeface="Times New Roman" panose="02020603050405020304" pitchFamily="18" charset="0"/>
              </a:rPr>
              <a:t>technology is one of the recent advances in biotechnology, which was developed by two scientists named Boyer and Cohen in 1973.</a:t>
            </a:r>
            <a:endParaRPr lang="en-ID" kern="100" dirty="0">
              <a:effectLst/>
              <a:latin typeface="Book Antiqua" panose="02040602050305030304" pitchFamily="18" charset="0"/>
              <a:ea typeface="Calibri" panose="020F0502020204030204" pitchFamily="34" charset="0"/>
              <a:cs typeface="Times New Roman" panose="02020603050405020304" pitchFamily="18" charset="0"/>
            </a:endParaRPr>
          </a:p>
          <a:p>
            <a:endParaRPr lang="en-ID" dirty="0"/>
          </a:p>
        </p:txBody>
      </p:sp>
    </p:spTree>
    <p:extLst>
      <p:ext uri="{BB962C8B-B14F-4D97-AF65-F5344CB8AC3E}">
        <p14:creationId xmlns:p14="http://schemas.microsoft.com/office/powerpoint/2010/main" val="456312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426ADD-E4D6-461D-0506-C680F7F4BCC7}"/>
              </a:ext>
            </a:extLst>
          </p:cNvPr>
          <p:cNvSpPr>
            <a:spLocks noGrp="1"/>
          </p:cNvSpPr>
          <p:nvPr>
            <p:ph idx="1"/>
          </p:nvPr>
        </p:nvSpPr>
        <p:spPr>
          <a:xfrm>
            <a:off x="4148959" y="849698"/>
            <a:ext cx="6855373" cy="1783143"/>
          </a:xfrm>
        </p:spPr>
        <p:txBody>
          <a:bodyPr>
            <a:normAutofit/>
          </a:bodyPr>
          <a:lstStyle/>
          <a:p>
            <a:r>
              <a:rPr lang="en-ID" sz="2400" dirty="0">
                <a:effectLst/>
                <a:latin typeface="Book Antiqua" panose="02040602050305030304" pitchFamily="18" charset="0"/>
                <a:ea typeface="Calibri" panose="020F0502020204030204" pitchFamily="34" charset="0"/>
                <a:cs typeface="Times New Roman" panose="02020603050405020304" pitchFamily="18" charset="0"/>
              </a:rPr>
              <a:t>Stanley N. Cohen (1935) , who received the Nobel Prize in Medicine in 1986 for his work on discoveries of growth factors </a:t>
            </a:r>
          </a:p>
          <a:p>
            <a:endParaRPr lang="en-ID" sz="1800" dirty="0">
              <a:latin typeface="Calibri" panose="020F0502020204030204" pitchFamily="34" charset="0"/>
              <a:ea typeface="Calibri" panose="020F0502020204030204" pitchFamily="34" charset="0"/>
              <a:cs typeface="Times New Roman" panose="02020603050405020304" pitchFamily="18" charset="0"/>
            </a:endParaRPr>
          </a:p>
          <a:p>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8" name="Picture 4" descr="Professor Stanley Cohen | Biographical summary">
            <a:extLst>
              <a:ext uri="{FF2B5EF4-FFF2-40B4-BE49-F238E27FC236}">
                <a16:creationId xmlns:a16="http://schemas.microsoft.com/office/drawing/2014/main" id="{40A4A848-4E66-7714-328A-CF280F25BE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090" y="722586"/>
            <a:ext cx="2401613" cy="21336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erbert W. Boyer - Cold Spring Harbor Laboratory">
            <a:extLst>
              <a:ext uri="{FF2B5EF4-FFF2-40B4-BE49-F238E27FC236}">
                <a16:creationId xmlns:a16="http://schemas.microsoft.com/office/drawing/2014/main" id="{CB34D4AD-457F-D8CF-5D6D-140DF660A3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090" y="3690118"/>
            <a:ext cx="3294994" cy="2366962"/>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E5679234-A213-67EC-1A70-2936C6532A95}"/>
              </a:ext>
            </a:extLst>
          </p:cNvPr>
          <p:cNvSpPr txBox="1">
            <a:spLocks/>
          </p:cNvSpPr>
          <p:nvPr/>
        </p:nvSpPr>
        <p:spPr>
          <a:xfrm>
            <a:off x="4290848" y="3690118"/>
            <a:ext cx="6855373" cy="23669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D" sz="2400" dirty="0">
                <a:latin typeface="Book Antiqua" panose="02040602050305030304" pitchFamily="18" charset="0"/>
                <a:ea typeface="Calibri" panose="020F0502020204030204" pitchFamily="34" charset="0"/>
                <a:cs typeface="Times New Roman" panose="02020603050405020304" pitchFamily="18" charset="0"/>
              </a:rPr>
              <a:t>Stanley N. Cohen (1935) , who received the Nobel Prize in Medicine in 1986 for his work on discoveries of growth factors </a:t>
            </a:r>
          </a:p>
          <a:p>
            <a:endParaRPr lang="en-ID" sz="1800" dirty="0">
              <a:latin typeface="Calibri" panose="020F0502020204030204" pitchFamily="34" charset="0"/>
              <a:ea typeface="Calibri" panose="020F0502020204030204" pitchFamily="34" charset="0"/>
              <a:cs typeface="Times New Roman" panose="02020603050405020304" pitchFamily="18" charset="0"/>
            </a:endParaRPr>
          </a:p>
          <a:p>
            <a:endParaRPr lang="en-ID"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4464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C5935A-BC59-28C1-611D-767FF532506A}"/>
              </a:ext>
            </a:extLst>
          </p:cNvPr>
          <p:cNvSpPr>
            <a:spLocks noGrp="1"/>
          </p:cNvSpPr>
          <p:nvPr>
            <p:ph idx="1"/>
          </p:nvPr>
        </p:nvSpPr>
        <p:spPr>
          <a:xfrm>
            <a:off x="838200" y="1825625"/>
            <a:ext cx="10434145" cy="4351338"/>
          </a:xfrm>
        </p:spPr>
        <p:txBody>
          <a:bodyPr>
            <a:normAutofit/>
          </a:bodyPr>
          <a:lstStyle/>
          <a:p>
            <a:pPr algn="just"/>
            <a:r>
              <a:rPr lang="en-ID" sz="2400" dirty="0">
                <a:effectLst/>
                <a:latin typeface="Calibri" panose="020F0502020204030204" pitchFamily="34" charset="0"/>
                <a:ea typeface="Calibri" panose="020F0502020204030204" pitchFamily="34" charset="0"/>
                <a:cs typeface="Times New Roman" panose="02020603050405020304" pitchFamily="18" charset="0"/>
              </a:rPr>
              <a:t>Recombinant DNA technology works by taking DNA from two different sources and combining that DNA into a single molecule. That alone, however, will not do much. </a:t>
            </a:r>
          </a:p>
          <a:p>
            <a:pPr algn="just"/>
            <a:r>
              <a:rPr lang="en-ID" sz="2400" dirty="0">
                <a:effectLst/>
                <a:latin typeface="Calibri" panose="020F0502020204030204" pitchFamily="34" charset="0"/>
                <a:ea typeface="Calibri" panose="020F0502020204030204" pitchFamily="34" charset="0"/>
                <a:cs typeface="Times New Roman" panose="02020603050405020304" pitchFamily="18" charset="0"/>
              </a:rPr>
              <a:t>Recombinant DNA technology only becomes useful when that artificially-created DNA is reproduced. This is known as DNA cloning.</a:t>
            </a:r>
          </a:p>
          <a:p>
            <a:pPr algn="just"/>
            <a:r>
              <a:rPr lang="en-ID" sz="2400" kern="100" dirty="0">
                <a:effectLst/>
                <a:latin typeface="Calibri" panose="020F0502020204030204" pitchFamily="34" charset="0"/>
                <a:ea typeface="Calibri" panose="020F0502020204030204" pitchFamily="34" charset="0"/>
                <a:cs typeface="Times New Roman" panose="02020603050405020304" pitchFamily="18" charset="0"/>
              </a:rPr>
              <a:t>In the early 1970s, technologies for the laboratory manipulation of nucleic acids emerged. In turn, these technologies led to the construction of DNA molecules composed of nucleotide sequences taken from different sources. The products of these innovations, recombinant DNA molecules, opened exciting new avenues of investigation in molecular biology and genetics, and a new field was born— recombinant DNA technology (RDT).</a:t>
            </a:r>
          </a:p>
          <a:p>
            <a:pPr algn="just"/>
            <a:endParaRPr lang="en-ID" sz="2400" dirty="0"/>
          </a:p>
        </p:txBody>
      </p:sp>
    </p:spTree>
    <p:extLst>
      <p:ext uri="{BB962C8B-B14F-4D97-AF65-F5344CB8AC3E}">
        <p14:creationId xmlns:p14="http://schemas.microsoft.com/office/powerpoint/2010/main" val="1287875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9426E73-2452-7866-E062-E18C96E0D080}"/>
              </a:ext>
            </a:extLst>
          </p:cNvPr>
          <p:cNvPicPr>
            <a:picLocks noChangeAspect="1"/>
          </p:cNvPicPr>
          <p:nvPr/>
        </p:nvPicPr>
        <p:blipFill>
          <a:blip r:embed="rId2"/>
          <a:stretch>
            <a:fillRect/>
          </a:stretch>
        </p:blipFill>
        <p:spPr>
          <a:xfrm>
            <a:off x="2070847" y="215153"/>
            <a:ext cx="7648995" cy="6481482"/>
          </a:xfrm>
          <a:prstGeom prst="rect">
            <a:avLst/>
          </a:prstGeom>
        </p:spPr>
      </p:pic>
    </p:spTree>
    <p:extLst>
      <p:ext uri="{BB962C8B-B14F-4D97-AF65-F5344CB8AC3E}">
        <p14:creationId xmlns:p14="http://schemas.microsoft.com/office/powerpoint/2010/main" val="938049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472</Words>
  <Application>Microsoft Office PowerPoint</Application>
  <PresentationFormat>Widescreen</PresentationFormat>
  <Paragraphs>36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 Antiqua</vt:lpstr>
      <vt:lpstr>Calibri</vt:lpstr>
      <vt:lpstr>Calibri Light</vt:lpstr>
      <vt:lpstr>Source Sans Pro</vt:lpstr>
      <vt:lpstr>Office Theme</vt:lpstr>
      <vt:lpstr>INTRODUCTION OF BIOYECHNOLOGY</vt:lpstr>
      <vt:lpstr>WHAT IS BIOTECNOLOGY</vt:lpstr>
      <vt:lpstr>PowerPoint Presentation</vt:lpstr>
      <vt:lpstr>Development of Biotechnology  </vt:lpstr>
      <vt:lpstr>PowerPoint Presentation</vt:lpstr>
      <vt:lpstr>Modern Biotechnological processes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OF BIOYECHNOLOGY</dc:title>
  <dc:creator>My Windows</dc:creator>
  <cp:lastModifiedBy>My Windows</cp:lastModifiedBy>
  <cp:revision>11</cp:revision>
  <dcterms:created xsi:type="dcterms:W3CDTF">2022-11-06T07:18:58Z</dcterms:created>
  <dcterms:modified xsi:type="dcterms:W3CDTF">2022-11-22T15:32:01Z</dcterms:modified>
</cp:coreProperties>
</file>