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Lst>
  <p:sldSz cx="18288000" cy="10287000"/>
  <p:notesSz cx="6858000" cy="9144000"/>
  <p:embeddedFontLst>
    <p:embeddedFont>
      <p:font typeface="Libre Baskerville" charset="1" panose="02000000000000000000"/>
      <p:regular r:id="rId6"/>
    </p:embeddedFont>
    <p:embeddedFont>
      <p:font typeface="Libre Baskerville Bold" charset="1" panose="02000000000000000000"/>
      <p:regular r:id="rId7"/>
    </p:embeddedFont>
    <p:embeddedFont>
      <p:font typeface="Libre Baskerville Italics" charset="1" panose="02000000000000000000"/>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
      <p:font typeface="Brice RegularSemiExpanded" charset="1" panose="00000000000000000000"/>
      <p:regular r:id="rId13"/>
    </p:embeddedFont>
    <p:embeddedFont>
      <p:font typeface="Brice RegularSemiExpanded Bold" charset="1" panose="00000000000000000000"/>
      <p:regular r:id="rId14"/>
    </p:embeddedFont>
    <p:embeddedFont>
      <p:font typeface="Public Sans" charset="1" panose="00000000000000000000"/>
      <p:regular r:id="rId15"/>
    </p:embeddedFont>
    <p:embeddedFont>
      <p:font typeface="Public Sans Bold" charset="1" panose="00000000000000000000"/>
      <p:regular r:id="rId16"/>
    </p:embeddedFont>
    <p:embeddedFont>
      <p:font typeface="Public Sans Italics" charset="1" panose="00000000000000000000"/>
      <p:regular r:id="rId17"/>
    </p:embeddedFont>
    <p:embeddedFont>
      <p:font typeface="Public Sans Bold Italics"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27" Target="slides/slide9.xml" Type="http://schemas.openxmlformats.org/officeDocument/2006/relationships/slide"/><Relationship Id="rId28" Target="slides/slide10.xml" Type="http://schemas.openxmlformats.org/officeDocument/2006/relationships/slide"/><Relationship Id="rId29" Target="slides/slide11.xml" Type="http://schemas.openxmlformats.org/officeDocument/2006/relationships/slide"/><Relationship Id="rId3" Target="viewProps.xml" Type="http://schemas.openxmlformats.org/officeDocument/2006/relationships/viewProps"/><Relationship Id="rId30" Target="slides/slide12.xml" Type="http://schemas.openxmlformats.org/officeDocument/2006/relationships/slide"/><Relationship Id="rId31" Target="slides/slide13.xml" Type="http://schemas.openxmlformats.org/officeDocument/2006/relationships/slide"/><Relationship Id="rId32" Target="slides/slide14.xml" Type="http://schemas.openxmlformats.org/officeDocument/2006/relationships/slide"/><Relationship Id="rId33" Target="slides/slide15.xml" Type="http://schemas.openxmlformats.org/officeDocument/2006/relationships/slide"/><Relationship Id="rId34" Target="slides/slide16.xml" Type="http://schemas.openxmlformats.org/officeDocument/2006/relationships/slide"/><Relationship Id="rId35" Target="slides/slide17.xml" Type="http://schemas.openxmlformats.org/officeDocument/2006/relationships/slide"/><Relationship Id="rId36" Target="slides/slide18.xml" Type="http://schemas.openxmlformats.org/officeDocument/2006/relationships/slide"/><Relationship Id="rId37" Target="slides/slide19.xml" Type="http://schemas.openxmlformats.org/officeDocument/2006/relationships/slide"/><Relationship Id="rId38" Target="slides/slide20.xml" Type="http://schemas.openxmlformats.org/officeDocument/2006/relationships/slide"/><Relationship Id="rId39" Target="slides/slide21.xml" Type="http://schemas.openxmlformats.org/officeDocument/2006/relationships/slide"/><Relationship Id="rId4" Target="theme/theme1.xml" Type="http://schemas.openxmlformats.org/officeDocument/2006/relationships/theme"/><Relationship Id="rId40" Target="slides/slide22.xml" Type="http://schemas.openxmlformats.org/officeDocument/2006/relationships/slide"/><Relationship Id="rId41" Target="slides/slide23.xml" Type="http://schemas.openxmlformats.org/officeDocument/2006/relationships/slide"/><Relationship Id="rId42" Target="slides/slide24.xml" Type="http://schemas.openxmlformats.org/officeDocument/2006/relationships/slide"/><Relationship Id="rId43" Target="slides/slide25.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sp>
        <p:nvSpPr>
          <p:cNvPr name="TextBox 2" id="2"/>
          <p:cNvSpPr txBox="true"/>
          <p:nvPr/>
        </p:nvSpPr>
        <p:spPr>
          <a:xfrm rot="0">
            <a:off x="3011608" y="2004463"/>
            <a:ext cx="12264783" cy="5465821"/>
          </a:xfrm>
          <a:prstGeom prst="rect">
            <a:avLst/>
          </a:prstGeom>
        </p:spPr>
        <p:txBody>
          <a:bodyPr anchor="t" rtlCol="false" tIns="0" lIns="0" bIns="0" rIns="0">
            <a:spAutoFit/>
          </a:bodyPr>
          <a:lstStyle/>
          <a:p>
            <a:pPr>
              <a:lnSpc>
                <a:spcPts val="18096"/>
              </a:lnSpc>
            </a:pPr>
            <a:r>
              <a:rPr lang="en-US" spc="-232" sz="11600">
                <a:solidFill>
                  <a:srgbClr val="F6F2E5"/>
                </a:solidFill>
                <a:latin typeface="Libre Baskerville Bold"/>
              </a:rPr>
              <a:t>GLOBAL AND LOCAL VIEWS</a:t>
            </a:r>
          </a:p>
          <a:p>
            <a:pPr>
              <a:lnSpc>
                <a:spcPts val="6708"/>
              </a:lnSpc>
            </a:pPr>
            <a:r>
              <a:rPr lang="en-US" spc="-86" sz="4300">
                <a:solidFill>
                  <a:srgbClr val="F6F2E5"/>
                </a:solidFill>
                <a:latin typeface="Libre Baskerville Bold"/>
              </a:rPr>
              <a:t>Strategic  human resource management</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6020359" y="0"/>
            <a:ext cx="2267641" cy="2267641"/>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8019359"/>
            <a:ext cx="2267641" cy="2267641"/>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F2E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7225" y="8304050"/>
            <a:ext cx="1982950" cy="1982950"/>
          </a:xfrm>
          <a:prstGeom prst="rect">
            <a:avLst/>
          </a:prstGeom>
        </p:spPr>
      </p:pic>
      <p:sp>
        <p:nvSpPr>
          <p:cNvPr name="TextBox 3" id="3"/>
          <p:cNvSpPr txBox="true"/>
          <p:nvPr/>
        </p:nvSpPr>
        <p:spPr>
          <a:xfrm rot="0">
            <a:off x="514350" y="1302418"/>
            <a:ext cx="12016230" cy="2646044"/>
          </a:xfrm>
          <a:prstGeom prst="rect">
            <a:avLst/>
          </a:prstGeom>
        </p:spPr>
        <p:txBody>
          <a:bodyPr anchor="t" rtlCol="false" tIns="0" lIns="0" bIns="0" rIns="0">
            <a:spAutoFit/>
          </a:bodyPr>
          <a:lstStyle/>
          <a:p>
            <a:pPr>
              <a:lnSpc>
                <a:spcPts val="7020"/>
              </a:lnSpc>
            </a:pPr>
            <a:r>
              <a:rPr lang="en-US" sz="5400">
                <a:solidFill>
                  <a:srgbClr val="3B352E"/>
                </a:solidFill>
                <a:latin typeface="Libre Baskerville"/>
              </a:rPr>
              <a:t>PANDANGAN TRADISIONAL SHRM</a:t>
            </a:r>
          </a:p>
          <a:p>
            <a:pPr>
              <a:lnSpc>
                <a:spcPts val="7020"/>
              </a:lnSpc>
            </a:pPr>
          </a:p>
        </p:txBody>
      </p:sp>
      <p:sp>
        <p:nvSpPr>
          <p:cNvPr name="TextBox 4" id="4"/>
          <p:cNvSpPr txBox="true"/>
          <p:nvPr/>
        </p:nvSpPr>
        <p:spPr>
          <a:xfrm rot="0">
            <a:off x="514350" y="4513109"/>
            <a:ext cx="17259300" cy="1600200"/>
          </a:xfrm>
          <a:prstGeom prst="rect">
            <a:avLst/>
          </a:prstGeom>
        </p:spPr>
        <p:txBody>
          <a:bodyPr anchor="t" rtlCol="false" tIns="0" lIns="0" bIns="0" rIns="0">
            <a:spAutoFit/>
          </a:bodyPr>
          <a:lstStyle/>
          <a:p>
            <a:pPr>
              <a:lnSpc>
                <a:spcPts val="4200"/>
              </a:lnSpc>
              <a:spcBef>
                <a:spcPct val="0"/>
              </a:spcBef>
            </a:pPr>
            <a:r>
              <a:rPr lang="en-US" sz="3000">
                <a:solidFill>
                  <a:srgbClr val="3B352E"/>
                </a:solidFill>
                <a:latin typeface="Public Sans"/>
              </a:rPr>
              <a:t>Penekanan kuat pada karyawan perusahaan dan cara untuk melacak kinerja karyawan dari waktu ke waktu, kaarena karyawan merupakan aset bagi perusahaan yang dapat menjadi keunggulan kompetitif dan diupayakan untuk memastikan bahwa aset tersebut tidak hilang.</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6F2E5"/>
        </a:solidFill>
      </p:bgPr>
    </p:bg>
    <p:spTree>
      <p:nvGrpSpPr>
        <p:cNvPr id="1" name=""/>
        <p:cNvGrpSpPr/>
        <p:nvPr/>
      </p:nvGrpSpPr>
      <p:grpSpPr>
        <a:xfrm>
          <a:off x="0" y="0"/>
          <a:ext cx="0" cy="0"/>
          <a:chOff x="0" y="0"/>
          <a:chExt cx="0" cy="0"/>
        </a:xfrm>
      </p:grpSpPr>
      <p:sp>
        <p:nvSpPr>
          <p:cNvPr name="TextBox 2" id="2"/>
          <p:cNvSpPr txBox="true"/>
          <p:nvPr/>
        </p:nvSpPr>
        <p:spPr>
          <a:xfrm rot="0">
            <a:off x="1028700" y="5230650"/>
            <a:ext cx="13025041" cy="2522220"/>
          </a:xfrm>
          <a:prstGeom prst="rect">
            <a:avLst/>
          </a:prstGeom>
        </p:spPr>
        <p:txBody>
          <a:bodyPr anchor="t" rtlCol="false" tIns="0" lIns="0" bIns="0" rIns="0">
            <a:spAutoFit/>
          </a:bodyPr>
          <a:lstStyle/>
          <a:p>
            <a:pPr algn="just" marL="0" indent="0" lvl="0">
              <a:lnSpc>
                <a:spcPts val="5040"/>
              </a:lnSpc>
            </a:pPr>
            <a:r>
              <a:rPr lang="en-US" sz="3000">
                <a:solidFill>
                  <a:srgbClr val="3B352E"/>
                </a:solidFill>
                <a:latin typeface="Public Sans"/>
              </a:rPr>
              <a:t>Penelitian ini membahas terkait perspektif Resource Based View (RBV) dengan strategi High Commitment Human Resource (HCHR) untuk mencapai keunggulan kompetitif perusahaan melalui sumber daya berbasis karyawan.</a:t>
            </a:r>
          </a:p>
        </p:txBody>
      </p:sp>
      <p:sp>
        <p:nvSpPr>
          <p:cNvPr name="TextBox 3" id="3"/>
          <p:cNvSpPr txBox="true"/>
          <p:nvPr/>
        </p:nvSpPr>
        <p:spPr>
          <a:xfrm rot="0">
            <a:off x="1028700" y="2017087"/>
            <a:ext cx="16691291" cy="2712719"/>
          </a:xfrm>
          <a:prstGeom prst="rect">
            <a:avLst/>
          </a:prstGeom>
        </p:spPr>
        <p:txBody>
          <a:bodyPr anchor="t" rtlCol="false" tIns="0" lIns="0" bIns="0" rIns="0">
            <a:spAutoFit/>
          </a:bodyPr>
          <a:lstStyle/>
          <a:p>
            <a:pPr>
              <a:lnSpc>
                <a:spcPts val="7700"/>
              </a:lnSpc>
            </a:pPr>
            <a:r>
              <a:rPr lang="en-US" sz="5500">
                <a:solidFill>
                  <a:srgbClr val="3B352E"/>
                </a:solidFill>
                <a:latin typeface="Libre Baskerville Bold Italics"/>
              </a:rPr>
              <a:t>Expanding The Resource Based View Model of Strategic Human Resource Management</a:t>
            </a:r>
          </a:p>
          <a:p>
            <a:pPr marL="0" indent="0" lvl="0">
              <a:lnSpc>
                <a:spcPts val="6160"/>
              </a:lnSpc>
            </a:pPr>
            <a:r>
              <a:rPr lang="en-US" sz="4400">
                <a:solidFill>
                  <a:srgbClr val="3B352E"/>
                </a:solidFill>
                <a:latin typeface="Libre Baskerville Bold"/>
              </a:rPr>
              <a:t>Christopher J. Collins (2021)</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6280930" y="-9525"/>
            <a:ext cx="1982950" cy="1982950"/>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6F2E5"/>
        </a:solidFill>
      </p:bgPr>
    </p:bg>
    <p:spTree>
      <p:nvGrpSpPr>
        <p:cNvPr id="1" name=""/>
        <p:cNvGrpSpPr/>
        <p:nvPr/>
      </p:nvGrpSpPr>
      <p:grpSpPr>
        <a:xfrm>
          <a:off x="0" y="0"/>
          <a:ext cx="0" cy="0"/>
          <a:chOff x="0" y="0"/>
          <a:chExt cx="0" cy="0"/>
        </a:xfrm>
      </p:grpSpPr>
      <p:sp>
        <p:nvSpPr>
          <p:cNvPr name="TextBox 2" id="2"/>
          <p:cNvSpPr txBox="true"/>
          <p:nvPr/>
        </p:nvSpPr>
        <p:spPr>
          <a:xfrm rot="0">
            <a:off x="1028700" y="3860800"/>
            <a:ext cx="7672546" cy="2432050"/>
          </a:xfrm>
          <a:prstGeom prst="rect">
            <a:avLst/>
          </a:prstGeom>
        </p:spPr>
        <p:txBody>
          <a:bodyPr anchor="t" rtlCol="false" tIns="0" lIns="0" bIns="0" rIns="0">
            <a:spAutoFit/>
          </a:bodyPr>
          <a:lstStyle/>
          <a:p>
            <a:pPr>
              <a:lnSpc>
                <a:spcPts val="9799"/>
              </a:lnSpc>
            </a:pPr>
            <a:r>
              <a:rPr lang="en-US" sz="6999">
                <a:solidFill>
                  <a:srgbClr val="3B352E"/>
                </a:solidFill>
                <a:latin typeface="Libre Baskerville Bold"/>
              </a:rPr>
              <a:t>Rumusan </a:t>
            </a:r>
          </a:p>
          <a:p>
            <a:pPr marL="0" indent="0" lvl="0">
              <a:lnSpc>
                <a:spcPts val="9800"/>
              </a:lnSpc>
            </a:pPr>
            <a:r>
              <a:rPr lang="en-US" sz="7000">
                <a:solidFill>
                  <a:srgbClr val="3B352E"/>
                </a:solidFill>
                <a:latin typeface="Libre Baskerville Bold"/>
              </a:rPr>
              <a:t>Masalah</a:t>
            </a:r>
          </a:p>
        </p:txBody>
      </p:sp>
      <p:sp>
        <p:nvSpPr>
          <p:cNvPr name="TextBox 3" id="3"/>
          <p:cNvSpPr txBox="true"/>
          <p:nvPr/>
        </p:nvSpPr>
        <p:spPr>
          <a:xfrm rot="0">
            <a:off x="8375418" y="5935018"/>
            <a:ext cx="8489832" cy="2286635"/>
          </a:xfrm>
          <a:prstGeom prst="rect">
            <a:avLst/>
          </a:prstGeom>
        </p:spPr>
        <p:txBody>
          <a:bodyPr anchor="t" rtlCol="false" tIns="0" lIns="0" bIns="0" rIns="0">
            <a:spAutoFit/>
          </a:bodyPr>
          <a:lstStyle/>
          <a:p>
            <a:pPr algn="just">
              <a:lnSpc>
                <a:spcPts val="3640"/>
              </a:lnSpc>
            </a:pPr>
            <a:r>
              <a:rPr lang="en-US" sz="2600">
                <a:solidFill>
                  <a:srgbClr val="3B352E"/>
                </a:solidFill>
                <a:latin typeface="Public Sans"/>
              </a:rPr>
              <a:t>Kapan HCHR system dari model SDM strategis berbasis RBV dapat berjalan efektif untuk menciptakan keungggulan kompetitif melalui pemanfaatan sumber daya berbasis karyawan?</a:t>
            </a:r>
          </a:p>
          <a:p>
            <a:pPr algn="just" marL="0" indent="0" lvl="0">
              <a:lnSpc>
                <a:spcPts val="3640"/>
              </a:lnSpc>
            </a:pPr>
          </a:p>
        </p:txBody>
      </p:sp>
      <p:sp>
        <p:nvSpPr>
          <p:cNvPr name="TextBox 4" id="4"/>
          <p:cNvSpPr txBox="true"/>
          <p:nvPr/>
        </p:nvSpPr>
        <p:spPr>
          <a:xfrm rot="0">
            <a:off x="8375418" y="2389695"/>
            <a:ext cx="9144000" cy="2286635"/>
          </a:xfrm>
          <a:prstGeom prst="rect">
            <a:avLst/>
          </a:prstGeom>
        </p:spPr>
        <p:txBody>
          <a:bodyPr anchor="t" rtlCol="false" tIns="0" lIns="0" bIns="0" rIns="0">
            <a:spAutoFit/>
          </a:bodyPr>
          <a:lstStyle/>
          <a:p>
            <a:pPr algn="just">
              <a:lnSpc>
                <a:spcPts val="3640"/>
              </a:lnSpc>
            </a:pPr>
            <a:r>
              <a:rPr lang="en-US" sz="2600">
                <a:solidFill>
                  <a:srgbClr val="3B352E"/>
                </a:solidFill>
                <a:latin typeface="Public Sans"/>
              </a:rPr>
              <a:t>Bagaimana HCHR system dari model SDM strategi berbasis RBV dapat membantu perusahaan untuk menghasilkan keunggulan kompetitif melalui sumber daya berbasis karyawan?</a:t>
            </a:r>
          </a:p>
          <a:p>
            <a:pPr algn="just" marL="0" indent="0" lvl="0">
              <a:lnSpc>
                <a:spcPts val="3640"/>
              </a:lnSpc>
            </a:pPr>
          </a:p>
        </p:txBody>
      </p:sp>
      <p:grpSp>
        <p:nvGrpSpPr>
          <p:cNvPr name="Group 5" id="5"/>
          <p:cNvGrpSpPr/>
          <p:nvPr/>
        </p:nvGrpSpPr>
        <p:grpSpPr>
          <a:xfrm rot="0">
            <a:off x="6571122" y="5701090"/>
            <a:ext cx="1804296" cy="1804296"/>
            <a:chOff x="0" y="0"/>
            <a:chExt cx="2405728" cy="2405728"/>
          </a:xfrm>
        </p:grpSpPr>
        <p:grpSp>
          <p:nvGrpSpPr>
            <p:cNvPr name="Group 6" id="6"/>
            <p:cNvGrpSpPr/>
            <p:nvPr/>
          </p:nvGrpSpPr>
          <p:grpSpPr>
            <a:xfrm rot="0">
              <a:off x="0" y="0"/>
              <a:ext cx="2405728" cy="2405728"/>
              <a:chOff x="0" y="0"/>
              <a:chExt cx="6350000" cy="6350000"/>
            </a:xfrm>
          </p:grpSpPr>
          <p:sp>
            <p:nvSpPr>
              <p:cNvPr name="Freeform 7" id="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B352E">
                  <a:alpha val="4706"/>
                </a:srgbClr>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12585" y="812585"/>
              <a:ext cx="780558" cy="780558"/>
            </a:xfrm>
            <a:prstGeom prst="rect">
              <a:avLst/>
            </a:prstGeom>
          </p:spPr>
        </p:pic>
      </p:grpSp>
      <p:grpSp>
        <p:nvGrpSpPr>
          <p:cNvPr name="Group 9" id="9"/>
          <p:cNvGrpSpPr/>
          <p:nvPr/>
        </p:nvGrpSpPr>
        <p:grpSpPr>
          <a:xfrm rot="0">
            <a:off x="6364256" y="2664202"/>
            <a:ext cx="1804296" cy="1804296"/>
            <a:chOff x="0" y="0"/>
            <a:chExt cx="2405728" cy="2405728"/>
          </a:xfrm>
        </p:grpSpPr>
        <p:grpSp>
          <p:nvGrpSpPr>
            <p:cNvPr name="Group 10" id="10"/>
            <p:cNvGrpSpPr/>
            <p:nvPr/>
          </p:nvGrpSpPr>
          <p:grpSpPr>
            <a:xfrm rot="0">
              <a:off x="0" y="0"/>
              <a:ext cx="2405728" cy="2405728"/>
              <a:chOff x="0" y="0"/>
              <a:chExt cx="6350000" cy="6350000"/>
            </a:xfrm>
          </p:grpSpPr>
          <p:sp>
            <p:nvSpPr>
              <p:cNvPr name="Freeform 11" id="1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B352E">
                  <a:alpha val="4706"/>
                </a:srgbClr>
              </a:solidFill>
            </p:spPr>
          </p:sp>
        </p:gr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11513" y="751093"/>
              <a:ext cx="782703" cy="978378"/>
            </a:xfrm>
            <a:prstGeom prst="rect">
              <a:avLst/>
            </a:prstGeom>
          </p:spPr>
        </p:pic>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872945" y="1730629"/>
            <a:ext cx="13059296" cy="6825742"/>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sp>
        <p:nvSpPr>
          <p:cNvPr name="TextBox 2" id="2"/>
          <p:cNvSpPr txBox="true"/>
          <p:nvPr/>
        </p:nvSpPr>
        <p:spPr>
          <a:xfrm rot="0">
            <a:off x="770195" y="1730973"/>
            <a:ext cx="13171609" cy="2331085"/>
          </a:xfrm>
          <a:prstGeom prst="rect">
            <a:avLst/>
          </a:prstGeom>
        </p:spPr>
        <p:txBody>
          <a:bodyPr anchor="t" rtlCol="false" tIns="0" lIns="0" bIns="0" rIns="0">
            <a:spAutoFit/>
          </a:bodyPr>
          <a:lstStyle/>
          <a:p>
            <a:pPr>
              <a:lnSpc>
                <a:spcPts val="5880"/>
              </a:lnSpc>
            </a:pPr>
            <a:r>
              <a:rPr lang="en-US" sz="4200">
                <a:solidFill>
                  <a:srgbClr val="F6F2E5"/>
                </a:solidFill>
                <a:latin typeface="Libre Baskerville"/>
              </a:rPr>
              <a:t>Dengan memanfaatkan m</a:t>
            </a:r>
            <a:r>
              <a:rPr lang="en-US" sz="4200">
                <a:solidFill>
                  <a:srgbClr val="F6F2E5"/>
                </a:solidFill>
                <a:latin typeface="Libre Baskerville"/>
              </a:rPr>
              <a:t>odel HCHR berbasis sumber daya dan keunggulan kompetitif</a:t>
            </a:r>
          </a:p>
          <a:p>
            <a:pPr>
              <a:lnSpc>
                <a:spcPts val="7000"/>
              </a:lnSpc>
            </a:pPr>
          </a:p>
        </p:txBody>
      </p:sp>
      <p:sp>
        <p:nvSpPr>
          <p:cNvPr name="TextBox 3" id="3"/>
          <p:cNvSpPr txBox="true"/>
          <p:nvPr/>
        </p:nvSpPr>
        <p:spPr>
          <a:xfrm rot="0">
            <a:off x="770195" y="4603197"/>
            <a:ext cx="16248473" cy="2133600"/>
          </a:xfrm>
          <a:prstGeom prst="rect">
            <a:avLst/>
          </a:prstGeom>
        </p:spPr>
        <p:txBody>
          <a:bodyPr anchor="t" rtlCol="false" tIns="0" lIns="0" bIns="0" rIns="0">
            <a:spAutoFit/>
          </a:bodyPr>
          <a:lstStyle/>
          <a:p>
            <a:pPr algn="just" marL="0" indent="0" lvl="0">
              <a:lnSpc>
                <a:spcPts val="4200"/>
              </a:lnSpc>
            </a:pPr>
            <a:r>
              <a:rPr lang="en-US" sz="3000">
                <a:solidFill>
                  <a:srgbClr val="F6F2E5"/>
                </a:solidFill>
                <a:latin typeface="Public Sans"/>
              </a:rPr>
              <a:t>HCHR adalah salah satu pendekatan strategis untuk mengelola karyawan,melalui bagaimana hal itu membentuk hubungan pemberi kerja-karyawan dan menghasilkan sumber daya berbasis karyawan. Mengikuti RBV, HCHR strategi  memberikan keunggulan kompetitif bagi perusahaan dengan strategi bisnis yang berbeda. </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6280930" y="-9525"/>
            <a:ext cx="1982950" cy="1982950"/>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p:cSld>
    <p:bg>
      <p:bgPr>
        <a:solidFill>
          <a:srgbClr val="F6F2E5"/>
        </a:solidFill>
      </p:bgPr>
    </p:bg>
    <p:spTree>
      <p:nvGrpSpPr>
        <p:cNvPr id="1" name=""/>
        <p:cNvGrpSpPr/>
        <p:nvPr/>
      </p:nvGrpSpPr>
      <p:grpSpPr>
        <a:xfrm>
          <a:off x="0" y="0"/>
          <a:ext cx="0" cy="0"/>
          <a:chOff x="0" y="0"/>
          <a:chExt cx="0" cy="0"/>
        </a:xfrm>
      </p:grpSpPr>
      <p:sp>
        <p:nvSpPr>
          <p:cNvPr name="TextBox 2" id="2"/>
          <p:cNvSpPr txBox="true"/>
          <p:nvPr/>
        </p:nvSpPr>
        <p:spPr>
          <a:xfrm rot="0">
            <a:off x="851335" y="3551452"/>
            <a:ext cx="14231086" cy="5482590"/>
          </a:xfrm>
          <a:prstGeom prst="rect">
            <a:avLst/>
          </a:prstGeom>
        </p:spPr>
        <p:txBody>
          <a:bodyPr anchor="t" rtlCol="false" tIns="0" lIns="0" bIns="0" rIns="0">
            <a:spAutoFit/>
          </a:bodyPr>
          <a:lstStyle/>
          <a:p>
            <a:pPr algn="just" marL="0" indent="0" lvl="0">
              <a:lnSpc>
                <a:spcPts val="5430"/>
              </a:lnSpc>
            </a:pPr>
            <a:r>
              <a:rPr lang="en-US" u="none" sz="3000">
                <a:solidFill>
                  <a:srgbClr val="3B352E"/>
                </a:solidFill>
                <a:latin typeface="Public Sans"/>
              </a:rPr>
              <a:t>Kemampuan manajerial dinamis CEO; </a:t>
            </a:r>
            <a:r>
              <a:rPr lang="en-US" u="none" sz="3000">
                <a:solidFill>
                  <a:srgbClr val="3B352E"/>
                </a:solidFill>
                <a:latin typeface="Public Sans Bold"/>
              </a:rPr>
              <a:t>kognisi, modal sosial, dan modal manusia</a:t>
            </a:r>
            <a:r>
              <a:rPr lang="en-US" u="none" sz="3000">
                <a:solidFill>
                  <a:srgbClr val="3B352E"/>
                </a:solidFill>
                <a:latin typeface="Public Sans"/>
              </a:rPr>
              <a:t>. CEO penerapan strategi HCHR dan pemanfaatan sumber daya karyawan secara efektif karena alasan, sebagai berikut</a:t>
            </a:r>
          </a:p>
          <a:p>
            <a:pPr algn="just" marL="647700" indent="-323850" lvl="1">
              <a:lnSpc>
                <a:spcPts val="5430"/>
              </a:lnSpc>
              <a:buFont typeface="Arial"/>
              <a:buChar char="•"/>
            </a:pPr>
            <a:r>
              <a:rPr lang="en-US" u="none" sz="3000">
                <a:solidFill>
                  <a:srgbClr val="3B352E"/>
                </a:solidFill>
                <a:latin typeface="Public Sans"/>
              </a:rPr>
              <a:t>Sebagai pendorong utama budaya organisasi</a:t>
            </a:r>
          </a:p>
          <a:p>
            <a:pPr algn="just" marL="647700" indent="-323850" lvl="1">
              <a:lnSpc>
                <a:spcPts val="5580"/>
              </a:lnSpc>
              <a:buFont typeface="Arial"/>
              <a:buChar char="•"/>
            </a:pPr>
            <a:r>
              <a:rPr lang="en-US" u="none" sz="3000">
                <a:solidFill>
                  <a:srgbClr val="3B352E"/>
                </a:solidFill>
                <a:latin typeface="Public Sans"/>
              </a:rPr>
              <a:t>Keputusan dan tindakan CEO lebih berpengaruh dibanding dengan pemimpin lainnya dalam hal memengaruhi struktur organisasi</a:t>
            </a:r>
          </a:p>
          <a:p>
            <a:pPr algn="just" marL="647700" indent="-323850" lvl="1">
              <a:lnSpc>
                <a:spcPts val="5430"/>
              </a:lnSpc>
              <a:buFont typeface="Arial"/>
              <a:buChar char="•"/>
            </a:pPr>
            <a:r>
              <a:rPr lang="en-US" u="none" sz="3000">
                <a:solidFill>
                  <a:srgbClr val="3B352E"/>
                </a:solidFill>
                <a:latin typeface="Public Sans"/>
              </a:rPr>
              <a:t>Sebagai pengambil keputusan teratas dan bagaimana menafsirkan strategi perusahaan.</a:t>
            </a:r>
          </a:p>
        </p:txBody>
      </p:sp>
      <p:sp>
        <p:nvSpPr>
          <p:cNvPr name="TextBox 3" id="3"/>
          <p:cNvSpPr txBox="true"/>
          <p:nvPr/>
        </p:nvSpPr>
        <p:spPr>
          <a:xfrm rot="0">
            <a:off x="851335" y="648352"/>
            <a:ext cx="10804432" cy="3338830"/>
          </a:xfrm>
          <a:prstGeom prst="rect">
            <a:avLst/>
          </a:prstGeom>
        </p:spPr>
        <p:txBody>
          <a:bodyPr anchor="t" rtlCol="false" tIns="0" lIns="0" bIns="0" rIns="0">
            <a:spAutoFit/>
          </a:bodyPr>
          <a:lstStyle/>
          <a:p>
            <a:pPr marL="0" indent="0" lvl="0">
              <a:lnSpc>
                <a:spcPts val="8540"/>
              </a:lnSpc>
            </a:pPr>
            <a:r>
              <a:rPr lang="en-US" sz="6100">
                <a:solidFill>
                  <a:srgbClr val="3B352E"/>
                </a:solidFill>
                <a:latin typeface="Libre Baskerville Bold"/>
              </a:rPr>
              <a:t>Kemamp</a:t>
            </a:r>
            <a:r>
              <a:rPr lang="en-US" u="none" sz="6100">
                <a:solidFill>
                  <a:srgbClr val="3B352E"/>
                </a:solidFill>
                <a:latin typeface="Libre Baskerville Bold"/>
              </a:rPr>
              <a:t>uan Manajerial yang Dinamis</a:t>
            </a:r>
          </a:p>
          <a:p>
            <a:pPr marL="0" indent="0" lvl="0">
              <a:lnSpc>
                <a:spcPts val="9800"/>
              </a:lnSpc>
            </a:pP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6F2E5"/>
        </a:solidFill>
      </p:bgPr>
    </p:bg>
    <p:spTree>
      <p:nvGrpSpPr>
        <p:cNvPr id="1" name=""/>
        <p:cNvGrpSpPr/>
        <p:nvPr/>
      </p:nvGrpSpPr>
      <p:grpSpPr>
        <a:xfrm>
          <a:off x="0" y="0"/>
          <a:ext cx="0" cy="0"/>
          <a:chOff x="0" y="0"/>
          <a:chExt cx="0" cy="0"/>
        </a:xfrm>
      </p:grpSpPr>
      <p:sp>
        <p:nvSpPr>
          <p:cNvPr name="TextBox 2" id="2"/>
          <p:cNvSpPr txBox="true"/>
          <p:nvPr/>
        </p:nvSpPr>
        <p:spPr>
          <a:xfrm rot="0">
            <a:off x="851335" y="2133601"/>
            <a:ext cx="16407965" cy="7124699"/>
          </a:xfrm>
          <a:prstGeom prst="rect">
            <a:avLst/>
          </a:prstGeom>
        </p:spPr>
        <p:txBody>
          <a:bodyPr anchor="t" rtlCol="false" tIns="0" lIns="0" bIns="0" rIns="0">
            <a:spAutoFit/>
          </a:bodyPr>
          <a:lstStyle/>
          <a:p>
            <a:pPr marL="539753" indent="-269876" lvl="1">
              <a:lnSpc>
                <a:spcPts val="3975"/>
              </a:lnSpc>
              <a:buFont typeface="Arial"/>
              <a:buChar char="•"/>
            </a:pPr>
            <a:r>
              <a:rPr lang="en-US" sz="2500">
                <a:solidFill>
                  <a:srgbClr val="3B352E"/>
                </a:solidFill>
                <a:latin typeface="Public Sans Bold"/>
              </a:rPr>
              <a:t>Kognisi managerial CEO</a:t>
            </a:r>
          </a:p>
          <a:p>
            <a:pPr>
              <a:lnSpc>
                <a:spcPts val="3975"/>
              </a:lnSpc>
            </a:pPr>
            <a:r>
              <a:rPr lang="en-US" sz="2500">
                <a:solidFill>
                  <a:srgbClr val="3B352E"/>
                </a:solidFill>
                <a:latin typeface="Arimo"/>
              </a:rPr>
              <a:t>Pemahaman CEO tentang karyawan sebagai sumber daya dan pelaksana strategi perusahaan. Selain itu, kepemimpinan CEO dengan gaya transformasional yang mendukung tercapainya penerapan kebijakan HCHR.</a:t>
            </a:r>
          </a:p>
          <a:p>
            <a:pPr>
              <a:lnSpc>
                <a:spcPts val="3975"/>
              </a:lnSpc>
            </a:pPr>
          </a:p>
          <a:p>
            <a:pPr marL="539753" indent="-269876" lvl="1">
              <a:lnSpc>
                <a:spcPts val="3975"/>
              </a:lnSpc>
              <a:buFont typeface="Arial"/>
              <a:buChar char="•"/>
            </a:pPr>
            <a:r>
              <a:rPr lang="en-US" sz="2500">
                <a:solidFill>
                  <a:srgbClr val="3B352E"/>
                </a:solidFill>
                <a:latin typeface="Arimo Bold"/>
              </a:rPr>
              <a:t>Modal sosial manajerial CEO</a:t>
            </a:r>
          </a:p>
          <a:p>
            <a:pPr>
              <a:lnSpc>
                <a:spcPts val="3975"/>
              </a:lnSpc>
            </a:pPr>
            <a:r>
              <a:rPr lang="en-US" sz="2500">
                <a:solidFill>
                  <a:srgbClr val="3B352E"/>
                </a:solidFill>
                <a:latin typeface="Arimo"/>
              </a:rPr>
              <a:t>Hubungan formal dan informal antara CEO, pemimpin lini depan, dan karyawan yang mana diharapkan memiliki ikatan yang kuat, sehingga penerapan kebijakan HCHR dapat konsisten dan memiliki komitmen tinggi hubungan antara pemberi kerja-pekerja.</a:t>
            </a:r>
          </a:p>
          <a:p>
            <a:pPr>
              <a:lnSpc>
                <a:spcPts val="4611"/>
              </a:lnSpc>
            </a:pPr>
          </a:p>
          <a:p>
            <a:pPr marL="539753" indent="-269876" lvl="1">
              <a:lnSpc>
                <a:spcPts val="3975"/>
              </a:lnSpc>
              <a:buFont typeface="Arial"/>
              <a:buChar char="•"/>
            </a:pPr>
            <a:r>
              <a:rPr lang="en-US" sz="2500">
                <a:solidFill>
                  <a:srgbClr val="3B352E"/>
                </a:solidFill>
                <a:latin typeface="Arimo Bold"/>
              </a:rPr>
              <a:t>Sumber daya manusia manajerial CEO</a:t>
            </a:r>
          </a:p>
          <a:p>
            <a:pPr algn="just">
              <a:lnSpc>
                <a:spcPts val="3975"/>
              </a:lnSpc>
            </a:pPr>
            <a:r>
              <a:rPr lang="en-US" sz="2500">
                <a:solidFill>
                  <a:srgbClr val="3B352E"/>
                </a:solidFill>
                <a:latin typeface="Arimo"/>
              </a:rPr>
              <a:t>Tingkat pengalaman dan pendidikan CEO berpengaruh pada sinyal-sinyal yang diberikan kepada perusahaan. Dengan adanya CEO yang berpengalam, strategi HCHR dapat mengarah pada implementasi kebijakan HCHR yang lebih konsisten bagi semua bagian di perusahaan.</a:t>
            </a:r>
          </a:p>
          <a:p>
            <a:pPr>
              <a:lnSpc>
                <a:spcPts val="3975"/>
              </a:lnSpc>
            </a:pPr>
          </a:p>
        </p:txBody>
      </p:sp>
      <p:sp>
        <p:nvSpPr>
          <p:cNvPr name="TextBox 3" id="3"/>
          <p:cNvSpPr txBox="true"/>
          <p:nvPr/>
        </p:nvSpPr>
        <p:spPr>
          <a:xfrm rot="0">
            <a:off x="2388499" y="-85725"/>
            <a:ext cx="15504606" cy="3763009"/>
          </a:xfrm>
          <a:prstGeom prst="rect">
            <a:avLst/>
          </a:prstGeom>
        </p:spPr>
        <p:txBody>
          <a:bodyPr anchor="t" rtlCol="false" tIns="0" lIns="0" bIns="0" rIns="0">
            <a:spAutoFit/>
          </a:bodyPr>
          <a:lstStyle/>
          <a:p>
            <a:pPr marL="0" indent="0" lvl="0">
              <a:lnSpc>
                <a:spcPts val="6300"/>
              </a:lnSpc>
            </a:pPr>
            <a:r>
              <a:rPr lang="en-US" sz="4500">
                <a:solidFill>
                  <a:srgbClr val="3B352E"/>
                </a:solidFill>
                <a:latin typeface="Libre Baskerville Bold"/>
              </a:rPr>
              <a:t>Kemamp</a:t>
            </a:r>
            <a:r>
              <a:rPr lang="en-US" u="none" sz="4500">
                <a:solidFill>
                  <a:srgbClr val="3B352E"/>
                </a:solidFill>
                <a:latin typeface="Libre Baskerville Bold"/>
              </a:rPr>
              <a:t>uan Manajerial Dinamis CEO dan Sumber Daya Berbasis Karyawan Perusahaan</a:t>
            </a:r>
          </a:p>
          <a:p>
            <a:pPr marL="0" indent="0" lvl="0">
              <a:lnSpc>
                <a:spcPts val="8120"/>
              </a:lnSpc>
            </a:pPr>
          </a:p>
          <a:p>
            <a:pPr marL="0" indent="0" lvl="0">
              <a:lnSpc>
                <a:spcPts val="9380"/>
              </a:lnSpc>
            </a:pP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3B352E"/>
        </a:solidFill>
      </p:bgPr>
    </p:bg>
    <p:spTree>
      <p:nvGrpSpPr>
        <p:cNvPr id="1" name=""/>
        <p:cNvGrpSpPr/>
        <p:nvPr/>
      </p:nvGrpSpPr>
      <p:grpSpPr>
        <a:xfrm>
          <a:off x="0" y="0"/>
          <a:ext cx="0" cy="0"/>
          <a:chOff x="0" y="0"/>
          <a:chExt cx="0" cy="0"/>
        </a:xfrm>
      </p:grpSpPr>
      <p:sp>
        <p:nvSpPr>
          <p:cNvPr name="TextBox 2" id="2"/>
          <p:cNvSpPr txBox="true"/>
          <p:nvPr/>
        </p:nvSpPr>
        <p:spPr>
          <a:xfrm rot="0">
            <a:off x="842398" y="306187"/>
            <a:ext cx="13171609" cy="2997835"/>
          </a:xfrm>
          <a:prstGeom prst="rect">
            <a:avLst/>
          </a:prstGeom>
        </p:spPr>
        <p:txBody>
          <a:bodyPr anchor="t" rtlCol="false" tIns="0" lIns="0" bIns="0" rIns="0">
            <a:spAutoFit/>
          </a:bodyPr>
          <a:lstStyle/>
          <a:p>
            <a:pPr>
              <a:lnSpc>
                <a:spcPts val="5880"/>
              </a:lnSpc>
            </a:pPr>
            <a:r>
              <a:rPr lang="en-US" sz="4200">
                <a:solidFill>
                  <a:srgbClr val="F6F2E5"/>
                </a:solidFill>
                <a:latin typeface="Libre Baskerville"/>
              </a:rPr>
              <a:t>Kemampuan Manajerial Dinamis CEO dan Pemanfaatan Sumb</a:t>
            </a:r>
            <a:r>
              <a:rPr lang="en-US" sz="4200">
                <a:solidFill>
                  <a:srgbClr val="F6F2E5"/>
                </a:solidFill>
                <a:latin typeface="Libre Baskerville"/>
              </a:rPr>
              <a:t>er Daya Berbasis Karyawan</a:t>
            </a:r>
          </a:p>
          <a:p>
            <a:pPr>
              <a:lnSpc>
                <a:spcPts val="5320"/>
              </a:lnSpc>
            </a:pPr>
          </a:p>
          <a:p>
            <a:pPr>
              <a:lnSpc>
                <a:spcPts val="7000"/>
              </a:lnSpc>
            </a:pPr>
          </a:p>
        </p:txBody>
      </p:sp>
      <p:sp>
        <p:nvSpPr>
          <p:cNvPr name="TextBox 3" id="3"/>
          <p:cNvSpPr txBox="true"/>
          <p:nvPr/>
        </p:nvSpPr>
        <p:spPr>
          <a:xfrm rot="0">
            <a:off x="842398" y="2026117"/>
            <a:ext cx="16603203" cy="7889875"/>
          </a:xfrm>
          <a:prstGeom prst="rect">
            <a:avLst/>
          </a:prstGeom>
        </p:spPr>
        <p:txBody>
          <a:bodyPr anchor="t" rtlCol="false" tIns="0" lIns="0" bIns="0" rIns="0">
            <a:spAutoFit/>
          </a:bodyPr>
          <a:lstStyle/>
          <a:p>
            <a:pPr algn="just">
              <a:lnSpc>
                <a:spcPts val="3500"/>
              </a:lnSpc>
            </a:pPr>
            <a:r>
              <a:rPr lang="en-US" sz="2500">
                <a:solidFill>
                  <a:srgbClr val="F6F2E5"/>
                </a:solidFill>
                <a:latin typeface="Public Sans"/>
              </a:rPr>
              <a:t>CEO secara langsung mempengaruhi sejauh mana perusahaan mana yang dapat menempatkan sumber daya berbasis karyawan untuk penggunaan produktif dengan mengkomunikasikan upaya perubahan secara efektif dan membangun komitmen pemimpin dan karyawan untuk mengarahkan sumber daya dalam mendukung perubahan (Eisenhart &amp; Martin,2000).</a:t>
            </a:r>
          </a:p>
          <a:p>
            <a:pPr algn="just">
              <a:lnSpc>
                <a:spcPts val="3500"/>
              </a:lnSpc>
            </a:pPr>
            <a:r>
              <a:rPr lang="en-US" sz="2500">
                <a:solidFill>
                  <a:srgbClr val="F6F2E5"/>
                </a:solidFill>
                <a:latin typeface="Public Sans"/>
              </a:rPr>
              <a:t>a) Kognisi manajerial CEO</a:t>
            </a:r>
          </a:p>
          <a:p>
            <a:pPr algn="just">
              <a:lnSpc>
                <a:spcPts val="3500"/>
              </a:lnSpc>
            </a:pPr>
            <a:r>
              <a:rPr lang="en-US" sz="2500">
                <a:solidFill>
                  <a:srgbClr val="F6F2E5"/>
                </a:solidFill>
                <a:latin typeface="Public Sans"/>
              </a:rPr>
              <a:t>Sejauh mana pemahaman karyawan mengenai kebijakan HCHR dan perilaku kepemimpinan CEO dalam menerapkan kebijakan HCHR secara efektif melalui sumber daya berbasis karyawan untuk keunnggulan kompetitif.</a:t>
            </a:r>
          </a:p>
          <a:p>
            <a:pPr algn="just">
              <a:lnSpc>
                <a:spcPts val="3500"/>
              </a:lnSpc>
            </a:pPr>
          </a:p>
          <a:p>
            <a:pPr algn="just">
              <a:lnSpc>
                <a:spcPts val="3500"/>
              </a:lnSpc>
            </a:pPr>
            <a:r>
              <a:rPr lang="en-US" sz="2500">
                <a:solidFill>
                  <a:srgbClr val="F6F2E5"/>
                </a:solidFill>
                <a:latin typeface="Public Sans"/>
              </a:rPr>
              <a:t>b) Modal sosial manajerial CEO</a:t>
            </a:r>
          </a:p>
          <a:p>
            <a:pPr algn="just">
              <a:lnSpc>
                <a:spcPts val="3500"/>
              </a:lnSpc>
            </a:pPr>
            <a:r>
              <a:rPr lang="en-US" sz="2500">
                <a:solidFill>
                  <a:srgbClr val="F6F2E5"/>
                </a:solidFill>
                <a:latin typeface="Public Sans"/>
              </a:rPr>
              <a:t>Hubungan internal CEO dan ikatan jaringan juga penting untuk mendukung konfigurasi ulang yang efektif, mobilisasi, dan penyebaran sumber daya berbasis karyawan untuk mendukung keunggulan kompetitif.</a:t>
            </a:r>
          </a:p>
          <a:p>
            <a:pPr algn="just">
              <a:lnSpc>
                <a:spcPts val="3500"/>
              </a:lnSpc>
            </a:pPr>
          </a:p>
          <a:p>
            <a:pPr algn="just">
              <a:lnSpc>
                <a:spcPts val="3500"/>
              </a:lnSpc>
            </a:pPr>
            <a:r>
              <a:rPr lang="en-US" sz="2500">
                <a:solidFill>
                  <a:srgbClr val="F6F2E5"/>
                </a:solidFill>
                <a:latin typeface="Public Sans"/>
              </a:rPr>
              <a:t>c) Sumber daya manusia manjerial CEO</a:t>
            </a:r>
          </a:p>
          <a:p>
            <a:pPr algn="just" marL="0" indent="0" lvl="0">
              <a:lnSpc>
                <a:spcPts val="3500"/>
              </a:lnSpc>
            </a:pPr>
            <a:r>
              <a:rPr lang="en-US" sz="2500">
                <a:solidFill>
                  <a:srgbClr val="F6F2E5"/>
                </a:solidFill>
                <a:latin typeface="Public Sans"/>
              </a:rPr>
              <a:t>Pengalaman spesifik terhadap perusahaan dapat meningkatkan pengetahuan dan pemahaman tentang sumber daya yang ada, dapat memungkinkan CEO untuk lebih efektif mengatur dan menggabungkan kembali sumber daya untuk keunggulan kompetitif.</a:t>
            </a:r>
          </a:p>
          <a:p>
            <a:pPr algn="just" marL="0" indent="0" lvl="0">
              <a:lnSpc>
                <a:spcPts val="3500"/>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6F2E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4166" t="0" r="14166" b="0"/>
          <a:stretch>
            <a:fillRect/>
          </a:stretch>
        </p:blipFill>
        <p:spPr>
          <a:xfrm flipH="false" flipV="false" rot="0">
            <a:off x="13373100" y="0"/>
            <a:ext cx="4914900" cy="10287000"/>
          </a:xfrm>
          <a:prstGeom prst="rect">
            <a:avLst/>
          </a:prstGeom>
        </p:spPr>
      </p:pic>
      <p:sp>
        <p:nvSpPr>
          <p:cNvPr name="TextBox 3" id="3"/>
          <p:cNvSpPr txBox="true"/>
          <p:nvPr/>
        </p:nvSpPr>
        <p:spPr>
          <a:xfrm rot="0">
            <a:off x="585287" y="759015"/>
            <a:ext cx="12216494" cy="8616569"/>
          </a:xfrm>
          <a:prstGeom prst="rect">
            <a:avLst/>
          </a:prstGeom>
        </p:spPr>
        <p:txBody>
          <a:bodyPr anchor="t" rtlCol="false" tIns="0" lIns="0" bIns="0" rIns="0">
            <a:spAutoFit/>
          </a:bodyPr>
          <a:lstStyle/>
          <a:p>
            <a:pPr>
              <a:lnSpc>
                <a:spcPts val="5609"/>
              </a:lnSpc>
            </a:pPr>
            <a:r>
              <a:rPr lang="en-US" sz="3399">
                <a:solidFill>
                  <a:srgbClr val="3B352E"/>
                </a:solidFill>
                <a:latin typeface="Libre Baskerville Bold"/>
              </a:rPr>
              <a:t>Hasil dari penelitian, sebagai berikut:</a:t>
            </a:r>
          </a:p>
          <a:p>
            <a:pPr>
              <a:lnSpc>
                <a:spcPts val="5609"/>
              </a:lnSpc>
            </a:pPr>
          </a:p>
          <a:p>
            <a:pPr algn="just" marL="626111" indent="-313055" lvl="1">
              <a:lnSpc>
                <a:spcPts val="4785"/>
              </a:lnSpc>
              <a:buFont typeface="Arial"/>
              <a:buChar char="•"/>
            </a:pPr>
            <a:r>
              <a:rPr lang="en-US" sz="2900">
                <a:solidFill>
                  <a:srgbClr val="3B352E"/>
                </a:solidFill>
                <a:latin typeface="Arimo"/>
              </a:rPr>
              <a:t>Menggunakan dasar-dasar kemampuan manajerial dinamis, yaitu kognisi manajerial, modal sosial, dan modal manusia memainkan peran penting dalam meningkatkan kemungkinan bahwa karyawan di seluruh perusahaan secara konsisten mengalami dan merasakan strategi HCHR yang dimaksudkan dan pengembangan tingkat perusahaan yang lebih besar.</a:t>
            </a:r>
          </a:p>
          <a:p>
            <a:pPr algn="just" marL="626111" indent="-313055" lvl="1">
              <a:lnSpc>
                <a:spcPts val="6206"/>
              </a:lnSpc>
              <a:buFont typeface="Arial"/>
              <a:buChar char="•"/>
            </a:pPr>
            <a:r>
              <a:rPr lang="en-US" sz="2900">
                <a:solidFill>
                  <a:srgbClr val="3B352E"/>
                </a:solidFill>
                <a:latin typeface="Arimo"/>
              </a:rPr>
              <a:t>Dasar-dasar kemampuan manajerial CEO dapat membantu dalam memahami kapan sumber daya berbasis karyawan yang muncul dari sistem HCHR lebih mungkin digunakan secara efektif untuk menciptakan keunggulan kompetitif.</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45468" r="0" b="2031"/>
          <a:stretch>
            <a:fillRect/>
          </a:stretch>
        </p:blipFill>
        <p:spPr>
          <a:xfrm flipH="false" flipV="false" rot="0">
            <a:off x="0" y="0"/>
            <a:ext cx="18288000" cy="6400800"/>
          </a:xfrm>
          <a:prstGeom prst="rect">
            <a:avLst/>
          </a:prstGeom>
        </p:spPr>
      </p:pic>
      <p:sp>
        <p:nvSpPr>
          <p:cNvPr name="TextBox 3" id="3"/>
          <p:cNvSpPr txBox="true"/>
          <p:nvPr/>
        </p:nvSpPr>
        <p:spPr>
          <a:xfrm rot="0">
            <a:off x="1028700" y="7119616"/>
            <a:ext cx="16230600" cy="3345814"/>
          </a:xfrm>
          <a:prstGeom prst="rect">
            <a:avLst/>
          </a:prstGeom>
        </p:spPr>
        <p:txBody>
          <a:bodyPr anchor="t" rtlCol="false" tIns="0" lIns="0" bIns="0" rIns="0">
            <a:spAutoFit/>
          </a:bodyPr>
          <a:lstStyle/>
          <a:p>
            <a:pPr algn="ctr">
              <a:lnSpc>
                <a:spcPts val="5525"/>
              </a:lnSpc>
            </a:pPr>
            <a:r>
              <a:rPr lang="en-US" sz="4250">
                <a:solidFill>
                  <a:srgbClr val="F6F2E5"/>
                </a:solidFill>
                <a:latin typeface="Libre Baskerville"/>
              </a:rPr>
              <a:t>UNMANAGED MIGRATION AND THE ROLE OF MNES IN REDUCING PUSH FACTORS AND PROMOTING PEACE: A STRATEGIC HRM PERSPECTIVE</a:t>
            </a:r>
          </a:p>
          <a:p>
            <a:pPr algn="ctr">
              <a:lnSpc>
                <a:spcPts val="4485"/>
              </a:lnSpc>
            </a:pPr>
            <a:r>
              <a:rPr lang="en-US" sz="3450">
                <a:solidFill>
                  <a:srgbClr val="F6F2E5"/>
                </a:solidFill>
                <a:latin typeface="Libre Baskerville"/>
              </a:rPr>
              <a:t>Carol Reade,2019</a:t>
            </a:r>
          </a:p>
          <a:p>
            <a:pPr algn="ctr">
              <a:lnSpc>
                <a:spcPts val="5655"/>
              </a:lnSpc>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DFFB6"/>
        </a:solidFill>
      </p:bgPr>
    </p:bg>
    <p:spTree>
      <p:nvGrpSpPr>
        <p:cNvPr id="1" name=""/>
        <p:cNvGrpSpPr/>
        <p:nvPr/>
      </p:nvGrpSpPr>
      <p:grpSpPr>
        <a:xfrm>
          <a:off x="0" y="0"/>
          <a:ext cx="0" cy="0"/>
          <a:chOff x="0" y="0"/>
          <a:chExt cx="0" cy="0"/>
        </a:xfrm>
      </p:grpSpPr>
      <p:sp>
        <p:nvSpPr>
          <p:cNvPr name="TextBox 2" id="2"/>
          <p:cNvSpPr txBox="true"/>
          <p:nvPr/>
        </p:nvSpPr>
        <p:spPr>
          <a:xfrm rot="0">
            <a:off x="4041010" y="1125675"/>
            <a:ext cx="8871176" cy="1127760"/>
          </a:xfrm>
          <a:prstGeom prst="rect">
            <a:avLst/>
          </a:prstGeom>
        </p:spPr>
        <p:txBody>
          <a:bodyPr anchor="t" rtlCol="false" tIns="0" lIns="0" bIns="0" rIns="0">
            <a:spAutoFit/>
          </a:bodyPr>
          <a:lstStyle/>
          <a:p>
            <a:pPr marL="0" indent="0" lvl="0">
              <a:lnSpc>
                <a:spcPts val="9240"/>
              </a:lnSpc>
            </a:pPr>
            <a:r>
              <a:rPr lang="en-US" sz="6600">
                <a:solidFill>
                  <a:srgbClr val="3B352E"/>
                </a:solidFill>
                <a:latin typeface="Libre Baskerville Bold"/>
              </a:rPr>
              <a:t>Anggota kelompok</a:t>
            </a:r>
          </a:p>
        </p:txBody>
      </p:sp>
      <p:sp>
        <p:nvSpPr>
          <p:cNvPr name="TextBox 3" id="3"/>
          <p:cNvSpPr txBox="true"/>
          <p:nvPr/>
        </p:nvSpPr>
        <p:spPr>
          <a:xfrm rot="0">
            <a:off x="590420" y="3793014"/>
            <a:ext cx="4054401" cy="481330"/>
          </a:xfrm>
          <a:prstGeom prst="rect">
            <a:avLst/>
          </a:prstGeom>
        </p:spPr>
        <p:txBody>
          <a:bodyPr anchor="t" rtlCol="false" tIns="0" lIns="0" bIns="0" rIns="0">
            <a:spAutoFit/>
          </a:bodyPr>
          <a:lstStyle/>
          <a:p>
            <a:pPr algn="l">
              <a:lnSpc>
                <a:spcPts val="3919"/>
              </a:lnSpc>
              <a:spcBef>
                <a:spcPct val="0"/>
              </a:spcBef>
            </a:pPr>
            <a:r>
              <a:rPr lang="en-US" sz="2800">
                <a:solidFill>
                  <a:srgbClr val="3B352E"/>
                </a:solidFill>
                <a:latin typeface="Libre Baskerville Bold"/>
              </a:rPr>
              <a:t> Sukma Anis Maula</a:t>
            </a:r>
          </a:p>
        </p:txBody>
      </p:sp>
      <p:sp>
        <p:nvSpPr>
          <p:cNvPr name="TextBox 4" id="4"/>
          <p:cNvSpPr txBox="true"/>
          <p:nvPr/>
        </p:nvSpPr>
        <p:spPr>
          <a:xfrm rot="0">
            <a:off x="797346" y="4419759"/>
            <a:ext cx="4054401" cy="457835"/>
          </a:xfrm>
          <a:prstGeom prst="rect">
            <a:avLst/>
          </a:prstGeom>
        </p:spPr>
        <p:txBody>
          <a:bodyPr anchor="t" rtlCol="false" tIns="0" lIns="0" bIns="0" rIns="0">
            <a:spAutoFit/>
          </a:bodyPr>
          <a:lstStyle/>
          <a:p>
            <a:pPr marL="0" indent="0" lvl="0">
              <a:lnSpc>
                <a:spcPts val="3640"/>
              </a:lnSpc>
            </a:pPr>
            <a:r>
              <a:rPr lang="en-US" sz="2600">
                <a:solidFill>
                  <a:srgbClr val="3B352E"/>
                </a:solidFill>
                <a:latin typeface="Public Sans"/>
              </a:rPr>
              <a:t>20808141007</a:t>
            </a:r>
          </a:p>
        </p:txBody>
      </p:sp>
      <p:sp>
        <p:nvSpPr>
          <p:cNvPr name="TextBox 5" id="5"/>
          <p:cNvSpPr txBox="true"/>
          <p:nvPr/>
        </p:nvSpPr>
        <p:spPr>
          <a:xfrm rot="0">
            <a:off x="7116799" y="3793014"/>
            <a:ext cx="4054401" cy="481330"/>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B352E"/>
                </a:solidFill>
                <a:latin typeface="Libre Baskerville Bold"/>
              </a:rPr>
              <a:t>Fitri Suryani</a:t>
            </a:r>
          </a:p>
        </p:txBody>
      </p:sp>
      <p:sp>
        <p:nvSpPr>
          <p:cNvPr name="TextBox 6" id="6"/>
          <p:cNvSpPr txBox="true"/>
          <p:nvPr/>
        </p:nvSpPr>
        <p:spPr>
          <a:xfrm rot="0">
            <a:off x="7116799" y="4419759"/>
            <a:ext cx="4054401" cy="457835"/>
          </a:xfrm>
          <a:prstGeom prst="rect">
            <a:avLst/>
          </a:prstGeom>
        </p:spPr>
        <p:txBody>
          <a:bodyPr anchor="t" rtlCol="false" tIns="0" lIns="0" bIns="0" rIns="0">
            <a:spAutoFit/>
          </a:bodyPr>
          <a:lstStyle/>
          <a:p>
            <a:pPr marL="0" indent="0" lvl="0">
              <a:lnSpc>
                <a:spcPts val="3640"/>
              </a:lnSpc>
            </a:pPr>
            <a:r>
              <a:rPr lang="en-US" sz="2600">
                <a:solidFill>
                  <a:srgbClr val="3B352E"/>
                </a:solidFill>
                <a:latin typeface="Public Sans"/>
              </a:rPr>
              <a:t>20808141058</a:t>
            </a:r>
          </a:p>
        </p:txBody>
      </p:sp>
      <p:sp>
        <p:nvSpPr>
          <p:cNvPr name="TextBox 7" id="7"/>
          <p:cNvSpPr txBox="true"/>
          <p:nvPr/>
        </p:nvSpPr>
        <p:spPr>
          <a:xfrm rot="0">
            <a:off x="13204899" y="3580924"/>
            <a:ext cx="4054401" cy="481330"/>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B352E"/>
                </a:solidFill>
                <a:latin typeface="Libre Baskerville Bold"/>
              </a:rPr>
              <a:t>Nungki Ferbi Nastiti</a:t>
            </a:r>
          </a:p>
        </p:txBody>
      </p:sp>
      <p:sp>
        <p:nvSpPr>
          <p:cNvPr name="TextBox 8" id="8"/>
          <p:cNvSpPr txBox="true"/>
          <p:nvPr/>
        </p:nvSpPr>
        <p:spPr>
          <a:xfrm rot="0">
            <a:off x="13204899" y="4207669"/>
            <a:ext cx="4054401" cy="457835"/>
          </a:xfrm>
          <a:prstGeom prst="rect">
            <a:avLst/>
          </a:prstGeom>
        </p:spPr>
        <p:txBody>
          <a:bodyPr anchor="t" rtlCol="false" tIns="0" lIns="0" bIns="0" rIns="0">
            <a:spAutoFit/>
          </a:bodyPr>
          <a:lstStyle/>
          <a:p>
            <a:pPr marL="0" indent="0" lvl="0">
              <a:lnSpc>
                <a:spcPts val="3640"/>
              </a:lnSpc>
            </a:pPr>
            <a:r>
              <a:rPr lang="en-US" sz="2600">
                <a:solidFill>
                  <a:srgbClr val="3B352E"/>
                </a:solidFill>
                <a:latin typeface="Public Sans"/>
              </a:rPr>
              <a:t>20808141133</a:t>
            </a:r>
          </a:p>
        </p:txBody>
      </p:sp>
      <p:sp>
        <p:nvSpPr>
          <p:cNvPr name="TextBox 9" id="9"/>
          <p:cNvSpPr txBox="true"/>
          <p:nvPr/>
        </p:nvSpPr>
        <p:spPr>
          <a:xfrm rot="0">
            <a:off x="10192589" y="6189764"/>
            <a:ext cx="4054401" cy="481330"/>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B352E"/>
                </a:solidFill>
                <a:latin typeface="Libre Baskerville Bold"/>
              </a:rPr>
              <a:t>Janetra Haidar Hanin</a:t>
            </a:r>
          </a:p>
        </p:txBody>
      </p:sp>
      <p:sp>
        <p:nvSpPr>
          <p:cNvPr name="TextBox 10" id="10"/>
          <p:cNvSpPr txBox="true"/>
          <p:nvPr/>
        </p:nvSpPr>
        <p:spPr>
          <a:xfrm rot="0">
            <a:off x="10192589" y="6928817"/>
            <a:ext cx="4054401" cy="457835"/>
          </a:xfrm>
          <a:prstGeom prst="rect">
            <a:avLst/>
          </a:prstGeom>
        </p:spPr>
        <p:txBody>
          <a:bodyPr anchor="t" rtlCol="false" tIns="0" lIns="0" bIns="0" rIns="0">
            <a:spAutoFit/>
          </a:bodyPr>
          <a:lstStyle/>
          <a:p>
            <a:pPr marL="0" indent="0" lvl="0">
              <a:lnSpc>
                <a:spcPts val="3640"/>
              </a:lnSpc>
            </a:pPr>
            <a:r>
              <a:rPr lang="en-US" sz="2600">
                <a:solidFill>
                  <a:srgbClr val="3B352E"/>
                </a:solidFill>
                <a:latin typeface="Public Sans"/>
              </a:rPr>
              <a:t>20808144029</a:t>
            </a:r>
          </a:p>
        </p:txBody>
      </p:sp>
      <p:sp>
        <p:nvSpPr>
          <p:cNvPr name="TextBox 11" id="11"/>
          <p:cNvSpPr txBox="true"/>
          <p:nvPr/>
        </p:nvSpPr>
        <p:spPr>
          <a:xfrm rot="0">
            <a:off x="4041010" y="6189764"/>
            <a:ext cx="4054401" cy="481330"/>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B352E"/>
                </a:solidFill>
                <a:latin typeface="Libre Baskerville Bold"/>
              </a:rPr>
              <a:t>Astri Ika Setyawati </a:t>
            </a:r>
          </a:p>
        </p:txBody>
      </p:sp>
      <p:sp>
        <p:nvSpPr>
          <p:cNvPr name="TextBox 12" id="12"/>
          <p:cNvSpPr txBox="true"/>
          <p:nvPr/>
        </p:nvSpPr>
        <p:spPr>
          <a:xfrm rot="0">
            <a:off x="4041010" y="6928817"/>
            <a:ext cx="4054401" cy="457835"/>
          </a:xfrm>
          <a:prstGeom prst="rect">
            <a:avLst/>
          </a:prstGeom>
        </p:spPr>
        <p:txBody>
          <a:bodyPr anchor="t" rtlCol="false" tIns="0" lIns="0" bIns="0" rIns="0">
            <a:spAutoFit/>
          </a:bodyPr>
          <a:lstStyle/>
          <a:p>
            <a:pPr marL="0" indent="0" lvl="0">
              <a:lnSpc>
                <a:spcPts val="3640"/>
              </a:lnSpc>
            </a:pPr>
            <a:r>
              <a:rPr lang="en-US" sz="2600">
                <a:solidFill>
                  <a:srgbClr val="3B352E"/>
                </a:solidFill>
                <a:latin typeface="Public Sans"/>
              </a:rPr>
              <a:t>20808144080</a:t>
            </a:r>
          </a:p>
        </p:txBody>
      </p:sp>
      <p:sp>
        <p:nvSpPr>
          <p:cNvPr name="AutoShape 13" id="13"/>
          <p:cNvSpPr/>
          <p:nvPr/>
        </p:nvSpPr>
        <p:spPr>
          <a:xfrm rot="0">
            <a:off x="3225901" y="2779618"/>
            <a:ext cx="10618418" cy="0"/>
          </a:xfrm>
          <a:prstGeom prst="line">
            <a:avLst/>
          </a:prstGeom>
          <a:ln cap="rnd" w="57150">
            <a:solidFill>
              <a:srgbClr val="996A24"/>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F6F2E5"/>
        </a:solidFill>
      </p:bgPr>
    </p:bg>
    <p:spTree>
      <p:nvGrpSpPr>
        <p:cNvPr id="1" name=""/>
        <p:cNvGrpSpPr/>
        <p:nvPr/>
      </p:nvGrpSpPr>
      <p:grpSpPr>
        <a:xfrm>
          <a:off x="0" y="0"/>
          <a:ext cx="0" cy="0"/>
          <a:chOff x="0" y="0"/>
          <a:chExt cx="0" cy="0"/>
        </a:xfrm>
      </p:grpSpPr>
      <p:sp>
        <p:nvSpPr>
          <p:cNvPr name="TextBox 2" id="2"/>
          <p:cNvSpPr txBox="true"/>
          <p:nvPr/>
        </p:nvSpPr>
        <p:spPr>
          <a:xfrm rot="0">
            <a:off x="1380198" y="1610439"/>
            <a:ext cx="13021407" cy="1099820"/>
          </a:xfrm>
          <a:prstGeom prst="rect">
            <a:avLst/>
          </a:prstGeom>
        </p:spPr>
        <p:txBody>
          <a:bodyPr anchor="t" rtlCol="false" tIns="0" lIns="0" bIns="0" rIns="0">
            <a:spAutoFit/>
          </a:bodyPr>
          <a:lstStyle/>
          <a:p>
            <a:pPr marL="0" indent="0" lvl="0">
              <a:lnSpc>
                <a:spcPts val="4480"/>
              </a:lnSpc>
            </a:pPr>
            <a:r>
              <a:rPr lang="en-US" sz="3200">
                <a:solidFill>
                  <a:srgbClr val="3B352E"/>
                </a:solidFill>
                <a:latin typeface="Libre Baskerville Bold"/>
              </a:rPr>
              <a:t>Faktor pendorong tersebut bisa dilihat dari sisi ekonomi, sosial, politik, dan lingkungan di suatu tempat.</a:t>
            </a:r>
          </a:p>
        </p:txBody>
      </p:sp>
      <p:sp>
        <p:nvSpPr>
          <p:cNvPr name="TextBox 3" id="3"/>
          <p:cNvSpPr txBox="true"/>
          <p:nvPr/>
        </p:nvSpPr>
        <p:spPr>
          <a:xfrm rot="0">
            <a:off x="1540058" y="2643584"/>
            <a:ext cx="12861547" cy="5228284"/>
          </a:xfrm>
          <a:prstGeom prst="rect">
            <a:avLst/>
          </a:prstGeom>
        </p:spPr>
        <p:txBody>
          <a:bodyPr anchor="t" rtlCol="false" tIns="0" lIns="0" bIns="0" rIns="0">
            <a:spAutoFit/>
          </a:bodyPr>
          <a:lstStyle/>
          <a:p>
            <a:pPr>
              <a:lnSpc>
                <a:spcPts val="3812"/>
              </a:lnSpc>
            </a:pPr>
            <a:r>
              <a:rPr lang="en-US" sz="2723">
                <a:solidFill>
                  <a:srgbClr val="3B352E"/>
                </a:solidFill>
                <a:latin typeface="Public Sans"/>
              </a:rPr>
              <a:t> </a:t>
            </a:r>
          </a:p>
          <a:p>
            <a:pPr marL="587922" indent="-293961" lvl="1">
              <a:lnSpc>
                <a:spcPts val="3812"/>
              </a:lnSpc>
              <a:buFont typeface="Arial"/>
              <a:buChar char="•"/>
            </a:pPr>
            <a:r>
              <a:rPr lang="en-US" sz="2723">
                <a:solidFill>
                  <a:srgbClr val="3B352E"/>
                </a:solidFill>
                <a:latin typeface="Arimo"/>
              </a:rPr>
              <a:t> Faktor pendorong ekonomi karena kurangnya pembangunan ekonomi, sedikit pekrjaan, tingginya pengangguran, kemiskinan, dan kurangnya perawatan kesehatan dasar dan Pendidikan. </a:t>
            </a:r>
          </a:p>
          <a:p>
            <a:pPr marL="587922" indent="-293961" lvl="1">
              <a:lnSpc>
                <a:spcPts val="3812"/>
              </a:lnSpc>
              <a:buFont typeface="Arial"/>
              <a:buChar char="•"/>
            </a:pPr>
            <a:r>
              <a:rPr lang="en-US" sz="2723">
                <a:solidFill>
                  <a:srgbClr val="3B352E"/>
                </a:solidFill>
                <a:latin typeface="Arimo"/>
              </a:rPr>
              <a:t>.Faktor pendorong sosial termasuk diskriminasi atau penganiayaan atas dasar etnis, agama, jenis kelamin, atau kasta, dan kurangnya stabilitas sosial. </a:t>
            </a:r>
          </a:p>
          <a:p>
            <a:pPr marL="587922" indent="-293961" lvl="1">
              <a:lnSpc>
                <a:spcPts val="3812"/>
              </a:lnSpc>
              <a:buFont typeface="Arial"/>
              <a:buChar char="•"/>
            </a:pPr>
            <a:r>
              <a:rPr lang="en-US" sz="2723">
                <a:solidFill>
                  <a:srgbClr val="3B352E"/>
                </a:solidFill>
                <a:latin typeface="Arimo"/>
              </a:rPr>
              <a:t>Faktor pendorong politik termasuk kurangnya perwakilan dan partisipasi politik, dan pembatasan kebebsan bergerak, berserikat, dan berekspresi. </a:t>
            </a:r>
          </a:p>
          <a:p>
            <a:pPr algn="l" marL="587922" indent="-293961" lvl="1">
              <a:lnSpc>
                <a:spcPts val="3812"/>
              </a:lnSpc>
              <a:buFont typeface="Arial"/>
              <a:buChar char="•"/>
            </a:pPr>
            <a:r>
              <a:rPr lang="en-US" sz="2723">
                <a:solidFill>
                  <a:srgbClr val="3B352E"/>
                </a:solidFill>
                <a:latin typeface="Arimo"/>
              </a:rPr>
              <a:t>Faktor pendorong lingkungan antara lain bencana alam dan degradasi lingkungan</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sp>
        <p:nvSpPr>
          <p:cNvPr name="TextBox 2" id="2"/>
          <p:cNvSpPr txBox="true"/>
          <p:nvPr/>
        </p:nvSpPr>
        <p:spPr>
          <a:xfrm rot="0">
            <a:off x="472973" y="3060845"/>
            <a:ext cx="13144413" cy="5136516"/>
          </a:xfrm>
          <a:prstGeom prst="rect">
            <a:avLst/>
          </a:prstGeom>
        </p:spPr>
        <p:txBody>
          <a:bodyPr anchor="t" rtlCol="false" tIns="0" lIns="0" bIns="0" rIns="0">
            <a:spAutoFit/>
          </a:bodyPr>
          <a:lstStyle/>
          <a:p>
            <a:pPr>
              <a:lnSpc>
                <a:spcPts val="4059"/>
              </a:lnSpc>
              <a:spcBef>
                <a:spcPct val="0"/>
              </a:spcBef>
            </a:pPr>
            <a:r>
              <a:rPr lang="en-US" sz="2899">
                <a:solidFill>
                  <a:srgbClr val="FFFFFF"/>
                </a:solidFill>
                <a:latin typeface="Public Sans"/>
              </a:rPr>
              <a:t>Untuk menghadapi krisis migrasi yang tidak terkelola tersebut PBB mengadopsi UNGCM untuk meminimalkan faktor pendorong migrasi. Sebgai pemangku kepentingan dalam tata kelola migrasi global sektor swasta diminta untuk mendukung tujuan pembangunan berkelanjutan SDGS. Untuk mengurangi migrasi yang tidak terkelola perlu adanya penciptaan kondisi perdamaian yang positif. Di sini MNE memiliki potensi untuk mempromosika perdamaian. Sementara bisnis secara historis lebih dikaitkan dengan konflik perdamaian karena perdagangan dan investasi dapat berkontribusi pada masyarakat yang damai. Hal tersebut penting karena tingginya biaya ekonomi dari konflik</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17387" y="5662440"/>
            <a:ext cx="4503201" cy="4114800"/>
          </a:xfrm>
          <a:prstGeom prst="rect">
            <a:avLst/>
          </a:prstGeom>
        </p:spPr>
      </p:pic>
      <p:sp>
        <p:nvSpPr>
          <p:cNvPr name="TextBox 4" id="4"/>
          <p:cNvSpPr txBox="true"/>
          <p:nvPr/>
        </p:nvSpPr>
        <p:spPr>
          <a:xfrm rot="0">
            <a:off x="472973" y="952500"/>
            <a:ext cx="9691652" cy="1473401"/>
          </a:xfrm>
          <a:prstGeom prst="rect">
            <a:avLst/>
          </a:prstGeom>
        </p:spPr>
        <p:txBody>
          <a:bodyPr anchor="t" rtlCol="false" tIns="0" lIns="0" bIns="0" rIns="0">
            <a:spAutoFit/>
          </a:bodyPr>
          <a:lstStyle/>
          <a:p>
            <a:pPr>
              <a:lnSpc>
                <a:spcPts val="5938"/>
              </a:lnSpc>
              <a:spcBef>
                <a:spcPct val="0"/>
              </a:spcBef>
            </a:pPr>
            <a:r>
              <a:rPr lang="en-US" sz="4242">
                <a:solidFill>
                  <a:srgbClr val="FFFFFF"/>
                </a:solidFill>
                <a:latin typeface="Libre Baskerville Bold"/>
              </a:rPr>
              <a:t>Migrasi yang tidak terkendali dapat menimbulkan konflik</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sp>
        <p:nvSpPr>
          <p:cNvPr name="TextBox 2" id="2"/>
          <p:cNvSpPr txBox="true"/>
          <p:nvPr/>
        </p:nvSpPr>
        <p:spPr>
          <a:xfrm rot="0">
            <a:off x="821774" y="3793636"/>
            <a:ext cx="11718414" cy="4800600"/>
          </a:xfrm>
          <a:prstGeom prst="rect">
            <a:avLst/>
          </a:prstGeom>
        </p:spPr>
        <p:txBody>
          <a:bodyPr anchor="t" rtlCol="false" tIns="0" lIns="0" bIns="0" rIns="0">
            <a:spAutoFit/>
          </a:bodyPr>
          <a:lstStyle/>
          <a:p>
            <a:pPr>
              <a:lnSpc>
                <a:spcPts val="4200"/>
              </a:lnSpc>
            </a:pPr>
            <a:r>
              <a:rPr lang="en-US" sz="3000">
                <a:solidFill>
                  <a:srgbClr val="F6F2E5"/>
                </a:solidFill>
                <a:latin typeface="Public Sans"/>
              </a:rPr>
              <a:t>sangat releva untuk memajukan pengembangan teoritis HRM strategis karena hubungan CSR-HRM mencakup aspek eksternal dan internal perusahaan. Hubungan ini mengakui pengaruh CSR pada HRM, dan peran HRM dalam mendukung upaya CSR. Selain itu, mengakui bahwa integrasi kebijakan HRM dengan kebijakan CSR dapat berkontribusi pada keberlanjutan perusahaan serta memajukan pembangunan sosial dan ekonomi di negara-negara kurang berkembang. </a:t>
            </a:r>
          </a:p>
          <a:p>
            <a:pPr marL="0" indent="0" lvl="0">
              <a:lnSpc>
                <a:spcPts val="4200"/>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44500" y="5143500"/>
            <a:ext cx="4114800" cy="4114800"/>
          </a:xfrm>
          <a:prstGeom prst="rect">
            <a:avLst/>
          </a:prstGeom>
        </p:spPr>
      </p:pic>
      <p:sp>
        <p:nvSpPr>
          <p:cNvPr name="TextBox 4" id="4"/>
          <p:cNvSpPr txBox="true"/>
          <p:nvPr/>
        </p:nvSpPr>
        <p:spPr>
          <a:xfrm rot="0">
            <a:off x="821774" y="885825"/>
            <a:ext cx="7523179" cy="2441575"/>
          </a:xfrm>
          <a:prstGeom prst="rect">
            <a:avLst/>
          </a:prstGeom>
        </p:spPr>
        <p:txBody>
          <a:bodyPr anchor="t" rtlCol="false" tIns="0" lIns="0" bIns="0" rIns="0">
            <a:spAutoFit/>
          </a:bodyPr>
          <a:lstStyle/>
          <a:p>
            <a:pPr marL="0" indent="0" lvl="0">
              <a:lnSpc>
                <a:spcPts val="9800"/>
              </a:lnSpc>
            </a:pPr>
            <a:r>
              <a:rPr lang="en-US" sz="7000">
                <a:solidFill>
                  <a:srgbClr val="F6F2E5"/>
                </a:solidFill>
                <a:latin typeface="Libre Baskerville Bold"/>
              </a:rPr>
              <a:t>Praktik HRM dan CSR </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F6F2E5"/>
        </a:solidFill>
      </p:bgPr>
    </p:bg>
    <p:spTree>
      <p:nvGrpSpPr>
        <p:cNvPr id="1" name=""/>
        <p:cNvGrpSpPr/>
        <p:nvPr/>
      </p:nvGrpSpPr>
      <p:grpSpPr>
        <a:xfrm>
          <a:off x="0" y="0"/>
          <a:ext cx="0" cy="0"/>
          <a:chOff x="0" y="0"/>
          <a:chExt cx="0" cy="0"/>
        </a:xfrm>
      </p:grpSpPr>
      <p:sp>
        <p:nvSpPr>
          <p:cNvPr name="TextBox 2" id="2"/>
          <p:cNvSpPr txBox="true"/>
          <p:nvPr/>
        </p:nvSpPr>
        <p:spPr>
          <a:xfrm rot="0">
            <a:off x="520854" y="3238498"/>
            <a:ext cx="17767146" cy="6934200"/>
          </a:xfrm>
          <a:prstGeom prst="rect">
            <a:avLst/>
          </a:prstGeom>
        </p:spPr>
        <p:txBody>
          <a:bodyPr anchor="t" rtlCol="false" tIns="0" lIns="0" bIns="0" rIns="0">
            <a:spAutoFit/>
          </a:bodyPr>
          <a:lstStyle/>
          <a:p>
            <a:pPr marL="647700" indent="-323850" lvl="1">
              <a:lnSpc>
                <a:spcPts val="4200"/>
              </a:lnSpc>
              <a:buFont typeface="Arial"/>
              <a:buChar char="•"/>
            </a:pPr>
            <a:r>
              <a:rPr lang="en-US" sz="3000">
                <a:solidFill>
                  <a:srgbClr val="3B352E"/>
                </a:solidFill>
                <a:latin typeface="Public Sans"/>
              </a:rPr>
              <a:t>Lingkungan luar</a:t>
            </a:r>
          </a:p>
          <a:p>
            <a:pPr>
              <a:lnSpc>
                <a:spcPts val="4200"/>
              </a:lnSpc>
            </a:pPr>
            <a:r>
              <a:rPr lang="en-US" sz="3000">
                <a:solidFill>
                  <a:srgbClr val="3B352E"/>
                </a:solidFill>
                <a:latin typeface="Public Sans"/>
              </a:rPr>
              <a:t>Dalam konteks negara asal migrasi dan negara lainnya, perusahaan juga akan dihadapkan pada kondisi ingkungan yang merugikan, faktor yang sama yang mendorong migrasi tidak terkelola.</a:t>
            </a:r>
          </a:p>
          <a:p>
            <a:pPr marL="647700" indent="-323850" lvl="1">
              <a:lnSpc>
                <a:spcPts val="4200"/>
              </a:lnSpc>
              <a:buFont typeface="Arial"/>
              <a:buChar char="•"/>
            </a:pPr>
            <a:r>
              <a:rPr lang="en-US" sz="3000">
                <a:solidFill>
                  <a:srgbClr val="3B352E"/>
                </a:solidFill>
                <a:latin typeface="Public Sans"/>
              </a:rPr>
              <a:t>Lingkungan internal</a:t>
            </a:r>
          </a:p>
          <a:p>
            <a:pPr>
              <a:lnSpc>
                <a:spcPts val="4200"/>
              </a:lnSpc>
            </a:pPr>
            <a:r>
              <a:rPr lang="en-US" sz="3000">
                <a:solidFill>
                  <a:srgbClr val="3B352E"/>
                </a:solidFill>
                <a:latin typeface="Public Sans"/>
              </a:rPr>
              <a:t>lingkungan eksternal mempengaruhi strategi perusahaan perusahaan yang pada gilirannya membentuk sistem HRM dan elemen lain dari lingkungan internal perusahaan. Penyelarasan sistem HRM dengan strategi perusahaan merupakan pusat pendekatan HRM strategis. </a:t>
            </a:r>
          </a:p>
          <a:p>
            <a:pPr marL="647700" indent="-323850" lvl="1">
              <a:lnSpc>
                <a:spcPts val="4200"/>
              </a:lnSpc>
              <a:buFont typeface="Arial"/>
              <a:buChar char="•"/>
            </a:pPr>
            <a:r>
              <a:rPr lang="en-US" sz="3000">
                <a:solidFill>
                  <a:srgbClr val="3B352E"/>
                </a:solidFill>
                <a:latin typeface="Public Sans"/>
              </a:rPr>
              <a:t>Strategi perusahaan</a:t>
            </a:r>
          </a:p>
          <a:p>
            <a:pPr>
              <a:lnSpc>
                <a:spcPts val="4200"/>
              </a:lnSpc>
            </a:pPr>
            <a:r>
              <a:rPr lang="en-US" sz="3000">
                <a:solidFill>
                  <a:srgbClr val="3B352E"/>
                </a:solidFill>
                <a:latin typeface="Public Sans"/>
              </a:rPr>
              <a:t>Sebuah perusahaan dengan orientasi pemegang saham diasumsikan mengejar imperatif komersial atau ekonomi untuk memaksimalkan keuntungan dan nilai pemegang saham. Sebaliknya, orientasi pemangku kepentingan menyeimbangkan kebutuhan, kepentingan, dan aspirasi berbagai pemangku kepentingan internal dan eksternal perusahaan</a:t>
            </a:r>
          </a:p>
          <a:p>
            <a:pPr>
              <a:lnSpc>
                <a:spcPts val="4200"/>
              </a:lnSpc>
            </a:pPr>
          </a:p>
        </p:txBody>
      </p:sp>
      <p:sp>
        <p:nvSpPr>
          <p:cNvPr name="TextBox 3" id="3"/>
          <p:cNvSpPr txBox="true"/>
          <p:nvPr/>
        </p:nvSpPr>
        <p:spPr>
          <a:xfrm rot="0">
            <a:off x="821774" y="942975"/>
            <a:ext cx="13937882" cy="2371723"/>
          </a:xfrm>
          <a:prstGeom prst="rect">
            <a:avLst/>
          </a:prstGeom>
        </p:spPr>
        <p:txBody>
          <a:bodyPr anchor="t" rtlCol="false" tIns="0" lIns="0" bIns="0" rIns="0">
            <a:spAutoFit/>
          </a:bodyPr>
          <a:lstStyle/>
          <a:p>
            <a:pPr marL="0" indent="0" lvl="0">
              <a:lnSpc>
                <a:spcPts val="6300"/>
              </a:lnSpc>
            </a:pPr>
            <a:r>
              <a:rPr lang="en-US" sz="4500">
                <a:solidFill>
                  <a:srgbClr val="3B352E"/>
                </a:solidFill>
                <a:latin typeface="Libre Baskerville Bold"/>
              </a:rPr>
              <a:t>HRM strategis untuk mengurangi faktor pendorong migrasi dan mempromosikan perdamaian</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6F2E5"/>
        </a:solidFill>
      </p:bgPr>
    </p:bg>
    <p:spTree>
      <p:nvGrpSpPr>
        <p:cNvPr id="1" name=""/>
        <p:cNvGrpSpPr/>
        <p:nvPr/>
      </p:nvGrpSpPr>
      <p:grpSpPr>
        <a:xfrm>
          <a:off x="0" y="0"/>
          <a:ext cx="0" cy="0"/>
          <a:chOff x="0" y="0"/>
          <a:chExt cx="0" cy="0"/>
        </a:xfrm>
      </p:grpSpPr>
      <p:sp>
        <p:nvSpPr>
          <p:cNvPr name="TextBox 2" id="2"/>
          <p:cNvSpPr txBox="true"/>
          <p:nvPr/>
        </p:nvSpPr>
        <p:spPr>
          <a:xfrm rot="0">
            <a:off x="260427" y="1215369"/>
            <a:ext cx="17767146" cy="5334000"/>
          </a:xfrm>
          <a:prstGeom prst="rect">
            <a:avLst/>
          </a:prstGeom>
        </p:spPr>
        <p:txBody>
          <a:bodyPr anchor="t" rtlCol="false" tIns="0" lIns="0" bIns="0" rIns="0">
            <a:spAutoFit/>
          </a:bodyPr>
          <a:lstStyle/>
          <a:p>
            <a:pPr marL="647700" indent="-323850" lvl="1">
              <a:lnSpc>
                <a:spcPts val="4200"/>
              </a:lnSpc>
              <a:buFont typeface="Arial"/>
              <a:buChar char="•"/>
            </a:pPr>
            <a:r>
              <a:rPr lang="en-US" sz="3000">
                <a:solidFill>
                  <a:srgbClr val="3B352E"/>
                </a:solidFill>
                <a:latin typeface="Public Sans"/>
              </a:rPr>
              <a:t>Sistem SDM</a:t>
            </a:r>
          </a:p>
          <a:p>
            <a:pPr>
              <a:lnSpc>
                <a:spcPts val="4200"/>
              </a:lnSpc>
            </a:pPr>
            <a:r>
              <a:rPr lang="en-US" sz="3000">
                <a:solidFill>
                  <a:srgbClr val="3B352E"/>
                </a:solidFill>
                <a:latin typeface="Public Sans"/>
              </a:rPr>
              <a:t>Pendekatan HRM strategis menekankan peran sentral sistem HRM perusahaan dalam implementasi strategi perusahaannya, yang diperkuat oleh kepemimpinan perusahaan dan budaya perusahaan</a:t>
            </a:r>
          </a:p>
          <a:p>
            <a:pPr marL="647700" indent="-323850" lvl="1">
              <a:lnSpc>
                <a:spcPts val="4200"/>
              </a:lnSpc>
              <a:buFont typeface="Arial"/>
              <a:buChar char="•"/>
            </a:pPr>
            <a:r>
              <a:rPr lang="en-US" sz="3000">
                <a:solidFill>
                  <a:srgbClr val="3B352E"/>
                </a:solidFill>
                <a:latin typeface="Public Sans"/>
              </a:rPr>
              <a:t>Hasil jangka panjang: </a:t>
            </a:r>
          </a:p>
          <a:p>
            <a:pPr>
              <a:lnSpc>
                <a:spcPts val="4200"/>
              </a:lnSpc>
            </a:pPr>
            <a:r>
              <a:rPr lang="en-US" sz="3000">
                <a:solidFill>
                  <a:srgbClr val="3B352E"/>
                </a:solidFill>
                <a:latin typeface="Public Sans"/>
              </a:rPr>
              <a:t>Di tingkat masyarakat,MNE yang menerapkan strategi pembangunan perdamaian melalui HRM yang sensitif terhadap konflik dan CSR politik cenderung mengenali ketegangan sosial dan politik di masyarakat dan menggunakan kemampuan dan sumber daya mereka untuk mendorong inklusivitas yang lebih besar baik di dalam maupun di luar perusahaan, mempromosikan lebih efektif dan pemerintahan yang akuntabel, dan berkontribusi pada peningkatan stabilitas sosial</a:t>
            </a:r>
          </a:p>
          <a:p>
            <a:pPr>
              <a:lnSpc>
                <a:spcPts val="4200"/>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482843" y="6549369"/>
            <a:ext cx="5544730" cy="3459811"/>
          </a:xfrm>
          <a:prstGeom prst="rect">
            <a:avLst/>
          </a:prstGeom>
        </p:spPr>
      </p:pic>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6F2E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5312445" y="0"/>
            <a:ext cx="2975555" cy="2975555"/>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7311445"/>
            <a:ext cx="2975555" cy="2975555"/>
          </a:xfrm>
          <a:prstGeom prst="rect">
            <a:avLst/>
          </a:prstGeom>
        </p:spPr>
      </p:pic>
      <p:sp>
        <p:nvSpPr>
          <p:cNvPr name="TextBox 4" id="4"/>
          <p:cNvSpPr txBox="true"/>
          <p:nvPr/>
        </p:nvSpPr>
        <p:spPr>
          <a:xfrm rot="0">
            <a:off x="3837012" y="4286250"/>
            <a:ext cx="10613975" cy="1543050"/>
          </a:xfrm>
          <a:prstGeom prst="rect">
            <a:avLst/>
          </a:prstGeom>
        </p:spPr>
        <p:txBody>
          <a:bodyPr anchor="t" rtlCol="false" tIns="0" lIns="0" bIns="0" rIns="0">
            <a:spAutoFit/>
          </a:bodyPr>
          <a:lstStyle/>
          <a:p>
            <a:pPr algn="ctr">
              <a:lnSpc>
                <a:spcPts val="12599"/>
              </a:lnSpc>
            </a:pPr>
            <a:r>
              <a:rPr lang="en-US" sz="9000">
                <a:solidFill>
                  <a:srgbClr val="000000"/>
                </a:solidFill>
                <a:latin typeface="Brice RegularSemiExpanded"/>
              </a:rPr>
              <a:t>TERIMA KASIH</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sp>
        <p:nvSpPr>
          <p:cNvPr name="TextBox 2" id="2"/>
          <p:cNvSpPr txBox="true"/>
          <p:nvPr/>
        </p:nvSpPr>
        <p:spPr>
          <a:xfrm rot="0">
            <a:off x="2146775" y="3595370"/>
            <a:ext cx="13994451" cy="3048634"/>
          </a:xfrm>
          <a:prstGeom prst="rect">
            <a:avLst/>
          </a:prstGeom>
        </p:spPr>
        <p:txBody>
          <a:bodyPr anchor="t" rtlCol="false" tIns="0" lIns="0" bIns="0" rIns="0">
            <a:spAutoFit/>
          </a:bodyPr>
          <a:lstStyle/>
          <a:p>
            <a:pPr algn="just">
              <a:lnSpc>
                <a:spcPts val="4810"/>
              </a:lnSpc>
            </a:pPr>
            <a:r>
              <a:rPr lang="en-US" sz="3700">
                <a:solidFill>
                  <a:srgbClr val="F6F2E5"/>
                </a:solidFill>
                <a:latin typeface="Libre Baskerville"/>
              </a:rPr>
              <a:t>Ada kesadaran yang berkembang bahwa manajemen sumber daya manusia internasional strategis tradisional (SIHRM), yang secara sempit menggambarkan dampak perubahan lingkungan, memerlukan manajemen sumber daya manusia global strategis yang efektif (SGHRM).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59468" y="8722206"/>
            <a:ext cx="4293247" cy="1872042"/>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p:cSld>
    <p:bg>
      <p:bgPr>
        <a:solidFill>
          <a:srgbClr val="F6F2E5"/>
        </a:solidFill>
      </p:bgPr>
    </p:bg>
    <p:spTree>
      <p:nvGrpSpPr>
        <p:cNvPr id="1" name=""/>
        <p:cNvGrpSpPr/>
        <p:nvPr/>
      </p:nvGrpSpPr>
      <p:grpSpPr>
        <a:xfrm>
          <a:off x="0" y="0"/>
          <a:ext cx="0" cy="0"/>
          <a:chOff x="0" y="0"/>
          <a:chExt cx="0" cy="0"/>
        </a:xfrm>
      </p:grpSpPr>
      <p:sp>
        <p:nvSpPr>
          <p:cNvPr name="TextBox 2" id="2"/>
          <p:cNvSpPr txBox="true"/>
          <p:nvPr/>
        </p:nvSpPr>
        <p:spPr>
          <a:xfrm rot="0">
            <a:off x="2724150" y="923925"/>
            <a:ext cx="12839700" cy="2120264"/>
          </a:xfrm>
          <a:prstGeom prst="rect">
            <a:avLst/>
          </a:prstGeom>
        </p:spPr>
        <p:txBody>
          <a:bodyPr anchor="t" rtlCol="false" tIns="0" lIns="0" bIns="0" rIns="0">
            <a:spAutoFit/>
          </a:bodyPr>
          <a:lstStyle/>
          <a:p>
            <a:pPr algn="ctr">
              <a:lnSpc>
                <a:spcPts val="7420"/>
              </a:lnSpc>
            </a:pPr>
            <a:r>
              <a:rPr lang="en-US" sz="5300">
                <a:solidFill>
                  <a:srgbClr val="3B352E"/>
                </a:solidFill>
                <a:latin typeface="Libre Baskerville Bold"/>
              </a:rPr>
              <a:t>Fungsi dari manajer SDM Global </a:t>
            </a:r>
          </a:p>
          <a:p>
            <a:pPr algn="ctr" marL="0" indent="0" lvl="0">
              <a:lnSpc>
                <a:spcPts val="9800"/>
              </a:lnSpc>
            </a:pPr>
          </a:p>
        </p:txBody>
      </p:sp>
      <p:sp>
        <p:nvSpPr>
          <p:cNvPr name="TextBox 3" id="3"/>
          <p:cNvSpPr txBox="true"/>
          <p:nvPr/>
        </p:nvSpPr>
        <p:spPr>
          <a:xfrm rot="0">
            <a:off x="3138002" y="2421254"/>
            <a:ext cx="12839700" cy="6351270"/>
          </a:xfrm>
          <a:prstGeom prst="rect">
            <a:avLst/>
          </a:prstGeom>
        </p:spPr>
        <p:txBody>
          <a:bodyPr anchor="t" rtlCol="false" tIns="0" lIns="0" bIns="0" rIns="0">
            <a:spAutoFit/>
          </a:bodyPr>
          <a:lstStyle/>
          <a:p>
            <a:pPr algn="just" marL="647700" indent="-323850" lvl="1">
              <a:lnSpc>
                <a:spcPts val="5040"/>
              </a:lnSpc>
              <a:buFont typeface="Arial"/>
              <a:buChar char="•"/>
            </a:pPr>
            <a:r>
              <a:rPr lang="en-US" sz="3000">
                <a:solidFill>
                  <a:srgbClr val="3B352E"/>
                </a:solidFill>
                <a:latin typeface="Public Sans"/>
              </a:rPr>
              <a:t>Untuk membentuk budaya pengembangan hubungan eksternal (yaitu, dengan organisasi lokal dan pemangku kepentingan penting) untuk organisasi global, </a:t>
            </a:r>
          </a:p>
          <a:p>
            <a:pPr algn="just" marL="647700" indent="-323850" lvl="1">
              <a:lnSpc>
                <a:spcPts val="5040"/>
              </a:lnSpc>
              <a:buFont typeface="Arial"/>
              <a:buChar char="•"/>
            </a:pPr>
            <a:r>
              <a:rPr lang="en-US" sz="3000">
                <a:solidFill>
                  <a:srgbClr val="3B352E"/>
                </a:solidFill>
                <a:latin typeface="Arimo"/>
              </a:rPr>
              <a:t>Memfasilitasi integrasi hubungan fungsional internal (yaitu, manajemen sumber daya manusia internasional) dan lintas fungsi (yaitu, pemasaran global, r&amp;d dan operasi) dalam berbagai pusat kompetensi organisasi global. (mudambi &amp; helper 1998) .</a:t>
            </a:r>
          </a:p>
          <a:p>
            <a:pPr algn="just" marL="647700" indent="-323850" lvl="1">
              <a:lnSpc>
                <a:spcPts val="5040"/>
              </a:lnSpc>
              <a:buFont typeface="Arial"/>
              <a:buChar char="•"/>
            </a:pPr>
            <a:r>
              <a:rPr lang="en-US" sz="3000">
                <a:solidFill>
                  <a:srgbClr val="3B352E"/>
                </a:solidFill>
                <a:latin typeface="Arimo"/>
              </a:rPr>
              <a:t>Meningkatkan kompleksitas dalam membangun sistem sumber daya manusia global yang sesuai (zucker 1987).</a:t>
            </a:r>
          </a:p>
          <a:p>
            <a:pPr algn="just" marL="0" indent="0" lvl="0">
              <a:lnSpc>
                <a:spcPts val="504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F2E5"/>
        </a:solidFill>
      </p:bgPr>
    </p:bg>
    <p:spTree>
      <p:nvGrpSpPr>
        <p:cNvPr id="1" name=""/>
        <p:cNvGrpSpPr/>
        <p:nvPr/>
      </p:nvGrpSpPr>
      <p:grpSpPr>
        <a:xfrm>
          <a:off x="0" y="0"/>
          <a:ext cx="0" cy="0"/>
          <a:chOff x="0" y="0"/>
          <a:chExt cx="0" cy="0"/>
        </a:xfrm>
      </p:grpSpPr>
      <p:sp>
        <p:nvSpPr>
          <p:cNvPr name="AutoShape 2" id="2"/>
          <p:cNvSpPr/>
          <p:nvPr/>
        </p:nvSpPr>
        <p:spPr>
          <a:xfrm rot="0">
            <a:off x="0" y="0"/>
            <a:ext cx="7590290" cy="10287000"/>
          </a:xfrm>
          <a:prstGeom prst="rect">
            <a:avLst/>
          </a:prstGeom>
          <a:solidFill>
            <a:srgbClr val="3B352E"/>
          </a:solidFill>
        </p:spPr>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10667" y="914388"/>
            <a:ext cx="604735" cy="1237310"/>
          </a:xfrm>
          <a:prstGeom prst="rect">
            <a:avLst/>
          </a:prstGeom>
        </p:spPr>
      </p:pic>
      <p:sp>
        <p:nvSpPr>
          <p:cNvPr name="TextBox 4" id="4"/>
          <p:cNvSpPr txBox="true"/>
          <p:nvPr/>
        </p:nvSpPr>
        <p:spPr>
          <a:xfrm rot="0">
            <a:off x="1182417" y="2322513"/>
            <a:ext cx="5225456" cy="5556249"/>
          </a:xfrm>
          <a:prstGeom prst="rect">
            <a:avLst/>
          </a:prstGeom>
        </p:spPr>
        <p:txBody>
          <a:bodyPr anchor="t" rtlCol="false" tIns="0" lIns="0" bIns="0" rIns="0">
            <a:spAutoFit/>
          </a:bodyPr>
          <a:lstStyle/>
          <a:p>
            <a:pPr algn="just">
              <a:lnSpc>
                <a:spcPts val="6160"/>
              </a:lnSpc>
            </a:pPr>
            <a:r>
              <a:rPr lang="en-US" sz="4400">
                <a:solidFill>
                  <a:srgbClr val="F6F2E5"/>
                </a:solidFill>
                <a:latin typeface="Libre Baskerville Bold"/>
              </a:rPr>
              <a:t>Konseptualisasi Perubahan Peran Manajer Sumber Daya Manusia dalam Organisasi Global</a:t>
            </a:r>
          </a:p>
          <a:p>
            <a:pPr marL="0" indent="0" lvl="0">
              <a:lnSpc>
                <a:spcPts val="7140"/>
              </a:lnSpc>
            </a:pPr>
          </a:p>
        </p:txBody>
      </p:sp>
      <p:sp>
        <p:nvSpPr>
          <p:cNvPr name="TextBox 5" id="5"/>
          <p:cNvSpPr txBox="true"/>
          <p:nvPr/>
        </p:nvSpPr>
        <p:spPr>
          <a:xfrm rot="0">
            <a:off x="9144000" y="811142"/>
            <a:ext cx="8115300" cy="2101850"/>
          </a:xfrm>
          <a:prstGeom prst="rect">
            <a:avLst/>
          </a:prstGeom>
        </p:spPr>
        <p:txBody>
          <a:bodyPr anchor="t" rtlCol="false" tIns="0" lIns="0" bIns="0" rIns="0">
            <a:spAutoFit/>
          </a:bodyPr>
          <a:lstStyle/>
          <a:p>
            <a:pPr algn="just">
              <a:lnSpc>
                <a:spcPts val="2800"/>
              </a:lnSpc>
            </a:pPr>
            <a:r>
              <a:rPr lang="en-US" sz="2000">
                <a:solidFill>
                  <a:srgbClr val="3B352E"/>
                </a:solidFill>
                <a:latin typeface="Libre Baskerville Bold"/>
              </a:rPr>
              <a:t>Melibatkan pemilihan strategi sumber daya manusia global yang tepat, mempengaruhi konteks operasi organisasi global, dan memberikan peran kepemimpinan dalam perubahan budaya organisasi di bawah kondisi percepatan ambiguitas strategis.</a:t>
            </a:r>
          </a:p>
          <a:p>
            <a:pPr algn="just">
              <a:lnSpc>
                <a:spcPts val="2800"/>
              </a:lnSpc>
              <a:spcBef>
                <a:spcPct val="0"/>
              </a:spcBef>
            </a:pPr>
          </a:p>
        </p:txBody>
      </p:sp>
      <p:sp>
        <p:nvSpPr>
          <p:cNvPr name="TextBox 6" id="6"/>
          <p:cNvSpPr txBox="true"/>
          <p:nvPr/>
        </p:nvSpPr>
        <p:spPr>
          <a:xfrm rot="0">
            <a:off x="9144000" y="3801212"/>
            <a:ext cx="7898215" cy="1397000"/>
          </a:xfrm>
          <a:prstGeom prst="rect">
            <a:avLst/>
          </a:prstGeom>
        </p:spPr>
        <p:txBody>
          <a:bodyPr anchor="t" rtlCol="false" tIns="0" lIns="0" bIns="0" rIns="0">
            <a:spAutoFit/>
          </a:bodyPr>
          <a:lstStyle/>
          <a:p>
            <a:pPr algn="just">
              <a:lnSpc>
                <a:spcPts val="2800"/>
              </a:lnSpc>
            </a:pPr>
            <a:r>
              <a:rPr lang="en-US" sz="2000">
                <a:solidFill>
                  <a:srgbClr val="3B352E"/>
                </a:solidFill>
                <a:latin typeface="Libre Baskerville Bold"/>
              </a:rPr>
              <a:t>Mengelola secara kolaboratif sambil mempertahankan kebijaksanaan dan tanggung jawab mereka untuk fungsi sumber daya manusia dalam organisasi masing-masing.</a:t>
            </a:r>
          </a:p>
          <a:p>
            <a:pPr algn="just" marL="0" indent="0" lvl="0">
              <a:lnSpc>
                <a:spcPts val="2800"/>
              </a:lnSpc>
              <a:spcBef>
                <a:spcPct val="0"/>
              </a:spcBef>
            </a:pPr>
          </a:p>
        </p:txBody>
      </p:sp>
      <p:sp>
        <p:nvSpPr>
          <p:cNvPr name="TextBox 7" id="7"/>
          <p:cNvSpPr txBox="true"/>
          <p:nvPr/>
        </p:nvSpPr>
        <p:spPr>
          <a:xfrm rot="0">
            <a:off x="9144000" y="5988050"/>
            <a:ext cx="8115300" cy="1713865"/>
          </a:xfrm>
          <a:prstGeom prst="rect">
            <a:avLst/>
          </a:prstGeom>
        </p:spPr>
        <p:txBody>
          <a:bodyPr anchor="t" rtlCol="false" tIns="0" lIns="0" bIns="0" rIns="0">
            <a:spAutoFit/>
          </a:bodyPr>
          <a:lstStyle/>
          <a:p>
            <a:pPr algn="just">
              <a:lnSpc>
                <a:spcPts val="2800"/>
              </a:lnSpc>
            </a:pPr>
            <a:r>
              <a:rPr lang="en-US" sz="2000">
                <a:solidFill>
                  <a:srgbClr val="3B352E"/>
                </a:solidFill>
                <a:latin typeface="Libre Baskerville Bold"/>
              </a:rPr>
              <a:t>Untuk mempertahankan budaya jaringan global yang dinamis, dituntut untuk memiliki kompetensi ganda yang bersifat relasional dan kontingen (Henderson &amp; Clockburn 1995).</a:t>
            </a:r>
          </a:p>
          <a:p>
            <a:pPr algn="just" marL="0" indent="0" lvl="0">
              <a:lnSpc>
                <a:spcPts val="2520"/>
              </a:lnSpc>
              <a:spcBef>
                <a:spcPct val="0"/>
              </a:spcBef>
            </a:pPr>
          </a:p>
        </p:txBody>
      </p:sp>
      <p:sp>
        <p:nvSpPr>
          <p:cNvPr name="TextBox 8" id="8"/>
          <p:cNvSpPr txBox="true"/>
          <p:nvPr/>
        </p:nvSpPr>
        <p:spPr>
          <a:xfrm rot="0">
            <a:off x="9144000" y="8312950"/>
            <a:ext cx="8115300" cy="1713865"/>
          </a:xfrm>
          <a:prstGeom prst="rect">
            <a:avLst/>
          </a:prstGeom>
        </p:spPr>
        <p:txBody>
          <a:bodyPr anchor="t" rtlCol="false" tIns="0" lIns="0" bIns="0" rIns="0">
            <a:spAutoFit/>
          </a:bodyPr>
          <a:lstStyle/>
          <a:p>
            <a:pPr algn="just">
              <a:lnSpc>
                <a:spcPts val="2800"/>
              </a:lnSpc>
            </a:pPr>
            <a:r>
              <a:rPr lang="en-US" sz="2000">
                <a:solidFill>
                  <a:srgbClr val="3B352E"/>
                </a:solidFill>
                <a:latin typeface="Libre Baskerville Bold"/>
              </a:rPr>
              <a:t>Diidorong untuk mempromosikan semangat kepercayaan antarpribadi dan antarorganisasi multikultural, di mana anggota organisasi jaringan dapat belajar bekerja sama (Barney &amp; Hansen 1994). </a:t>
            </a:r>
          </a:p>
          <a:p>
            <a:pPr algn="just" marL="0" indent="0" lvl="0">
              <a:lnSpc>
                <a:spcPts val="2520"/>
              </a:lnSpc>
              <a:spcBef>
                <a:spcPct val="0"/>
              </a:spcBef>
            </a:pPr>
          </a:p>
        </p:txBody>
      </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10667" y="3602825"/>
            <a:ext cx="604735" cy="1237310"/>
          </a:xfrm>
          <a:prstGeom prst="rect">
            <a:avLst/>
          </a:prstGeom>
        </p:spPr>
      </p:pic>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10667" y="5831675"/>
            <a:ext cx="604735" cy="1237310"/>
          </a:xfrm>
          <a:prstGeom prst="rect">
            <a:avLst/>
          </a:prstGeom>
        </p:spPr>
      </p:pic>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10667" y="8639645"/>
            <a:ext cx="604735" cy="1237310"/>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p:cSld>
    <p:bg>
      <p:bgPr>
        <a:solidFill>
          <a:srgbClr val="3B352E"/>
        </a:solidFill>
      </p:bgPr>
    </p:bg>
    <p:spTree>
      <p:nvGrpSpPr>
        <p:cNvPr id="1" name=""/>
        <p:cNvGrpSpPr/>
        <p:nvPr/>
      </p:nvGrpSpPr>
      <p:grpSpPr>
        <a:xfrm>
          <a:off x="0" y="0"/>
          <a:ext cx="0" cy="0"/>
          <a:chOff x="0" y="0"/>
          <a:chExt cx="0" cy="0"/>
        </a:xfrm>
      </p:grpSpPr>
      <p:sp>
        <p:nvSpPr>
          <p:cNvPr name="TextBox 2" id="2"/>
          <p:cNvSpPr txBox="true"/>
          <p:nvPr/>
        </p:nvSpPr>
        <p:spPr>
          <a:xfrm rot="0">
            <a:off x="1250744" y="647584"/>
            <a:ext cx="15786512" cy="2101213"/>
          </a:xfrm>
          <a:prstGeom prst="rect">
            <a:avLst/>
          </a:prstGeom>
        </p:spPr>
        <p:txBody>
          <a:bodyPr anchor="t" rtlCol="false" tIns="0" lIns="0" bIns="0" rIns="0">
            <a:spAutoFit/>
          </a:bodyPr>
          <a:lstStyle/>
          <a:p>
            <a:pPr algn="ctr">
              <a:lnSpc>
                <a:spcPts val="5880"/>
              </a:lnSpc>
            </a:pPr>
            <a:r>
              <a:rPr lang="en-US" sz="4200">
                <a:solidFill>
                  <a:srgbClr val="F6F2E5"/>
                </a:solidFill>
                <a:latin typeface="Libre Baskerville Bold"/>
              </a:rPr>
              <a:t>Peran Manajemen Sumber Daya Manusia Global Strategis dalam Jaringan Global</a:t>
            </a:r>
          </a:p>
          <a:p>
            <a:pPr algn="ctr" marL="0" indent="0" lvl="0">
              <a:lnSpc>
                <a:spcPts val="5040"/>
              </a:lnSpc>
            </a:pPr>
          </a:p>
        </p:txBody>
      </p:sp>
      <p:sp>
        <p:nvSpPr>
          <p:cNvPr name="TextBox 3" id="3"/>
          <p:cNvSpPr txBox="true"/>
          <p:nvPr/>
        </p:nvSpPr>
        <p:spPr>
          <a:xfrm rot="0">
            <a:off x="1656863" y="3200119"/>
            <a:ext cx="14974274" cy="5629275"/>
          </a:xfrm>
          <a:prstGeom prst="rect">
            <a:avLst/>
          </a:prstGeom>
        </p:spPr>
        <p:txBody>
          <a:bodyPr anchor="t" rtlCol="false" tIns="0" lIns="0" bIns="0" rIns="0">
            <a:spAutoFit/>
          </a:bodyPr>
          <a:lstStyle/>
          <a:p>
            <a:pPr algn="just">
              <a:lnSpc>
                <a:spcPts val="4950"/>
              </a:lnSpc>
            </a:pPr>
            <a:r>
              <a:rPr lang="en-US" sz="3000">
                <a:solidFill>
                  <a:srgbClr val="F6F2E5"/>
                </a:solidFill>
                <a:latin typeface="Public Sans"/>
              </a:rPr>
              <a:t>Dalam menciptakan fleksibilitas tersebut manajer dapat melakukan hal berikut</a:t>
            </a:r>
          </a:p>
          <a:p>
            <a:pPr algn="just" marL="647700" indent="-323850" lvl="1">
              <a:lnSpc>
                <a:spcPts val="4950"/>
              </a:lnSpc>
              <a:buFont typeface="Arial"/>
              <a:buChar char="•"/>
            </a:pPr>
            <a:r>
              <a:rPr lang="en-US" sz="3000">
                <a:solidFill>
                  <a:srgbClr val="F6F2E5"/>
                </a:solidFill>
                <a:latin typeface="Public Sans"/>
              </a:rPr>
              <a:t>M</a:t>
            </a:r>
            <a:r>
              <a:rPr lang="en-US" sz="3000">
                <a:solidFill>
                  <a:srgbClr val="F6F2E5"/>
                </a:solidFill>
                <a:latin typeface="Arimo"/>
              </a:rPr>
              <a:t>engejar komitmen kooperatif (yaitu, jaringan aliansi strategis). Hal ini memungkinkan organisasi untuk mempertahankan tingkat fleksibilitas dalam struktur dan budayanya, dan memungkinkan restrukturisasi hubungan strategis yang layak dalam berbagai jaringan global secara berkelanjutan (Poppo 1995).</a:t>
            </a:r>
          </a:p>
          <a:p>
            <a:pPr algn="just" marL="647700" indent="-323850" lvl="1">
              <a:lnSpc>
                <a:spcPts val="4950"/>
              </a:lnSpc>
              <a:buFont typeface="Arial"/>
              <a:buChar char="•"/>
            </a:pPr>
            <a:r>
              <a:rPr lang="en-US" sz="3000">
                <a:solidFill>
                  <a:srgbClr val="F6F2E5"/>
                </a:solidFill>
                <a:latin typeface="Public Sans"/>
              </a:rPr>
              <a:t>M</a:t>
            </a:r>
            <a:r>
              <a:rPr lang="en-US" sz="3000">
                <a:solidFill>
                  <a:srgbClr val="F6F2E5"/>
                </a:solidFill>
                <a:latin typeface="Arimo"/>
              </a:rPr>
              <a:t>erancang sistem sumber daya manusia yang fleksibel yang responsif terhadap hubungan kontraktual yang dinamis dengan pelanggan, pemasok, dan pesaing yang tersebar secara global.</a:t>
            </a:r>
          </a:p>
          <a:p>
            <a:pPr algn="just">
              <a:lnSpc>
                <a:spcPts val="495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586" t="0" r="1586" b="0"/>
          <a:stretch>
            <a:fillRect/>
          </a:stretch>
        </p:blipFill>
        <p:spPr>
          <a:xfrm flipH="false" flipV="false" rot="0">
            <a:off x="0" y="0"/>
            <a:ext cx="6640456" cy="10287000"/>
          </a:xfrm>
          <a:prstGeom prst="rect">
            <a:avLst/>
          </a:prstGeom>
        </p:spPr>
      </p:pic>
      <p:sp>
        <p:nvSpPr>
          <p:cNvPr name="TextBox 3" id="3"/>
          <p:cNvSpPr txBox="true"/>
          <p:nvPr/>
        </p:nvSpPr>
        <p:spPr>
          <a:xfrm rot="0">
            <a:off x="7397725" y="239698"/>
            <a:ext cx="9359040" cy="3177541"/>
          </a:xfrm>
          <a:prstGeom prst="rect">
            <a:avLst/>
          </a:prstGeom>
        </p:spPr>
        <p:txBody>
          <a:bodyPr anchor="t" rtlCol="false" tIns="0" lIns="0" bIns="0" rIns="0">
            <a:spAutoFit/>
          </a:bodyPr>
          <a:lstStyle/>
          <a:p>
            <a:pPr>
              <a:lnSpc>
                <a:spcPts val="5319"/>
              </a:lnSpc>
            </a:pPr>
            <a:r>
              <a:rPr lang="en-US" sz="3799">
                <a:solidFill>
                  <a:srgbClr val="F6F2E5"/>
                </a:solidFill>
                <a:latin typeface="Libre Baskerville Bold"/>
              </a:rPr>
              <a:t>Hambatan Manajemen Sumber Daya Manusia Strategis di Jaringan Global</a:t>
            </a:r>
          </a:p>
          <a:p>
            <a:pPr marL="0" indent="0" lvl="0">
              <a:lnSpc>
                <a:spcPts val="9800"/>
              </a:lnSpc>
            </a:pPr>
          </a:p>
        </p:txBody>
      </p:sp>
      <p:sp>
        <p:nvSpPr>
          <p:cNvPr name="TextBox 4" id="4"/>
          <p:cNvSpPr txBox="true"/>
          <p:nvPr/>
        </p:nvSpPr>
        <p:spPr>
          <a:xfrm rot="0">
            <a:off x="7184870" y="2341128"/>
            <a:ext cx="11103130" cy="7467600"/>
          </a:xfrm>
          <a:prstGeom prst="rect">
            <a:avLst/>
          </a:prstGeom>
        </p:spPr>
        <p:txBody>
          <a:bodyPr anchor="t" rtlCol="false" tIns="0" lIns="0" bIns="0" rIns="0">
            <a:spAutoFit/>
          </a:bodyPr>
          <a:lstStyle/>
          <a:p>
            <a:pPr>
              <a:lnSpc>
                <a:spcPts val="4200"/>
              </a:lnSpc>
            </a:pPr>
            <a:r>
              <a:rPr lang="en-US" sz="3000">
                <a:solidFill>
                  <a:srgbClr val="F6F2E5"/>
                </a:solidFill>
                <a:latin typeface="Public Sans"/>
              </a:rPr>
              <a:t>T</a:t>
            </a:r>
            <a:r>
              <a:rPr lang="en-US" sz="3000">
                <a:solidFill>
                  <a:srgbClr val="F6F2E5"/>
                </a:solidFill>
                <a:latin typeface="Public Sans Bold"/>
              </a:rPr>
              <a:t>antangan simultan untuk pengembangan sistem SGHRM: (Nonaka 1990, Ring &amp; Van den Ven 1992, 1994)</a:t>
            </a:r>
            <a:r>
              <a:rPr lang="en-US" sz="3000">
                <a:solidFill>
                  <a:srgbClr val="F6F2E5"/>
                </a:solidFill>
                <a:latin typeface="Public Sans"/>
              </a:rPr>
              <a:t>.</a:t>
            </a:r>
          </a:p>
          <a:p>
            <a:pPr marL="647700" indent="-323850" lvl="1">
              <a:lnSpc>
                <a:spcPts val="4200"/>
              </a:lnSpc>
              <a:buFont typeface="Arial"/>
              <a:buChar char="•"/>
            </a:pPr>
            <a:r>
              <a:rPr lang="en-US" sz="3000">
                <a:solidFill>
                  <a:srgbClr val="F6F2E5"/>
                </a:solidFill>
                <a:latin typeface="Public Sans"/>
              </a:rPr>
              <a:t>S</a:t>
            </a:r>
            <a:r>
              <a:rPr lang="en-US" sz="3000">
                <a:solidFill>
                  <a:srgbClr val="F6F2E5"/>
                </a:solidFill>
                <a:latin typeface="Arimo"/>
              </a:rPr>
              <a:t>ering terjadi ambiguitas tentang otoritas manajemen sumber daya manusia</a:t>
            </a:r>
          </a:p>
          <a:p>
            <a:pPr marL="647700" indent="-323850" lvl="1">
              <a:lnSpc>
                <a:spcPts val="4200"/>
              </a:lnSpc>
              <a:buFont typeface="Arial"/>
              <a:buChar char="•"/>
            </a:pPr>
            <a:r>
              <a:rPr lang="en-US" sz="3000">
                <a:solidFill>
                  <a:srgbClr val="F6F2E5"/>
                </a:solidFill>
                <a:latin typeface="Public Sans"/>
              </a:rPr>
              <a:t>S</a:t>
            </a:r>
            <a:r>
              <a:rPr lang="en-US" sz="3000">
                <a:solidFill>
                  <a:srgbClr val="F6F2E5"/>
                </a:solidFill>
                <a:latin typeface="Arimo"/>
              </a:rPr>
              <a:t>aling ketergantungan di antara anak perusahaan</a:t>
            </a:r>
          </a:p>
          <a:p>
            <a:pPr marL="647700" indent="-323850" lvl="1">
              <a:lnSpc>
                <a:spcPts val="4200"/>
              </a:lnSpc>
              <a:buFont typeface="Arial"/>
              <a:buChar char="•"/>
            </a:pPr>
            <a:r>
              <a:rPr lang="en-US" sz="3000">
                <a:solidFill>
                  <a:srgbClr val="F6F2E5"/>
                </a:solidFill>
                <a:latin typeface="Public Sans"/>
              </a:rPr>
              <a:t>M</a:t>
            </a:r>
            <a:r>
              <a:rPr lang="en-US" sz="3000">
                <a:solidFill>
                  <a:srgbClr val="F6F2E5"/>
                </a:solidFill>
                <a:latin typeface="Arimo"/>
              </a:rPr>
              <a:t>eningkatnya ketidakpastian tentang keberlanjutan fleksibilitas dan efisiensi jaringan</a:t>
            </a:r>
          </a:p>
          <a:p>
            <a:pPr marL="647700" indent="-323850" lvl="1">
              <a:lnSpc>
                <a:spcPts val="4200"/>
              </a:lnSpc>
              <a:buFont typeface="Arial"/>
              <a:buChar char="•"/>
            </a:pPr>
            <a:r>
              <a:rPr lang="en-US" sz="3000">
                <a:solidFill>
                  <a:srgbClr val="F6F2E5"/>
                </a:solidFill>
                <a:latin typeface="Public Sans"/>
              </a:rPr>
              <a:t>K</a:t>
            </a:r>
            <a:r>
              <a:rPr lang="en-US" sz="3000">
                <a:solidFill>
                  <a:srgbClr val="F6F2E5"/>
                </a:solidFill>
                <a:latin typeface="Arimo"/>
              </a:rPr>
              <a:t>emungkinan diskontinuitas dalam mengamankan dukungan tingkat atas untuk perubahan dalam sistem manajemen sumber daya manusia</a:t>
            </a:r>
          </a:p>
          <a:p>
            <a:pPr marL="647700" indent="-323850" lvl="1">
              <a:lnSpc>
                <a:spcPts val="4200"/>
              </a:lnSpc>
              <a:buFont typeface="Arial"/>
              <a:buChar char="•"/>
            </a:pPr>
            <a:r>
              <a:rPr lang="en-US" sz="3000">
                <a:solidFill>
                  <a:srgbClr val="F6F2E5"/>
                </a:solidFill>
                <a:latin typeface="Public Sans"/>
              </a:rPr>
              <a:t>K</a:t>
            </a:r>
            <a:r>
              <a:rPr lang="en-US" sz="3000">
                <a:solidFill>
                  <a:srgbClr val="F6F2E5"/>
                </a:solidFill>
                <a:latin typeface="Arimo"/>
              </a:rPr>
              <a:t>esulitan dalam memperoleh keragaman keterampilan dan kompetensi yang dibutuhkan untuk SGHRM yang efektif dalam berbagi pengetahuan </a:t>
            </a:r>
          </a:p>
          <a:p>
            <a:pPr marL="0" indent="0" lvl="0">
              <a:lnSpc>
                <a:spcPts val="420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65321" y="-1028700"/>
            <a:ext cx="6282137" cy="4114800"/>
          </a:xfrm>
          <a:prstGeom prst="rect">
            <a:avLst/>
          </a:prstGeom>
        </p:spPr>
      </p:pic>
      <p:pic>
        <p:nvPicPr>
          <p:cNvPr name="Picture 3" id="3"/>
          <p:cNvPicPr>
            <a:picLocks noChangeAspect="true"/>
          </p:cNvPicPr>
          <p:nvPr/>
        </p:nvPicPr>
        <p:blipFill>
          <a:blip r:embed="rId4">
            <a:alphaModFix amt="6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886387" y="5889731"/>
            <a:ext cx="9711190" cy="6737138"/>
          </a:xfrm>
          <a:prstGeom prst="rect">
            <a:avLst/>
          </a:prstGeom>
        </p:spPr>
      </p:pic>
      <p:sp>
        <p:nvSpPr>
          <p:cNvPr name="TextBox 4" id="4"/>
          <p:cNvSpPr txBox="true"/>
          <p:nvPr/>
        </p:nvSpPr>
        <p:spPr>
          <a:xfrm rot="0">
            <a:off x="1838680" y="1240155"/>
            <a:ext cx="14610640" cy="4511040"/>
          </a:xfrm>
          <a:prstGeom prst="rect">
            <a:avLst/>
          </a:prstGeom>
        </p:spPr>
        <p:txBody>
          <a:bodyPr anchor="t" rtlCol="false" tIns="0" lIns="0" bIns="0" rIns="0">
            <a:spAutoFit/>
          </a:bodyPr>
          <a:lstStyle/>
          <a:p>
            <a:pPr algn="just">
              <a:lnSpc>
                <a:spcPts val="6030"/>
              </a:lnSpc>
            </a:pPr>
            <a:r>
              <a:rPr lang="en-US" sz="3000">
                <a:solidFill>
                  <a:srgbClr val="FFFFFF"/>
                </a:solidFill>
                <a:latin typeface="Public Sans Bold"/>
              </a:rPr>
              <a:t>Tantangan tersebut akan bergantung pada aspek mana yang mendominasi konten relasional dalam jaringan global, yaitu (Aldrich &amp; Whetten 1981)</a:t>
            </a:r>
          </a:p>
          <a:p>
            <a:pPr algn="just" marL="647700" indent="-323850" lvl="1">
              <a:lnSpc>
                <a:spcPts val="6030"/>
              </a:lnSpc>
              <a:buFont typeface="Arial"/>
              <a:buChar char="•"/>
            </a:pPr>
            <a:r>
              <a:rPr lang="en-US" sz="3000">
                <a:solidFill>
                  <a:srgbClr val="FFFFFF"/>
                </a:solidFill>
                <a:latin typeface="Arimo"/>
              </a:rPr>
              <a:t>Aspek komunikasi. </a:t>
            </a:r>
          </a:p>
          <a:p>
            <a:pPr algn="just" marL="647700" indent="-323850" lvl="1">
              <a:lnSpc>
                <a:spcPts val="6030"/>
              </a:lnSpc>
              <a:buFont typeface="Arial"/>
              <a:buChar char="•"/>
            </a:pPr>
            <a:r>
              <a:rPr lang="en-US" sz="3000">
                <a:solidFill>
                  <a:srgbClr val="FFFFFF"/>
                </a:solidFill>
                <a:latin typeface="Arimo"/>
              </a:rPr>
              <a:t>Aspek pertukaran. </a:t>
            </a:r>
          </a:p>
          <a:p>
            <a:pPr algn="just" marL="647700" indent="-323850" lvl="1">
              <a:lnSpc>
                <a:spcPts val="6030"/>
              </a:lnSpc>
              <a:buFont typeface="Arial"/>
              <a:buChar char="•"/>
            </a:pPr>
            <a:r>
              <a:rPr lang="en-US" sz="3000">
                <a:solidFill>
                  <a:srgbClr val="FFFFFF"/>
                </a:solidFill>
                <a:latin typeface="Arimo"/>
              </a:rPr>
              <a:t>Aspek normatif.</a:t>
            </a:r>
          </a:p>
          <a:p>
            <a:pPr algn="just">
              <a:lnSpc>
                <a:spcPts val="603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3B352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248488" y="5524529"/>
            <a:ext cx="9711190" cy="6737138"/>
          </a:xfrm>
          <a:prstGeom prst="rect">
            <a:avLst/>
          </a:prstGeom>
        </p:spPr>
      </p:pic>
      <p:pic>
        <p:nvPicPr>
          <p:cNvPr name="Picture 3" id="3"/>
          <p:cNvPicPr>
            <a:picLocks noChangeAspect="true"/>
          </p:cNvPicPr>
          <p:nvPr/>
        </p:nvPicPr>
        <p:blipFill>
          <a:blip r:embed="rId4">
            <a:alphaModFix amt="63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87279" y="-851335"/>
            <a:ext cx="6282137" cy="4114800"/>
          </a:xfrm>
          <a:prstGeom prst="rect">
            <a:avLst/>
          </a:prstGeom>
        </p:spPr>
      </p:pic>
      <p:sp>
        <p:nvSpPr>
          <p:cNvPr name="TextBox 4" id="4"/>
          <p:cNvSpPr txBox="true"/>
          <p:nvPr/>
        </p:nvSpPr>
        <p:spPr>
          <a:xfrm rot="0">
            <a:off x="1986484" y="1389146"/>
            <a:ext cx="14315031" cy="6541770"/>
          </a:xfrm>
          <a:prstGeom prst="rect">
            <a:avLst/>
          </a:prstGeom>
        </p:spPr>
        <p:txBody>
          <a:bodyPr anchor="t" rtlCol="false" tIns="0" lIns="0" bIns="0" rIns="0">
            <a:spAutoFit/>
          </a:bodyPr>
          <a:lstStyle/>
          <a:p>
            <a:pPr>
              <a:lnSpc>
                <a:spcPts val="5790"/>
              </a:lnSpc>
            </a:pPr>
            <a:r>
              <a:rPr lang="en-US" sz="3000">
                <a:solidFill>
                  <a:srgbClr val="FFFFFF"/>
                </a:solidFill>
                <a:latin typeface="Public Sans Bold"/>
              </a:rPr>
              <a:t>Hambatan potensial dalam jaringan global yang harus diatasi oleh manajemen sumber daya manusia global strategis: </a:t>
            </a:r>
          </a:p>
          <a:p>
            <a:pPr marL="647700" indent="-323850" lvl="1">
              <a:lnSpc>
                <a:spcPts val="5790"/>
              </a:lnSpc>
              <a:buFont typeface="Arial"/>
              <a:buChar char="•"/>
            </a:pPr>
            <a:r>
              <a:rPr lang="en-US" sz="3000">
                <a:solidFill>
                  <a:srgbClr val="FFFFFF"/>
                </a:solidFill>
                <a:latin typeface="Public Sans"/>
              </a:rPr>
              <a:t>Banyaknya unit jaringan</a:t>
            </a:r>
          </a:p>
          <a:p>
            <a:pPr marL="647700" indent="-323850" lvl="1">
              <a:lnSpc>
                <a:spcPts val="5790"/>
              </a:lnSpc>
              <a:buFont typeface="Arial"/>
              <a:buChar char="•"/>
            </a:pPr>
            <a:r>
              <a:rPr lang="en-US" sz="3000">
                <a:solidFill>
                  <a:srgbClr val="FFFFFF"/>
                </a:solidFill>
                <a:latin typeface="Public Sans"/>
              </a:rPr>
              <a:t>Ketidakstabilan jaringan global</a:t>
            </a:r>
          </a:p>
          <a:p>
            <a:pPr marL="647700" indent="-323850" lvl="1">
              <a:lnSpc>
                <a:spcPts val="5790"/>
              </a:lnSpc>
              <a:buFont typeface="Arial"/>
              <a:buChar char="•"/>
            </a:pPr>
            <a:r>
              <a:rPr lang="en-US" sz="3000">
                <a:solidFill>
                  <a:srgbClr val="FFFFFF"/>
                </a:solidFill>
                <a:latin typeface="Public Sans"/>
              </a:rPr>
              <a:t>Diskontinuitas dalam dukungan organisasi internal</a:t>
            </a:r>
          </a:p>
          <a:p>
            <a:pPr marL="647700" indent="-323850" lvl="1">
              <a:lnSpc>
                <a:spcPts val="5790"/>
              </a:lnSpc>
              <a:buFont typeface="Arial"/>
              <a:buChar char="•"/>
            </a:pPr>
            <a:r>
              <a:rPr lang="en-US" sz="3000">
                <a:solidFill>
                  <a:srgbClr val="FFFFFF"/>
                </a:solidFill>
                <a:latin typeface="Public Sans"/>
              </a:rPr>
              <a:t>Multi-dimensi tugas kepemimpinan sumber daya manusia strategis</a:t>
            </a:r>
          </a:p>
          <a:p>
            <a:pPr marL="647700" indent="-323850" lvl="1">
              <a:lnSpc>
                <a:spcPts val="5790"/>
              </a:lnSpc>
              <a:buFont typeface="Arial"/>
              <a:buChar char="•"/>
            </a:pPr>
            <a:r>
              <a:rPr lang="en-US" sz="3000">
                <a:solidFill>
                  <a:srgbClr val="FFFFFF"/>
                </a:solidFill>
                <a:latin typeface="Public Sans"/>
              </a:rPr>
              <a:t>Tuntutan kepemimpinan multi-keterampilan untuk manajemen sumber daya manusia jaringan global</a:t>
            </a:r>
          </a:p>
          <a:p>
            <a:pPr>
              <a:lnSpc>
                <a:spcPts val="579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DAE4hOLNa9s</dc:identifier>
  <dcterms:modified xsi:type="dcterms:W3CDTF">2011-08-01T06:04:30Z</dcterms:modified>
  <cp:revision>1</cp:revision>
  <dc:title>Global and Local Views</dc:title>
</cp:coreProperties>
</file>