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6" r:id="rId4"/>
    <p:sldId id="258" r:id="rId5"/>
    <p:sldId id="270" r:id="rId6"/>
    <p:sldId id="267" r:id="rId7"/>
    <p:sldId id="268" r:id="rId8"/>
    <p:sldId id="269" r:id="rId9"/>
    <p:sldId id="263" r:id="rId10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F3F"/>
    <a:srgbClr val="DFFC74"/>
    <a:srgbClr val="FFDD71"/>
    <a:srgbClr val="FF3300"/>
    <a:srgbClr val="C80000"/>
    <a:srgbClr val="990000"/>
    <a:srgbClr val="CC0000"/>
    <a:srgbClr val="FFB7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8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19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0017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3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1517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6668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8365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7713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5452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73726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732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7474226" y="0"/>
            <a:ext cx="4717774" cy="68896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814945" y="167792"/>
            <a:ext cx="10377055" cy="924030"/>
          </a:xfrm>
          <a:prstGeom prst="rect">
            <a:avLst/>
          </a:prstGeom>
          <a:solidFill>
            <a:schemeClr val="tx1">
              <a:lumMod val="65000"/>
              <a:lumOff val="35000"/>
              <a:alpha val="89804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2000881" y="279824"/>
            <a:ext cx="735495" cy="69996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24" r="46870" b="40997"/>
          <a:stretch/>
        </p:blipFill>
        <p:spPr>
          <a:xfrm rot="16200000">
            <a:off x="-395732" y="399508"/>
            <a:ext cx="2321487" cy="153002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6" t="36786" r="33450" b="7682"/>
          <a:stretch/>
        </p:blipFill>
        <p:spPr>
          <a:xfrm rot="5400000">
            <a:off x="-174447" y="4595228"/>
            <a:ext cx="2161310" cy="181747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6" t="10439" r="365" b="10163"/>
          <a:stretch/>
        </p:blipFill>
        <p:spPr>
          <a:xfrm>
            <a:off x="0" y="1751690"/>
            <a:ext cx="1652519" cy="267720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80" t="16105" r="24231" b="17730"/>
          <a:stretch/>
        </p:blipFill>
        <p:spPr>
          <a:xfrm rot="5400000">
            <a:off x="344955" y="5130679"/>
            <a:ext cx="1149929" cy="175795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9257"/>
          <a:stretch/>
        </p:blipFill>
        <p:spPr>
          <a:xfrm>
            <a:off x="0" y="1737316"/>
            <a:ext cx="507491" cy="267720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48" t="35105" r="-232" b="-518"/>
          <a:stretch/>
        </p:blipFill>
        <p:spPr>
          <a:xfrm rot="10800000">
            <a:off x="744546" y="-5587"/>
            <a:ext cx="789709" cy="175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860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706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889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43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7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82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15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53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96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6BC2-CDD3-4B5E-81C8-364E42DF2F61}" type="datetimeFigureOut">
              <a:rPr lang="id-ID" smtClean="0"/>
              <a:t>16/12/2015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233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49" r:id="rId2"/>
    <p:sldLayoutId id="2147483650" r:id="rId3"/>
    <p:sldLayoutId id="2147483661" r:id="rId4"/>
    <p:sldLayoutId id="2147483660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1" r:id="rId11"/>
    <p:sldLayoutId id="2147483662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79065" y="0"/>
            <a:ext cx="4844987" cy="6856686"/>
          </a:xfrm>
          <a:prstGeom prst="rect">
            <a:avLst/>
          </a:prstGeom>
          <a:solidFill>
            <a:schemeClr val="bg2">
              <a:lumMod val="90000"/>
              <a:alpha val="6039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58552" y="4013987"/>
            <a:ext cx="7633448" cy="553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d-ID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Oleh: Ikhwanuddin, MT &amp; TIM</a:t>
            </a:r>
            <a:endParaRPr lang="id-ID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0"/>
            <a:ext cx="2662517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8117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972486" y="1725081"/>
            <a:ext cx="7219513" cy="915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MENGGAMBAR POTONGAN</a:t>
            </a:r>
            <a:endParaRPr lang="id-ID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7118" y="2672727"/>
            <a:ext cx="7014880" cy="5228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d-ID" sz="4800" b="1" spc="50" dirty="0">
              <a:ln w="9525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177118" y="4567781"/>
            <a:ext cx="7014882" cy="23282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d-ID" sz="4800" b="1" spc="50" dirty="0">
              <a:ln w="9525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70459" y="2111189"/>
            <a:ext cx="2213923" cy="370961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Rectangle 18"/>
          <p:cNvSpPr/>
          <p:nvPr/>
        </p:nvSpPr>
        <p:spPr>
          <a:xfrm>
            <a:off x="333332" y="1290917"/>
            <a:ext cx="2329185" cy="39357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3" t="18215" r="19256" b="13120"/>
          <a:stretch/>
        </p:blipFill>
        <p:spPr>
          <a:xfrm>
            <a:off x="2566636" y="2675965"/>
            <a:ext cx="2301199" cy="31334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6" t="-10328" r="52206" b="3"/>
          <a:stretch/>
        </p:blipFill>
        <p:spPr>
          <a:xfrm>
            <a:off x="440909" y="2353236"/>
            <a:ext cx="2235312" cy="346756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48853" y="1275505"/>
            <a:ext cx="3429772" cy="835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90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689412" y="1544636"/>
            <a:ext cx="8861612" cy="427793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d-ID" sz="2600" dirty="0" smtClean="0"/>
              <a:t>Gambar Potongan adalah gambar yang menunjukkan belahan suatu obyek yang dilihat secara tegak lurus bidang potong. </a:t>
            </a:r>
          </a:p>
          <a:p>
            <a:pPr marL="0" indent="0" algn="just">
              <a:buNone/>
            </a:pPr>
            <a:endParaRPr lang="id-ID" sz="2600" dirty="0" smtClean="0"/>
          </a:p>
          <a:p>
            <a:pPr marL="0" indent="0" algn="just">
              <a:buNone/>
            </a:pPr>
            <a:r>
              <a:rPr lang="id-ID" sz="2600" dirty="0" smtClean="0"/>
              <a:t>Gambar potongan dapat menunjukkan bentuk, </a:t>
            </a:r>
            <a:r>
              <a:rPr lang="id-ID" sz="2600" dirty="0" smtClean="0"/>
              <a:t>material, posisi </a:t>
            </a:r>
            <a:r>
              <a:rPr lang="id-ID" sz="2600" dirty="0" smtClean="0"/>
              <a:t>dan ukuran bagian dalam suatu obyek.</a:t>
            </a:r>
          </a:p>
          <a:p>
            <a:pPr marL="0" indent="0" algn="just">
              <a:buNone/>
            </a:pPr>
            <a:endParaRPr lang="id-ID" sz="2600" dirty="0" smtClean="0"/>
          </a:p>
          <a:p>
            <a:pPr marL="0" indent="0" algn="just">
              <a:buNone/>
            </a:pPr>
            <a:r>
              <a:rPr lang="id-ID" sz="2600" dirty="0" smtClean="0"/>
              <a:t>Pada obyek bangunan, arah garis potongan utama, yaitu: membujur dan melintang terhadap sumbu bangunan</a:t>
            </a:r>
          </a:p>
          <a:p>
            <a:pPr marL="0" indent="0" algn="just">
              <a:buNone/>
            </a:pPr>
            <a:endParaRPr lang="id-ID" sz="2600" dirty="0"/>
          </a:p>
          <a:p>
            <a:pPr marL="0" indent="0" algn="just">
              <a:buNone/>
            </a:pPr>
            <a:r>
              <a:rPr lang="id-ID" sz="2600" dirty="0" smtClean="0"/>
              <a:t>Notasi garis potong umumnya disebut garis: A-A’ dan B-B’</a:t>
            </a:r>
            <a:endParaRPr lang="id-ID" sz="2600" dirty="0"/>
          </a:p>
          <a:p>
            <a:pPr marL="0" indent="0" algn="just">
              <a:buNone/>
            </a:pPr>
            <a:endParaRPr lang="id-ID" sz="2600" dirty="0"/>
          </a:p>
          <a:p>
            <a:pPr marL="0" indent="0" algn="just">
              <a:buNone/>
            </a:pPr>
            <a:endParaRPr lang="id-ID" sz="2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PENGERTIAN GAMBAR POTONGAN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689412" y="1544636"/>
            <a:ext cx="8861612" cy="427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d-ID" sz="2600" dirty="0" smtClean="0"/>
              <a:t>Fungsi </a:t>
            </a:r>
            <a:r>
              <a:rPr lang="id-ID" sz="2600" dirty="0" smtClean="0"/>
              <a:t>Gambar Potongan: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id-ID" sz="2600" dirty="0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id-ID" sz="2600" dirty="0" smtClean="0"/>
              <a:t>1</a:t>
            </a:r>
            <a:r>
              <a:rPr lang="id-ID" sz="2600" dirty="0" smtClean="0"/>
              <a:t>) Untuk menunjukkan struktur bagian dalam bangunan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id-ID" sz="2600" dirty="0" smtClean="0"/>
              <a:t>2) Sebagai panduan kerja dalam melakukan konstruksi bangunan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id-ID" sz="2600" dirty="0" smtClean="0"/>
              <a:t>3) Sebagai acuan perhitungan volume pekerjaan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id-ID" sz="2600" dirty="0" smtClean="0"/>
              <a:t>4) Sebagai acuan penyelesaian sengketa dalam manajemen proyek konstruksi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id-ID" sz="2600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id-ID" sz="2600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id-ID" sz="2600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id-ID" sz="26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FUNGSI </a:t>
            </a:r>
            <a:r>
              <a:rPr lang="id-ID" sz="4000" dirty="0" smtClean="0">
                <a:solidFill>
                  <a:schemeClr val="bg1"/>
                </a:solidFill>
              </a:rPr>
              <a:t>GAMBAR POTONGAN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60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KOMPONEN KONSTRUKSI GAMBAR </a:t>
            </a:r>
            <a:r>
              <a:rPr lang="id-ID" sz="4000" dirty="0" smtClean="0">
                <a:solidFill>
                  <a:schemeClr val="bg1"/>
                </a:solidFill>
              </a:rPr>
              <a:t>POTONGAN 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2030505" y="1308659"/>
            <a:ext cx="5446060" cy="2101814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id-ID" sz="3000" dirty="0" smtClean="0"/>
              <a:t>Elemen gambar potongan meliputi:</a:t>
            </a:r>
          </a:p>
          <a:p>
            <a:pPr marL="514350" indent="-514350" algn="l">
              <a:buAutoNum type="arabicParenR"/>
            </a:pPr>
            <a:r>
              <a:rPr lang="id-ID" sz="3000" dirty="0" smtClean="0"/>
              <a:t>Konstruksi </a:t>
            </a:r>
            <a:r>
              <a:rPr lang="id-ID" sz="3000" dirty="0" smtClean="0"/>
              <a:t>atap dan plafon</a:t>
            </a:r>
            <a:endParaRPr lang="id-ID" sz="3000" dirty="0" smtClean="0"/>
          </a:p>
          <a:p>
            <a:pPr marL="514350" indent="-514350" algn="l">
              <a:buAutoNum type="arabicParenR"/>
            </a:pPr>
            <a:r>
              <a:rPr lang="id-ID" sz="3000" dirty="0" smtClean="0"/>
              <a:t>Konstruksi dinding dan </a:t>
            </a:r>
            <a:r>
              <a:rPr lang="id-ID" sz="3000" dirty="0" smtClean="0"/>
              <a:t>pintu jendela</a:t>
            </a:r>
            <a:endParaRPr lang="id-ID" sz="3000" dirty="0" smtClean="0"/>
          </a:p>
          <a:p>
            <a:pPr marL="514350" indent="-514350" algn="l">
              <a:buAutoNum type="arabicParenR"/>
            </a:pPr>
            <a:r>
              <a:rPr lang="id-ID" sz="3000" dirty="0" smtClean="0"/>
              <a:t>Konstruksi pondasi dan lantai</a:t>
            </a:r>
            <a:endParaRPr lang="id-ID" sz="30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8444752" y="1791755"/>
            <a:ext cx="2407023" cy="4736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600" dirty="0" smtClean="0"/>
              <a:t>Konstruksi atap</a:t>
            </a:r>
            <a:endParaRPr lang="id-ID" sz="2600" dirty="0"/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4612341" y="4894729"/>
            <a:ext cx="2599303" cy="4931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sz="3000" dirty="0" smtClean="0"/>
              <a:t>Konstruksi dinding</a:t>
            </a:r>
            <a:endParaRPr lang="id-ID" sz="3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945" y="2739655"/>
            <a:ext cx="4152900" cy="3552825"/>
          </a:xfrm>
          <a:prstGeom prst="rect">
            <a:avLst/>
          </a:prstGeom>
        </p:spPr>
      </p:pic>
      <p:cxnSp>
        <p:nvCxnSpPr>
          <p:cNvPr id="20" name="Straight Arrow Connector 19"/>
          <p:cNvCxnSpPr>
            <a:stCxn id="15" idx="2"/>
          </p:cNvCxnSpPr>
          <p:nvPr/>
        </p:nvCxnSpPr>
        <p:spPr>
          <a:xfrm flipH="1">
            <a:off x="9627732" y="2265403"/>
            <a:ext cx="20532" cy="608490"/>
          </a:xfrm>
          <a:prstGeom prst="straightConnector1">
            <a:avLst/>
          </a:prstGeom>
          <a:ln w="28575">
            <a:solidFill>
              <a:srgbClr val="FF3F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7" idx="3"/>
          </p:cNvCxnSpPr>
          <p:nvPr/>
        </p:nvCxnSpPr>
        <p:spPr>
          <a:xfrm flipV="1">
            <a:off x="7211644" y="5134314"/>
            <a:ext cx="564775" cy="7014"/>
          </a:xfrm>
          <a:prstGeom prst="straightConnector1">
            <a:avLst/>
          </a:prstGeom>
          <a:ln w="28575">
            <a:solidFill>
              <a:srgbClr val="FF3F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3"/>
          </p:cNvCxnSpPr>
          <p:nvPr/>
        </p:nvCxnSpPr>
        <p:spPr>
          <a:xfrm flipV="1">
            <a:off x="7222528" y="6092613"/>
            <a:ext cx="608855" cy="14550"/>
          </a:xfrm>
          <a:prstGeom prst="straightConnector1">
            <a:avLst/>
          </a:prstGeom>
          <a:ln w="28575">
            <a:solidFill>
              <a:srgbClr val="FF3F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886892" y="2891117"/>
            <a:ext cx="3543108" cy="1624949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7886892" y="5767494"/>
            <a:ext cx="3543108" cy="470569"/>
          </a:xfrm>
          <a:prstGeom prst="rect">
            <a:avLst/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7676830" y="4397774"/>
            <a:ext cx="3874194" cy="1473158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4612341" y="5835981"/>
            <a:ext cx="2610187" cy="5423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sz="3000" dirty="0" smtClean="0"/>
              <a:t>Konstruksi pondasi</a:t>
            </a:r>
            <a:endParaRPr lang="id-ID" sz="3000" dirty="0"/>
          </a:p>
        </p:txBody>
      </p:sp>
    </p:spTree>
    <p:extLst>
      <p:ext uri="{BB962C8B-B14F-4D97-AF65-F5344CB8AC3E}">
        <p14:creationId xmlns:p14="http://schemas.microsoft.com/office/powerpoint/2010/main" val="281444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KOMPONEN GAMBAR </a:t>
            </a:r>
            <a:r>
              <a:rPr lang="id-ID" sz="4000" dirty="0" smtClean="0">
                <a:solidFill>
                  <a:schemeClr val="bg1"/>
                </a:solidFill>
              </a:rPr>
              <a:t>POTONGAN 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994645" y="1640541"/>
            <a:ext cx="5446060" cy="47425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d-ID" sz="3000" dirty="0" smtClean="0"/>
              <a:t>Elemen gambar potongan meliputi: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id-ID" sz="3000" dirty="0" smtClean="0"/>
              <a:t>Notasi potongan pada denah (garis potong dan arah pandang)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id-ID" sz="3000" dirty="0" smtClean="0"/>
              <a:t>Gambar bentuk dan elemen konstruksi atap, plafon, dinding, lantai dan pondasi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id-ID" sz="3000" dirty="0" smtClean="0"/>
              <a:t>Dimensi tinggi elemen bangunan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id-ID" sz="3000" dirty="0" smtClean="0"/>
              <a:t>Nama, ketinggian lantai dan lebar ruang yang terpotong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id-ID" sz="3000" dirty="0" smtClean="0"/>
              <a:t>Penjelasan tentang spesifikasi bahan elemen bangunan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id-ID" sz="3000" dirty="0" smtClean="0"/>
              <a:t>Nama gambar potongan dan skala yang digunakan</a:t>
            </a:r>
            <a:endParaRPr lang="id-ID" sz="3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076" y="1640541"/>
            <a:ext cx="4091506" cy="369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18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CONTOH </a:t>
            </a:r>
            <a:r>
              <a:rPr lang="id-ID" sz="4000" dirty="0" smtClean="0">
                <a:solidFill>
                  <a:schemeClr val="bg1"/>
                </a:solidFill>
              </a:rPr>
              <a:t>GAMBAR </a:t>
            </a:r>
            <a:r>
              <a:rPr lang="id-ID" sz="4000" dirty="0" smtClean="0">
                <a:solidFill>
                  <a:schemeClr val="bg1"/>
                </a:solidFill>
              </a:rPr>
              <a:t>POTONGAN 01 </a:t>
            </a:r>
            <a:endParaRPr lang="id-ID" sz="40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" r="1958" b="13833"/>
          <a:stretch/>
        </p:blipFill>
        <p:spPr>
          <a:xfrm>
            <a:off x="3469341" y="1370703"/>
            <a:ext cx="6562165" cy="477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26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13529" r="4406" b="9804"/>
          <a:stretch/>
        </p:blipFill>
        <p:spPr>
          <a:xfrm>
            <a:off x="3482787" y="1304365"/>
            <a:ext cx="7651378" cy="52578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CONTOH </a:t>
            </a:r>
            <a:r>
              <a:rPr lang="id-ID" sz="4000" dirty="0" smtClean="0">
                <a:solidFill>
                  <a:schemeClr val="bg1"/>
                </a:solidFill>
              </a:rPr>
              <a:t>GAMBAR </a:t>
            </a:r>
            <a:r>
              <a:rPr lang="id-ID" sz="4000" dirty="0" smtClean="0">
                <a:solidFill>
                  <a:schemeClr val="bg1"/>
                </a:solidFill>
              </a:rPr>
              <a:t>POTONGAN 02 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2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CONTOH </a:t>
            </a:r>
            <a:r>
              <a:rPr lang="id-ID" sz="4000" dirty="0" smtClean="0">
                <a:solidFill>
                  <a:schemeClr val="bg1"/>
                </a:solidFill>
              </a:rPr>
              <a:t>GAMBAR </a:t>
            </a:r>
            <a:r>
              <a:rPr lang="id-ID" sz="4000" dirty="0" smtClean="0">
                <a:solidFill>
                  <a:schemeClr val="bg1"/>
                </a:solidFill>
              </a:rPr>
              <a:t>POTONGAN 03 </a:t>
            </a:r>
            <a:endParaRPr lang="id-ID" sz="40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2" t="1695" r="7769"/>
          <a:stretch/>
        </p:blipFill>
        <p:spPr>
          <a:xfrm>
            <a:off x="4007224" y="1425388"/>
            <a:ext cx="6387353" cy="424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57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2447" y="2803562"/>
            <a:ext cx="10349551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5400" b="1" i="1" dirty="0" smtClean="0">
                <a:ln w="12700" cmpd="sng">
                  <a:noFill/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Terima Kasih.........</a:t>
            </a:r>
            <a:endParaRPr lang="en-US" sz="5400" b="1" i="1" dirty="0">
              <a:ln w="12700" cmpd="sng">
                <a:noFill/>
                <a:prstDash val="solid"/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SELESAI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9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218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debu gurun</dc:creator>
  <cp:lastModifiedBy>debu gurun</cp:lastModifiedBy>
  <cp:revision>45</cp:revision>
  <dcterms:created xsi:type="dcterms:W3CDTF">2015-12-13T07:20:23Z</dcterms:created>
  <dcterms:modified xsi:type="dcterms:W3CDTF">2015-12-16T18:47:31Z</dcterms:modified>
</cp:coreProperties>
</file>