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285" r:id="rId4"/>
    <p:sldId id="308" r:id="rId5"/>
    <p:sldId id="318" r:id="rId6"/>
    <p:sldId id="322" r:id="rId7"/>
    <p:sldId id="319" r:id="rId8"/>
    <p:sldId id="321" r:id="rId9"/>
    <p:sldId id="323" r:id="rId10"/>
    <p:sldId id="324" r:id="rId11"/>
    <p:sldId id="314" r:id="rId12"/>
    <p:sldId id="290" r:id="rId13"/>
    <p:sldId id="320" r:id="rId14"/>
    <p:sldId id="291" r:id="rId15"/>
    <p:sldId id="25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008000"/>
    <a:srgbClr val="FF6600"/>
    <a:srgbClr val="181901"/>
    <a:srgbClr val="D26C64"/>
    <a:srgbClr val="F9A5A5"/>
    <a:srgbClr val="FCFBE8"/>
    <a:srgbClr val="00FF00"/>
    <a:srgbClr val="00A1DA"/>
    <a:srgbClr val="A6F4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6448" autoAdjust="0"/>
  </p:normalViewPr>
  <p:slideViewPr>
    <p:cSldViewPr>
      <p:cViewPr varScale="1">
        <p:scale>
          <a:sx n="67" d="100"/>
          <a:sy n="67" d="100"/>
        </p:scale>
        <p:origin x="-140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5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9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18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3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5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308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2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84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8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9C3BA-4B51-48BF-84C5-350E7B0B8E6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B9B5F-65CB-4442-9CC4-A4AC0006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1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t="12000" r="-23000" b="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133600" y="-4916"/>
            <a:ext cx="3276600" cy="1219200"/>
          </a:xfrm>
        </p:spPr>
        <p:txBody>
          <a:bodyPr/>
          <a:lstStyle/>
          <a:p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3165987" y="1455174"/>
            <a:ext cx="5715000" cy="2800767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S</a:t>
            </a:r>
            <a:r>
              <a:rPr lang="id-ID" sz="88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EJARAH</a:t>
            </a:r>
          </a:p>
          <a:p>
            <a:pPr algn="ctr"/>
            <a:r>
              <a:rPr lang="id-ID" sz="8800" b="1" cap="none" spc="0" dirty="0" smtClean="0">
                <a:ln w="10541" cmpd="sng">
                  <a:solidFill>
                    <a:schemeClr val="tx1"/>
                  </a:solidFill>
                  <a:prstDash val="solid"/>
                </a:ln>
                <a:effectLst/>
              </a:rPr>
              <a:t>RETORIKA </a:t>
            </a:r>
            <a:endParaRPr lang="en-US" sz="8800" b="1" cap="none" spc="0" dirty="0">
              <a:ln w="10541" cmpd="sng">
                <a:solidFill>
                  <a:schemeClr val="tx1"/>
                </a:solidFill>
                <a:prstDash val="solid"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9970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106445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6000" b="1" dirty="0" smtClean="0"/>
              <a:t>Syarat Retorika</a:t>
            </a:r>
            <a:endParaRPr lang="id-ID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1752601"/>
            <a:ext cx="8283233" cy="478887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2800" dirty="0"/>
              <a:t>Membuat uraian-uraian yang lengkap, mengkaji atas </a:t>
            </a:r>
            <a:r>
              <a:rPr lang="id-ID" sz="2800" dirty="0" smtClean="0"/>
              <a:t>masalah, membuat </a:t>
            </a:r>
            <a:r>
              <a:rPr lang="id-ID" sz="2800" dirty="0"/>
              <a:t>kesimpulan dan saran-saran.</a:t>
            </a:r>
          </a:p>
          <a:p>
            <a:r>
              <a:rPr lang="id-ID" sz="2800" dirty="0" smtClean="0"/>
              <a:t>Uraiannya </a:t>
            </a:r>
            <a:r>
              <a:rPr lang="id-ID" sz="2800" dirty="0"/>
              <a:t>tegas dan konsisten dalam arti tidak </a:t>
            </a:r>
            <a:r>
              <a:rPr lang="id-ID" sz="2800" dirty="0" smtClean="0"/>
              <a:t>menimbulkan pertanyaan-pertanyaan </a:t>
            </a:r>
            <a:r>
              <a:rPr lang="id-ID" sz="2800" dirty="0"/>
              <a:t>atau tafsiran-tafsiran yang keliru</a:t>
            </a:r>
            <a:r>
              <a:rPr lang="id-ID" sz="2800" dirty="0" smtClean="0"/>
              <a:t>.</a:t>
            </a:r>
            <a:endParaRPr lang="id-ID" sz="2800" dirty="0"/>
          </a:p>
          <a:p>
            <a:r>
              <a:rPr lang="id-ID" sz="2800" dirty="0" smtClean="0"/>
              <a:t>Uraian </a:t>
            </a:r>
            <a:r>
              <a:rPr lang="id-ID" sz="2800" dirty="0"/>
              <a:t>harus jelas, cermat dan sederhana pernyataan-pernyataan harus dalam bahasa yang jelas agar mempermudah pengertian dan keyakinan.</a:t>
            </a:r>
          </a:p>
          <a:p>
            <a:pPr marL="0" indent="0">
              <a:buNone/>
            </a:pPr>
            <a:r>
              <a:rPr lang="id-ID" sz="2800" dirty="0" smtClean="0"/>
              <a:t>===</a:t>
            </a:r>
            <a:r>
              <a:rPr lang="id-ID" sz="2800" dirty="0" smtClean="0">
                <a:solidFill>
                  <a:srgbClr val="FF0000"/>
                </a:solidFill>
              </a:rPr>
              <a:t>Cari contoh pidato......yang ditafsirkan bermacam-macam oleh masyarakat</a:t>
            </a:r>
            <a:endParaRPr lang="id-ID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d-ID" sz="4400" dirty="0"/>
          </a:p>
        </p:txBody>
      </p:sp>
    </p:spTree>
    <p:extLst>
      <p:ext uri="{BB962C8B-B14F-4D97-AF65-F5344CB8AC3E}">
        <p14:creationId xmlns:p14="http://schemas.microsoft.com/office/powerpoint/2010/main" val="3517288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da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935" y="228600"/>
            <a:ext cx="9125335" cy="66294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33346"/>
            <a:ext cx="8686800" cy="8382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id-ID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PUBLIC SPEAKER</a:t>
            </a:r>
            <a:endParaRPr lang="id-ID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7213" y="2042611"/>
            <a:ext cx="2518638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id-ID" sz="28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ARISTOTELES</a:t>
            </a:r>
            <a:endParaRPr lang="id-ID" sz="28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  <p:sp>
        <p:nvSpPr>
          <p:cNvPr id="7" name="Notched Right Arrow 6"/>
          <p:cNvSpPr/>
          <p:nvPr/>
        </p:nvSpPr>
        <p:spPr>
          <a:xfrm>
            <a:off x="3289947" y="2089907"/>
            <a:ext cx="845844" cy="428628"/>
          </a:xfrm>
          <a:prstGeom prst="notchedRightArrow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1001">
            <a:schemeClr val="dk1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533400" y="5240093"/>
            <a:ext cx="2867976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d-ID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itchFamily="18" charset="0"/>
              </a:rPr>
              <a:t>384 SM</a:t>
            </a:r>
            <a:endParaRPr lang="id-ID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Cooper Black" pitchFamily="18" charset="0"/>
            </a:endParaRPr>
          </a:p>
        </p:txBody>
      </p:sp>
      <p:sp>
        <p:nvSpPr>
          <p:cNvPr id="9" name="Curved Right Arrow 8"/>
          <p:cNvSpPr/>
          <p:nvPr/>
        </p:nvSpPr>
        <p:spPr>
          <a:xfrm rot="21015484">
            <a:off x="1575405" y="2896383"/>
            <a:ext cx="285825" cy="2342999"/>
          </a:xfrm>
          <a:prstGeom prst="curvedRightArrow">
            <a:avLst>
              <a:gd name="adj1" fmla="val 25000"/>
              <a:gd name="adj2" fmla="val 50000"/>
              <a:gd name="adj3" fmla="val 727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4479132" y="1701940"/>
            <a:ext cx="642942" cy="516584"/>
          </a:xfrm>
          <a:prstGeom prst="chevron">
            <a:avLst/>
          </a:prstGeom>
          <a:solidFill>
            <a:srgbClr val="0070C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4500562" y="2472913"/>
            <a:ext cx="642942" cy="571504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4" name="Chevron 13"/>
          <p:cNvSpPr/>
          <p:nvPr/>
        </p:nvSpPr>
        <p:spPr>
          <a:xfrm>
            <a:off x="4571999" y="5532480"/>
            <a:ext cx="607225" cy="461665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>
            <a:off x="4536282" y="6253499"/>
            <a:ext cx="642942" cy="571504"/>
          </a:xfrm>
          <a:prstGeom prst="chevr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38810" y="1756859"/>
            <a:ext cx="1857388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d-ID" sz="2400" dirty="0" smtClean="0">
                <a:latin typeface="Cooper Black" pitchFamily="18" charset="0"/>
              </a:rPr>
              <a:t>ETHOS</a:t>
            </a:r>
            <a:endParaRPr lang="id-ID" sz="2400" dirty="0"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538810" y="2582752"/>
            <a:ext cx="1857388" cy="461665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d-ID" sz="2400" dirty="0" smtClean="0">
                <a:solidFill>
                  <a:srgbClr val="00B050"/>
                </a:solidFill>
                <a:latin typeface="Cooper Black" pitchFamily="18" charset="0"/>
              </a:rPr>
              <a:t>PATHOS</a:t>
            </a:r>
            <a:endParaRPr lang="id-ID" sz="2400" dirty="0">
              <a:solidFill>
                <a:srgbClr val="00B050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96006" y="5501703"/>
            <a:ext cx="2364531" cy="461665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d-ID" sz="2400" dirty="0" smtClean="0">
                <a:latin typeface="Cooper Black" pitchFamily="18" charset="0"/>
              </a:rPr>
              <a:t>Meyakinkan</a:t>
            </a:r>
            <a:endParaRPr lang="id-ID" sz="2400" dirty="0"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524579" y="6363338"/>
            <a:ext cx="2335957" cy="461665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d-ID" sz="2400" dirty="0" smtClean="0">
                <a:latin typeface="Cooper Black" pitchFamily="18" charset="0"/>
              </a:rPr>
              <a:t>Kebenaran</a:t>
            </a:r>
            <a:endParaRPr lang="id-ID" sz="2400" dirty="0"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48335" y="3321393"/>
            <a:ext cx="1857388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d-ID" sz="2400" dirty="0" smtClean="0">
                <a:latin typeface="Cooper Black" pitchFamily="18" charset="0"/>
              </a:rPr>
              <a:t>LOGOS</a:t>
            </a:r>
            <a:endParaRPr lang="id-ID" sz="2400" dirty="0">
              <a:latin typeface="Cooper Black" pitchFamily="18" charset="0"/>
            </a:endParaRPr>
          </a:p>
        </p:txBody>
      </p:sp>
      <p:sp>
        <p:nvSpPr>
          <p:cNvPr id="21" name="Chevron 20"/>
          <p:cNvSpPr/>
          <p:nvPr/>
        </p:nvSpPr>
        <p:spPr>
          <a:xfrm>
            <a:off x="4479132" y="1701940"/>
            <a:ext cx="642942" cy="571504"/>
          </a:xfrm>
          <a:prstGeom prst="chevron">
            <a:avLst/>
          </a:prstGeom>
          <a:solidFill>
            <a:srgbClr val="0070C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22" name="Chevron 21"/>
          <p:cNvSpPr/>
          <p:nvPr/>
        </p:nvSpPr>
        <p:spPr>
          <a:xfrm>
            <a:off x="4500562" y="3190574"/>
            <a:ext cx="642942" cy="571504"/>
          </a:xfrm>
          <a:prstGeom prst="chevron">
            <a:avLst/>
          </a:prstGeom>
          <a:solidFill>
            <a:srgbClr val="0070C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467504" y="2218524"/>
            <a:ext cx="0" cy="3473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467504" y="3044417"/>
            <a:ext cx="0" cy="2769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524579" y="4784831"/>
            <a:ext cx="2335958" cy="461665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d-ID" sz="2400" dirty="0" smtClean="0">
                <a:latin typeface="Cooper Black" pitchFamily="18" charset="0"/>
              </a:rPr>
              <a:t>Kepercayaan </a:t>
            </a:r>
            <a:endParaRPr lang="id-ID" sz="2400" dirty="0">
              <a:latin typeface="Cooper Black" pitchFamily="18" charset="0"/>
            </a:endParaRPr>
          </a:p>
        </p:txBody>
      </p:sp>
      <p:sp>
        <p:nvSpPr>
          <p:cNvPr id="26" name="Chevron 25"/>
          <p:cNvSpPr/>
          <p:nvPr/>
        </p:nvSpPr>
        <p:spPr>
          <a:xfrm>
            <a:off x="4572000" y="4674992"/>
            <a:ext cx="642942" cy="571504"/>
          </a:xfrm>
          <a:prstGeom prst="chevr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endCxn id="19" idx="0"/>
          </p:cNvCxnSpPr>
          <p:nvPr/>
        </p:nvCxnSpPr>
        <p:spPr>
          <a:xfrm flipH="1">
            <a:off x="6678272" y="5084870"/>
            <a:ext cx="32172" cy="4168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710444" y="5994146"/>
            <a:ext cx="1" cy="369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552756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6" grpId="0" animBg="1"/>
      <p:bldP spid="18" grpId="0" animBg="1"/>
      <p:bldP spid="19" grpId="0" animBg="1"/>
      <p:bldP spid="20" grpId="0" animBg="1"/>
      <p:bldP spid="17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1871002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2400" dirty="0"/>
              <a:t>Dalam melakukan komunikasi </a:t>
            </a:r>
            <a:r>
              <a:rPr lang="id-ID" sz="2400" dirty="0" smtClean="0"/>
              <a:t>persuasi,  sebagaimana </a:t>
            </a:r>
            <a:r>
              <a:rPr lang="id-ID" sz="2400" dirty="0"/>
              <a:t>yang dikemukakan </a:t>
            </a:r>
            <a:r>
              <a:rPr lang="id-ID" sz="2400" dirty="0" smtClean="0"/>
              <a:t>Charles Larson 1986, </a:t>
            </a:r>
            <a:r>
              <a:rPr lang="id-ID" sz="2400" dirty="0"/>
              <a:t>yaitu adanya kesempatan </a:t>
            </a:r>
            <a:r>
              <a:rPr lang="id-ID" sz="2400" dirty="0" smtClean="0"/>
              <a:t>untuk mempengaruhi</a:t>
            </a:r>
            <a:r>
              <a:rPr lang="id-ID" sz="2400" dirty="0"/>
              <a:t>, memberi tahu audiens tentang tujuan persuasi, dan </a:t>
            </a:r>
            <a:r>
              <a:rPr lang="id-ID" sz="2400" b="1" u="sng" dirty="0"/>
              <a:t>mempertimbangkan kehadiran </a:t>
            </a:r>
            <a:r>
              <a:rPr lang="id-ID" sz="2400" b="1" u="sng" dirty="0" smtClean="0"/>
              <a:t>audiens</a:t>
            </a:r>
            <a:r>
              <a:rPr lang="id-ID" sz="2400" dirty="0" smtClean="0"/>
              <a:t>.</a:t>
            </a:r>
            <a:endParaRPr lang="id-ID" sz="4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2408143"/>
            <a:ext cx="8283233" cy="413333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d-ID" sz="4000" dirty="0" smtClean="0"/>
          </a:p>
          <a:p>
            <a:pPr marL="0" indent="0" algn="ctr">
              <a:buNone/>
            </a:pPr>
            <a:r>
              <a:rPr lang="id-ID" sz="4000" dirty="0" smtClean="0"/>
              <a:t>Karena mempertimbangkan </a:t>
            </a:r>
            <a:r>
              <a:rPr lang="id-ID" sz="4000" dirty="0"/>
              <a:t>kehadiran </a:t>
            </a:r>
            <a:r>
              <a:rPr lang="id-ID" sz="4000" dirty="0" smtClean="0"/>
              <a:t>audiens, maka pendekatan </a:t>
            </a:r>
            <a:r>
              <a:rPr lang="id-ID" sz="4000" dirty="0"/>
              <a:t>yang </a:t>
            </a:r>
            <a:r>
              <a:rPr lang="id-ID" sz="4000" dirty="0" smtClean="0"/>
              <a:t>sering digunakan </a:t>
            </a:r>
            <a:r>
              <a:rPr lang="id-ID" sz="4000" dirty="0"/>
              <a:t>dalam komunikasi persuasif adalah pendekatan psikologis.</a:t>
            </a:r>
          </a:p>
          <a:p>
            <a:pPr marL="0" indent="0">
              <a:buNone/>
            </a:pPr>
            <a:endParaRPr lang="id-ID" sz="4400" dirty="0" smtClean="0"/>
          </a:p>
        </p:txBody>
      </p:sp>
    </p:spTree>
    <p:extLst>
      <p:ext uri="{BB962C8B-B14F-4D97-AF65-F5344CB8AC3E}">
        <p14:creationId xmlns:p14="http://schemas.microsoft.com/office/powerpoint/2010/main" val="407306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106445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6000" b="1" dirty="0" smtClean="0"/>
              <a:t>Audiens  </a:t>
            </a:r>
            <a:endParaRPr lang="id-ID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1752601"/>
            <a:ext cx="8283233" cy="478887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dirty="0"/>
              <a:t>O</a:t>
            </a:r>
            <a:r>
              <a:rPr lang="id-ID" dirty="0" smtClean="0"/>
              <a:t>rang </a:t>
            </a:r>
            <a:r>
              <a:rPr lang="id-ID" dirty="0"/>
              <a:t>dan atau sekelompok orang yang menjadi tujuan pesan itu disampaikan </a:t>
            </a:r>
            <a:r>
              <a:rPr lang="id-ID" dirty="0" smtClean="0"/>
              <a:t> </a:t>
            </a:r>
            <a:endParaRPr lang="id-ID" dirty="0"/>
          </a:p>
          <a:p>
            <a:r>
              <a:rPr lang="id-ID" dirty="0"/>
              <a:t>Variabel kepribadian dan ego yang rumit merupakan dua kelompok konsep yang berpengaruh terhadap penerimaan </a:t>
            </a:r>
            <a:r>
              <a:rPr lang="id-ID" dirty="0" smtClean="0"/>
              <a:t>audiens </a:t>
            </a:r>
            <a:r>
              <a:rPr lang="id-ID" dirty="0"/>
              <a:t>terhadap komunikasi, termasuk juga faktor persepsi dan pengalaman.</a:t>
            </a:r>
          </a:p>
          <a:p>
            <a:pPr marL="0" indent="0">
              <a:buNone/>
            </a:pPr>
            <a:endParaRPr lang="id-ID" sz="4400" dirty="0" smtClean="0"/>
          </a:p>
        </p:txBody>
      </p:sp>
    </p:spTree>
    <p:extLst>
      <p:ext uri="{BB962C8B-B14F-4D97-AF65-F5344CB8AC3E}">
        <p14:creationId xmlns:p14="http://schemas.microsoft.com/office/powerpoint/2010/main" val="308184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1871002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4900" dirty="0" smtClean="0">
                <a:latin typeface="+mn-lt"/>
              </a:rPr>
              <a:t>Pendekatan Psikologis</a:t>
            </a:r>
            <a:endParaRPr lang="id-ID" sz="4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2408143"/>
            <a:ext cx="8283233" cy="4133335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  <a:defRPr/>
            </a:pPr>
            <a:r>
              <a:rPr lang="en-US" sz="4000" b="1" noProof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Memahami </a:t>
            </a:r>
            <a:r>
              <a:rPr lang="en-US" sz="4000" b="1" noProof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orang lain dan menyadari bahwa </a:t>
            </a:r>
            <a:r>
              <a:rPr lang="id-ID" sz="4000" b="1" noProof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 noProof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orang </a:t>
            </a:r>
            <a:r>
              <a:rPr lang="en-US" sz="4000" b="1" noProof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lain </a:t>
            </a:r>
            <a:r>
              <a:rPr lang="id-ID" sz="4000" b="1" noProof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itu </a:t>
            </a:r>
            <a:r>
              <a:rPr lang="en-US" sz="4000" b="1" noProof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berbeda</a:t>
            </a:r>
            <a:r>
              <a:rPr lang="id-ID" sz="4000" b="1" noProof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-beda.</a:t>
            </a:r>
            <a:endParaRPr lang="id-ID" sz="4000" b="1" noProof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  <a:defRPr/>
            </a:pPr>
            <a:r>
              <a:rPr lang="en-US" sz="4000" b="1" noProof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Dengan </a:t>
            </a:r>
            <a:r>
              <a:rPr lang="en-US" sz="4000" b="1" noProof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memahami diri sendiri dan orang lain kita akan dapat berinteraksi secara harmonis dan produktif</a:t>
            </a:r>
            <a:r>
              <a:rPr lang="en-US" sz="4000" b="1" noProof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id-ID" sz="4000" b="1" noProof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id-ID" sz="4000" b="1" noProof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====video jokowi</a:t>
            </a:r>
            <a:endParaRPr lang="en-US" sz="4000" b="1" noProof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>
              <a:buNone/>
            </a:pPr>
            <a:endParaRPr lang="id-ID" sz="4400" dirty="0" smtClean="0"/>
          </a:p>
        </p:txBody>
      </p:sp>
    </p:spTree>
    <p:extLst>
      <p:ext uri="{BB962C8B-B14F-4D97-AF65-F5344CB8AC3E}">
        <p14:creationId xmlns:p14="http://schemas.microsoft.com/office/powerpoint/2010/main" val="389030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0" r="-42000" b="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156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114065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4000" b="1" dirty="0" smtClean="0"/>
              <a:t>DAFTAR BACAAN</a:t>
            </a:r>
            <a:endParaRPr lang="id-ID" sz="7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1981201"/>
            <a:ext cx="8283233" cy="456027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lvl="0"/>
            <a:r>
              <a:rPr lang="id-ID" sz="2800" dirty="0" smtClean="0"/>
              <a:t>Zarefsky, David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smtClean="0"/>
              <a:t>201</a:t>
            </a:r>
            <a:r>
              <a:rPr lang="id-ID" sz="2800" dirty="0" smtClean="0"/>
              <a:t>1</a:t>
            </a:r>
            <a:r>
              <a:rPr lang="en-US" sz="2800" dirty="0" smtClean="0"/>
              <a:t>). </a:t>
            </a:r>
            <a:r>
              <a:rPr lang="en-US" sz="2800" i="1" dirty="0" smtClean="0"/>
              <a:t>P</a:t>
            </a:r>
            <a:r>
              <a:rPr lang="id-ID" sz="2800" i="1" dirty="0" smtClean="0"/>
              <a:t>ublic Speaking</a:t>
            </a:r>
            <a:r>
              <a:rPr lang="en-US" sz="2800" dirty="0" smtClean="0"/>
              <a:t>. Pearson Education.</a:t>
            </a:r>
            <a:r>
              <a:rPr lang="id-ID" sz="2800" dirty="0" smtClean="0"/>
              <a:t> </a:t>
            </a:r>
            <a:endParaRPr lang="id-ID" sz="2800" dirty="0"/>
          </a:p>
          <a:p>
            <a:pPr lvl="0"/>
            <a:r>
              <a:rPr lang="id-ID" sz="2800" dirty="0" smtClean="0"/>
              <a:t>Fine</a:t>
            </a:r>
            <a:r>
              <a:rPr lang="id-ID" sz="2800" dirty="0"/>
              <a:t>, Debra. (2008). </a:t>
            </a:r>
            <a:r>
              <a:rPr lang="id-ID" sz="2800" i="1" dirty="0"/>
              <a:t>The Fine Art of The Big Talk</a:t>
            </a:r>
            <a:r>
              <a:rPr lang="id-ID" sz="2800" dirty="0"/>
              <a:t>. Jakarta: Gramedia Pustaka Utama.</a:t>
            </a:r>
          </a:p>
          <a:p>
            <a:pPr lvl="0"/>
            <a:r>
              <a:rPr lang="id-ID" sz="2800" dirty="0"/>
              <a:t>Sriewijono, Alexander.(2008). </a:t>
            </a:r>
            <a:r>
              <a:rPr lang="id-ID" sz="2800" i="1" dirty="0"/>
              <a:t>Talk inc Points</a:t>
            </a:r>
            <a:r>
              <a:rPr lang="id-ID" sz="2800" dirty="0"/>
              <a:t>. Jakarta: Gramedia Pustaka Utama</a:t>
            </a:r>
            <a:r>
              <a:rPr lang="id-ID" sz="2800" dirty="0" smtClean="0"/>
              <a:t>.</a:t>
            </a:r>
          </a:p>
          <a:p>
            <a:pPr lvl="0"/>
            <a:r>
              <a:rPr lang="id-ID" sz="2800" dirty="0" smtClean="0"/>
              <a:t>Sirait, Charles Bonar. (2008). The Power of Public Speaking. Gramedia Jakarta</a:t>
            </a:r>
            <a:endParaRPr lang="id-ID" sz="2800" dirty="0"/>
          </a:p>
          <a:p>
            <a:pPr marL="0" indent="0">
              <a:buNone/>
            </a:pP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396715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121685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b="1" dirty="0" smtClean="0"/>
              <a:t>SEJARAH RETORIKA</a:t>
            </a:r>
            <a:endParaRPr lang="id-ID" sz="8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1676401"/>
            <a:ext cx="8283233" cy="4865078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r>
              <a:rPr lang="id-ID" dirty="0"/>
              <a:t>Retorika adalah suatu gaya/seni berbicara , baik yang dicapai berdasarkan bakat alami (talenta) dan keterampilan teknis. Retorika diartikan sebagai kesenian untuk berbicara, yang </a:t>
            </a:r>
            <a:r>
              <a:rPr lang="id-ID" dirty="0" smtClean="0"/>
              <a:t>digunakan </a:t>
            </a:r>
            <a:r>
              <a:rPr lang="id-ID" dirty="0"/>
              <a:t>dalam proses komunikasi antar manusia. Kesenian berbicara ini bukan hanya berarti berbicara secara lancar tanpa jalan pikiran yang jelas dan tanpa isi, </a:t>
            </a:r>
            <a:r>
              <a:rPr lang="id-ID" i="1" dirty="0">
                <a:solidFill>
                  <a:srgbClr val="FF0000"/>
                </a:solidFill>
              </a:rPr>
              <a:t>melainkan suatu kemampuan untuk berbicara dan berpidato secara </a:t>
            </a:r>
            <a:r>
              <a:rPr lang="id-ID" i="1" dirty="0" smtClean="0">
                <a:solidFill>
                  <a:srgbClr val="FF0000"/>
                </a:solidFill>
              </a:rPr>
              <a:t> </a:t>
            </a:r>
            <a:r>
              <a:rPr lang="id-ID" i="1" dirty="0">
                <a:solidFill>
                  <a:srgbClr val="FF0000"/>
                </a:solidFill>
              </a:rPr>
              <a:t>jelas, padat dan mengesankan.</a:t>
            </a:r>
            <a:r>
              <a:rPr lang="id-ID" dirty="0"/>
              <a:t>Berbicara berarti mengucapkan kata atau kalimat kepada seseorang atau sekelompok orang untuk mencapai suatu tujuan tertentu (misalnya memberikan informasi </a:t>
            </a:r>
            <a:r>
              <a:rPr lang="id-ID" dirty="0" smtClean="0"/>
              <a:t>). </a:t>
            </a:r>
            <a:endParaRPr lang="id-ID" sz="4400" dirty="0" smtClean="0"/>
          </a:p>
        </p:txBody>
      </p:sp>
    </p:spTree>
    <p:extLst>
      <p:ext uri="{BB962C8B-B14F-4D97-AF65-F5344CB8AC3E}">
        <p14:creationId xmlns:p14="http://schemas.microsoft.com/office/powerpoint/2010/main" val="3412899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91205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2400" b="1" dirty="0"/>
              <a:t>SEJARAH RETORIKA</a:t>
            </a:r>
            <a:endParaRPr lang="id-ID" sz="4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1371601"/>
            <a:ext cx="8283233" cy="5169878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r>
              <a:rPr lang="id-ID" dirty="0"/>
              <a:t>Berbicara adalah salah satu kemampuan khusus manusia.</a:t>
            </a:r>
          </a:p>
          <a:p>
            <a:r>
              <a:rPr lang="id-ID" dirty="0"/>
              <a:t>Berbicara dapat meningkatkan kualitas </a:t>
            </a:r>
            <a:r>
              <a:rPr lang="id-ID" dirty="0" smtClean="0"/>
              <a:t>MANUSIA ,bukanlah </a:t>
            </a:r>
            <a:r>
              <a:rPr lang="id-ID" dirty="0"/>
              <a:t>sekedar berbicara, tetapi berbicara yang menarik, bernilai informasi,menghibur dan berpengaruh. Dengan kata lain, manusia mesti berbicara berdasarkan seni berbicara yang dikenal dengan istilah retorika</a:t>
            </a:r>
            <a:r>
              <a:rPr lang="id-ID" dirty="0" smtClean="0"/>
              <a:t>.</a:t>
            </a:r>
          </a:p>
          <a:p>
            <a:r>
              <a:rPr lang="id-ID" dirty="0" smtClean="0"/>
              <a:t>Retorika </a:t>
            </a:r>
            <a:r>
              <a:rPr lang="id-ID" dirty="0"/>
              <a:t>adalah seni berkomunikasi secara lisan yang dilakukan oleh seseorang kepada sejumlah orang secara langsung bertatap muka. Oleh karena itu, istilah retorika seringkali disamakan dengan istilah pidato.</a:t>
            </a:r>
          </a:p>
        </p:txBody>
      </p:sp>
    </p:spTree>
    <p:extLst>
      <p:ext uri="{BB962C8B-B14F-4D97-AF65-F5344CB8AC3E}">
        <p14:creationId xmlns:p14="http://schemas.microsoft.com/office/powerpoint/2010/main" val="247865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106445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5400" dirty="0" smtClean="0"/>
              <a:t>Aristoteles</a:t>
            </a:r>
            <a:endParaRPr lang="id-ID" sz="49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1752601"/>
            <a:ext cx="8283233" cy="4788878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85000" lnSpcReduction="10000"/>
          </a:bodyPr>
          <a:lstStyle/>
          <a:p>
            <a:r>
              <a:rPr lang="id-ID" sz="3600" dirty="0"/>
              <a:t>K</a:t>
            </a:r>
            <a:r>
              <a:rPr lang="id-ID" sz="3600" dirty="0" smtClean="0"/>
              <a:t>omunikasi </a:t>
            </a:r>
            <a:r>
              <a:rPr lang="id-ID" sz="3600" dirty="0"/>
              <a:t>dibangun oleh tiga unsur yang fundamental, yakni orang yang berbicara, materi pembicaraan yang dihasilkannya, dan orang yang mendengarkannya. </a:t>
            </a:r>
            <a:endParaRPr lang="id-ID" sz="3600" dirty="0" smtClean="0"/>
          </a:p>
          <a:p>
            <a:pPr marL="0" indent="0">
              <a:buNone/>
            </a:pPr>
            <a:r>
              <a:rPr lang="id-ID" sz="3600" dirty="0" smtClean="0"/>
              <a:t>1. Aspek pertama </a:t>
            </a:r>
            <a:r>
              <a:rPr lang="id-ID" sz="3600" dirty="0"/>
              <a:t>disebut komunikator </a:t>
            </a:r>
            <a:r>
              <a:rPr lang="id-ID" sz="3600" dirty="0" smtClean="0"/>
              <a:t>ATAU public speaker, </a:t>
            </a:r>
            <a:r>
              <a:rPr lang="id-ID" sz="3600" dirty="0"/>
              <a:t>yang merupakan sumber </a:t>
            </a:r>
            <a:r>
              <a:rPr lang="id-ID" sz="3600" dirty="0" smtClean="0"/>
              <a:t>komunikasi</a:t>
            </a:r>
          </a:p>
          <a:p>
            <a:pPr marL="0" indent="0">
              <a:buNone/>
            </a:pPr>
            <a:r>
              <a:rPr lang="id-ID" sz="3600" dirty="0" smtClean="0"/>
              <a:t>2. Aspek </a:t>
            </a:r>
            <a:r>
              <a:rPr lang="id-ID" sz="3600" dirty="0"/>
              <a:t>yang kedua adalah </a:t>
            </a:r>
            <a:r>
              <a:rPr lang="id-ID" sz="3600" dirty="0" smtClean="0"/>
              <a:t>pesan</a:t>
            </a:r>
          </a:p>
          <a:p>
            <a:pPr marL="0" indent="0">
              <a:buNone/>
            </a:pPr>
            <a:r>
              <a:rPr lang="id-ID" sz="3600" dirty="0" smtClean="0"/>
              <a:t>3. Aspek </a:t>
            </a:r>
            <a:r>
              <a:rPr lang="id-ID" sz="3600" dirty="0"/>
              <a:t>yang ketiga disebut komunikan atau </a:t>
            </a:r>
            <a:r>
              <a:rPr lang="id-ID" sz="3600" dirty="0" smtClean="0"/>
              <a:t>audiens, </a:t>
            </a:r>
            <a:r>
              <a:rPr lang="id-ID" sz="3600" dirty="0"/>
              <a:t>yang merupakan penerima komunikasi.</a:t>
            </a:r>
          </a:p>
          <a:p>
            <a:pPr marL="0" indent="0">
              <a:buNone/>
            </a:pPr>
            <a:endParaRPr lang="id-ID" sz="4400" dirty="0" smtClean="0"/>
          </a:p>
        </p:txBody>
      </p:sp>
    </p:spTree>
    <p:extLst>
      <p:ext uri="{BB962C8B-B14F-4D97-AF65-F5344CB8AC3E}">
        <p14:creationId xmlns:p14="http://schemas.microsoft.com/office/powerpoint/2010/main" val="271562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106445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6000" b="1" dirty="0" smtClean="0"/>
              <a:t>Tujuan Retorika</a:t>
            </a:r>
            <a:endParaRPr lang="id-ID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1752601"/>
            <a:ext cx="8283233" cy="478887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4400" dirty="0" smtClean="0"/>
              <a:t>Menarik </a:t>
            </a:r>
            <a:r>
              <a:rPr lang="id-ID" sz="4400" dirty="0"/>
              <a:t>perhatian khalayak</a:t>
            </a:r>
          </a:p>
          <a:p>
            <a:r>
              <a:rPr lang="id-ID" sz="4400" dirty="0" smtClean="0"/>
              <a:t>Memberikan </a:t>
            </a:r>
            <a:r>
              <a:rPr lang="id-ID" sz="4400" dirty="0"/>
              <a:t>informasi </a:t>
            </a:r>
            <a:endParaRPr lang="id-ID" sz="4400" dirty="0" smtClean="0"/>
          </a:p>
          <a:p>
            <a:r>
              <a:rPr lang="id-ID" sz="4400" dirty="0" smtClean="0"/>
              <a:t>Merangsang </a:t>
            </a:r>
            <a:r>
              <a:rPr lang="id-ID" sz="4400" dirty="0"/>
              <a:t>atau memberi kesan</a:t>
            </a:r>
          </a:p>
          <a:p>
            <a:r>
              <a:rPr lang="id-ID" sz="4400" dirty="0" smtClean="0"/>
              <a:t>Membujuk </a:t>
            </a:r>
            <a:r>
              <a:rPr lang="id-ID" sz="4400" dirty="0"/>
              <a:t>atau meyakinkan </a:t>
            </a:r>
            <a:r>
              <a:rPr lang="id-ID" sz="4400" dirty="0" smtClean="0"/>
              <a:t>khalayak</a:t>
            </a:r>
            <a:endParaRPr lang="id-ID" sz="6000" dirty="0" smtClean="0"/>
          </a:p>
        </p:txBody>
      </p:sp>
    </p:spTree>
    <p:extLst>
      <p:ext uri="{BB962C8B-B14F-4D97-AF65-F5344CB8AC3E}">
        <p14:creationId xmlns:p14="http://schemas.microsoft.com/office/powerpoint/2010/main" val="95992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106445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6000" b="1" dirty="0" smtClean="0"/>
              <a:t>Public Speaker</a:t>
            </a:r>
            <a:endParaRPr lang="id-ID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1752601"/>
            <a:ext cx="8283233" cy="478887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dirty="0"/>
              <a:t>O</a:t>
            </a:r>
            <a:r>
              <a:rPr lang="id-ID" dirty="0" smtClean="0"/>
              <a:t>rang </a:t>
            </a:r>
            <a:r>
              <a:rPr lang="id-ID" dirty="0"/>
              <a:t>dan atau sekelompok orang yang menyampaikan pesan dengan tujuan untuk mempengaruhi sikap, pendapat, dan perilaku orang lain baik secara verbal maupun nonverbal. </a:t>
            </a:r>
            <a:r>
              <a:rPr lang="id-ID" dirty="0" smtClean="0"/>
              <a:t>Seorang </a:t>
            </a:r>
            <a:r>
              <a:rPr lang="id-ID" dirty="0" smtClean="0"/>
              <a:t>public speaker </a:t>
            </a:r>
            <a:r>
              <a:rPr lang="id-ID" dirty="0"/>
              <a:t>yang memiliki ethos tinggi, dicirikan oleh kesiapan, kesungguhan, ketulusan, kepercayaan, </a:t>
            </a:r>
            <a:r>
              <a:rPr lang="id-ID" dirty="0" smtClean="0"/>
              <a:t>ketenangan, keramahan. </a:t>
            </a:r>
            <a:endParaRPr lang="id-ID" sz="4400" dirty="0" smtClean="0"/>
          </a:p>
        </p:txBody>
      </p:sp>
    </p:spTree>
    <p:extLst>
      <p:ext uri="{BB962C8B-B14F-4D97-AF65-F5344CB8AC3E}">
        <p14:creationId xmlns:p14="http://schemas.microsoft.com/office/powerpoint/2010/main" val="2442334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106445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6000" b="1" dirty="0" smtClean="0"/>
              <a:t>KING SPEECH</a:t>
            </a:r>
            <a:endParaRPr lang="id-ID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1752601"/>
            <a:ext cx="8283233" cy="478887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4800" dirty="0" smtClean="0"/>
              <a:t>Retorika berkembang sejak peristiwa pidato Raja George VI Inggris.................</a:t>
            </a:r>
            <a:r>
              <a:rPr lang="id-ID" dirty="0" smtClean="0"/>
              <a:t>.</a:t>
            </a:r>
            <a:r>
              <a:rPr lang="id-ID" sz="3600" dirty="0" smtClean="0"/>
              <a:t>dalam banyak momen penting......terlihat George VI  sangat tidak menguasai teknik pidato. </a:t>
            </a:r>
            <a:endParaRPr lang="id-ID" sz="4800" dirty="0" smtClean="0"/>
          </a:p>
        </p:txBody>
      </p:sp>
    </p:spTree>
    <p:extLst>
      <p:ext uri="{BB962C8B-B14F-4D97-AF65-F5344CB8AC3E}">
        <p14:creationId xmlns:p14="http://schemas.microsoft.com/office/powerpoint/2010/main" val="95992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3" y="154745"/>
            <a:ext cx="8283233" cy="106445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id-ID" sz="6000" b="1" dirty="0" smtClean="0"/>
              <a:t>Metode Retorika</a:t>
            </a:r>
            <a:endParaRPr lang="id-ID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72" y="1752601"/>
            <a:ext cx="8283233" cy="4788878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55000" lnSpcReduction="20000"/>
          </a:bodyPr>
          <a:lstStyle/>
          <a:p>
            <a:r>
              <a:rPr lang="id-ID" sz="4400" dirty="0"/>
              <a:t>Metode Impromptu (serta merta) : Metode ini dilakukan berdasarkan kebutuhan sesaat, pembaca tidak melakukan persiapan sama sekali. Melainkan secara serta merata berbicara </a:t>
            </a:r>
            <a:r>
              <a:rPr lang="id-ID" sz="4400" dirty="0" smtClean="0"/>
              <a:t>berdasarkan pengetahuan </a:t>
            </a:r>
            <a:r>
              <a:rPr lang="id-ID" sz="4400" dirty="0"/>
              <a:t>dan kemampuannya. Kesanggupan dan kemampuan penyampaian lisan seperti pidato sangat berguna dalam keadaan mendesak atau terpaksa.</a:t>
            </a:r>
          </a:p>
          <a:p>
            <a:r>
              <a:rPr lang="id-ID" sz="4400" dirty="0"/>
              <a:t> </a:t>
            </a:r>
            <a:r>
              <a:rPr lang="id-ID" sz="4400" dirty="0" smtClean="0"/>
              <a:t>Metode Menghafal </a:t>
            </a:r>
            <a:r>
              <a:rPr lang="id-ID" sz="4400" dirty="0"/>
              <a:t>: Metode ini merupakan kebalikan dari metode impromptu, penyampaian metode ini dipersiapkan dan ditulis secara lengkap terlebih dahulu. </a:t>
            </a:r>
            <a:r>
              <a:rPr lang="id-ID" sz="4400" dirty="0" smtClean="0"/>
              <a:t>Ada </a:t>
            </a:r>
            <a:r>
              <a:rPr lang="id-ID" sz="4400" dirty="0"/>
              <a:t>kecenderunganuntuk berbicara cepat-cepat dan mengeluarkan kata-kata tanpa menghayati makna.</a:t>
            </a:r>
          </a:p>
          <a:p>
            <a:r>
              <a:rPr lang="id-ID" sz="4400" dirty="0"/>
              <a:t> </a:t>
            </a:r>
            <a:r>
              <a:rPr lang="id-ID" sz="4400" dirty="0" smtClean="0"/>
              <a:t>Metode </a:t>
            </a:r>
            <a:r>
              <a:rPr lang="id-ID" sz="4400" dirty="0"/>
              <a:t>Naskah : Metode ini sering dipakai dalam pidato resmi atau </a:t>
            </a:r>
            <a:r>
              <a:rPr lang="id-ID" sz="4400" dirty="0" smtClean="0"/>
              <a:t>acara formal. </a:t>
            </a:r>
            <a:r>
              <a:rPr lang="id-ID" sz="4400" dirty="0"/>
              <a:t>Metode ini sifatnya agak kaku, formal.</a:t>
            </a:r>
          </a:p>
          <a:p>
            <a:pPr marL="0" indent="0">
              <a:buNone/>
            </a:pPr>
            <a:endParaRPr lang="id-ID" sz="4400" dirty="0"/>
          </a:p>
        </p:txBody>
      </p:sp>
    </p:spTree>
    <p:extLst>
      <p:ext uri="{BB962C8B-B14F-4D97-AF65-F5344CB8AC3E}">
        <p14:creationId xmlns:p14="http://schemas.microsoft.com/office/powerpoint/2010/main" val="380612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2959</TotalTime>
  <Words>583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DAFTAR BACAAN</vt:lpstr>
      <vt:lpstr>SEJARAH RETORIKA</vt:lpstr>
      <vt:lpstr>SEJARAH RETORIKA</vt:lpstr>
      <vt:lpstr>Aristoteles</vt:lpstr>
      <vt:lpstr>Tujuan Retorika</vt:lpstr>
      <vt:lpstr>Public Speaker</vt:lpstr>
      <vt:lpstr>KING SPEECH</vt:lpstr>
      <vt:lpstr>Metode Retorika</vt:lpstr>
      <vt:lpstr>Syarat Retorika</vt:lpstr>
      <vt:lpstr>PUBLIC SPEAKER</vt:lpstr>
      <vt:lpstr>Dalam melakukan komunikasi persuasi,  sebagaimana yang dikemukakan Charles Larson 1986, yaitu adanya kesempatan untuk mempengaruhi, memberi tahu audiens tentang tujuan persuasi, dan mempertimbangkan kehadiran audiens.</vt:lpstr>
      <vt:lpstr>Audiens  </vt:lpstr>
      <vt:lpstr>Pendekatan Psikologis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VINDA MAYA</cp:lastModifiedBy>
  <cp:revision>133</cp:revision>
  <dcterms:created xsi:type="dcterms:W3CDTF">2013-10-04T08:41:30Z</dcterms:created>
  <dcterms:modified xsi:type="dcterms:W3CDTF">2017-02-16T06:21:29Z</dcterms:modified>
</cp:coreProperties>
</file>