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5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71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3/31/2017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470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5335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639635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3405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E86839-B9D8-4651-8783-F325ECE74E65}" type="datetimeFigureOut">
              <a:rPr lang="en-US" smtClean="0"/>
              <a:t>3/31/2017</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04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D484F64-32F6-45C5-931F-ADC1662401D0}" type="datetimeFigureOut">
              <a:rPr lang="en-US" smtClean="0"/>
              <a:t>3/31/2017</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4889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2263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4772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19C9CA7B-DFD4-44B5-8C60-D14B8CD1FB59}"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125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3/31/2017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82414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3/31/2017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1795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3/31/2017</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08237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7AA18ACC-A947-437B-A130-35BD54FDF1E9}" type="datetimeFigureOut">
              <a:rPr lang="en-US" smtClean="0"/>
              <a:t>3/31/2017</a:t>
            </a:fld>
            <a:endParaRPr lang="en-US" dirty="0"/>
          </a:p>
        </p:txBody>
      </p:sp>
      <p:sp>
        <p:nvSpPr>
          <p:cNvPr id="5" name="Footer Placeholder 3"/>
          <p:cNvSpPr>
            <a:spLocks noGrp="1"/>
          </p:cNvSpPr>
          <p:nvPr>
            <p:ph type="ftr" sz="quarter" idx="11"/>
          </p:nvPr>
        </p:nvSpPr>
        <p:spPr/>
        <p:txBody>
          <a:bodyPr/>
          <a:lstStyle/>
          <a:p>
            <a:r>
              <a:rPr lang="en-US" smtClean="0"/>
              <a:t>
              </a:t>
            </a:r>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232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C8D7E02-BCB8-4D50-A234-369438C08659}" type="datetimeFigureOut">
              <a:rPr lang="en-US" smtClean="0"/>
              <a:t>3/31/2017</a:t>
            </a:fld>
            <a:endParaRPr lang="en-US" dirty="0"/>
          </a:p>
        </p:txBody>
      </p:sp>
      <p:sp>
        <p:nvSpPr>
          <p:cNvPr id="5" name="Footer Placeholder 2"/>
          <p:cNvSpPr>
            <a:spLocks noGrp="1"/>
          </p:cNvSpPr>
          <p:nvPr>
            <p:ph type="ftr" sz="quarter" idx="11"/>
          </p:nvPr>
        </p:nvSpPr>
        <p:spPr/>
        <p:txBody>
          <a:bodyPr/>
          <a:lstStyle/>
          <a:p>
            <a:r>
              <a:rPr lang="en-US" smtClean="0"/>
              <a:t>
              </a:t>
            </a:r>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298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76E86A4C-8E40-4F87-A4F0-01A0687C5742}" type="datetimeFigureOut">
              <a:rPr lang="en-US" smtClean="0"/>
              <a:t>3/31/2017</a:t>
            </a:fld>
            <a:endParaRPr lang="en-US" dirty="0"/>
          </a:p>
        </p:txBody>
      </p:sp>
      <p:sp>
        <p:nvSpPr>
          <p:cNvPr id="5" name="Footer Placeholder 5"/>
          <p:cNvSpPr>
            <a:spLocks noGrp="1"/>
          </p:cNvSpPr>
          <p:nvPr>
            <p:ph type="ftr" sz="quarter" idx="11"/>
          </p:nvPr>
        </p:nvSpPr>
        <p:spPr/>
        <p:txBody>
          <a:bodyPr/>
          <a:lstStyle/>
          <a:p>
            <a:r>
              <a:rPr lang="en-US" smtClean="0"/>
              <a:t>
              </a:t>
            </a:r>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2580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3/31/2017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62948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BE451C3-0FF4-47C4-B829-773ADF60F88C}" type="datetimeFigureOut">
              <a:rPr lang="en-US" smtClean="0"/>
              <a:t>3/31/2017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4162231"/>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800" b="1" dirty="0" smtClean="0">
                <a:latin typeface="Bauhaus 93" panose="04030905020B02020C02" pitchFamily="82" charset="0"/>
              </a:rPr>
              <a:t>Powerful public speaking</a:t>
            </a:r>
            <a:endParaRPr lang="en-US" sz="4800" b="1" dirty="0">
              <a:latin typeface="Bauhaus 93" panose="04030905020B02020C02" pitchFamily="82"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56647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Bahasa Tubuh (Gesture)</a:t>
            </a:r>
            <a:endParaRPr lang="en-US" dirty="0"/>
          </a:p>
        </p:txBody>
      </p:sp>
      <p:pic>
        <p:nvPicPr>
          <p:cNvPr id="4" name="Content Placeholder 3"/>
          <p:cNvPicPr>
            <a:picLocks noGrp="1" noChangeAspect="1"/>
          </p:cNvPicPr>
          <p:nvPr>
            <p:ph idx="1"/>
          </p:nvPr>
        </p:nvPicPr>
        <p:blipFill>
          <a:blip r:embed="rId2"/>
          <a:stretch>
            <a:fillRect/>
          </a:stretch>
        </p:blipFill>
        <p:spPr>
          <a:xfrm>
            <a:off x="3103808" y="2601532"/>
            <a:ext cx="5331854" cy="2949262"/>
          </a:xfrm>
          <a:prstGeom prst="rect">
            <a:avLst/>
          </a:prstGeom>
        </p:spPr>
      </p:pic>
    </p:spTree>
    <p:extLst>
      <p:ext uri="{BB962C8B-B14F-4D97-AF65-F5344CB8AC3E}">
        <p14:creationId xmlns:p14="http://schemas.microsoft.com/office/powerpoint/2010/main" val="4110154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Tubuh mampu berbicara</a:t>
            </a:r>
          </a:p>
          <a:p>
            <a:r>
              <a:rPr lang="id-ID" dirty="0" smtClean="0"/>
              <a:t>Kebanyakan orang peka menangkap sinyal – sinyal dari bahasa tubuh.</a:t>
            </a:r>
          </a:p>
          <a:p>
            <a:r>
              <a:rPr lang="id-ID" dirty="0" smtClean="0"/>
              <a:t>Seorang pembicara adalah seorang aktor.</a:t>
            </a:r>
          </a:p>
          <a:p>
            <a:r>
              <a:rPr lang="id-ID" dirty="0" smtClean="0"/>
              <a:t>Misalnya, mata terbuka lebar saat menyampaikan gagasan dengan semangat, mengerutkan dahi saat menolak atau menyukai hal tertentu, dan menurunkan alis saat bingung.</a:t>
            </a:r>
            <a:endParaRPr lang="en-US" dirty="0"/>
          </a:p>
        </p:txBody>
      </p:sp>
    </p:spTree>
    <p:extLst>
      <p:ext uri="{BB962C8B-B14F-4D97-AF65-F5344CB8AC3E}">
        <p14:creationId xmlns:p14="http://schemas.microsoft.com/office/powerpoint/2010/main" val="3084662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Glossophobia merupakan perasaan takut yang mendalam untuk berbicara di depan umum.</a:t>
            </a:r>
            <a:endParaRPr lang="en-US" dirty="0"/>
          </a:p>
        </p:txBody>
      </p:sp>
    </p:spTree>
    <p:extLst>
      <p:ext uri="{BB962C8B-B14F-4D97-AF65-F5344CB8AC3E}">
        <p14:creationId xmlns:p14="http://schemas.microsoft.com/office/powerpoint/2010/main" val="1410762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89616855"/>
              </p:ext>
            </p:extLst>
          </p:nvPr>
        </p:nvGraphicFramePr>
        <p:xfrm>
          <a:off x="1103313" y="2052638"/>
          <a:ext cx="8947150" cy="2656840"/>
        </p:xfrm>
        <a:graphic>
          <a:graphicData uri="http://schemas.openxmlformats.org/drawingml/2006/table">
            <a:tbl>
              <a:tblPr firstRow="1" bandRow="1">
                <a:tableStyleId>{5C22544A-7EE6-4342-B048-85BDC9FD1C3A}</a:tableStyleId>
              </a:tblPr>
              <a:tblGrid>
                <a:gridCol w="4473575"/>
                <a:gridCol w="4473575"/>
              </a:tblGrid>
              <a:tr h="370840">
                <a:tc>
                  <a:txBody>
                    <a:bodyPr/>
                    <a:lstStyle/>
                    <a:p>
                      <a:r>
                        <a:rPr lang="id-ID" dirty="0" smtClean="0"/>
                        <a:t>Ubah fokus dari</a:t>
                      </a:r>
                      <a:endParaRPr lang="en-US" dirty="0"/>
                    </a:p>
                  </a:txBody>
                  <a:tcPr/>
                </a:tc>
                <a:tc>
                  <a:txBody>
                    <a:bodyPr/>
                    <a:lstStyle/>
                    <a:p>
                      <a:r>
                        <a:rPr lang="id-ID" dirty="0" smtClean="0"/>
                        <a:t>menjadi</a:t>
                      </a:r>
                      <a:endParaRPr lang="en-US" dirty="0"/>
                    </a:p>
                  </a:txBody>
                  <a:tcPr/>
                </a:tc>
              </a:tr>
              <a:tr h="370840">
                <a:tc>
                  <a:txBody>
                    <a:bodyPr/>
                    <a:lstStyle/>
                    <a:p>
                      <a:pPr marL="285750" indent="-285750">
                        <a:buFontTx/>
                        <a:buChar char="-"/>
                      </a:pPr>
                      <a:r>
                        <a:rPr lang="id-ID" dirty="0" smtClean="0"/>
                        <a:t>Setelah ini mau berbicara apa</a:t>
                      </a:r>
                    </a:p>
                    <a:p>
                      <a:pPr marL="285750" indent="-285750">
                        <a:buFontTx/>
                        <a:buChar char="-"/>
                      </a:pPr>
                      <a:r>
                        <a:rPr lang="id-ID" dirty="0" smtClean="0"/>
                        <a:t>Apakah nanti ditertawakan ?</a:t>
                      </a:r>
                    </a:p>
                    <a:p>
                      <a:pPr marL="285750" indent="-285750">
                        <a:buFontTx/>
                        <a:buChar char="-"/>
                      </a:pPr>
                      <a:r>
                        <a:rPr lang="id-ID" dirty="0" smtClean="0"/>
                        <a:t>Kalau</a:t>
                      </a:r>
                      <a:r>
                        <a:rPr lang="id-ID" baseline="0" dirty="0" smtClean="0"/>
                        <a:t> gagal gimana ?</a:t>
                      </a:r>
                    </a:p>
                    <a:p>
                      <a:pPr marL="285750" indent="-285750">
                        <a:buFontTx/>
                        <a:buChar char="-"/>
                      </a:pPr>
                      <a:r>
                        <a:rPr lang="id-ID" baseline="0" dirty="0" smtClean="0"/>
                        <a:t>Bagaimana orang-orang akan melihat saya?</a:t>
                      </a:r>
                    </a:p>
                    <a:p>
                      <a:pPr marL="285750" indent="-285750">
                        <a:buFontTx/>
                        <a:buChar char="-"/>
                      </a:pPr>
                      <a:r>
                        <a:rPr lang="id-ID" baseline="0" dirty="0" smtClean="0"/>
                        <a:t>Ditaruh dimana muka saya seandainya tidak memuaskan audiens?</a:t>
                      </a:r>
                      <a:endParaRPr lang="en-US" dirty="0"/>
                    </a:p>
                  </a:txBody>
                  <a:tcPr/>
                </a:tc>
                <a:tc>
                  <a:txBody>
                    <a:bodyPr/>
                    <a:lstStyle/>
                    <a:p>
                      <a:pPr marL="285750" indent="-285750">
                        <a:buFontTx/>
                        <a:buChar char="-"/>
                      </a:pPr>
                      <a:r>
                        <a:rPr lang="id-ID" dirty="0" smtClean="0"/>
                        <a:t>Audiens ingin mendengarkan saya</a:t>
                      </a:r>
                    </a:p>
                    <a:p>
                      <a:pPr marL="285750" indent="-285750">
                        <a:buFontTx/>
                        <a:buChar char="-"/>
                      </a:pPr>
                      <a:r>
                        <a:rPr lang="id-ID" dirty="0" smtClean="0"/>
                        <a:t>Audiens ingin melihat saya sukses</a:t>
                      </a:r>
                    </a:p>
                    <a:p>
                      <a:pPr marL="285750" indent="-285750">
                        <a:buFontTx/>
                        <a:buChar char="-"/>
                      </a:pPr>
                      <a:r>
                        <a:rPr lang="id-ID" dirty="0" smtClean="0"/>
                        <a:t>Audiens ingin mendapatkan pengetahuan</a:t>
                      </a:r>
                      <a:r>
                        <a:rPr lang="id-ID" baseline="0" dirty="0" smtClean="0"/>
                        <a:t> dari saya</a:t>
                      </a:r>
                      <a:endParaRPr lang="id-ID" dirty="0" smtClean="0"/>
                    </a:p>
                    <a:p>
                      <a:pPr marL="285750" indent="-285750">
                        <a:buFontTx/>
                        <a:buChar char="-"/>
                      </a:pPr>
                      <a:endParaRPr lang="en-US" dirty="0"/>
                    </a:p>
                  </a:txBody>
                  <a:tcPr/>
                </a:tc>
              </a:tr>
            </a:tbl>
          </a:graphicData>
        </a:graphic>
      </p:graphicFrame>
    </p:spTree>
    <p:extLst>
      <p:ext uri="{BB962C8B-B14F-4D97-AF65-F5344CB8AC3E}">
        <p14:creationId xmlns:p14="http://schemas.microsoft.com/office/powerpoint/2010/main" val="1920631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Fokus pada audiens, bukan kepada penilaian mereka tentang anda</a:t>
            </a:r>
          </a:p>
          <a:p>
            <a:r>
              <a:rPr lang="id-ID" dirty="0" smtClean="0"/>
              <a:t>Fokus kepada pesan yang akan disampaikan</a:t>
            </a:r>
          </a:p>
          <a:p>
            <a:r>
              <a:rPr lang="id-ID" dirty="0" smtClean="0"/>
              <a:t>Fokus pada nilai nilai terbaik</a:t>
            </a:r>
          </a:p>
          <a:p>
            <a:r>
              <a:rPr lang="id-ID" dirty="0" smtClean="0"/>
              <a:t>Fokus bahwa materi yang anda sampaikan dapat dipahami</a:t>
            </a:r>
          </a:p>
          <a:p>
            <a:r>
              <a:rPr lang="id-ID" dirty="0" smtClean="0"/>
              <a:t>Berbicara untuk audiens, bukan untuk Anda. </a:t>
            </a:r>
            <a:endParaRPr lang="en-US" dirty="0"/>
          </a:p>
        </p:txBody>
      </p:sp>
    </p:spTree>
    <p:extLst>
      <p:ext uri="{BB962C8B-B14F-4D97-AF65-F5344CB8AC3E}">
        <p14:creationId xmlns:p14="http://schemas.microsoft.com/office/powerpoint/2010/main" val="903280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id-ID" dirty="0" smtClean="0"/>
              <a:t>Assalamualaikum wr. Wb</a:t>
            </a:r>
          </a:p>
          <a:p>
            <a:pPr marL="0" indent="0">
              <a:buNone/>
            </a:pPr>
            <a:r>
              <a:rPr lang="id-ID" dirty="0" smtClean="0"/>
              <a:t>Selamat pagi, </a:t>
            </a:r>
          </a:p>
          <a:p>
            <a:pPr marL="0" indent="0">
              <a:buNone/>
            </a:pPr>
            <a:r>
              <a:rPr lang="id-ID" dirty="0" smtClean="0"/>
              <a:t>Alhamdulillah, syukur kami kepada Tuhan semesta alam, atas limpahan kasih sayangNya, kita dapat bersua dalam acara peringatan dies natalis FIS UNY kali ini </a:t>
            </a:r>
          </a:p>
          <a:p>
            <a:pPr marL="0" indent="0">
              <a:buNone/>
            </a:pPr>
            <a:r>
              <a:rPr lang="id-ID" dirty="0" smtClean="0"/>
              <a:t>Untaian sholawat serta salam kami hantarkan  pada Nabi Muhammad, sang Rosul pecinta umatnya, semoga kita dapat meneladaninya.</a:t>
            </a:r>
          </a:p>
          <a:p>
            <a:pPr marL="0" indent="0">
              <a:buNone/>
            </a:pPr>
            <a:r>
              <a:rPr lang="id-ID" dirty="0" smtClean="0"/>
              <a:t>Hadirin yang berbahagia, </a:t>
            </a:r>
          </a:p>
          <a:p>
            <a:pPr marL="0" indent="0">
              <a:buNone/>
            </a:pPr>
            <a:r>
              <a:rPr lang="id-ID" dirty="0" smtClean="0"/>
              <a:t>Hadirin yang kami hormati,</a:t>
            </a:r>
          </a:p>
          <a:p>
            <a:pPr marL="0" indent="0">
              <a:buNone/>
            </a:pPr>
            <a:r>
              <a:rPr lang="id-ID" dirty="0" smtClean="0"/>
              <a:t>Hadirin yang budiman, </a:t>
            </a:r>
          </a:p>
          <a:p>
            <a:pPr marL="0" indent="0">
              <a:buNone/>
            </a:pPr>
            <a:r>
              <a:rPr lang="id-ID" dirty="0" smtClean="0"/>
              <a:t>Hadirin yang ....</a:t>
            </a:r>
            <a:endParaRPr lang="en-US" dirty="0"/>
          </a:p>
        </p:txBody>
      </p:sp>
    </p:spTree>
    <p:extLst>
      <p:ext uri="{BB962C8B-B14F-4D97-AF65-F5344CB8AC3E}">
        <p14:creationId xmlns:p14="http://schemas.microsoft.com/office/powerpoint/2010/main" val="94783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Tiga unsur Persuasif</a:t>
            </a:r>
            <a:endParaRPr lang="en-US" dirty="0"/>
          </a:p>
        </p:txBody>
      </p:sp>
      <p:sp>
        <p:nvSpPr>
          <p:cNvPr id="3" name="Content Placeholder 2"/>
          <p:cNvSpPr>
            <a:spLocks noGrp="1"/>
          </p:cNvSpPr>
          <p:nvPr>
            <p:ph idx="1"/>
          </p:nvPr>
        </p:nvSpPr>
        <p:spPr/>
        <p:txBody>
          <a:bodyPr/>
          <a:lstStyle/>
          <a:p>
            <a:r>
              <a:rPr lang="id-ID" dirty="0" smtClean="0"/>
              <a:t>Aristoteles merupakan pelopor ilmu seni berbicara. Dia mengidentifikasi unsur-unsur dasar pidato persuasif sebagai berikut :</a:t>
            </a:r>
          </a:p>
          <a:p>
            <a:r>
              <a:rPr lang="id-ID" dirty="0" smtClean="0"/>
              <a:t>A. Ethos (kredibilitas, kepercayaan pembicara)</a:t>
            </a:r>
          </a:p>
          <a:p>
            <a:r>
              <a:rPr lang="id-ID" dirty="0" smtClean="0"/>
              <a:t>B. Logos (logika disampaikan dengan valid dan jelas)</a:t>
            </a:r>
          </a:p>
          <a:p>
            <a:r>
              <a:rPr lang="id-ID" dirty="0" smtClean="0"/>
              <a:t>C. Pathos (Daya tarik emosional atau kemampuan untuk menghubungkan antara audiens dengan pembicara)</a:t>
            </a:r>
            <a:endParaRPr lang="en-US" dirty="0"/>
          </a:p>
        </p:txBody>
      </p:sp>
    </p:spTree>
    <p:extLst>
      <p:ext uri="{BB962C8B-B14F-4D97-AF65-F5344CB8AC3E}">
        <p14:creationId xmlns:p14="http://schemas.microsoft.com/office/powerpoint/2010/main" val="5715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Ethos berkaitan dengan karakter, kelayakan, dan tingkat kepercayaan pada pembicara. Dengan meningkatkan kepercayaan, audiens akan lebih menerima pendapat, arahan serta mau bertindak sesuai dengan rekomendasi pembicara.</a:t>
            </a:r>
            <a:endParaRPr lang="en-US" dirty="0"/>
          </a:p>
        </p:txBody>
      </p:sp>
    </p:spTree>
    <p:extLst>
      <p:ext uri="{BB962C8B-B14F-4D97-AF65-F5344CB8AC3E}">
        <p14:creationId xmlns:p14="http://schemas.microsoft.com/office/powerpoint/2010/main" val="157680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Logos merupakan logika, alasan terhadap argumen ide yang disampaikan oleh pembicara. Perlu adanya penyusunan informasi yang tepat dari pembukaan sampai kesimpulan. Supaya pesan dapat diterima dan dipahami oleh audiens, sertakan informasi, fakta, dan logika yang relevan.</a:t>
            </a:r>
            <a:endParaRPr lang="en-US" dirty="0"/>
          </a:p>
        </p:txBody>
      </p:sp>
    </p:spTree>
    <p:extLst>
      <p:ext uri="{BB962C8B-B14F-4D97-AF65-F5344CB8AC3E}">
        <p14:creationId xmlns:p14="http://schemas.microsoft.com/office/powerpoint/2010/main" val="81117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Pathos berisi tentang masalah emosi. Bangunlah hubungan secara emosional supaya audiens tetap fokus kepada inti pembicaraan. Jika hubungan emosional ini sudah terbentuk dengan baik, audiens dapat dengan mudah termotivasi dan take action.</a:t>
            </a:r>
            <a:endParaRPr lang="en-US" dirty="0"/>
          </a:p>
        </p:txBody>
      </p:sp>
    </p:spTree>
    <p:extLst>
      <p:ext uri="{BB962C8B-B14F-4D97-AF65-F5344CB8AC3E}">
        <p14:creationId xmlns:p14="http://schemas.microsoft.com/office/powerpoint/2010/main" val="12146965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Tantangan utama public speaker :</a:t>
            </a:r>
            <a:endParaRPr lang="en-US" dirty="0"/>
          </a:p>
        </p:txBody>
      </p:sp>
      <p:sp>
        <p:nvSpPr>
          <p:cNvPr id="3" name="Content Placeholder 2"/>
          <p:cNvSpPr>
            <a:spLocks noGrp="1"/>
          </p:cNvSpPr>
          <p:nvPr>
            <p:ph idx="1"/>
          </p:nvPr>
        </p:nvSpPr>
        <p:spPr/>
        <p:txBody>
          <a:bodyPr/>
          <a:lstStyle/>
          <a:p>
            <a:r>
              <a:rPr lang="id-ID" dirty="0" smtClean="0"/>
              <a:t>Mampu mengendalikan rasa takut dan menyampaikan informasi secara percaya diri.</a:t>
            </a:r>
          </a:p>
          <a:p>
            <a:r>
              <a:rPr lang="id-ID" dirty="0" smtClean="0"/>
              <a:t>Menyusun topik, materi, dan gagasan secara sistematis</a:t>
            </a:r>
          </a:p>
          <a:p>
            <a:r>
              <a:rPr lang="id-ID" dirty="0" smtClean="0"/>
              <a:t>Membuat audiens mengingat dan melakukan perubahan atas gagasan Anda</a:t>
            </a:r>
            <a:endParaRPr lang="en-US" dirty="0"/>
          </a:p>
        </p:txBody>
      </p:sp>
    </p:spTree>
    <p:extLst>
      <p:ext uri="{BB962C8B-B14F-4D97-AF65-F5344CB8AC3E}">
        <p14:creationId xmlns:p14="http://schemas.microsoft.com/office/powerpoint/2010/main" val="111795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2" end="2"/>
                                            </p:txEl>
                                          </p:spTgt>
                                        </p:tgtEl>
                                      </p:cBhvr>
                                    </p:animEffect>
                                    <p:animScale>
                                      <p:cBhvr>
                                        <p:cTn id="17" dur="250" autoRev="1" fill="hold"/>
                                        <p:tgtEl>
                                          <p:spTgt spid="3">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p:txBody>
      </p:sp>
      <p:sp>
        <p:nvSpPr>
          <p:cNvPr id="4" name="Rounded Rectangle 3"/>
          <p:cNvSpPr/>
          <p:nvPr/>
        </p:nvSpPr>
        <p:spPr>
          <a:xfrm>
            <a:off x="1867466" y="3052293"/>
            <a:ext cx="7418231" cy="16871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sz="3200" dirty="0" smtClean="0"/>
              <a:t>Public speaking bukan sekedar bakat, namun ilmu yang dapat dipelajari</a:t>
            </a:r>
            <a:endParaRPr lang="en-US" sz="3200" dirty="0"/>
          </a:p>
        </p:txBody>
      </p:sp>
    </p:spTree>
    <p:extLst>
      <p:ext uri="{BB962C8B-B14F-4D97-AF65-F5344CB8AC3E}">
        <p14:creationId xmlns:p14="http://schemas.microsoft.com/office/powerpoint/2010/main" val="2310175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Powerful communication</a:t>
            </a:r>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4" name="Rectangle 3"/>
          <p:cNvSpPr/>
          <p:nvPr/>
        </p:nvSpPr>
        <p:spPr>
          <a:xfrm>
            <a:off x="2099286" y="2910626"/>
            <a:ext cx="6954592" cy="22666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id-ID" dirty="0" smtClean="0"/>
              <a:t>Orang mungkin meragukan apa yang anda katakan, tetapi mereka akan percaya dengan apa yang anda lakukan</a:t>
            </a:r>
            <a:endParaRPr lang="en-US" dirty="0"/>
          </a:p>
        </p:txBody>
      </p:sp>
    </p:spTree>
    <p:extLst>
      <p:ext uri="{BB962C8B-B14F-4D97-AF65-F5344CB8AC3E}">
        <p14:creationId xmlns:p14="http://schemas.microsoft.com/office/powerpoint/2010/main" val="318007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Nada dan Intonasi</a:t>
            </a:r>
            <a:endParaRPr lang="en-US" dirty="0"/>
          </a:p>
        </p:txBody>
      </p:sp>
      <p:sp>
        <p:nvSpPr>
          <p:cNvPr id="3" name="Content Placeholder 2"/>
          <p:cNvSpPr>
            <a:spLocks noGrp="1"/>
          </p:cNvSpPr>
          <p:nvPr>
            <p:ph idx="1"/>
          </p:nvPr>
        </p:nvSpPr>
        <p:spPr/>
        <p:txBody>
          <a:bodyPr/>
          <a:lstStyle/>
          <a:p>
            <a:r>
              <a:rPr lang="id-ID" dirty="0" smtClean="0"/>
              <a:t>“ Saya seorang wanita mandiri”</a:t>
            </a:r>
          </a:p>
          <a:p>
            <a:endParaRPr lang="id-ID" dirty="0"/>
          </a:p>
          <a:p>
            <a:r>
              <a:rPr lang="id-ID" dirty="0" smtClean="0"/>
              <a:t>Intonasi menambah efek penguatan terhadap informasi dengan mengatur tinggi dan rendah NADA </a:t>
            </a:r>
            <a:endParaRPr lang="en-US" dirty="0"/>
          </a:p>
        </p:txBody>
      </p:sp>
    </p:spTree>
    <p:extLst>
      <p:ext uri="{BB962C8B-B14F-4D97-AF65-F5344CB8AC3E}">
        <p14:creationId xmlns:p14="http://schemas.microsoft.com/office/powerpoint/2010/main" val="37741431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376</TotalTime>
  <Words>470</Words>
  <Application>Microsoft Office PowerPoint</Application>
  <PresentationFormat>Widescreen</PresentationFormat>
  <Paragraphs>49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Bauhaus 93</vt:lpstr>
      <vt:lpstr>Century Gothic</vt:lpstr>
      <vt:lpstr>Wingdings 3</vt:lpstr>
      <vt:lpstr>Ion</vt:lpstr>
      <vt:lpstr>Powerful public speaking</vt:lpstr>
      <vt:lpstr>Tiga unsur Persuasif</vt:lpstr>
      <vt:lpstr>PowerPoint Presentation</vt:lpstr>
      <vt:lpstr>PowerPoint Presentation</vt:lpstr>
      <vt:lpstr>PowerPoint Presentation</vt:lpstr>
      <vt:lpstr>Tantangan utama public speaker :</vt:lpstr>
      <vt:lpstr>PowerPoint Presentation</vt:lpstr>
      <vt:lpstr>Powerful communication</vt:lpstr>
      <vt:lpstr>Nada dan Intonasi</vt:lpstr>
      <vt:lpstr>Bahasa Tubuh (Gesture)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speaking as persuasive communication</dc:title>
  <dc:creator>Acer E11</dc:creator>
  <cp:lastModifiedBy>Acer E11</cp:lastModifiedBy>
  <cp:revision>21</cp:revision>
  <dcterms:created xsi:type="dcterms:W3CDTF">2017-03-30T22:55:38Z</dcterms:created>
  <dcterms:modified xsi:type="dcterms:W3CDTF">2017-03-31T07:20:00Z</dcterms:modified>
</cp:coreProperties>
</file>