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7" r:id="rId2"/>
    <p:sldId id="259" r:id="rId3"/>
    <p:sldId id="260" r:id="rId4"/>
    <p:sldId id="258" r:id="rId5"/>
    <p:sldId id="290" r:id="rId6"/>
    <p:sldId id="291" r:id="rId7"/>
    <p:sldId id="292" r:id="rId8"/>
    <p:sldId id="293" r:id="rId9"/>
    <p:sldId id="294" r:id="rId10"/>
    <p:sldId id="261" r:id="rId11"/>
    <p:sldId id="273" r:id="rId12"/>
    <p:sldId id="262" r:id="rId13"/>
    <p:sldId id="263" r:id="rId14"/>
    <p:sldId id="264" r:id="rId15"/>
    <p:sldId id="265" r:id="rId16"/>
    <p:sldId id="266" r:id="rId17"/>
    <p:sldId id="267" r:id="rId18"/>
    <p:sldId id="268" r:id="rId19"/>
    <p:sldId id="269" r:id="rId20"/>
    <p:sldId id="270" r:id="rId21"/>
    <p:sldId id="271" r:id="rId22"/>
    <p:sldId id="272"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8" r:id="rId37"/>
    <p:sldId id="289" r:id="rId38"/>
    <p:sldId id="287"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1183" autoAdjust="0"/>
  </p:normalViewPr>
  <p:slideViewPr>
    <p:cSldViewPr>
      <p:cViewPr varScale="1">
        <p:scale>
          <a:sx n="59" d="100"/>
          <a:sy n="59" d="100"/>
        </p:scale>
        <p:origin x="-1674" y="-84"/>
      </p:cViewPr>
      <p:guideLst>
        <p:guide orient="horz" pos="2160"/>
        <p:guide pos="2880"/>
      </p:guideLst>
    </p:cSldViewPr>
  </p:slideViewPr>
  <p:outlineViewPr>
    <p:cViewPr>
      <p:scale>
        <a:sx n="33" d="100"/>
        <a:sy n="33" d="100"/>
      </p:scale>
      <p:origin x="0" y="182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2F8D14-7E6A-4069-892D-C2CD50256283}" type="datetimeFigureOut">
              <a:rPr lang="en-US" smtClean="0"/>
              <a:pPr/>
              <a:t>11/14/2015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33BA06-F1EA-4A22-A771-5262D4C55E42}" type="slidenum">
              <a:rPr lang="en-US" smtClean="0"/>
              <a:pPr/>
              <a:t>‹#›</a:t>
            </a:fld>
            <a:endParaRPr lang="en-US"/>
          </a:p>
        </p:txBody>
      </p:sp>
    </p:spTree>
    <p:extLst>
      <p:ext uri="{BB962C8B-B14F-4D97-AF65-F5344CB8AC3E}">
        <p14:creationId xmlns:p14="http://schemas.microsoft.com/office/powerpoint/2010/main" val="4272226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ivythesis.typepad.com/term_paper_topics/2010/05/the-correlation-of-shrm-and-competitive-advantage.htm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Organizational_culture"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r>
              <a:rPr lang="en-US" sz="1200" b="1" i="0" kern="1200" dirty="0" smtClean="0">
                <a:solidFill>
                  <a:schemeClr val="tx1"/>
                </a:solidFill>
                <a:latin typeface="+mn-lt"/>
                <a:ea typeface="+mn-ea"/>
                <a:cs typeface="+mn-cs"/>
              </a:rPr>
              <a:t>THE CORRELATION OF SHRM AND COMPETITIVE ADVANTAGE</a:t>
            </a:r>
            <a:endParaRPr lang="en-US" sz="1200" b="0" i="0" kern="1200" dirty="0" smtClean="0">
              <a:solidFill>
                <a:schemeClr val="tx1"/>
              </a:solidFill>
              <a:latin typeface="+mn-lt"/>
              <a:ea typeface="+mn-ea"/>
              <a:cs typeface="+mn-cs"/>
            </a:endParaRPr>
          </a:p>
          <a:p>
            <a:r>
              <a:rPr lang="en-US" sz="1200" b="1" i="0" kern="1200" dirty="0" smtClean="0">
                <a:solidFill>
                  <a:schemeClr val="tx1"/>
                </a:solidFill>
                <a:latin typeface="+mn-lt"/>
                <a:ea typeface="+mn-ea"/>
                <a:cs typeface="+mn-cs"/>
              </a:rPr>
              <a:t> </a:t>
            </a:r>
            <a:endParaRPr lang="en-US" sz="1200" b="0" i="0" kern="1200" dirty="0" smtClean="0">
              <a:solidFill>
                <a:schemeClr val="tx1"/>
              </a:solidFill>
              <a:latin typeface="+mn-lt"/>
              <a:ea typeface="+mn-ea"/>
              <a:cs typeface="+mn-cs"/>
            </a:endParaRPr>
          </a:p>
          <a:p>
            <a:r>
              <a:rPr lang="en-US" sz="1200" b="1" i="0" kern="1200" dirty="0" smtClean="0">
                <a:solidFill>
                  <a:schemeClr val="tx1"/>
                </a:solidFill>
                <a:latin typeface="+mn-lt"/>
                <a:ea typeface="+mn-ea"/>
                <a:cs typeface="+mn-cs"/>
              </a:rPr>
              <a:t>Introduction</a:t>
            </a:r>
            <a:endParaRPr lang="en-US" sz="1200" b="0" i="0" kern="1200" dirty="0" smtClean="0">
              <a:solidFill>
                <a:schemeClr val="tx1"/>
              </a:solidFill>
              <a:latin typeface="+mn-lt"/>
              <a:ea typeface="+mn-ea"/>
              <a:cs typeface="+mn-cs"/>
            </a:endParaRPr>
          </a:p>
          <a:p>
            <a:r>
              <a:rPr lang="en-US" sz="1200" b="1" i="0" kern="1200" dirty="0" smtClean="0">
                <a:solidFill>
                  <a:schemeClr val="tx1"/>
                </a:solidFill>
                <a:latin typeface="+mn-lt"/>
                <a:ea typeface="+mn-ea"/>
                <a:cs typeface="+mn-cs"/>
              </a:rPr>
              <a:t>            </a:t>
            </a:r>
            <a:r>
              <a:rPr lang="en-US" sz="1200" b="0" i="1" kern="1200" dirty="0" smtClean="0">
                <a:solidFill>
                  <a:schemeClr val="tx1"/>
                </a:solidFill>
                <a:latin typeface="+mn-lt"/>
                <a:ea typeface="+mn-ea"/>
                <a:cs typeface="+mn-cs"/>
              </a:rPr>
              <a:t>Strategy </a:t>
            </a:r>
            <a:r>
              <a:rPr lang="en-US" sz="1200" b="0" i="0" kern="1200" dirty="0" smtClean="0">
                <a:solidFill>
                  <a:schemeClr val="tx1"/>
                </a:solidFill>
                <a:latin typeface="+mn-lt"/>
                <a:ea typeface="+mn-ea"/>
                <a:cs typeface="+mn-cs"/>
              </a:rPr>
              <a:t>is an ambiguous term. Johnson and </a:t>
            </a:r>
            <a:r>
              <a:rPr lang="en-US" sz="1200" b="0" i="0" kern="1200" dirty="0" err="1" smtClean="0">
                <a:solidFill>
                  <a:schemeClr val="tx1"/>
                </a:solidFill>
                <a:latin typeface="+mn-lt"/>
                <a:ea typeface="+mn-ea"/>
                <a:cs typeface="+mn-cs"/>
              </a:rPr>
              <a:t>Scholes</a:t>
            </a:r>
            <a:r>
              <a:rPr lang="en-US" sz="1200" b="0" i="0" kern="1200" dirty="0" smtClean="0">
                <a:solidFill>
                  <a:schemeClr val="tx1"/>
                </a:solidFill>
                <a:latin typeface="+mn-lt"/>
                <a:ea typeface="+mn-ea"/>
                <a:cs typeface="+mn-cs"/>
              </a:rPr>
              <a:t> define strategy as the direction and scope of organizations over the long-term within a challenging environment whereby through the configuration of resources the needs of the markets are met and the stakeholders’ expectations are fulfilled in order to achieve an advantage. Nonetheless, strategy is applied unique to each levels of the organizations such as corporate, business unit and operational. Currently, the term ‘strategy’ is associated with every function of the organizations that purports on turning strategies into actions as a key to achieve cost and competitive advantages. Notable is the Strategic Human Resource Management (or simply SHRM).</a:t>
            </a:r>
          </a:p>
          <a:p>
            <a:r>
              <a:rPr lang="en-US" sz="1200" b="0" i="1" kern="1200" dirty="0" smtClean="0">
                <a:solidFill>
                  <a:schemeClr val="tx1"/>
                </a:solidFill>
                <a:latin typeface="+mn-lt"/>
                <a:ea typeface="+mn-ea"/>
                <a:cs typeface="+mn-cs"/>
              </a:rPr>
              <a:t>What is SHRM?</a:t>
            </a:r>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            The interest of numerous organizations in ‘strategic management’ resulted in the integration of </a:t>
            </a:r>
            <a:r>
              <a:rPr lang="en-US" sz="1200" b="0" i="0" kern="1200" dirty="0" err="1" smtClean="0">
                <a:solidFill>
                  <a:schemeClr val="tx1"/>
                </a:solidFill>
                <a:latin typeface="+mn-lt"/>
                <a:ea typeface="+mn-ea"/>
                <a:cs typeface="+mn-cs"/>
              </a:rPr>
              <a:t>organizationsal</a:t>
            </a:r>
            <a:r>
              <a:rPr lang="en-US" sz="1200" b="0" i="0" kern="1200" dirty="0" smtClean="0">
                <a:solidFill>
                  <a:schemeClr val="tx1"/>
                </a:solidFill>
                <a:latin typeface="+mn-lt"/>
                <a:ea typeface="+mn-ea"/>
                <a:cs typeface="+mn-cs"/>
              </a:rPr>
              <a:t> functions into strategic management processes. Human Resource Management (HRM) field likewise sought to integrate this strategic management schema through the development of a new discipline known as SHRM. As an outgrowth of its mother discipline, theorists and practitioners regarded SHRM as the reconciliation of HR practices and its determinants from a strategic context. However, the deficiency is that there is no strong theoretical model for HR determinants and the non-existence of clear delineation of SHRM with HRM.</a:t>
            </a:r>
          </a:p>
          <a:p>
            <a:r>
              <a:rPr lang="en-US" sz="1200" b="0" i="1" kern="1200" dirty="0" smtClean="0">
                <a:solidFill>
                  <a:schemeClr val="tx1"/>
                </a:solidFill>
                <a:latin typeface="+mn-lt"/>
                <a:ea typeface="+mn-ea"/>
                <a:cs typeface="+mn-cs"/>
              </a:rPr>
              <a:t>How SHRM can contribute in achieving competitive advantage?</a:t>
            </a:r>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            Nonetheless, despite universalistic, contingency or </a:t>
            </a:r>
            <a:r>
              <a:rPr lang="en-US" sz="1200" b="0" i="0" kern="1200" dirty="0" err="1" smtClean="0">
                <a:solidFill>
                  <a:schemeClr val="tx1"/>
                </a:solidFill>
                <a:latin typeface="+mn-lt"/>
                <a:ea typeface="+mn-ea"/>
                <a:cs typeface="+mn-cs"/>
              </a:rPr>
              <a:t>configurational</a:t>
            </a:r>
            <a:r>
              <a:rPr lang="en-US" sz="1200" b="0" i="0" kern="1200" dirty="0" smtClean="0">
                <a:solidFill>
                  <a:schemeClr val="tx1"/>
                </a:solidFill>
                <a:latin typeface="+mn-lt"/>
                <a:ea typeface="+mn-ea"/>
                <a:cs typeface="+mn-cs"/>
              </a:rPr>
              <a:t> approaches, SHRM is an important element of achieving the competitive edge in terms of quality, cost and flexibility. Either </a:t>
            </a:r>
            <a:r>
              <a:rPr lang="en-US" sz="1200" b="0" i="0" kern="1200" dirty="0" err="1" smtClean="0">
                <a:solidFill>
                  <a:schemeClr val="tx1"/>
                </a:solidFill>
                <a:latin typeface="+mn-lt"/>
                <a:ea typeface="+mn-ea"/>
                <a:cs typeface="+mn-cs"/>
              </a:rPr>
              <a:t>processual</a:t>
            </a:r>
            <a:r>
              <a:rPr lang="en-US" sz="1200" b="0" i="0" kern="1200" dirty="0" smtClean="0">
                <a:solidFill>
                  <a:schemeClr val="tx1"/>
                </a:solidFill>
                <a:latin typeface="+mn-lt"/>
                <a:ea typeface="+mn-ea"/>
                <a:cs typeface="+mn-cs"/>
              </a:rPr>
              <a:t> or systemic, SHRM puts human at the center. When we say ‘human’, it does not necessarily mean the employees, but embracing also those people whom the organizations does business with. Through them, </a:t>
            </a:r>
            <a:r>
              <a:rPr lang="en-US" sz="1200" b="0" i="1" kern="1200" dirty="0" err="1" smtClean="0">
                <a:solidFill>
                  <a:schemeClr val="tx1"/>
                </a:solidFill>
                <a:latin typeface="+mn-lt"/>
                <a:ea typeface="+mn-ea"/>
                <a:cs typeface="+mn-cs"/>
              </a:rPr>
              <a:t>sustainable</a:t>
            </a:r>
            <a:r>
              <a:rPr lang="en-US" sz="1200" b="0" i="0" kern="1200" dirty="0" err="1" smtClean="0">
                <a:solidFill>
                  <a:schemeClr val="tx1"/>
                </a:solidFill>
                <a:latin typeface="+mn-lt"/>
                <a:ea typeface="+mn-ea"/>
                <a:cs typeface="+mn-cs"/>
              </a:rPr>
              <a:t>competitive</a:t>
            </a:r>
            <a:r>
              <a:rPr lang="en-US" sz="1200" b="0" i="0" kern="1200" dirty="0" smtClean="0">
                <a:solidFill>
                  <a:schemeClr val="tx1"/>
                </a:solidFill>
                <a:latin typeface="+mn-lt"/>
                <a:ea typeface="+mn-ea"/>
                <a:cs typeface="+mn-cs"/>
              </a:rPr>
              <a:t> advantage, or the achievement of value-creating strategies that direct and indirect rivals could not implement, could be achieved.</a:t>
            </a:r>
          </a:p>
          <a:p>
            <a:r>
              <a:rPr lang="en-US" sz="1200" b="0" i="0" kern="1200" dirty="0" smtClean="0">
                <a:solidFill>
                  <a:schemeClr val="tx1"/>
                </a:solidFill>
                <a:latin typeface="+mn-lt"/>
                <a:ea typeface="+mn-ea"/>
                <a:cs typeface="+mn-cs"/>
              </a:rPr>
              <a:t>From a resource-based perspective, there are various categories of resources that SHRM can build upon to gain the so-called advantage such as physical, </a:t>
            </a:r>
            <a:r>
              <a:rPr lang="en-US" sz="1200" b="0" i="0" kern="1200" dirty="0" err="1" smtClean="0">
                <a:solidFill>
                  <a:schemeClr val="tx1"/>
                </a:solidFill>
                <a:latin typeface="+mn-lt"/>
                <a:ea typeface="+mn-ea"/>
                <a:cs typeface="+mn-cs"/>
              </a:rPr>
              <a:t>organizationsal</a:t>
            </a:r>
            <a:r>
              <a:rPr lang="en-US" sz="1200" b="0" i="0" kern="1200" dirty="0" smtClean="0">
                <a:solidFill>
                  <a:schemeClr val="tx1"/>
                </a:solidFill>
                <a:latin typeface="+mn-lt"/>
                <a:ea typeface="+mn-ea"/>
                <a:cs typeface="+mn-cs"/>
              </a:rPr>
              <a:t>, financial, and technological and most especially human resources. As assets, the mere existence of human is not sufficient but the relationship among them that therefore must be controlled for the purpose of long-term commercial success. The sustainable competitive advantage potential of human resources is central on the premises that human resources are valuable, rare, inimitable and non-substitutable.</a:t>
            </a:r>
          </a:p>
          <a:p>
            <a:r>
              <a:rPr lang="en-US" sz="1200" b="0" i="0" kern="1200" dirty="0" smtClean="0">
                <a:solidFill>
                  <a:schemeClr val="tx1"/>
                </a:solidFill>
                <a:latin typeface="+mn-lt"/>
                <a:ea typeface="+mn-ea"/>
                <a:cs typeface="+mn-cs"/>
              </a:rPr>
              <a:t>As valuable resources, human resources are heterogeneous since organizations require different jobs which require different skills as well as differing in types and level of idiosyncratic skills. As such, the variance placed on the contribution of individuals to the organizations means to provide value at diverse degrees. The rarity of high quality and ability workers is due to their skills and competency levels and the supposedly normal distribution of skills, competencies, expertise and capabilities. For the human asset to be imitated, competitors should be able to identify the exact source of such and duplicate exactly the elements of the human capital. In addition, human resources should not be imperfectly mobile so that they cannot be traded. Lastly, for the human resources to be able to provide sustainable competitive advantage, they must not be substitutable.</a:t>
            </a:r>
          </a:p>
          <a:p>
            <a:r>
              <a:rPr lang="en-US" sz="1200" b="0" i="0" kern="1200" dirty="0" smtClean="0">
                <a:solidFill>
                  <a:schemeClr val="tx1"/>
                </a:solidFill>
                <a:latin typeface="+mn-lt"/>
                <a:ea typeface="+mn-ea"/>
                <a:cs typeface="+mn-cs"/>
              </a:rPr>
              <a:t>Achieving competitive advantage is based on the collective practices within that are intended for the outside environment which otherwise cannot be achieved or limited through HRM alone.  These are employment security, recruitment selectivity, high wages, incentive pay, employee ownership, information sharing, participation and empowerment, self-managed teams, training and skills development, cross-utilization and cross-training symbolic egalitarianism, wage compression and promotion from within. The emphasis is on envisioning individual workers as sources of competitive advantage instead of complementary or limiting factor of the </a:t>
            </a:r>
            <a:r>
              <a:rPr lang="en-US" sz="1200" b="0" i="0" kern="1200" dirty="0" err="1" smtClean="0">
                <a:solidFill>
                  <a:schemeClr val="tx1"/>
                </a:solidFill>
                <a:latin typeface="+mn-lt"/>
                <a:ea typeface="+mn-ea"/>
                <a:cs typeface="+mn-cs"/>
              </a:rPr>
              <a:t>organizationsal</a:t>
            </a:r>
            <a:r>
              <a:rPr lang="en-US" sz="1200" b="0" i="0" kern="1200" dirty="0" smtClean="0">
                <a:solidFill>
                  <a:schemeClr val="tx1"/>
                </a:solidFill>
                <a:latin typeface="+mn-lt"/>
                <a:ea typeface="+mn-ea"/>
                <a:cs typeface="+mn-cs"/>
              </a:rPr>
              <a:t> success.</a:t>
            </a:r>
          </a:p>
          <a:p>
            <a:r>
              <a:rPr lang="en-US" sz="1200" b="0" i="0" kern="1200" dirty="0" smtClean="0">
                <a:solidFill>
                  <a:schemeClr val="tx1"/>
                </a:solidFill>
                <a:latin typeface="+mn-lt"/>
                <a:ea typeface="+mn-ea"/>
                <a:cs typeface="+mn-cs"/>
              </a:rPr>
              <a:t>Competitive advantage is also realized when the organizations through SHRM is continuously investing on its reputation or image stressing the need for sound human resource policies and practices and aligning such with the business strategies and its external context. The focus is both on cost and quality whereby there are definite processes, systems and procedures that consolidates competencies, continuous education, proficient performance at individual and collegial levels and balance monetary and non-monetary reward systems.</a:t>
            </a:r>
          </a:p>
          <a:p>
            <a:r>
              <a:rPr lang="en-US" sz="1200" b="0" i="0" kern="1200" dirty="0" smtClean="0">
                <a:solidFill>
                  <a:schemeClr val="tx1"/>
                </a:solidFill>
                <a:latin typeface="+mn-lt"/>
                <a:ea typeface="+mn-ea"/>
                <a:cs typeface="+mn-cs"/>
              </a:rPr>
              <a:t>Apart from this, the materialization of the competitive advantage is delivered by investing on diversity and </a:t>
            </a:r>
            <a:r>
              <a:rPr lang="en-US" sz="1200" b="0" i="0" kern="1200" dirty="0" err="1" smtClean="0">
                <a:solidFill>
                  <a:schemeClr val="tx1"/>
                </a:solidFill>
                <a:latin typeface="+mn-lt"/>
                <a:ea typeface="+mn-ea"/>
                <a:cs typeface="+mn-cs"/>
              </a:rPr>
              <a:t>maximising</a:t>
            </a:r>
            <a:r>
              <a:rPr lang="en-US" sz="1200" b="0" i="0" kern="1200" dirty="0" smtClean="0">
                <a:solidFill>
                  <a:schemeClr val="tx1"/>
                </a:solidFill>
                <a:latin typeface="+mn-lt"/>
                <a:ea typeface="+mn-ea"/>
                <a:cs typeface="+mn-cs"/>
              </a:rPr>
              <a:t> their potential through SHRM. The things to consider are retention/turnover and motivation, morale and productivity, innovation, creativity and problem-solving, </a:t>
            </a:r>
            <a:r>
              <a:rPr lang="en-US" sz="1200" b="0" i="0" kern="1200" dirty="0" err="1" smtClean="0">
                <a:solidFill>
                  <a:schemeClr val="tx1"/>
                </a:solidFill>
                <a:latin typeface="+mn-lt"/>
                <a:ea typeface="+mn-ea"/>
                <a:cs typeface="+mn-cs"/>
              </a:rPr>
              <a:t>teamworking</a:t>
            </a:r>
            <a:r>
              <a:rPr lang="en-US" sz="1200" b="0" i="0" kern="1200" dirty="0" smtClean="0">
                <a:solidFill>
                  <a:schemeClr val="tx1"/>
                </a:solidFill>
                <a:latin typeface="+mn-lt"/>
                <a:ea typeface="+mn-ea"/>
                <a:cs typeface="+mn-cs"/>
              </a:rPr>
              <a:t>, ensuring synergy at all levels and avoidance of legal suits. It is also through SHRM that the creation of an inclusive workforce is plausible since there are structured opportunities for sharing and self-disclosure, increased understanding of the cultural diversity, demonstrated flexibility for varying needs and preferences, demonstrated unwritten rules and mutually-satisfying conflict resolution systems.</a:t>
            </a:r>
          </a:p>
          <a:p>
            <a:r>
              <a:rPr lang="en-US" sz="1200" b="0" i="1" kern="1200" dirty="0" smtClean="0">
                <a:solidFill>
                  <a:schemeClr val="tx1"/>
                </a:solidFill>
                <a:latin typeface="+mn-lt"/>
                <a:ea typeface="+mn-ea"/>
                <a:cs typeface="+mn-cs"/>
              </a:rPr>
              <a:t>Why not HRM alone?</a:t>
            </a:r>
            <a:endParaRPr lang="en-US" sz="1200" b="0" i="0" kern="1200" dirty="0" smtClean="0">
              <a:solidFill>
                <a:schemeClr val="tx1"/>
              </a:solidFill>
              <a:latin typeface="+mn-lt"/>
              <a:ea typeface="+mn-ea"/>
              <a:cs typeface="+mn-cs"/>
            </a:endParaRPr>
          </a:p>
          <a:p>
            <a:r>
              <a:rPr lang="en-US" sz="1200" b="0" i="1"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HRM that are too centered on human as an integral asset while neglecting the key factor of nurturing relationships with them and between them makes HRM a shallow endeavor though it is not to say that HRM is futile. With HRM, relationships stagnate whereas with SHRM relationships are optimized and translated into loyalty, engagement, trust and confidence among others. SHRM, unlike HRM which is confined as a mere </a:t>
            </a:r>
            <a:r>
              <a:rPr lang="en-US" sz="1200" b="0" i="0" kern="1200" dirty="0" err="1" smtClean="0">
                <a:solidFill>
                  <a:schemeClr val="tx1"/>
                </a:solidFill>
                <a:latin typeface="+mn-lt"/>
                <a:ea typeface="+mn-ea"/>
                <a:cs typeface="+mn-cs"/>
              </a:rPr>
              <a:t>organizationsal</a:t>
            </a:r>
            <a:r>
              <a:rPr lang="en-US" sz="1200" b="0" i="0" kern="1200" dirty="0" smtClean="0">
                <a:solidFill>
                  <a:schemeClr val="tx1"/>
                </a:solidFill>
                <a:latin typeface="+mn-lt"/>
                <a:ea typeface="+mn-ea"/>
                <a:cs typeface="+mn-cs"/>
              </a:rPr>
              <a:t> function, is tended on ‘above and beyond’ </a:t>
            </a:r>
            <a:r>
              <a:rPr lang="en-US" sz="1200" b="0" i="0" kern="1200" dirty="0" err="1" smtClean="0">
                <a:solidFill>
                  <a:schemeClr val="tx1"/>
                </a:solidFill>
                <a:latin typeface="+mn-lt"/>
                <a:ea typeface="+mn-ea"/>
                <a:cs typeface="+mn-cs"/>
              </a:rPr>
              <a:t>behaviours</a:t>
            </a:r>
            <a:r>
              <a:rPr lang="en-US" sz="1200" b="0" i="0" kern="1200" dirty="0" smtClean="0">
                <a:solidFill>
                  <a:schemeClr val="tx1"/>
                </a:solidFill>
                <a:latin typeface="+mn-lt"/>
                <a:ea typeface="+mn-ea"/>
                <a:cs typeface="+mn-cs"/>
              </a:rPr>
              <a:t>. Though HRM is in charge of relationship with employees at the business level, SHRM is responsible for the total stakeholder relationship strategy.</a:t>
            </a:r>
          </a:p>
          <a:p>
            <a:r>
              <a:rPr lang="en-US" sz="1200" b="0" i="0" kern="1200" dirty="0" smtClean="0">
                <a:solidFill>
                  <a:schemeClr val="tx1"/>
                </a:solidFill>
                <a:latin typeface="+mn-lt"/>
                <a:ea typeface="+mn-ea"/>
                <a:cs typeface="+mn-cs"/>
              </a:rPr>
              <a:t>HRM cannot be considered doing so since there are still inconsistencies of defining what actually constitutes the best HR practices per se much more taking on a holistic approach to managing people and managing relationships between these people. There are also no clear evidences that HRM practices lead to improved </a:t>
            </a:r>
            <a:r>
              <a:rPr lang="en-US" sz="1200" b="0" i="0" kern="1200" dirty="0" err="1" smtClean="0">
                <a:solidFill>
                  <a:schemeClr val="tx1"/>
                </a:solidFill>
                <a:latin typeface="+mn-lt"/>
                <a:ea typeface="+mn-ea"/>
                <a:cs typeface="+mn-cs"/>
              </a:rPr>
              <a:t>organizationsal</a:t>
            </a:r>
            <a:r>
              <a:rPr lang="en-US" sz="1200" b="0" i="0" kern="1200" dirty="0" smtClean="0">
                <a:solidFill>
                  <a:schemeClr val="tx1"/>
                </a:solidFill>
                <a:latin typeface="+mn-lt"/>
                <a:ea typeface="+mn-ea"/>
                <a:cs typeface="+mn-cs"/>
              </a:rPr>
              <a:t> performance apart from difficult in justifying costs devoted to HR practices. Further, HRM are aligned only to specific </a:t>
            </a:r>
            <a:r>
              <a:rPr lang="en-US" sz="1200" b="0" i="0" kern="1200" dirty="0" err="1" smtClean="0">
                <a:solidFill>
                  <a:schemeClr val="tx1"/>
                </a:solidFill>
                <a:latin typeface="+mn-lt"/>
                <a:ea typeface="+mn-ea"/>
                <a:cs typeface="+mn-cs"/>
              </a:rPr>
              <a:t>organizationsal</a:t>
            </a:r>
            <a:r>
              <a:rPr lang="en-US" sz="1200" b="0" i="0" kern="1200" dirty="0" smtClean="0">
                <a:solidFill>
                  <a:schemeClr val="tx1"/>
                </a:solidFill>
                <a:latin typeface="+mn-lt"/>
                <a:ea typeface="+mn-ea"/>
                <a:cs typeface="+mn-cs"/>
              </a:rPr>
              <a:t> context such as the needs of the employees, its contradicting ideologies, the inadequacy of HRM systems and lack of synergy between HR practices.</a:t>
            </a:r>
          </a:p>
          <a:p>
            <a:r>
              <a:rPr lang="en-US" sz="1200" b="1" i="0" kern="1200" dirty="0" smtClean="0">
                <a:solidFill>
                  <a:schemeClr val="tx1"/>
                </a:solidFill>
                <a:latin typeface="+mn-lt"/>
                <a:ea typeface="+mn-ea"/>
                <a:cs typeface="+mn-cs"/>
              </a:rPr>
              <a:t>Conclusion</a:t>
            </a:r>
            <a:endParaRPr lang="en-US" sz="1200" b="0" i="0" kern="1200" dirty="0" smtClean="0">
              <a:solidFill>
                <a:schemeClr val="tx1"/>
              </a:solidFill>
              <a:latin typeface="+mn-lt"/>
              <a:ea typeface="+mn-ea"/>
              <a:cs typeface="+mn-cs"/>
            </a:endParaRPr>
          </a:p>
          <a:p>
            <a:r>
              <a:rPr lang="en-US" sz="1200" b="1"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SHRM is not just a strategy that puts the human resource at the heart of the business but a holistic approach that builds on the human asset as value-adding factor and the relationship between and among them through inclusion and diversity as well as the process of building on </a:t>
            </a:r>
            <a:r>
              <a:rPr lang="en-US" sz="1200" b="0" i="0" kern="1200" dirty="0" err="1" smtClean="0">
                <a:solidFill>
                  <a:schemeClr val="tx1"/>
                </a:solidFill>
                <a:latin typeface="+mn-lt"/>
                <a:ea typeface="+mn-ea"/>
                <a:cs typeface="+mn-cs"/>
              </a:rPr>
              <a:t>organizationsal</a:t>
            </a:r>
            <a:r>
              <a:rPr lang="en-US" sz="1200" b="0" i="0" kern="1200" dirty="0" smtClean="0">
                <a:solidFill>
                  <a:schemeClr val="tx1"/>
                </a:solidFill>
                <a:latin typeface="+mn-lt"/>
                <a:ea typeface="+mn-ea"/>
                <a:cs typeface="+mn-cs"/>
              </a:rPr>
              <a:t> reputation or image through internal-to-external policies, systems and procedures.</a:t>
            </a:r>
          </a:p>
          <a:p>
            <a:r>
              <a:rPr lang="en-US" sz="1200" b="0" i="0" kern="1200" dirty="0" smtClean="0">
                <a:solidFill>
                  <a:schemeClr val="tx1"/>
                </a:solidFill>
                <a:latin typeface="+mn-lt"/>
                <a:ea typeface="+mn-ea"/>
                <a:cs typeface="+mn-cs"/>
              </a:rPr>
              <a:t/>
            </a:r>
            <a:br>
              <a:rPr lang="en-US" sz="1200" b="0" i="0" kern="1200" dirty="0" smtClean="0">
                <a:solidFill>
                  <a:schemeClr val="tx1"/>
                </a:solidFill>
                <a:latin typeface="+mn-lt"/>
                <a:ea typeface="+mn-ea"/>
                <a:cs typeface="+mn-cs"/>
              </a:rPr>
            </a:br>
            <a:r>
              <a:rPr lang="en-US" sz="1200" b="0" i="0" kern="1200" dirty="0" smtClean="0">
                <a:solidFill>
                  <a:schemeClr val="tx1"/>
                </a:solidFill>
                <a:latin typeface="+mn-lt"/>
                <a:ea typeface="+mn-ea"/>
                <a:cs typeface="+mn-cs"/>
              </a:rPr>
              <a:t/>
            </a:r>
            <a:br>
              <a:rPr lang="en-US" sz="1200" b="0" i="0" kern="1200" dirty="0" smtClean="0">
                <a:solidFill>
                  <a:schemeClr val="tx1"/>
                </a:solidFill>
                <a:latin typeface="+mn-lt"/>
                <a:ea typeface="+mn-ea"/>
                <a:cs typeface="+mn-cs"/>
              </a:rPr>
            </a:br>
            <a:r>
              <a:rPr lang="en-US" sz="1200" b="0" i="0" kern="1200" dirty="0" smtClean="0">
                <a:solidFill>
                  <a:schemeClr val="tx1"/>
                </a:solidFill>
                <a:latin typeface="+mn-lt"/>
                <a:ea typeface="+mn-ea"/>
                <a:cs typeface="+mn-cs"/>
              </a:rPr>
              <a:t>Read more: </a:t>
            </a:r>
            <a:r>
              <a:rPr lang="en-US" sz="1200" b="0" i="0" u="sng" kern="1200" dirty="0" smtClean="0">
                <a:solidFill>
                  <a:schemeClr val="tx1"/>
                </a:solidFill>
                <a:latin typeface="+mn-lt"/>
                <a:ea typeface="+mn-ea"/>
                <a:cs typeface="+mn-cs"/>
                <a:hlinkClick r:id="rId3"/>
              </a:rPr>
              <a:t>http://ivythesis.typepad.com/term_paper_topics/2010/05/the-correlation-of-shrm-and-competitive-advantage.html#ixzz1mRby0tVE</a:t>
            </a:r>
            <a:endParaRPr lang="en-US" dirty="0" smtClean="0"/>
          </a:p>
          <a:p>
            <a:endParaRPr lang="en-US" dirty="0"/>
          </a:p>
        </p:txBody>
      </p:sp>
      <p:sp>
        <p:nvSpPr>
          <p:cNvPr id="4" name="Slide Number Placeholder 3"/>
          <p:cNvSpPr>
            <a:spLocks noGrp="1"/>
          </p:cNvSpPr>
          <p:nvPr>
            <p:ph type="sldNum" sz="quarter" idx="10"/>
          </p:nvPr>
        </p:nvSpPr>
        <p:spPr/>
        <p:txBody>
          <a:bodyPr/>
          <a:lstStyle/>
          <a:p>
            <a:fld id="{5C33BA06-F1EA-4A22-A771-5262D4C55E42}"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25000" lnSpcReduction="20000"/>
          </a:bodyPr>
          <a:lstStyle/>
          <a:p>
            <a:r>
              <a:rPr lang="en-US" sz="1200" b="1" i="0" u="none" strike="noStrike" kern="1200" dirty="0" smtClean="0">
                <a:solidFill>
                  <a:schemeClr val="tx1"/>
                </a:solidFill>
                <a:latin typeface="+mn-lt"/>
                <a:ea typeface="+mn-ea"/>
                <a:cs typeface="+mn-cs"/>
                <a:hlinkClick r:id="rId3"/>
              </a:rPr>
              <a:t>1^</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Shein</a:t>
            </a:r>
            <a:r>
              <a:rPr lang="en-US" sz="1200" b="0" i="0" kern="1200" dirty="0" smtClean="0">
                <a:solidFill>
                  <a:schemeClr val="tx1"/>
                </a:solidFill>
                <a:latin typeface="+mn-lt"/>
                <a:ea typeface="+mn-ea"/>
                <a:cs typeface="+mn-cs"/>
              </a:rPr>
              <a:t>, Edgar (1992). </a:t>
            </a:r>
            <a:r>
              <a:rPr lang="en-US" sz="1200" b="0" i="1" kern="1200" dirty="0" smtClean="0">
                <a:solidFill>
                  <a:schemeClr val="tx1"/>
                </a:solidFill>
                <a:latin typeface="+mn-lt"/>
                <a:ea typeface="+mn-ea"/>
                <a:cs typeface="+mn-cs"/>
              </a:rPr>
              <a:t>Organizational Culture and Leadership: A Dynamic View</a:t>
            </a:r>
            <a:r>
              <a:rPr lang="en-US" sz="1200" b="0" i="0" kern="1200" dirty="0" smtClean="0">
                <a:solidFill>
                  <a:schemeClr val="tx1"/>
                </a:solidFill>
                <a:latin typeface="+mn-lt"/>
                <a:ea typeface="+mn-ea"/>
                <a:cs typeface="+mn-cs"/>
              </a:rPr>
              <a:t>. San Francisco, CA: </a:t>
            </a:r>
            <a:r>
              <a:rPr lang="en-US" sz="1200" b="0" i="0" kern="1200" dirty="0" err="1" smtClean="0">
                <a:solidFill>
                  <a:schemeClr val="tx1"/>
                </a:solidFill>
                <a:latin typeface="+mn-lt"/>
                <a:ea typeface="+mn-ea"/>
                <a:cs typeface="+mn-cs"/>
              </a:rPr>
              <a:t>Jossey</a:t>
            </a:r>
            <a:r>
              <a:rPr lang="en-US" sz="1200" b="0" i="0" kern="1200" dirty="0" smtClean="0">
                <a:solidFill>
                  <a:schemeClr val="tx1"/>
                </a:solidFill>
                <a:latin typeface="+mn-lt"/>
                <a:ea typeface="+mn-ea"/>
                <a:cs typeface="+mn-cs"/>
              </a:rPr>
              <a:t>-Bass. pp. 9.</a:t>
            </a:r>
          </a:p>
          <a:p>
            <a:r>
              <a:rPr lang="en-US" sz="1200" b="1" i="0" u="none" strike="noStrike" kern="1200" dirty="0" smtClean="0">
                <a:solidFill>
                  <a:schemeClr val="tx1"/>
                </a:solidFill>
                <a:latin typeface="+mn-lt"/>
                <a:ea typeface="+mn-ea"/>
                <a:cs typeface="+mn-cs"/>
                <a:hlinkClick r:id="rId3"/>
              </a:rPr>
              <a:t>2^</a:t>
            </a:r>
            <a:r>
              <a:rPr lang="en-US" sz="1200" b="0" i="0" kern="1200" dirty="0" smtClean="0">
                <a:solidFill>
                  <a:schemeClr val="tx1"/>
                </a:solidFill>
                <a:latin typeface="+mn-lt"/>
                <a:ea typeface="+mn-ea"/>
                <a:cs typeface="+mn-cs"/>
              </a:rPr>
              <a:t> Charles W. L. Hill, and Gareth R. Jones, (2001) </a:t>
            </a:r>
            <a:r>
              <a:rPr lang="en-US" sz="1200" b="0" i="1" kern="1200" dirty="0" smtClean="0">
                <a:solidFill>
                  <a:schemeClr val="tx1"/>
                </a:solidFill>
                <a:latin typeface="+mn-lt"/>
                <a:ea typeface="+mn-ea"/>
                <a:cs typeface="+mn-cs"/>
              </a:rPr>
              <a:t>Strategic Management.</a:t>
            </a:r>
            <a:r>
              <a:rPr lang="en-US" sz="1200" b="0" i="0" kern="1200" dirty="0" smtClean="0">
                <a:solidFill>
                  <a:schemeClr val="tx1"/>
                </a:solidFill>
                <a:latin typeface="+mn-lt"/>
                <a:ea typeface="+mn-ea"/>
                <a:cs typeface="+mn-cs"/>
              </a:rPr>
              <a:t> Houghton Mifflin.</a:t>
            </a:r>
          </a:p>
          <a:p>
            <a:endParaRPr lang="en-US" dirty="0"/>
          </a:p>
        </p:txBody>
      </p:sp>
      <p:sp>
        <p:nvSpPr>
          <p:cNvPr id="4" name="Slide Number Placeholder 3"/>
          <p:cNvSpPr>
            <a:spLocks noGrp="1"/>
          </p:cNvSpPr>
          <p:nvPr>
            <p:ph type="sldNum" sz="quarter" idx="10"/>
          </p:nvPr>
        </p:nvSpPr>
        <p:spPr/>
        <p:txBody>
          <a:bodyPr/>
          <a:lstStyle/>
          <a:p>
            <a:fld id="{5C33BA06-F1EA-4A22-A771-5262D4C55E42}"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343D472-253C-4CC7-990B-C4377A51BE55}" type="datetimeFigureOut">
              <a:rPr lang="en-US" smtClean="0"/>
              <a:pPr/>
              <a:t>11/14/2015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D631B61-AE37-404F-93C0-36E14468675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43D472-253C-4CC7-990B-C4377A51BE55}" type="datetimeFigureOut">
              <a:rPr lang="en-US" smtClean="0"/>
              <a:pPr/>
              <a:t>11/14/2015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43D472-253C-4CC7-990B-C4377A51BE55}" type="datetimeFigureOut">
              <a:rPr lang="en-US" smtClean="0"/>
              <a:pPr/>
              <a:t>11/14/2015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43D472-253C-4CC7-990B-C4377A51BE55}" type="datetimeFigureOut">
              <a:rPr lang="en-US" smtClean="0"/>
              <a:pPr/>
              <a:t>11/14/2015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343D472-253C-4CC7-990B-C4377A51BE55}" type="datetimeFigureOut">
              <a:rPr lang="en-US" smtClean="0"/>
              <a:pPr/>
              <a:t>11/14/2015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31B61-AE37-404F-93C0-36E14468675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343D472-253C-4CC7-990B-C4377A51BE55}" type="datetimeFigureOut">
              <a:rPr lang="en-US" smtClean="0"/>
              <a:pPr/>
              <a:t>11/14/2015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343D472-253C-4CC7-990B-C4377A51BE55}" type="datetimeFigureOut">
              <a:rPr lang="en-US" smtClean="0"/>
              <a:pPr/>
              <a:t>11/14/2015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343D472-253C-4CC7-990B-C4377A51BE55}" type="datetimeFigureOut">
              <a:rPr lang="en-US" smtClean="0"/>
              <a:pPr/>
              <a:t>11/14/2015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43D472-253C-4CC7-990B-C4377A51BE55}" type="datetimeFigureOut">
              <a:rPr lang="en-US" smtClean="0"/>
              <a:pPr/>
              <a:t>11/14/2015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343D472-253C-4CC7-990B-C4377A51BE55}" type="datetimeFigureOut">
              <a:rPr lang="en-US" smtClean="0"/>
              <a:pPr/>
              <a:t>11/14/2015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631B61-AE37-404F-93C0-36E1446867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343D472-253C-4CC7-990B-C4377A51BE55}" type="datetimeFigureOut">
              <a:rPr lang="en-US" smtClean="0"/>
              <a:pPr/>
              <a:t>11/14/2015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D631B61-AE37-404F-93C0-36E144686751}"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343D472-253C-4CC7-990B-C4377A51BE55}" type="datetimeFigureOut">
              <a:rPr lang="en-US" smtClean="0"/>
              <a:pPr/>
              <a:t>11/14/2015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D631B61-AE37-404F-93C0-36E144686751}"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en.wikipedia.org/wiki/Schein"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en.wikipedia.org/wiki/Stakeholder_(corporate)" TargetMode="External"/><Relationship Id="rId4" Type="http://schemas.openxmlformats.org/officeDocument/2006/relationships/hyperlink" Target="http://en.wikipedia.org/wiki/Organizational_culture"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en.wikipedia.org/wiki/Senior_management" TargetMode="External"/><Relationship Id="rId2" Type="http://schemas.openxmlformats.org/officeDocument/2006/relationships/hyperlink" Target="http://en.wikipedia.org/wiki/Organizational_cultur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en.wikipedia.org/wiki/Masculinity_vs_femininity" TargetMode="External"/><Relationship Id="rId3" Type="http://schemas.openxmlformats.org/officeDocument/2006/relationships/hyperlink" Target="http://en.wikipedia.org/wiki/Power_distance" TargetMode="External"/><Relationship Id="rId7" Type="http://schemas.openxmlformats.org/officeDocument/2006/relationships/hyperlink" Target="http://en.wikipedia.org/wiki/Wikipedia:Citation_needed" TargetMode="External"/><Relationship Id="rId2" Type="http://schemas.openxmlformats.org/officeDocument/2006/relationships/hyperlink" Target="http://en.wikipedia.org/wiki/Organizational_culture" TargetMode="External"/><Relationship Id="rId1" Type="http://schemas.openxmlformats.org/officeDocument/2006/relationships/slideLayout" Target="../slideLayouts/slideLayout2.xml"/><Relationship Id="rId6" Type="http://schemas.openxmlformats.org/officeDocument/2006/relationships/hyperlink" Target="http://en.wikipedia.org/wiki/Collectivism" TargetMode="External"/><Relationship Id="rId5" Type="http://schemas.openxmlformats.org/officeDocument/2006/relationships/hyperlink" Target="http://en.wikipedia.org/wiki/Individualism" TargetMode="External"/><Relationship Id="rId4" Type="http://schemas.openxmlformats.org/officeDocument/2006/relationships/hyperlink" Target="http://en.wikipedia.org/wiki/Uncertainty_avoidance"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en.wikipedia.org/wiki/Organizational_cultur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en.wikipedia.org/wiki/Organizational_cultur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en.wikipedia.org/wiki/Organizational_structure"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en.wikipedia.org/wiki/Traditional_domination" TargetMode="External"/><Relationship Id="rId2" Type="http://schemas.openxmlformats.org/officeDocument/2006/relationships/hyperlink" Target="http://en.wikipedia.org/wiki/Standardization" TargetMode="External"/><Relationship Id="rId1" Type="http://schemas.openxmlformats.org/officeDocument/2006/relationships/slideLayout" Target="../slideLayouts/slideLayout2.xml"/><Relationship Id="rId6" Type="http://schemas.openxmlformats.org/officeDocument/2006/relationships/hyperlink" Target="http://en.wikipedia.org/wiki/Tripartite_classification_of_authority" TargetMode="External"/><Relationship Id="rId5" Type="http://schemas.openxmlformats.org/officeDocument/2006/relationships/hyperlink" Target="http://en.wikipedia.org/wiki/Max_Weber" TargetMode="External"/><Relationship Id="rId4" Type="http://schemas.openxmlformats.org/officeDocument/2006/relationships/hyperlink" Target="http://en.wikipedia.org/wiki/Charismatic_domination"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en.wikipedia.org/wiki/Bureaucratic" TargetMode="External"/><Relationship Id="rId2" Type="http://schemas.openxmlformats.org/officeDocument/2006/relationships/hyperlink" Target="http://en.wikipedia.org/wiki/Organizational_structure"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en.wikipedia.org/wiki/Bureaucracy" TargetMode="External"/><Relationship Id="rId2" Type="http://schemas.openxmlformats.org/officeDocument/2006/relationships/hyperlink" Target="http://en.wikipedia.org/wiki/Organizational_structure" TargetMode="External"/><Relationship Id="rId1" Type="http://schemas.openxmlformats.org/officeDocument/2006/relationships/slideLayout" Target="../slideLayouts/slideLayout2.xml"/><Relationship Id="rId6" Type="http://schemas.openxmlformats.org/officeDocument/2006/relationships/hyperlink" Target="http://en.wikipedia.org/wiki/Matrix_management" TargetMode="External"/><Relationship Id="rId5" Type="http://schemas.openxmlformats.org/officeDocument/2006/relationships/hyperlink" Target="http://en.wikipedia.org/w/index.php?title=Culture_management&amp;action=edit&amp;redlink=1" TargetMode="External"/><Relationship Id="rId4" Type="http://schemas.openxmlformats.org/officeDocument/2006/relationships/hyperlink" Target="http://en.wikipedia.org/wiki/Total_quality_management" TargetMode="External"/></Relationships>
</file>

<file path=ppt/slides/_rels/slide27.xml.rels><?xml version="1.0" encoding="UTF-8" standalone="yes"?>
<Relationships xmlns="http://schemas.openxmlformats.org/package/2006/relationships"><Relationship Id="rId8" Type="http://schemas.openxmlformats.org/officeDocument/2006/relationships/hyperlink" Target="http://en.wikipedia.org/wiki/Community_organization" TargetMode="External"/><Relationship Id="rId3" Type="http://schemas.openxmlformats.org/officeDocument/2006/relationships/hyperlink" Target="http://en.wikipedia.org/wiki/Charles_Heckscher" TargetMode="External"/><Relationship Id="rId7" Type="http://schemas.openxmlformats.org/officeDocument/2006/relationships/hyperlink" Target="http://en.wikipedia.org/wiki/Non-profit" TargetMode="External"/><Relationship Id="rId12" Type="http://schemas.openxmlformats.org/officeDocument/2006/relationships/hyperlink" Target="http://en.wikipedia.org/wiki/Complexity_theory_and_organizations" TargetMode="External"/><Relationship Id="rId2" Type="http://schemas.openxmlformats.org/officeDocument/2006/relationships/hyperlink" Target="http://en.wikipedia.org/wiki/Organizational_structure" TargetMode="External"/><Relationship Id="rId1" Type="http://schemas.openxmlformats.org/officeDocument/2006/relationships/slideLayout" Target="../slideLayouts/slideLayout2.xml"/><Relationship Id="rId6" Type="http://schemas.openxmlformats.org/officeDocument/2006/relationships/hyperlink" Target="http://en.wikipedia.org/wiki/Cooperatives" TargetMode="External"/><Relationship Id="rId11" Type="http://schemas.openxmlformats.org/officeDocument/2006/relationships/hyperlink" Target="http://en.wikipedia.org/wiki/Oppression" TargetMode="External"/><Relationship Id="rId5" Type="http://schemas.openxmlformats.org/officeDocument/2006/relationships/hyperlink" Target="http://en.wikipedia.org/wiki/Housing_cooperatives" TargetMode="External"/><Relationship Id="rId10" Type="http://schemas.openxmlformats.org/officeDocument/2006/relationships/hyperlink" Target="http://en.wikipedia.org/wiki/Empowerment" TargetMode="External"/><Relationship Id="rId4" Type="http://schemas.openxmlformats.org/officeDocument/2006/relationships/hyperlink" Target="http://en.wikipedia.org/wiki/Consensus" TargetMode="External"/><Relationship Id="rId9" Type="http://schemas.openxmlformats.org/officeDocument/2006/relationships/hyperlink" Target="http://en.wikipedia.org/wiki/Participation_(decision_making)"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en.wikipedia.org/wiki/Organizational_structure" TargetMode="External"/><Relationship Id="rId2" Type="http://schemas.openxmlformats.org/officeDocument/2006/relationships/hyperlink" Target="http://en.wikipedia.org/wiki/Functional_organization"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en.wikipedia.org/wiki/Compan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en.wikipedia.org/wiki/Project" TargetMode="External"/><Relationship Id="rId2" Type="http://schemas.openxmlformats.org/officeDocument/2006/relationships/hyperlink" Target="http://en.wikipedia.org/wiki/Matrix_management" TargetMode="External"/><Relationship Id="rId1" Type="http://schemas.openxmlformats.org/officeDocument/2006/relationships/slideLayout" Target="../slideLayouts/slideLayout2.xml"/><Relationship Id="rId4" Type="http://schemas.openxmlformats.org/officeDocument/2006/relationships/hyperlink" Target="http://en.wikipedia.org/wiki/Project_manager"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en.wikipedia.org/wiki/Organizational_structure"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en.wikipedia.org/wiki/Organizational_structure"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Business_cluster" TargetMode="External"/><Relationship Id="rId2" Type="http://schemas.openxmlformats.org/officeDocument/2006/relationships/hyperlink" Target="http://en.wikipedia.org/wiki/Business" TargetMode="External"/><Relationship Id="rId1" Type="http://schemas.openxmlformats.org/officeDocument/2006/relationships/slideLayout" Target="../slideLayouts/slideLayout2.xml"/><Relationship Id="rId6" Type="http://schemas.openxmlformats.org/officeDocument/2006/relationships/hyperlink" Target="http://en.wikipedia.org/wiki/Strategic_management" TargetMode="External"/><Relationship Id="rId5" Type="http://schemas.openxmlformats.org/officeDocument/2006/relationships/hyperlink" Target="http://en.wikipedia.org/wiki/Agglomeration" TargetMode="External"/><Relationship Id="rId4" Type="http://schemas.openxmlformats.org/officeDocument/2006/relationships/hyperlink" Target="http://en.wikipedia.org/wiki/Urban_studies"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en.wikipedia.org/wiki/Global_economy" TargetMode="External"/><Relationship Id="rId3" Type="http://schemas.openxmlformats.org/officeDocument/2006/relationships/hyperlink" Target="http://en.wikipedia.org/wiki/Business_cluster" TargetMode="External"/><Relationship Id="rId7" Type="http://schemas.openxmlformats.org/officeDocument/2006/relationships/hyperlink" Target="http://en.wikipedia.org/wiki/Alfred_Marshall" TargetMode="External"/><Relationship Id="rId12" Type="http://schemas.openxmlformats.org/officeDocument/2006/relationships/hyperlink" Target="http://en.wikipedia.org/wiki/Sustainable_competitive_advantage" TargetMode="External"/><Relationship Id="rId2" Type="http://schemas.openxmlformats.org/officeDocument/2006/relationships/hyperlink" Target="http://en.wikipedia.org/wiki/Michael_Porter" TargetMode="External"/><Relationship Id="rId1" Type="http://schemas.openxmlformats.org/officeDocument/2006/relationships/slideLayout" Target="../slideLayouts/slideLayout2.xml"/><Relationship Id="rId6" Type="http://schemas.openxmlformats.org/officeDocument/2006/relationships/hyperlink" Target="http://en.wikipedia.org/w/index.php?title=Agglomeration_economies&amp;action=edit&amp;redlink=1" TargetMode="External"/><Relationship Id="rId11" Type="http://schemas.openxmlformats.org/officeDocument/2006/relationships/hyperlink" Target="http://en.wikipedia.org/wiki/Innovation" TargetMode="External"/><Relationship Id="rId5" Type="http://schemas.openxmlformats.org/officeDocument/2006/relationships/hyperlink" Target="http://en.wikipedia.org/wiki/Cluster_development" TargetMode="External"/><Relationship Id="rId10" Type="http://schemas.openxmlformats.org/officeDocument/2006/relationships/hyperlink" Target="http://en.wikipedia.org/wiki/Competitive_advantage" TargetMode="External"/><Relationship Id="rId4" Type="http://schemas.openxmlformats.org/officeDocument/2006/relationships/hyperlink" Target="http://en.wikipedia.org/wiki/Paul_Krugman" TargetMode="External"/><Relationship Id="rId9" Type="http://schemas.openxmlformats.org/officeDocument/2006/relationships/hyperlink" Target="http://en.wikipedia.org/wiki/Comparative_advantage"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en.wikipedia.org/wiki/Birmingham" TargetMode="External"/><Relationship Id="rId3" Type="http://schemas.openxmlformats.org/officeDocument/2006/relationships/hyperlink" Target="http://en.wikipedia.org/wiki/United_Kingdom" TargetMode="External"/><Relationship Id="rId7" Type="http://schemas.openxmlformats.org/officeDocument/2006/relationships/hyperlink" Target="http://en.wikipedia.org/wiki/Aston_Science_Park" TargetMode="External"/><Relationship Id="rId2" Type="http://schemas.openxmlformats.org/officeDocument/2006/relationships/hyperlink" Target="http://en.wikipedia.org/wiki/Germany" TargetMode="External"/><Relationship Id="rId1" Type="http://schemas.openxmlformats.org/officeDocument/2006/relationships/slideLayout" Target="../slideLayouts/slideLayout2.xml"/><Relationship Id="rId6" Type="http://schemas.openxmlformats.org/officeDocument/2006/relationships/hyperlink" Target="http://en.wikipedia.org/wiki/Solent" TargetMode="External"/><Relationship Id="rId5" Type="http://schemas.openxmlformats.org/officeDocument/2006/relationships/hyperlink" Target="http://en.wikipedia.org/wiki/Cowes" TargetMode="External"/><Relationship Id="rId4" Type="http://schemas.openxmlformats.org/officeDocument/2006/relationships/hyperlink" Target="http://en.wikipedia.org/wiki/South_east_England" TargetMode="External"/><Relationship Id="rId9" Type="http://schemas.openxmlformats.org/officeDocument/2006/relationships/hyperlink" Target="http://en.wikipedia.org/wiki/Supply_chain"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890144"/>
            <a:ext cx="8882296" cy="1472184"/>
          </a:xfrm>
        </p:spPr>
        <p:txBody>
          <a:bodyPr>
            <a:normAutofit fontScale="90000"/>
          </a:bodyPr>
          <a:lstStyle/>
          <a:p>
            <a:r>
              <a:rPr lang="en-US" dirty="0" smtClean="0"/>
              <a:t>Strategic Human Resources Management</a:t>
            </a:r>
            <a:br>
              <a:rPr lang="en-US" dirty="0" smtClean="0"/>
            </a:br>
            <a:r>
              <a:rPr lang="en-US" dirty="0" smtClean="0"/>
              <a:t/>
            </a:r>
            <a:br>
              <a:rPr lang="en-US" dirty="0" smtClean="0"/>
            </a:br>
            <a:r>
              <a:rPr lang="en-US" sz="8000" dirty="0" smtClean="0">
                <a:solidFill>
                  <a:schemeClr val="tx1"/>
                </a:solidFill>
              </a:rPr>
              <a:t>Organizational </a:t>
            </a:r>
            <a:r>
              <a:rPr lang="en-US" sz="5300" dirty="0" smtClean="0">
                <a:solidFill>
                  <a:schemeClr val="tx1"/>
                </a:solidFill>
              </a:rPr>
              <a:t>Characteristics</a:t>
            </a:r>
            <a:endParaRPr lang="en-US" sz="4000" dirty="0"/>
          </a:p>
        </p:txBody>
      </p:sp>
      <p:sp>
        <p:nvSpPr>
          <p:cNvPr id="3" name="Subtitle 2"/>
          <p:cNvSpPr>
            <a:spLocks noGrp="1"/>
          </p:cNvSpPr>
          <p:nvPr>
            <p:ph type="subTitle" idx="1"/>
          </p:nvPr>
        </p:nvSpPr>
        <p:spPr>
          <a:xfrm>
            <a:off x="1428728" y="4437112"/>
            <a:ext cx="7406640" cy="1080120"/>
          </a:xfrm>
        </p:spPr>
        <p:txBody>
          <a:bodyPr>
            <a:normAutofit fontScale="85000" lnSpcReduction="20000"/>
          </a:bodyPr>
          <a:lstStyle/>
          <a:p>
            <a:pPr algn="r"/>
            <a:r>
              <a:rPr lang="en-US" dirty="0" smtClean="0"/>
              <a:t>Fakultas Ekonomi</a:t>
            </a:r>
          </a:p>
          <a:p>
            <a:pPr algn="r"/>
            <a:r>
              <a:rPr lang="en-US" dirty="0" smtClean="0"/>
              <a:t>Universitas Negeri Yogyakarta</a:t>
            </a:r>
          </a:p>
          <a:p>
            <a:pPr algn="r"/>
            <a:r>
              <a:rPr lang="en-US" dirty="0" smtClean="0"/>
              <a:t>2012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Organizational culture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 is defined as “A pattern of shared basic assumptions invented, discovered, or developed by a given group as it learns to cope with its problems of external adaptation and internal integration" that have worked well enough to be considered valid and therefore, to be taught to new members as the correct way to perceive, think and feel in relation to those </a:t>
            </a:r>
            <a:r>
              <a:rPr lang="en-US" dirty="0" err="1" smtClean="0"/>
              <a:t>problems”</a:t>
            </a:r>
            <a:r>
              <a:rPr lang="en-US" dirty="0" err="1" smtClean="0">
                <a:hlinkClick r:id="rId3" tooltip="Schein"/>
              </a:rPr>
              <a:t>Schein</a:t>
            </a:r>
            <a:r>
              <a:rPr lang="en-US" dirty="0" smtClean="0"/>
              <a:t>.</a:t>
            </a:r>
            <a:r>
              <a:rPr lang="en-US" baseline="30000" dirty="0" smtClean="0">
                <a:hlinkClick r:id="rId4"/>
              </a:rPr>
              <a:t>[1]</a:t>
            </a:r>
            <a:r>
              <a:rPr lang="en-US" dirty="0" smtClean="0"/>
              <a:t> It has also been defined as "the specific collection of values and norms that are shared by people and groups in an organization and that control the way they interact with each other and </a:t>
            </a:r>
            <a:r>
              <a:rPr lang="en-US" dirty="0" err="1" smtClean="0"/>
              <a:t>with</a:t>
            </a:r>
            <a:r>
              <a:rPr lang="en-US" dirty="0" err="1" smtClean="0">
                <a:hlinkClick r:id="rId5" tooltip="Stakeholder (corporate)"/>
              </a:rPr>
              <a:t>stakeholders</a:t>
            </a:r>
            <a:r>
              <a:rPr lang="en-US" dirty="0" smtClean="0"/>
              <a:t> outside the organization."</a:t>
            </a:r>
            <a:r>
              <a:rPr lang="en-US" baseline="30000" dirty="0" smtClean="0">
                <a:hlinkClick r:id="rId4"/>
              </a:rPr>
              <a:t>[2]</a:t>
            </a:r>
            <a:r>
              <a:rPr lang="en-US" dirty="0" smtClean="0"/>
              <a:t> </a:t>
            </a:r>
            <a:r>
              <a:rPr lang="en-US" dirty="0" err="1" smtClean="0"/>
              <a:t>Ravasi</a:t>
            </a:r>
            <a:r>
              <a:rPr lang="en-US" dirty="0" smtClean="0"/>
              <a:t> and Schultz (2006) state that organizational culture is a set of shared mental assumptions that guide interpretation and action in organizations by defining appropriate behavior for various situations.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Corporate culture and organizational culture</a:t>
            </a:r>
            <a:endParaRPr lang="en-US" dirty="0"/>
          </a:p>
        </p:txBody>
      </p:sp>
      <p:sp>
        <p:nvSpPr>
          <p:cNvPr id="3" name="Content Placeholder 2"/>
          <p:cNvSpPr>
            <a:spLocks noGrp="1"/>
          </p:cNvSpPr>
          <p:nvPr>
            <p:ph idx="1"/>
          </p:nvPr>
        </p:nvSpPr>
        <p:spPr/>
        <p:txBody>
          <a:bodyPr>
            <a:normAutofit fontScale="55000" lnSpcReduction="20000"/>
          </a:bodyPr>
          <a:lstStyle/>
          <a:p>
            <a:r>
              <a:rPr lang="en-US" b="1" dirty="0" smtClean="0"/>
              <a:t>Corporate culture</a:t>
            </a:r>
            <a:r>
              <a:rPr lang="en-US" dirty="0" smtClean="0"/>
              <a:t> is the total sum of the values, customs, traditions, and meanings that make a company unique. Corporate culture is often called "the character of an organization", since it embodies the vision of the company's founders. The values of a corporate culture influence the ethical standards within a corporation, as well as managerial behavior.</a:t>
            </a:r>
            <a:r>
              <a:rPr lang="en-US" baseline="30000" dirty="0" smtClean="0">
                <a:hlinkClick r:id="rId2"/>
              </a:rPr>
              <a:t>[20]</a:t>
            </a:r>
            <a:endParaRPr lang="en-US" dirty="0" smtClean="0"/>
          </a:p>
          <a:p>
            <a:r>
              <a:rPr lang="en-US" dirty="0" smtClean="0">
                <a:hlinkClick r:id="rId3" tooltip="Senior management"/>
              </a:rPr>
              <a:t>Senior management</a:t>
            </a:r>
            <a:r>
              <a:rPr lang="en-US" dirty="0" smtClean="0"/>
              <a:t> may try to determine a </a:t>
            </a:r>
            <a:r>
              <a:rPr lang="en-US" i="1" dirty="0" smtClean="0"/>
              <a:t>corporate culture</a:t>
            </a:r>
            <a:r>
              <a:rPr lang="en-US" dirty="0" smtClean="0"/>
              <a:t>. They may wish to impose corporate values and standards of behavior that specifically reflect the objectives of the organization. In addition, there will also be an extant internal culture within the workforce. Work-groups within the organization have their own behavioral quirks and interactions which, to an extent, affect the whole system. Roger Harrison's four-culture typology, and adapted by Charles Handy, suggests that unlike organizational culture, corporate culture can be 'imported'. For example, computer technicians will have expertise, language and behaviors gained independently of the organization, but their presence can influence the culture of the organization as a whole. Corporate culture as humorously defined by the authors of "Death to All Sacred Cows" takes an interesting twist. Beau Fraser, David Bernstein and Bill Schwab introduce the term 'Sacred Cow' as the ultimate sin to corporate culture. Their book is dedicated to killing these "fundamental tenets of commerce” by emphasizing that these 'Sacred Cows' "survive by keeping everything the same." </a:t>
            </a:r>
            <a:r>
              <a:rPr lang="en-US" baseline="30000" dirty="0" smtClean="0">
                <a:hlinkClick r:id="rId2"/>
              </a:rPr>
              <a:t>[21][22]</a:t>
            </a:r>
            <a:endParaRPr lang="en-US" dirty="0" smtClean="0"/>
          </a:p>
          <a:p>
            <a:r>
              <a:rPr lang="en-US" dirty="0" smtClean="0"/>
              <a:t>Organizational culture and corporate culture are often used interchangeably but it is a mistake to state that they are the same concept. All corporations are also organizations but not all organizations are corporations. Organizations include religious institutions, not-for-profit groups, and government agencies. There is even the Canadian Criminal Code definition of "organized crime" as meaning "a group comprised of three or more persons which has, as one of its primary activities or purposes, the commission of serious offences which likely results in financial gain." Corporations are organizations and are also legal entities. As Schein (2009), Deal &amp; Kennedy (2000), </a:t>
            </a:r>
            <a:r>
              <a:rPr lang="en-US" dirty="0" err="1" smtClean="0"/>
              <a:t>Kotter</a:t>
            </a:r>
            <a:r>
              <a:rPr lang="en-US" dirty="0" smtClean="0"/>
              <a:t> (1992) and many others state, organizations often have very differing cultures as well as subcultures.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US" dirty="0" smtClean="0"/>
              <a:t>Views on organizational culture</a:t>
            </a:r>
            <a:endParaRPr lang="en-US" dirty="0"/>
          </a:p>
        </p:txBody>
      </p:sp>
      <p:sp>
        <p:nvSpPr>
          <p:cNvPr id="3" name="Content Placeholder 2"/>
          <p:cNvSpPr>
            <a:spLocks noGrp="1"/>
          </p:cNvSpPr>
          <p:nvPr>
            <p:ph idx="1"/>
          </p:nvPr>
        </p:nvSpPr>
        <p:spPr>
          <a:xfrm>
            <a:off x="457200" y="1536192"/>
            <a:ext cx="8229600" cy="4389120"/>
          </a:xfrm>
        </p:spPr>
        <p:txBody>
          <a:bodyPr>
            <a:noAutofit/>
          </a:bodyPr>
          <a:lstStyle/>
          <a:p>
            <a:pPr>
              <a:buNone/>
            </a:pPr>
            <a:r>
              <a:rPr lang="en-US" sz="1700" b="1" dirty="0" smtClean="0"/>
              <a:t>Something that an organization has</a:t>
            </a:r>
          </a:p>
          <a:p>
            <a:r>
              <a:rPr lang="en-US" sz="1700" dirty="0" smtClean="0"/>
              <a:t>Culture as a variable takes on the perspective that culture is something that an organization has. Culture is just one entity that adds to the organization as a whole. Culture can be manipulated and altered depending on leadership and members. This perspective believes in a strong culture where everyone buys into it.</a:t>
            </a:r>
          </a:p>
          <a:p>
            <a:pPr>
              <a:buNone/>
            </a:pPr>
            <a:endParaRPr lang="en-US" sz="1700" b="1" dirty="0" smtClean="0"/>
          </a:p>
          <a:p>
            <a:pPr>
              <a:buNone/>
            </a:pPr>
            <a:r>
              <a:rPr lang="en-US" sz="1700" b="1" dirty="0" smtClean="0"/>
              <a:t>Something that an organization is</a:t>
            </a:r>
          </a:p>
          <a:p>
            <a:pPr>
              <a:buNone/>
            </a:pPr>
            <a:r>
              <a:rPr lang="en-US" sz="1700" dirty="0" smtClean="0"/>
              <a:t>Culture as Root Metaphor takes the perspective that culture is something the organization is. Culture is basic, but with personal experiences people can view it a little differently. This view of an organization is created through communication and symbols. There can be competing metaphors. The organizational communication perspective on culture views culture in three different ways:</a:t>
            </a:r>
          </a:p>
          <a:p>
            <a:r>
              <a:rPr lang="en-US" sz="1700" b="1" dirty="0" smtClean="0"/>
              <a:t>Traditionalism</a:t>
            </a:r>
            <a:r>
              <a:rPr lang="en-US" sz="1700" dirty="0" smtClean="0"/>
              <a:t>: Views culture through objective things such as stories, rituals, and symbols</a:t>
            </a:r>
          </a:p>
          <a:p>
            <a:r>
              <a:rPr lang="en-US" sz="1700" b="1" dirty="0" err="1" smtClean="0"/>
              <a:t>Interpretivism</a:t>
            </a:r>
            <a:r>
              <a:rPr lang="en-US" sz="1700" dirty="0" smtClean="0"/>
              <a:t>: Views culture through a network of shared meanings (organization members sharing subjective meanings)</a:t>
            </a:r>
          </a:p>
          <a:p>
            <a:r>
              <a:rPr lang="en-US" sz="1700" b="1" dirty="0" smtClean="0"/>
              <a:t>Critical-</a:t>
            </a:r>
            <a:r>
              <a:rPr lang="en-US" sz="1700" b="1" dirty="0" err="1" smtClean="0"/>
              <a:t>Interpretivism</a:t>
            </a:r>
            <a:r>
              <a:rPr lang="en-US" sz="1700" dirty="0" smtClean="0"/>
              <a:t>: Views culture through a network of shared meanings as well as the power struggles created by a similar network of competing meanings</a:t>
            </a:r>
          </a:p>
          <a:p>
            <a:endParaRPr lang="en-US" sz="1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Hofstede</a:t>
            </a:r>
            <a:r>
              <a:rPr lang="en-US" b="1" dirty="0" smtClean="0"/>
              <a:t/>
            </a:r>
            <a:br>
              <a:rPr lang="en-US" b="1" dirty="0" smtClean="0"/>
            </a:br>
            <a:r>
              <a:rPr lang="en-US" sz="2000" dirty="0" err="1" smtClean="0"/>
              <a:t>Hofstede</a:t>
            </a:r>
            <a:r>
              <a:rPr lang="en-US" sz="2000" dirty="0" smtClean="0"/>
              <a:t> (1980</a:t>
            </a:r>
            <a:r>
              <a:rPr lang="en-US" sz="2000" baseline="30000" dirty="0" smtClean="0">
                <a:hlinkClick r:id="rId2"/>
              </a:rPr>
              <a:t>[4]</a:t>
            </a:r>
            <a:r>
              <a:rPr lang="en-US" sz="2000" dirty="0" smtClean="0"/>
              <a:t>) demonstrated that there are national and regional cultural groupings that affect the behavior of organizations.</a:t>
            </a:r>
            <a:endParaRPr lang="en-US" dirty="0"/>
          </a:p>
        </p:txBody>
      </p:sp>
      <p:sp>
        <p:nvSpPr>
          <p:cNvPr id="3" name="Content Placeholder 2"/>
          <p:cNvSpPr>
            <a:spLocks noGrp="1"/>
          </p:cNvSpPr>
          <p:nvPr>
            <p:ph idx="1"/>
          </p:nvPr>
        </p:nvSpPr>
        <p:spPr>
          <a:xfrm>
            <a:off x="228600" y="1935480"/>
            <a:ext cx="8686800" cy="4389120"/>
          </a:xfrm>
        </p:spPr>
        <p:txBody>
          <a:bodyPr>
            <a:noAutofit/>
          </a:bodyPr>
          <a:lstStyle/>
          <a:p>
            <a:pPr marL="342900" indent="-342900">
              <a:buFont typeface="+mj-lt"/>
              <a:buAutoNum type="arabicPeriod"/>
            </a:pPr>
            <a:r>
              <a:rPr lang="en-US" sz="1700" i="1" dirty="0" smtClean="0">
                <a:hlinkClick r:id="rId3" tooltip="Power distance"/>
              </a:rPr>
              <a:t>Power distance</a:t>
            </a:r>
            <a:r>
              <a:rPr lang="en-US" sz="1700" dirty="0" smtClean="0"/>
              <a:t> - The degree to which a society expects there to be differences in the levels of power. A high score suggests that there is an expectation that some individuals wield larger amounts of power than others. A low score reflects the view that all people should have equal rights.</a:t>
            </a:r>
          </a:p>
          <a:p>
            <a:pPr marL="342900" indent="-342900">
              <a:buFont typeface="+mj-lt"/>
              <a:buAutoNum type="arabicPeriod"/>
            </a:pPr>
            <a:r>
              <a:rPr lang="en-US" sz="1700" i="1" dirty="0" smtClean="0">
                <a:hlinkClick r:id="rId4" tooltip="Uncertainty avoidance"/>
              </a:rPr>
              <a:t>Uncertainty avoidance</a:t>
            </a:r>
            <a:r>
              <a:rPr lang="en-US" sz="1700" dirty="0" smtClean="0"/>
              <a:t> reflects the extent to which a society accepts uncertainty and risk.</a:t>
            </a:r>
          </a:p>
          <a:p>
            <a:pPr marL="342900" indent="-342900">
              <a:buFont typeface="+mj-lt"/>
              <a:buAutoNum type="arabicPeriod"/>
            </a:pPr>
            <a:r>
              <a:rPr lang="en-US" sz="1700" i="1" dirty="0" smtClean="0"/>
              <a:t>Individualism vs. collectivism</a:t>
            </a:r>
            <a:r>
              <a:rPr lang="en-US" sz="1700" dirty="0" smtClean="0"/>
              <a:t> - </a:t>
            </a:r>
            <a:r>
              <a:rPr lang="en-US" sz="1700" dirty="0" smtClean="0">
                <a:hlinkClick r:id="rId5" tooltip="Individualism"/>
              </a:rPr>
              <a:t>individualism</a:t>
            </a:r>
            <a:r>
              <a:rPr lang="en-US" sz="1700" dirty="0" smtClean="0"/>
              <a:t> is contrasted with </a:t>
            </a:r>
            <a:r>
              <a:rPr lang="en-US" sz="1700" dirty="0" smtClean="0">
                <a:hlinkClick r:id="rId6" tooltip="Collectivism"/>
              </a:rPr>
              <a:t>collectivism</a:t>
            </a:r>
            <a:r>
              <a:rPr lang="en-US" sz="1700" dirty="0" smtClean="0"/>
              <a:t>, and refers to the extent to which people are expected to stand up for themselves, or alternatively act predominantly as a member of the group or organization. However, recent researches have shown that high individualism may not necessarily mean low collectivism, and vice versa</a:t>
            </a:r>
            <a:r>
              <a:rPr lang="en-US" sz="1700" baseline="30000" dirty="0" smtClean="0"/>
              <a:t>[</a:t>
            </a:r>
            <a:r>
              <a:rPr lang="en-US" sz="1700" i="1" baseline="30000" dirty="0" smtClean="0">
                <a:hlinkClick r:id="rId7" tooltip="Wikipedia:Citation needed"/>
              </a:rPr>
              <a:t>citation needed</a:t>
            </a:r>
            <a:r>
              <a:rPr lang="en-US" sz="1700" baseline="30000" dirty="0" smtClean="0"/>
              <a:t>]</a:t>
            </a:r>
            <a:r>
              <a:rPr lang="en-US" sz="1700" dirty="0" smtClean="0"/>
              <a:t>. Research indicates that the two concepts are actually unrelated. Some people and cultures might have both high individualism and high collectivism, for example. Someone who highly values duty to his or her group does not necessarily give a low priority to personal freedom and self-sufficiency</a:t>
            </a:r>
          </a:p>
          <a:p>
            <a:pPr marL="342900" indent="-342900">
              <a:buFont typeface="+mj-lt"/>
              <a:buAutoNum type="arabicPeriod"/>
            </a:pPr>
            <a:r>
              <a:rPr lang="en-US" sz="1700" i="1" dirty="0" smtClean="0">
                <a:hlinkClick r:id="rId8" tooltip="Masculinity vs femininity"/>
              </a:rPr>
              <a:t>Masculinity vs. femininity</a:t>
            </a:r>
            <a:r>
              <a:rPr lang="en-US" sz="1700" dirty="0" smtClean="0"/>
              <a:t> - refers to the value placed on traditionally male or female values. Male values for example include competitiveness, assertiveness, ambition, and the accumulation of wealth and material possessions</a:t>
            </a:r>
            <a:r>
              <a:rPr lang="en-US" sz="1700" baseline="30000" dirty="0" smtClean="0"/>
              <a:t>[</a:t>
            </a:r>
            <a:r>
              <a:rPr lang="en-US" sz="1700" i="1" baseline="30000" dirty="0" smtClean="0">
                <a:hlinkClick r:id="rId7" tooltip="Wikipedia:Citation needed"/>
              </a:rPr>
              <a:t>citation needed</a:t>
            </a:r>
            <a:r>
              <a:rPr lang="en-US" sz="1700" baseline="30000" dirty="0" smtClean="0"/>
              <a:t>]</a:t>
            </a:r>
            <a:r>
              <a:rPr lang="en-US" sz="1700" dirty="0" smtClean="0"/>
              <a:t>.</a:t>
            </a:r>
          </a:p>
          <a:p>
            <a:endParaRPr lang="en-US" sz="1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O'Reilly, Chatman, and Caldwell</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O’Rielly</a:t>
            </a:r>
            <a:r>
              <a:rPr lang="en-US" dirty="0" smtClean="0"/>
              <a:t>, Chatman &amp; Caldwell (1991) developed a model based on the belief that cultures can be distinguished by values that are reinforced within organizations. Their Organizational Profile Model (OCP) is a self reporting tool which makes distinctions according seven categories - Innovation, Stability, Respect for People, Outcome Orientation, Attention to Detail, Team Orientation, and Aggressiveness. The model is not intended to measure how organizational culture effects organizational performance, rather it measures associations between the personalities of individuals in the organization and the organization’s culture.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O'Reilly, Chatman, and Caldwell</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Daniel Denison’s model (1990) asserts that organizational culture can be described by four general dimensions – Mission, Adaptability, Involvement and Consistency. Each of these general dimensions is further described by the following three sub-dimensions:</a:t>
            </a:r>
          </a:p>
          <a:p>
            <a:r>
              <a:rPr lang="en-US" b="1" dirty="0" smtClean="0"/>
              <a:t>Mission</a:t>
            </a:r>
            <a:r>
              <a:rPr lang="en-US" dirty="0" smtClean="0"/>
              <a:t> - Strategic Direction and Intent, Goals and Objectives and Vision</a:t>
            </a:r>
          </a:p>
          <a:p>
            <a:r>
              <a:rPr lang="en-US" b="1" dirty="0" smtClean="0"/>
              <a:t>Adaptability</a:t>
            </a:r>
            <a:r>
              <a:rPr lang="en-US" dirty="0" smtClean="0"/>
              <a:t> - Creating Change, Customer Focus and Organizational Learning</a:t>
            </a:r>
          </a:p>
          <a:p>
            <a:r>
              <a:rPr lang="en-US" b="1" dirty="0" smtClean="0"/>
              <a:t>Involvement</a:t>
            </a:r>
            <a:r>
              <a:rPr lang="en-US" dirty="0" smtClean="0"/>
              <a:t> - Empowerment, Team Orientation and Capability Development</a:t>
            </a:r>
          </a:p>
          <a:p>
            <a:r>
              <a:rPr lang="en-US" b="1" dirty="0" smtClean="0"/>
              <a:t>Consistency</a:t>
            </a:r>
            <a:r>
              <a:rPr lang="en-US" dirty="0" smtClean="0"/>
              <a:t> - Core Values, Agreement, Coordination/Integration</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Deal and Kennedy</a:t>
            </a: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t>Work-hard, play-hard culture</a:t>
            </a:r>
            <a:r>
              <a:rPr lang="en-US" baseline="30000" dirty="0" smtClean="0">
                <a:hlinkClick r:id="rId2"/>
              </a:rPr>
              <a:t>[6]</a:t>
            </a:r>
            <a:r>
              <a:rPr lang="en-US" dirty="0" smtClean="0"/>
              <a:t> This has rapid feedback/reward and low risk Resulting in: Stress coming from quantity of work rather than uncertainty. High-speed action leading to high-speed recreation. Examples: Restaurants, software companies.</a:t>
            </a:r>
          </a:p>
          <a:p>
            <a:r>
              <a:rPr lang="en-US" b="1" dirty="0" smtClean="0"/>
              <a:t>Tough-guy macho culture</a:t>
            </a:r>
            <a:r>
              <a:rPr lang="en-US" baseline="30000" dirty="0" smtClean="0">
                <a:hlinkClick r:id="rId2"/>
              </a:rPr>
              <a:t>[6]</a:t>
            </a:r>
            <a:r>
              <a:rPr lang="en-US" dirty="0" smtClean="0"/>
              <a:t> This has rapid feedback/reward and high risk, resulting in the following: Stress coming from high risk and potential loss/gain of reward. Focus on the present rather than the longer-term future. Examples: police, surgeons, sports.</a:t>
            </a:r>
          </a:p>
          <a:p>
            <a:r>
              <a:rPr lang="en-US" b="1" dirty="0" smtClean="0"/>
              <a:t>Process culture</a:t>
            </a:r>
            <a:r>
              <a:rPr lang="en-US" baseline="30000" dirty="0" smtClean="0">
                <a:hlinkClick r:id="rId2"/>
              </a:rPr>
              <a:t>[5][6]</a:t>
            </a:r>
            <a:r>
              <a:rPr lang="en-US" dirty="0" smtClean="0"/>
              <a:t> This has slow feedback/reward and low risk, resulting in the following: Low stress, plodding work, comfort and security. Stress that comes from internal politics and stupidity of the system. Development of bureaucracies and other ways of maintaining the status quo. Focus on security of the past and of the future. Examples: banks, insurance companies.</a:t>
            </a:r>
          </a:p>
          <a:p>
            <a:r>
              <a:rPr lang="en-US" b="1" dirty="0" smtClean="0"/>
              <a:t>Bet-the-company culture</a:t>
            </a:r>
            <a:r>
              <a:rPr lang="en-US" dirty="0" smtClean="0"/>
              <a:t> This has slow feedback/reward and high risk, resulting in the following: Stress coming from high risk and delay before knowing if actions have paid off. The long view is taken, but then much work is put into making sure things happen as planned. Examples: aircraft manufacturers, oil companies.</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Factors and elements</a:t>
            </a:r>
            <a:endParaRPr lang="en-US" b="1"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Gerry Johnson</a:t>
            </a:r>
            <a:r>
              <a:rPr lang="en-US" baseline="30000" dirty="0" smtClean="0">
                <a:hlinkClick r:id="rId2"/>
              </a:rPr>
              <a:t>[8]</a:t>
            </a:r>
            <a:r>
              <a:rPr lang="en-US" dirty="0" smtClean="0"/>
              <a:t> described a cultural web, identifying a number of elements that can be used to describe or influence Organizational Culture:</a:t>
            </a:r>
          </a:p>
          <a:p>
            <a:r>
              <a:rPr lang="en-US" b="1" dirty="0" smtClean="0"/>
              <a:t>The Paradigm</a:t>
            </a:r>
            <a:r>
              <a:rPr lang="en-US" dirty="0" smtClean="0"/>
              <a:t>: What the organization is about; what it does; its mission; its values.</a:t>
            </a:r>
          </a:p>
          <a:p>
            <a:r>
              <a:rPr lang="en-US" b="1" dirty="0" smtClean="0"/>
              <a:t>Control Systems</a:t>
            </a:r>
            <a:r>
              <a:rPr lang="en-US" dirty="0" smtClean="0"/>
              <a:t>: The processes in place to monitor what is going on. Role cultures would have vast rulebooks. There would be more reliance on individualism in a power culture.</a:t>
            </a:r>
          </a:p>
          <a:p>
            <a:r>
              <a:rPr lang="en-US" b="1" dirty="0" smtClean="0"/>
              <a:t>Organizational Structures</a:t>
            </a:r>
            <a:r>
              <a:rPr lang="en-US" dirty="0" smtClean="0"/>
              <a:t>: Reporting lines, hierarchies, and the way that work flows through the business.</a:t>
            </a:r>
          </a:p>
          <a:p>
            <a:r>
              <a:rPr lang="en-US" b="1" dirty="0" smtClean="0"/>
              <a:t>Power Structures</a:t>
            </a:r>
            <a:r>
              <a:rPr lang="en-US" dirty="0" smtClean="0"/>
              <a:t>: Who makes the decisions, how widely spread is power, and on what is power based?</a:t>
            </a:r>
          </a:p>
          <a:p>
            <a:r>
              <a:rPr lang="en-US" b="1" dirty="0" smtClean="0"/>
              <a:t>Symbols</a:t>
            </a:r>
            <a:r>
              <a:rPr lang="en-US" dirty="0" smtClean="0"/>
              <a:t>: These include organizational logos and designs, but also extend to symbols of power such as parking spaces and executive washrooms.</a:t>
            </a:r>
          </a:p>
          <a:p>
            <a:r>
              <a:rPr lang="en-US" b="1" dirty="0" smtClean="0"/>
              <a:t>Rituals and Routines</a:t>
            </a:r>
            <a:r>
              <a:rPr lang="en-US" dirty="0" smtClean="0"/>
              <a:t>: Management meetings, board reports and so on may become more habitual than necessary.</a:t>
            </a:r>
          </a:p>
          <a:p>
            <a:r>
              <a:rPr lang="en-US" b="1" dirty="0" smtClean="0"/>
              <a:t>Stories and Myths</a:t>
            </a:r>
            <a:r>
              <a:rPr lang="en-US" dirty="0" smtClean="0"/>
              <a:t>: build up about people and events, and convey a message about what is valued within the organization.</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Constructive cultures</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Constructive cultures are where people are encouraged to be in communication with their co-workers, and work as teams, rather than only as individuals. In positions where people do a complex job, rather than something simple like a mechanic one, this sort of culture is an efficient one</a:t>
            </a:r>
          </a:p>
          <a:p>
            <a:r>
              <a:rPr lang="en-US" b="1" dirty="0" smtClean="0"/>
              <a:t>1. Achievement</a:t>
            </a:r>
            <a:r>
              <a:rPr lang="en-US" dirty="0" smtClean="0"/>
              <a:t>: completing a task successfully, typically by effort, courage, or skill (pursue a standard of excellence) (explore alternatives before acting) -Based on the need to attain high-quality results on challenging projects, the belief that outcomes are linked to one's effort rather than chance and the tendency to personally set challenging yet realistic goals. People high in this style think ahead and plan, explore alternatives before acting and learn from their mistakes.</a:t>
            </a:r>
          </a:p>
          <a:p>
            <a:r>
              <a:rPr lang="en-US" b="1" dirty="0" smtClean="0"/>
              <a:t>2. Self-Actualizing</a:t>
            </a:r>
            <a:r>
              <a:rPr lang="en-US" dirty="0" smtClean="0"/>
              <a:t>: realization or fulfillment of one's talents and potentialities - considered as a drive or need present in everyone (think in unique and independent ways) (do even simple tasks well) -Based on needs for personal growth, self-fulfillment and the </a:t>
            </a:r>
            <a:r>
              <a:rPr lang="en-US" dirty="0" err="1" smtClean="0"/>
              <a:t>realisation</a:t>
            </a:r>
            <a:r>
              <a:rPr lang="en-US" dirty="0" smtClean="0"/>
              <a:t> of one's potential. People with this style demonstrate a strong desire to learn and experience things, creative yet realistic thinking and a balanced concern for people and tasks.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b="1" dirty="0" smtClean="0"/>
              <a:t>Constructive cultures</a:t>
            </a:r>
            <a:endParaRPr lang="en-US" dirty="0"/>
          </a:p>
        </p:txBody>
      </p:sp>
      <p:sp>
        <p:nvSpPr>
          <p:cNvPr id="3" name="Content Placeholder 2"/>
          <p:cNvSpPr>
            <a:spLocks noGrp="1"/>
          </p:cNvSpPr>
          <p:nvPr>
            <p:ph idx="1"/>
          </p:nvPr>
        </p:nvSpPr>
        <p:spPr>
          <a:xfrm>
            <a:off x="228600" y="1231392"/>
            <a:ext cx="8686800" cy="4389120"/>
          </a:xfrm>
        </p:spPr>
        <p:txBody>
          <a:bodyPr>
            <a:noAutofit/>
          </a:bodyPr>
          <a:lstStyle/>
          <a:p>
            <a:r>
              <a:rPr lang="en-US" sz="1800" b="1" dirty="0" smtClean="0"/>
              <a:t>3. Humanistic-Encouraging</a:t>
            </a:r>
            <a:r>
              <a:rPr lang="en-US" sz="1800" dirty="0" smtClean="0"/>
              <a:t>: help others to grow and develop (resolve conflicts constructively) -Reflects an interest in the growth and development of people, a high positive regard for them and sensitivity to their needs. People high in this style devote energy to coaching and </a:t>
            </a:r>
            <a:r>
              <a:rPr lang="en-US" sz="1800" dirty="0" err="1" smtClean="0"/>
              <a:t>counselling</a:t>
            </a:r>
            <a:r>
              <a:rPr lang="en-US" sz="1800" dirty="0" smtClean="0"/>
              <a:t> others, are thoughtful and considerate and provide people with support and encouragement.</a:t>
            </a:r>
          </a:p>
          <a:p>
            <a:r>
              <a:rPr lang="en-US" sz="1800" b="1" dirty="0" smtClean="0"/>
              <a:t>4. </a:t>
            </a:r>
            <a:r>
              <a:rPr lang="en-US" sz="1800" b="1" dirty="0" err="1" smtClean="0"/>
              <a:t>Affiliative</a:t>
            </a:r>
            <a:r>
              <a:rPr lang="en-US" sz="1800" dirty="0" smtClean="0"/>
              <a:t>: treat people as more valuable than things (cooperate with others) -Reflects an interest in developing and sustaining pleasant relationships. People high in this style share their thoughts and feelings, are friendly and cooperative and make others feel a part of things.</a:t>
            </a:r>
          </a:p>
          <a:p>
            <a:pPr>
              <a:buNone/>
            </a:pPr>
            <a:endParaRPr lang="en-US" sz="1800" dirty="0" smtClean="0"/>
          </a:p>
          <a:p>
            <a:pPr>
              <a:buNone/>
            </a:pPr>
            <a:r>
              <a:rPr lang="en-US" sz="1800" dirty="0" smtClean="0"/>
              <a:t>Organizations with constructive cultures encourage members to work to their full potential, resulting in high levels of motivation, satisfaction, teamwork, service quality, and sales growth. Constructive norms are evident in environments where quality is valued over quantity, creativity is valued over conformity, cooperation is believed to lead to better results than competition, and effectiveness is judged at the system level rather than the component level. These types of cultural norms are consistent with (and supportive of) the objectives behind empowerment, total quality management, transformational leadership, continuous improvement, re-engineering, and learning organizations</a:t>
            </a:r>
          </a:p>
          <a:p>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By The </a:t>
            </a:r>
            <a:r>
              <a:rPr lang="en-US" dirty="0" err="1" smtClean="0"/>
              <a:t>Nevereverend</a:t>
            </a:r>
            <a:r>
              <a:rPr lang="en-US" dirty="0" smtClean="0"/>
              <a:t> </a:t>
            </a:r>
            <a:r>
              <a:rPr lang="en-US" dirty="0" err="1" smtClean="0"/>
              <a:t>Slaine</a:t>
            </a:r>
            <a:r>
              <a:rPr lang="en-US" dirty="0" smtClean="0"/>
              <a:t> Fullerton, 2001</a:t>
            </a:r>
            <a:endParaRPr lang="en-US" dirty="0"/>
          </a:p>
        </p:txBody>
      </p:sp>
      <p:sp>
        <p:nvSpPr>
          <p:cNvPr id="3" name="Content Placeholder 2"/>
          <p:cNvSpPr>
            <a:spLocks noGrp="1"/>
          </p:cNvSpPr>
          <p:nvPr>
            <p:ph idx="1"/>
          </p:nvPr>
        </p:nvSpPr>
        <p:spPr/>
        <p:txBody>
          <a:bodyPr>
            <a:noAutofit/>
          </a:bodyPr>
          <a:lstStyle/>
          <a:p>
            <a:pPr marL="231775" indent="-231775">
              <a:buFont typeface="+mj-lt"/>
              <a:buAutoNum type="arabicPeriod"/>
            </a:pPr>
            <a:r>
              <a:rPr lang="en-US" sz="1400" b="1" dirty="0" smtClean="0"/>
              <a:t>Size</a:t>
            </a:r>
            <a:r>
              <a:rPr lang="en-US" sz="1400" dirty="0" smtClean="0"/>
              <a:t>: The measure of how large the organization is, in terms of employees, offices, number of physical locations, and the like. A Corporation with a size of 1 may well be run from somebody's house, employing only a husband and wife team. A Corporation with a size of 5 or 6 could be a large, national company that employs a multitude of people in several branch office around the country. Correspondingly higher Size scores would represent Multinational corporations and perhaps larger (such as corporations that span not just nations, but planets and star systems).</a:t>
            </a:r>
          </a:p>
          <a:p>
            <a:pPr marL="231775" indent="-231775">
              <a:buFont typeface="+mj-lt"/>
              <a:buAutoNum type="arabicPeriod"/>
            </a:pPr>
            <a:r>
              <a:rPr lang="en-US" sz="1400" b="1" dirty="0" smtClean="0"/>
              <a:t>Resources</a:t>
            </a:r>
            <a:r>
              <a:rPr lang="en-US" sz="1400" dirty="0" smtClean="0"/>
              <a:t>: This is the measure of the physical capital and material goods accessible to an organization. A high resources would indicate that a company may have several dozen corporate jets, surgical hospitals at their major facilities, and the capacity to buy pretty much what or whomever they wants to. A company with a resource score of 1 might find some difficulty in fitting a new stapler into the budget.</a:t>
            </a:r>
          </a:p>
          <a:p>
            <a:pPr marL="231775" indent="-231775">
              <a:buFont typeface="+mj-lt"/>
              <a:buAutoNum type="arabicPeriod"/>
            </a:pPr>
            <a:r>
              <a:rPr lang="en-US" sz="1400" b="1" dirty="0" smtClean="0"/>
              <a:t>Influence</a:t>
            </a:r>
            <a:r>
              <a:rPr lang="en-US" sz="1400" dirty="0" smtClean="0"/>
              <a:t>: This is the measure of how influential this organization is in the world at large. Can this organization exert enough clout politically or socially to get what it wants without resorting to direct measures? A good example of high influence organizations would be any of the companies in the American Tobacco industry during the bulk of the 20</a:t>
            </a:r>
            <a:r>
              <a:rPr lang="en-US" sz="1400" baseline="30000" dirty="0" smtClean="0"/>
              <a:t>th</a:t>
            </a:r>
            <a:r>
              <a:rPr lang="en-US" sz="1400" dirty="0" smtClean="0"/>
              <a:t> Century. A company with a high enough influence can do anything from making people "disappear", to having charges dropped against an employee, to controlling the decisions of court cases, or even governing legislation. People tend to go out of their way not to piss off High Influence organizations.</a:t>
            </a:r>
          </a:p>
          <a:p>
            <a:pPr marL="231775" indent="-231775">
              <a:buFont typeface="+mj-lt"/>
              <a:buAutoNum type="arabicPeriod"/>
            </a:pP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Passive/defensive cultures</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Norms that reflect expectations for members to interact with people in ways that will not threaten their own security are in the Passive/Defensive Cluster.</a:t>
            </a:r>
          </a:p>
          <a:p>
            <a:pPr>
              <a:buNone/>
            </a:pPr>
            <a:r>
              <a:rPr lang="en-US" dirty="0" smtClean="0"/>
              <a:t>The four Passive/Defensive cultural norms are:</a:t>
            </a:r>
          </a:p>
          <a:p>
            <a:r>
              <a:rPr lang="en-US" dirty="0" smtClean="0"/>
              <a:t>Approval</a:t>
            </a:r>
          </a:p>
          <a:p>
            <a:r>
              <a:rPr lang="en-US" dirty="0" smtClean="0"/>
              <a:t>Conventional</a:t>
            </a:r>
          </a:p>
          <a:p>
            <a:r>
              <a:rPr lang="en-US" dirty="0" smtClean="0"/>
              <a:t>Dependent</a:t>
            </a:r>
          </a:p>
          <a:p>
            <a:r>
              <a:rPr lang="en-US" dirty="0" smtClean="0"/>
              <a:t>Avoidance</a:t>
            </a:r>
          </a:p>
          <a:p>
            <a:pPr>
              <a:buNone/>
            </a:pPr>
            <a:r>
              <a:rPr lang="en-US" dirty="0" smtClean="0"/>
              <a:t>In organizations with Passive/Defensive cultures, members feel pressured to think and behave in ways that are inconsistent with the way they believe they should in order to be effective. People are expected to please others (particularly superiors) and avoid interpersonal conflict. Rules, procedures, and orders are more important than personal beliefs, ideas, and judgment. Passive/Defensive cultures experience a lot of unresolved conflict and turnover, and organizational members report lower levels of motivation and satisfaction.</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Aggressive/defensive cultures</a:t>
            </a:r>
            <a:endParaRPr lang="en-US" dirty="0"/>
          </a:p>
        </p:txBody>
      </p:sp>
      <p:sp>
        <p:nvSpPr>
          <p:cNvPr id="3" name="Content Placeholder 2"/>
          <p:cNvSpPr>
            <a:spLocks noGrp="1"/>
          </p:cNvSpPr>
          <p:nvPr>
            <p:ph idx="1"/>
          </p:nvPr>
        </p:nvSpPr>
        <p:spPr>
          <a:xfrm>
            <a:off x="228600" y="1935480"/>
            <a:ext cx="8686800" cy="4389120"/>
          </a:xfrm>
        </p:spPr>
        <p:txBody>
          <a:bodyPr>
            <a:noAutofit/>
          </a:bodyPr>
          <a:lstStyle/>
          <a:p>
            <a:r>
              <a:rPr lang="en-US" sz="1700" dirty="0" smtClean="0"/>
              <a:t>1. </a:t>
            </a:r>
            <a:r>
              <a:rPr lang="en-US" sz="1700" b="1" dirty="0" smtClean="0"/>
              <a:t>Oppositional</a:t>
            </a:r>
            <a:r>
              <a:rPr lang="en-US" sz="1700" dirty="0" smtClean="0"/>
              <a:t>- This cultural norm is based on the idea that a need for security that takes the form of being very critical and cynical at times. People who use this style are more likely to question others work, however asking those tough question often leads to a better product. However, those you use this style tend to be over critical and point of others small flaws and use it as a mechanism to put others down.</a:t>
            </a:r>
          </a:p>
          <a:p>
            <a:r>
              <a:rPr lang="en-US" sz="1700" dirty="0" smtClean="0"/>
              <a:t>2. </a:t>
            </a:r>
            <a:r>
              <a:rPr lang="en-US" sz="1700" b="1" dirty="0" smtClean="0"/>
              <a:t>Power</a:t>
            </a:r>
            <a:r>
              <a:rPr lang="en-US" sz="1700" dirty="0" smtClean="0"/>
              <a:t>- This cultural norm is based on the idea that there is a need for prestige and influence. Those who use this style often equate their own self-worth with controlling others. Those who use this style have a tendency to dictate others opposing to guiding others’ actions.</a:t>
            </a:r>
          </a:p>
          <a:p>
            <a:r>
              <a:rPr lang="en-US" sz="1700" dirty="0" smtClean="0"/>
              <a:t>3. </a:t>
            </a:r>
            <a:r>
              <a:rPr lang="en-US" sz="1700" b="1" dirty="0" smtClean="0"/>
              <a:t>Competitive</a:t>
            </a:r>
            <a:r>
              <a:rPr lang="en-US" sz="1700" dirty="0" smtClean="0"/>
              <a:t>- This cultural norm is based on the idea of a need to protect one’s status. Those who use this style protect their own status by comparing themselves to other individuals and outperforming them. Those who use this style are seekers of appraisal and recognition from others.</a:t>
            </a:r>
          </a:p>
          <a:p>
            <a:r>
              <a:rPr lang="en-US" sz="1700" dirty="0" smtClean="0"/>
              <a:t>4. </a:t>
            </a:r>
            <a:r>
              <a:rPr lang="en-US" sz="1700" b="1" dirty="0" err="1" smtClean="0"/>
              <a:t>Perfectionistic</a:t>
            </a:r>
            <a:r>
              <a:rPr lang="en-US" sz="1700" dirty="0" smtClean="0"/>
              <a:t>- This cultural norm is based on the need to attain flawless results. Those who often use this style equate their self-worth with the attainment of extremely high standards. Those who often use this style are always focused on details and place excessive demands on themselves and others.</a:t>
            </a:r>
          </a:p>
          <a:p>
            <a:endParaRPr lang="en-US" sz="17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Organizational structure</a:t>
            </a:r>
            <a:endParaRPr lang="en-US" dirty="0"/>
          </a:p>
        </p:txBody>
      </p:sp>
      <p:sp>
        <p:nvSpPr>
          <p:cNvPr id="3" name="Content Placeholder 2"/>
          <p:cNvSpPr>
            <a:spLocks noGrp="1"/>
          </p:cNvSpPr>
          <p:nvPr>
            <p:ph idx="1"/>
          </p:nvPr>
        </p:nvSpPr>
        <p:spPr/>
        <p:txBody>
          <a:bodyPr/>
          <a:lstStyle/>
          <a:p>
            <a:r>
              <a:rPr lang="en-US" dirty="0" smtClean="0"/>
              <a:t>An </a:t>
            </a:r>
            <a:r>
              <a:rPr lang="en-US" b="1" dirty="0" smtClean="0"/>
              <a:t>organizational structure</a:t>
            </a:r>
            <a:r>
              <a:rPr lang="en-US" dirty="0" smtClean="0"/>
              <a:t> consists of activities such as task allocation, coordination and supervision, which are directed towards the achievement of organizational aims.</a:t>
            </a:r>
            <a:r>
              <a:rPr lang="en-US" baseline="30000" dirty="0" smtClean="0">
                <a:hlinkClick r:id="rId2"/>
              </a:rPr>
              <a:t>[1]</a:t>
            </a:r>
            <a:r>
              <a:rPr lang="en-US" dirty="0" smtClean="0"/>
              <a:t> It can also be considered as the viewing glass or perspective through which individuals see their organization and its environment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Organizational structure types</a:t>
            </a:r>
            <a:endParaRPr lang="en-US" dirty="0"/>
          </a:p>
        </p:txBody>
      </p:sp>
      <p:sp>
        <p:nvSpPr>
          <p:cNvPr id="3" name="Content Placeholder 2"/>
          <p:cNvSpPr>
            <a:spLocks noGrp="1"/>
          </p:cNvSpPr>
          <p:nvPr>
            <p:ph idx="1"/>
          </p:nvPr>
        </p:nvSpPr>
        <p:spPr>
          <a:xfrm>
            <a:off x="533400" y="2362200"/>
            <a:ext cx="8153400" cy="3962400"/>
          </a:xfrm>
        </p:spPr>
        <p:txBody>
          <a:bodyPr>
            <a:normAutofit fontScale="77500" lnSpcReduction="20000"/>
          </a:bodyPr>
          <a:lstStyle/>
          <a:p>
            <a:pPr marL="514350" indent="-514350">
              <a:buFont typeface="+mj-lt"/>
              <a:buAutoNum type="arabicPeriod"/>
            </a:pPr>
            <a:r>
              <a:rPr lang="en-US" b="1" dirty="0" smtClean="0"/>
              <a:t>Pre-bureaucratic structures</a:t>
            </a:r>
          </a:p>
          <a:p>
            <a:pPr marL="514350" indent="-514350">
              <a:buFont typeface="+mj-lt"/>
              <a:buAutoNum type="arabicPeriod"/>
            </a:pPr>
            <a:r>
              <a:rPr lang="en-US" b="1" dirty="0" smtClean="0"/>
              <a:t>Bureaucratic structures</a:t>
            </a:r>
          </a:p>
          <a:p>
            <a:pPr marL="514350" indent="-514350">
              <a:buFont typeface="+mj-lt"/>
              <a:buAutoNum type="arabicPeriod"/>
            </a:pPr>
            <a:r>
              <a:rPr lang="en-US" b="1" dirty="0" smtClean="0"/>
              <a:t>Post-bureaucratic</a:t>
            </a:r>
          </a:p>
          <a:p>
            <a:pPr marL="514350" indent="-514350">
              <a:buFont typeface="+mj-lt"/>
              <a:buAutoNum type="arabicPeriod"/>
            </a:pPr>
            <a:r>
              <a:rPr lang="en-US" b="1" dirty="0" smtClean="0"/>
              <a:t>Functional structure</a:t>
            </a:r>
          </a:p>
          <a:p>
            <a:pPr marL="514350" indent="-514350">
              <a:buFont typeface="+mj-lt"/>
              <a:buAutoNum type="arabicPeriod"/>
            </a:pPr>
            <a:r>
              <a:rPr lang="en-US" b="1" dirty="0" smtClean="0"/>
              <a:t>Divisional structure</a:t>
            </a:r>
          </a:p>
          <a:p>
            <a:pPr marL="514350" indent="-514350">
              <a:buFont typeface="+mj-lt"/>
              <a:buAutoNum type="arabicPeriod"/>
            </a:pPr>
            <a:r>
              <a:rPr lang="en-US" b="1" dirty="0" smtClean="0"/>
              <a:t>Matrix structure</a:t>
            </a:r>
          </a:p>
          <a:p>
            <a:pPr marL="514350" indent="-514350">
              <a:buFont typeface="+mj-lt"/>
              <a:buAutoNum type="arabicPeriod"/>
            </a:pPr>
            <a:r>
              <a:rPr lang="en-US" b="1" dirty="0" smtClean="0"/>
              <a:t>Organizational circle: moving back to flat</a:t>
            </a:r>
          </a:p>
          <a:p>
            <a:pPr marL="514350" indent="-514350">
              <a:buFont typeface="+mj-lt"/>
              <a:buAutoNum type="arabicPeriod"/>
            </a:pPr>
            <a:r>
              <a:rPr lang="en-US" b="1" dirty="0" smtClean="0"/>
              <a:t>Team</a:t>
            </a:r>
          </a:p>
          <a:p>
            <a:pPr marL="514350" indent="-514350">
              <a:buFont typeface="+mj-lt"/>
              <a:buAutoNum type="arabicPeriod"/>
            </a:pPr>
            <a:r>
              <a:rPr lang="en-US" b="1" dirty="0" smtClean="0"/>
              <a:t>Network</a:t>
            </a:r>
          </a:p>
          <a:p>
            <a:pPr marL="514350" indent="-514350">
              <a:buFont typeface="+mj-lt"/>
              <a:buAutoNum type="arabicPeriod"/>
            </a:pPr>
            <a:r>
              <a:rPr lang="en-US" b="1" dirty="0" smtClean="0"/>
              <a:t>Virtual</a:t>
            </a:r>
          </a:p>
          <a:p>
            <a:pPr marL="514350" indent="-514350">
              <a:buFont typeface="+mj-lt"/>
              <a:buAutoNum type="arabicPeriod"/>
            </a:pPr>
            <a:r>
              <a:rPr lang="en-US" b="1" dirty="0" smtClean="0"/>
              <a:t>Hierarchy-Community Phenotype Model of Organizational Structure</a:t>
            </a:r>
          </a:p>
          <a:p>
            <a:pPr marL="514350" indent="-514350">
              <a:buFont typeface="+mj-lt"/>
              <a:buAutoNum type="arabicPeriod"/>
            </a:pPr>
            <a:endParaRPr lang="en-US" b="1"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Pre-bureaucratic structures</a:t>
            </a:r>
            <a:endParaRPr lang="en-US" dirty="0"/>
          </a:p>
        </p:txBody>
      </p:sp>
      <p:sp>
        <p:nvSpPr>
          <p:cNvPr id="3" name="Content Placeholder 2"/>
          <p:cNvSpPr>
            <a:spLocks noGrp="1"/>
          </p:cNvSpPr>
          <p:nvPr>
            <p:ph idx="1"/>
          </p:nvPr>
        </p:nvSpPr>
        <p:spPr/>
        <p:txBody>
          <a:bodyPr>
            <a:normAutofit fontScale="92500"/>
          </a:bodyPr>
          <a:lstStyle/>
          <a:p>
            <a:r>
              <a:rPr lang="en-US" dirty="0" smtClean="0"/>
              <a:t>Pre-bureaucratic (entrepreneurial) structures lack </a:t>
            </a:r>
            <a:r>
              <a:rPr lang="en-US" dirty="0" smtClean="0">
                <a:hlinkClick r:id="rId2" tooltip="Standardization"/>
              </a:rPr>
              <a:t>standardization</a:t>
            </a:r>
            <a:r>
              <a:rPr lang="en-US" dirty="0" smtClean="0"/>
              <a:t> of tasks. This structure is most common in smaller organizations and is best used to solve simple tasks. The structure is totally centralized. The strategic leader makes all key decisions and most communication is done by one on one conversations. It is particularly useful for new (entrepreneurial) business as it enables the founder to control growth and development.</a:t>
            </a:r>
          </a:p>
          <a:p>
            <a:r>
              <a:rPr lang="en-US" dirty="0" smtClean="0"/>
              <a:t>They are usually based on </a:t>
            </a:r>
            <a:r>
              <a:rPr lang="en-US" dirty="0" smtClean="0">
                <a:hlinkClick r:id="rId3" tooltip="Traditional domination"/>
              </a:rPr>
              <a:t>traditional domination</a:t>
            </a:r>
            <a:r>
              <a:rPr lang="en-US" dirty="0" smtClean="0"/>
              <a:t> or </a:t>
            </a:r>
            <a:r>
              <a:rPr lang="en-US" dirty="0" smtClean="0">
                <a:hlinkClick r:id="rId4" tooltip="Charismatic domination"/>
              </a:rPr>
              <a:t>charismatic domination</a:t>
            </a:r>
            <a:r>
              <a:rPr lang="en-US" dirty="0" smtClean="0"/>
              <a:t> in the sense of </a:t>
            </a:r>
            <a:r>
              <a:rPr lang="en-US" dirty="0" smtClean="0">
                <a:hlinkClick r:id="rId5" tooltip="Max Weber"/>
              </a:rPr>
              <a:t>Max Weber</a:t>
            </a:r>
            <a:r>
              <a:rPr lang="en-US" dirty="0" smtClean="0"/>
              <a:t>'s </a:t>
            </a:r>
            <a:r>
              <a:rPr lang="en-US" dirty="0" smtClean="0">
                <a:hlinkClick r:id="rId6" tooltip="Tripartite classification of authority"/>
              </a:rPr>
              <a:t>tripartite classification of authority</a:t>
            </a:r>
            <a:endParaRPr lang="en-US" dirty="0" smtClean="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Bureaucratic structures</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Weber (1948, p. 214) gives the analogy that “the fully developed bureaucratic mechanism compares with other organizations exactly as does the machine compare with the non-mechanical modes of production. Precision, speed, </a:t>
            </a:r>
            <a:r>
              <a:rPr lang="en-US" dirty="0" err="1" smtClean="0"/>
              <a:t>unambiguity</a:t>
            </a:r>
            <a:r>
              <a:rPr lang="en-US" dirty="0" smtClean="0"/>
              <a:t>, … strict subordination, reduction of friction and of material and personal costs- these are raised to the optimum point in the strictly bureaucratic administration.”</a:t>
            </a:r>
            <a:r>
              <a:rPr lang="en-US" baseline="30000" dirty="0" smtClean="0">
                <a:hlinkClick r:id="rId2"/>
              </a:rPr>
              <a:t>[5]</a:t>
            </a:r>
            <a:r>
              <a:rPr lang="en-US" dirty="0" smtClean="0"/>
              <a:t> </a:t>
            </a:r>
            <a:r>
              <a:rPr lang="en-US" dirty="0" smtClean="0">
                <a:hlinkClick r:id="rId3" tooltip="Bureaucratic"/>
              </a:rPr>
              <a:t>Bureaucratic</a:t>
            </a:r>
            <a:r>
              <a:rPr lang="en-US" dirty="0" smtClean="0"/>
              <a:t> structures have a certain degree of standardization. They are better suited for more complex or larger scale organizations, usually adopting a tall structure. The tension between bureaucratic structures and non-bureaucratic is echoed in Burns and Stalker's</a:t>
            </a:r>
            <a:r>
              <a:rPr lang="en-US" baseline="30000" dirty="0" smtClean="0">
                <a:hlinkClick r:id="rId2"/>
              </a:rPr>
              <a:t>[6]</a:t>
            </a:r>
            <a:r>
              <a:rPr lang="en-US" dirty="0" smtClean="0"/>
              <a:t> distinction between mechanistic and organic structures.</a:t>
            </a:r>
          </a:p>
          <a:p>
            <a:pPr>
              <a:buNone/>
            </a:pPr>
            <a:r>
              <a:rPr lang="en-US" b="1" dirty="0" smtClean="0"/>
              <a:t>The </a:t>
            </a:r>
            <a:r>
              <a:rPr lang="en-US" b="1" dirty="0" err="1" smtClean="0"/>
              <a:t>Weberian</a:t>
            </a:r>
            <a:r>
              <a:rPr lang="en-US" b="1" dirty="0" smtClean="0"/>
              <a:t> characteristics of bureaucracy are:</a:t>
            </a:r>
          </a:p>
          <a:p>
            <a:r>
              <a:rPr lang="en-US" b="1" dirty="0" smtClean="0"/>
              <a:t>Clear defined roles and responsibilities</a:t>
            </a:r>
          </a:p>
          <a:p>
            <a:r>
              <a:rPr lang="en-US" b="1" dirty="0" smtClean="0"/>
              <a:t>A hierarchical structure</a:t>
            </a:r>
          </a:p>
          <a:p>
            <a:r>
              <a:rPr lang="en-US" b="1" dirty="0" smtClean="0"/>
              <a:t>Respect for merit.</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Post-bureaucratic</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term of post bureaucratic is used in two senses in the organizational literature: one generic and one much more specific.</a:t>
            </a:r>
            <a:r>
              <a:rPr lang="en-US" baseline="30000" dirty="0" smtClean="0">
                <a:hlinkClick r:id="rId2"/>
              </a:rPr>
              <a:t>[7]</a:t>
            </a:r>
            <a:r>
              <a:rPr lang="en-US" dirty="0" smtClean="0"/>
              <a:t> In the generic sense the term post bureaucratic is often used to describe a range of ideas developed since the 1980s that specifically contrast themselves with Weber's ideal type </a:t>
            </a:r>
            <a:r>
              <a:rPr lang="en-US" dirty="0" smtClean="0">
                <a:hlinkClick r:id="rId3" tooltip="Bureaucracy"/>
              </a:rPr>
              <a:t>bureaucracy</a:t>
            </a:r>
            <a:r>
              <a:rPr lang="en-US" dirty="0" smtClean="0"/>
              <a:t>. This may include </a:t>
            </a:r>
            <a:r>
              <a:rPr lang="en-US" dirty="0" smtClean="0">
                <a:hlinkClick r:id="rId4" tooltip="Total quality management"/>
              </a:rPr>
              <a:t>total quality management</a:t>
            </a:r>
            <a:r>
              <a:rPr lang="en-US" dirty="0" smtClean="0"/>
              <a:t>, </a:t>
            </a:r>
            <a:r>
              <a:rPr lang="en-US" dirty="0" smtClean="0">
                <a:hlinkClick r:id="rId5" tooltip="Culture management (page does not exist)"/>
              </a:rPr>
              <a:t>culture management</a:t>
            </a:r>
            <a:r>
              <a:rPr lang="en-US" dirty="0" smtClean="0"/>
              <a:t> and </a:t>
            </a:r>
            <a:r>
              <a:rPr lang="en-US" dirty="0" smtClean="0">
                <a:hlinkClick r:id="rId6" tooltip="Matrix management"/>
              </a:rPr>
              <a:t>matrix management</a:t>
            </a:r>
            <a:r>
              <a:rPr lang="en-US" dirty="0" smtClean="0"/>
              <a:t>, amongst others. None of these however has left behind the core tenets of Bureaucracy. Hierarchies still exist, authority is still Weber's rational, legal type, and the organization is still rule bound. </a:t>
            </a:r>
            <a:r>
              <a:rPr lang="en-US" dirty="0" err="1" smtClean="0"/>
              <a:t>Heckscher</a:t>
            </a:r>
            <a:r>
              <a:rPr lang="en-US" dirty="0" smtClean="0"/>
              <a:t>, arguing along these lines, describes them as cleaned up bureaucracies,</a:t>
            </a:r>
            <a:r>
              <a:rPr lang="en-US" baseline="30000" dirty="0" smtClean="0">
                <a:hlinkClick r:id="rId2"/>
              </a:rPr>
              <a:t>[8]</a:t>
            </a:r>
            <a:r>
              <a:rPr lang="en-US" dirty="0" smtClean="0"/>
              <a:t> rather than a fundamental shift away from bureaucracy. Gideon </a:t>
            </a:r>
            <a:r>
              <a:rPr lang="en-US" dirty="0" err="1" smtClean="0"/>
              <a:t>Kunda</a:t>
            </a:r>
            <a:r>
              <a:rPr lang="en-US" dirty="0" smtClean="0"/>
              <a:t>, in his classic study of culture management at 'Tech' argued that 'the essence of bureaucratic control - the </a:t>
            </a:r>
            <a:r>
              <a:rPr lang="en-US" dirty="0" err="1" smtClean="0"/>
              <a:t>formalisation</a:t>
            </a:r>
            <a:r>
              <a:rPr lang="en-US" dirty="0" smtClean="0"/>
              <a:t>, codification and enforcement of rules and regulations - does not change in principle.....it shifts focus from organizational structure to the organization's culture‘.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……Post-bureaucratic</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Another smaller group of theorists have developed the theory of the Post-Bureaucratic Organization.,</a:t>
            </a:r>
            <a:r>
              <a:rPr lang="en-US" baseline="30000" dirty="0" smtClean="0">
                <a:hlinkClick r:id="rId2"/>
              </a:rPr>
              <a:t>[8]</a:t>
            </a:r>
            <a:r>
              <a:rPr lang="en-US" dirty="0" smtClean="0"/>
              <a:t> provide a detailed discussion which attempts to describe an organization that is fundamentally not bureaucratic. </a:t>
            </a:r>
            <a:r>
              <a:rPr lang="en-US" dirty="0" smtClean="0">
                <a:hlinkClick r:id="rId3" tooltip="Charles Heckscher"/>
              </a:rPr>
              <a:t>Charles </a:t>
            </a:r>
            <a:r>
              <a:rPr lang="en-US" dirty="0" err="1" smtClean="0">
                <a:hlinkClick r:id="rId3" tooltip="Charles Heckscher"/>
              </a:rPr>
              <a:t>Heckscher</a:t>
            </a:r>
            <a:r>
              <a:rPr lang="en-US" dirty="0" smtClean="0"/>
              <a:t> has developed an ideal type, the post-bureaucratic organization, in which decisions are based on dialogue and consensus rather than authority and command, the organization is a network rather than a hierarchy, open at the boundaries (in direct contrast to culture management); there is an emphasis on meta-decision making rules rather than decision making rules. This sort of horizontal decision making by </a:t>
            </a:r>
            <a:r>
              <a:rPr lang="en-US" dirty="0" smtClean="0">
                <a:hlinkClick r:id="rId4" tooltip="Consensus"/>
              </a:rPr>
              <a:t>consensus</a:t>
            </a:r>
            <a:r>
              <a:rPr lang="en-US" dirty="0" smtClean="0"/>
              <a:t> model is often used in </a:t>
            </a:r>
            <a:r>
              <a:rPr lang="en-US" dirty="0" smtClean="0">
                <a:hlinkClick r:id="rId5" tooltip="Housing cooperatives"/>
              </a:rPr>
              <a:t>housing cooperatives</a:t>
            </a:r>
            <a:r>
              <a:rPr lang="en-US" dirty="0" smtClean="0"/>
              <a:t>, other </a:t>
            </a:r>
            <a:r>
              <a:rPr lang="en-US" dirty="0" smtClean="0">
                <a:hlinkClick r:id="rId6" tooltip="Cooperatives"/>
              </a:rPr>
              <a:t>cooperatives</a:t>
            </a:r>
            <a:r>
              <a:rPr lang="en-US" dirty="0" smtClean="0"/>
              <a:t> and when running a </a:t>
            </a:r>
            <a:r>
              <a:rPr lang="en-US" dirty="0" smtClean="0">
                <a:hlinkClick r:id="rId7" tooltip="Non-profit"/>
              </a:rPr>
              <a:t>non-profit</a:t>
            </a:r>
            <a:r>
              <a:rPr lang="en-US" dirty="0" smtClean="0"/>
              <a:t> or </a:t>
            </a:r>
            <a:r>
              <a:rPr lang="en-US" dirty="0" smtClean="0">
                <a:hlinkClick r:id="rId8" tooltip="Community organization"/>
              </a:rPr>
              <a:t>community organization</a:t>
            </a:r>
            <a:r>
              <a:rPr lang="en-US" dirty="0" smtClean="0"/>
              <a:t>. It is used in order to encourage </a:t>
            </a:r>
            <a:r>
              <a:rPr lang="en-US" dirty="0" smtClean="0">
                <a:hlinkClick r:id="rId9" tooltip="Participation (decision making)"/>
              </a:rPr>
              <a:t>participation</a:t>
            </a:r>
            <a:r>
              <a:rPr lang="en-US" dirty="0" smtClean="0"/>
              <a:t> and help to </a:t>
            </a:r>
            <a:r>
              <a:rPr lang="en-US" dirty="0" smtClean="0">
                <a:hlinkClick r:id="rId10" tooltip="Empowerment"/>
              </a:rPr>
              <a:t>empower</a:t>
            </a:r>
            <a:r>
              <a:rPr lang="en-US" dirty="0" smtClean="0"/>
              <a:t> people who normally experience </a:t>
            </a:r>
            <a:r>
              <a:rPr lang="en-US" dirty="0" smtClean="0">
                <a:hlinkClick r:id="rId11" tooltip="Oppression"/>
              </a:rPr>
              <a:t>oppression</a:t>
            </a:r>
            <a:r>
              <a:rPr lang="en-US" dirty="0" smtClean="0"/>
              <a:t> in groups.</a:t>
            </a:r>
          </a:p>
          <a:p>
            <a:r>
              <a:rPr lang="en-US" dirty="0" smtClean="0"/>
              <a:t>Still other theorists are developing a resurgence of interest in </a:t>
            </a:r>
            <a:r>
              <a:rPr lang="en-US" dirty="0" smtClean="0">
                <a:hlinkClick r:id="rId12" tooltip="Complexity theory and organizations"/>
              </a:rPr>
              <a:t>complexity theory and organizations</a:t>
            </a:r>
            <a:r>
              <a:rPr lang="en-US" dirty="0" smtClean="0"/>
              <a:t>, and have focused on how simple structures can be used to engender organizational adaptations. For instance, Miner </a:t>
            </a:r>
            <a:r>
              <a:rPr lang="en-US" i="1" dirty="0" smtClean="0"/>
              <a:t>et al.</a:t>
            </a:r>
            <a:r>
              <a:rPr lang="en-US" dirty="0" smtClean="0"/>
              <a:t> (2000) studied how simple structures could be used to generate improvisational outcomes in product development. Their study makes links to simple structures and improviser learning. Other scholars such as Jan </a:t>
            </a:r>
            <a:r>
              <a:rPr lang="en-US" dirty="0" err="1" smtClean="0"/>
              <a:t>Rivkin</a:t>
            </a:r>
            <a:r>
              <a:rPr lang="en-US" dirty="0" smtClean="0"/>
              <a:t> and </a:t>
            </a:r>
            <a:r>
              <a:rPr lang="en-US" dirty="0" err="1" smtClean="0"/>
              <a:t>Sigglekow</a:t>
            </a:r>
            <a:r>
              <a:rPr lang="en-US" dirty="0" smtClean="0"/>
              <a:t>,</a:t>
            </a:r>
            <a:r>
              <a:rPr lang="en-US" baseline="30000" dirty="0" smtClean="0">
                <a:hlinkClick r:id="rId2"/>
              </a:rPr>
              <a:t>[9]</a:t>
            </a:r>
            <a:r>
              <a:rPr lang="en-US" dirty="0" smtClean="0"/>
              <a:t> and Nelson </a:t>
            </a:r>
            <a:r>
              <a:rPr lang="en-US" dirty="0" err="1" smtClean="0"/>
              <a:t>Repenning</a:t>
            </a:r>
            <a:r>
              <a:rPr lang="en-US" dirty="0" smtClean="0"/>
              <a:t> </a:t>
            </a:r>
            <a:r>
              <a:rPr lang="en-US" baseline="30000" dirty="0" smtClean="0">
                <a:hlinkClick r:id="rId2"/>
              </a:rPr>
              <a:t>[10]</a:t>
            </a:r>
            <a:r>
              <a:rPr lang="en-US" dirty="0" smtClean="0"/>
              <a:t> revive an older interest in how structure and strategy relate in dynamic environments.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Functional structure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Employees within the functional divisions of an organization tend to perform a specialized set of tasks, for instance the engineering department would be staffed only with software engineers. This leads to operational efficiencies within that group. However it could also lead to a lack of communication between the functional groups within an organization, making the organization slow and inflexible.</a:t>
            </a:r>
          </a:p>
          <a:p>
            <a:r>
              <a:rPr lang="en-US" dirty="0" smtClean="0"/>
              <a:t>As a whole, a </a:t>
            </a:r>
            <a:r>
              <a:rPr lang="en-US" dirty="0" smtClean="0">
                <a:hlinkClick r:id="rId2" tooltip="Functional organization"/>
              </a:rPr>
              <a:t>functional organization</a:t>
            </a:r>
            <a:r>
              <a:rPr lang="en-US" dirty="0" smtClean="0"/>
              <a:t> is best suited as a producer of standardized goods and services at large volume and low cost. Coordination and specialization of tasks are centralized in a functional structure, which makes producing a limited amount of products or services efficient and predictable. Moreover, efficiencies can further be realized as functional organizations integrate their activities vertically so that products are sold and distributed quickly and at low cost.</a:t>
            </a:r>
            <a:r>
              <a:rPr lang="en-US" baseline="30000" dirty="0" smtClean="0">
                <a:hlinkClick r:id="rId3"/>
              </a:rPr>
              <a:t>[11]</a:t>
            </a:r>
            <a:r>
              <a:rPr lang="en-US" dirty="0" smtClean="0"/>
              <a:t> For instance, a small business could make components used in production of its products instead of buying them. This benefits the organization and employees faiths.</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Divisional structure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Also called a "product structure", the divisional structure groups each organizational function into a division. Each division within a divisional structure contains all the necessary resources and functions within it. Divisions can be categorized from different points of view. One might make distinctions on a geographical basis (a US division and an EU division, for example) or on product/service basis (different products for different customers: households or companies). In another example, an automobile </a:t>
            </a:r>
            <a:r>
              <a:rPr lang="en-US" dirty="0" smtClean="0">
                <a:hlinkClick r:id="rId2" tooltip="Company"/>
              </a:rPr>
              <a:t>company</a:t>
            </a:r>
            <a:r>
              <a:rPr lang="en-US" dirty="0" smtClean="0"/>
              <a:t> with a divisional structure might have one division for SUVs, another division for subcompact cars, and another division for sedans.</a:t>
            </a:r>
          </a:p>
          <a:p>
            <a:r>
              <a:rPr lang="en-US" dirty="0" smtClean="0"/>
              <a:t>Each division may have its own sales, engineering and marketing departments.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By The </a:t>
            </a:r>
            <a:r>
              <a:rPr lang="en-US" dirty="0" err="1" smtClean="0"/>
              <a:t>Nevereverend</a:t>
            </a:r>
            <a:r>
              <a:rPr lang="en-US" dirty="0" smtClean="0"/>
              <a:t> </a:t>
            </a:r>
            <a:r>
              <a:rPr lang="en-US" dirty="0" err="1" smtClean="0"/>
              <a:t>Slaine</a:t>
            </a:r>
            <a:r>
              <a:rPr lang="en-US" dirty="0" smtClean="0"/>
              <a:t> Fullerton, 2001</a:t>
            </a:r>
            <a:endParaRPr lang="en-US" dirty="0"/>
          </a:p>
        </p:txBody>
      </p:sp>
      <p:sp>
        <p:nvSpPr>
          <p:cNvPr id="3" name="Content Placeholder 2"/>
          <p:cNvSpPr>
            <a:spLocks noGrp="1"/>
          </p:cNvSpPr>
          <p:nvPr>
            <p:ph idx="1"/>
          </p:nvPr>
        </p:nvSpPr>
        <p:spPr>
          <a:xfrm>
            <a:off x="304800" y="1935480"/>
            <a:ext cx="8382000" cy="4389120"/>
          </a:xfrm>
        </p:spPr>
        <p:txBody>
          <a:bodyPr>
            <a:noAutofit/>
          </a:bodyPr>
          <a:lstStyle/>
          <a:p>
            <a:pPr marL="342900" indent="-342900">
              <a:buFont typeface="+mj-lt"/>
              <a:buAutoNum type="arabicPeriod" startAt="4"/>
            </a:pPr>
            <a:r>
              <a:rPr lang="en-US" sz="1600" b="1" dirty="0" smtClean="0"/>
              <a:t>Security</a:t>
            </a:r>
            <a:r>
              <a:rPr lang="en-US" sz="1600" dirty="0" smtClean="0"/>
              <a:t>: This is both a measure of how well an organization guards their secrets, and how well they protect their physical interests. In a Cyberpunk and dark-</a:t>
            </a:r>
            <a:r>
              <a:rPr lang="en-US" sz="1600" dirty="0" err="1" smtClean="0"/>
              <a:t>scifi</a:t>
            </a:r>
            <a:r>
              <a:rPr lang="en-US" sz="1600" dirty="0" smtClean="0"/>
              <a:t> setting, this also gauges how large a military/security force an organization has. A low security company tends to lock their doors... sometimes. A high security company encrypts all of their files and memos, posts heavily armed guards at every facility, has a form of identity verification every 100 feet, and may well have its own standing army [ahem... security force].</a:t>
            </a:r>
          </a:p>
          <a:p>
            <a:pPr marL="342900" indent="-342900">
              <a:buFont typeface="+mj-lt"/>
              <a:buAutoNum type="arabicPeriod" startAt="4"/>
            </a:pPr>
            <a:r>
              <a:rPr lang="en-US" sz="1600" b="1" dirty="0" smtClean="0"/>
              <a:t>Tenacity</a:t>
            </a:r>
            <a:r>
              <a:rPr lang="en-US" sz="1600" dirty="0" smtClean="0"/>
              <a:t>: This is the measure of how driven an organization is in the pursuit of its goals. A high Tenacity score depicts a driven, perhaps ruthless (depending on the nature of the organization itself) organization that works along its set agendas with single minded fervor and efficiency. A low Tenacity score shows an organization that is less driven towards its goals, and could perhaps indicate some unwillingness to use certain means to attain its desired ends. For example, FOX threatening lawsuits against persons with web pages that have unauthorized sound bytes of </a:t>
            </a:r>
            <a:r>
              <a:rPr lang="en-US" sz="1600" i="1" dirty="0" smtClean="0"/>
              <a:t>The Simpsons</a:t>
            </a:r>
            <a:r>
              <a:rPr lang="en-US" sz="1600" dirty="0" smtClean="0"/>
              <a:t> indicates some moderate level of Tenacity. An organization with a low Tenacity, but a high Influence or Security may be unwilling to use its influence or direct force to attain its goals; however, even with a Tenacity of 1, and organization will eventually push back if pushed far enough. A high Tenacity organization may very well see the loss of human lives as acceptable losses in the pursuit of their goals; the notion that the end justifies the means very much applies.</a:t>
            </a:r>
          </a:p>
          <a:p>
            <a:pPr marL="342900" indent="-342900">
              <a:buFont typeface="+mj-lt"/>
              <a:buAutoNum type="arabicPeriod" startAt="4"/>
            </a:pPr>
            <a:endParaRPr lang="en-US" sz="1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Matrix structure</a:t>
            </a:r>
            <a:endParaRPr lang="en-US" b="1" dirty="0"/>
          </a:p>
        </p:txBody>
      </p:sp>
      <p:sp>
        <p:nvSpPr>
          <p:cNvPr id="3" name="Content Placeholder 2"/>
          <p:cNvSpPr>
            <a:spLocks noGrp="1"/>
          </p:cNvSpPr>
          <p:nvPr>
            <p:ph idx="1"/>
          </p:nvPr>
        </p:nvSpPr>
        <p:spPr/>
        <p:txBody>
          <a:bodyPr>
            <a:normAutofit fontScale="62500" lnSpcReduction="20000"/>
          </a:bodyPr>
          <a:lstStyle/>
          <a:p>
            <a:pPr>
              <a:buNone/>
            </a:pPr>
            <a:r>
              <a:rPr lang="en-US" dirty="0" smtClean="0"/>
              <a:t>The </a:t>
            </a:r>
            <a:r>
              <a:rPr lang="en-US" dirty="0" smtClean="0">
                <a:hlinkClick r:id="rId2" tooltip="Matrix management"/>
              </a:rPr>
              <a:t>matrix structure</a:t>
            </a:r>
            <a:r>
              <a:rPr lang="en-US" dirty="0" smtClean="0"/>
              <a:t> groups employees by both function and product. This structure can combine the best of both separate structures. A matrix organization frequently uses teams of employees to accomplish work, in order to take advantage of the strengths, as well as make up for the weaknesses, of functional and decentralized forms. An example would be a company that produces two products, "product a" and "product b". Using the matrix structure, this company would organize functions within the company as follows: "product a" sales department, "product a" customer service department, "product a" accounting, "product b" sales department, "product b" customer service department, "product b" accounting department. Matrix structure is amongst the purest of organizational structures, a simple lattice emulating order and regularity demonstrated in nature.</a:t>
            </a:r>
          </a:p>
          <a:p>
            <a:r>
              <a:rPr lang="en-US" b="1" dirty="0" smtClean="0"/>
              <a:t>Weak/Functional Matrix:</a:t>
            </a:r>
            <a:r>
              <a:rPr lang="en-US" dirty="0" smtClean="0"/>
              <a:t> A project manager with only limited authority is assigned to oversee the cross- functional aspects of the </a:t>
            </a:r>
            <a:r>
              <a:rPr lang="en-US" dirty="0" smtClean="0">
                <a:hlinkClick r:id="rId3" tooltip="Project"/>
              </a:rPr>
              <a:t>project</a:t>
            </a:r>
            <a:r>
              <a:rPr lang="en-US" dirty="0" smtClean="0"/>
              <a:t>. The functional managers maintain control over their resources and project areas.</a:t>
            </a:r>
          </a:p>
          <a:p>
            <a:r>
              <a:rPr lang="en-US" b="1" dirty="0" smtClean="0"/>
              <a:t>Balanced/Functional Matrix:</a:t>
            </a:r>
            <a:r>
              <a:rPr lang="en-US" dirty="0" smtClean="0"/>
              <a:t> A project manager is assigned to oversee the project. Power is shared equally between the project manager and the functional managers. It brings the best aspects of functional and </a:t>
            </a:r>
            <a:r>
              <a:rPr lang="en-US" dirty="0" err="1" smtClean="0"/>
              <a:t>projectized</a:t>
            </a:r>
            <a:r>
              <a:rPr lang="en-US" dirty="0" smtClean="0"/>
              <a:t> organizations. However, this is the most difficult system to maintain as the sharing power is delicate proposition.</a:t>
            </a:r>
          </a:p>
          <a:p>
            <a:r>
              <a:rPr lang="en-US" b="1" dirty="0" smtClean="0"/>
              <a:t>Strong/Project Matrix:</a:t>
            </a:r>
            <a:r>
              <a:rPr lang="en-US" dirty="0" smtClean="0"/>
              <a:t> A </a:t>
            </a:r>
            <a:r>
              <a:rPr lang="en-US" dirty="0" smtClean="0">
                <a:hlinkClick r:id="rId4" tooltip="Project manager"/>
              </a:rPr>
              <a:t>project manager</a:t>
            </a:r>
            <a:r>
              <a:rPr lang="en-US" dirty="0" smtClean="0"/>
              <a:t> is primarily responsible for the project. Functional managers provide technical expertise and assign resources as needed.</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Organizational circle: moving back to flat</a:t>
            </a:r>
            <a:endParaRPr lang="en-US" dirty="0"/>
          </a:p>
        </p:txBody>
      </p:sp>
      <p:sp>
        <p:nvSpPr>
          <p:cNvPr id="3" name="Content Placeholder 2"/>
          <p:cNvSpPr>
            <a:spLocks noGrp="1"/>
          </p:cNvSpPr>
          <p:nvPr>
            <p:ph idx="1"/>
          </p:nvPr>
        </p:nvSpPr>
        <p:spPr/>
        <p:txBody>
          <a:bodyPr>
            <a:noAutofit/>
          </a:bodyPr>
          <a:lstStyle/>
          <a:p>
            <a:r>
              <a:rPr lang="en-US" sz="2000" dirty="0" smtClean="0"/>
              <a:t>The flat structure is common in small companies (</a:t>
            </a:r>
            <a:r>
              <a:rPr lang="en-US" sz="2000" dirty="0" err="1" smtClean="0"/>
              <a:t>enterprenerial</a:t>
            </a:r>
            <a:r>
              <a:rPr lang="en-US" sz="2000" dirty="0" smtClean="0"/>
              <a:t> start-ups, university spin offs). As the company grows it becomes more complex and hierarchical, which leads to an expanded structure, with more levels and departments.</a:t>
            </a:r>
          </a:p>
          <a:p>
            <a:r>
              <a:rPr lang="en-US" sz="2000" dirty="0" smtClean="0"/>
              <a:t>Often, it would result in bureaucracy, the most prevalent structure in the past. It is still, however, relevant in former Soviet Republics, China, and most governmental organizations all over the world. Shell Group used to represent the typical bureaucracy: top-heavy and hierarchical. It featured multiple levels of command and duplicate service companies existing in different regions. All this made Shell apprehensive to market changes,[12] leading to its incapacity to grow and develop further. The failure of this structure became the main reason for the company restructuring into a matrix.</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Organizational circle: moving back to flat</a:t>
            </a:r>
            <a:endParaRPr lang="en-US" dirty="0"/>
          </a:p>
        </p:txBody>
      </p:sp>
      <p:sp>
        <p:nvSpPr>
          <p:cNvPr id="3" name="Content Placeholder 2"/>
          <p:cNvSpPr>
            <a:spLocks noGrp="1"/>
          </p:cNvSpPr>
          <p:nvPr>
            <p:ph idx="1"/>
          </p:nvPr>
        </p:nvSpPr>
        <p:spPr/>
        <p:txBody>
          <a:bodyPr>
            <a:noAutofit/>
          </a:bodyPr>
          <a:lstStyle/>
          <a:p>
            <a:r>
              <a:rPr lang="en-US" sz="1800" dirty="0" smtClean="0"/>
              <a:t>Starbucks is one of the numerous large organizations that successfully developed the matrix structure supporting their focused strategy. Its design combines functional and product based divisions, with employees reporting to two heads.[13] Creating a team spirit, the company empowers employees to make their own decisions and train them to develop both hard and soft skills. That makes Starbucks one of the best at customer service.</a:t>
            </a:r>
          </a:p>
          <a:p>
            <a:r>
              <a:rPr lang="en-US" sz="1800" dirty="0" smtClean="0"/>
              <a:t>Some experts also mention the multinational design,[14] common in global companies, such as Procter &amp; Gamble, Toyota and Unilever. This structure can be seen as a complex form of the matrix, as it maintains coordination among products, functions and geographic areas.</a:t>
            </a:r>
          </a:p>
          <a:p>
            <a:r>
              <a:rPr lang="en-US" sz="1800" dirty="0" smtClean="0"/>
              <a:t>In general, over the last decade, it has become increasingly clear that through the forces of globalization, competition and more demanding customers, the structure of many companies has become flatter, less hierarchical, more fluid and even virtual.[15]</a:t>
            </a:r>
            <a:endParaRPr lang="en-US" sz="1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Team</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One of the newest organizational structures developed in the 20th century is team. In small businesses, the team structure can define the entire organization.[14] Teams can be both horizontal and vertical.[16] While an organization is constituted as a set of people who synergize individual competencies to achieve newer dimensions, the quality of organizational structure revolves around the competencies of teams in totality.[17] For example, every one of the Whole Foods Market stores, the largest natural-foods grocer in the US developing a focused strategy, is an autonomous profit centre composed of an average of 10 self-managed teams, while team leaders in each store and each region are also a team. Larger bureaucratic organizations can benefit from the flexibility of teams as well. Xerox, Motorola, and DaimlerChrysler are all among the companies that actively use teams to perform tasks.</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Network</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Another modern structure is network. While business giants risk becoming too clumsy to </a:t>
            </a:r>
            <a:r>
              <a:rPr lang="en-US" dirty="0" err="1" smtClean="0"/>
              <a:t>proact</a:t>
            </a:r>
            <a:r>
              <a:rPr lang="en-US" dirty="0" smtClean="0"/>
              <a:t> (such as), act and react efficiently,[18] the new network organizations contract out any business function, that can be done better or more cheaply. In essence, managers in network structures spend most of their time coordinating and controlling external relations, usually by electronic means. H&amp;M is outsourcing its clothing to a network of 700 suppliers, more than two-thirds of which are based in low-cost Asian countries. Not owning any factories, H&amp;M can be more flexible than many other retailers in lowering its costs, which aligns with its low-cost strategy.[19] The potential management opportunities offered by recent advances in complex networks theory have been demonstrated [20] including applications to product design and development,[21] and innovation problem in markets and industries.[22]</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Virtual</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special form of </a:t>
            </a:r>
            <a:r>
              <a:rPr lang="en-US" dirty="0" err="1" smtClean="0"/>
              <a:t>boundaryless</a:t>
            </a:r>
            <a:r>
              <a:rPr lang="en-US" dirty="0" smtClean="0"/>
              <a:t> organization is virtual. </a:t>
            </a:r>
            <a:r>
              <a:rPr lang="en-US" dirty="0" err="1" smtClean="0"/>
              <a:t>Hedberg</a:t>
            </a:r>
            <a:r>
              <a:rPr lang="en-US" dirty="0" smtClean="0"/>
              <a:t>, Dahlgren, Hansson, and </a:t>
            </a:r>
            <a:r>
              <a:rPr lang="en-US" dirty="0" err="1" smtClean="0"/>
              <a:t>Olve</a:t>
            </a:r>
            <a:r>
              <a:rPr lang="en-US" dirty="0" smtClean="0"/>
              <a:t> (1999) consider the virtual organization as not physically existing as such, but enabled by software to exist.[23] The virtual organization exists within a network of alliances, using the Internet. This means while the core of the organization can be small but still the company can operate globally be a market leader in its niche. According to Anderson, because of the unlimited shelf space of the Web, the cost of reaching niche goods is falling dramatically. Although none sell in huge numbers, there are so many niche products that collectively they make a significant profit, and that is what made highly innovative Amazon.com so successful.[24]</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Hierarchy-Community Phenotype Model of Organizational Structure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the 21st century, even though most, if not all, organizations are not of a pure hierarchical structure, many managers are still blind-sided to the existence of the flat community structure within their organizations.</a:t>
            </a:r>
            <a:r>
              <a:rPr lang="en-US" baseline="30000" dirty="0" smtClean="0">
                <a:hlinkClick r:id="rId2"/>
              </a:rPr>
              <a:t>[25]</a:t>
            </a:r>
            <a:endParaRPr lang="en-US" dirty="0" smtClean="0"/>
          </a:p>
          <a:p>
            <a:r>
              <a:rPr lang="en-US" dirty="0" smtClean="0"/>
              <a:t>The business firm is no longer just a place where people come to work. For most of the employees, the firm confers on them that sense of belonging and identity- the firm has become their “village”, their community.</a:t>
            </a:r>
            <a:r>
              <a:rPr lang="en-US" baseline="30000" dirty="0" smtClean="0">
                <a:hlinkClick r:id="rId2"/>
              </a:rPr>
              <a:t>[26]</a:t>
            </a:r>
            <a:r>
              <a:rPr lang="en-US" dirty="0" smtClean="0"/>
              <a:t> The business firm of the 21st century is not just a hierarchy which ensures maximum efficiency and profit; it is also the community where people belong to and grow together- where their affective and innovative needs are met.</a:t>
            </a:r>
            <a:r>
              <a:rPr lang="en-US" baseline="30000" dirty="0" smtClean="0">
                <a:hlinkClick r:id="rId2"/>
              </a:rPr>
              <a:t>[4]</a:t>
            </a:r>
            <a:endParaRPr lang="en-US" dirty="0" smtClean="0"/>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Hierarchy-Community Phenotype Model of Organizational Structure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where people belong to and grow together- where their affective and innovative needs are met.</a:t>
            </a:r>
            <a:r>
              <a:rPr lang="en-US" baseline="30000" dirty="0" smtClean="0">
                <a:hlinkClick r:id="rId2"/>
              </a:rPr>
              <a:t>[4]</a:t>
            </a:r>
            <a:endParaRPr lang="en-US" dirty="0" smtClean="0"/>
          </a:p>
          <a:p>
            <a:r>
              <a:rPr lang="en-US" dirty="0" smtClean="0"/>
              <a:t>Lim, Griffiths, and </a:t>
            </a:r>
            <a:r>
              <a:rPr lang="en-US" dirty="0" err="1" smtClean="0"/>
              <a:t>Sambrook</a:t>
            </a:r>
            <a:r>
              <a:rPr lang="en-US" dirty="0" smtClean="0"/>
              <a:t> (2010) developed the Hierarchy-Community Phenotype Model of Organizational Structure borrowing from the concept of Phenotype from genetics. "A phenotype refers to the observable characteristics of an organism. It results from the expression of an organism’s genes and the influence of the environment. The expression of an organism’s genes is usually determined by pairs of alleles. Alleles are different forms of a gene. In our model, each employee’s formal, hierarchical participation and informal, community participation within the organization, as influenced by his or her environment, contributes to the overall observable characteristics (phenotype) of the organization. In other words, just as all the pair of alleles within the genetic material of an organism determines the physical characteristics of the organism, the combined expressions of all the employees’ formal hierarchical and informal community participation within an organization give rise to the organizational structure. Due to the vast potentially different combination of the employees’ formal hierarchical and informal community participation, each organization is therefore a unique phenotype along a spectrum between a pure hierarchy and a pure community (flat) organizational structure</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descr="http://upload.wikimedia.org/wikipedia/commons/thumb/a/a1/Hierarchy_Community_Phenotype_Model_of_Organizational_Structure.pdf/page1-350px-Hierarchy_Community_Phenotype_Model_of_Organizational_Structure.pdf.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 name="Picture 5" descr="gambar stru.jpg"/>
          <p:cNvPicPr>
            <a:picLocks noChangeAspect="1"/>
          </p:cNvPicPr>
          <p:nvPr/>
        </p:nvPicPr>
        <p:blipFill>
          <a:blip r:embed="rId2" cstate="print"/>
          <a:stretch>
            <a:fillRect/>
          </a:stretch>
        </p:blipFill>
        <p:spPr>
          <a:xfrm>
            <a:off x="1" y="202475"/>
            <a:ext cx="9430906" cy="66555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Organizational Characteristics</a:t>
            </a:r>
            <a:endParaRPr lang="en-US" dirty="0"/>
          </a:p>
        </p:txBody>
      </p:sp>
      <p:sp>
        <p:nvSpPr>
          <p:cNvPr id="3" name="Content Placeholder 2"/>
          <p:cNvSpPr>
            <a:spLocks noGrp="1"/>
          </p:cNvSpPr>
          <p:nvPr>
            <p:ph idx="1"/>
          </p:nvPr>
        </p:nvSpPr>
        <p:spPr>
          <a:xfrm>
            <a:off x="1219200" y="2438400"/>
            <a:ext cx="7467600" cy="3886200"/>
          </a:xfrm>
        </p:spPr>
        <p:txBody>
          <a:bodyPr>
            <a:normAutofit/>
          </a:bodyPr>
          <a:lstStyle/>
          <a:p>
            <a:r>
              <a:rPr lang="en-US" sz="3200" dirty="0" smtClean="0"/>
              <a:t>Business Cluster</a:t>
            </a:r>
          </a:p>
          <a:p>
            <a:r>
              <a:rPr lang="en-US" sz="3200" dirty="0" smtClean="0"/>
              <a:t>Culture</a:t>
            </a:r>
          </a:p>
          <a:p>
            <a:r>
              <a:rPr lang="en-US" sz="3200" dirty="0" smtClean="0"/>
              <a:t>Structure</a:t>
            </a:r>
          </a:p>
          <a:p>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Business cluster</a:t>
            </a:r>
            <a:endParaRPr lang="en-US" dirty="0"/>
          </a:p>
        </p:txBody>
      </p:sp>
      <p:sp>
        <p:nvSpPr>
          <p:cNvPr id="3" name="Content Placeholder 2"/>
          <p:cNvSpPr>
            <a:spLocks noGrp="1"/>
          </p:cNvSpPr>
          <p:nvPr>
            <p:ph idx="1"/>
          </p:nvPr>
        </p:nvSpPr>
        <p:spPr/>
        <p:txBody>
          <a:bodyPr/>
          <a:lstStyle/>
          <a:p>
            <a:r>
              <a:rPr lang="en-US" dirty="0" smtClean="0"/>
              <a:t>A </a:t>
            </a:r>
            <a:r>
              <a:rPr lang="en-US" b="1" dirty="0" smtClean="0"/>
              <a:t>business cluster</a:t>
            </a:r>
            <a:r>
              <a:rPr lang="en-US" dirty="0" smtClean="0"/>
              <a:t> is a geographic concentration of interconnected </a:t>
            </a:r>
            <a:r>
              <a:rPr lang="en-US" dirty="0" smtClean="0">
                <a:hlinkClick r:id="rId2" tooltip="Business"/>
              </a:rPr>
              <a:t>businesses</a:t>
            </a:r>
            <a:r>
              <a:rPr lang="en-US" dirty="0" smtClean="0"/>
              <a:t>, suppliers, and associated institutions in a particular field. Clusters are considered to increase the productivity with which companies can compete, nationally and globally.</a:t>
            </a:r>
            <a:r>
              <a:rPr lang="en-US" baseline="30000" dirty="0" smtClean="0">
                <a:hlinkClick r:id="rId3"/>
              </a:rPr>
              <a:t>[1]</a:t>
            </a:r>
            <a:r>
              <a:rPr lang="en-US" dirty="0" smtClean="0"/>
              <a:t> In </a:t>
            </a:r>
            <a:r>
              <a:rPr lang="en-US" dirty="0" smtClean="0">
                <a:hlinkClick r:id="rId4" tooltip="Urban studies"/>
              </a:rPr>
              <a:t>urban studies</a:t>
            </a:r>
            <a:r>
              <a:rPr lang="en-US" dirty="0" smtClean="0"/>
              <a:t>, the term </a:t>
            </a:r>
            <a:r>
              <a:rPr lang="en-US" dirty="0" smtClean="0">
                <a:hlinkClick r:id="rId5" tooltip="Agglomeration"/>
              </a:rPr>
              <a:t>agglomeration</a:t>
            </a:r>
            <a:r>
              <a:rPr lang="en-US" dirty="0" smtClean="0"/>
              <a:t> is used.</a:t>
            </a:r>
            <a:r>
              <a:rPr lang="en-US" baseline="30000" dirty="0" smtClean="0">
                <a:hlinkClick r:id="rId3"/>
              </a:rPr>
              <a:t>[2]</a:t>
            </a:r>
            <a:r>
              <a:rPr lang="en-US" dirty="0" smtClean="0"/>
              <a:t> Clusters are also very important aspects of </a:t>
            </a:r>
            <a:r>
              <a:rPr lang="en-US" dirty="0" smtClean="0">
                <a:hlinkClick r:id="rId6" tooltip="Strategic management"/>
              </a:rPr>
              <a:t>strategic management</a:t>
            </a:r>
            <a:r>
              <a:rPr lang="en-US"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dirty="0" smtClean="0"/>
              <a:t>This term business cluster, also known as an </a:t>
            </a:r>
            <a:r>
              <a:rPr lang="en-US" b="1" dirty="0" smtClean="0"/>
              <a:t>industry cluster</a:t>
            </a:r>
            <a:r>
              <a:rPr lang="en-US" dirty="0" smtClean="0"/>
              <a:t>, </a:t>
            </a:r>
            <a:r>
              <a:rPr lang="en-US" b="1" dirty="0" smtClean="0"/>
              <a:t>competitive cluster</a:t>
            </a:r>
            <a:r>
              <a:rPr lang="en-US" dirty="0" smtClean="0"/>
              <a:t>, or </a:t>
            </a:r>
            <a:r>
              <a:rPr lang="en-US" b="1" dirty="0" err="1" smtClean="0"/>
              <a:t>Porterian</a:t>
            </a:r>
            <a:r>
              <a:rPr lang="en-US" b="1" dirty="0" smtClean="0"/>
              <a:t> cluster</a:t>
            </a:r>
            <a:r>
              <a:rPr lang="en-US" dirty="0" smtClean="0"/>
              <a:t>, was introduced and popularized by </a:t>
            </a:r>
            <a:r>
              <a:rPr lang="en-US" dirty="0" smtClean="0">
                <a:hlinkClick r:id="rId2" tooltip="Michael Porter"/>
              </a:rPr>
              <a:t>Michael Porter</a:t>
            </a:r>
            <a:r>
              <a:rPr lang="en-US" dirty="0" smtClean="0"/>
              <a:t> in </a:t>
            </a:r>
            <a:r>
              <a:rPr lang="en-US" i="1" dirty="0" smtClean="0"/>
              <a:t>The Competitive Advantage of Nations</a:t>
            </a:r>
            <a:r>
              <a:rPr lang="en-US" dirty="0" smtClean="0"/>
              <a:t>(1990).</a:t>
            </a:r>
            <a:r>
              <a:rPr lang="en-US" baseline="30000" dirty="0" smtClean="0">
                <a:hlinkClick r:id="rId3"/>
              </a:rPr>
              <a:t>[3]</a:t>
            </a:r>
            <a:r>
              <a:rPr lang="en-US" dirty="0" smtClean="0"/>
              <a:t> The importance of economic geography, or more correctly geographical economics, was also brought to attention by </a:t>
            </a:r>
            <a:r>
              <a:rPr lang="en-US" dirty="0" smtClean="0">
                <a:hlinkClick r:id="rId4" tooltip="Paul Krugman"/>
              </a:rPr>
              <a:t>Paul </a:t>
            </a:r>
            <a:r>
              <a:rPr lang="en-US" dirty="0" err="1" smtClean="0">
                <a:hlinkClick r:id="rId4" tooltip="Paul Krugman"/>
              </a:rPr>
              <a:t>Krugman</a:t>
            </a:r>
            <a:r>
              <a:rPr lang="en-US" dirty="0" smtClean="0"/>
              <a:t> in </a:t>
            </a:r>
            <a:r>
              <a:rPr lang="en-US" i="1" dirty="0" smtClean="0"/>
              <a:t>Geography and Trade</a:t>
            </a:r>
            <a:r>
              <a:rPr lang="en-US" dirty="0" smtClean="0"/>
              <a:t> (1991).</a:t>
            </a:r>
            <a:r>
              <a:rPr lang="en-US" baseline="30000" dirty="0" smtClean="0">
                <a:hlinkClick r:id="rId3"/>
              </a:rPr>
              <a:t>[4]</a:t>
            </a:r>
            <a:r>
              <a:rPr lang="en-US" dirty="0" smtClean="0"/>
              <a:t> </a:t>
            </a:r>
            <a:r>
              <a:rPr lang="en-US" dirty="0" smtClean="0">
                <a:hlinkClick r:id="rId5" tooltip="Cluster development"/>
              </a:rPr>
              <a:t>Cluster development</a:t>
            </a:r>
            <a:r>
              <a:rPr lang="en-US" dirty="0" smtClean="0"/>
              <a:t> has since become a focus for many government programs. The underlying concept, which economists have referred to as </a:t>
            </a:r>
            <a:r>
              <a:rPr lang="en-US" dirty="0" smtClean="0">
                <a:hlinkClick r:id="rId6" tooltip="Agglomeration economies (page does not exist)"/>
              </a:rPr>
              <a:t>agglomeration economies</a:t>
            </a:r>
            <a:r>
              <a:rPr lang="en-US" dirty="0" smtClean="0"/>
              <a:t>, dates back to 1890, and the work of </a:t>
            </a:r>
            <a:r>
              <a:rPr lang="en-US" dirty="0" smtClean="0">
                <a:hlinkClick r:id="rId7" tooltip="Alfred Marshall"/>
              </a:rPr>
              <a:t>Alfred Marshall</a:t>
            </a:r>
            <a:r>
              <a:rPr lang="en-US" dirty="0" smtClean="0"/>
              <a:t>.</a:t>
            </a:r>
          </a:p>
          <a:p>
            <a:r>
              <a:rPr lang="en-US" dirty="0" smtClean="0"/>
              <a:t>Michael Porter claims that clusters have the potential to affect competition in three ways: by increasing the productivity of the companies in the cluster, by driving innovation in the field, and by stimulating new businesses in the field. According to Porter, in the modern </a:t>
            </a:r>
            <a:r>
              <a:rPr lang="en-US" dirty="0" smtClean="0">
                <a:hlinkClick r:id="rId8" tooltip="Global economy"/>
              </a:rPr>
              <a:t>global economy</a:t>
            </a:r>
            <a:r>
              <a:rPr lang="en-US" dirty="0" smtClean="0"/>
              <a:t>, </a:t>
            </a:r>
            <a:r>
              <a:rPr lang="en-US" dirty="0" smtClean="0">
                <a:hlinkClick r:id="rId9" tooltip="Comparative advantage"/>
              </a:rPr>
              <a:t>comparative advantage</a:t>
            </a:r>
            <a:r>
              <a:rPr lang="en-US" dirty="0" smtClean="0"/>
              <a:t>, how certain locations have special endowments (i.e., harbor, cheap labor) to overcome heavy input costs, is less relevant. Now, </a:t>
            </a:r>
            <a:r>
              <a:rPr lang="en-US" dirty="0" smtClean="0">
                <a:hlinkClick r:id="rId10" tooltip="Competitive advantage"/>
              </a:rPr>
              <a:t>competitive advantage</a:t>
            </a:r>
            <a:r>
              <a:rPr lang="en-US" dirty="0" smtClean="0"/>
              <a:t>, how companies make productive use of inputs, requiring continual </a:t>
            </a:r>
            <a:r>
              <a:rPr lang="en-US" dirty="0" smtClean="0">
                <a:hlinkClick r:id="rId11" tooltip="Innovation"/>
              </a:rPr>
              <a:t>innovation</a:t>
            </a:r>
            <a:r>
              <a:rPr lang="en-US" dirty="0" smtClean="0"/>
              <a:t>, is more important.</a:t>
            </a:r>
            <a:r>
              <a:rPr lang="en-US" baseline="30000" dirty="0" smtClean="0">
                <a:hlinkClick r:id="rId3"/>
              </a:rPr>
              <a:t>[2]</a:t>
            </a:r>
            <a:endParaRPr lang="en-US" dirty="0" smtClean="0"/>
          </a:p>
          <a:p>
            <a:r>
              <a:rPr lang="en-US" dirty="0" smtClean="0"/>
              <a:t>Put in another way, a business cluster is a geographical location where enough resources and competences amass reach a critical threshold, giving it a </a:t>
            </a:r>
            <a:r>
              <a:rPr lang="en-US" i="1" dirty="0" smtClean="0"/>
              <a:t>key position</a:t>
            </a:r>
            <a:r>
              <a:rPr lang="en-US" dirty="0" smtClean="0"/>
              <a:t> in a given economic branch of activity, and with a decisive </a:t>
            </a:r>
            <a:r>
              <a:rPr lang="en-US" i="1" dirty="0" smtClean="0">
                <a:hlinkClick r:id="rId12" tooltip="Sustainable competitive advantage"/>
              </a:rPr>
              <a:t>sustainable competitive advantage</a:t>
            </a:r>
            <a:r>
              <a:rPr lang="en-US" dirty="0" smtClean="0"/>
              <a:t> over other places, or even a world supremacy in that field (i.e. Silicon Valley and Hollywood).</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Types By Development</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Following development of the concept of </a:t>
            </a:r>
            <a:r>
              <a:rPr lang="en-US" dirty="0" err="1" smtClean="0"/>
              <a:t>interorganizational</a:t>
            </a:r>
            <a:r>
              <a:rPr lang="en-US" dirty="0" smtClean="0"/>
              <a:t> networks in </a:t>
            </a:r>
            <a:r>
              <a:rPr lang="en-US" dirty="0" smtClean="0">
                <a:hlinkClick r:id="rId2" tooltip="Germany"/>
              </a:rPr>
              <a:t>Germany</a:t>
            </a:r>
            <a:r>
              <a:rPr lang="en-US" dirty="0" smtClean="0"/>
              <a:t> and practical development of clusters in the </a:t>
            </a:r>
            <a:r>
              <a:rPr lang="en-US" dirty="0" smtClean="0">
                <a:hlinkClick r:id="rId3" tooltip="United Kingdom"/>
              </a:rPr>
              <a:t>United Kingdom</a:t>
            </a:r>
            <a:r>
              <a:rPr lang="en-US" dirty="0" smtClean="0"/>
              <a:t>; many perceive there to be four methods by which a cluster can be identified:</a:t>
            </a:r>
          </a:p>
          <a:p>
            <a:r>
              <a:rPr lang="en-US" i="1" dirty="0" smtClean="0"/>
              <a:t>Geographical cluster</a:t>
            </a:r>
            <a:r>
              <a:rPr lang="en-US" dirty="0" smtClean="0"/>
              <a:t> - as stated above</a:t>
            </a:r>
          </a:p>
          <a:p>
            <a:r>
              <a:rPr lang="en-US" i="1" dirty="0" err="1" smtClean="0"/>
              <a:t>Sectoral</a:t>
            </a:r>
            <a:r>
              <a:rPr lang="en-US" i="1" dirty="0" smtClean="0"/>
              <a:t> clusters</a:t>
            </a:r>
            <a:r>
              <a:rPr lang="en-US" dirty="0" smtClean="0"/>
              <a:t> (a cluster of businesses operating together from within the same commercial sector e.g. marine (</a:t>
            </a:r>
            <a:r>
              <a:rPr lang="en-US" dirty="0" smtClean="0">
                <a:hlinkClick r:id="rId4" tooltip="South east England"/>
              </a:rPr>
              <a:t>south east England</a:t>
            </a:r>
            <a:r>
              <a:rPr lang="en-US" dirty="0" smtClean="0"/>
              <a:t>; </a:t>
            </a:r>
            <a:r>
              <a:rPr lang="en-US" dirty="0" err="1" smtClean="0">
                <a:hlinkClick r:id="rId5" tooltip="Cowes"/>
              </a:rPr>
              <a:t>Cowes</a:t>
            </a:r>
            <a:r>
              <a:rPr lang="en-US" dirty="0" smtClean="0"/>
              <a:t> and now </a:t>
            </a:r>
            <a:r>
              <a:rPr lang="en-US" dirty="0" err="1" smtClean="0">
                <a:hlinkClick r:id="rId6" tooltip="Solent"/>
              </a:rPr>
              <a:t>Solent</a:t>
            </a:r>
            <a:r>
              <a:rPr lang="en-US" dirty="0" smtClean="0"/>
              <a:t>) and photonics (</a:t>
            </a:r>
            <a:r>
              <a:rPr lang="en-US" dirty="0" smtClean="0">
                <a:hlinkClick r:id="rId7" tooltip="Aston Science Park"/>
              </a:rPr>
              <a:t>Aston Science </a:t>
            </a:r>
            <a:r>
              <a:rPr lang="en-US" dirty="0" err="1" smtClean="0">
                <a:hlinkClick r:id="rId7" tooltip="Aston Science Park"/>
              </a:rPr>
              <a:t>Park</a:t>
            </a:r>
            <a:r>
              <a:rPr lang="en-US" dirty="0" err="1" smtClean="0"/>
              <a:t>,</a:t>
            </a:r>
            <a:r>
              <a:rPr lang="en-US" dirty="0" err="1" smtClean="0">
                <a:hlinkClick r:id="rId8" tooltip="Birmingham"/>
              </a:rPr>
              <a:t>Birmingham</a:t>
            </a:r>
            <a:r>
              <a:rPr lang="en-US" dirty="0" smtClean="0"/>
              <a:t>))</a:t>
            </a:r>
          </a:p>
          <a:p>
            <a:r>
              <a:rPr lang="en-US" i="1" dirty="0" smtClean="0"/>
              <a:t>Horizontal cluster</a:t>
            </a:r>
            <a:r>
              <a:rPr lang="en-US" dirty="0" smtClean="0"/>
              <a:t> (interconnections between businesses at a sharing of resources level e.g. knowledge management)</a:t>
            </a:r>
          </a:p>
          <a:p>
            <a:r>
              <a:rPr lang="en-US" i="1" dirty="0" smtClean="0"/>
              <a:t>Vertical cluster</a:t>
            </a:r>
            <a:r>
              <a:rPr lang="en-US" dirty="0" smtClean="0"/>
              <a:t> (i.e. a </a:t>
            </a:r>
            <a:r>
              <a:rPr lang="en-US" dirty="0" smtClean="0">
                <a:hlinkClick r:id="rId9" tooltip="Supply chain"/>
              </a:rPr>
              <a:t>supply chain</a:t>
            </a:r>
            <a:r>
              <a:rPr lang="en-US" dirty="0" smtClean="0"/>
              <a:t> cluster)</a:t>
            </a:r>
          </a:p>
          <a:p>
            <a:pPr>
              <a:buNone/>
            </a:pPr>
            <a:r>
              <a:rPr lang="en-US" dirty="0" smtClean="0"/>
              <a:t>It is also expected - particularly in the German model of organizational networks - that interconnected businesses must interact and have firm actions within at least two separate levels of the organizations concerned.</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Type by </a:t>
            </a:r>
            <a:r>
              <a:rPr lang="en-US" b="1" dirty="0" smtClean="0"/>
              <a:t>Knowledge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High-tech clusters - These clusters are high technology-oriented, well adapted to the knowledge economy, and typically have as a core renowned universities and research centers like Silicon Valley.[5]</a:t>
            </a:r>
          </a:p>
          <a:p>
            <a:r>
              <a:rPr lang="en-US" dirty="0" smtClean="0"/>
              <a:t>Historic know-how-based clusters - These are based on more traditional activities that maintain their advantage in know-how over the years, and for some of them, over the centuries. They are often industry specific. For example: London as financial center.</a:t>
            </a:r>
          </a:p>
          <a:p>
            <a:r>
              <a:rPr lang="en-US" dirty="0" smtClean="0"/>
              <a:t>Factor endowment clusters - They are created because a comparative advantage they might have linked to a geographical position. For example, wine production clusters because of sunny regions surrounded by mountains, where good grapes can grow. This is like certain areas in France, Spain, Chile or California.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Type by </a:t>
            </a:r>
            <a:r>
              <a:rPr lang="en-US" b="1" dirty="0" smtClean="0"/>
              <a:t>Knowledge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Low-cost manufacturing clusters - These clusters have typically emerged in developing countries within particular industries, such as automotive production, electronics, or textiles. Examples include electronics clusters in Mexico (e.g. Guadalajara) and Argentina (e.g. Cordoba). Cluster firms typically serve clients in developed countries. Drivers of cluster emergence include availability of low-cost labor, geographical proximity to clients (e.g. in the case of Mexico for U.S. clients; Eastern Europe for Western European clients).[6]</a:t>
            </a:r>
          </a:p>
          <a:p>
            <a:r>
              <a:rPr lang="en-US" dirty="0" smtClean="0"/>
              <a:t>Knowledge services clusters - Like low-cost manufacturing clusters, these clusters have emerged typically in developing countries. They have been characterized by the availability of lower-cost skills and expertise serving a growing global demand for increasingly commoditized (i.e. standardized, less firm-specific) knowledge services, e.g. software development, engineering support, analytical services.[7] Examples include Bangalore, India; Recife, Brazil; Shanghai, China. Multinational corporations have played an important role in 'customizing' business conditions in these clusters.[8] One example for this is the establishment of collaborative linkages with local universities to secure the supply of qualified, yet lower-cost engineers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66</TotalTime>
  <Words>3155</Words>
  <Application>Microsoft Office PowerPoint</Application>
  <PresentationFormat>On-screen Show (4:3)</PresentationFormat>
  <Paragraphs>179</Paragraphs>
  <Slides>38</Slides>
  <Notes>2</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Flow</vt:lpstr>
      <vt:lpstr>Strategic Human Resources Management  Organizational Characteristics</vt:lpstr>
      <vt:lpstr>By The Nevereverend Slaine Fullerton, 2001</vt:lpstr>
      <vt:lpstr>By The Nevereverend Slaine Fullerton, 2001</vt:lpstr>
      <vt:lpstr>Organizational Characteristics</vt:lpstr>
      <vt:lpstr>Business cluster</vt:lpstr>
      <vt:lpstr>PowerPoint Presentation</vt:lpstr>
      <vt:lpstr>Types By Development</vt:lpstr>
      <vt:lpstr>Type by Knowledge</vt:lpstr>
      <vt:lpstr>Type by Knowledge</vt:lpstr>
      <vt:lpstr>Organizational culture</vt:lpstr>
      <vt:lpstr>Corporate culture and organizational culture</vt:lpstr>
      <vt:lpstr>Views on organizational culture</vt:lpstr>
      <vt:lpstr>Hofstede Hofstede (1980[4]) demonstrated that there are national and regional cultural groupings that affect the behavior of organizations.</vt:lpstr>
      <vt:lpstr>O'Reilly, Chatman, and Caldwell</vt:lpstr>
      <vt:lpstr>O'Reilly, Chatman, and Caldwell</vt:lpstr>
      <vt:lpstr>Deal and Kennedy</vt:lpstr>
      <vt:lpstr>Factors and elements</vt:lpstr>
      <vt:lpstr>Constructive cultures</vt:lpstr>
      <vt:lpstr>Constructive cultures</vt:lpstr>
      <vt:lpstr>Passive/defensive cultures</vt:lpstr>
      <vt:lpstr>Aggressive/defensive cultures</vt:lpstr>
      <vt:lpstr>Organizational structure</vt:lpstr>
      <vt:lpstr>Organizational structure types</vt:lpstr>
      <vt:lpstr>Pre-bureaucratic structures</vt:lpstr>
      <vt:lpstr>Bureaucratic structures</vt:lpstr>
      <vt:lpstr>Post-bureaucratic</vt:lpstr>
      <vt:lpstr>……Post-bureaucratic</vt:lpstr>
      <vt:lpstr>Functional structure</vt:lpstr>
      <vt:lpstr>Divisional structure</vt:lpstr>
      <vt:lpstr>Matrix structure</vt:lpstr>
      <vt:lpstr>Organizational circle: moving back to flat</vt:lpstr>
      <vt:lpstr>Organizational circle: moving back to flat</vt:lpstr>
      <vt:lpstr>Team</vt:lpstr>
      <vt:lpstr>Network</vt:lpstr>
      <vt:lpstr>Virtual</vt:lpstr>
      <vt:lpstr>Hierarchy-Community Phenotype Model of Organizational Structure</vt:lpstr>
      <vt:lpstr>Hierarchy-Community Phenotype Model of Organizational Structure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Human Resources Management   COMPETITIVE ADVANTAGE</dc:title>
  <dc:creator>user</dc:creator>
  <cp:lastModifiedBy>asus</cp:lastModifiedBy>
  <cp:revision>46</cp:revision>
  <dcterms:created xsi:type="dcterms:W3CDTF">2012-02-15T10:15:30Z</dcterms:created>
  <dcterms:modified xsi:type="dcterms:W3CDTF">2015-11-14T02:35:22Z</dcterms:modified>
</cp:coreProperties>
</file>