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8" r:id="rId3"/>
    <p:sldId id="257" r:id="rId4"/>
    <p:sldId id="258" r:id="rId5"/>
    <p:sldId id="263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86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9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26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1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6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20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4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3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3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6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0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5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3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3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6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1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F11055D-E0EC-4505-8A98-45DDBF36B959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7832B55-7E9D-4BE6-9B02-403CD3145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776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4305" y="1433030"/>
            <a:ext cx="8676222" cy="850901"/>
          </a:xfrm>
        </p:spPr>
        <p:txBody>
          <a:bodyPr>
            <a:normAutofit/>
          </a:bodyPr>
          <a:lstStyle/>
          <a:p>
            <a:r>
              <a:rPr lang="en-US" sz="4400" b="1" dirty="0" err="1">
                <a:effectLst/>
              </a:rPr>
              <a:t>Subsistem</a:t>
            </a:r>
            <a:r>
              <a:rPr lang="en-US" sz="4400" b="1" dirty="0">
                <a:effectLst/>
              </a:rPr>
              <a:t> </a:t>
            </a:r>
            <a:r>
              <a:rPr lang="en-US" sz="4400" b="1" dirty="0" err="1">
                <a:effectLst/>
              </a:rPr>
              <a:t>Manajemen</a:t>
            </a:r>
            <a:r>
              <a:rPr lang="en-US" sz="4400" b="1" dirty="0">
                <a:effectLst/>
              </a:rPr>
              <a:t> Data</a:t>
            </a:r>
            <a:endParaRPr lang="en-US" sz="44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108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effectLst/>
              </a:rPr>
              <a:t>Sistem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>
                <a:effectLst/>
              </a:rPr>
              <a:t>Manajemen</a:t>
            </a:r>
            <a:r>
              <a:rPr lang="en-US" b="1" dirty="0">
                <a:effectLst/>
              </a:rPr>
              <a:t> Database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057399"/>
            <a:ext cx="9905998" cy="3124201"/>
          </a:xfrm>
        </p:spPr>
        <p:txBody>
          <a:bodyPr>
            <a:normAutofit/>
          </a:bodyPr>
          <a:lstStyle/>
          <a:p>
            <a:r>
              <a:rPr lang="en-US" sz="3200" dirty="0">
                <a:effectLst/>
              </a:rPr>
              <a:t>Database </a:t>
            </a:r>
            <a:r>
              <a:rPr lang="en-US" sz="3200" dirty="0" err="1">
                <a:effectLst/>
              </a:rPr>
              <a:t>dibuat</a:t>
            </a:r>
            <a:r>
              <a:rPr lang="en-US" sz="3200" dirty="0">
                <a:effectLst/>
              </a:rPr>
              <a:t>, </a:t>
            </a:r>
            <a:r>
              <a:rPr lang="en-US" sz="3200" dirty="0" err="1">
                <a:effectLst/>
              </a:rPr>
              <a:t>diakses</a:t>
            </a:r>
            <a:r>
              <a:rPr lang="en-US" sz="3200" dirty="0">
                <a:effectLst/>
              </a:rPr>
              <a:t>, </a:t>
            </a:r>
            <a:r>
              <a:rPr lang="en-US" sz="3200" dirty="0" err="1">
                <a:effectLst/>
              </a:rPr>
              <a:t>dan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diperbaharui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oleh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sebuah</a:t>
            </a:r>
            <a:r>
              <a:rPr lang="en-US" sz="3200" dirty="0">
                <a:effectLst/>
              </a:rPr>
              <a:t> DBMS. </a:t>
            </a:r>
            <a:r>
              <a:rPr lang="en-US" sz="3200" dirty="0" err="1">
                <a:effectLst/>
              </a:rPr>
              <a:t>Kebanyakan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sistem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pendukung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keputusan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dibuat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dengan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sebuah</a:t>
            </a:r>
            <a:r>
              <a:rPr lang="en-US" sz="3200" dirty="0">
                <a:effectLst/>
              </a:rPr>
              <a:t> DBMS </a:t>
            </a:r>
            <a:r>
              <a:rPr lang="en-US" sz="3200" dirty="0" err="1">
                <a:effectLst/>
              </a:rPr>
              <a:t>relasional</a:t>
            </a:r>
            <a:r>
              <a:rPr lang="en-US" sz="3200" dirty="0">
                <a:effectLst/>
              </a:rPr>
              <a:t> yang </a:t>
            </a:r>
            <a:r>
              <a:rPr lang="en-US" sz="3200" dirty="0" err="1">
                <a:effectLst/>
              </a:rPr>
              <a:t>menyediakan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berbagai</a:t>
            </a:r>
            <a:r>
              <a:rPr lang="en-US" sz="3200" dirty="0">
                <a:effectLst/>
              </a:rPr>
              <a:t> </a:t>
            </a:r>
            <a:r>
              <a:rPr lang="en-US" sz="3200" dirty="0" err="1" smtClean="0">
                <a:effectLst/>
              </a:rPr>
              <a:t>kapabilitas</a:t>
            </a:r>
            <a:r>
              <a:rPr lang="en-US" sz="3200" dirty="0">
                <a:effectLst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6677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effectLst/>
              </a:rPr>
              <a:t>Direktori</a:t>
            </a:r>
            <a:r>
              <a:rPr lang="en-US" b="1" dirty="0">
                <a:effectLst/>
              </a:rPr>
              <a:t> Data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394857"/>
            <a:ext cx="9905998" cy="3396343"/>
          </a:xfrm>
        </p:spPr>
        <p:txBody>
          <a:bodyPr>
            <a:normAutofit/>
          </a:bodyPr>
          <a:lstStyle/>
          <a:p>
            <a:r>
              <a:rPr lang="en-US" sz="2400" dirty="0" err="1">
                <a:effectLst/>
              </a:rPr>
              <a:t>Direktori</a:t>
            </a:r>
            <a:r>
              <a:rPr lang="en-US" sz="2400" dirty="0">
                <a:effectLst/>
              </a:rPr>
              <a:t> data </a:t>
            </a:r>
            <a:r>
              <a:rPr lang="en-US" sz="2400" dirty="0" err="1">
                <a:effectLst/>
              </a:rPr>
              <a:t>merupakan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katalog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dari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semua</a:t>
            </a:r>
            <a:r>
              <a:rPr lang="en-US" sz="2400" dirty="0">
                <a:effectLst/>
              </a:rPr>
              <a:t> data yang </a:t>
            </a:r>
            <a:r>
              <a:rPr lang="en-US" sz="2400" dirty="0" err="1">
                <a:effectLst/>
              </a:rPr>
              <a:t>berada</a:t>
            </a:r>
            <a:r>
              <a:rPr lang="en-US" sz="2400" dirty="0">
                <a:effectLst/>
              </a:rPr>
              <a:t> di </a:t>
            </a:r>
            <a:r>
              <a:rPr lang="en-US" sz="2400" dirty="0" err="1">
                <a:effectLst/>
              </a:rPr>
              <a:t>dalam</a:t>
            </a:r>
            <a:r>
              <a:rPr lang="en-US" sz="2400" dirty="0">
                <a:effectLst/>
              </a:rPr>
              <a:t> database. </a:t>
            </a:r>
            <a:r>
              <a:rPr lang="en-US" sz="2400" dirty="0" err="1">
                <a:effectLst/>
              </a:rPr>
              <a:t>Direktori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ini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digunakan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untuk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mendukung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fase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intelegensi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dari</a:t>
            </a:r>
            <a:r>
              <a:rPr lang="en-US" sz="2400" dirty="0">
                <a:effectLst/>
              </a:rPr>
              <a:t> proses </a:t>
            </a:r>
            <a:r>
              <a:rPr lang="en-US" sz="2400" dirty="0" err="1">
                <a:effectLst/>
              </a:rPr>
              <a:t>pengambilan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keputusan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karena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membantu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memindai</a:t>
            </a:r>
            <a:r>
              <a:rPr lang="en-US" sz="2400" dirty="0">
                <a:effectLst/>
              </a:rPr>
              <a:t> data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menidentifikasi</a:t>
            </a:r>
            <a:r>
              <a:rPr lang="en-US" sz="2400" dirty="0">
                <a:effectLst/>
              </a:rPr>
              <a:t> area </a:t>
            </a:r>
            <a:r>
              <a:rPr lang="en-US" sz="2400" dirty="0" err="1">
                <a:effectLst/>
              </a:rPr>
              <a:t>masalah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atau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peluang-peluang</a:t>
            </a:r>
            <a:r>
              <a:rPr lang="en-US" sz="2400" dirty="0">
                <a:effectLst/>
              </a:rPr>
              <a:t>. </a:t>
            </a:r>
            <a:r>
              <a:rPr lang="en-US" sz="2400" dirty="0" err="1">
                <a:effectLst/>
              </a:rPr>
              <a:t>Direktori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ini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sama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seperti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semua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katalog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lainnya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mendukung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penambahan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entri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baru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menghapus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entri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mendapatkan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kembali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informasi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mengenai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objek-objek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khusus</a:t>
            </a:r>
            <a:r>
              <a:rPr lang="en-US" sz="2400" dirty="0">
                <a:effectLst/>
              </a:rPr>
              <a:t> yang </a:t>
            </a:r>
            <a:r>
              <a:rPr lang="en-US" sz="2400" dirty="0" err="1">
                <a:effectLst/>
              </a:rPr>
              <a:t>ada</a:t>
            </a:r>
            <a:r>
              <a:rPr lang="en-US" sz="2400" dirty="0">
                <a:effectLst/>
              </a:rPr>
              <a:t> di </a:t>
            </a:r>
            <a:r>
              <a:rPr lang="en-US" sz="2400" dirty="0" err="1">
                <a:effectLst/>
              </a:rPr>
              <a:t>dalam</a:t>
            </a:r>
            <a:r>
              <a:rPr lang="en-US" sz="2400" dirty="0">
                <a:effectLst/>
              </a:rPr>
              <a:t> database.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6385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effectLst/>
              </a:rPr>
              <a:t>Query Facility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086428"/>
            <a:ext cx="9905998" cy="3835401"/>
          </a:xfrm>
        </p:spPr>
        <p:txBody>
          <a:bodyPr>
            <a:noAutofit/>
          </a:bodyPr>
          <a:lstStyle/>
          <a:p>
            <a:r>
              <a:rPr lang="en-US" sz="2400" dirty="0" err="1">
                <a:effectLst/>
              </a:rPr>
              <a:t>Membangun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menggunakan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sistem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pendukung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keputusan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sering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memerlukan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akses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manipulasi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query data. </a:t>
            </a:r>
            <a:r>
              <a:rPr lang="en-US" sz="2400" dirty="0" err="1">
                <a:effectLst/>
              </a:rPr>
              <a:t>Tugas-tugas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tersebut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dilakukan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oleh</a:t>
            </a:r>
            <a:r>
              <a:rPr lang="en-US" sz="2400" dirty="0">
                <a:effectLst/>
              </a:rPr>
              <a:t> query facility, </a:t>
            </a:r>
            <a:r>
              <a:rPr lang="en-US" sz="2400" dirty="0" err="1">
                <a:effectLst/>
              </a:rPr>
              <a:t>menerima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permintaan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untuk</a:t>
            </a:r>
            <a:r>
              <a:rPr lang="en-US" sz="2400" dirty="0">
                <a:effectLst/>
              </a:rPr>
              <a:t> data </a:t>
            </a:r>
            <a:r>
              <a:rPr lang="en-US" sz="2400" dirty="0" err="1">
                <a:effectLst/>
              </a:rPr>
              <a:t>dari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komponen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sistem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pendukung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keputusan</a:t>
            </a:r>
            <a:r>
              <a:rPr lang="en-US" sz="2400" dirty="0">
                <a:effectLst/>
              </a:rPr>
              <a:t> lain, </a:t>
            </a:r>
            <a:r>
              <a:rPr lang="en-US" sz="2400" dirty="0" err="1">
                <a:effectLst/>
              </a:rPr>
              <a:t>menentukan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bagaimana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permintaan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dapat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dipenuhi</a:t>
            </a:r>
            <a:r>
              <a:rPr lang="en-US" sz="2400" dirty="0">
                <a:effectLst/>
              </a:rPr>
              <a:t> (</a:t>
            </a:r>
            <a:r>
              <a:rPr lang="en-US" sz="2400" dirty="0" err="1">
                <a:effectLst/>
              </a:rPr>
              <a:t>konsultasi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dengan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direktori</a:t>
            </a:r>
            <a:r>
              <a:rPr lang="en-US" sz="2400" dirty="0">
                <a:effectLst/>
              </a:rPr>
              <a:t> data </a:t>
            </a:r>
            <a:r>
              <a:rPr lang="en-US" sz="2400" dirty="0" err="1">
                <a:effectLst/>
              </a:rPr>
              <a:t>jika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perlu</a:t>
            </a:r>
            <a:r>
              <a:rPr lang="en-US" sz="2400" dirty="0">
                <a:effectLst/>
              </a:rPr>
              <a:t>), </a:t>
            </a:r>
            <a:r>
              <a:rPr lang="en-US" sz="2400" dirty="0" err="1">
                <a:effectLst/>
              </a:rPr>
              <a:t>memformulasi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permintaan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dengan</a:t>
            </a:r>
            <a:r>
              <a:rPr lang="en-US" sz="2400" dirty="0">
                <a:effectLst/>
              </a:rPr>
              <a:t> detail,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mengembalikan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hasilnya</a:t>
            </a:r>
            <a:r>
              <a:rPr lang="en-US" sz="2400" dirty="0">
                <a:effectLst/>
              </a:rPr>
              <a:t> </a:t>
            </a:r>
            <a:r>
              <a:rPr lang="en-US" sz="2400" dirty="0" err="1" smtClean="0">
                <a:effectLst/>
              </a:rPr>
              <a:t>kepada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>
                <a:effectLst/>
              </a:rPr>
              <a:t>pemberi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permintaan</a:t>
            </a:r>
            <a:r>
              <a:rPr lang="en-US" sz="2400" dirty="0">
                <a:effectLst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759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4.bp.blogspot.com/-aoIy1-aWwmE/TYJNgfeuP0I/AAAAAAAAAHk/Hjq9oiGKfkY/s1600/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15" y="101600"/>
            <a:ext cx="10713583" cy="665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97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571" y="489856"/>
            <a:ext cx="7155543" cy="92891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>
                <a:effectLst/>
              </a:rPr>
              <a:t>Subsistem</a:t>
            </a:r>
            <a:r>
              <a:rPr lang="en-US" sz="3600" b="1" dirty="0">
                <a:effectLst/>
              </a:rPr>
              <a:t> </a:t>
            </a:r>
            <a:r>
              <a:rPr lang="en-US" sz="3600" b="1" dirty="0" err="1">
                <a:effectLst/>
              </a:rPr>
              <a:t>Manajemen</a:t>
            </a:r>
            <a:r>
              <a:rPr lang="en-US" sz="3600" b="1" dirty="0">
                <a:effectLst/>
              </a:rPr>
              <a:t> Data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364" y="1418771"/>
            <a:ext cx="9905998" cy="3124201"/>
          </a:xfrm>
        </p:spPr>
        <p:txBody>
          <a:bodyPr>
            <a:normAutofit/>
          </a:bodyPr>
          <a:lstStyle/>
          <a:p>
            <a:r>
              <a:rPr lang="en-US" sz="2800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1. SISTEM PENDUKUNG KEPUTUSAN DATABASE</a:t>
            </a:r>
          </a:p>
          <a:p>
            <a:r>
              <a:rPr lang="en-US" sz="2800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2. SISTEM MANAJEMEN DATABASE</a:t>
            </a:r>
          </a:p>
          <a:p>
            <a:r>
              <a:rPr lang="en-US" sz="2800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3. DIREKTORI DATA </a:t>
            </a:r>
            <a:endParaRPr lang="en-US" sz="2800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  <a:p>
            <a:r>
              <a:rPr lang="en-US" sz="2800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4. QUERY FACILITY</a:t>
            </a:r>
          </a:p>
        </p:txBody>
      </p:sp>
    </p:spTree>
    <p:extLst>
      <p:ext uri="{BB962C8B-B14F-4D97-AF65-F5344CB8AC3E}">
        <p14:creationId xmlns:p14="http://schemas.microsoft.com/office/powerpoint/2010/main" val="358183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291771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Subsistem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Manajemen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Data</a:t>
            </a:r>
            <a:endParaRPr lang="en-US" sz="36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046515"/>
            <a:ext cx="9905998" cy="3744686"/>
          </a:xfrm>
        </p:spPr>
        <p:txBody>
          <a:bodyPr>
            <a:normAutofit/>
          </a:bodyPr>
          <a:lstStyle/>
          <a:p>
            <a:r>
              <a:rPr lang="en-US" sz="2400" dirty="0" err="1">
                <a:effectLst/>
              </a:rPr>
              <a:t>Subsistem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Manajemen</a:t>
            </a:r>
            <a:r>
              <a:rPr lang="en-US" sz="2400" dirty="0">
                <a:effectLst/>
              </a:rPr>
              <a:t> Data </a:t>
            </a:r>
            <a:r>
              <a:rPr lang="en-US" sz="2400" dirty="0" err="1">
                <a:effectLst/>
              </a:rPr>
              <a:t>memasukkan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satu</a:t>
            </a:r>
            <a:r>
              <a:rPr lang="en-US" sz="2400" dirty="0">
                <a:effectLst/>
              </a:rPr>
              <a:t> database yang </a:t>
            </a:r>
            <a:r>
              <a:rPr lang="en-US" sz="2400" dirty="0" err="1">
                <a:effectLst/>
              </a:rPr>
              <a:t>berisi</a:t>
            </a:r>
            <a:r>
              <a:rPr lang="en-US" sz="2400" dirty="0">
                <a:effectLst/>
              </a:rPr>
              <a:t> data yang </a:t>
            </a:r>
            <a:r>
              <a:rPr lang="en-US" sz="2400" dirty="0" err="1">
                <a:effectLst/>
              </a:rPr>
              <a:t>relevan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untuk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situasi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kondisi</a:t>
            </a:r>
            <a:r>
              <a:rPr lang="en-US" sz="2400" dirty="0">
                <a:effectLst/>
              </a:rPr>
              <a:t>. </a:t>
            </a:r>
            <a:r>
              <a:rPr lang="en-US" sz="2400" dirty="0" err="1">
                <a:effectLst/>
              </a:rPr>
              <a:t>Dikelola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oleh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perangkat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lunak</a:t>
            </a:r>
            <a:r>
              <a:rPr lang="en-US" sz="2400" dirty="0">
                <a:effectLst/>
              </a:rPr>
              <a:t> yang </a:t>
            </a:r>
            <a:r>
              <a:rPr lang="en-US" sz="2400" dirty="0" err="1">
                <a:effectLst/>
              </a:rPr>
              <a:t>disebut</a:t>
            </a:r>
            <a:r>
              <a:rPr lang="en-US" sz="2400" dirty="0">
                <a:effectLst/>
              </a:rPr>
              <a:t> </a:t>
            </a:r>
            <a:r>
              <a:rPr lang="en-US" sz="2400" i="1" dirty="0" err="1">
                <a:effectLst/>
              </a:rPr>
              <a:t>Sistem</a:t>
            </a:r>
            <a:r>
              <a:rPr lang="en-US" sz="2400" i="1" dirty="0">
                <a:effectLst/>
              </a:rPr>
              <a:t> </a:t>
            </a:r>
            <a:r>
              <a:rPr lang="en-US" sz="2400" i="1" dirty="0" err="1">
                <a:effectLst/>
              </a:rPr>
              <a:t>Manajemen</a:t>
            </a:r>
            <a:r>
              <a:rPr lang="en-US" sz="2400" i="1" dirty="0">
                <a:effectLst/>
              </a:rPr>
              <a:t> Database (DBMS/Data Management System)</a:t>
            </a:r>
            <a:r>
              <a:rPr lang="en-US" sz="2400" dirty="0">
                <a:effectLst/>
              </a:rPr>
              <a:t>. </a:t>
            </a:r>
            <a:r>
              <a:rPr lang="en-US" sz="2400" dirty="0" err="1">
                <a:effectLst/>
              </a:rPr>
              <a:t>Subsistem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manajemen</a:t>
            </a:r>
            <a:r>
              <a:rPr lang="en-US" sz="2400" dirty="0">
                <a:effectLst/>
              </a:rPr>
              <a:t> data </a:t>
            </a:r>
            <a:r>
              <a:rPr lang="en-US" sz="2400" dirty="0" err="1">
                <a:effectLst/>
              </a:rPr>
              <a:t>bisa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diinterkoneksikan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dengan</a:t>
            </a:r>
            <a:r>
              <a:rPr lang="en-US" sz="2400" dirty="0">
                <a:effectLst/>
              </a:rPr>
              <a:t> data warehouse </a:t>
            </a:r>
            <a:r>
              <a:rPr lang="en-US" sz="2400" dirty="0" err="1">
                <a:effectLst/>
              </a:rPr>
              <a:t>perusahaan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suatu</a:t>
            </a:r>
            <a:r>
              <a:rPr lang="en-US" sz="2400" dirty="0">
                <a:effectLst/>
              </a:rPr>
              <a:t> repository </a:t>
            </a:r>
            <a:r>
              <a:rPr lang="en-US" sz="2400" dirty="0" err="1">
                <a:effectLst/>
              </a:rPr>
              <a:t>untuk</a:t>
            </a:r>
            <a:r>
              <a:rPr lang="en-US" sz="2400" dirty="0">
                <a:effectLst/>
              </a:rPr>
              <a:t> data </a:t>
            </a:r>
            <a:r>
              <a:rPr lang="en-US" sz="2400" dirty="0" err="1">
                <a:effectLst/>
              </a:rPr>
              <a:t>perusahaan</a:t>
            </a:r>
            <a:r>
              <a:rPr lang="en-US" sz="2400" dirty="0">
                <a:effectLst/>
              </a:rPr>
              <a:t> yang </a:t>
            </a:r>
            <a:r>
              <a:rPr lang="en-US" sz="2400" dirty="0" err="1">
                <a:effectLst/>
              </a:rPr>
              <a:t>relevan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dengan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pengambilan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keputusan</a:t>
            </a:r>
            <a:r>
              <a:rPr lang="en-US" sz="2400" dirty="0">
                <a:effectLst/>
              </a:rPr>
              <a:t>. </a:t>
            </a:r>
            <a:r>
              <a:rPr lang="en-US" sz="2400" dirty="0" err="1">
                <a:effectLst/>
              </a:rPr>
              <a:t>Subsistem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manajemen</a:t>
            </a:r>
            <a:r>
              <a:rPr lang="en-US" sz="2400" dirty="0">
                <a:effectLst/>
              </a:rPr>
              <a:t> data </a:t>
            </a:r>
            <a:r>
              <a:rPr lang="en-US" sz="2400" dirty="0" err="1">
                <a:effectLst/>
              </a:rPr>
              <a:t>terdiri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dari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elemen-elemen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berikut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ini</a:t>
            </a:r>
            <a:r>
              <a:rPr lang="en-US" sz="2400" dirty="0">
                <a:effectLst/>
              </a:rPr>
              <a:t>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2798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Sistem</a:t>
            </a:r>
            <a:r>
              <a:rPr lang="en-US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Pendukung</a:t>
            </a:r>
            <a:r>
              <a:rPr lang="en-US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Keputusan</a:t>
            </a:r>
            <a:r>
              <a:rPr lang="en-US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1699" y="1973943"/>
            <a:ext cx="9905998" cy="2336800"/>
          </a:xfrm>
        </p:spPr>
        <p:txBody>
          <a:bodyPr>
            <a:noAutofit/>
          </a:bodyPr>
          <a:lstStyle/>
          <a:p>
            <a:r>
              <a:rPr lang="en-US" sz="2400" dirty="0">
                <a:effectLst/>
              </a:rPr>
              <a:t>Database </a:t>
            </a:r>
            <a:r>
              <a:rPr lang="en-US" sz="2400" dirty="0" err="1">
                <a:effectLst/>
              </a:rPr>
              <a:t>adalah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kumpulan</a:t>
            </a:r>
            <a:r>
              <a:rPr lang="en-US" sz="2400" dirty="0">
                <a:effectLst/>
              </a:rPr>
              <a:t> data yang </a:t>
            </a:r>
            <a:r>
              <a:rPr lang="en-US" sz="2400" dirty="0" err="1">
                <a:effectLst/>
              </a:rPr>
              <a:t>saling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terkait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diorganisasi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untuk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memenuhi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kebutuhan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perusahaan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dan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dapat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digunakan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oleh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lebih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dari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satu</a:t>
            </a:r>
            <a:r>
              <a:rPr lang="en-US" sz="2400" dirty="0">
                <a:effectLst/>
              </a:rPr>
              <a:t> orang </a:t>
            </a:r>
            <a:r>
              <a:rPr lang="en-US" sz="2400" dirty="0" err="1">
                <a:effectLst/>
              </a:rPr>
              <a:t>dengan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lebih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dari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satu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aplikasi</a:t>
            </a:r>
            <a:r>
              <a:rPr lang="en-US" sz="2400" dirty="0">
                <a:effectLst/>
              </a:rPr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7034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7184" y="1709056"/>
            <a:ext cx="9905998" cy="3124201"/>
          </a:xfrm>
        </p:spPr>
        <p:txBody>
          <a:bodyPr>
            <a:noAutofit/>
          </a:bodyPr>
          <a:lstStyle/>
          <a:p>
            <a:r>
              <a:rPr lang="en-US" sz="2800" dirty="0" err="1">
                <a:effectLst/>
              </a:rPr>
              <a:t>Pada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beberapa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sistem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pendukung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keputusan</a:t>
            </a:r>
            <a:r>
              <a:rPr lang="en-US" sz="2800" dirty="0">
                <a:effectLst/>
              </a:rPr>
              <a:t> data </a:t>
            </a:r>
            <a:r>
              <a:rPr lang="en-US" sz="2800" dirty="0" err="1">
                <a:effectLst/>
              </a:rPr>
              <a:t>ditempatkan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pada</a:t>
            </a:r>
            <a:r>
              <a:rPr lang="en-US" sz="2800" dirty="0">
                <a:effectLst/>
              </a:rPr>
              <a:t> data warehouse </a:t>
            </a:r>
            <a:r>
              <a:rPr lang="en-US" sz="2800" dirty="0" err="1">
                <a:effectLst/>
              </a:rPr>
              <a:t>melalui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sebuah</a:t>
            </a:r>
            <a:r>
              <a:rPr lang="en-US" sz="2800" dirty="0">
                <a:effectLst/>
              </a:rPr>
              <a:t> web server database. </a:t>
            </a:r>
            <a:r>
              <a:rPr lang="en-US" sz="2800" dirty="0" err="1">
                <a:effectLst/>
              </a:rPr>
              <a:t>Beberapa</a:t>
            </a:r>
            <a:r>
              <a:rPr lang="en-US" sz="2800" dirty="0">
                <a:effectLst/>
              </a:rPr>
              <a:t> database </a:t>
            </a:r>
            <a:r>
              <a:rPr lang="en-US" sz="2800" dirty="0" err="1">
                <a:effectLst/>
              </a:rPr>
              <a:t>dapat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digunakan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pada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satu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aplikasi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sistem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pendukung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keputusan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tergantung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pada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sumber</a:t>
            </a:r>
            <a:r>
              <a:rPr lang="en-US" sz="2800" dirty="0">
                <a:effectLst/>
              </a:rPr>
              <a:t> data. </a:t>
            </a:r>
            <a:r>
              <a:rPr lang="en-US" sz="2800" dirty="0" err="1">
                <a:effectLst/>
              </a:rPr>
              <a:t>Pengguna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menggunakan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sebuah</a:t>
            </a:r>
            <a:r>
              <a:rPr lang="en-US" sz="2800" dirty="0">
                <a:effectLst/>
              </a:rPr>
              <a:t> browser web </a:t>
            </a:r>
            <a:r>
              <a:rPr lang="en-US" sz="2800" dirty="0" err="1">
                <a:effectLst/>
              </a:rPr>
              <a:t>untuk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mengakses</a:t>
            </a:r>
            <a:r>
              <a:rPr lang="en-US" sz="2800" dirty="0">
                <a:effectLst/>
              </a:rPr>
              <a:t> database. Data </a:t>
            </a:r>
            <a:r>
              <a:rPr lang="en-US" sz="2800" dirty="0" err="1">
                <a:effectLst/>
              </a:rPr>
              <a:t>pada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sistem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pendukung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keputusan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diekstrak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dari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sumber</a:t>
            </a:r>
            <a:r>
              <a:rPr lang="en-US" sz="2800" dirty="0">
                <a:effectLst/>
              </a:rPr>
              <a:t> data internal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eksternal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juga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dari</a:t>
            </a:r>
            <a:r>
              <a:rPr lang="en-US" sz="2800" dirty="0">
                <a:effectLst/>
              </a:rPr>
              <a:t> data personal </a:t>
            </a:r>
            <a:r>
              <a:rPr lang="en-US" sz="2800" dirty="0" err="1">
                <a:effectLst/>
              </a:rPr>
              <a:t>milik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satu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atau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lebih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pengguna</a:t>
            </a:r>
            <a:r>
              <a:rPr lang="en-US" sz="2800" dirty="0">
                <a:effectLst/>
              </a:rPr>
              <a:t>. </a:t>
            </a:r>
            <a:r>
              <a:rPr lang="en-US" sz="2800" dirty="0" err="1">
                <a:effectLst/>
              </a:rPr>
              <a:t>Hasil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ekstraksi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ditempatkan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pada</a:t>
            </a:r>
            <a:r>
              <a:rPr lang="en-US" sz="2800" dirty="0">
                <a:effectLst/>
              </a:rPr>
              <a:t> database </a:t>
            </a:r>
            <a:r>
              <a:rPr lang="en-US" sz="2800" dirty="0" err="1">
                <a:effectLst/>
              </a:rPr>
              <a:t>khusus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atau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pada</a:t>
            </a:r>
            <a:r>
              <a:rPr lang="en-US" sz="2800" dirty="0">
                <a:effectLst/>
              </a:rPr>
              <a:t> data warehouse </a:t>
            </a:r>
            <a:r>
              <a:rPr lang="en-US" sz="2800" dirty="0" err="1">
                <a:effectLst/>
              </a:rPr>
              <a:t>perusahaan</a:t>
            </a:r>
            <a:r>
              <a:rPr lang="en-US" sz="2800" dirty="0">
                <a:effectLst/>
              </a:rPr>
              <a:t>.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80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378857"/>
          </a:xfrm>
        </p:spPr>
        <p:txBody>
          <a:bodyPr/>
          <a:lstStyle/>
          <a:p>
            <a:pPr algn="ctr"/>
            <a:r>
              <a:rPr lang="en-US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Data Internal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88457"/>
            <a:ext cx="9905998" cy="3124201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Data yang </a:t>
            </a:r>
            <a:r>
              <a:rPr lang="en-US" sz="2800" dirty="0" err="1">
                <a:effectLst/>
              </a:rPr>
              <a:t>sumbernya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berasal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terutama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dari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sistem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pemrosesan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transaksi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dari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dalam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organisasi</a:t>
            </a:r>
            <a:r>
              <a:rPr lang="en-US" sz="2800" dirty="0">
                <a:effectLst/>
              </a:rPr>
              <a:t>. </a:t>
            </a:r>
            <a:r>
              <a:rPr lang="en-US" sz="2800" dirty="0" err="1">
                <a:effectLst/>
              </a:rPr>
              <a:t>Contoh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umum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seperti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upah</a:t>
            </a:r>
            <a:r>
              <a:rPr lang="en-US" sz="2800" dirty="0">
                <a:effectLst/>
              </a:rPr>
              <a:t>/</a:t>
            </a:r>
            <a:r>
              <a:rPr lang="en-US" sz="2800" dirty="0" err="1">
                <a:effectLst/>
              </a:rPr>
              <a:t>gaji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bulanan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jadwal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pemeliharaan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mesin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alokasi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anggaran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perkiraan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terhadap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penjualan</a:t>
            </a:r>
            <a:r>
              <a:rPr lang="en-US" sz="2800" dirty="0">
                <a:effectLst/>
              </a:rPr>
              <a:t> yang </a:t>
            </a:r>
            <a:r>
              <a:rPr lang="en-US" sz="2800" dirty="0" err="1">
                <a:effectLst/>
              </a:rPr>
              <a:t>akan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datang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biaya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produksi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rencana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rekruitmen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pegawai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baru</a:t>
            </a:r>
            <a:r>
              <a:rPr lang="en-US" sz="2800" dirty="0">
                <a:effectLst/>
              </a:rPr>
              <a:t> masa </a:t>
            </a:r>
            <a:r>
              <a:rPr lang="en-US" sz="2800" dirty="0" err="1">
                <a:effectLst/>
              </a:rPr>
              <a:t>mendatang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lain-lain.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3453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Data </a:t>
            </a:r>
            <a:r>
              <a:rPr lang="en-US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Eksternal</a:t>
            </a:r>
            <a:endParaRPr lang="en-US" b="1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188028"/>
            <a:ext cx="9905998" cy="3124201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Data yang </a:t>
            </a:r>
            <a:r>
              <a:rPr lang="en-US" sz="2800" dirty="0" err="1">
                <a:effectLst/>
              </a:rPr>
              <a:t>sumbernya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dari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luar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sistem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organisasi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seperti</a:t>
            </a:r>
            <a:r>
              <a:rPr lang="en-US" sz="2800" dirty="0">
                <a:effectLst/>
              </a:rPr>
              <a:t> data </a:t>
            </a:r>
            <a:r>
              <a:rPr lang="en-US" sz="2800" dirty="0" err="1">
                <a:effectLst/>
              </a:rPr>
              <a:t>industri</a:t>
            </a:r>
            <a:r>
              <a:rPr lang="en-US" sz="2800" dirty="0">
                <a:effectLst/>
              </a:rPr>
              <a:t>, data </a:t>
            </a:r>
            <a:r>
              <a:rPr lang="en-US" sz="2800" dirty="0" err="1">
                <a:effectLst/>
              </a:rPr>
              <a:t>riset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pemasaran</a:t>
            </a:r>
            <a:r>
              <a:rPr lang="en-US" sz="2800" dirty="0">
                <a:effectLst/>
              </a:rPr>
              <a:t>, data </a:t>
            </a:r>
            <a:r>
              <a:rPr lang="en-US" sz="2800" dirty="0" err="1">
                <a:effectLst/>
              </a:rPr>
              <a:t>sensus</a:t>
            </a:r>
            <a:r>
              <a:rPr lang="en-US" sz="2800" dirty="0">
                <a:effectLst/>
              </a:rPr>
              <a:t>, data </a:t>
            </a:r>
            <a:r>
              <a:rPr lang="en-US" sz="2800" dirty="0" err="1">
                <a:effectLst/>
              </a:rPr>
              <a:t>tenaga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kerja</a:t>
            </a:r>
            <a:r>
              <a:rPr lang="en-US" sz="2800" dirty="0">
                <a:effectLst/>
              </a:rPr>
              <a:t> regional, </a:t>
            </a:r>
            <a:r>
              <a:rPr lang="en-US" sz="2800" dirty="0" err="1">
                <a:effectLst/>
              </a:rPr>
              <a:t>regulasi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pemerintah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jadwal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tarif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pajak</a:t>
            </a:r>
            <a:r>
              <a:rPr lang="en-US" sz="2800" dirty="0">
                <a:effectLst/>
              </a:rPr>
              <a:t>, data </a:t>
            </a:r>
            <a:r>
              <a:rPr lang="en-US" sz="2800" dirty="0" err="1">
                <a:effectLst/>
              </a:rPr>
              <a:t>ekonomi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dalam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negeri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lain-lain. Data </a:t>
            </a:r>
            <a:r>
              <a:rPr lang="en-US" sz="2800" dirty="0" err="1">
                <a:effectLst/>
              </a:rPr>
              <a:t>tersebut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dapat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berasal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dari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lembaga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pemerintah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asosiasi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perdagangan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perusahaan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riset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pasar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lain-lain.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2549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Data </a:t>
            </a:r>
            <a:r>
              <a:rPr lang="en-US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Privat</a:t>
            </a:r>
            <a:endParaRPr lang="en-US" b="1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1699" y="2158999"/>
            <a:ext cx="9905998" cy="3124201"/>
          </a:xfrm>
        </p:spPr>
        <p:txBody>
          <a:bodyPr>
            <a:normAutofit/>
          </a:bodyPr>
          <a:lstStyle/>
          <a:p>
            <a:r>
              <a:rPr lang="en-US" sz="3600" dirty="0" err="1">
                <a:effectLst/>
              </a:rPr>
              <a:t>Meliputi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petunjuk-petunjuk</a:t>
            </a:r>
            <a:r>
              <a:rPr lang="en-US" sz="3600" dirty="0">
                <a:effectLst/>
              </a:rPr>
              <a:t> yang </a:t>
            </a:r>
            <a:r>
              <a:rPr lang="en-US" sz="3600" dirty="0" err="1">
                <a:effectLst/>
              </a:rPr>
              <a:t>digunakan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oleh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pengambil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keputusan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khusus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dan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penilaian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terhadap</a:t>
            </a:r>
            <a:r>
              <a:rPr lang="en-US" sz="3600" dirty="0">
                <a:effectLst/>
              </a:rPr>
              <a:t> data </a:t>
            </a:r>
            <a:r>
              <a:rPr lang="en-US" sz="3600" dirty="0" err="1">
                <a:effectLst/>
              </a:rPr>
              <a:t>dan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atau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situasi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spesifik</a:t>
            </a:r>
            <a:r>
              <a:rPr lang="en-US" sz="3600" dirty="0">
                <a:effectLst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9388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Ekstraksi</a:t>
            </a:r>
            <a:endParaRPr lang="en-US" b="1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8156" y="2086428"/>
            <a:ext cx="9905998" cy="3124201"/>
          </a:xfrm>
        </p:spPr>
        <p:txBody>
          <a:bodyPr>
            <a:normAutofit/>
          </a:bodyPr>
          <a:lstStyle/>
          <a:p>
            <a:r>
              <a:rPr lang="en-US" sz="4000" dirty="0">
                <a:effectLst/>
              </a:rPr>
              <a:t>Data </a:t>
            </a:r>
            <a:r>
              <a:rPr lang="en-US" sz="4000" dirty="0" err="1">
                <a:effectLst/>
              </a:rPr>
              <a:t>ekstraksi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merupakan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hasil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kombinasi</a:t>
            </a:r>
            <a:r>
              <a:rPr lang="en-US" sz="4000" dirty="0">
                <a:effectLst/>
              </a:rPr>
              <a:t> data </a:t>
            </a:r>
            <a:r>
              <a:rPr lang="en-US" sz="4000" dirty="0" err="1">
                <a:effectLst/>
              </a:rPr>
              <a:t>dari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berbagai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sumber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termasuk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sumber</a:t>
            </a:r>
            <a:r>
              <a:rPr lang="en-US" sz="4000" dirty="0">
                <a:effectLst/>
              </a:rPr>
              <a:t> internal </a:t>
            </a:r>
            <a:r>
              <a:rPr lang="en-US" sz="4000" dirty="0" err="1">
                <a:effectLst/>
              </a:rPr>
              <a:t>dan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eksternal</a:t>
            </a:r>
            <a:r>
              <a:rPr lang="en-US" sz="4000" dirty="0">
                <a:effectLst/>
              </a:rPr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173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98</TotalTime>
  <Words>492</Words>
  <Application>Microsoft Office PowerPoint</Application>
  <PresentationFormat>Widescreen</PresentationFormat>
  <Paragraphs>25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Century Gothic</vt:lpstr>
      <vt:lpstr>Mesh</vt:lpstr>
      <vt:lpstr>Subsistem Manajemen Data</vt:lpstr>
      <vt:lpstr>Subsistem Manajemen Data</vt:lpstr>
      <vt:lpstr>Subsistem Manajemen Data</vt:lpstr>
      <vt:lpstr>Sistem Pendukung Keputusan Database</vt:lpstr>
      <vt:lpstr>PowerPoint Presentation</vt:lpstr>
      <vt:lpstr>Data Internal</vt:lpstr>
      <vt:lpstr>Data Eksternal</vt:lpstr>
      <vt:lpstr>Data Privat</vt:lpstr>
      <vt:lpstr>Ekstraksi</vt:lpstr>
      <vt:lpstr>Sistem Manajemen Database</vt:lpstr>
      <vt:lpstr>Direktori Data</vt:lpstr>
      <vt:lpstr>Query Facility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Subsistem Manajemen Data</dc:title>
  <dc:creator>Hendra</dc:creator>
  <cp:lastModifiedBy>bonita d</cp:lastModifiedBy>
  <cp:revision>8</cp:revision>
  <dcterms:created xsi:type="dcterms:W3CDTF">2015-03-10T13:10:29Z</dcterms:created>
  <dcterms:modified xsi:type="dcterms:W3CDTF">2015-10-28T01:08:44Z</dcterms:modified>
</cp:coreProperties>
</file>