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64" r:id="rId2"/>
    <p:sldId id="256" r:id="rId3"/>
    <p:sldId id="257" r:id="rId4"/>
    <p:sldId id="258" r:id="rId5"/>
    <p:sldId id="259" r:id="rId6"/>
    <p:sldId id="262" r:id="rId7"/>
    <p:sldId id="263" r:id="rId8"/>
    <p:sldId id="265" r:id="rId9"/>
    <p:sldId id="287" r:id="rId10"/>
    <p:sldId id="266" r:id="rId11"/>
    <p:sldId id="267" r:id="rId12"/>
    <p:sldId id="268" r:id="rId13"/>
    <p:sldId id="269" r:id="rId14"/>
    <p:sldId id="270" r:id="rId15"/>
    <p:sldId id="271" r:id="rId16"/>
    <p:sldId id="272" r:id="rId17"/>
    <p:sldId id="273"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8" r:id="rId31"/>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6F44E4E-950D-4F3B-BEBE-39CF3F4D79DF}" type="datetimeFigureOut">
              <a:rPr lang="id-ID" smtClean="0"/>
              <a:pPr/>
              <a:t>17/11/2015</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1B4D50A-27DD-4717-840E-303E51B2999E}" type="slidenum">
              <a:rPr lang="id-ID" smtClean="0"/>
              <a:pPr/>
              <a:t>‹#›</a:t>
            </a:fld>
            <a:endParaRPr lang="id-ID"/>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id-ID"/>
          </a:p>
        </p:txBody>
      </p:sp>
      <p:sp>
        <p:nvSpPr>
          <p:cNvPr id="4" name="Date Placeholder 3"/>
          <p:cNvSpPr>
            <a:spLocks noGrp="1"/>
          </p:cNvSpPr>
          <p:nvPr>
            <p:ph type="dt" sz="half" idx="10"/>
          </p:nvPr>
        </p:nvSpPr>
        <p:spPr/>
        <p:txBody>
          <a:bodyPr/>
          <a:lstStyle/>
          <a:p>
            <a:fld id="{C1223AED-A5BC-4E01-910C-85FAA6C5331E}" type="datetimeFigureOut">
              <a:rPr lang="id-ID" smtClean="0"/>
              <a:pPr/>
              <a:t>17/11/2015</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3FFA628A-FC69-48E2-BDF7-CDEADC8A4647}" type="slidenum">
              <a:rPr lang="id-ID" smtClean="0"/>
              <a:pPr/>
              <a:t>‹#›</a:t>
            </a:fld>
            <a:endParaRPr lang="id-I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C1223AED-A5BC-4E01-910C-85FAA6C5331E}" type="datetimeFigureOut">
              <a:rPr lang="id-ID" smtClean="0"/>
              <a:pPr/>
              <a:t>17/11/2015</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3FFA628A-FC69-48E2-BDF7-CDEADC8A4647}" type="slidenum">
              <a:rPr lang="id-ID" smtClean="0"/>
              <a:pPr/>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1223AED-A5BC-4E01-910C-85FAA6C5331E}" type="datetimeFigureOut">
              <a:rPr lang="id-ID" smtClean="0"/>
              <a:pPr/>
              <a:t>17/11/2015</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3FFA628A-FC69-48E2-BDF7-CDEADC8A4647}" type="slidenum">
              <a:rPr lang="id-ID" smtClean="0"/>
              <a:pPr/>
              <a:t>‹#›</a:t>
            </a:fld>
            <a:endParaRPr lang="id-I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p>
            <a:fld id="{C1223AED-A5BC-4E01-910C-85FAA6C5331E}" type="datetimeFigureOut">
              <a:rPr lang="id-ID" smtClean="0"/>
              <a:pPr/>
              <a:t>17/11/2015</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3FFA628A-FC69-48E2-BDF7-CDEADC8A4647}" type="slidenum">
              <a:rPr lang="id-ID" smtClean="0"/>
              <a:pPr/>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p>
            <a:fld id="{C1223AED-A5BC-4E01-910C-85FAA6C5331E}" type="datetimeFigureOut">
              <a:rPr lang="id-ID" smtClean="0"/>
              <a:pPr/>
              <a:t>17/11/2015</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3FFA628A-FC69-48E2-BDF7-CDEADC8A4647}" type="slidenum">
              <a:rPr lang="id-ID" smtClean="0"/>
              <a:pPr/>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p>
            <a:fld id="{C1223AED-A5BC-4E01-910C-85FAA6C5331E}" type="datetimeFigureOut">
              <a:rPr lang="id-ID" smtClean="0"/>
              <a:pPr/>
              <a:t>17/11/2015</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3FFA628A-FC69-48E2-BDF7-CDEADC8A4647}" type="slidenum">
              <a:rPr lang="id-ID" smtClean="0"/>
              <a:pPr/>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1223AED-A5BC-4E01-910C-85FAA6C5331E}" type="datetimeFigureOut">
              <a:rPr lang="id-ID" smtClean="0"/>
              <a:pPr/>
              <a:t>17/11/2015</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3FFA628A-FC69-48E2-BDF7-CDEADC8A4647}" type="slidenum">
              <a:rPr lang="id-ID" smtClean="0"/>
              <a:pPr/>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1223AED-A5BC-4E01-910C-85FAA6C5331E}" type="datetimeFigureOut">
              <a:rPr lang="id-ID" smtClean="0"/>
              <a:pPr/>
              <a:t>17/11/2015</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3FFA628A-FC69-48E2-BDF7-CDEADC8A4647}" type="slidenum">
              <a:rPr lang="id-ID" smtClean="0"/>
              <a:pPr/>
              <a:t>‹#›</a:t>
            </a:fld>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1223AED-A5BC-4E01-910C-85FAA6C5331E}" type="datetimeFigureOut">
              <a:rPr lang="id-ID" smtClean="0"/>
              <a:pPr/>
              <a:t>17/11/2015</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3FFA628A-FC69-48E2-BDF7-CDEADC8A4647}" type="slidenum">
              <a:rPr lang="id-ID" smtClean="0"/>
              <a:pPr/>
              <a:t>‹#›</a:t>
            </a:fld>
            <a:endParaRPr lang="id-I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C1223AED-A5BC-4E01-910C-85FAA6C5331E}" type="datetimeFigureOut">
              <a:rPr lang="id-ID" smtClean="0"/>
              <a:pPr/>
              <a:t>17/11/2015</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3FFA628A-FC69-48E2-BDF7-CDEADC8A4647}" type="slidenum">
              <a:rPr lang="id-ID" smtClean="0"/>
              <a:pPr/>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C1223AED-A5BC-4E01-910C-85FAA6C5331E}" type="datetimeFigureOut">
              <a:rPr lang="id-ID" smtClean="0"/>
              <a:pPr/>
              <a:t>17/11/2015</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3FFA628A-FC69-48E2-BDF7-CDEADC8A4647}" type="slidenum">
              <a:rPr lang="id-ID" smtClean="0"/>
              <a:pPr/>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id-ID"/>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223AED-A5BC-4E01-910C-85FAA6C5331E}" type="datetimeFigureOut">
              <a:rPr lang="id-ID" smtClean="0"/>
              <a:pPr/>
              <a:t>17/11/2015</a:t>
            </a:fld>
            <a:endParaRPr lang="id-ID"/>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FA628A-FC69-48E2-BDF7-CDEADC8A4647}" type="slidenum">
              <a:rPr lang="id-ID" smtClean="0"/>
              <a:pPr/>
              <a:t>‹#›</a:t>
            </a:fld>
            <a:endParaRPr lang="id-ID"/>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6.jpeg"/><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user\Downloads\5562ced90423bd56478b4567.jpeg"/>
          <p:cNvPicPr>
            <a:picLocks noChangeAspect="1" noChangeArrowheads="1"/>
          </p:cNvPicPr>
          <p:nvPr/>
        </p:nvPicPr>
        <p:blipFill>
          <a:blip r:embed="rId2" cstate="print"/>
          <a:srcRect/>
          <a:stretch>
            <a:fillRect/>
          </a:stretch>
        </p:blipFill>
        <p:spPr bwMode="auto">
          <a:xfrm>
            <a:off x="0" y="-1"/>
            <a:ext cx="4788024" cy="3068961"/>
          </a:xfrm>
          <a:prstGeom prst="rect">
            <a:avLst/>
          </a:prstGeom>
          <a:noFill/>
        </p:spPr>
      </p:pic>
      <p:pic>
        <p:nvPicPr>
          <p:cNvPr id="4099" name="Picture 3" descr="C:\Users\user\Downloads\fish.jpg"/>
          <p:cNvPicPr>
            <a:picLocks noChangeAspect="1" noChangeArrowheads="1"/>
          </p:cNvPicPr>
          <p:nvPr/>
        </p:nvPicPr>
        <p:blipFill>
          <a:blip r:embed="rId3" cstate="print"/>
          <a:srcRect/>
          <a:stretch>
            <a:fillRect/>
          </a:stretch>
        </p:blipFill>
        <p:spPr bwMode="auto">
          <a:xfrm>
            <a:off x="4860032" y="-1"/>
            <a:ext cx="4283968" cy="2996953"/>
          </a:xfrm>
          <a:prstGeom prst="rect">
            <a:avLst/>
          </a:prstGeom>
          <a:noFill/>
        </p:spPr>
      </p:pic>
      <p:pic>
        <p:nvPicPr>
          <p:cNvPr id="4100" name="Picture 4" descr="C:\Users\user\Downloads\444805_650.jpg"/>
          <p:cNvPicPr>
            <a:picLocks noChangeAspect="1" noChangeArrowheads="1"/>
          </p:cNvPicPr>
          <p:nvPr/>
        </p:nvPicPr>
        <p:blipFill>
          <a:blip r:embed="rId4" cstate="print"/>
          <a:srcRect/>
          <a:stretch>
            <a:fillRect/>
          </a:stretch>
        </p:blipFill>
        <p:spPr bwMode="auto">
          <a:xfrm>
            <a:off x="-36512" y="4159746"/>
            <a:ext cx="4752528" cy="2698254"/>
          </a:xfrm>
          <a:prstGeom prst="rect">
            <a:avLst/>
          </a:prstGeom>
          <a:noFill/>
        </p:spPr>
      </p:pic>
      <p:pic>
        <p:nvPicPr>
          <p:cNvPr id="4101" name="Picture 5" descr="C:\Users\user\Downloads\tambang-1.jpg"/>
          <p:cNvPicPr>
            <a:picLocks noChangeAspect="1" noChangeArrowheads="1"/>
          </p:cNvPicPr>
          <p:nvPr/>
        </p:nvPicPr>
        <p:blipFill>
          <a:blip r:embed="rId5" cstate="print"/>
          <a:srcRect/>
          <a:stretch>
            <a:fillRect/>
          </a:stretch>
        </p:blipFill>
        <p:spPr bwMode="auto">
          <a:xfrm>
            <a:off x="4860032" y="4116216"/>
            <a:ext cx="4283968" cy="2769168"/>
          </a:xfrm>
          <a:prstGeom prst="rect">
            <a:avLst/>
          </a:prstGeom>
          <a:noFill/>
        </p:spPr>
      </p:pic>
      <p:sp>
        <p:nvSpPr>
          <p:cNvPr id="8" name="Rectangle 7"/>
          <p:cNvSpPr/>
          <p:nvPr/>
        </p:nvSpPr>
        <p:spPr>
          <a:xfrm>
            <a:off x="251520" y="3140968"/>
            <a:ext cx="8280920" cy="936104"/>
          </a:xfrm>
          <a:prstGeom prst="rect">
            <a:avLst/>
          </a:prstGeom>
        </p:spPr>
        <p:style>
          <a:lnRef idx="3">
            <a:schemeClr val="lt1"/>
          </a:lnRef>
          <a:fillRef idx="1">
            <a:schemeClr val="accent5"/>
          </a:fillRef>
          <a:effectRef idx="1">
            <a:schemeClr val="accent5"/>
          </a:effectRef>
          <a:fontRef idx="minor">
            <a:schemeClr val="lt1"/>
          </a:fontRef>
        </p:style>
        <p:txBody>
          <a:bodyPr rtlCol="0" anchor="ctr"/>
          <a:lstStyle/>
          <a:p>
            <a:pPr algn="ctr"/>
            <a:r>
              <a:rPr lang="id-ID" sz="4400" b="1" dirty="0" smtClean="0">
                <a:solidFill>
                  <a:schemeClr val="tx1"/>
                </a:solidFill>
                <a:latin typeface="Baskerville Old Face" pitchFamily="18" charset="0"/>
              </a:rPr>
              <a:t>SUMBERDAYA ALAM</a:t>
            </a:r>
            <a:endParaRPr lang="id-ID" sz="4400" b="1" dirty="0">
              <a:solidFill>
                <a:schemeClr val="tx1"/>
              </a:solidFill>
              <a:latin typeface="Baskerville Old Face"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ChangeArrowheads="1"/>
          </p:cNvSpPr>
          <p:nvPr/>
        </p:nvSpPr>
        <p:spPr bwMode="auto">
          <a:xfrm>
            <a:off x="0" y="-209981"/>
            <a:ext cx="4676280" cy="877163"/>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4448175" algn="l"/>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endParaRPr kumimoji="0" lang="id-ID"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448175" algn="l"/>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endParaRPr kumimoji="0" lang="id-ID"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448175" algn="l"/>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endParaRPr kumimoji="0" lang="id-ID"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tab pos="4448175" algn="l"/>
              </a:tabLst>
            </a:pPr>
            <a:r>
              <a:rPr kumimoji="0" lang="id-ID" sz="1800" b="1" i="0" u="none" strike="noStrike" cap="none" normalizeH="0" baseline="0" dirty="0" smtClean="0">
                <a:ln>
                  <a:noFill/>
                </a:ln>
                <a:solidFill>
                  <a:srgbClr val="7030A0"/>
                </a:solidFill>
                <a:effectLst/>
                <a:latin typeface="Bodoni MT" pitchFamily="18" charset="0"/>
                <a:cs typeface="Arial" pitchFamily="34" charset="0"/>
              </a:rPr>
              <a:t>PETA KONSEP</a:t>
            </a:r>
          </a:p>
        </p:txBody>
      </p:sp>
      <p:sp>
        <p:nvSpPr>
          <p:cNvPr id="2052" name="Rectangle 4"/>
          <p:cNvSpPr>
            <a:spLocks noChangeArrowheads="1"/>
          </p:cNvSpPr>
          <p:nvPr/>
        </p:nvSpPr>
        <p:spPr bwMode="auto">
          <a:xfrm>
            <a:off x="0" y="4572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d-ID" sz="1800" b="0" i="0" u="none" strike="noStrike" cap="none" normalizeH="0" baseline="0" smtClean="0">
              <a:ln>
                <a:noFill/>
              </a:ln>
              <a:solidFill>
                <a:schemeClr val="tx1"/>
              </a:solidFill>
              <a:effectLst/>
              <a:latin typeface="Arial" pitchFamily="34" charset="0"/>
              <a:cs typeface="Arial" pitchFamily="34" charset="0"/>
            </a:endParaRPr>
          </a:p>
        </p:txBody>
      </p:sp>
      <p:grpSp>
        <p:nvGrpSpPr>
          <p:cNvPr id="2053" name="Group 5"/>
          <p:cNvGrpSpPr>
            <a:grpSpLocks/>
          </p:cNvGrpSpPr>
          <p:nvPr/>
        </p:nvGrpSpPr>
        <p:grpSpPr bwMode="auto">
          <a:xfrm>
            <a:off x="1187624" y="764704"/>
            <a:ext cx="7632848" cy="5199881"/>
            <a:chOff x="660" y="6465"/>
            <a:chExt cx="10534" cy="7395"/>
          </a:xfrm>
        </p:grpSpPr>
        <p:sp>
          <p:nvSpPr>
            <p:cNvPr id="2054" name="Rectangle 6"/>
            <p:cNvSpPr>
              <a:spLocks noChangeArrowheads="1"/>
            </p:cNvSpPr>
            <p:nvPr/>
          </p:nvSpPr>
          <p:spPr bwMode="auto">
            <a:xfrm>
              <a:off x="2805" y="8985"/>
              <a:ext cx="1140" cy="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lvl="0" indent="0" eaLnBrk="1" fontAlgn="base" latinLnBrk="0" hangingPunct="1">
                <a:lnSpc>
                  <a:spcPct val="100000"/>
                </a:lnSpc>
                <a:spcBef>
                  <a:spcPct val="0"/>
                </a:spcBef>
                <a:spcAft>
                  <a:spcPts val="1000"/>
                </a:spcAft>
                <a:tabLst/>
              </a:pPr>
              <a:r>
                <a:rPr kumimoji="0" lang="en-US" sz="900" b="0" i="0" u="none" strike="noStrike" cap="none" normalizeH="0" baseline="0" smtClean="0">
                  <a:ln>
                    <a:noFill/>
                  </a:ln>
                  <a:solidFill>
                    <a:schemeClr val="tx1"/>
                  </a:solidFill>
                  <a:effectLst/>
                  <a:latin typeface="Calibri" pitchFamily="34" charset="0"/>
                  <a:cs typeface="Arial" pitchFamily="34" charset="0"/>
                </a:rPr>
                <a:t>mengkaji tentang</a:t>
              </a:r>
              <a:endParaRPr kumimoji="0" lang="id-ID" sz="1800" b="0" i="0" u="none" strike="noStrike" cap="none" normalizeH="0" baseline="0" smtClean="0">
                <a:ln>
                  <a:noFill/>
                </a:ln>
                <a:solidFill>
                  <a:schemeClr val="tx1"/>
                </a:solidFill>
                <a:effectLst/>
                <a:latin typeface="Arial" pitchFamily="34" charset="0"/>
                <a:cs typeface="Arial" pitchFamily="34" charset="0"/>
              </a:endParaRPr>
            </a:p>
          </p:txBody>
        </p:sp>
        <p:sp>
          <p:nvSpPr>
            <p:cNvPr id="2055" name="Rectangle 7"/>
            <p:cNvSpPr>
              <a:spLocks noChangeArrowheads="1"/>
            </p:cNvSpPr>
            <p:nvPr/>
          </p:nvSpPr>
          <p:spPr bwMode="auto">
            <a:xfrm>
              <a:off x="5700" y="8055"/>
              <a:ext cx="1140" cy="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lvl="0" indent="0" eaLnBrk="1" fontAlgn="base" latinLnBrk="0" hangingPunct="1">
                <a:lnSpc>
                  <a:spcPct val="100000"/>
                </a:lnSpc>
                <a:spcBef>
                  <a:spcPct val="0"/>
                </a:spcBef>
                <a:spcAft>
                  <a:spcPts val="1000"/>
                </a:spcAft>
                <a:tabLst/>
              </a:pPr>
              <a:r>
                <a:rPr kumimoji="0" lang="en-US" sz="800" b="0" i="0" u="none" strike="noStrike" cap="none" normalizeH="0" baseline="0" smtClean="0">
                  <a:ln>
                    <a:noFill/>
                  </a:ln>
                  <a:solidFill>
                    <a:schemeClr val="tx1"/>
                  </a:solidFill>
                  <a:effectLst/>
                  <a:latin typeface="Calibri" pitchFamily="34" charset="0"/>
                  <a:cs typeface="Arial" pitchFamily="34" charset="0"/>
                </a:rPr>
                <a:t>dibedakan</a:t>
              </a:r>
              <a:endParaRPr kumimoji="0" lang="id-ID" sz="1800" b="0" i="0" u="none" strike="noStrike" cap="none" normalizeH="0" baseline="0" smtClean="0">
                <a:ln>
                  <a:noFill/>
                </a:ln>
                <a:solidFill>
                  <a:schemeClr val="tx1"/>
                </a:solidFill>
                <a:effectLst/>
                <a:latin typeface="Arial" pitchFamily="34" charset="0"/>
                <a:cs typeface="Arial" pitchFamily="34" charset="0"/>
              </a:endParaRPr>
            </a:p>
          </p:txBody>
        </p:sp>
        <p:sp>
          <p:nvSpPr>
            <p:cNvPr id="2056" name="Rectangle 8"/>
            <p:cNvSpPr>
              <a:spLocks noChangeArrowheads="1"/>
            </p:cNvSpPr>
            <p:nvPr/>
          </p:nvSpPr>
          <p:spPr bwMode="auto">
            <a:xfrm>
              <a:off x="8411" y="6977"/>
              <a:ext cx="1140" cy="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lvl="0" indent="0" eaLnBrk="1" fontAlgn="base" latinLnBrk="0" hangingPunct="1">
                <a:lnSpc>
                  <a:spcPct val="100000"/>
                </a:lnSpc>
                <a:spcBef>
                  <a:spcPct val="0"/>
                </a:spcBef>
                <a:spcAft>
                  <a:spcPts val="1000"/>
                </a:spcAft>
                <a:tabLst/>
              </a:pPr>
              <a:r>
                <a:rPr kumimoji="0" lang="en-US" sz="900" b="0" i="0" u="none" strike="noStrike" cap="none" normalizeH="0" baseline="0" dirty="0" err="1" smtClean="0">
                  <a:ln>
                    <a:noFill/>
                  </a:ln>
                  <a:solidFill>
                    <a:schemeClr val="tx1"/>
                  </a:solidFill>
                  <a:effectLst/>
                  <a:latin typeface="Calibri" pitchFamily="34" charset="0"/>
                  <a:cs typeface="Arial" pitchFamily="34" charset="0"/>
                </a:rPr>
                <a:t>Terdir</a:t>
              </a:r>
              <a:r>
                <a:rPr kumimoji="0" lang="id-ID" sz="900" b="0" i="0" u="none" strike="noStrike" cap="none" normalizeH="0" baseline="0" dirty="0" smtClean="0">
                  <a:ln>
                    <a:noFill/>
                  </a:ln>
                  <a:solidFill>
                    <a:schemeClr val="tx1"/>
                  </a:solidFill>
                  <a:effectLst/>
                  <a:latin typeface="Calibri" pitchFamily="34" charset="0"/>
                  <a:cs typeface="Arial" pitchFamily="34" charset="0"/>
                </a:rPr>
                <a:t>i</a:t>
              </a:r>
              <a:r>
                <a:rPr kumimoji="0" lang="en-US" sz="900" b="0" i="0" u="none" strike="noStrike" cap="none" normalizeH="0" baseline="0" dirty="0" smtClean="0">
                  <a:ln>
                    <a:noFill/>
                  </a:ln>
                  <a:solidFill>
                    <a:schemeClr val="tx1"/>
                  </a:solidFill>
                  <a:effectLst/>
                  <a:latin typeface="Calibri" pitchFamily="34" charset="0"/>
                  <a:cs typeface="Arial" pitchFamily="34" charset="0"/>
                </a:rPr>
                <a:t> </a:t>
              </a:r>
              <a:r>
                <a:rPr kumimoji="0" lang="en-US" sz="900" b="0" i="0" u="none" strike="noStrike" cap="none" normalizeH="0" baseline="0" dirty="0" err="1" smtClean="0">
                  <a:ln>
                    <a:noFill/>
                  </a:ln>
                  <a:solidFill>
                    <a:schemeClr val="tx1"/>
                  </a:solidFill>
                  <a:effectLst/>
                  <a:latin typeface="Calibri" pitchFamily="34" charset="0"/>
                  <a:cs typeface="Arial" pitchFamily="34" charset="0"/>
                </a:rPr>
                <a:t>dari</a:t>
              </a:r>
              <a:endParaRPr kumimoji="0" lang="id-ID"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057" name="Rectangle 9"/>
            <p:cNvSpPr>
              <a:spLocks noChangeArrowheads="1"/>
            </p:cNvSpPr>
            <p:nvPr/>
          </p:nvSpPr>
          <p:spPr bwMode="auto">
            <a:xfrm>
              <a:off x="8312" y="8820"/>
              <a:ext cx="1140" cy="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lvl="0" indent="0" eaLnBrk="1" fontAlgn="base" latinLnBrk="0" hangingPunct="1">
                <a:lnSpc>
                  <a:spcPct val="100000"/>
                </a:lnSpc>
                <a:spcBef>
                  <a:spcPct val="0"/>
                </a:spcBef>
                <a:spcAft>
                  <a:spcPts val="1000"/>
                </a:spcAft>
                <a:tabLst/>
              </a:pPr>
              <a:r>
                <a:rPr kumimoji="0" lang="en-US" sz="900" b="0" i="0" u="none" strike="noStrike" cap="none" normalizeH="0" baseline="0" dirty="0" err="1" smtClean="0">
                  <a:ln>
                    <a:noFill/>
                  </a:ln>
                  <a:solidFill>
                    <a:schemeClr val="tx1"/>
                  </a:solidFill>
                  <a:effectLst/>
                  <a:latin typeface="Calibri" pitchFamily="34" charset="0"/>
                  <a:cs typeface="Arial" pitchFamily="34" charset="0"/>
                </a:rPr>
                <a:t>terdiri</a:t>
              </a:r>
              <a:r>
                <a:rPr kumimoji="0" lang="en-US" sz="900" b="0" i="0" u="none" strike="noStrike" cap="none" normalizeH="0" baseline="0" dirty="0" smtClean="0">
                  <a:ln>
                    <a:noFill/>
                  </a:ln>
                  <a:solidFill>
                    <a:schemeClr val="tx1"/>
                  </a:solidFill>
                  <a:effectLst/>
                  <a:latin typeface="Calibri" pitchFamily="34" charset="0"/>
                  <a:cs typeface="Arial" pitchFamily="34" charset="0"/>
                </a:rPr>
                <a:t> </a:t>
              </a:r>
              <a:r>
                <a:rPr kumimoji="0" lang="en-US" sz="900" b="0" i="0" u="none" strike="noStrike" cap="none" normalizeH="0" baseline="0" dirty="0" err="1" smtClean="0">
                  <a:ln>
                    <a:noFill/>
                  </a:ln>
                  <a:solidFill>
                    <a:schemeClr val="tx1"/>
                  </a:solidFill>
                  <a:effectLst/>
                  <a:latin typeface="Calibri" pitchFamily="34" charset="0"/>
                  <a:cs typeface="Arial" pitchFamily="34" charset="0"/>
                </a:rPr>
                <a:t>dari</a:t>
              </a:r>
              <a:endParaRPr kumimoji="0" lang="id-ID"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058" name="Rectangle 10"/>
            <p:cNvSpPr>
              <a:spLocks noChangeArrowheads="1"/>
            </p:cNvSpPr>
            <p:nvPr/>
          </p:nvSpPr>
          <p:spPr bwMode="auto">
            <a:xfrm>
              <a:off x="5747" y="10755"/>
              <a:ext cx="1140" cy="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lvl="0" indent="0" eaLnBrk="1" fontAlgn="base" latinLnBrk="0" hangingPunct="1">
                <a:lnSpc>
                  <a:spcPct val="100000"/>
                </a:lnSpc>
                <a:spcBef>
                  <a:spcPct val="0"/>
                </a:spcBef>
                <a:spcAft>
                  <a:spcPts val="1000"/>
                </a:spcAft>
                <a:tabLst/>
              </a:pPr>
              <a:r>
                <a:rPr kumimoji="0" lang="en-US" sz="900" b="0" i="0" u="none" strike="noStrike" cap="none" normalizeH="0" baseline="0" smtClean="0">
                  <a:ln>
                    <a:noFill/>
                  </a:ln>
                  <a:solidFill>
                    <a:schemeClr val="tx1"/>
                  </a:solidFill>
                  <a:effectLst/>
                  <a:latin typeface="Calibri" pitchFamily="34" charset="0"/>
                  <a:cs typeface="Arial" pitchFamily="34" charset="0"/>
                </a:rPr>
                <a:t>meliputi</a:t>
              </a:r>
              <a:endParaRPr kumimoji="0" lang="id-ID" sz="1800" b="0" i="0" u="none" strike="noStrike" cap="none" normalizeH="0" baseline="0" smtClean="0">
                <a:ln>
                  <a:noFill/>
                </a:ln>
                <a:solidFill>
                  <a:schemeClr val="tx1"/>
                </a:solidFill>
                <a:effectLst/>
                <a:latin typeface="Arial" pitchFamily="34" charset="0"/>
                <a:cs typeface="Arial" pitchFamily="34" charset="0"/>
              </a:endParaRPr>
            </a:p>
          </p:txBody>
        </p:sp>
        <p:sp>
          <p:nvSpPr>
            <p:cNvPr id="2059" name="Rectangle 11"/>
            <p:cNvSpPr>
              <a:spLocks noChangeArrowheads="1"/>
            </p:cNvSpPr>
            <p:nvPr/>
          </p:nvSpPr>
          <p:spPr bwMode="auto">
            <a:xfrm>
              <a:off x="5747" y="12315"/>
              <a:ext cx="1140" cy="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lvl="0" indent="0" eaLnBrk="1" fontAlgn="base" latinLnBrk="0" hangingPunct="1">
                <a:lnSpc>
                  <a:spcPct val="100000"/>
                </a:lnSpc>
                <a:spcBef>
                  <a:spcPct val="0"/>
                </a:spcBef>
                <a:spcAft>
                  <a:spcPts val="1000"/>
                </a:spcAft>
                <a:tabLst/>
              </a:pPr>
              <a:r>
                <a:rPr kumimoji="0" lang="en-US" sz="900" b="0" i="0" u="none" strike="noStrike" cap="none" normalizeH="0" baseline="0" smtClean="0">
                  <a:ln>
                    <a:noFill/>
                  </a:ln>
                  <a:solidFill>
                    <a:schemeClr val="tx1"/>
                  </a:solidFill>
                  <a:effectLst/>
                  <a:latin typeface="Calibri" pitchFamily="34" charset="0"/>
                  <a:cs typeface="Arial" pitchFamily="34" charset="0"/>
                </a:rPr>
                <a:t>meliputi</a:t>
              </a:r>
              <a:endParaRPr kumimoji="0" lang="id-ID" sz="1800" b="0" i="0" u="none" strike="noStrike" cap="none" normalizeH="0" baseline="0" smtClean="0">
                <a:ln>
                  <a:noFill/>
                </a:ln>
                <a:solidFill>
                  <a:schemeClr val="tx1"/>
                </a:solidFill>
                <a:effectLst/>
                <a:latin typeface="Arial" pitchFamily="34" charset="0"/>
                <a:cs typeface="Arial" pitchFamily="34" charset="0"/>
              </a:endParaRPr>
            </a:p>
          </p:txBody>
        </p:sp>
        <p:grpSp>
          <p:nvGrpSpPr>
            <p:cNvPr id="2060" name="Group 12"/>
            <p:cNvGrpSpPr>
              <a:grpSpLocks/>
            </p:cNvGrpSpPr>
            <p:nvPr/>
          </p:nvGrpSpPr>
          <p:grpSpPr bwMode="auto">
            <a:xfrm>
              <a:off x="660" y="6465"/>
              <a:ext cx="10534" cy="7395"/>
              <a:chOff x="660" y="6465"/>
              <a:chExt cx="10534" cy="7395"/>
            </a:xfrm>
          </p:grpSpPr>
          <p:grpSp>
            <p:nvGrpSpPr>
              <p:cNvPr id="2061" name="Group 13"/>
              <p:cNvGrpSpPr>
                <a:grpSpLocks/>
              </p:cNvGrpSpPr>
              <p:nvPr/>
            </p:nvGrpSpPr>
            <p:grpSpPr bwMode="auto">
              <a:xfrm>
                <a:off x="3793" y="11850"/>
                <a:ext cx="4667" cy="2010"/>
                <a:chOff x="4033" y="12150"/>
                <a:chExt cx="4667" cy="2010"/>
              </a:xfrm>
            </p:grpSpPr>
            <p:grpSp>
              <p:nvGrpSpPr>
                <p:cNvPr id="2062" name="Group 14"/>
                <p:cNvGrpSpPr>
                  <a:grpSpLocks/>
                </p:cNvGrpSpPr>
                <p:nvPr/>
              </p:nvGrpSpPr>
              <p:grpSpPr bwMode="auto">
                <a:xfrm>
                  <a:off x="4215" y="12150"/>
                  <a:ext cx="4485" cy="2010"/>
                  <a:chOff x="4230" y="12180"/>
                  <a:chExt cx="4485" cy="2010"/>
                </a:xfrm>
              </p:grpSpPr>
              <p:sp>
                <p:nvSpPr>
                  <p:cNvPr id="2063" name="Rectangle 15"/>
                  <p:cNvSpPr>
                    <a:spLocks noChangeArrowheads="1"/>
                  </p:cNvSpPr>
                  <p:nvPr/>
                </p:nvSpPr>
                <p:spPr bwMode="auto">
                  <a:xfrm>
                    <a:off x="4230" y="12525"/>
                    <a:ext cx="1742" cy="88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lvl="0" indent="0" eaLnBrk="1" fontAlgn="base" latinLnBrk="0" hangingPunct="1">
                      <a:lnSpc>
                        <a:spcPct val="100000"/>
                      </a:lnSpc>
                      <a:spcBef>
                        <a:spcPct val="0"/>
                      </a:spcBef>
                      <a:spcAft>
                        <a:spcPts val="1000"/>
                      </a:spcAft>
                      <a:tabLst/>
                    </a:pPr>
                    <a:r>
                      <a:rPr kumimoji="0" lang="en-US" sz="1000" b="0" i="0" u="none" strike="noStrike" cap="none" normalizeH="0" baseline="0" smtClean="0">
                        <a:ln>
                          <a:noFill/>
                        </a:ln>
                        <a:solidFill>
                          <a:schemeClr val="tx1"/>
                        </a:solidFill>
                        <a:effectLst/>
                        <a:latin typeface="Calibri" pitchFamily="34" charset="0"/>
                        <a:cs typeface="Arial" pitchFamily="34" charset="0"/>
                      </a:rPr>
                      <a:t>Pemanfaatan Sumberdaya alam untuk kehidupan</a:t>
                    </a:r>
                    <a:endParaRPr kumimoji="0" lang="id-ID" sz="1800" b="0" i="0" u="none" strike="noStrike" cap="none" normalizeH="0" baseline="0" smtClean="0">
                      <a:ln>
                        <a:noFill/>
                      </a:ln>
                      <a:solidFill>
                        <a:schemeClr val="tx1"/>
                      </a:solidFill>
                      <a:effectLst/>
                      <a:latin typeface="Arial" pitchFamily="34" charset="0"/>
                      <a:cs typeface="Arial" pitchFamily="34" charset="0"/>
                    </a:endParaRPr>
                  </a:p>
                </p:txBody>
              </p:sp>
              <p:sp>
                <p:nvSpPr>
                  <p:cNvPr id="2064" name="Rectangle 16"/>
                  <p:cNvSpPr>
                    <a:spLocks noChangeArrowheads="1"/>
                  </p:cNvSpPr>
                  <p:nvPr/>
                </p:nvSpPr>
                <p:spPr bwMode="auto">
                  <a:xfrm>
                    <a:off x="7022" y="12180"/>
                    <a:ext cx="1693" cy="42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lvl="0" indent="0" eaLnBrk="1" fontAlgn="base" latinLnBrk="0" hangingPunct="1">
                      <a:lnSpc>
                        <a:spcPct val="100000"/>
                      </a:lnSpc>
                      <a:spcBef>
                        <a:spcPct val="0"/>
                      </a:spcBef>
                      <a:spcAft>
                        <a:spcPts val="1000"/>
                      </a:spcAft>
                      <a:tabLst/>
                    </a:pPr>
                    <a:r>
                      <a:rPr kumimoji="0" lang="en-US" sz="1000" b="0" i="0" u="none" strike="noStrike" cap="none" normalizeH="0" baseline="0" smtClean="0">
                        <a:ln>
                          <a:noFill/>
                        </a:ln>
                        <a:solidFill>
                          <a:schemeClr val="tx1"/>
                        </a:solidFill>
                        <a:effectLst/>
                        <a:latin typeface="Calibri" pitchFamily="34" charset="0"/>
                        <a:cs typeface="Arial" pitchFamily="34" charset="0"/>
                      </a:rPr>
                      <a:t>Rumah tangga</a:t>
                    </a:r>
                    <a:endParaRPr kumimoji="0" lang="id-ID" sz="1800" b="0" i="0" u="none" strike="noStrike" cap="none" normalizeH="0" baseline="0" smtClean="0">
                      <a:ln>
                        <a:noFill/>
                      </a:ln>
                      <a:solidFill>
                        <a:schemeClr val="tx1"/>
                      </a:solidFill>
                      <a:effectLst/>
                      <a:latin typeface="Arial" pitchFamily="34" charset="0"/>
                      <a:cs typeface="Arial" pitchFamily="34" charset="0"/>
                    </a:endParaRPr>
                  </a:p>
                </p:txBody>
              </p:sp>
              <p:sp>
                <p:nvSpPr>
                  <p:cNvPr id="2065" name="Rectangle 17"/>
                  <p:cNvSpPr>
                    <a:spLocks noChangeArrowheads="1"/>
                  </p:cNvSpPr>
                  <p:nvPr/>
                </p:nvSpPr>
                <p:spPr bwMode="auto">
                  <a:xfrm>
                    <a:off x="7022" y="12765"/>
                    <a:ext cx="1693" cy="39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lvl="0" indent="0" eaLnBrk="1" fontAlgn="base" latinLnBrk="0" hangingPunct="1">
                      <a:lnSpc>
                        <a:spcPct val="100000"/>
                      </a:lnSpc>
                      <a:spcBef>
                        <a:spcPct val="0"/>
                      </a:spcBef>
                      <a:spcAft>
                        <a:spcPts val="1000"/>
                      </a:spcAft>
                      <a:tabLst/>
                    </a:pPr>
                    <a:r>
                      <a:rPr kumimoji="0" lang="en-US" sz="1000" b="0" i="0" u="none" strike="noStrike" cap="none" normalizeH="0" baseline="0" smtClean="0">
                        <a:ln>
                          <a:noFill/>
                        </a:ln>
                        <a:solidFill>
                          <a:schemeClr val="tx1"/>
                        </a:solidFill>
                        <a:effectLst/>
                        <a:latin typeface="Calibri" pitchFamily="34" charset="0"/>
                        <a:cs typeface="Arial" pitchFamily="34" charset="0"/>
                      </a:rPr>
                      <a:t>Industri</a:t>
                    </a:r>
                    <a:endParaRPr kumimoji="0" lang="id-ID" sz="1800" b="0" i="0" u="none" strike="noStrike" cap="none" normalizeH="0" baseline="0" smtClean="0">
                      <a:ln>
                        <a:noFill/>
                      </a:ln>
                      <a:solidFill>
                        <a:schemeClr val="tx1"/>
                      </a:solidFill>
                      <a:effectLst/>
                      <a:latin typeface="Arial" pitchFamily="34" charset="0"/>
                      <a:cs typeface="Arial" pitchFamily="34" charset="0"/>
                    </a:endParaRPr>
                  </a:p>
                </p:txBody>
              </p:sp>
              <p:sp>
                <p:nvSpPr>
                  <p:cNvPr id="2066" name="Rectangle 18"/>
                  <p:cNvSpPr>
                    <a:spLocks noChangeArrowheads="1"/>
                  </p:cNvSpPr>
                  <p:nvPr/>
                </p:nvSpPr>
                <p:spPr bwMode="auto">
                  <a:xfrm>
                    <a:off x="7022" y="13305"/>
                    <a:ext cx="1693" cy="88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lvl="0" indent="0" eaLnBrk="1" fontAlgn="base" latinLnBrk="0" hangingPunct="1">
                      <a:lnSpc>
                        <a:spcPct val="100000"/>
                      </a:lnSpc>
                      <a:spcBef>
                        <a:spcPct val="0"/>
                      </a:spcBef>
                      <a:spcAft>
                        <a:spcPts val="1000"/>
                      </a:spcAft>
                      <a:tabLst/>
                    </a:pPr>
                    <a:r>
                      <a:rPr kumimoji="0" lang="en-US" sz="1000" b="0" i="0" u="none" strike="noStrike" cap="none" normalizeH="0" baseline="0" smtClean="0">
                        <a:ln>
                          <a:noFill/>
                        </a:ln>
                        <a:solidFill>
                          <a:schemeClr val="tx1"/>
                        </a:solidFill>
                        <a:effectLst/>
                        <a:latin typeface="Calibri" pitchFamily="34" charset="0"/>
                        <a:cs typeface="Arial" pitchFamily="34" charset="0"/>
                      </a:rPr>
                      <a:t>Pembangunan </a:t>
                    </a:r>
                  </a:p>
                  <a:p>
                    <a:pPr marL="0" lvl="0" indent="0" eaLnBrk="1" fontAlgn="base" latinLnBrk="0" hangingPunct="1">
                      <a:lnSpc>
                        <a:spcPct val="100000"/>
                      </a:lnSpc>
                      <a:spcBef>
                        <a:spcPct val="0"/>
                      </a:spcBef>
                      <a:spcAft>
                        <a:spcPts val="1000"/>
                      </a:spcAft>
                      <a:tabLst/>
                    </a:pPr>
                    <a:r>
                      <a:rPr kumimoji="0" lang="en-US" sz="1000" b="0" i="0" u="none" strike="noStrike" cap="none" normalizeH="0" baseline="0" smtClean="0">
                        <a:ln>
                          <a:noFill/>
                        </a:ln>
                        <a:solidFill>
                          <a:schemeClr val="tx1"/>
                        </a:solidFill>
                        <a:effectLst/>
                        <a:latin typeface="Calibri" pitchFamily="34" charset="0"/>
                        <a:cs typeface="Arial" pitchFamily="34" charset="0"/>
                      </a:rPr>
                      <a:t>dan perencanaan wilayah</a:t>
                    </a:r>
                    <a:endParaRPr kumimoji="0" lang="id-ID" sz="1800" b="0" i="0" u="none" strike="noStrike" cap="none" normalizeH="0" baseline="0" smtClean="0">
                      <a:ln>
                        <a:noFill/>
                      </a:ln>
                      <a:solidFill>
                        <a:schemeClr val="tx1"/>
                      </a:solidFill>
                      <a:effectLst/>
                      <a:latin typeface="Arial" pitchFamily="34" charset="0"/>
                      <a:cs typeface="Arial" pitchFamily="34" charset="0"/>
                    </a:endParaRPr>
                  </a:p>
                </p:txBody>
              </p:sp>
              <p:cxnSp>
                <p:nvCxnSpPr>
                  <p:cNvPr id="2067" name="AutoShape 19"/>
                  <p:cNvCxnSpPr>
                    <a:cxnSpLocks noChangeShapeType="1"/>
                  </p:cNvCxnSpPr>
                  <p:nvPr/>
                </p:nvCxnSpPr>
                <p:spPr bwMode="auto">
                  <a:xfrm flipH="1">
                    <a:off x="6838" y="12375"/>
                    <a:ext cx="167" cy="0"/>
                  </a:xfrm>
                  <a:prstGeom prst="straightConnector1">
                    <a:avLst/>
                  </a:prstGeom>
                  <a:noFill/>
                  <a:ln w="9525">
                    <a:solidFill>
                      <a:srgbClr val="000000"/>
                    </a:solidFill>
                    <a:round/>
                    <a:headEnd/>
                    <a:tailEnd/>
                  </a:ln>
                </p:spPr>
              </p:cxnSp>
              <p:cxnSp>
                <p:nvCxnSpPr>
                  <p:cNvPr id="2068" name="AutoShape 20"/>
                  <p:cNvCxnSpPr>
                    <a:cxnSpLocks noChangeShapeType="1"/>
                  </p:cNvCxnSpPr>
                  <p:nvPr/>
                </p:nvCxnSpPr>
                <p:spPr bwMode="auto">
                  <a:xfrm flipH="1">
                    <a:off x="5972" y="12960"/>
                    <a:ext cx="1033" cy="0"/>
                  </a:xfrm>
                  <a:prstGeom prst="straightConnector1">
                    <a:avLst/>
                  </a:prstGeom>
                  <a:noFill/>
                  <a:ln w="9525">
                    <a:solidFill>
                      <a:srgbClr val="000000"/>
                    </a:solidFill>
                    <a:round/>
                    <a:headEnd/>
                    <a:tailEnd/>
                  </a:ln>
                </p:spPr>
              </p:cxnSp>
              <p:cxnSp>
                <p:nvCxnSpPr>
                  <p:cNvPr id="2069" name="AutoShape 21"/>
                  <p:cNvCxnSpPr>
                    <a:cxnSpLocks noChangeShapeType="1"/>
                  </p:cNvCxnSpPr>
                  <p:nvPr/>
                </p:nvCxnSpPr>
                <p:spPr bwMode="auto">
                  <a:xfrm flipH="1">
                    <a:off x="6838" y="13740"/>
                    <a:ext cx="167" cy="0"/>
                  </a:xfrm>
                  <a:prstGeom prst="straightConnector1">
                    <a:avLst/>
                  </a:prstGeom>
                  <a:noFill/>
                  <a:ln w="9525">
                    <a:solidFill>
                      <a:srgbClr val="000000"/>
                    </a:solidFill>
                    <a:round/>
                    <a:headEnd/>
                    <a:tailEnd/>
                  </a:ln>
                </p:spPr>
              </p:cxnSp>
              <p:cxnSp>
                <p:nvCxnSpPr>
                  <p:cNvPr id="2070" name="AutoShape 22"/>
                  <p:cNvCxnSpPr>
                    <a:cxnSpLocks noChangeShapeType="1"/>
                  </p:cNvCxnSpPr>
                  <p:nvPr/>
                </p:nvCxnSpPr>
                <p:spPr bwMode="auto">
                  <a:xfrm>
                    <a:off x="6823" y="12375"/>
                    <a:ext cx="0" cy="1365"/>
                  </a:xfrm>
                  <a:prstGeom prst="straightConnector1">
                    <a:avLst/>
                  </a:prstGeom>
                  <a:noFill/>
                  <a:ln w="9525">
                    <a:solidFill>
                      <a:srgbClr val="000000"/>
                    </a:solidFill>
                    <a:round/>
                    <a:headEnd/>
                    <a:tailEnd/>
                  </a:ln>
                </p:spPr>
              </p:cxnSp>
            </p:grpSp>
            <p:cxnSp>
              <p:nvCxnSpPr>
                <p:cNvPr id="2071" name="AutoShape 23"/>
                <p:cNvCxnSpPr>
                  <a:cxnSpLocks noChangeShapeType="1"/>
                </p:cNvCxnSpPr>
                <p:nvPr/>
              </p:nvCxnSpPr>
              <p:spPr bwMode="auto">
                <a:xfrm flipH="1">
                  <a:off x="4033" y="12945"/>
                  <a:ext cx="167" cy="0"/>
                </a:xfrm>
                <a:prstGeom prst="straightConnector1">
                  <a:avLst/>
                </a:prstGeom>
                <a:noFill/>
                <a:ln w="9525">
                  <a:solidFill>
                    <a:srgbClr val="000000"/>
                  </a:solidFill>
                  <a:round/>
                  <a:headEnd/>
                  <a:tailEnd/>
                </a:ln>
              </p:spPr>
            </p:cxnSp>
          </p:grpSp>
          <p:grpSp>
            <p:nvGrpSpPr>
              <p:cNvPr id="2072" name="Group 24"/>
              <p:cNvGrpSpPr>
                <a:grpSpLocks/>
              </p:cNvGrpSpPr>
              <p:nvPr/>
            </p:nvGrpSpPr>
            <p:grpSpPr bwMode="auto">
              <a:xfrm>
                <a:off x="3778" y="6465"/>
                <a:ext cx="1954" cy="645"/>
                <a:chOff x="4018" y="6765"/>
                <a:chExt cx="1954" cy="645"/>
              </a:xfrm>
            </p:grpSpPr>
            <p:sp>
              <p:nvSpPr>
                <p:cNvPr id="2073" name="Rectangle 25"/>
                <p:cNvSpPr>
                  <a:spLocks noChangeArrowheads="1"/>
                </p:cNvSpPr>
                <p:nvPr/>
              </p:nvSpPr>
              <p:spPr bwMode="auto">
                <a:xfrm>
                  <a:off x="4187" y="6765"/>
                  <a:ext cx="1785" cy="64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lvl="0" indent="0" eaLnBrk="1" fontAlgn="base" latinLnBrk="0" hangingPunct="1">
                    <a:lnSpc>
                      <a:spcPct val="100000"/>
                    </a:lnSpc>
                    <a:spcBef>
                      <a:spcPct val="0"/>
                    </a:spcBef>
                    <a:spcAft>
                      <a:spcPts val="1000"/>
                    </a:spcAft>
                    <a:tabLst/>
                  </a:pPr>
                  <a:r>
                    <a:rPr kumimoji="0" lang="en-US" sz="1000" b="0" i="0" u="none" strike="noStrike" cap="none" normalizeH="0" baseline="0" smtClean="0">
                      <a:ln>
                        <a:noFill/>
                      </a:ln>
                      <a:solidFill>
                        <a:schemeClr val="tx1"/>
                      </a:solidFill>
                      <a:effectLst/>
                      <a:latin typeface="Calibri" pitchFamily="34" charset="0"/>
                      <a:cs typeface="Arial" pitchFamily="34" charset="0"/>
                    </a:rPr>
                    <a:t>Pengertian Sumberdaya alam</a:t>
                  </a:r>
                  <a:endParaRPr kumimoji="0" lang="id-ID" sz="1800" b="0" i="0" u="none" strike="noStrike" cap="none" normalizeH="0" baseline="0" smtClean="0">
                    <a:ln>
                      <a:noFill/>
                    </a:ln>
                    <a:solidFill>
                      <a:schemeClr val="tx1"/>
                    </a:solidFill>
                    <a:effectLst/>
                    <a:latin typeface="Arial" pitchFamily="34" charset="0"/>
                    <a:cs typeface="Arial" pitchFamily="34" charset="0"/>
                  </a:endParaRPr>
                </a:p>
              </p:txBody>
            </p:sp>
            <p:cxnSp>
              <p:nvCxnSpPr>
                <p:cNvPr id="2074" name="AutoShape 26"/>
                <p:cNvCxnSpPr>
                  <a:cxnSpLocks noChangeShapeType="1"/>
                </p:cNvCxnSpPr>
                <p:nvPr/>
              </p:nvCxnSpPr>
              <p:spPr bwMode="auto">
                <a:xfrm flipH="1">
                  <a:off x="4018" y="7080"/>
                  <a:ext cx="167" cy="0"/>
                </a:xfrm>
                <a:prstGeom prst="straightConnector1">
                  <a:avLst/>
                </a:prstGeom>
                <a:noFill/>
                <a:ln w="9525">
                  <a:solidFill>
                    <a:srgbClr val="000000"/>
                  </a:solidFill>
                  <a:round/>
                  <a:headEnd/>
                  <a:tailEnd/>
                </a:ln>
              </p:spPr>
            </p:cxnSp>
          </p:grpSp>
          <p:grpSp>
            <p:nvGrpSpPr>
              <p:cNvPr id="2075" name="Group 27"/>
              <p:cNvGrpSpPr>
                <a:grpSpLocks/>
              </p:cNvGrpSpPr>
              <p:nvPr/>
            </p:nvGrpSpPr>
            <p:grpSpPr bwMode="auto">
              <a:xfrm>
                <a:off x="660" y="6780"/>
                <a:ext cx="3118" cy="5865"/>
                <a:chOff x="900" y="7080"/>
                <a:chExt cx="3118" cy="5865"/>
              </a:xfrm>
            </p:grpSpPr>
            <p:sp>
              <p:nvSpPr>
                <p:cNvPr id="2076" name="Rectangle 28"/>
                <p:cNvSpPr>
                  <a:spLocks noChangeArrowheads="1"/>
                </p:cNvSpPr>
                <p:nvPr/>
              </p:nvSpPr>
              <p:spPr bwMode="auto">
                <a:xfrm>
                  <a:off x="900" y="9495"/>
                  <a:ext cx="2040" cy="64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000" b="0" i="0" u="none" strike="noStrike" cap="none" normalizeH="0" baseline="0" smtClean="0">
                      <a:ln>
                        <a:noFill/>
                      </a:ln>
                      <a:solidFill>
                        <a:schemeClr val="tx1"/>
                      </a:solidFill>
                      <a:effectLst/>
                      <a:latin typeface="Calibri" pitchFamily="34" charset="0"/>
                      <a:cs typeface="Arial" pitchFamily="34" charset="0"/>
                    </a:rPr>
                    <a:t>Sumberdaya alam</a:t>
                  </a:r>
                  <a:endParaRPr kumimoji="0" lang="id-ID" sz="1800" b="0" i="0" u="none" strike="noStrike" cap="none" normalizeH="0" baseline="0" smtClean="0">
                    <a:ln>
                      <a:noFill/>
                    </a:ln>
                    <a:solidFill>
                      <a:schemeClr val="tx1"/>
                    </a:solidFill>
                    <a:effectLst/>
                    <a:latin typeface="Arial" pitchFamily="34" charset="0"/>
                    <a:cs typeface="Arial" pitchFamily="34" charset="0"/>
                  </a:endParaRPr>
                </a:p>
              </p:txBody>
            </p:sp>
            <p:cxnSp>
              <p:nvCxnSpPr>
                <p:cNvPr id="2077" name="AutoShape 29"/>
                <p:cNvCxnSpPr>
                  <a:cxnSpLocks noChangeShapeType="1"/>
                </p:cNvCxnSpPr>
                <p:nvPr/>
              </p:nvCxnSpPr>
              <p:spPr bwMode="auto">
                <a:xfrm>
                  <a:off x="4018" y="7080"/>
                  <a:ext cx="0" cy="5865"/>
                </a:xfrm>
                <a:prstGeom prst="straightConnector1">
                  <a:avLst/>
                </a:prstGeom>
                <a:noFill/>
                <a:ln w="9525">
                  <a:solidFill>
                    <a:srgbClr val="000000"/>
                  </a:solidFill>
                  <a:round/>
                  <a:headEnd/>
                  <a:tailEnd/>
                </a:ln>
              </p:spPr>
            </p:cxnSp>
            <p:cxnSp>
              <p:nvCxnSpPr>
                <p:cNvPr id="2078" name="AutoShape 30"/>
                <p:cNvCxnSpPr>
                  <a:cxnSpLocks noChangeShapeType="1"/>
                </p:cNvCxnSpPr>
                <p:nvPr/>
              </p:nvCxnSpPr>
              <p:spPr bwMode="auto">
                <a:xfrm>
                  <a:off x="2955" y="9826"/>
                  <a:ext cx="1063" cy="0"/>
                </a:xfrm>
                <a:prstGeom prst="straightConnector1">
                  <a:avLst/>
                </a:prstGeom>
                <a:noFill/>
                <a:ln w="9525">
                  <a:solidFill>
                    <a:srgbClr val="000000"/>
                  </a:solidFill>
                  <a:round/>
                  <a:headEnd/>
                  <a:tailEnd/>
                </a:ln>
              </p:spPr>
            </p:cxnSp>
          </p:grpSp>
          <p:grpSp>
            <p:nvGrpSpPr>
              <p:cNvPr id="2079" name="Group 31"/>
              <p:cNvGrpSpPr>
                <a:grpSpLocks/>
              </p:cNvGrpSpPr>
              <p:nvPr/>
            </p:nvGrpSpPr>
            <p:grpSpPr bwMode="auto">
              <a:xfrm>
                <a:off x="3780" y="10590"/>
                <a:ext cx="4665" cy="1035"/>
                <a:chOff x="4020" y="10890"/>
                <a:chExt cx="4665" cy="1035"/>
              </a:xfrm>
            </p:grpSpPr>
            <p:sp>
              <p:nvSpPr>
                <p:cNvPr id="2080" name="Rectangle 32"/>
                <p:cNvSpPr>
                  <a:spLocks noChangeArrowheads="1"/>
                </p:cNvSpPr>
                <p:nvPr/>
              </p:nvSpPr>
              <p:spPr bwMode="auto">
                <a:xfrm>
                  <a:off x="4187" y="10920"/>
                  <a:ext cx="1785" cy="88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lvl="0" indent="0" eaLnBrk="1" fontAlgn="base" latinLnBrk="0" hangingPunct="1">
                    <a:lnSpc>
                      <a:spcPct val="100000"/>
                    </a:lnSpc>
                    <a:spcBef>
                      <a:spcPct val="0"/>
                    </a:spcBef>
                    <a:spcAft>
                      <a:spcPts val="1000"/>
                    </a:spcAft>
                    <a:tabLst/>
                  </a:pPr>
                  <a:r>
                    <a:rPr kumimoji="0" lang="en-US" sz="1000" b="0" i="0" u="none" strike="noStrike" cap="none" normalizeH="0" baseline="0" smtClean="0">
                      <a:ln>
                        <a:noFill/>
                      </a:ln>
                      <a:solidFill>
                        <a:schemeClr val="tx1"/>
                      </a:solidFill>
                      <a:effectLst/>
                      <a:latin typeface="Calibri" pitchFamily="34" charset="0"/>
                      <a:cs typeface="Arial" pitchFamily="34" charset="0"/>
                    </a:rPr>
                    <a:t>Persebaran Sumberdaya alam di Indonesia</a:t>
                  </a:r>
                  <a:endParaRPr kumimoji="0" lang="id-ID" sz="1800" b="0" i="0" u="none" strike="noStrike" cap="none" normalizeH="0" baseline="0" smtClean="0">
                    <a:ln>
                      <a:noFill/>
                    </a:ln>
                    <a:solidFill>
                      <a:schemeClr val="tx1"/>
                    </a:solidFill>
                    <a:effectLst/>
                    <a:latin typeface="Arial" pitchFamily="34" charset="0"/>
                    <a:cs typeface="Arial" pitchFamily="34" charset="0"/>
                  </a:endParaRPr>
                </a:p>
              </p:txBody>
            </p:sp>
            <p:grpSp>
              <p:nvGrpSpPr>
                <p:cNvPr id="2081" name="Group 33"/>
                <p:cNvGrpSpPr>
                  <a:grpSpLocks/>
                </p:cNvGrpSpPr>
                <p:nvPr/>
              </p:nvGrpSpPr>
              <p:grpSpPr bwMode="auto">
                <a:xfrm>
                  <a:off x="6825" y="10890"/>
                  <a:ext cx="1860" cy="1035"/>
                  <a:chOff x="6945" y="11640"/>
                  <a:chExt cx="1860" cy="1035"/>
                </a:xfrm>
              </p:grpSpPr>
              <p:sp>
                <p:nvSpPr>
                  <p:cNvPr id="2082" name="Rectangle 34"/>
                  <p:cNvSpPr>
                    <a:spLocks noChangeArrowheads="1"/>
                  </p:cNvSpPr>
                  <p:nvPr/>
                </p:nvSpPr>
                <p:spPr bwMode="auto">
                  <a:xfrm>
                    <a:off x="7112" y="11640"/>
                    <a:ext cx="1693" cy="42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lvl="0" indent="0" eaLnBrk="1" fontAlgn="base" latinLnBrk="0" hangingPunct="1">
                      <a:lnSpc>
                        <a:spcPct val="100000"/>
                      </a:lnSpc>
                      <a:spcBef>
                        <a:spcPct val="0"/>
                      </a:spcBef>
                      <a:spcAft>
                        <a:spcPts val="1000"/>
                      </a:spcAft>
                      <a:tabLst/>
                    </a:pPr>
                    <a:r>
                      <a:rPr kumimoji="0" lang="en-US" sz="1000" b="0" i="0" u="none" strike="noStrike" cap="none" normalizeH="0" baseline="0" smtClean="0">
                        <a:ln>
                          <a:noFill/>
                        </a:ln>
                        <a:solidFill>
                          <a:schemeClr val="tx1"/>
                        </a:solidFill>
                        <a:effectLst/>
                        <a:latin typeface="Calibri" pitchFamily="34" charset="0"/>
                        <a:cs typeface="Arial" pitchFamily="34" charset="0"/>
                      </a:rPr>
                      <a:t>Golongan fisik</a:t>
                    </a:r>
                    <a:endParaRPr kumimoji="0" lang="id-ID" sz="1800" b="0" i="0" u="none" strike="noStrike" cap="none" normalizeH="0" baseline="0" smtClean="0">
                      <a:ln>
                        <a:noFill/>
                      </a:ln>
                      <a:solidFill>
                        <a:schemeClr val="tx1"/>
                      </a:solidFill>
                      <a:effectLst/>
                      <a:latin typeface="Arial" pitchFamily="34" charset="0"/>
                      <a:cs typeface="Arial" pitchFamily="34" charset="0"/>
                    </a:endParaRPr>
                  </a:p>
                </p:txBody>
              </p:sp>
              <p:sp>
                <p:nvSpPr>
                  <p:cNvPr id="2083" name="Rectangle 35"/>
                  <p:cNvSpPr>
                    <a:spLocks noChangeArrowheads="1"/>
                  </p:cNvSpPr>
                  <p:nvPr/>
                </p:nvSpPr>
                <p:spPr bwMode="auto">
                  <a:xfrm>
                    <a:off x="7112" y="12225"/>
                    <a:ext cx="1693" cy="45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lvl="0" indent="0" eaLnBrk="1" fontAlgn="base" latinLnBrk="0" hangingPunct="1">
                      <a:lnSpc>
                        <a:spcPct val="100000"/>
                      </a:lnSpc>
                      <a:spcBef>
                        <a:spcPct val="0"/>
                      </a:spcBef>
                      <a:spcAft>
                        <a:spcPts val="1000"/>
                      </a:spcAft>
                      <a:tabLst/>
                    </a:pPr>
                    <a:r>
                      <a:rPr kumimoji="0" lang="en-US" sz="1000" b="0" i="0" u="none" strike="noStrike" cap="none" normalizeH="0" baseline="0" smtClean="0">
                        <a:ln>
                          <a:noFill/>
                        </a:ln>
                        <a:solidFill>
                          <a:schemeClr val="tx1"/>
                        </a:solidFill>
                        <a:effectLst/>
                        <a:latin typeface="Calibri" pitchFamily="34" charset="0"/>
                        <a:cs typeface="Arial" pitchFamily="34" charset="0"/>
                      </a:rPr>
                      <a:t>Golongan hayati</a:t>
                    </a:r>
                    <a:endParaRPr kumimoji="0" lang="id-ID" sz="1800" b="0" i="0" u="none" strike="noStrike" cap="none" normalizeH="0" baseline="0" smtClean="0">
                      <a:ln>
                        <a:noFill/>
                      </a:ln>
                      <a:solidFill>
                        <a:schemeClr val="tx1"/>
                      </a:solidFill>
                      <a:effectLst/>
                      <a:latin typeface="Arial" pitchFamily="34" charset="0"/>
                      <a:cs typeface="Arial" pitchFamily="34" charset="0"/>
                    </a:endParaRPr>
                  </a:p>
                </p:txBody>
              </p:sp>
              <p:cxnSp>
                <p:nvCxnSpPr>
                  <p:cNvPr id="2084" name="AutoShape 36"/>
                  <p:cNvCxnSpPr>
                    <a:cxnSpLocks noChangeShapeType="1"/>
                  </p:cNvCxnSpPr>
                  <p:nvPr/>
                </p:nvCxnSpPr>
                <p:spPr bwMode="auto">
                  <a:xfrm flipH="1">
                    <a:off x="6945" y="11850"/>
                    <a:ext cx="167" cy="0"/>
                  </a:xfrm>
                  <a:prstGeom prst="straightConnector1">
                    <a:avLst/>
                  </a:prstGeom>
                  <a:noFill/>
                  <a:ln w="9525">
                    <a:solidFill>
                      <a:srgbClr val="000000"/>
                    </a:solidFill>
                    <a:round/>
                    <a:headEnd/>
                    <a:tailEnd/>
                  </a:ln>
                </p:spPr>
              </p:cxnSp>
              <p:cxnSp>
                <p:nvCxnSpPr>
                  <p:cNvPr id="2085" name="AutoShape 37"/>
                  <p:cNvCxnSpPr>
                    <a:cxnSpLocks noChangeShapeType="1"/>
                  </p:cNvCxnSpPr>
                  <p:nvPr/>
                </p:nvCxnSpPr>
                <p:spPr bwMode="auto">
                  <a:xfrm flipH="1">
                    <a:off x="6945" y="12435"/>
                    <a:ext cx="167" cy="0"/>
                  </a:xfrm>
                  <a:prstGeom prst="straightConnector1">
                    <a:avLst/>
                  </a:prstGeom>
                  <a:noFill/>
                  <a:ln w="9525">
                    <a:solidFill>
                      <a:srgbClr val="000000"/>
                    </a:solidFill>
                    <a:round/>
                    <a:headEnd/>
                    <a:tailEnd/>
                  </a:ln>
                </p:spPr>
              </p:cxnSp>
              <p:cxnSp>
                <p:nvCxnSpPr>
                  <p:cNvPr id="2086" name="AutoShape 38"/>
                  <p:cNvCxnSpPr>
                    <a:cxnSpLocks noChangeShapeType="1"/>
                  </p:cNvCxnSpPr>
                  <p:nvPr/>
                </p:nvCxnSpPr>
                <p:spPr bwMode="auto">
                  <a:xfrm>
                    <a:off x="6945" y="11850"/>
                    <a:ext cx="0" cy="585"/>
                  </a:xfrm>
                  <a:prstGeom prst="straightConnector1">
                    <a:avLst/>
                  </a:prstGeom>
                  <a:noFill/>
                  <a:ln w="9525">
                    <a:solidFill>
                      <a:srgbClr val="000000"/>
                    </a:solidFill>
                    <a:round/>
                    <a:headEnd/>
                    <a:tailEnd/>
                  </a:ln>
                </p:spPr>
              </p:cxnSp>
            </p:grpSp>
            <p:cxnSp>
              <p:nvCxnSpPr>
                <p:cNvPr id="2087" name="AutoShape 39"/>
                <p:cNvCxnSpPr>
                  <a:cxnSpLocks noChangeShapeType="1"/>
                </p:cNvCxnSpPr>
                <p:nvPr/>
              </p:nvCxnSpPr>
              <p:spPr bwMode="auto">
                <a:xfrm flipH="1">
                  <a:off x="4020" y="11355"/>
                  <a:ext cx="167" cy="0"/>
                </a:xfrm>
                <a:prstGeom prst="straightConnector1">
                  <a:avLst/>
                </a:prstGeom>
                <a:noFill/>
                <a:ln w="9525">
                  <a:solidFill>
                    <a:srgbClr val="000000"/>
                  </a:solidFill>
                  <a:round/>
                  <a:headEnd/>
                  <a:tailEnd/>
                </a:ln>
              </p:spPr>
            </p:cxnSp>
            <p:cxnSp>
              <p:nvCxnSpPr>
                <p:cNvPr id="2088" name="AutoShape 40"/>
                <p:cNvCxnSpPr>
                  <a:cxnSpLocks noChangeShapeType="1"/>
                </p:cNvCxnSpPr>
                <p:nvPr/>
              </p:nvCxnSpPr>
              <p:spPr bwMode="auto">
                <a:xfrm>
                  <a:off x="5972" y="11370"/>
                  <a:ext cx="853" cy="0"/>
                </a:xfrm>
                <a:prstGeom prst="straightConnector1">
                  <a:avLst/>
                </a:prstGeom>
                <a:noFill/>
                <a:ln w="9525">
                  <a:solidFill>
                    <a:srgbClr val="000000"/>
                  </a:solidFill>
                  <a:round/>
                  <a:headEnd/>
                  <a:tailEnd/>
                </a:ln>
              </p:spPr>
            </p:cxnSp>
          </p:grpSp>
          <p:grpSp>
            <p:nvGrpSpPr>
              <p:cNvPr id="2089" name="Group 41"/>
              <p:cNvGrpSpPr>
                <a:grpSpLocks/>
              </p:cNvGrpSpPr>
              <p:nvPr/>
            </p:nvGrpSpPr>
            <p:grpSpPr bwMode="auto">
              <a:xfrm>
                <a:off x="3780" y="6750"/>
                <a:ext cx="7414" cy="3615"/>
                <a:chOff x="3780" y="6750"/>
                <a:chExt cx="7414" cy="3615"/>
              </a:xfrm>
            </p:grpSpPr>
            <p:sp>
              <p:nvSpPr>
                <p:cNvPr id="2090" name="Rectangle 42"/>
                <p:cNvSpPr>
                  <a:spLocks noChangeArrowheads="1"/>
                </p:cNvSpPr>
                <p:nvPr/>
              </p:nvSpPr>
              <p:spPr bwMode="auto">
                <a:xfrm>
                  <a:off x="3960" y="8040"/>
                  <a:ext cx="1772" cy="64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lvl="0" indent="0" eaLnBrk="1" fontAlgn="base" latinLnBrk="0" hangingPunct="1">
                    <a:lnSpc>
                      <a:spcPct val="100000"/>
                    </a:lnSpc>
                    <a:spcBef>
                      <a:spcPct val="0"/>
                    </a:spcBef>
                    <a:spcAft>
                      <a:spcPts val="1000"/>
                    </a:spcAft>
                    <a:tabLst/>
                  </a:pPr>
                  <a:r>
                    <a:rPr kumimoji="0" lang="en-US" sz="1000" b="0" i="0" u="none" strike="noStrike" cap="none" normalizeH="0" baseline="0" smtClean="0">
                      <a:ln>
                        <a:noFill/>
                      </a:ln>
                      <a:solidFill>
                        <a:schemeClr val="tx1"/>
                      </a:solidFill>
                      <a:effectLst/>
                      <a:latin typeface="Calibri" pitchFamily="34" charset="0"/>
                      <a:cs typeface="Arial" pitchFamily="34" charset="0"/>
                    </a:rPr>
                    <a:t>Klasifikasi Sumberdaya alam</a:t>
                  </a:r>
                  <a:endParaRPr kumimoji="0" lang="id-ID" sz="1800" b="0" i="0" u="none" strike="noStrike" cap="none" normalizeH="0" baseline="0" smtClean="0">
                    <a:ln>
                      <a:noFill/>
                    </a:ln>
                    <a:solidFill>
                      <a:schemeClr val="tx1"/>
                    </a:solidFill>
                    <a:effectLst/>
                    <a:latin typeface="Arial" pitchFamily="34" charset="0"/>
                    <a:cs typeface="Arial" pitchFamily="34" charset="0"/>
                  </a:endParaRPr>
                </a:p>
              </p:txBody>
            </p:sp>
            <p:sp>
              <p:nvSpPr>
                <p:cNvPr id="2091" name="Rectangle 43"/>
                <p:cNvSpPr>
                  <a:spLocks noChangeArrowheads="1"/>
                </p:cNvSpPr>
                <p:nvPr/>
              </p:nvSpPr>
              <p:spPr bwMode="auto">
                <a:xfrm>
                  <a:off x="6784" y="7245"/>
                  <a:ext cx="1693" cy="40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lvl="0" indent="0" eaLnBrk="1" fontAlgn="base" latinLnBrk="0" hangingPunct="1">
                    <a:lnSpc>
                      <a:spcPct val="100000"/>
                    </a:lnSpc>
                    <a:spcBef>
                      <a:spcPct val="0"/>
                    </a:spcBef>
                    <a:spcAft>
                      <a:spcPts val="1000"/>
                    </a:spcAft>
                    <a:tabLst/>
                  </a:pPr>
                  <a:r>
                    <a:rPr kumimoji="0" lang="en-US" sz="1000" b="0" i="0" u="none" strike="noStrike" cap="none" normalizeH="0" baseline="0" smtClean="0">
                      <a:ln>
                        <a:noFill/>
                      </a:ln>
                      <a:solidFill>
                        <a:schemeClr val="tx1"/>
                      </a:solidFill>
                      <a:effectLst/>
                      <a:latin typeface="Calibri" pitchFamily="34" charset="0"/>
                      <a:cs typeface="Arial" pitchFamily="34" charset="0"/>
                    </a:rPr>
                    <a:t>Menurut wujudnya</a:t>
                  </a:r>
                  <a:endParaRPr kumimoji="0" lang="id-ID" sz="1800" b="0" i="0" u="none" strike="noStrike" cap="none" normalizeH="0" baseline="0" smtClean="0">
                    <a:ln>
                      <a:noFill/>
                    </a:ln>
                    <a:solidFill>
                      <a:schemeClr val="tx1"/>
                    </a:solidFill>
                    <a:effectLst/>
                    <a:latin typeface="Arial" pitchFamily="34" charset="0"/>
                    <a:cs typeface="Arial" pitchFamily="34" charset="0"/>
                  </a:endParaRPr>
                </a:p>
              </p:txBody>
            </p:sp>
            <p:sp>
              <p:nvSpPr>
                <p:cNvPr id="2092" name="Rectangle 44"/>
                <p:cNvSpPr>
                  <a:spLocks noChangeArrowheads="1"/>
                </p:cNvSpPr>
                <p:nvPr/>
              </p:nvSpPr>
              <p:spPr bwMode="auto">
                <a:xfrm>
                  <a:off x="6801" y="9180"/>
                  <a:ext cx="1693" cy="37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lvl="0" indent="0" eaLnBrk="1" fontAlgn="base" latinLnBrk="0" hangingPunct="1">
                    <a:lnSpc>
                      <a:spcPct val="100000"/>
                    </a:lnSpc>
                    <a:spcBef>
                      <a:spcPct val="0"/>
                    </a:spcBef>
                    <a:spcAft>
                      <a:spcPts val="1000"/>
                    </a:spcAft>
                    <a:tabLst/>
                  </a:pPr>
                  <a:r>
                    <a:rPr kumimoji="0" lang="en-US" sz="1000" b="0" i="0" u="none" strike="noStrike" cap="none" normalizeH="0" baseline="0" smtClean="0">
                      <a:ln>
                        <a:noFill/>
                      </a:ln>
                      <a:solidFill>
                        <a:schemeClr val="tx1"/>
                      </a:solidFill>
                      <a:effectLst/>
                      <a:latin typeface="Calibri" pitchFamily="34" charset="0"/>
                      <a:cs typeface="Arial" pitchFamily="34" charset="0"/>
                    </a:rPr>
                    <a:t>Menurut sifatnya</a:t>
                  </a:r>
                  <a:endParaRPr kumimoji="0" lang="id-ID" sz="1800" b="0" i="0" u="none" strike="noStrike" cap="none" normalizeH="0" baseline="0" smtClean="0">
                    <a:ln>
                      <a:noFill/>
                    </a:ln>
                    <a:solidFill>
                      <a:schemeClr val="tx1"/>
                    </a:solidFill>
                    <a:effectLst/>
                    <a:latin typeface="Arial" pitchFamily="34" charset="0"/>
                    <a:cs typeface="Arial" pitchFamily="34" charset="0"/>
                  </a:endParaRPr>
                </a:p>
              </p:txBody>
            </p:sp>
            <p:sp>
              <p:nvSpPr>
                <p:cNvPr id="2093" name="Rectangle 45"/>
                <p:cNvSpPr>
                  <a:spLocks noChangeArrowheads="1"/>
                </p:cNvSpPr>
                <p:nvPr/>
              </p:nvSpPr>
              <p:spPr bwMode="auto">
                <a:xfrm>
                  <a:off x="9499" y="6750"/>
                  <a:ext cx="1693" cy="64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lvl="0" indent="0" eaLnBrk="1" fontAlgn="base" latinLnBrk="0" hangingPunct="1">
                    <a:lnSpc>
                      <a:spcPct val="100000"/>
                    </a:lnSpc>
                    <a:spcBef>
                      <a:spcPct val="0"/>
                    </a:spcBef>
                    <a:spcAft>
                      <a:spcPts val="1000"/>
                    </a:spcAft>
                    <a:tabLst/>
                  </a:pPr>
                  <a:r>
                    <a:rPr kumimoji="0" lang="en-US" sz="1000" b="0" i="0" u="none" strike="noStrike" cap="none" normalizeH="0" baseline="0" smtClean="0">
                      <a:ln>
                        <a:noFill/>
                      </a:ln>
                      <a:solidFill>
                        <a:schemeClr val="tx1"/>
                      </a:solidFill>
                      <a:effectLst/>
                      <a:latin typeface="Calibri" pitchFamily="34" charset="0"/>
                      <a:cs typeface="Arial" pitchFamily="34" charset="0"/>
                    </a:rPr>
                    <a:t>Sumberdaya alam Golongan fisik</a:t>
                  </a:r>
                  <a:endParaRPr kumimoji="0" lang="id-ID" sz="1800" b="0" i="0" u="none" strike="noStrike" cap="none" normalizeH="0" baseline="0" smtClean="0">
                    <a:ln>
                      <a:noFill/>
                    </a:ln>
                    <a:solidFill>
                      <a:schemeClr val="tx1"/>
                    </a:solidFill>
                    <a:effectLst/>
                    <a:latin typeface="Arial" pitchFamily="34" charset="0"/>
                    <a:cs typeface="Arial" pitchFamily="34" charset="0"/>
                  </a:endParaRPr>
                </a:p>
              </p:txBody>
            </p:sp>
            <p:sp>
              <p:nvSpPr>
                <p:cNvPr id="2094" name="Rectangle 46"/>
                <p:cNvSpPr>
                  <a:spLocks noChangeArrowheads="1"/>
                </p:cNvSpPr>
                <p:nvPr/>
              </p:nvSpPr>
              <p:spPr bwMode="auto">
                <a:xfrm>
                  <a:off x="9499" y="7515"/>
                  <a:ext cx="1693" cy="64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lvl="0" indent="0" eaLnBrk="1" fontAlgn="base" latinLnBrk="0" hangingPunct="1">
                    <a:lnSpc>
                      <a:spcPct val="100000"/>
                    </a:lnSpc>
                    <a:spcBef>
                      <a:spcPct val="0"/>
                    </a:spcBef>
                    <a:spcAft>
                      <a:spcPts val="1000"/>
                    </a:spcAft>
                    <a:tabLst/>
                  </a:pPr>
                  <a:r>
                    <a:rPr kumimoji="0" lang="en-US" sz="1000" b="0" i="0" u="none" strike="noStrike" cap="none" normalizeH="0" baseline="0" smtClean="0">
                      <a:ln>
                        <a:noFill/>
                      </a:ln>
                      <a:solidFill>
                        <a:schemeClr val="tx1"/>
                      </a:solidFill>
                      <a:effectLst/>
                      <a:latin typeface="Calibri" pitchFamily="34" charset="0"/>
                      <a:cs typeface="Arial" pitchFamily="34" charset="0"/>
                    </a:rPr>
                    <a:t>Sumberdaya alam Golongan hayati</a:t>
                  </a:r>
                  <a:endParaRPr kumimoji="0" lang="id-ID" sz="1800" b="0" i="0" u="none" strike="noStrike" cap="none" normalizeH="0" baseline="0" smtClean="0">
                    <a:ln>
                      <a:noFill/>
                    </a:ln>
                    <a:solidFill>
                      <a:schemeClr val="tx1"/>
                    </a:solidFill>
                    <a:effectLst/>
                    <a:latin typeface="Arial" pitchFamily="34" charset="0"/>
                    <a:cs typeface="Arial" pitchFamily="34" charset="0"/>
                  </a:endParaRPr>
                </a:p>
              </p:txBody>
            </p:sp>
            <p:sp>
              <p:nvSpPr>
                <p:cNvPr id="2095" name="Rectangle 47"/>
                <p:cNvSpPr>
                  <a:spLocks noChangeArrowheads="1"/>
                </p:cNvSpPr>
                <p:nvPr/>
              </p:nvSpPr>
              <p:spPr bwMode="auto">
                <a:xfrm>
                  <a:off x="9501" y="8400"/>
                  <a:ext cx="1693" cy="91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lvl="0" indent="0" eaLnBrk="1" fontAlgn="base" latinLnBrk="0" hangingPunct="1">
                    <a:lnSpc>
                      <a:spcPct val="100000"/>
                    </a:lnSpc>
                    <a:spcBef>
                      <a:spcPct val="0"/>
                    </a:spcBef>
                    <a:spcAft>
                      <a:spcPts val="1000"/>
                    </a:spcAft>
                    <a:tabLst/>
                  </a:pPr>
                  <a:r>
                    <a:rPr kumimoji="0" lang="en-US" sz="1000" b="0" i="0" u="none" strike="noStrike" cap="none" normalizeH="0" baseline="0" smtClean="0">
                      <a:ln>
                        <a:noFill/>
                      </a:ln>
                      <a:solidFill>
                        <a:schemeClr val="tx1"/>
                      </a:solidFill>
                      <a:effectLst/>
                      <a:latin typeface="Calibri" pitchFamily="34" charset="0"/>
                      <a:cs typeface="Arial" pitchFamily="34" charset="0"/>
                    </a:rPr>
                    <a:t>Sumberdaya alam yang dapat diperbaharui</a:t>
                  </a:r>
                  <a:endParaRPr kumimoji="0" lang="id-ID" sz="1800" b="0" i="0" u="none" strike="noStrike" cap="none" normalizeH="0" baseline="0" smtClean="0">
                    <a:ln>
                      <a:noFill/>
                    </a:ln>
                    <a:solidFill>
                      <a:schemeClr val="tx1"/>
                    </a:solidFill>
                    <a:effectLst/>
                    <a:latin typeface="Arial" pitchFamily="34" charset="0"/>
                    <a:cs typeface="Arial" pitchFamily="34" charset="0"/>
                  </a:endParaRPr>
                </a:p>
              </p:txBody>
            </p:sp>
            <p:sp>
              <p:nvSpPr>
                <p:cNvPr id="2096" name="Rectangle 48"/>
                <p:cNvSpPr>
                  <a:spLocks noChangeArrowheads="1"/>
                </p:cNvSpPr>
                <p:nvPr/>
              </p:nvSpPr>
              <p:spPr bwMode="auto">
                <a:xfrm>
                  <a:off x="9499" y="9450"/>
                  <a:ext cx="1693" cy="91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lvl="0" indent="0" eaLnBrk="1" fontAlgn="base" latinLnBrk="0" hangingPunct="1">
                    <a:lnSpc>
                      <a:spcPct val="100000"/>
                    </a:lnSpc>
                    <a:spcBef>
                      <a:spcPct val="0"/>
                    </a:spcBef>
                    <a:spcAft>
                      <a:spcPts val="1000"/>
                    </a:spcAft>
                    <a:tabLst/>
                  </a:pPr>
                  <a:r>
                    <a:rPr kumimoji="0" lang="en-US" sz="1000" b="0" i="0" u="none" strike="noStrike" cap="none" normalizeH="0" baseline="0" smtClean="0">
                      <a:ln>
                        <a:noFill/>
                      </a:ln>
                      <a:solidFill>
                        <a:schemeClr val="tx1"/>
                      </a:solidFill>
                      <a:effectLst/>
                      <a:latin typeface="Calibri" pitchFamily="34" charset="0"/>
                      <a:cs typeface="Arial" pitchFamily="34" charset="0"/>
                    </a:rPr>
                    <a:t>Sumberdaya alam yang tidak dapat diperbaharui</a:t>
                  </a:r>
                  <a:endParaRPr kumimoji="0" lang="id-ID" sz="1800" b="0" i="0" u="none" strike="noStrike" cap="none" normalizeH="0" baseline="0" smtClean="0">
                    <a:ln>
                      <a:noFill/>
                    </a:ln>
                    <a:solidFill>
                      <a:schemeClr val="tx1"/>
                    </a:solidFill>
                    <a:effectLst/>
                    <a:latin typeface="Arial" pitchFamily="34" charset="0"/>
                    <a:cs typeface="Arial" pitchFamily="34" charset="0"/>
                  </a:endParaRPr>
                </a:p>
              </p:txBody>
            </p:sp>
            <p:cxnSp>
              <p:nvCxnSpPr>
                <p:cNvPr id="2097" name="AutoShape 49"/>
                <p:cNvCxnSpPr>
                  <a:cxnSpLocks noChangeShapeType="1"/>
                </p:cNvCxnSpPr>
                <p:nvPr/>
              </p:nvCxnSpPr>
              <p:spPr bwMode="auto">
                <a:xfrm flipH="1">
                  <a:off x="6615" y="9360"/>
                  <a:ext cx="167" cy="0"/>
                </a:xfrm>
                <a:prstGeom prst="straightConnector1">
                  <a:avLst/>
                </a:prstGeom>
                <a:noFill/>
                <a:ln w="9525">
                  <a:solidFill>
                    <a:srgbClr val="000000"/>
                  </a:solidFill>
                  <a:round/>
                  <a:headEnd/>
                  <a:tailEnd/>
                </a:ln>
              </p:spPr>
            </p:cxnSp>
            <p:cxnSp>
              <p:nvCxnSpPr>
                <p:cNvPr id="2098" name="AutoShape 50"/>
                <p:cNvCxnSpPr>
                  <a:cxnSpLocks noChangeShapeType="1"/>
                </p:cNvCxnSpPr>
                <p:nvPr/>
              </p:nvCxnSpPr>
              <p:spPr bwMode="auto">
                <a:xfrm flipH="1">
                  <a:off x="6600" y="7425"/>
                  <a:ext cx="167" cy="0"/>
                </a:xfrm>
                <a:prstGeom prst="straightConnector1">
                  <a:avLst/>
                </a:prstGeom>
                <a:noFill/>
                <a:ln w="9525">
                  <a:solidFill>
                    <a:srgbClr val="000000"/>
                  </a:solidFill>
                  <a:round/>
                  <a:headEnd/>
                  <a:tailEnd/>
                </a:ln>
              </p:spPr>
            </p:cxnSp>
            <p:cxnSp>
              <p:nvCxnSpPr>
                <p:cNvPr id="2099" name="AutoShape 51"/>
                <p:cNvCxnSpPr>
                  <a:cxnSpLocks noChangeShapeType="1"/>
                </p:cNvCxnSpPr>
                <p:nvPr/>
              </p:nvCxnSpPr>
              <p:spPr bwMode="auto">
                <a:xfrm flipH="1">
                  <a:off x="9317" y="9885"/>
                  <a:ext cx="167" cy="0"/>
                </a:xfrm>
                <a:prstGeom prst="straightConnector1">
                  <a:avLst/>
                </a:prstGeom>
                <a:noFill/>
                <a:ln w="9525">
                  <a:solidFill>
                    <a:srgbClr val="000000"/>
                  </a:solidFill>
                  <a:round/>
                  <a:headEnd/>
                  <a:tailEnd/>
                </a:ln>
              </p:spPr>
            </p:cxnSp>
            <p:cxnSp>
              <p:nvCxnSpPr>
                <p:cNvPr id="2100" name="AutoShape 52"/>
                <p:cNvCxnSpPr>
                  <a:cxnSpLocks noChangeShapeType="1"/>
                </p:cNvCxnSpPr>
                <p:nvPr/>
              </p:nvCxnSpPr>
              <p:spPr bwMode="auto">
                <a:xfrm flipH="1">
                  <a:off x="9334" y="8835"/>
                  <a:ext cx="167" cy="0"/>
                </a:xfrm>
                <a:prstGeom prst="straightConnector1">
                  <a:avLst/>
                </a:prstGeom>
                <a:noFill/>
                <a:ln w="9525">
                  <a:solidFill>
                    <a:srgbClr val="000000"/>
                  </a:solidFill>
                  <a:round/>
                  <a:headEnd/>
                  <a:tailEnd/>
                </a:ln>
              </p:spPr>
            </p:cxnSp>
            <p:cxnSp>
              <p:nvCxnSpPr>
                <p:cNvPr id="2101" name="AutoShape 53"/>
                <p:cNvCxnSpPr>
                  <a:cxnSpLocks noChangeShapeType="1"/>
                </p:cNvCxnSpPr>
                <p:nvPr/>
              </p:nvCxnSpPr>
              <p:spPr bwMode="auto">
                <a:xfrm flipH="1">
                  <a:off x="9317" y="7845"/>
                  <a:ext cx="167" cy="0"/>
                </a:xfrm>
                <a:prstGeom prst="straightConnector1">
                  <a:avLst/>
                </a:prstGeom>
                <a:noFill/>
                <a:ln w="9525">
                  <a:solidFill>
                    <a:srgbClr val="000000"/>
                  </a:solidFill>
                  <a:round/>
                  <a:headEnd/>
                  <a:tailEnd/>
                </a:ln>
              </p:spPr>
            </p:cxnSp>
            <p:cxnSp>
              <p:nvCxnSpPr>
                <p:cNvPr id="2102" name="AutoShape 54"/>
                <p:cNvCxnSpPr>
                  <a:cxnSpLocks noChangeShapeType="1"/>
                </p:cNvCxnSpPr>
                <p:nvPr/>
              </p:nvCxnSpPr>
              <p:spPr bwMode="auto">
                <a:xfrm flipH="1">
                  <a:off x="9317" y="7065"/>
                  <a:ext cx="167" cy="0"/>
                </a:xfrm>
                <a:prstGeom prst="straightConnector1">
                  <a:avLst/>
                </a:prstGeom>
                <a:noFill/>
                <a:ln w="9525">
                  <a:solidFill>
                    <a:srgbClr val="000000"/>
                  </a:solidFill>
                  <a:round/>
                  <a:headEnd/>
                  <a:tailEnd/>
                </a:ln>
              </p:spPr>
            </p:cxnSp>
            <p:cxnSp>
              <p:nvCxnSpPr>
                <p:cNvPr id="2103" name="AutoShape 55"/>
                <p:cNvCxnSpPr>
                  <a:cxnSpLocks noChangeShapeType="1"/>
                </p:cNvCxnSpPr>
                <p:nvPr/>
              </p:nvCxnSpPr>
              <p:spPr bwMode="auto">
                <a:xfrm>
                  <a:off x="9300" y="7065"/>
                  <a:ext cx="0" cy="780"/>
                </a:xfrm>
                <a:prstGeom prst="straightConnector1">
                  <a:avLst/>
                </a:prstGeom>
                <a:noFill/>
                <a:ln w="9525">
                  <a:solidFill>
                    <a:srgbClr val="000000"/>
                  </a:solidFill>
                  <a:round/>
                  <a:headEnd/>
                  <a:tailEnd/>
                </a:ln>
              </p:spPr>
            </p:cxnSp>
            <p:cxnSp>
              <p:nvCxnSpPr>
                <p:cNvPr id="2104" name="AutoShape 56"/>
                <p:cNvCxnSpPr>
                  <a:cxnSpLocks noChangeShapeType="1"/>
                </p:cNvCxnSpPr>
                <p:nvPr/>
              </p:nvCxnSpPr>
              <p:spPr bwMode="auto">
                <a:xfrm>
                  <a:off x="9317" y="8835"/>
                  <a:ext cx="0" cy="1050"/>
                </a:xfrm>
                <a:prstGeom prst="straightConnector1">
                  <a:avLst/>
                </a:prstGeom>
                <a:noFill/>
                <a:ln w="9525">
                  <a:solidFill>
                    <a:srgbClr val="000000"/>
                  </a:solidFill>
                  <a:round/>
                  <a:headEnd/>
                  <a:tailEnd/>
                </a:ln>
              </p:spPr>
            </p:cxnSp>
            <p:cxnSp>
              <p:nvCxnSpPr>
                <p:cNvPr id="2105" name="AutoShape 57"/>
                <p:cNvCxnSpPr>
                  <a:cxnSpLocks noChangeShapeType="1"/>
                </p:cNvCxnSpPr>
                <p:nvPr/>
              </p:nvCxnSpPr>
              <p:spPr bwMode="auto">
                <a:xfrm>
                  <a:off x="6600" y="7425"/>
                  <a:ext cx="0" cy="1935"/>
                </a:xfrm>
                <a:prstGeom prst="straightConnector1">
                  <a:avLst/>
                </a:prstGeom>
                <a:noFill/>
                <a:ln w="9525">
                  <a:solidFill>
                    <a:srgbClr val="000000"/>
                  </a:solidFill>
                  <a:round/>
                  <a:headEnd/>
                  <a:tailEnd/>
                </a:ln>
              </p:spPr>
            </p:cxnSp>
            <p:cxnSp>
              <p:nvCxnSpPr>
                <p:cNvPr id="2106" name="AutoShape 58"/>
                <p:cNvCxnSpPr>
                  <a:cxnSpLocks noChangeShapeType="1"/>
                </p:cNvCxnSpPr>
                <p:nvPr/>
              </p:nvCxnSpPr>
              <p:spPr bwMode="auto">
                <a:xfrm flipH="1">
                  <a:off x="3780" y="8370"/>
                  <a:ext cx="167" cy="0"/>
                </a:xfrm>
                <a:prstGeom prst="straightConnector1">
                  <a:avLst/>
                </a:prstGeom>
                <a:noFill/>
                <a:ln w="9525">
                  <a:solidFill>
                    <a:srgbClr val="000000"/>
                  </a:solidFill>
                  <a:round/>
                  <a:headEnd/>
                  <a:tailEnd/>
                </a:ln>
              </p:spPr>
            </p:cxnSp>
            <p:cxnSp>
              <p:nvCxnSpPr>
                <p:cNvPr id="2107" name="AutoShape 59"/>
                <p:cNvCxnSpPr>
                  <a:cxnSpLocks noChangeShapeType="1"/>
                </p:cNvCxnSpPr>
                <p:nvPr/>
              </p:nvCxnSpPr>
              <p:spPr bwMode="auto">
                <a:xfrm>
                  <a:off x="5732" y="8355"/>
                  <a:ext cx="868" cy="0"/>
                </a:xfrm>
                <a:prstGeom prst="straightConnector1">
                  <a:avLst/>
                </a:prstGeom>
                <a:noFill/>
                <a:ln w="9525">
                  <a:solidFill>
                    <a:srgbClr val="000000"/>
                  </a:solidFill>
                  <a:round/>
                  <a:headEnd/>
                  <a:tailEnd/>
                </a:ln>
              </p:spPr>
            </p:cxnSp>
            <p:cxnSp>
              <p:nvCxnSpPr>
                <p:cNvPr id="2108" name="AutoShape 60"/>
                <p:cNvCxnSpPr>
                  <a:cxnSpLocks noChangeShapeType="1"/>
                </p:cNvCxnSpPr>
                <p:nvPr/>
              </p:nvCxnSpPr>
              <p:spPr bwMode="auto">
                <a:xfrm>
                  <a:off x="8477" y="7455"/>
                  <a:ext cx="823" cy="0"/>
                </a:xfrm>
                <a:prstGeom prst="straightConnector1">
                  <a:avLst/>
                </a:prstGeom>
                <a:noFill/>
                <a:ln w="9525">
                  <a:solidFill>
                    <a:srgbClr val="000000"/>
                  </a:solidFill>
                  <a:round/>
                  <a:headEnd/>
                  <a:tailEnd/>
                </a:ln>
              </p:spPr>
            </p:cxnSp>
            <p:cxnSp>
              <p:nvCxnSpPr>
                <p:cNvPr id="2109" name="AutoShape 61"/>
                <p:cNvCxnSpPr>
                  <a:cxnSpLocks noChangeShapeType="1"/>
                </p:cNvCxnSpPr>
                <p:nvPr/>
              </p:nvCxnSpPr>
              <p:spPr bwMode="auto">
                <a:xfrm>
                  <a:off x="8494" y="9375"/>
                  <a:ext cx="823" cy="0"/>
                </a:xfrm>
                <a:prstGeom prst="straightConnector1">
                  <a:avLst/>
                </a:prstGeom>
                <a:noFill/>
                <a:ln w="9525">
                  <a:solidFill>
                    <a:srgbClr val="000000"/>
                  </a:solidFill>
                  <a:round/>
                  <a:headEnd/>
                  <a:tailEnd/>
                </a:ln>
              </p:spPr>
            </p:cxnSp>
          </p:grpSp>
        </p:grpSp>
      </p:grpSp>
      <p:sp>
        <p:nvSpPr>
          <p:cNvPr id="2110" name="AutoShape 62"/>
          <p:cNvSpPr>
            <a:spLocks noChangeArrowheads="1"/>
          </p:cNvSpPr>
          <p:nvPr/>
        </p:nvSpPr>
        <p:spPr bwMode="auto">
          <a:xfrm>
            <a:off x="539552" y="5805264"/>
            <a:ext cx="2664296" cy="576064"/>
          </a:xfrm>
          <a:prstGeom prst="roundRect">
            <a:avLst>
              <a:gd name="adj" fmla="val 16667"/>
            </a:avLst>
          </a:prstGeom>
          <a:solidFill>
            <a:srgbClr val="B8CCE4"/>
          </a:solid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000" b="0" i="0" u="none" strike="noStrike" cap="none" normalizeH="0" baseline="0" dirty="0" err="1" smtClean="0">
                <a:ln>
                  <a:noFill/>
                </a:ln>
                <a:solidFill>
                  <a:schemeClr val="tx1"/>
                </a:solidFill>
                <a:effectLst/>
                <a:latin typeface="Calibri" pitchFamily="34" charset="0"/>
                <a:cs typeface="Arial" pitchFamily="34" charset="0"/>
              </a:rPr>
              <a:t>Kata</a:t>
            </a:r>
            <a:r>
              <a:rPr kumimoji="0" lang="en-US" sz="1000" b="0" i="0" u="none" strike="noStrike" cap="none" normalizeH="0" baseline="0" dirty="0" smtClean="0">
                <a:ln>
                  <a:noFill/>
                </a:ln>
                <a:solidFill>
                  <a:schemeClr val="tx1"/>
                </a:solidFill>
                <a:effectLst/>
                <a:latin typeface="Calibri" pitchFamily="34" charset="0"/>
                <a:cs typeface="Arial" pitchFamily="34" charset="0"/>
              </a:rPr>
              <a:t> </a:t>
            </a:r>
            <a:r>
              <a:rPr kumimoji="0" lang="en-US" sz="1000" b="0" i="0" u="none" strike="noStrike" cap="none" normalizeH="0" baseline="0" dirty="0" err="1" smtClean="0">
                <a:ln>
                  <a:noFill/>
                </a:ln>
                <a:solidFill>
                  <a:schemeClr val="tx1"/>
                </a:solidFill>
                <a:effectLst/>
                <a:latin typeface="Calibri" pitchFamily="34" charset="0"/>
                <a:cs typeface="Arial" pitchFamily="34" charset="0"/>
              </a:rPr>
              <a:t>kunci</a:t>
            </a:r>
            <a:r>
              <a:rPr kumimoji="0" lang="en-US" sz="1000" b="0" i="0" u="none" strike="noStrike" cap="none" normalizeH="0" baseline="0" dirty="0" smtClean="0">
                <a:ln>
                  <a:noFill/>
                </a:ln>
                <a:solidFill>
                  <a:schemeClr val="tx1"/>
                </a:solidFill>
                <a:effectLst/>
                <a:latin typeface="Calibri" pitchFamily="34" charset="0"/>
                <a:cs typeface="Arial" pitchFamily="34" charset="0"/>
              </a:rPr>
              <a:t>: </a:t>
            </a:r>
            <a:r>
              <a:rPr kumimoji="0" lang="en-US" sz="1000" b="0" i="0" u="none" strike="noStrike" cap="none" normalizeH="0" baseline="0" dirty="0" err="1" smtClean="0">
                <a:ln>
                  <a:noFill/>
                </a:ln>
                <a:solidFill>
                  <a:schemeClr val="tx1"/>
                </a:solidFill>
                <a:effectLst/>
                <a:latin typeface="Calibri" pitchFamily="34" charset="0"/>
                <a:cs typeface="Arial" pitchFamily="34" charset="0"/>
              </a:rPr>
              <a:t>sumberdaya</a:t>
            </a:r>
            <a:r>
              <a:rPr kumimoji="0" lang="en-US" sz="1000" b="0" i="0" u="none" strike="noStrike" cap="none" normalizeH="0" baseline="0" dirty="0" smtClean="0">
                <a:ln>
                  <a:noFill/>
                </a:ln>
                <a:solidFill>
                  <a:schemeClr val="tx1"/>
                </a:solidFill>
                <a:effectLst/>
                <a:latin typeface="Calibri" pitchFamily="34" charset="0"/>
                <a:cs typeface="Arial" pitchFamily="34" charset="0"/>
              </a:rPr>
              <a:t> </a:t>
            </a:r>
            <a:r>
              <a:rPr kumimoji="0" lang="en-US" sz="1000" b="0" i="0" u="none" strike="noStrike" cap="none" normalizeH="0" baseline="0" dirty="0" err="1" smtClean="0">
                <a:ln>
                  <a:noFill/>
                </a:ln>
                <a:solidFill>
                  <a:schemeClr val="tx1"/>
                </a:solidFill>
                <a:effectLst/>
                <a:latin typeface="Calibri" pitchFamily="34" charset="0"/>
                <a:cs typeface="Arial" pitchFamily="34" charset="0"/>
              </a:rPr>
              <a:t>alam</a:t>
            </a:r>
            <a:r>
              <a:rPr kumimoji="0" lang="en-US" sz="1000" b="0" i="0" u="none" strike="noStrike" cap="none" normalizeH="0" baseline="0" dirty="0" smtClean="0">
                <a:ln>
                  <a:noFill/>
                </a:ln>
                <a:solidFill>
                  <a:schemeClr val="tx1"/>
                </a:solidFill>
                <a:effectLst/>
                <a:latin typeface="Calibri" pitchFamily="34" charset="0"/>
                <a:cs typeface="Arial" pitchFamily="34" charset="0"/>
              </a:rPr>
              <a:t>, </a:t>
            </a:r>
            <a:r>
              <a:rPr kumimoji="0" lang="en-US" sz="1000" b="0" i="0" u="none" strike="noStrike" cap="none" normalizeH="0" baseline="0" dirty="0" err="1" smtClean="0">
                <a:ln>
                  <a:noFill/>
                </a:ln>
                <a:solidFill>
                  <a:schemeClr val="tx1"/>
                </a:solidFill>
                <a:effectLst/>
                <a:latin typeface="Calibri" pitchFamily="34" charset="0"/>
                <a:cs typeface="Arial" pitchFamily="34" charset="0"/>
              </a:rPr>
              <a:t>klasifikasi</a:t>
            </a:r>
            <a:r>
              <a:rPr kumimoji="0" lang="en-US" sz="1000" b="0" i="0" u="none" strike="noStrike" cap="none" normalizeH="0" baseline="0" dirty="0" smtClean="0">
                <a:ln>
                  <a:noFill/>
                </a:ln>
                <a:solidFill>
                  <a:schemeClr val="tx1"/>
                </a:solidFill>
                <a:effectLst/>
                <a:latin typeface="Calibri" pitchFamily="34" charset="0"/>
                <a:cs typeface="Arial" pitchFamily="34" charset="0"/>
              </a:rPr>
              <a:t>, </a:t>
            </a:r>
            <a:r>
              <a:rPr kumimoji="0" lang="en-US" sz="1000" b="0" i="0" u="none" strike="noStrike" cap="none" normalizeH="0" baseline="0" dirty="0" err="1" smtClean="0">
                <a:ln>
                  <a:noFill/>
                </a:ln>
                <a:solidFill>
                  <a:schemeClr val="tx1"/>
                </a:solidFill>
                <a:effectLst/>
                <a:latin typeface="Calibri" pitchFamily="34" charset="0"/>
                <a:cs typeface="Arial" pitchFamily="34" charset="0"/>
              </a:rPr>
              <a:t>pemanfaatan</a:t>
            </a:r>
            <a:r>
              <a:rPr kumimoji="0" lang="en-US" sz="1000" b="0" i="0" u="none" strike="noStrike" cap="none" normalizeH="0" baseline="0" dirty="0" smtClean="0">
                <a:ln>
                  <a:noFill/>
                </a:ln>
                <a:solidFill>
                  <a:schemeClr val="tx1"/>
                </a:solidFill>
                <a:effectLst/>
                <a:latin typeface="Calibri" pitchFamily="34" charset="0"/>
                <a:cs typeface="Arial" pitchFamily="34" charset="0"/>
              </a:rPr>
              <a:t>, </a:t>
            </a:r>
            <a:r>
              <a:rPr kumimoji="0" lang="en-US" sz="1000" b="0" i="0" u="none" strike="noStrike" cap="none" normalizeH="0" baseline="0" dirty="0" err="1" smtClean="0">
                <a:ln>
                  <a:noFill/>
                </a:ln>
                <a:solidFill>
                  <a:schemeClr val="tx1"/>
                </a:solidFill>
                <a:effectLst/>
                <a:latin typeface="Calibri" pitchFamily="34" charset="0"/>
                <a:cs typeface="Arial" pitchFamily="34" charset="0"/>
              </a:rPr>
              <a:t>sumberdaya</a:t>
            </a:r>
            <a:r>
              <a:rPr kumimoji="0" lang="en-US" sz="1000" b="0" i="0" u="none" strike="noStrike" cap="none" normalizeH="0" baseline="0" dirty="0" smtClean="0">
                <a:ln>
                  <a:noFill/>
                </a:ln>
                <a:solidFill>
                  <a:schemeClr val="tx1"/>
                </a:solidFill>
                <a:effectLst/>
                <a:latin typeface="Calibri" pitchFamily="34" charset="0"/>
                <a:cs typeface="Arial" pitchFamily="34" charset="0"/>
              </a:rPr>
              <a:t> </a:t>
            </a:r>
            <a:r>
              <a:rPr kumimoji="0" lang="en-US" sz="1000" b="0" i="0" u="none" strike="noStrike" cap="none" normalizeH="0" baseline="0" dirty="0" err="1" smtClean="0">
                <a:ln>
                  <a:noFill/>
                </a:ln>
                <a:solidFill>
                  <a:schemeClr val="tx1"/>
                </a:solidFill>
                <a:effectLst/>
                <a:latin typeface="Calibri" pitchFamily="34" charset="0"/>
                <a:cs typeface="Arial" pitchFamily="34" charset="0"/>
              </a:rPr>
              <a:t>geologi</a:t>
            </a:r>
            <a:endParaRPr kumimoji="0" lang="id-ID"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11760" y="908720"/>
            <a:ext cx="6732240" cy="3212976"/>
          </a:xfrm>
        </p:spPr>
        <p:txBody>
          <a:bodyPr>
            <a:normAutofit/>
          </a:bodyPr>
          <a:lstStyle/>
          <a:p>
            <a:pPr algn="l">
              <a:buFont typeface="Wingdings" pitchFamily="2" charset="2"/>
              <a:buChar char="q"/>
            </a:pPr>
            <a:r>
              <a:rPr lang="en-US" sz="2000" dirty="0" err="1">
                <a:solidFill>
                  <a:schemeClr val="accent2">
                    <a:lumMod val="75000"/>
                  </a:schemeClr>
                </a:solidFill>
              </a:rPr>
              <a:t>Menurut</a:t>
            </a:r>
            <a:r>
              <a:rPr lang="en-US" sz="2000" dirty="0">
                <a:solidFill>
                  <a:schemeClr val="accent2">
                    <a:lumMod val="75000"/>
                  </a:schemeClr>
                </a:solidFill>
              </a:rPr>
              <a:t> </a:t>
            </a:r>
            <a:r>
              <a:rPr lang="en-US" sz="2000" dirty="0" err="1">
                <a:solidFill>
                  <a:schemeClr val="accent2">
                    <a:lumMod val="75000"/>
                  </a:schemeClr>
                </a:solidFill>
              </a:rPr>
              <a:t>Katili</a:t>
            </a:r>
            <a:r>
              <a:rPr lang="en-US" sz="2000" dirty="0">
                <a:solidFill>
                  <a:schemeClr val="accent2">
                    <a:lumMod val="75000"/>
                  </a:schemeClr>
                </a:solidFill>
              </a:rPr>
              <a:t> (1976) </a:t>
            </a:r>
            <a:r>
              <a:rPr lang="en-US" sz="2000" dirty="0" err="1">
                <a:solidFill>
                  <a:schemeClr val="accent2">
                    <a:lumMod val="75000"/>
                  </a:schemeClr>
                </a:solidFill>
              </a:rPr>
              <a:t>sumberdaya</a:t>
            </a:r>
            <a:r>
              <a:rPr lang="en-US" sz="2000" dirty="0">
                <a:solidFill>
                  <a:schemeClr val="accent2">
                    <a:lumMod val="75000"/>
                  </a:schemeClr>
                </a:solidFill>
              </a:rPr>
              <a:t> </a:t>
            </a:r>
            <a:r>
              <a:rPr lang="en-US" sz="2000" dirty="0" err="1">
                <a:solidFill>
                  <a:schemeClr val="accent2">
                    <a:lumMod val="75000"/>
                  </a:schemeClr>
                </a:solidFill>
              </a:rPr>
              <a:t>alam</a:t>
            </a:r>
            <a:r>
              <a:rPr lang="en-US" sz="2000" dirty="0">
                <a:solidFill>
                  <a:schemeClr val="accent2">
                    <a:lumMod val="75000"/>
                  </a:schemeClr>
                </a:solidFill>
              </a:rPr>
              <a:t> </a:t>
            </a:r>
            <a:r>
              <a:rPr lang="en-US" sz="2000" dirty="0" err="1">
                <a:solidFill>
                  <a:schemeClr val="accent2">
                    <a:lumMod val="75000"/>
                  </a:schemeClr>
                </a:solidFill>
              </a:rPr>
              <a:t>adalah</a:t>
            </a:r>
            <a:r>
              <a:rPr lang="en-US" sz="2000" dirty="0">
                <a:solidFill>
                  <a:schemeClr val="accent2">
                    <a:lumMod val="75000"/>
                  </a:schemeClr>
                </a:solidFill>
              </a:rPr>
              <a:t> </a:t>
            </a:r>
            <a:r>
              <a:rPr lang="en-US" sz="2000" dirty="0" err="1">
                <a:solidFill>
                  <a:schemeClr val="accent2">
                    <a:lumMod val="75000"/>
                  </a:schemeClr>
                </a:solidFill>
              </a:rPr>
              <a:t>semua</a:t>
            </a:r>
            <a:r>
              <a:rPr lang="en-US" sz="2000" dirty="0">
                <a:solidFill>
                  <a:schemeClr val="accent2">
                    <a:lumMod val="75000"/>
                  </a:schemeClr>
                </a:solidFill>
              </a:rPr>
              <a:t> </a:t>
            </a:r>
            <a:r>
              <a:rPr lang="en-US" sz="2000" dirty="0" err="1">
                <a:solidFill>
                  <a:schemeClr val="accent2">
                    <a:lumMod val="75000"/>
                  </a:schemeClr>
                </a:solidFill>
              </a:rPr>
              <a:t>unsur</a:t>
            </a:r>
            <a:r>
              <a:rPr lang="en-US" sz="2000" dirty="0">
                <a:solidFill>
                  <a:schemeClr val="accent2">
                    <a:lumMod val="75000"/>
                  </a:schemeClr>
                </a:solidFill>
              </a:rPr>
              <a:t> </a:t>
            </a:r>
            <a:r>
              <a:rPr lang="en-US" sz="2000" dirty="0" err="1">
                <a:solidFill>
                  <a:schemeClr val="accent2">
                    <a:lumMod val="75000"/>
                  </a:schemeClr>
                </a:solidFill>
              </a:rPr>
              <a:t>tata</a:t>
            </a:r>
            <a:r>
              <a:rPr lang="en-US" sz="2000" dirty="0">
                <a:solidFill>
                  <a:schemeClr val="accent2">
                    <a:lumMod val="75000"/>
                  </a:schemeClr>
                </a:solidFill>
              </a:rPr>
              <a:t> </a:t>
            </a:r>
            <a:r>
              <a:rPr lang="en-US" sz="2000" dirty="0" err="1">
                <a:solidFill>
                  <a:schemeClr val="accent2">
                    <a:lumMod val="75000"/>
                  </a:schemeClr>
                </a:solidFill>
              </a:rPr>
              <a:t>lingkungan</a:t>
            </a:r>
            <a:r>
              <a:rPr lang="en-US" sz="2000" dirty="0">
                <a:solidFill>
                  <a:schemeClr val="accent2">
                    <a:lumMod val="75000"/>
                  </a:schemeClr>
                </a:solidFill>
              </a:rPr>
              <a:t> </a:t>
            </a:r>
            <a:r>
              <a:rPr lang="en-US" sz="2000" dirty="0" err="1">
                <a:solidFill>
                  <a:schemeClr val="accent2">
                    <a:lumMod val="75000"/>
                  </a:schemeClr>
                </a:solidFill>
              </a:rPr>
              <a:t>biofisik</a:t>
            </a:r>
            <a:r>
              <a:rPr lang="en-US" sz="2000" dirty="0">
                <a:solidFill>
                  <a:schemeClr val="accent2">
                    <a:lumMod val="75000"/>
                  </a:schemeClr>
                </a:solidFill>
              </a:rPr>
              <a:t> yang </a:t>
            </a:r>
            <a:r>
              <a:rPr lang="en-US" sz="2000" dirty="0" err="1">
                <a:solidFill>
                  <a:schemeClr val="accent2">
                    <a:lumMod val="75000"/>
                  </a:schemeClr>
                </a:solidFill>
              </a:rPr>
              <a:t>dengan</a:t>
            </a:r>
            <a:r>
              <a:rPr lang="en-US" sz="2000" dirty="0">
                <a:solidFill>
                  <a:schemeClr val="accent2">
                    <a:lumMod val="75000"/>
                  </a:schemeClr>
                </a:solidFill>
              </a:rPr>
              <a:t> </a:t>
            </a:r>
            <a:r>
              <a:rPr lang="en-US" sz="2000" dirty="0" smtClean="0">
                <a:solidFill>
                  <a:schemeClr val="accent2">
                    <a:lumMod val="75000"/>
                  </a:schemeClr>
                </a:solidFill>
              </a:rPr>
              <a:t>n</a:t>
            </a:r>
            <a:r>
              <a:rPr lang="id-ID" sz="2000" dirty="0" smtClean="0">
                <a:solidFill>
                  <a:schemeClr val="accent2">
                    <a:lumMod val="75000"/>
                  </a:schemeClr>
                </a:solidFill>
              </a:rPr>
              <a:t>y</a:t>
            </a:r>
            <a:r>
              <a:rPr lang="en-US" sz="2000" dirty="0" err="1" smtClean="0">
                <a:solidFill>
                  <a:schemeClr val="accent2">
                    <a:lumMod val="75000"/>
                  </a:schemeClr>
                </a:solidFill>
              </a:rPr>
              <a:t>ata</a:t>
            </a:r>
            <a:r>
              <a:rPr lang="en-US" sz="2000" dirty="0" smtClean="0">
                <a:solidFill>
                  <a:schemeClr val="accent2">
                    <a:lumMod val="75000"/>
                  </a:schemeClr>
                </a:solidFill>
              </a:rPr>
              <a:t> </a:t>
            </a:r>
            <a:r>
              <a:rPr lang="en-US" sz="2000" dirty="0" err="1">
                <a:solidFill>
                  <a:schemeClr val="accent2">
                    <a:lumMod val="75000"/>
                  </a:schemeClr>
                </a:solidFill>
              </a:rPr>
              <a:t>atau</a:t>
            </a:r>
            <a:r>
              <a:rPr lang="en-US" sz="2000" dirty="0">
                <a:solidFill>
                  <a:schemeClr val="accent2">
                    <a:lumMod val="75000"/>
                  </a:schemeClr>
                </a:solidFill>
              </a:rPr>
              <a:t> </a:t>
            </a:r>
            <a:r>
              <a:rPr lang="en-US" sz="2000" dirty="0" err="1">
                <a:solidFill>
                  <a:schemeClr val="accent2">
                    <a:lumMod val="75000"/>
                  </a:schemeClr>
                </a:solidFill>
              </a:rPr>
              <a:t>potensial</a:t>
            </a:r>
            <a:r>
              <a:rPr lang="en-US" sz="2000" dirty="0">
                <a:solidFill>
                  <a:schemeClr val="accent2">
                    <a:lumMod val="75000"/>
                  </a:schemeClr>
                </a:solidFill>
              </a:rPr>
              <a:t> </a:t>
            </a:r>
            <a:r>
              <a:rPr lang="en-US" sz="2000" dirty="0" err="1">
                <a:solidFill>
                  <a:schemeClr val="accent2">
                    <a:lumMod val="75000"/>
                  </a:schemeClr>
                </a:solidFill>
              </a:rPr>
              <a:t>dapat</a:t>
            </a:r>
            <a:r>
              <a:rPr lang="en-US" sz="2000" dirty="0">
                <a:solidFill>
                  <a:schemeClr val="accent2">
                    <a:lumMod val="75000"/>
                  </a:schemeClr>
                </a:solidFill>
              </a:rPr>
              <a:t> </a:t>
            </a:r>
            <a:r>
              <a:rPr lang="en-US" sz="2000" dirty="0" err="1">
                <a:solidFill>
                  <a:schemeClr val="accent2">
                    <a:lumMod val="75000"/>
                  </a:schemeClr>
                </a:solidFill>
              </a:rPr>
              <a:t>memenuhi</a:t>
            </a:r>
            <a:r>
              <a:rPr lang="en-US" sz="2000" dirty="0">
                <a:solidFill>
                  <a:schemeClr val="accent2">
                    <a:lumMod val="75000"/>
                  </a:schemeClr>
                </a:solidFill>
              </a:rPr>
              <a:t> </a:t>
            </a:r>
            <a:r>
              <a:rPr lang="en-US" sz="2000" dirty="0" err="1">
                <a:solidFill>
                  <a:schemeClr val="accent2">
                    <a:lumMod val="75000"/>
                  </a:schemeClr>
                </a:solidFill>
              </a:rPr>
              <a:t>kebutuhan</a:t>
            </a:r>
            <a:r>
              <a:rPr lang="en-US" sz="2000" dirty="0">
                <a:solidFill>
                  <a:schemeClr val="accent2">
                    <a:lumMod val="75000"/>
                  </a:schemeClr>
                </a:solidFill>
              </a:rPr>
              <a:t> </a:t>
            </a:r>
            <a:r>
              <a:rPr lang="en-US" sz="2000" dirty="0" err="1">
                <a:solidFill>
                  <a:schemeClr val="accent2">
                    <a:lumMod val="75000"/>
                  </a:schemeClr>
                </a:solidFill>
              </a:rPr>
              <a:t>manusia</a:t>
            </a:r>
            <a:r>
              <a:rPr lang="en-US" sz="2000" dirty="0">
                <a:solidFill>
                  <a:schemeClr val="accent2">
                    <a:lumMod val="75000"/>
                  </a:schemeClr>
                </a:solidFill>
              </a:rPr>
              <a:t> </a:t>
            </a:r>
            <a:r>
              <a:rPr lang="en-US" sz="2000" dirty="0" err="1">
                <a:solidFill>
                  <a:schemeClr val="accent2">
                    <a:lumMod val="75000"/>
                  </a:schemeClr>
                </a:solidFill>
              </a:rPr>
              <a:t>atau</a:t>
            </a:r>
            <a:r>
              <a:rPr lang="en-US" sz="2000" dirty="0">
                <a:solidFill>
                  <a:schemeClr val="accent2">
                    <a:lumMod val="75000"/>
                  </a:schemeClr>
                </a:solidFill>
              </a:rPr>
              <a:t> </a:t>
            </a:r>
            <a:r>
              <a:rPr lang="en-US" sz="2000" dirty="0" err="1">
                <a:solidFill>
                  <a:schemeClr val="accent2">
                    <a:lumMod val="75000"/>
                  </a:schemeClr>
                </a:solidFill>
              </a:rPr>
              <a:t>semua</a:t>
            </a:r>
            <a:r>
              <a:rPr lang="en-US" sz="2000" dirty="0">
                <a:solidFill>
                  <a:schemeClr val="accent2">
                    <a:lumMod val="75000"/>
                  </a:schemeClr>
                </a:solidFill>
              </a:rPr>
              <a:t> </a:t>
            </a:r>
            <a:r>
              <a:rPr lang="en-US" sz="2000" dirty="0" err="1">
                <a:solidFill>
                  <a:schemeClr val="accent2">
                    <a:lumMod val="75000"/>
                  </a:schemeClr>
                </a:solidFill>
              </a:rPr>
              <a:t>bahan</a:t>
            </a:r>
            <a:r>
              <a:rPr lang="en-US" sz="2000" dirty="0">
                <a:solidFill>
                  <a:schemeClr val="accent2">
                    <a:lumMod val="75000"/>
                  </a:schemeClr>
                </a:solidFill>
              </a:rPr>
              <a:t> yang </a:t>
            </a:r>
            <a:r>
              <a:rPr lang="en-US" sz="2000" dirty="0" err="1">
                <a:solidFill>
                  <a:schemeClr val="accent2">
                    <a:lumMod val="75000"/>
                  </a:schemeClr>
                </a:solidFill>
              </a:rPr>
              <a:t>ditemukan</a:t>
            </a:r>
            <a:r>
              <a:rPr lang="en-US" sz="2000" dirty="0">
                <a:solidFill>
                  <a:schemeClr val="accent2">
                    <a:lumMod val="75000"/>
                  </a:schemeClr>
                </a:solidFill>
              </a:rPr>
              <a:t> </a:t>
            </a:r>
            <a:r>
              <a:rPr lang="en-US" sz="2000" dirty="0" err="1">
                <a:solidFill>
                  <a:schemeClr val="accent2">
                    <a:lumMod val="75000"/>
                  </a:schemeClr>
                </a:solidFill>
              </a:rPr>
              <a:t>manusia</a:t>
            </a:r>
            <a:r>
              <a:rPr lang="en-US" sz="2000" dirty="0">
                <a:solidFill>
                  <a:schemeClr val="accent2">
                    <a:lumMod val="75000"/>
                  </a:schemeClr>
                </a:solidFill>
              </a:rPr>
              <a:t> </a:t>
            </a:r>
            <a:r>
              <a:rPr lang="en-US" sz="2000" dirty="0" err="1">
                <a:solidFill>
                  <a:schemeClr val="accent2">
                    <a:lumMod val="75000"/>
                  </a:schemeClr>
                </a:solidFill>
              </a:rPr>
              <a:t>dalam</a:t>
            </a:r>
            <a:r>
              <a:rPr lang="en-US" sz="2000" dirty="0">
                <a:solidFill>
                  <a:schemeClr val="accent2">
                    <a:lumMod val="75000"/>
                  </a:schemeClr>
                </a:solidFill>
              </a:rPr>
              <a:t> </a:t>
            </a:r>
            <a:r>
              <a:rPr lang="en-US" sz="2000" dirty="0" err="1">
                <a:solidFill>
                  <a:schemeClr val="accent2">
                    <a:lumMod val="75000"/>
                  </a:schemeClr>
                </a:solidFill>
              </a:rPr>
              <a:t>alam</a:t>
            </a:r>
            <a:r>
              <a:rPr lang="en-US" sz="2000" dirty="0">
                <a:solidFill>
                  <a:schemeClr val="accent2">
                    <a:lumMod val="75000"/>
                  </a:schemeClr>
                </a:solidFill>
              </a:rPr>
              <a:t>, yang </a:t>
            </a:r>
            <a:r>
              <a:rPr lang="en-US" sz="2000" dirty="0" err="1">
                <a:solidFill>
                  <a:schemeClr val="accent2">
                    <a:lumMod val="75000"/>
                  </a:schemeClr>
                </a:solidFill>
              </a:rPr>
              <a:t>dapat</a:t>
            </a:r>
            <a:r>
              <a:rPr lang="en-US" sz="2000" dirty="0">
                <a:solidFill>
                  <a:schemeClr val="accent2">
                    <a:lumMod val="75000"/>
                  </a:schemeClr>
                </a:solidFill>
              </a:rPr>
              <a:t> </a:t>
            </a:r>
            <a:r>
              <a:rPr lang="en-US" sz="2000" dirty="0" err="1">
                <a:solidFill>
                  <a:schemeClr val="accent2">
                    <a:lumMod val="75000"/>
                  </a:schemeClr>
                </a:solidFill>
              </a:rPr>
              <a:t>dipakai</a:t>
            </a:r>
            <a:r>
              <a:rPr lang="en-US" sz="2000" dirty="0">
                <a:solidFill>
                  <a:schemeClr val="accent2">
                    <a:lumMod val="75000"/>
                  </a:schemeClr>
                </a:solidFill>
              </a:rPr>
              <a:t> </a:t>
            </a:r>
            <a:r>
              <a:rPr lang="en-US" sz="2000" dirty="0" err="1">
                <a:solidFill>
                  <a:schemeClr val="accent2">
                    <a:lumMod val="75000"/>
                  </a:schemeClr>
                </a:solidFill>
              </a:rPr>
              <a:t>untuk</a:t>
            </a:r>
            <a:r>
              <a:rPr lang="en-US" sz="2000" dirty="0">
                <a:solidFill>
                  <a:schemeClr val="accent2">
                    <a:lumMod val="75000"/>
                  </a:schemeClr>
                </a:solidFill>
              </a:rPr>
              <a:t> </a:t>
            </a:r>
            <a:r>
              <a:rPr lang="en-US" sz="2000" dirty="0" err="1" smtClean="0">
                <a:solidFill>
                  <a:schemeClr val="accent2">
                    <a:lumMod val="75000"/>
                  </a:schemeClr>
                </a:solidFill>
              </a:rPr>
              <a:t>kepentingan</a:t>
            </a:r>
            <a:r>
              <a:rPr lang="en-US" sz="2000" dirty="0" smtClean="0">
                <a:solidFill>
                  <a:schemeClr val="accent2">
                    <a:lumMod val="75000"/>
                  </a:schemeClr>
                </a:solidFill>
              </a:rPr>
              <a:t> </a:t>
            </a:r>
            <a:r>
              <a:rPr lang="en-US" sz="2000" dirty="0" err="1">
                <a:solidFill>
                  <a:schemeClr val="accent2">
                    <a:lumMod val="75000"/>
                  </a:schemeClr>
                </a:solidFill>
              </a:rPr>
              <a:t>hidupnya</a:t>
            </a:r>
            <a:r>
              <a:rPr lang="en-US" sz="2000" dirty="0">
                <a:solidFill>
                  <a:schemeClr val="accent2">
                    <a:lumMod val="75000"/>
                  </a:schemeClr>
                </a:solidFill>
              </a:rPr>
              <a:t>. </a:t>
            </a:r>
            <a:r>
              <a:rPr lang="id-ID" sz="2000" dirty="0">
                <a:solidFill>
                  <a:schemeClr val="accent2">
                    <a:lumMod val="75000"/>
                  </a:schemeClr>
                </a:solidFill>
              </a:rPr>
              <a:t/>
            </a:r>
            <a:br>
              <a:rPr lang="id-ID" sz="2000" dirty="0">
                <a:solidFill>
                  <a:schemeClr val="accent2">
                    <a:lumMod val="75000"/>
                  </a:schemeClr>
                </a:solidFill>
              </a:rPr>
            </a:br>
            <a:r>
              <a:rPr lang="id-ID" sz="1800" dirty="0" smtClean="0">
                <a:solidFill>
                  <a:schemeClr val="accent2">
                    <a:lumMod val="75000"/>
                  </a:schemeClr>
                </a:solidFill>
              </a:rPr>
              <a:t/>
            </a:r>
            <a:br>
              <a:rPr lang="id-ID" sz="1800" dirty="0" smtClean="0">
                <a:solidFill>
                  <a:schemeClr val="accent2">
                    <a:lumMod val="75000"/>
                  </a:schemeClr>
                </a:solidFill>
              </a:rPr>
            </a:br>
            <a:r>
              <a:rPr lang="id-ID" sz="1800" dirty="0">
                <a:solidFill>
                  <a:schemeClr val="accent2">
                    <a:lumMod val="75000"/>
                  </a:schemeClr>
                </a:solidFill>
              </a:rPr>
              <a:t/>
            </a:r>
            <a:br>
              <a:rPr lang="id-ID" sz="1800" dirty="0">
                <a:solidFill>
                  <a:schemeClr val="accent2">
                    <a:lumMod val="75000"/>
                  </a:schemeClr>
                </a:solidFill>
              </a:rPr>
            </a:br>
            <a:endParaRPr lang="id-ID" sz="1800" dirty="0">
              <a:solidFill>
                <a:schemeClr val="accent2">
                  <a:lumMod val="75000"/>
                </a:schemeClr>
              </a:solidFill>
            </a:endParaRPr>
          </a:p>
        </p:txBody>
      </p:sp>
      <p:sp>
        <p:nvSpPr>
          <p:cNvPr id="6" name="Subtitle 5"/>
          <p:cNvSpPr>
            <a:spLocks noGrp="1"/>
          </p:cNvSpPr>
          <p:nvPr>
            <p:ph type="subTitle" idx="1"/>
          </p:nvPr>
        </p:nvSpPr>
        <p:spPr>
          <a:xfrm>
            <a:off x="2267744" y="3068960"/>
            <a:ext cx="6876256" cy="2736304"/>
          </a:xfrm>
        </p:spPr>
        <p:txBody>
          <a:bodyPr>
            <a:normAutofit/>
          </a:bodyPr>
          <a:lstStyle/>
          <a:p>
            <a:pPr algn="l">
              <a:buFont typeface="Wingdings" pitchFamily="2" charset="2"/>
              <a:buChar char="q"/>
            </a:pPr>
            <a:r>
              <a:rPr lang="id-ID" sz="2000" dirty="0" smtClean="0">
                <a:solidFill>
                  <a:schemeClr val="accent5">
                    <a:lumMod val="50000"/>
                  </a:schemeClr>
                </a:solidFill>
              </a:rPr>
              <a:t>M</a:t>
            </a:r>
            <a:r>
              <a:rPr lang="en-US" sz="2000" dirty="0" err="1" smtClean="0">
                <a:solidFill>
                  <a:schemeClr val="accent5">
                    <a:lumMod val="50000"/>
                  </a:schemeClr>
                </a:solidFill>
              </a:rPr>
              <a:t>enurut</a:t>
            </a:r>
            <a:r>
              <a:rPr lang="en-US" sz="2000" dirty="0" smtClean="0">
                <a:solidFill>
                  <a:schemeClr val="accent5">
                    <a:lumMod val="50000"/>
                  </a:schemeClr>
                </a:solidFill>
              </a:rPr>
              <a:t> </a:t>
            </a:r>
            <a:r>
              <a:rPr lang="en-US" sz="2000" dirty="0" err="1" smtClean="0">
                <a:solidFill>
                  <a:schemeClr val="accent5">
                    <a:lumMod val="50000"/>
                  </a:schemeClr>
                </a:solidFill>
              </a:rPr>
              <a:t>Soetoto</a:t>
            </a:r>
            <a:r>
              <a:rPr lang="en-US" sz="2000" dirty="0" smtClean="0">
                <a:solidFill>
                  <a:schemeClr val="accent5">
                    <a:lumMod val="50000"/>
                  </a:schemeClr>
                </a:solidFill>
              </a:rPr>
              <a:t> (2006) </a:t>
            </a:r>
            <a:r>
              <a:rPr lang="en-US" sz="2000" dirty="0" err="1" smtClean="0">
                <a:solidFill>
                  <a:schemeClr val="accent5">
                    <a:lumMod val="50000"/>
                  </a:schemeClr>
                </a:solidFill>
              </a:rPr>
              <a:t>sumberdaya</a:t>
            </a:r>
            <a:r>
              <a:rPr lang="en-US" sz="2000" dirty="0" smtClean="0">
                <a:solidFill>
                  <a:schemeClr val="accent5">
                    <a:lumMod val="50000"/>
                  </a:schemeClr>
                </a:solidFill>
              </a:rPr>
              <a:t> </a:t>
            </a:r>
            <a:r>
              <a:rPr lang="en-US" sz="2000" dirty="0" err="1" smtClean="0">
                <a:solidFill>
                  <a:schemeClr val="accent5">
                    <a:lumMod val="50000"/>
                  </a:schemeClr>
                </a:solidFill>
              </a:rPr>
              <a:t>alam</a:t>
            </a:r>
            <a:r>
              <a:rPr lang="en-US" sz="2000" dirty="0" smtClean="0">
                <a:solidFill>
                  <a:schemeClr val="accent5">
                    <a:lumMod val="50000"/>
                  </a:schemeClr>
                </a:solidFill>
              </a:rPr>
              <a:t> </a:t>
            </a:r>
            <a:r>
              <a:rPr lang="en-US" sz="2000" dirty="0" err="1" smtClean="0">
                <a:solidFill>
                  <a:schemeClr val="accent5">
                    <a:lumMod val="50000"/>
                  </a:schemeClr>
                </a:solidFill>
              </a:rPr>
              <a:t>adalah</a:t>
            </a:r>
            <a:r>
              <a:rPr lang="en-US" sz="2000" dirty="0" smtClean="0">
                <a:solidFill>
                  <a:schemeClr val="accent5">
                    <a:lumMod val="50000"/>
                  </a:schemeClr>
                </a:solidFill>
              </a:rPr>
              <a:t> </a:t>
            </a:r>
            <a:r>
              <a:rPr lang="en-US" sz="2000" dirty="0" err="1" smtClean="0">
                <a:solidFill>
                  <a:schemeClr val="accent5">
                    <a:lumMod val="50000"/>
                  </a:schemeClr>
                </a:solidFill>
              </a:rPr>
              <a:t>hasil</a:t>
            </a:r>
            <a:r>
              <a:rPr lang="en-US" sz="2000" dirty="0" smtClean="0">
                <a:solidFill>
                  <a:schemeClr val="accent5">
                    <a:lumMod val="50000"/>
                  </a:schemeClr>
                </a:solidFill>
              </a:rPr>
              <a:t> </a:t>
            </a:r>
            <a:r>
              <a:rPr lang="en-US" sz="2000" dirty="0" err="1" smtClean="0">
                <a:solidFill>
                  <a:schemeClr val="accent5">
                    <a:lumMod val="50000"/>
                  </a:schemeClr>
                </a:solidFill>
              </a:rPr>
              <a:t>penilaian</a:t>
            </a:r>
            <a:r>
              <a:rPr lang="en-US" sz="2000" dirty="0" smtClean="0">
                <a:solidFill>
                  <a:schemeClr val="accent5">
                    <a:lumMod val="50000"/>
                  </a:schemeClr>
                </a:solidFill>
              </a:rPr>
              <a:t> </a:t>
            </a:r>
            <a:r>
              <a:rPr lang="en-US" sz="2000" dirty="0" err="1" smtClean="0">
                <a:solidFill>
                  <a:schemeClr val="accent5">
                    <a:lumMod val="50000"/>
                  </a:schemeClr>
                </a:solidFill>
              </a:rPr>
              <a:t>manusia</a:t>
            </a:r>
            <a:r>
              <a:rPr lang="en-US" sz="2000" dirty="0" smtClean="0">
                <a:solidFill>
                  <a:schemeClr val="accent5">
                    <a:lumMod val="50000"/>
                  </a:schemeClr>
                </a:solidFill>
              </a:rPr>
              <a:t> </a:t>
            </a:r>
            <a:r>
              <a:rPr lang="en-US" sz="2000" dirty="0" err="1" smtClean="0">
                <a:solidFill>
                  <a:schemeClr val="accent5">
                    <a:lumMod val="50000"/>
                  </a:schemeClr>
                </a:solidFill>
              </a:rPr>
              <a:t>terhadap</a:t>
            </a:r>
            <a:r>
              <a:rPr lang="en-US" sz="2000" dirty="0" smtClean="0">
                <a:solidFill>
                  <a:schemeClr val="accent5">
                    <a:lumMod val="50000"/>
                  </a:schemeClr>
                </a:solidFill>
              </a:rPr>
              <a:t> </a:t>
            </a:r>
            <a:r>
              <a:rPr lang="en-US" sz="2000" dirty="0" err="1" smtClean="0">
                <a:solidFill>
                  <a:schemeClr val="accent5">
                    <a:lumMod val="50000"/>
                  </a:schemeClr>
                </a:solidFill>
              </a:rPr>
              <a:t>unsur-unsur</a:t>
            </a:r>
            <a:r>
              <a:rPr lang="en-US" sz="2000" dirty="0" smtClean="0">
                <a:solidFill>
                  <a:schemeClr val="accent5">
                    <a:lumMod val="50000"/>
                  </a:schemeClr>
                </a:solidFill>
              </a:rPr>
              <a:t> </a:t>
            </a:r>
            <a:r>
              <a:rPr lang="en-US" sz="2000" dirty="0" err="1" smtClean="0">
                <a:solidFill>
                  <a:schemeClr val="accent5">
                    <a:lumMod val="50000"/>
                  </a:schemeClr>
                </a:solidFill>
              </a:rPr>
              <a:t>lingkungan</a:t>
            </a:r>
            <a:r>
              <a:rPr lang="en-US" sz="2000" dirty="0" smtClean="0">
                <a:solidFill>
                  <a:schemeClr val="accent5">
                    <a:lumMod val="50000"/>
                  </a:schemeClr>
                </a:solidFill>
              </a:rPr>
              <a:t> </a:t>
            </a:r>
            <a:r>
              <a:rPr lang="en-US" sz="2000" dirty="0" err="1" smtClean="0">
                <a:solidFill>
                  <a:schemeClr val="accent5">
                    <a:lumMod val="50000"/>
                  </a:schemeClr>
                </a:solidFill>
              </a:rPr>
              <a:t>hidup</a:t>
            </a:r>
            <a:r>
              <a:rPr lang="en-US" sz="2000" dirty="0" smtClean="0">
                <a:solidFill>
                  <a:schemeClr val="accent5">
                    <a:lumMod val="50000"/>
                  </a:schemeClr>
                </a:solidFill>
              </a:rPr>
              <a:t>. Yang </a:t>
            </a:r>
            <a:r>
              <a:rPr lang="en-US" sz="2000" dirty="0" err="1" smtClean="0">
                <a:solidFill>
                  <a:schemeClr val="accent5">
                    <a:lumMod val="50000"/>
                  </a:schemeClr>
                </a:solidFill>
              </a:rPr>
              <a:t>dimaksud</a:t>
            </a:r>
            <a:r>
              <a:rPr lang="en-US" sz="2000" dirty="0" smtClean="0">
                <a:solidFill>
                  <a:schemeClr val="accent5">
                    <a:lumMod val="50000"/>
                  </a:schemeClr>
                </a:solidFill>
              </a:rPr>
              <a:t> </a:t>
            </a:r>
            <a:r>
              <a:rPr lang="en-US" sz="2000" dirty="0" err="1" smtClean="0">
                <a:solidFill>
                  <a:schemeClr val="accent5">
                    <a:lumMod val="50000"/>
                  </a:schemeClr>
                </a:solidFill>
              </a:rPr>
              <a:t>dengan</a:t>
            </a:r>
            <a:r>
              <a:rPr lang="en-US" sz="2000" dirty="0" smtClean="0">
                <a:solidFill>
                  <a:schemeClr val="accent5">
                    <a:lumMod val="50000"/>
                  </a:schemeClr>
                </a:solidFill>
              </a:rPr>
              <a:t> </a:t>
            </a:r>
            <a:r>
              <a:rPr lang="en-US" sz="2000" dirty="0" err="1" smtClean="0">
                <a:solidFill>
                  <a:schemeClr val="accent5">
                    <a:lumMod val="50000"/>
                  </a:schemeClr>
                </a:solidFill>
              </a:rPr>
              <a:t>unsur-unsur</a:t>
            </a:r>
            <a:r>
              <a:rPr lang="en-US" sz="2000" dirty="0" smtClean="0">
                <a:solidFill>
                  <a:schemeClr val="accent5">
                    <a:lumMod val="50000"/>
                  </a:schemeClr>
                </a:solidFill>
              </a:rPr>
              <a:t> </a:t>
            </a:r>
            <a:r>
              <a:rPr lang="en-US" sz="2000" dirty="0" err="1" smtClean="0">
                <a:solidFill>
                  <a:schemeClr val="accent5">
                    <a:lumMod val="50000"/>
                  </a:schemeClr>
                </a:solidFill>
              </a:rPr>
              <a:t>lingkungan</a:t>
            </a:r>
            <a:r>
              <a:rPr lang="en-US" sz="2000" dirty="0" smtClean="0">
                <a:solidFill>
                  <a:schemeClr val="accent5">
                    <a:lumMod val="50000"/>
                  </a:schemeClr>
                </a:solidFill>
              </a:rPr>
              <a:t> </a:t>
            </a:r>
            <a:r>
              <a:rPr lang="en-US" sz="2000" dirty="0" err="1" smtClean="0">
                <a:solidFill>
                  <a:schemeClr val="accent5">
                    <a:lumMod val="50000"/>
                  </a:schemeClr>
                </a:solidFill>
              </a:rPr>
              <a:t>hidup</a:t>
            </a:r>
            <a:r>
              <a:rPr lang="en-US" sz="2000" dirty="0" smtClean="0">
                <a:solidFill>
                  <a:schemeClr val="accent5">
                    <a:lumMod val="50000"/>
                  </a:schemeClr>
                </a:solidFill>
              </a:rPr>
              <a:t> </a:t>
            </a:r>
            <a:r>
              <a:rPr lang="en-US" sz="2000" dirty="0" err="1" smtClean="0">
                <a:solidFill>
                  <a:schemeClr val="accent5">
                    <a:lumMod val="50000"/>
                  </a:schemeClr>
                </a:solidFill>
              </a:rPr>
              <a:t>adalah</a:t>
            </a:r>
            <a:r>
              <a:rPr lang="en-US" sz="2000" dirty="0" smtClean="0">
                <a:solidFill>
                  <a:schemeClr val="accent5">
                    <a:lumMod val="50000"/>
                  </a:schemeClr>
                </a:solidFill>
              </a:rPr>
              <a:t> </a:t>
            </a:r>
            <a:r>
              <a:rPr lang="en-US" sz="2000" dirty="0" err="1" smtClean="0">
                <a:solidFill>
                  <a:schemeClr val="accent5">
                    <a:lumMod val="50000"/>
                  </a:schemeClr>
                </a:solidFill>
              </a:rPr>
              <a:t>persediaan</a:t>
            </a:r>
            <a:r>
              <a:rPr lang="en-US" sz="2000" dirty="0" smtClean="0">
                <a:solidFill>
                  <a:schemeClr val="accent5">
                    <a:lumMod val="50000"/>
                  </a:schemeClr>
                </a:solidFill>
              </a:rPr>
              <a:t> total, </a:t>
            </a:r>
            <a:r>
              <a:rPr lang="en-US" sz="2000" dirty="0" err="1" smtClean="0">
                <a:solidFill>
                  <a:schemeClr val="accent5">
                    <a:lumMod val="50000"/>
                  </a:schemeClr>
                </a:solidFill>
              </a:rPr>
              <a:t>yaitu</a:t>
            </a:r>
            <a:r>
              <a:rPr lang="en-US" sz="2000" dirty="0" smtClean="0">
                <a:solidFill>
                  <a:schemeClr val="accent5">
                    <a:lumMod val="50000"/>
                  </a:schemeClr>
                </a:solidFill>
              </a:rPr>
              <a:t> </a:t>
            </a:r>
            <a:r>
              <a:rPr lang="en-US" sz="2000" dirty="0" err="1" smtClean="0">
                <a:solidFill>
                  <a:schemeClr val="accent5">
                    <a:lumMod val="50000"/>
                  </a:schemeClr>
                </a:solidFill>
              </a:rPr>
              <a:t>jumlah</a:t>
            </a:r>
            <a:r>
              <a:rPr lang="en-US" sz="2000" dirty="0" smtClean="0">
                <a:solidFill>
                  <a:schemeClr val="accent5">
                    <a:lumMod val="50000"/>
                  </a:schemeClr>
                </a:solidFill>
              </a:rPr>
              <a:t> </a:t>
            </a:r>
            <a:r>
              <a:rPr lang="en-US" sz="2000" dirty="0" err="1" smtClean="0">
                <a:solidFill>
                  <a:schemeClr val="accent5">
                    <a:lumMod val="50000"/>
                  </a:schemeClr>
                </a:solidFill>
              </a:rPr>
              <a:t>semua</a:t>
            </a:r>
            <a:r>
              <a:rPr lang="en-US" sz="2000" dirty="0" smtClean="0">
                <a:solidFill>
                  <a:schemeClr val="accent5">
                    <a:lumMod val="50000"/>
                  </a:schemeClr>
                </a:solidFill>
              </a:rPr>
              <a:t> </a:t>
            </a:r>
            <a:r>
              <a:rPr lang="en-US" sz="2000" dirty="0" err="1" smtClean="0">
                <a:solidFill>
                  <a:schemeClr val="accent5">
                    <a:lumMod val="50000"/>
                  </a:schemeClr>
                </a:solidFill>
              </a:rPr>
              <a:t>unsur</a:t>
            </a:r>
            <a:r>
              <a:rPr lang="en-US" sz="2000" dirty="0" smtClean="0">
                <a:solidFill>
                  <a:schemeClr val="accent5">
                    <a:lumMod val="50000"/>
                  </a:schemeClr>
                </a:solidFill>
              </a:rPr>
              <a:t> </a:t>
            </a:r>
            <a:r>
              <a:rPr lang="en-US" sz="2000" dirty="0" err="1" smtClean="0">
                <a:solidFill>
                  <a:schemeClr val="accent5">
                    <a:lumMod val="50000"/>
                  </a:schemeClr>
                </a:solidFill>
              </a:rPr>
              <a:t>lingkungan</a:t>
            </a:r>
            <a:r>
              <a:rPr lang="en-US" sz="2000" dirty="0" smtClean="0">
                <a:solidFill>
                  <a:schemeClr val="accent5">
                    <a:lumMod val="50000"/>
                  </a:schemeClr>
                </a:solidFill>
              </a:rPr>
              <a:t> yang </a:t>
            </a:r>
            <a:r>
              <a:rPr lang="en-US" sz="2000" dirty="0" err="1" smtClean="0">
                <a:solidFill>
                  <a:schemeClr val="accent5">
                    <a:lumMod val="50000"/>
                  </a:schemeClr>
                </a:solidFill>
              </a:rPr>
              <a:t>secara</a:t>
            </a:r>
            <a:r>
              <a:rPr lang="en-US" sz="2000" dirty="0" smtClean="0">
                <a:solidFill>
                  <a:schemeClr val="accent5">
                    <a:lumMod val="50000"/>
                  </a:schemeClr>
                </a:solidFill>
              </a:rPr>
              <a:t> </a:t>
            </a:r>
            <a:r>
              <a:rPr lang="en-US" sz="2000" dirty="0" err="1" smtClean="0">
                <a:solidFill>
                  <a:schemeClr val="accent5">
                    <a:lumMod val="50000"/>
                  </a:schemeClr>
                </a:solidFill>
              </a:rPr>
              <a:t>potensial</a:t>
            </a:r>
            <a:r>
              <a:rPr lang="en-US" sz="2000" dirty="0" smtClean="0">
                <a:solidFill>
                  <a:schemeClr val="accent5">
                    <a:lumMod val="50000"/>
                  </a:schemeClr>
                </a:solidFill>
              </a:rPr>
              <a:t> </a:t>
            </a:r>
            <a:r>
              <a:rPr lang="en-US" sz="2000" dirty="0" err="1" smtClean="0">
                <a:solidFill>
                  <a:schemeClr val="accent5">
                    <a:lumMod val="50000"/>
                  </a:schemeClr>
                </a:solidFill>
              </a:rPr>
              <a:t>dapat</a:t>
            </a:r>
            <a:r>
              <a:rPr lang="en-US" sz="2000" dirty="0" smtClean="0">
                <a:solidFill>
                  <a:schemeClr val="accent5">
                    <a:lumMod val="50000"/>
                  </a:schemeClr>
                </a:solidFill>
              </a:rPr>
              <a:t> </a:t>
            </a:r>
            <a:r>
              <a:rPr lang="en-US" sz="2000" dirty="0" err="1" smtClean="0">
                <a:solidFill>
                  <a:schemeClr val="accent5">
                    <a:lumMod val="50000"/>
                  </a:schemeClr>
                </a:solidFill>
              </a:rPr>
              <a:t>dikategorikan</a:t>
            </a:r>
            <a:r>
              <a:rPr lang="en-US" sz="2000" dirty="0" smtClean="0">
                <a:solidFill>
                  <a:schemeClr val="accent5">
                    <a:lumMod val="50000"/>
                  </a:schemeClr>
                </a:solidFill>
              </a:rPr>
              <a:t> </a:t>
            </a:r>
            <a:r>
              <a:rPr lang="en-US" sz="2000" dirty="0" err="1" smtClean="0">
                <a:solidFill>
                  <a:schemeClr val="accent5">
                    <a:lumMod val="50000"/>
                  </a:schemeClr>
                </a:solidFill>
              </a:rPr>
              <a:t>sumberdaya</a:t>
            </a:r>
            <a:r>
              <a:rPr lang="en-US" sz="2000" dirty="0" smtClean="0">
                <a:solidFill>
                  <a:schemeClr val="accent5">
                    <a:lumMod val="50000"/>
                  </a:schemeClr>
                </a:solidFill>
              </a:rPr>
              <a:t>.</a:t>
            </a:r>
            <a:endParaRPr lang="id-ID" sz="2000" dirty="0">
              <a:solidFill>
                <a:schemeClr val="accent5">
                  <a:lumMod val="50000"/>
                </a:schemeClr>
              </a:solidFill>
            </a:endParaRPr>
          </a:p>
        </p:txBody>
      </p:sp>
      <p:pic>
        <p:nvPicPr>
          <p:cNvPr id="4" name="Picture 2" descr="C:\Users\user\Downloads\5562ced90423bd56478b4567.jpeg"/>
          <p:cNvPicPr>
            <a:picLocks noChangeAspect="1" noChangeArrowheads="1"/>
          </p:cNvPicPr>
          <p:nvPr/>
        </p:nvPicPr>
        <p:blipFill>
          <a:blip r:embed="rId2" cstate="print"/>
          <a:srcRect/>
          <a:stretch>
            <a:fillRect/>
          </a:stretch>
        </p:blipFill>
        <p:spPr bwMode="auto">
          <a:xfrm>
            <a:off x="4788024" y="5112568"/>
            <a:ext cx="2088232" cy="1772816"/>
          </a:xfrm>
          <a:prstGeom prst="rect">
            <a:avLst/>
          </a:prstGeom>
          <a:noFill/>
        </p:spPr>
      </p:pic>
      <p:pic>
        <p:nvPicPr>
          <p:cNvPr id="5" name="Picture 3" descr="C:\Users\user\Downloads\fish.jpg"/>
          <p:cNvPicPr>
            <a:picLocks noChangeAspect="1" noChangeArrowheads="1"/>
          </p:cNvPicPr>
          <p:nvPr/>
        </p:nvPicPr>
        <p:blipFill>
          <a:blip r:embed="rId3" cstate="print"/>
          <a:srcRect/>
          <a:stretch>
            <a:fillRect/>
          </a:stretch>
        </p:blipFill>
        <p:spPr bwMode="auto">
          <a:xfrm>
            <a:off x="6983760" y="5145252"/>
            <a:ext cx="2196752" cy="1712748"/>
          </a:xfrm>
          <a:prstGeom prst="rect">
            <a:avLst/>
          </a:prstGeom>
          <a:noFill/>
        </p:spPr>
      </p:pic>
      <p:pic>
        <p:nvPicPr>
          <p:cNvPr id="7" name="Picture 4" descr="C:\Users\user\Downloads\444805_650.jpg"/>
          <p:cNvPicPr>
            <a:picLocks noChangeAspect="1" noChangeArrowheads="1"/>
          </p:cNvPicPr>
          <p:nvPr/>
        </p:nvPicPr>
        <p:blipFill>
          <a:blip r:embed="rId4" cstate="print"/>
          <a:srcRect/>
          <a:stretch>
            <a:fillRect/>
          </a:stretch>
        </p:blipFill>
        <p:spPr bwMode="auto">
          <a:xfrm>
            <a:off x="0" y="5085184"/>
            <a:ext cx="2267744" cy="1772816"/>
          </a:xfrm>
          <a:prstGeom prst="rect">
            <a:avLst/>
          </a:prstGeom>
          <a:noFill/>
        </p:spPr>
      </p:pic>
      <p:pic>
        <p:nvPicPr>
          <p:cNvPr id="8" name="Picture 5" descr="C:\Users\user\Downloads\tambang-1.jpg"/>
          <p:cNvPicPr>
            <a:picLocks noChangeAspect="1" noChangeArrowheads="1"/>
          </p:cNvPicPr>
          <p:nvPr/>
        </p:nvPicPr>
        <p:blipFill>
          <a:blip r:embed="rId5" cstate="print"/>
          <a:srcRect/>
          <a:stretch>
            <a:fillRect/>
          </a:stretch>
        </p:blipFill>
        <p:spPr bwMode="auto">
          <a:xfrm>
            <a:off x="2339752" y="5085185"/>
            <a:ext cx="2304256" cy="1772816"/>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0"/>
            <a:ext cx="9144000" cy="6857999"/>
          </a:xfrm>
        </p:spPr>
        <p:txBody>
          <a:bodyPr>
            <a:noAutofit/>
          </a:bodyPr>
          <a:lstStyle/>
          <a:p>
            <a:pPr lvl="0" indent="342900" algn="l" fontAlgn="base">
              <a:spcAft>
                <a:spcPct val="0"/>
              </a:spcAft>
              <a:tabLst>
                <a:tab pos="228600" algn="l"/>
              </a:tabLst>
            </a:pPr>
            <a:r>
              <a:rPr kumimoji="0" lang="id-ID"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Dapat</a:t>
            </a:r>
            <a:r>
              <a:rPr kumimoji="0" lang="id-ID" sz="1800" b="0" i="0" u="none" strike="noStrike" cap="none" normalizeH="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disimpulkan</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bahwa</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id-ID"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yang</a:t>
            </a:r>
            <a:r>
              <a:rPr kumimoji="0" lang="id-ID" sz="1800" b="0" i="0" u="none" strike="noStrike" cap="none" normalizeH="0" dirty="0" smtClean="0">
                <a:ln>
                  <a:noFill/>
                </a:ln>
                <a:solidFill>
                  <a:schemeClr val="tx1"/>
                </a:solidFill>
                <a:effectLst/>
                <a:latin typeface="Arial" pitchFamily="34" charset="0"/>
                <a:ea typeface="Calibri" pitchFamily="34" charset="0"/>
                <a:cs typeface="Times New Roman" pitchFamily="18" charset="0"/>
              </a:rPr>
              <a:t> termasuk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sumberdaya</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alam</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antara</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lain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meliputi</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a:t>
            </a:r>
            <a:r>
              <a:rPr kumimoji="0" lang="id-ID"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r>
            <a:br>
              <a:rPr kumimoji="0" lang="id-ID"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br>
            <a:r>
              <a:rPr kumimoji="0" lang="id-ID" sz="1800" b="0" i="0" u="none" strike="noStrike" cap="none" normalizeH="0" baseline="0" dirty="0" smtClean="0">
                <a:ln>
                  <a:noFill/>
                </a:ln>
                <a:solidFill>
                  <a:schemeClr val="tx1"/>
                </a:solidFill>
                <a:effectLst/>
                <a:latin typeface="Arial" pitchFamily="34" charset="0"/>
                <a:cs typeface="Arial" pitchFamily="34" charset="0"/>
              </a:rPr>
              <a:t/>
            </a:r>
            <a:br>
              <a:rPr kumimoji="0" lang="id-ID" sz="1800" b="0" i="0" u="none" strike="noStrike" cap="none" normalizeH="0" baseline="0" dirty="0" smtClean="0">
                <a:ln>
                  <a:noFill/>
                </a:ln>
                <a:solidFill>
                  <a:schemeClr val="tx1"/>
                </a:solidFill>
                <a:effectLst/>
                <a:latin typeface="Arial" pitchFamily="34" charset="0"/>
                <a:cs typeface="Arial" pitchFamily="34" charset="0"/>
              </a:rPr>
            </a:br>
            <a:r>
              <a:rPr kumimoji="0" lang="id-ID" sz="1800" b="0" i="0" u="none" strike="noStrike" cap="none" normalizeH="0" baseline="0" dirty="0" smtClean="0">
                <a:ln>
                  <a:noFill/>
                </a:ln>
                <a:solidFill>
                  <a:schemeClr val="tx1"/>
                </a:solidFill>
                <a:effectLst/>
                <a:latin typeface="Arial" pitchFamily="34" charset="0"/>
                <a:cs typeface="Arial" pitchFamily="34" charset="0"/>
              </a:rPr>
              <a:t>1.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Aspek</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alam</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yang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dapat</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dimanfaatkan</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untuk</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memenuhi</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kebutuhan</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manusia</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misalnya</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radiasi</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matahari</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air,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angin</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bahkan</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keindahan</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alam</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a:t>
            </a:r>
            <a:r>
              <a:rPr kumimoji="0" lang="id-ID"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r>
            <a:br>
              <a:rPr kumimoji="0" lang="id-ID"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br>
            <a:r>
              <a:rPr kumimoji="0" lang="id-ID" sz="1800" b="0" i="0" u="none" strike="noStrike" cap="none" normalizeH="0" baseline="0" dirty="0" smtClean="0">
                <a:ln>
                  <a:noFill/>
                </a:ln>
                <a:solidFill>
                  <a:schemeClr val="tx1"/>
                </a:solidFill>
                <a:effectLst/>
                <a:latin typeface="Arial" pitchFamily="34" charset="0"/>
                <a:cs typeface="Arial" pitchFamily="34" charset="0"/>
              </a:rPr>
              <a:t/>
            </a:r>
            <a:br>
              <a:rPr kumimoji="0" lang="id-ID" sz="1800" b="0" i="0" u="none" strike="noStrike" cap="none" normalizeH="0" baseline="0" dirty="0" smtClean="0">
                <a:ln>
                  <a:noFill/>
                </a:ln>
                <a:solidFill>
                  <a:schemeClr val="tx1"/>
                </a:solidFill>
                <a:effectLst/>
                <a:latin typeface="Arial" pitchFamily="34" charset="0"/>
                <a:cs typeface="Arial" pitchFamily="34" charset="0"/>
              </a:rPr>
            </a:br>
            <a:r>
              <a:rPr kumimoji="0" lang="id-ID" sz="1800" b="0" i="0" u="none" strike="noStrike" cap="none" normalizeH="0" baseline="0" dirty="0" smtClean="0">
                <a:ln>
                  <a:noFill/>
                </a:ln>
                <a:solidFill>
                  <a:schemeClr val="tx1"/>
                </a:solidFill>
                <a:effectLst/>
                <a:latin typeface="Arial" pitchFamily="34" charset="0"/>
                <a:cs typeface="Arial" pitchFamily="34" charset="0"/>
              </a:rPr>
              <a:t>2.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Unsur</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tata</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lingkungan</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biofisik</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yang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dengan</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nyata</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atau</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potensial</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dapat</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memenuhi</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kebutuhan</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manusia</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misalnya</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hutan</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perairan</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darat</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dan</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laut</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a:t>
            </a:r>
            <a:r>
              <a:rPr kumimoji="0" lang="id-ID"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r>
            <a:br>
              <a:rPr kumimoji="0" lang="id-ID"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br>
            <a:r>
              <a:rPr kumimoji="0" lang="id-ID" sz="1800" b="0" i="0" u="none" strike="noStrike" cap="none" normalizeH="0" baseline="0" dirty="0" smtClean="0">
                <a:ln>
                  <a:noFill/>
                </a:ln>
                <a:solidFill>
                  <a:schemeClr val="tx1"/>
                </a:solidFill>
                <a:effectLst/>
                <a:latin typeface="Arial" pitchFamily="34" charset="0"/>
                <a:cs typeface="Arial" pitchFamily="34" charset="0"/>
              </a:rPr>
              <a:t/>
            </a:r>
            <a:br>
              <a:rPr kumimoji="0" lang="id-ID" sz="1800" b="0" i="0" u="none" strike="noStrike" cap="none" normalizeH="0" baseline="0" dirty="0" smtClean="0">
                <a:ln>
                  <a:noFill/>
                </a:ln>
                <a:solidFill>
                  <a:schemeClr val="tx1"/>
                </a:solidFill>
                <a:effectLst/>
                <a:latin typeface="Arial" pitchFamily="34" charset="0"/>
                <a:cs typeface="Arial" pitchFamily="34" charset="0"/>
              </a:rPr>
            </a:br>
            <a:r>
              <a:rPr kumimoji="0" lang="id-ID" sz="1800" b="0" i="0" u="none" strike="noStrike" cap="none" normalizeH="0" baseline="0" dirty="0" smtClean="0">
                <a:ln>
                  <a:noFill/>
                </a:ln>
                <a:solidFill>
                  <a:schemeClr val="tx1"/>
                </a:solidFill>
                <a:effectLst/>
                <a:latin typeface="Arial" pitchFamily="34" charset="0"/>
                <a:cs typeface="Arial" pitchFamily="34" charset="0"/>
              </a:rPr>
              <a:t>3.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Bahan</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alam</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yang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ditemukan</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manusia</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dan</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bermanfaat</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untuk</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kepentingan</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hidup</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manusia</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misalnya</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minyak</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bumi</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batubara</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logam</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mulia</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bijih</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besi</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tembaga</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dan</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bahan</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1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radioaktif</a:t>
            </a:r>
            <a:r>
              <a:rPr kumimoji="0" lang="en-US"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a:t>
            </a:r>
            <a:r>
              <a:rPr kumimoji="0" lang="id-ID"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r>
            <a:br>
              <a:rPr kumimoji="0" lang="id-ID" sz="1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br>
            <a:r>
              <a:rPr lang="id-ID" sz="1800" dirty="0">
                <a:latin typeface="Arial" pitchFamily="34" charset="0"/>
                <a:ea typeface="Calibri" pitchFamily="34" charset="0"/>
                <a:cs typeface="Times New Roman" pitchFamily="18" charset="0"/>
              </a:rPr>
              <a:t/>
            </a:r>
            <a:br>
              <a:rPr lang="id-ID" sz="1800" dirty="0">
                <a:latin typeface="Arial" pitchFamily="34" charset="0"/>
                <a:ea typeface="Calibri" pitchFamily="34" charset="0"/>
                <a:cs typeface="Times New Roman" pitchFamily="18" charset="0"/>
              </a:rPr>
            </a:br>
            <a:r>
              <a:rPr lang="id-ID" sz="1800" dirty="0" smtClean="0">
                <a:latin typeface="Arial" pitchFamily="34" charset="0"/>
                <a:ea typeface="Calibri" pitchFamily="34" charset="0"/>
                <a:cs typeface="Times New Roman" pitchFamily="18" charset="0"/>
              </a:rPr>
              <a:t/>
            </a:r>
            <a:br>
              <a:rPr lang="id-ID" sz="1800" dirty="0" smtClean="0">
                <a:latin typeface="Arial" pitchFamily="34" charset="0"/>
                <a:ea typeface="Calibri" pitchFamily="34" charset="0"/>
                <a:cs typeface="Times New Roman" pitchFamily="18" charset="0"/>
              </a:rPr>
            </a:br>
            <a:r>
              <a:rPr kumimoji="0" lang="en-US" sz="1800" b="0" i="0" u="none" strike="noStrike" cap="none" normalizeH="0" baseline="0" dirty="0" smtClean="0">
                <a:ln>
                  <a:noFill/>
                </a:ln>
                <a:solidFill>
                  <a:schemeClr val="tx1"/>
                </a:solidFill>
                <a:effectLst/>
                <a:latin typeface="Arial" pitchFamily="34" charset="0"/>
                <a:cs typeface="Arial" pitchFamily="34" charset="0"/>
              </a:rPr>
              <a:t/>
            </a:r>
            <a:br>
              <a:rPr kumimoji="0" lang="en-US" sz="1800" b="0" i="0" u="none" strike="noStrike" cap="none" normalizeH="0" baseline="0" dirty="0" smtClean="0">
                <a:ln>
                  <a:noFill/>
                </a:ln>
                <a:solidFill>
                  <a:schemeClr val="tx1"/>
                </a:solidFill>
                <a:effectLst/>
                <a:latin typeface="Arial" pitchFamily="34" charset="0"/>
                <a:cs typeface="Arial" pitchFamily="34" charset="0"/>
              </a:rPr>
            </a:br>
            <a:endParaRPr lang="id-ID" sz="18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0"/>
            <a:ext cx="7772400" cy="980728"/>
          </a:xfrm>
        </p:spPr>
        <p:txBody>
          <a:bodyPr>
            <a:normAutofit/>
          </a:bodyPr>
          <a:lstStyle/>
          <a:p>
            <a:r>
              <a:rPr lang="id-ID" sz="3600" dirty="0" smtClean="0">
                <a:latin typeface="Cambria Math" pitchFamily="18" charset="0"/>
                <a:ea typeface="Cambria Math" pitchFamily="18" charset="0"/>
              </a:rPr>
              <a:t>KLASIFIKASI SUMBERDAYA ALAM</a:t>
            </a:r>
            <a:endParaRPr lang="id-ID" sz="3600" dirty="0">
              <a:latin typeface="Cambria Math" pitchFamily="18" charset="0"/>
              <a:ea typeface="Cambria Math" pitchFamily="18" charset="0"/>
            </a:endParaRPr>
          </a:p>
        </p:txBody>
      </p:sp>
      <p:sp>
        <p:nvSpPr>
          <p:cNvPr id="29" name="Subtitle 28"/>
          <p:cNvSpPr>
            <a:spLocks noGrp="1"/>
          </p:cNvSpPr>
          <p:nvPr>
            <p:ph type="subTitle" idx="1"/>
          </p:nvPr>
        </p:nvSpPr>
        <p:spPr>
          <a:xfrm>
            <a:off x="179512" y="2060848"/>
            <a:ext cx="4032448" cy="3816424"/>
          </a:xfrm>
        </p:spPr>
        <p:txBody>
          <a:bodyPr>
            <a:noAutofit/>
          </a:bodyPr>
          <a:lstStyle/>
          <a:p>
            <a:pPr algn="just"/>
            <a:r>
              <a:rPr lang="id-ID" sz="2000" dirty="0" smtClean="0">
                <a:solidFill>
                  <a:srgbClr val="002060"/>
                </a:solidFill>
              </a:rPr>
              <a:t>	</a:t>
            </a:r>
            <a:r>
              <a:rPr lang="en-US" sz="2000" dirty="0" err="1" smtClean="0">
                <a:solidFill>
                  <a:srgbClr val="002060"/>
                </a:solidFill>
              </a:rPr>
              <a:t>Berdasarkan</a:t>
            </a:r>
            <a:r>
              <a:rPr lang="en-US" sz="2000" dirty="0" smtClean="0">
                <a:solidFill>
                  <a:srgbClr val="002060"/>
                </a:solidFill>
              </a:rPr>
              <a:t> </a:t>
            </a:r>
            <a:r>
              <a:rPr lang="en-US" sz="2000" dirty="0" err="1" smtClean="0">
                <a:solidFill>
                  <a:srgbClr val="002060"/>
                </a:solidFill>
              </a:rPr>
              <a:t>wujud</a:t>
            </a:r>
            <a:r>
              <a:rPr lang="en-US" sz="2000" dirty="0" smtClean="0">
                <a:solidFill>
                  <a:srgbClr val="002060"/>
                </a:solidFill>
              </a:rPr>
              <a:t> </a:t>
            </a:r>
            <a:r>
              <a:rPr lang="en-US" sz="2000" dirty="0" err="1" smtClean="0">
                <a:solidFill>
                  <a:srgbClr val="002060"/>
                </a:solidFill>
              </a:rPr>
              <a:t>fisiknya</a:t>
            </a:r>
            <a:r>
              <a:rPr lang="en-US" sz="2000" dirty="0" smtClean="0">
                <a:solidFill>
                  <a:srgbClr val="002060"/>
                </a:solidFill>
              </a:rPr>
              <a:t> </a:t>
            </a:r>
            <a:r>
              <a:rPr lang="en-US" sz="2000" dirty="0" err="1" smtClean="0">
                <a:solidFill>
                  <a:srgbClr val="002060"/>
                </a:solidFill>
              </a:rPr>
              <a:t>sumberdaya</a:t>
            </a:r>
            <a:r>
              <a:rPr lang="en-US" sz="2000" dirty="0" smtClean="0">
                <a:solidFill>
                  <a:srgbClr val="002060"/>
                </a:solidFill>
              </a:rPr>
              <a:t> </a:t>
            </a:r>
            <a:r>
              <a:rPr lang="en-US" sz="2000" dirty="0" err="1" smtClean="0">
                <a:solidFill>
                  <a:srgbClr val="002060"/>
                </a:solidFill>
              </a:rPr>
              <a:t>alam</a:t>
            </a:r>
            <a:r>
              <a:rPr lang="en-US" sz="2000" dirty="0" smtClean="0">
                <a:solidFill>
                  <a:srgbClr val="002060"/>
                </a:solidFill>
              </a:rPr>
              <a:t> </a:t>
            </a:r>
            <a:r>
              <a:rPr lang="en-US" sz="2000" dirty="0" err="1" smtClean="0">
                <a:solidFill>
                  <a:srgbClr val="002060"/>
                </a:solidFill>
              </a:rPr>
              <a:t>dapat</a:t>
            </a:r>
            <a:r>
              <a:rPr lang="en-US" sz="2000" dirty="0" smtClean="0">
                <a:solidFill>
                  <a:srgbClr val="002060"/>
                </a:solidFill>
              </a:rPr>
              <a:t> </a:t>
            </a:r>
            <a:r>
              <a:rPr lang="en-US" sz="2000" dirty="0" err="1" smtClean="0">
                <a:solidFill>
                  <a:srgbClr val="002060"/>
                </a:solidFill>
              </a:rPr>
              <a:t>dibedakan</a:t>
            </a:r>
            <a:r>
              <a:rPr lang="en-US" sz="2000" dirty="0" smtClean="0">
                <a:solidFill>
                  <a:srgbClr val="002060"/>
                </a:solidFill>
              </a:rPr>
              <a:t> </a:t>
            </a:r>
            <a:r>
              <a:rPr lang="en-US" sz="2000" dirty="0" err="1" smtClean="0">
                <a:solidFill>
                  <a:srgbClr val="002060"/>
                </a:solidFill>
              </a:rPr>
              <a:t>menjadi</a:t>
            </a:r>
            <a:r>
              <a:rPr lang="en-US" sz="2000" dirty="0" smtClean="0">
                <a:solidFill>
                  <a:srgbClr val="002060"/>
                </a:solidFill>
              </a:rPr>
              <a:t> </a:t>
            </a:r>
            <a:r>
              <a:rPr lang="en-US" sz="2000" dirty="0" err="1" smtClean="0">
                <a:solidFill>
                  <a:srgbClr val="002060"/>
                </a:solidFill>
              </a:rPr>
              <a:t>sumberdaya</a:t>
            </a:r>
            <a:r>
              <a:rPr lang="en-US" sz="2000" dirty="0" smtClean="0">
                <a:solidFill>
                  <a:srgbClr val="002060"/>
                </a:solidFill>
              </a:rPr>
              <a:t> </a:t>
            </a:r>
            <a:r>
              <a:rPr lang="en-US" sz="2000" dirty="0" err="1" smtClean="0">
                <a:solidFill>
                  <a:srgbClr val="002060"/>
                </a:solidFill>
              </a:rPr>
              <a:t>hayati</a:t>
            </a:r>
            <a:r>
              <a:rPr lang="en-US" sz="2000" dirty="0" smtClean="0">
                <a:solidFill>
                  <a:srgbClr val="002060"/>
                </a:solidFill>
              </a:rPr>
              <a:t>, </a:t>
            </a:r>
            <a:r>
              <a:rPr lang="en-US" sz="2000" dirty="0" err="1" smtClean="0">
                <a:solidFill>
                  <a:srgbClr val="002060"/>
                </a:solidFill>
              </a:rPr>
              <a:t>sumberdaya</a:t>
            </a:r>
            <a:r>
              <a:rPr lang="en-US" sz="2000" dirty="0" smtClean="0">
                <a:solidFill>
                  <a:srgbClr val="002060"/>
                </a:solidFill>
              </a:rPr>
              <a:t> </a:t>
            </a:r>
            <a:r>
              <a:rPr lang="en-US" sz="2000" dirty="0" err="1" smtClean="0">
                <a:solidFill>
                  <a:srgbClr val="002060"/>
                </a:solidFill>
              </a:rPr>
              <a:t>geologi</a:t>
            </a:r>
            <a:r>
              <a:rPr lang="en-US" sz="2000" dirty="0" smtClean="0">
                <a:solidFill>
                  <a:srgbClr val="002060"/>
                </a:solidFill>
              </a:rPr>
              <a:t>, </a:t>
            </a:r>
            <a:r>
              <a:rPr lang="en-US" sz="2000" dirty="0" err="1" smtClean="0">
                <a:solidFill>
                  <a:srgbClr val="002060"/>
                </a:solidFill>
              </a:rPr>
              <a:t>serta</a:t>
            </a:r>
            <a:r>
              <a:rPr lang="en-US" sz="2000" dirty="0" smtClean="0">
                <a:solidFill>
                  <a:srgbClr val="002060"/>
                </a:solidFill>
              </a:rPr>
              <a:t> </a:t>
            </a:r>
            <a:r>
              <a:rPr lang="en-US" sz="2000" dirty="0" err="1" smtClean="0">
                <a:solidFill>
                  <a:srgbClr val="002060"/>
                </a:solidFill>
              </a:rPr>
              <a:t>sumberdaya</a:t>
            </a:r>
            <a:r>
              <a:rPr lang="en-US" sz="2000" dirty="0" smtClean="0">
                <a:solidFill>
                  <a:srgbClr val="002060"/>
                </a:solidFill>
              </a:rPr>
              <a:t> non </a:t>
            </a:r>
            <a:r>
              <a:rPr lang="en-US" sz="2000" dirty="0" err="1" smtClean="0">
                <a:solidFill>
                  <a:srgbClr val="002060"/>
                </a:solidFill>
              </a:rPr>
              <a:t>geologi</a:t>
            </a:r>
            <a:r>
              <a:rPr lang="en-US" sz="2000" dirty="0" smtClean="0">
                <a:solidFill>
                  <a:srgbClr val="002060"/>
                </a:solidFill>
              </a:rPr>
              <a:t>. </a:t>
            </a:r>
            <a:r>
              <a:rPr lang="en-US" sz="2000" dirty="0" err="1" smtClean="0">
                <a:solidFill>
                  <a:srgbClr val="002060"/>
                </a:solidFill>
              </a:rPr>
              <a:t>Sumberdaya</a:t>
            </a:r>
            <a:r>
              <a:rPr lang="en-US" sz="2000" dirty="0" smtClean="0">
                <a:solidFill>
                  <a:srgbClr val="002060"/>
                </a:solidFill>
              </a:rPr>
              <a:t> </a:t>
            </a:r>
            <a:r>
              <a:rPr lang="en-US" sz="2000" dirty="0" err="1" smtClean="0">
                <a:solidFill>
                  <a:srgbClr val="002060"/>
                </a:solidFill>
              </a:rPr>
              <a:t>hayati</a:t>
            </a:r>
            <a:r>
              <a:rPr lang="en-US" sz="2000" dirty="0" smtClean="0">
                <a:solidFill>
                  <a:srgbClr val="002060"/>
                </a:solidFill>
              </a:rPr>
              <a:t> </a:t>
            </a:r>
            <a:r>
              <a:rPr lang="en-US" sz="2000" dirty="0" err="1" smtClean="0">
                <a:solidFill>
                  <a:srgbClr val="002060"/>
                </a:solidFill>
              </a:rPr>
              <a:t>berasal</a:t>
            </a:r>
            <a:r>
              <a:rPr lang="en-US" sz="2000" dirty="0" smtClean="0">
                <a:solidFill>
                  <a:srgbClr val="002060"/>
                </a:solidFill>
              </a:rPr>
              <a:t> </a:t>
            </a:r>
            <a:r>
              <a:rPr lang="en-US" sz="2000" dirty="0" err="1" smtClean="0">
                <a:solidFill>
                  <a:srgbClr val="002060"/>
                </a:solidFill>
              </a:rPr>
              <a:t>dari</a:t>
            </a:r>
            <a:r>
              <a:rPr lang="en-US" sz="2000" dirty="0" smtClean="0">
                <a:solidFill>
                  <a:srgbClr val="002060"/>
                </a:solidFill>
              </a:rPr>
              <a:t> </a:t>
            </a:r>
            <a:r>
              <a:rPr lang="en-US" sz="2000" dirty="0" err="1" smtClean="0">
                <a:solidFill>
                  <a:srgbClr val="002060"/>
                </a:solidFill>
              </a:rPr>
              <a:t>makhluk</a:t>
            </a:r>
            <a:r>
              <a:rPr lang="en-US" sz="2000" dirty="0" smtClean="0">
                <a:solidFill>
                  <a:srgbClr val="002060"/>
                </a:solidFill>
              </a:rPr>
              <a:t> </a:t>
            </a:r>
            <a:r>
              <a:rPr lang="en-US" sz="2000" dirty="0" err="1" smtClean="0">
                <a:solidFill>
                  <a:srgbClr val="002060"/>
                </a:solidFill>
              </a:rPr>
              <a:t>hidup</a:t>
            </a:r>
            <a:r>
              <a:rPr lang="en-US" sz="2000" dirty="0" smtClean="0">
                <a:solidFill>
                  <a:srgbClr val="002060"/>
                </a:solidFill>
              </a:rPr>
              <a:t>, </a:t>
            </a:r>
            <a:r>
              <a:rPr lang="en-US" sz="2000" dirty="0" err="1" smtClean="0">
                <a:solidFill>
                  <a:srgbClr val="002060"/>
                </a:solidFill>
              </a:rPr>
              <a:t>sumberdaya</a:t>
            </a:r>
            <a:r>
              <a:rPr lang="en-US" sz="2000" dirty="0" smtClean="0">
                <a:solidFill>
                  <a:srgbClr val="002060"/>
                </a:solidFill>
              </a:rPr>
              <a:t> </a:t>
            </a:r>
            <a:r>
              <a:rPr lang="en-US" sz="2000" dirty="0" err="1" smtClean="0">
                <a:solidFill>
                  <a:srgbClr val="002060"/>
                </a:solidFill>
              </a:rPr>
              <a:t>geologi</a:t>
            </a:r>
            <a:r>
              <a:rPr lang="en-US" sz="2000" dirty="0" smtClean="0">
                <a:solidFill>
                  <a:srgbClr val="002060"/>
                </a:solidFill>
              </a:rPr>
              <a:t> </a:t>
            </a:r>
            <a:r>
              <a:rPr lang="en-US" sz="2000" dirty="0" err="1" smtClean="0">
                <a:solidFill>
                  <a:srgbClr val="002060"/>
                </a:solidFill>
              </a:rPr>
              <a:t>berasal</a:t>
            </a:r>
            <a:r>
              <a:rPr lang="en-US" sz="2000" dirty="0" smtClean="0">
                <a:solidFill>
                  <a:srgbClr val="002060"/>
                </a:solidFill>
              </a:rPr>
              <a:t> </a:t>
            </a:r>
            <a:r>
              <a:rPr lang="en-US" sz="2000" dirty="0" err="1" smtClean="0">
                <a:solidFill>
                  <a:srgbClr val="002060"/>
                </a:solidFill>
              </a:rPr>
              <a:t>dari</a:t>
            </a:r>
            <a:r>
              <a:rPr lang="en-US" sz="2000" dirty="0" smtClean="0">
                <a:solidFill>
                  <a:srgbClr val="002060"/>
                </a:solidFill>
              </a:rPr>
              <a:t> </a:t>
            </a:r>
            <a:r>
              <a:rPr lang="en-US" sz="2000" dirty="0" err="1" smtClean="0">
                <a:solidFill>
                  <a:srgbClr val="002060"/>
                </a:solidFill>
              </a:rPr>
              <a:t>lingkungan</a:t>
            </a:r>
            <a:r>
              <a:rPr lang="en-US" sz="2000" dirty="0" smtClean="0">
                <a:solidFill>
                  <a:srgbClr val="002060"/>
                </a:solidFill>
              </a:rPr>
              <a:t> </a:t>
            </a:r>
            <a:r>
              <a:rPr lang="en-US" sz="2000" dirty="0" err="1" smtClean="0">
                <a:solidFill>
                  <a:srgbClr val="002060"/>
                </a:solidFill>
              </a:rPr>
              <a:t>fisik</a:t>
            </a:r>
            <a:r>
              <a:rPr lang="en-US" sz="2000" dirty="0" smtClean="0">
                <a:solidFill>
                  <a:srgbClr val="002060"/>
                </a:solidFill>
              </a:rPr>
              <a:t> yang </a:t>
            </a:r>
            <a:r>
              <a:rPr lang="en-US" sz="2000" dirty="0" err="1" smtClean="0">
                <a:solidFill>
                  <a:srgbClr val="002060"/>
                </a:solidFill>
              </a:rPr>
              <a:t>ada</a:t>
            </a:r>
            <a:r>
              <a:rPr lang="en-US" sz="2000" dirty="0" smtClean="0">
                <a:solidFill>
                  <a:srgbClr val="002060"/>
                </a:solidFill>
              </a:rPr>
              <a:t> </a:t>
            </a:r>
            <a:r>
              <a:rPr lang="en-US" sz="2000" dirty="0" err="1" smtClean="0">
                <a:solidFill>
                  <a:srgbClr val="002060"/>
                </a:solidFill>
              </a:rPr>
              <a:t>di</a:t>
            </a:r>
            <a:r>
              <a:rPr lang="en-US" sz="2000" dirty="0" smtClean="0">
                <a:solidFill>
                  <a:srgbClr val="002060"/>
                </a:solidFill>
              </a:rPr>
              <a:t> </a:t>
            </a:r>
            <a:r>
              <a:rPr lang="en-US" sz="2000" dirty="0" err="1" smtClean="0">
                <a:solidFill>
                  <a:srgbClr val="002060"/>
                </a:solidFill>
              </a:rPr>
              <a:t>bumi</a:t>
            </a:r>
            <a:r>
              <a:rPr lang="en-US" sz="2000" dirty="0" smtClean="0">
                <a:solidFill>
                  <a:srgbClr val="002060"/>
                </a:solidFill>
              </a:rPr>
              <a:t>, </a:t>
            </a:r>
            <a:r>
              <a:rPr lang="en-US" sz="2000" dirty="0" err="1" smtClean="0">
                <a:solidFill>
                  <a:srgbClr val="002060"/>
                </a:solidFill>
              </a:rPr>
              <a:t>sedangkan</a:t>
            </a:r>
            <a:r>
              <a:rPr lang="en-US" sz="2000" dirty="0" smtClean="0">
                <a:solidFill>
                  <a:srgbClr val="002060"/>
                </a:solidFill>
              </a:rPr>
              <a:t> </a:t>
            </a:r>
            <a:r>
              <a:rPr lang="en-US" sz="2000" dirty="0" err="1" smtClean="0">
                <a:solidFill>
                  <a:srgbClr val="002060"/>
                </a:solidFill>
              </a:rPr>
              <a:t>sumberdaya</a:t>
            </a:r>
            <a:r>
              <a:rPr lang="en-US" sz="2000" dirty="0" smtClean="0">
                <a:solidFill>
                  <a:srgbClr val="002060"/>
                </a:solidFill>
              </a:rPr>
              <a:t> non </a:t>
            </a:r>
            <a:r>
              <a:rPr lang="en-US" sz="2000" dirty="0" err="1" smtClean="0">
                <a:solidFill>
                  <a:srgbClr val="002060"/>
                </a:solidFill>
              </a:rPr>
              <a:t>geologi</a:t>
            </a:r>
            <a:r>
              <a:rPr lang="en-US" sz="2000" dirty="0" smtClean="0">
                <a:solidFill>
                  <a:srgbClr val="002060"/>
                </a:solidFill>
              </a:rPr>
              <a:t> </a:t>
            </a:r>
            <a:r>
              <a:rPr lang="en-US" sz="2000" dirty="0" err="1" smtClean="0">
                <a:solidFill>
                  <a:srgbClr val="002060"/>
                </a:solidFill>
              </a:rPr>
              <a:t>adalah</a:t>
            </a:r>
            <a:r>
              <a:rPr lang="en-US" sz="2000" dirty="0" smtClean="0">
                <a:solidFill>
                  <a:srgbClr val="002060"/>
                </a:solidFill>
              </a:rPr>
              <a:t> </a:t>
            </a:r>
            <a:r>
              <a:rPr lang="en-US" sz="2000" dirty="0" err="1" smtClean="0">
                <a:solidFill>
                  <a:srgbClr val="002060"/>
                </a:solidFill>
              </a:rPr>
              <a:t>lingkungan</a:t>
            </a:r>
            <a:r>
              <a:rPr lang="en-US" sz="2000" dirty="0" smtClean="0">
                <a:solidFill>
                  <a:srgbClr val="002060"/>
                </a:solidFill>
              </a:rPr>
              <a:t> </a:t>
            </a:r>
            <a:r>
              <a:rPr lang="en-US" sz="2000" dirty="0" err="1" smtClean="0">
                <a:solidFill>
                  <a:srgbClr val="002060"/>
                </a:solidFill>
              </a:rPr>
              <a:t>fisik</a:t>
            </a:r>
            <a:r>
              <a:rPr lang="en-US" sz="2000" dirty="0" smtClean="0">
                <a:solidFill>
                  <a:srgbClr val="002060"/>
                </a:solidFill>
              </a:rPr>
              <a:t> </a:t>
            </a:r>
            <a:r>
              <a:rPr lang="en-US" sz="2000" dirty="0" err="1" smtClean="0">
                <a:solidFill>
                  <a:srgbClr val="002060"/>
                </a:solidFill>
              </a:rPr>
              <a:t>di</a:t>
            </a:r>
            <a:r>
              <a:rPr lang="en-US" sz="2000" dirty="0" smtClean="0">
                <a:solidFill>
                  <a:srgbClr val="002060"/>
                </a:solidFill>
              </a:rPr>
              <a:t> </a:t>
            </a:r>
            <a:r>
              <a:rPr lang="en-US" sz="2000" dirty="0" err="1" smtClean="0">
                <a:solidFill>
                  <a:srgbClr val="002060"/>
                </a:solidFill>
              </a:rPr>
              <a:t>luar</a:t>
            </a:r>
            <a:r>
              <a:rPr lang="en-US" sz="2000" dirty="0" smtClean="0">
                <a:solidFill>
                  <a:srgbClr val="002060"/>
                </a:solidFill>
              </a:rPr>
              <a:t> </a:t>
            </a:r>
            <a:r>
              <a:rPr lang="en-US" sz="2000" dirty="0" err="1" smtClean="0">
                <a:solidFill>
                  <a:srgbClr val="002060"/>
                </a:solidFill>
              </a:rPr>
              <a:t>permukaan</a:t>
            </a:r>
            <a:r>
              <a:rPr lang="en-US" sz="2000" dirty="0" smtClean="0">
                <a:solidFill>
                  <a:srgbClr val="002060"/>
                </a:solidFill>
              </a:rPr>
              <a:t> </a:t>
            </a:r>
            <a:r>
              <a:rPr lang="en-US" sz="2000" dirty="0" err="1" smtClean="0">
                <a:solidFill>
                  <a:srgbClr val="002060"/>
                </a:solidFill>
              </a:rPr>
              <a:t>bumi</a:t>
            </a:r>
            <a:r>
              <a:rPr lang="en-US" sz="2000" dirty="0" smtClean="0">
                <a:solidFill>
                  <a:srgbClr val="002060"/>
                </a:solidFill>
              </a:rPr>
              <a:t> </a:t>
            </a:r>
            <a:r>
              <a:rPr lang="en-US" sz="2000" dirty="0" err="1" smtClean="0">
                <a:solidFill>
                  <a:srgbClr val="002060"/>
                </a:solidFill>
              </a:rPr>
              <a:t>antara</a:t>
            </a:r>
            <a:r>
              <a:rPr lang="en-US" sz="2000" dirty="0" smtClean="0">
                <a:solidFill>
                  <a:srgbClr val="002060"/>
                </a:solidFill>
              </a:rPr>
              <a:t> lain </a:t>
            </a:r>
            <a:r>
              <a:rPr lang="en-US" sz="2000" dirty="0" err="1" smtClean="0">
                <a:solidFill>
                  <a:srgbClr val="002060"/>
                </a:solidFill>
              </a:rPr>
              <a:t>udara</a:t>
            </a:r>
            <a:r>
              <a:rPr lang="en-US" sz="2000" dirty="0" smtClean="0">
                <a:solidFill>
                  <a:srgbClr val="002060"/>
                </a:solidFill>
              </a:rPr>
              <a:t> </a:t>
            </a:r>
            <a:r>
              <a:rPr lang="en-US" sz="2000" dirty="0" err="1" smtClean="0">
                <a:solidFill>
                  <a:srgbClr val="002060"/>
                </a:solidFill>
              </a:rPr>
              <a:t>dan</a:t>
            </a:r>
            <a:r>
              <a:rPr lang="en-US" sz="2000" dirty="0" smtClean="0">
                <a:solidFill>
                  <a:srgbClr val="002060"/>
                </a:solidFill>
              </a:rPr>
              <a:t> </a:t>
            </a:r>
            <a:r>
              <a:rPr lang="en-US" sz="2000" dirty="0" err="1" smtClean="0">
                <a:solidFill>
                  <a:srgbClr val="002060"/>
                </a:solidFill>
              </a:rPr>
              <a:t>sinar</a:t>
            </a:r>
            <a:r>
              <a:rPr lang="en-US" sz="2000" dirty="0" smtClean="0">
                <a:solidFill>
                  <a:srgbClr val="002060"/>
                </a:solidFill>
              </a:rPr>
              <a:t> </a:t>
            </a:r>
            <a:r>
              <a:rPr lang="en-US" sz="2000" dirty="0" err="1" smtClean="0">
                <a:solidFill>
                  <a:srgbClr val="002060"/>
                </a:solidFill>
              </a:rPr>
              <a:t>matahari</a:t>
            </a:r>
            <a:r>
              <a:rPr lang="en-US" sz="2000" dirty="0" smtClean="0">
                <a:solidFill>
                  <a:srgbClr val="002060"/>
                </a:solidFill>
              </a:rPr>
              <a:t>. </a:t>
            </a:r>
            <a:endParaRPr lang="id-ID" sz="2000" dirty="0" smtClean="0">
              <a:solidFill>
                <a:srgbClr val="002060"/>
              </a:solidFill>
            </a:endParaRPr>
          </a:p>
        </p:txBody>
      </p:sp>
      <p:sp>
        <p:nvSpPr>
          <p:cNvPr id="6" name="Rectangle 5"/>
          <p:cNvSpPr/>
          <p:nvPr/>
        </p:nvSpPr>
        <p:spPr>
          <a:xfrm>
            <a:off x="366015" y="1340768"/>
            <a:ext cx="3888565" cy="461665"/>
          </a:xfrm>
          <a:prstGeom prst="rect">
            <a:avLst/>
          </a:prstGeom>
        </p:spPr>
        <p:txBody>
          <a:bodyPr wrap="none">
            <a:spAutoFit/>
          </a:bodyPr>
          <a:lstStyle/>
          <a:p>
            <a:pPr lvl="0" algn="ctr"/>
            <a:r>
              <a:rPr lang="id-ID" sz="2400" dirty="0" smtClean="0"/>
              <a:t>1. B</a:t>
            </a:r>
            <a:r>
              <a:rPr lang="en-US" sz="2400" dirty="0" err="1" smtClean="0"/>
              <a:t>erdasarkan</a:t>
            </a:r>
            <a:r>
              <a:rPr lang="en-US" sz="2400" dirty="0" smtClean="0"/>
              <a:t> </a:t>
            </a:r>
            <a:r>
              <a:rPr lang="en-US" sz="2400" dirty="0" err="1" smtClean="0"/>
              <a:t>wujud</a:t>
            </a:r>
            <a:r>
              <a:rPr lang="en-US" sz="2400" dirty="0" smtClean="0"/>
              <a:t> </a:t>
            </a:r>
            <a:r>
              <a:rPr lang="en-US" sz="2400" dirty="0" err="1" smtClean="0"/>
              <a:t>fisiknya</a:t>
            </a:r>
            <a:endParaRPr lang="id-ID" sz="2400" dirty="0"/>
          </a:p>
        </p:txBody>
      </p:sp>
      <p:graphicFrame>
        <p:nvGraphicFramePr>
          <p:cNvPr id="7" name="Table 6"/>
          <p:cNvGraphicFramePr>
            <a:graphicFrameLocks noGrp="1"/>
          </p:cNvGraphicFramePr>
          <p:nvPr/>
        </p:nvGraphicFramePr>
        <p:xfrm>
          <a:off x="4463480" y="1340768"/>
          <a:ext cx="4680520" cy="4549140"/>
        </p:xfrm>
        <a:graphic>
          <a:graphicData uri="http://schemas.openxmlformats.org/drawingml/2006/table">
            <a:tbl>
              <a:tblPr/>
              <a:tblGrid>
                <a:gridCol w="1692696"/>
                <a:gridCol w="1485435"/>
                <a:gridCol w="1502389"/>
              </a:tblGrid>
              <a:tr h="1231576">
                <a:tc>
                  <a:txBody>
                    <a:bodyPr/>
                    <a:lstStyle/>
                    <a:p>
                      <a:pPr marL="457200" algn="ctr">
                        <a:lnSpc>
                          <a:spcPct val="150000"/>
                        </a:lnSpc>
                        <a:spcAft>
                          <a:spcPts val="0"/>
                        </a:spcAft>
                        <a:tabLst>
                          <a:tab pos="228600" algn="l"/>
                        </a:tabLst>
                      </a:pPr>
                      <a:r>
                        <a:rPr lang="en-US" sz="1400" b="1" dirty="0" err="1" smtClean="0">
                          <a:latin typeface="Arial"/>
                          <a:ea typeface="Calibri"/>
                          <a:cs typeface="Times New Roman"/>
                        </a:rPr>
                        <a:t>Djojohadikusumo</a:t>
                      </a:r>
                      <a:endParaRPr lang="id-ID" sz="1400" b="1" dirty="0" smtClean="0">
                        <a:latin typeface="Arial"/>
                        <a:ea typeface="Calibri"/>
                        <a:cs typeface="Times New Roman"/>
                      </a:endParaRPr>
                    </a:p>
                    <a:p>
                      <a:pPr marL="457200" algn="ctr">
                        <a:lnSpc>
                          <a:spcPct val="150000"/>
                        </a:lnSpc>
                        <a:spcAft>
                          <a:spcPts val="0"/>
                        </a:spcAft>
                        <a:tabLst>
                          <a:tab pos="228600" algn="l"/>
                        </a:tabLst>
                      </a:pPr>
                      <a:r>
                        <a:rPr lang="id-ID" sz="1400" b="1" baseline="0" dirty="0" smtClean="0">
                          <a:latin typeface="Arial"/>
                          <a:ea typeface="Calibri"/>
                          <a:cs typeface="Times New Roman"/>
                        </a:rPr>
                        <a:t> </a:t>
                      </a:r>
                      <a:r>
                        <a:rPr lang="en-US" sz="1400" b="1" dirty="0" smtClean="0">
                          <a:latin typeface="Arial"/>
                          <a:ea typeface="Calibri"/>
                          <a:cs typeface="Times New Roman"/>
                        </a:rPr>
                        <a:t>(1976)</a:t>
                      </a:r>
                      <a:endParaRPr lang="id-ID" sz="1400" b="1" dirty="0" smtClean="0">
                        <a:latin typeface="Arial"/>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L="457200" algn="ctr">
                        <a:lnSpc>
                          <a:spcPct val="150000"/>
                        </a:lnSpc>
                        <a:spcAft>
                          <a:spcPts val="0"/>
                        </a:spcAft>
                        <a:tabLst>
                          <a:tab pos="228600" algn="l"/>
                        </a:tabLst>
                      </a:pPr>
                      <a:r>
                        <a:rPr lang="en-US" sz="1400" b="1" dirty="0" err="1" smtClean="0">
                          <a:latin typeface="Arial"/>
                          <a:ea typeface="Calibri"/>
                          <a:cs typeface="Times New Roman"/>
                        </a:rPr>
                        <a:t>Katili</a:t>
                      </a:r>
                      <a:endParaRPr lang="id-ID" sz="1400" b="1" dirty="0" smtClean="0">
                        <a:latin typeface="Arial"/>
                        <a:ea typeface="Calibri"/>
                        <a:cs typeface="Times New Roman"/>
                      </a:endParaRPr>
                    </a:p>
                    <a:p>
                      <a:pPr marL="457200" algn="ctr">
                        <a:lnSpc>
                          <a:spcPct val="150000"/>
                        </a:lnSpc>
                        <a:spcAft>
                          <a:spcPts val="0"/>
                        </a:spcAft>
                        <a:tabLst>
                          <a:tab pos="228600" algn="l"/>
                        </a:tabLst>
                      </a:pPr>
                      <a:r>
                        <a:rPr lang="id-ID" sz="1400" b="1" baseline="0" dirty="0" smtClean="0">
                          <a:latin typeface="Arial"/>
                          <a:ea typeface="Calibri"/>
                          <a:cs typeface="Times New Roman"/>
                        </a:rPr>
                        <a:t> </a:t>
                      </a:r>
                      <a:r>
                        <a:rPr lang="en-US" sz="1400" b="1" dirty="0" smtClean="0">
                          <a:latin typeface="Arial"/>
                          <a:ea typeface="Calibri"/>
                          <a:cs typeface="Times New Roman"/>
                        </a:rPr>
                        <a:t>(1972</a:t>
                      </a:r>
                      <a:r>
                        <a:rPr lang="en-US" sz="1400" b="1" dirty="0">
                          <a:latin typeface="Arial"/>
                          <a:ea typeface="Calibri"/>
                          <a:cs typeface="Times New Roman"/>
                        </a:rPr>
                        <a:t>)</a:t>
                      </a:r>
                      <a:endParaRPr lang="id-ID" sz="1400" b="1" dirty="0">
                        <a:latin typeface="Arial"/>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L="457200" algn="ctr">
                        <a:lnSpc>
                          <a:spcPct val="150000"/>
                        </a:lnSpc>
                        <a:spcAft>
                          <a:spcPts val="0"/>
                        </a:spcAft>
                        <a:tabLst>
                          <a:tab pos="228600" algn="l"/>
                        </a:tabLst>
                      </a:pPr>
                      <a:r>
                        <a:rPr lang="en-US" sz="1400" b="1" dirty="0">
                          <a:latin typeface="Arial"/>
                          <a:ea typeface="Calibri"/>
                          <a:cs typeface="Times New Roman"/>
                        </a:rPr>
                        <a:t>Tim </a:t>
                      </a:r>
                      <a:r>
                        <a:rPr lang="en-US" sz="1400" b="1" dirty="0" err="1">
                          <a:latin typeface="Arial"/>
                          <a:ea typeface="Calibri"/>
                          <a:cs typeface="Times New Roman"/>
                        </a:rPr>
                        <a:t>penyusun</a:t>
                      </a:r>
                      <a:r>
                        <a:rPr lang="en-US" sz="1400" b="1" dirty="0">
                          <a:latin typeface="Arial"/>
                          <a:ea typeface="Calibri"/>
                          <a:cs typeface="Times New Roman"/>
                        </a:rPr>
                        <a:t> </a:t>
                      </a:r>
                      <a:r>
                        <a:rPr lang="en-US" sz="1400" b="1" dirty="0" smtClean="0">
                          <a:latin typeface="Arial"/>
                          <a:ea typeface="Calibri"/>
                          <a:cs typeface="Times New Roman"/>
                        </a:rPr>
                        <a:t>NSDA</a:t>
                      </a:r>
                      <a:endParaRPr lang="id-ID" sz="1400" b="1" dirty="0" smtClean="0">
                        <a:latin typeface="Arial"/>
                        <a:ea typeface="Calibri"/>
                        <a:cs typeface="Times New Roman"/>
                      </a:endParaRPr>
                    </a:p>
                    <a:p>
                      <a:pPr marL="457200" algn="ctr">
                        <a:lnSpc>
                          <a:spcPct val="150000"/>
                        </a:lnSpc>
                        <a:spcAft>
                          <a:spcPts val="0"/>
                        </a:spcAft>
                        <a:tabLst>
                          <a:tab pos="228600" algn="l"/>
                        </a:tabLst>
                      </a:pPr>
                      <a:r>
                        <a:rPr lang="id-ID" sz="1400" b="1" baseline="0" dirty="0" smtClean="0">
                          <a:latin typeface="Arial"/>
                          <a:ea typeface="Calibri"/>
                          <a:cs typeface="Times New Roman"/>
                        </a:rPr>
                        <a:t> </a:t>
                      </a:r>
                      <a:r>
                        <a:rPr lang="en-US" sz="1400" b="1" dirty="0" smtClean="0">
                          <a:latin typeface="Arial"/>
                          <a:ea typeface="Calibri"/>
                          <a:cs typeface="Times New Roman"/>
                        </a:rPr>
                        <a:t>(1990)</a:t>
                      </a:r>
                      <a:endParaRPr lang="id-ID" sz="1400" b="1" dirty="0" smtClean="0">
                        <a:latin typeface="Arial"/>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r>
              <a:tr h="2419168">
                <a:tc>
                  <a:txBody>
                    <a:bodyPr/>
                    <a:lstStyle/>
                    <a:p>
                      <a:pPr marL="342900" lvl="0" indent="-342900" algn="l">
                        <a:lnSpc>
                          <a:spcPct val="150000"/>
                        </a:lnSpc>
                        <a:spcAft>
                          <a:spcPts val="0"/>
                        </a:spcAft>
                        <a:buFont typeface="+mj-lt"/>
                        <a:buAutoNum type="arabicPeriod"/>
                        <a:tabLst>
                          <a:tab pos="171450" algn="l"/>
                        </a:tabLst>
                      </a:pPr>
                      <a:r>
                        <a:rPr lang="en-US" sz="1100" dirty="0" err="1">
                          <a:latin typeface="Arial"/>
                          <a:ea typeface="Calibri"/>
                          <a:cs typeface="Times New Roman"/>
                        </a:rPr>
                        <a:t>Sumberdaya</a:t>
                      </a:r>
                      <a:r>
                        <a:rPr lang="en-US" sz="1100" dirty="0">
                          <a:latin typeface="Arial"/>
                          <a:ea typeface="Calibri"/>
                          <a:cs typeface="Times New Roman"/>
                        </a:rPr>
                        <a:t> </a:t>
                      </a:r>
                      <a:r>
                        <a:rPr lang="en-US" sz="1100" dirty="0" err="1">
                          <a:latin typeface="Arial"/>
                          <a:ea typeface="Calibri"/>
                          <a:cs typeface="Times New Roman"/>
                        </a:rPr>
                        <a:t>tanah</a:t>
                      </a:r>
                      <a:r>
                        <a:rPr lang="en-US" sz="1100" dirty="0">
                          <a:latin typeface="Arial"/>
                          <a:ea typeface="Calibri"/>
                          <a:cs typeface="Times New Roman"/>
                        </a:rPr>
                        <a:t> </a:t>
                      </a:r>
                      <a:r>
                        <a:rPr lang="en-US" sz="1100" dirty="0" err="1">
                          <a:latin typeface="Arial"/>
                          <a:ea typeface="Calibri"/>
                          <a:cs typeface="Times New Roman"/>
                        </a:rPr>
                        <a:t>dan</a:t>
                      </a:r>
                      <a:r>
                        <a:rPr lang="en-US" sz="1100" dirty="0">
                          <a:latin typeface="Arial"/>
                          <a:ea typeface="Calibri"/>
                          <a:cs typeface="Times New Roman"/>
                        </a:rPr>
                        <a:t> air</a:t>
                      </a:r>
                      <a:endParaRPr lang="id-ID" sz="1100" dirty="0">
                        <a:latin typeface="Arial"/>
                        <a:ea typeface="Calibri"/>
                        <a:cs typeface="Times New Roman"/>
                      </a:endParaRPr>
                    </a:p>
                    <a:p>
                      <a:pPr marL="342900" lvl="0" indent="-342900" algn="l">
                        <a:lnSpc>
                          <a:spcPct val="150000"/>
                        </a:lnSpc>
                        <a:spcAft>
                          <a:spcPts val="0"/>
                        </a:spcAft>
                        <a:buFont typeface="+mj-lt"/>
                        <a:buAutoNum type="arabicPeriod"/>
                        <a:tabLst>
                          <a:tab pos="171450" algn="l"/>
                        </a:tabLst>
                      </a:pPr>
                      <a:r>
                        <a:rPr lang="en-US" sz="1100" dirty="0" err="1">
                          <a:latin typeface="Arial"/>
                          <a:ea typeface="Calibri"/>
                          <a:cs typeface="Times New Roman"/>
                        </a:rPr>
                        <a:t>Sumberdaya</a:t>
                      </a:r>
                      <a:r>
                        <a:rPr lang="en-US" sz="1100" dirty="0">
                          <a:latin typeface="Arial"/>
                          <a:ea typeface="Calibri"/>
                          <a:cs typeface="Times New Roman"/>
                        </a:rPr>
                        <a:t> </a:t>
                      </a:r>
                      <a:r>
                        <a:rPr lang="en-US" sz="1100" dirty="0" err="1">
                          <a:latin typeface="Arial"/>
                          <a:ea typeface="Calibri"/>
                          <a:cs typeface="Times New Roman"/>
                        </a:rPr>
                        <a:t>tumbuhan</a:t>
                      </a:r>
                      <a:endParaRPr lang="id-ID" sz="1100" dirty="0">
                        <a:latin typeface="Arial"/>
                        <a:ea typeface="Calibri"/>
                        <a:cs typeface="Times New Roman"/>
                      </a:endParaRPr>
                    </a:p>
                    <a:p>
                      <a:pPr marL="342900" lvl="0" indent="-342900" algn="l">
                        <a:lnSpc>
                          <a:spcPct val="150000"/>
                        </a:lnSpc>
                        <a:spcAft>
                          <a:spcPts val="0"/>
                        </a:spcAft>
                        <a:buFont typeface="+mj-lt"/>
                        <a:buAutoNum type="arabicPeriod"/>
                        <a:tabLst>
                          <a:tab pos="171450" algn="l"/>
                        </a:tabLst>
                      </a:pPr>
                      <a:r>
                        <a:rPr lang="en-US" sz="1100" dirty="0" err="1">
                          <a:latin typeface="Arial"/>
                          <a:ea typeface="Calibri"/>
                          <a:cs typeface="Times New Roman"/>
                        </a:rPr>
                        <a:t>Sumberdaya</a:t>
                      </a:r>
                      <a:r>
                        <a:rPr lang="en-US" sz="1100" dirty="0">
                          <a:latin typeface="Arial"/>
                          <a:ea typeface="Calibri"/>
                          <a:cs typeface="Times New Roman"/>
                        </a:rPr>
                        <a:t> </a:t>
                      </a:r>
                      <a:r>
                        <a:rPr lang="en-US" sz="1100" dirty="0" err="1">
                          <a:latin typeface="Arial"/>
                          <a:ea typeface="Calibri"/>
                          <a:cs typeface="Times New Roman"/>
                        </a:rPr>
                        <a:t>akuatik</a:t>
                      </a:r>
                      <a:r>
                        <a:rPr lang="en-US" sz="1100" dirty="0">
                          <a:latin typeface="Arial"/>
                          <a:ea typeface="Calibri"/>
                          <a:cs typeface="Times New Roman"/>
                        </a:rPr>
                        <a:t> </a:t>
                      </a:r>
                      <a:r>
                        <a:rPr lang="en-US" sz="1100" dirty="0" err="1">
                          <a:latin typeface="Arial"/>
                          <a:ea typeface="Calibri"/>
                          <a:cs typeface="Times New Roman"/>
                        </a:rPr>
                        <a:t>termasuk</a:t>
                      </a:r>
                      <a:r>
                        <a:rPr lang="en-US" sz="1100" dirty="0">
                          <a:latin typeface="Arial"/>
                          <a:ea typeface="Calibri"/>
                          <a:cs typeface="Times New Roman"/>
                        </a:rPr>
                        <a:t> </a:t>
                      </a:r>
                      <a:r>
                        <a:rPr lang="en-US" sz="1100" dirty="0" err="1">
                          <a:latin typeface="Arial"/>
                          <a:ea typeface="Calibri"/>
                          <a:cs typeface="Times New Roman"/>
                        </a:rPr>
                        <a:t>perikanan</a:t>
                      </a:r>
                      <a:r>
                        <a:rPr lang="en-US" sz="1100" dirty="0">
                          <a:latin typeface="Arial"/>
                          <a:ea typeface="Calibri"/>
                          <a:cs typeface="Times New Roman"/>
                        </a:rPr>
                        <a:t> </a:t>
                      </a:r>
                      <a:r>
                        <a:rPr lang="en-US" sz="1100" dirty="0" err="1">
                          <a:latin typeface="Arial"/>
                          <a:ea typeface="Calibri"/>
                          <a:cs typeface="Times New Roman"/>
                        </a:rPr>
                        <a:t>laut</a:t>
                      </a:r>
                      <a:r>
                        <a:rPr lang="en-US" sz="1100" dirty="0">
                          <a:latin typeface="Arial"/>
                          <a:ea typeface="Calibri"/>
                          <a:cs typeface="Times New Roman"/>
                        </a:rPr>
                        <a:t> </a:t>
                      </a:r>
                      <a:r>
                        <a:rPr lang="en-US" sz="1100" dirty="0" err="1">
                          <a:latin typeface="Arial"/>
                          <a:ea typeface="Calibri"/>
                          <a:cs typeface="Times New Roman"/>
                        </a:rPr>
                        <a:t>dan</a:t>
                      </a:r>
                      <a:r>
                        <a:rPr lang="en-US" sz="1100" dirty="0">
                          <a:latin typeface="Arial"/>
                          <a:ea typeface="Calibri"/>
                          <a:cs typeface="Times New Roman"/>
                        </a:rPr>
                        <a:t> </a:t>
                      </a:r>
                      <a:r>
                        <a:rPr lang="en-US" sz="1100" dirty="0" err="1">
                          <a:latin typeface="Arial"/>
                          <a:ea typeface="Calibri"/>
                          <a:cs typeface="Times New Roman"/>
                        </a:rPr>
                        <a:t>darat</a:t>
                      </a:r>
                      <a:endParaRPr lang="id-ID" sz="1100" dirty="0">
                        <a:latin typeface="Arial"/>
                        <a:ea typeface="Calibri"/>
                        <a:cs typeface="Times New Roman"/>
                      </a:endParaRPr>
                    </a:p>
                    <a:p>
                      <a:pPr marL="342900" lvl="0" indent="-342900" algn="l">
                        <a:lnSpc>
                          <a:spcPct val="150000"/>
                        </a:lnSpc>
                        <a:spcAft>
                          <a:spcPts val="0"/>
                        </a:spcAft>
                        <a:buFont typeface="+mj-lt"/>
                        <a:buAutoNum type="arabicPeriod"/>
                        <a:tabLst>
                          <a:tab pos="171450" algn="l"/>
                        </a:tabLst>
                      </a:pPr>
                      <a:r>
                        <a:rPr lang="en-US" sz="1100" dirty="0" err="1">
                          <a:latin typeface="Arial"/>
                          <a:ea typeface="Calibri"/>
                          <a:cs typeface="Times New Roman"/>
                        </a:rPr>
                        <a:t>Sumberdaya</a:t>
                      </a:r>
                      <a:r>
                        <a:rPr lang="en-US" sz="1100" dirty="0">
                          <a:latin typeface="Arial"/>
                          <a:ea typeface="Calibri"/>
                          <a:cs typeface="Times New Roman"/>
                        </a:rPr>
                        <a:t> mineral </a:t>
                      </a:r>
                      <a:r>
                        <a:rPr lang="en-US" sz="1100" dirty="0" err="1">
                          <a:latin typeface="Arial"/>
                          <a:ea typeface="Calibri"/>
                          <a:cs typeface="Times New Roman"/>
                        </a:rPr>
                        <a:t>dan</a:t>
                      </a:r>
                      <a:r>
                        <a:rPr lang="en-US" sz="1100" dirty="0">
                          <a:latin typeface="Arial"/>
                          <a:ea typeface="Calibri"/>
                          <a:cs typeface="Times New Roman"/>
                        </a:rPr>
                        <a:t> </a:t>
                      </a:r>
                      <a:r>
                        <a:rPr lang="en-US" sz="1100" dirty="0" err="1">
                          <a:latin typeface="Arial"/>
                          <a:ea typeface="Calibri"/>
                          <a:cs typeface="Times New Roman"/>
                        </a:rPr>
                        <a:t>energi</a:t>
                      </a:r>
                      <a:r>
                        <a:rPr lang="en-US" sz="1100" dirty="0">
                          <a:latin typeface="Arial"/>
                          <a:ea typeface="Calibri"/>
                          <a:cs typeface="Times New Roman"/>
                        </a:rPr>
                        <a:t>, </a:t>
                      </a:r>
                      <a:r>
                        <a:rPr lang="en-US" sz="1100" dirty="0" err="1">
                          <a:latin typeface="Arial"/>
                          <a:ea typeface="Calibri"/>
                          <a:cs typeface="Times New Roman"/>
                        </a:rPr>
                        <a:t>termasuk</a:t>
                      </a:r>
                      <a:r>
                        <a:rPr lang="en-US" sz="1100" dirty="0">
                          <a:latin typeface="Arial"/>
                          <a:ea typeface="Calibri"/>
                          <a:cs typeface="Times New Roman"/>
                        </a:rPr>
                        <a:t> </a:t>
                      </a:r>
                      <a:r>
                        <a:rPr lang="en-US" sz="1100" dirty="0" err="1">
                          <a:latin typeface="Arial"/>
                          <a:ea typeface="Calibri"/>
                          <a:cs typeface="Times New Roman"/>
                        </a:rPr>
                        <a:t>energi</a:t>
                      </a:r>
                      <a:r>
                        <a:rPr lang="en-US" sz="1100" dirty="0">
                          <a:latin typeface="Arial"/>
                          <a:ea typeface="Calibri"/>
                          <a:cs typeface="Times New Roman"/>
                        </a:rPr>
                        <a:t> </a:t>
                      </a:r>
                      <a:r>
                        <a:rPr lang="en-US" sz="1100" dirty="0" err="1">
                          <a:latin typeface="Arial"/>
                          <a:ea typeface="Calibri"/>
                          <a:cs typeface="Times New Roman"/>
                        </a:rPr>
                        <a:t>matahari</a:t>
                      </a:r>
                      <a:r>
                        <a:rPr lang="en-US" sz="1100" dirty="0">
                          <a:latin typeface="Arial"/>
                          <a:ea typeface="Calibri"/>
                          <a:cs typeface="Times New Roman"/>
                        </a:rPr>
                        <a:t> </a:t>
                      </a:r>
                      <a:r>
                        <a:rPr lang="en-US" sz="1100" dirty="0" err="1">
                          <a:latin typeface="Arial"/>
                          <a:ea typeface="Calibri"/>
                          <a:cs typeface="Times New Roman"/>
                        </a:rPr>
                        <a:t>dan</a:t>
                      </a:r>
                      <a:r>
                        <a:rPr lang="en-US" sz="1100" dirty="0">
                          <a:latin typeface="Arial"/>
                          <a:ea typeface="Calibri"/>
                          <a:cs typeface="Times New Roman"/>
                        </a:rPr>
                        <a:t> </a:t>
                      </a:r>
                      <a:r>
                        <a:rPr lang="en-US" sz="1100" dirty="0" err="1">
                          <a:latin typeface="Arial"/>
                          <a:ea typeface="Calibri"/>
                          <a:cs typeface="Times New Roman"/>
                        </a:rPr>
                        <a:t>pasang</a:t>
                      </a:r>
                      <a:r>
                        <a:rPr lang="en-US" sz="1100" dirty="0">
                          <a:latin typeface="Arial"/>
                          <a:ea typeface="Calibri"/>
                          <a:cs typeface="Times New Roman"/>
                        </a:rPr>
                        <a:t> </a:t>
                      </a:r>
                      <a:r>
                        <a:rPr lang="en-US" sz="1100" dirty="0" err="1">
                          <a:latin typeface="Arial"/>
                          <a:ea typeface="Calibri"/>
                          <a:cs typeface="Times New Roman"/>
                        </a:rPr>
                        <a:t>surut</a:t>
                      </a:r>
                      <a:endParaRPr lang="id-ID" sz="1100" dirty="0">
                        <a:latin typeface="Arial"/>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gn="l">
                        <a:lnSpc>
                          <a:spcPct val="150000"/>
                        </a:lnSpc>
                        <a:spcAft>
                          <a:spcPts val="0"/>
                        </a:spcAft>
                        <a:buFont typeface="+mj-lt"/>
                        <a:buAutoNum type="arabicPeriod"/>
                        <a:tabLst>
                          <a:tab pos="123190" algn="l"/>
                        </a:tabLst>
                      </a:pPr>
                      <a:r>
                        <a:rPr lang="en-US" sz="1100" dirty="0" err="1">
                          <a:latin typeface="Arial"/>
                          <a:ea typeface="Calibri"/>
                          <a:cs typeface="Times New Roman"/>
                        </a:rPr>
                        <a:t>Sumberdaya</a:t>
                      </a:r>
                      <a:r>
                        <a:rPr lang="en-US" sz="1100" dirty="0">
                          <a:latin typeface="Arial"/>
                          <a:ea typeface="Calibri"/>
                          <a:cs typeface="Times New Roman"/>
                        </a:rPr>
                        <a:t> </a:t>
                      </a:r>
                      <a:r>
                        <a:rPr lang="en-US" sz="1100" dirty="0" err="1">
                          <a:latin typeface="Arial"/>
                          <a:ea typeface="Calibri"/>
                          <a:cs typeface="Times New Roman"/>
                        </a:rPr>
                        <a:t>tanah</a:t>
                      </a:r>
                      <a:endParaRPr lang="id-ID" sz="1100" dirty="0">
                        <a:latin typeface="Arial"/>
                        <a:ea typeface="Calibri"/>
                        <a:cs typeface="Times New Roman"/>
                      </a:endParaRPr>
                    </a:p>
                    <a:p>
                      <a:pPr marL="342900" lvl="0" indent="-342900" algn="l">
                        <a:lnSpc>
                          <a:spcPct val="150000"/>
                        </a:lnSpc>
                        <a:spcAft>
                          <a:spcPts val="0"/>
                        </a:spcAft>
                        <a:buFont typeface="+mj-lt"/>
                        <a:buAutoNum type="arabicPeriod"/>
                        <a:tabLst>
                          <a:tab pos="123190" algn="l"/>
                        </a:tabLst>
                      </a:pPr>
                      <a:r>
                        <a:rPr lang="en-US" sz="1100" dirty="0" err="1">
                          <a:latin typeface="Arial"/>
                          <a:ea typeface="Calibri"/>
                          <a:cs typeface="Times New Roman"/>
                        </a:rPr>
                        <a:t>Sumberdaya</a:t>
                      </a:r>
                      <a:r>
                        <a:rPr lang="en-US" sz="1100" dirty="0">
                          <a:latin typeface="Arial"/>
                          <a:ea typeface="Calibri"/>
                          <a:cs typeface="Times New Roman"/>
                        </a:rPr>
                        <a:t> </a:t>
                      </a:r>
                      <a:r>
                        <a:rPr lang="en-US" sz="1100" dirty="0" err="1">
                          <a:latin typeface="Arial"/>
                          <a:ea typeface="Calibri"/>
                          <a:cs typeface="Times New Roman"/>
                        </a:rPr>
                        <a:t>hutan</a:t>
                      </a:r>
                      <a:endParaRPr lang="id-ID" sz="1100" dirty="0">
                        <a:latin typeface="Arial"/>
                        <a:ea typeface="Calibri"/>
                        <a:cs typeface="Times New Roman"/>
                      </a:endParaRPr>
                    </a:p>
                    <a:p>
                      <a:pPr marL="342900" lvl="0" indent="-342900" algn="l">
                        <a:lnSpc>
                          <a:spcPct val="150000"/>
                        </a:lnSpc>
                        <a:spcAft>
                          <a:spcPts val="0"/>
                        </a:spcAft>
                        <a:buFont typeface="+mj-lt"/>
                        <a:buAutoNum type="arabicPeriod"/>
                        <a:tabLst>
                          <a:tab pos="123190" algn="l"/>
                        </a:tabLst>
                      </a:pPr>
                      <a:r>
                        <a:rPr lang="en-US" sz="1100" dirty="0" err="1">
                          <a:latin typeface="Arial"/>
                          <a:ea typeface="Calibri"/>
                          <a:cs typeface="Times New Roman"/>
                        </a:rPr>
                        <a:t>Sumberdaya</a:t>
                      </a:r>
                      <a:r>
                        <a:rPr lang="en-US" sz="1100" dirty="0">
                          <a:latin typeface="Arial"/>
                          <a:ea typeface="Calibri"/>
                          <a:cs typeface="Times New Roman"/>
                        </a:rPr>
                        <a:t> air</a:t>
                      </a:r>
                      <a:endParaRPr lang="id-ID" sz="1100" dirty="0">
                        <a:latin typeface="Arial"/>
                        <a:ea typeface="Calibri"/>
                        <a:cs typeface="Times New Roman"/>
                      </a:endParaRPr>
                    </a:p>
                    <a:p>
                      <a:pPr marL="342900" lvl="0" indent="-342900" algn="l">
                        <a:lnSpc>
                          <a:spcPct val="150000"/>
                        </a:lnSpc>
                        <a:spcAft>
                          <a:spcPts val="0"/>
                        </a:spcAft>
                        <a:buFont typeface="+mj-lt"/>
                        <a:buAutoNum type="arabicPeriod"/>
                        <a:tabLst>
                          <a:tab pos="123190" algn="l"/>
                        </a:tabLst>
                      </a:pPr>
                      <a:r>
                        <a:rPr lang="en-US" sz="1100" dirty="0" err="1">
                          <a:latin typeface="Arial"/>
                          <a:ea typeface="Calibri"/>
                          <a:cs typeface="Times New Roman"/>
                        </a:rPr>
                        <a:t>Sumberdaya</a:t>
                      </a:r>
                      <a:r>
                        <a:rPr lang="en-US" sz="1100" dirty="0">
                          <a:latin typeface="Arial"/>
                          <a:ea typeface="Calibri"/>
                          <a:cs typeface="Times New Roman"/>
                        </a:rPr>
                        <a:t> mineral</a:t>
                      </a:r>
                      <a:endParaRPr lang="id-ID" sz="1100" dirty="0">
                        <a:latin typeface="Arial"/>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gn="l">
                        <a:lnSpc>
                          <a:spcPct val="150000"/>
                        </a:lnSpc>
                        <a:spcAft>
                          <a:spcPts val="0"/>
                        </a:spcAft>
                        <a:buFont typeface="+mj-lt"/>
                        <a:buAutoNum type="arabicPeriod"/>
                        <a:tabLst>
                          <a:tab pos="228600" algn="l"/>
                        </a:tabLst>
                      </a:pPr>
                      <a:r>
                        <a:rPr lang="en-US" sz="1100" dirty="0" err="1">
                          <a:latin typeface="Arial"/>
                          <a:ea typeface="Calibri"/>
                          <a:cs typeface="Times New Roman"/>
                        </a:rPr>
                        <a:t>Sumberdaya</a:t>
                      </a:r>
                      <a:r>
                        <a:rPr lang="en-US" sz="1100" dirty="0">
                          <a:latin typeface="Arial"/>
                          <a:ea typeface="Calibri"/>
                          <a:cs typeface="Times New Roman"/>
                        </a:rPr>
                        <a:t> </a:t>
                      </a:r>
                      <a:r>
                        <a:rPr lang="en-US" sz="1100" dirty="0" err="1">
                          <a:latin typeface="Arial"/>
                          <a:ea typeface="Calibri"/>
                          <a:cs typeface="Times New Roman"/>
                        </a:rPr>
                        <a:t>lahan</a:t>
                      </a:r>
                      <a:endParaRPr lang="id-ID" sz="1100" dirty="0">
                        <a:latin typeface="Arial"/>
                        <a:ea typeface="Calibri"/>
                        <a:cs typeface="Times New Roman"/>
                      </a:endParaRPr>
                    </a:p>
                    <a:p>
                      <a:pPr marL="342900" lvl="0" indent="-342900" algn="l">
                        <a:lnSpc>
                          <a:spcPct val="150000"/>
                        </a:lnSpc>
                        <a:spcAft>
                          <a:spcPts val="0"/>
                        </a:spcAft>
                        <a:buFont typeface="+mj-lt"/>
                        <a:buAutoNum type="arabicPeriod"/>
                        <a:tabLst>
                          <a:tab pos="228600" algn="l"/>
                        </a:tabLst>
                      </a:pPr>
                      <a:r>
                        <a:rPr lang="en-US" sz="1100" dirty="0" err="1">
                          <a:latin typeface="Arial"/>
                          <a:ea typeface="Calibri"/>
                          <a:cs typeface="Times New Roman"/>
                        </a:rPr>
                        <a:t>Sumberdaya</a:t>
                      </a:r>
                      <a:r>
                        <a:rPr lang="en-US" sz="1100" dirty="0">
                          <a:latin typeface="Arial"/>
                          <a:ea typeface="Calibri"/>
                          <a:cs typeface="Times New Roman"/>
                        </a:rPr>
                        <a:t> </a:t>
                      </a:r>
                      <a:r>
                        <a:rPr lang="en-US" sz="1100" dirty="0" err="1">
                          <a:latin typeface="Arial"/>
                          <a:ea typeface="Calibri"/>
                          <a:cs typeface="Times New Roman"/>
                        </a:rPr>
                        <a:t>hutan</a:t>
                      </a:r>
                      <a:endParaRPr lang="id-ID" sz="1100" dirty="0">
                        <a:latin typeface="Arial"/>
                        <a:ea typeface="Calibri"/>
                        <a:cs typeface="Times New Roman"/>
                      </a:endParaRPr>
                    </a:p>
                    <a:p>
                      <a:pPr marL="342900" lvl="0" indent="-342900" algn="l">
                        <a:lnSpc>
                          <a:spcPct val="150000"/>
                        </a:lnSpc>
                        <a:spcAft>
                          <a:spcPts val="0"/>
                        </a:spcAft>
                        <a:buFont typeface="+mj-lt"/>
                        <a:buAutoNum type="arabicPeriod"/>
                        <a:tabLst>
                          <a:tab pos="228600" algn="l"/>
                        </a:tabLst>
                      </a:pPr>
                      <a:r>
                        <a:rPr lang="en-US" sz="1100" dirty="0" err="1">
                          <a:latin typeface="Arial"/>
                          <a:ea typeface="Calibri"/>
                          <a:cs typeface="Times New Roman"/>
                        </a:rPr>
                        <a:t>Sumberdaya</a:t>
                      </a:r>
                      <a:r>
                        <a:rPr lang="en-US" sz="1100" dirty="0">
                          <a:latin typeface="Arial"/>
                          <a:ea typeface="Calibri"/>
                          <a:cs typeface="Times New Roman"/>
                        </a:rPr>
                        <a:t> air</a:t>
                      </a:r>
                      <a:endParaRPr lang="id-ID" sz="1100" dirty="0">
                        <a:latin typeface="Arial"/>
                        <a:ea typeface="Calibri"/>
                        <a:cs typeface="Times New Roman"/>
                      </a:endParaRPr>
                    </a:p>
                    <a:p>
                      <a:pPr marL="342900" lvl="0" indent="-342900" algn="l">
                        <a:lnSpc>
                          <a:spcPct val="150000"/>
                        </a:lnSpc>
                        <a:spcAft>
                          <a:spcPts val="0"/>
                        </a:spcAft>
                        <a:buFont typeface="+mj-lt"/>
                        <a:buAutoNum type="arabicPeriod"/>
                        <a:tabLst>
                          <a:tab pos="228600" algn="l"/>
                        </a:tabLst>
                      </a:pPr>
                      <a:r>
                        <a:rPr lang="en-US" sz="1100" dirty="0" err="1">
                          <a:latin typeface="Arial"/>
                          <a:ea typeface="Calibri"/>
                          <a:cs typeface="Times New Roman"/>
                        </a:rPr>
                        <a:t>Sumberdaya</a:t>
                      </a:r>
                      <a:r>
                        <a:rPr lang="en-US" sz="1100" dirty="0">
                          <a:latin typeface="Arial"/>
                          <a:ea typeface="Calibri"/>
                          <a:cs typeface="Times New Roman"/>
                        </a:rPr>
                        <a:t> mineral</a:t>
                      </a:r>
                      <a:endParaRPr lang="id-ID" sz="1100" dirty="0">
                        <a:latin typeface="Arial"/>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2420888"/>
            <a:ext cx="4716016" cy="4653136"/>
          </a:xfrm>
        </p:spPr>
        <p:txBody>
          <a:bodyPr/>
          <a:lstStyle/>
          <a:p>
            <a:pPr marL="514350" indent="-514350" algn="just">
              <a:buAutoNum type="arabicPeriod"/>
            </a:pPr>
            <a:r>
              <a:rPr lang="id-ID" sz="2000" dirty="0" smtClean="0">
                <a:solidFill>
                  <a:schemeClr val="tx2">
                    <a:lumMod val="50000"/>
                  </a:schemeClr>
                </a:solidFill>
              </a:rPr>
              <a:t>Sumberdaya Hutan</a:t>
            </a:r>
          </a:p>
          <a:p>
            <a:pPr marL="514350" indent="-514350" algn="just"/>
            <a:r>
              <a:rPr lang="id-ID" sz="2000" dirty="0" smtClean="0">
                <a:solidFill>
                  <a:schemeClr val="tx2">
                    <a:lumMod val="50000"/>
                  </a:schemeClr>
                </a:solidFill>
              </a:rPr>
              <a:t>	H</a:t>
            </a:r>
            <a:r>
              <a:rPr lang="en-US" sz="2000" dirty="0" err="1" smtClean="0">
                <a:solidFill>
                  <a:schemeClr val="tx2">
                    <a:lumMod val="50000"/>
                  </a:schemeClr>
                </a:solidFill>
              </a:rPr>
              <a:t>utan</a:t>
            </a:r>
            <a:r>
              <a:rPr lang="en-US" sz="2000" dirty="0" smtClean="0">
                <a:solidFill>
                  <a:schemeClr val="tx2">
                    <a:lumMod val="50000"/>
                  </a:schemeClr>
                </a:solidFill>
              </a:rPr>
              <a:t> </a:t>
            </a:r>
            <a:r>
              <a:rPr lang="en-US" sz="2000" dirty="0" err="1" smtClean="0">
                <a:solidFill>
                  <a:schemeClr val="tx2">
                    <a:lumMod val="50000"/>
                  </a:schemeClr>
                </a:solidFill>
              </a:rPr>
              <a:t>mempunyai</a:t>
            </a:r>
            <a:r>
              <a:rPr lang="en-US" sz="2000" dirty="0" smtClean="0">
                <a:solidFill>
                  <a:schemeClr val="tx2">
                    <a:lumMod val="50000"/>
                  </a:schemeClr>
                </a:solidFill>
              </a:rPr>
              <a:t> </a:t>
            </a:r>
            <a:r>
              <a:rPr lang="en-US" sz="2000" dirty="0" err="1" smtClean="0">
                <a:solidFill>
                  <a:schemeClr val="tx2">
                    <a:lumMod val="50000"/>
                  </a:schemeClr>
                </a:solidFill>
              </a:rPr>
              <a:t>fungsi</a:t>
            </a:r>
            <a:r>
              <a:rPr lang="en-US" sz="2000" dirty="0" smtClean="0">
                <a:solidFill>
                  <a:schemeClr val="tx2">
                    <a:lumMod val="50000"/>
                  </a:schemeClr>
                </a:solidFill>
              </a:rPr>
              <a:t> yang </a:t>
            </a:r>
            <a:r>
              <a:rPr lang="en-US" sz="2000" dirty="0" err="1" smtClean="0">
                <a:solidFill>
                  <a:schemeClr val="tx2">
                    <a:lumMod val="50000"/>
                  </a:schemeClr>
                </a:solidFill>
              </a:rPr>
              <a:t>beraneka</a:t>
            </a:r>
            <a:r>
              <a:rPr lang="en-US" sz="2000" dirty="0" smtClean="0">
                <a:solidFill>
                  <a:schemeClr val="tx2">
                    <a:lumMod val="50000"/>
                  </a:schemeClr>
                </a:solidFill>
              </a:rPr>
              <a:t> </a:t>
            </a:r>
            <a:r>
              <a:rPr lang="en-US" sz="2000" dirty="0" err="1" smtClean="0">
                <a:solidFill>
                  <a:schemeClr val="tx2">
                    <a:lumMod val="50000"/>
                  </a:schemeClr>
                </a:solidFill>
              </a:rPr>
              <a:t>ragam</a:t>
            </a:r>
            <a:r>
              <a:rPr lang="en-US" sz="2000" dirty="0" smtClean="0">
                <a:solidFill>
                  <a:schemeClr val="tx2">
                    <a:lumMod val="50000"/>
                  </a:schemeClr>
                </a:solidFill>
              </a:rPr>
              <a:t> </a:t>
            </a:r>
            <a:r>
              <a:rPr lang="en-US" sz="2000" dirty="0" err="1" smtClean="0">
                <a:solidFill>
                  <a:schemeClr val="tx2">
                    <a:lumMod val="50000"/>
                  </a:schemeClr>
                </a:solidFill>
              </a:rPr>
              <a:t>antara</a:t>
            </a:r>
            <a:r>
              <a:rPr lang="en-US" sz="2000" dirty="0" smtClean="0">
                <a:solidFill>
                  <a:schemeClr val="tx2">
                    <a:lumMod val="50000"/>
                  </a:schemeClr>
                </a:solidFill>
              </a:rPr>
              <a:t> lain </a:t>
            </a:r>
            <a:r>
              <a:rPr lang="en-US" sz="2000" dirty="0" err="1" smtClean="0">
                <a:solidFill>
                  <a:schemeClr val="tx2">
                    <a:lumMod val="50000"/>
                  </a:schemeClr>
                </a:solidFill>
              </a:rPr>
              <a:t>sebagai</a:t>
            </a:r>
            <a:r>
              <a:rPr lang="en-US" sz="2000" dirty="0" smtClean="0">
                <a:solidFill>
                  <a:schemeClr val="tx2">
                    <a:lumMod val="50000"/>
                  </a:schemeClr>
                </a:solidFill>
              </a:rPr>
              <a:t> </a:t>
            </a:r>
            <a:r>
              <a:rPr lang="en-US" sz="2000" dirty="0" err="1" smtClean="0">
                <a:solidFill>
                  <a:schemeClr val="tx2">
                    <a:lumMod val="50000"/>
                  </a:schemeClr>
                </a:solidFill>
              </a:rPr>
              <a:t>tempat</a:t>
            </a:r>
            <a:r>
              <a:rPr lang="en-US" sz="2000" dirty="0" smtClean="0">
                <a:solidFill>
                  <a:schemeClr val="tx2">
                    <a:lumMod val="50000"/>
                  </a:schemeClr>
                </a:solidFill>
              </a:rPr>
              <a:t> </a:t>
            </a:r>
            <a:r>
              <a:rPr lang="en-US" sz="2000" dirty="0" err="1" smtClean="0">
                <a:solidFill>
                  <a:schemeClr val="tx2">
                    <a:lumMod val="50000"/>
                  </a:schemeClr>
                </a:solidFill>
              </a:rPr>
              <a:t>tinggal</a:t>
            </a:r>
            <a:r>
              <a:rPr lang="en-US" sz="2000" dirty="0" smtClean="0">
                <a:solidFill>
                  <a:schemeClr val="tx2">
                    <a:lumMod val="50000"/>
                  </a:schemeClr>
                </a:solidFill>
              </a:rPr>
              <a:t> </a:t>
            </a:r>
            <a:r>
              <a:rPr lang="en-US" sz="2000" dirty="0" err="1" smtClean="0">
                <a:solidFill>
                  <a:schemeClr val="tx2">
                    <a:lumMod val="50000"/>
                  </a:schemeClr>
                </a:solidFill>
              </a:rPr>
              <a:t>hewan</a:t>
            </a:r>
            <a:r>
              <a:rPr lang="en-US" sz="2000" dirty="0" smtClean="0">
                <a:solidFill>
                  <a:schemeClr val="tx2">
                    <a:lumMod val="50000"/>
                  </a:schemeClr>
                </a:solidFill>
              </a:rPr>
              <a:t>; </a:t>
            </a:r>
            <a:r>
              <a:rPr lang="en-US" sz="2000" dirty="0" err="1" smtClean="0">
                <a:solidFill>
                  <a:schemeClr val="tx2">
                    <a:lumMod val="50000"/>
                  </a:schemeClr>
                </a:solidFill>
              </a:rPr>
              <a:t>penghasil</a:t>
            </a:r>
            <a:r>
              <a:rPr lang="en-US" sz="2000" dirty="0" smtClean="0">
                <a:solidFill>
                  <a:schemeClr val="tx2">
                    <a:lumMod val="50000"/>
                  </a:schemeClr>
                </a:solidFill>
              </a:rPr>
              <a:t> </a:t>
            </a:r>
            <a:r>
              <a:rPr lang="en-US" sz="2000" dirty="0" err="1" smtClean="0">
                <a:solidFill>
                  <a:schemeClr val="tx2">
                    <a:lumMod val="50000"/>
                  </a:schemeClr>
                </a:solidFill>
              </a:rPr>
              <a:t>kayu</a:t>
            </a:r>
            <a:r>
              <a:rPr lang="en-US" sz="2000" dirty="0" smtClean="0">
                <a:solidFill>
                  <a:schemeClr val="tx2">
                    <a:lumMod val="50000"/>
                  </a:schemeClr>
                </a:solidFill>
              </a:rPr>
              <a:t>, </a:t>
            </a:r>
            <a:r>
              <a:rPr lang="en-US" sz="2000" dirty="0" err="1" smtClean="0">
                <a:solidFill>
                  <a:schemeClr val="tx2">
                    <a:lumMod val="50000"/>
                  </a:schemeClr>
                </a:solidFill>
              </a:rPr>
              <a:t>rotan</a:t>
            </a:r>
            <a:r>
              <a:rPr lang="en-US" sz="2000" dirty="0" smtClean="0">
                <a:solidFill>
                  <a:schemeClr val="tx2">
                    <a:lumMod val="50000"/>
                  </a:schemeClr>
                </a:solidFill>
              </a:rPr>
              <a:t>, </a:t>
            </a:r>
            <a:r>
              <a:rPr lang="en-US" sz="2000" dirty="0" err="1" smtClean="0">
                <a:solidFill>
                  <a:schemeClr val="tx2">
                    <a:lumMod val="50000"/>
                  </a:schemeClr>
                </a:solidFill>
              </a:rPr>
              <a:t>dan</a:t>
            </a:r>
            <a:r>
              <a:rPr lang="en-US" sz="2000" dirty="0" smtClean="0">
                <a:solidFill>
                  <a:schemeClr val="tx2">
                    <a:lumMod val="50000"/>
                  </a:schemeClr>
                </a:solidFill>
              </a:rPr>
              <a:t> </a:t>
            </a:r>
            <a:r>
              <a:rPr lang="en-US" sz="2000" dirty="0" err="1" smtClean="0">
                <a:solidFill>
                  <a:schemeClr val="tx2">
                    <a:lumMod val="50000"/>
                  </a:schemeClr>
                </a:solidFill>
              </a:rPr>
              <a:t>hasil</a:t>
            </a:r>
            <a:r>
              <a:rPr lang="en-US" sz="2000" dirty="0" smtClean="0">
                <a:solidFill>
                  <a:schemeClr val="tx2">
                    <a:lumMod val="50000"/>
                  </a:schemeClr>
                </a:solidFill>
              </a:rPr>
              <a:t> </a:t>
            </a:r>
            <a:r>
              <a:rPr lang="en-US" sz="2000" dirty="0" err="1" smtClean="0">
                <a:solidFill>
                  <a:schemeClr val="tx2">
                    <a:lumMod val="50000"/>
                  </a:schemeClr>
                </a:solidFill>
              </a:rPr>
              <a:t>hutan</a:t>
            </a:r>
            <a:r>
              <a:rPr lang="en-US" sz="2000" dirty="0" smtClean="0">
                <a:solidFill>
                  <a:schemeClr val="tx2">
                    <a:lumMod val="50000"/>
                  </a:schemeClr>
                </a:solidFill>
              </a:rPr>
              <a:t> </a:t>
            </a:r>
            <a:r>
              <a:rPr lang="en-US" sz="2000" dirty="0" err="1" smtClean="0">
                <a:solidFill>
                  <a:schemeClr val="tx2">
                    <a:lumMod val="50000"/>
                  </a:schemeClr>
                </a:solidFill>
              </a:rPr>
              <a:t>lainnya</a:t>
            </a:r>
            <a:r>
              <a:rPr lang="en-US" sz="2000" dirty="0" smtClean="0">
                <a:solidFill>
                  <a:schemeClr val="tx2">
                    <a:lumMod val="50000"/>
                  </a:schemeClr>
                </a:solidFill>
              </a:rPr>
              <a:t>; </a:t>
            </a:r>
            <a:r>
              <a:rPr lang="en-US" sz="2000" dirty="0" err="1" smtClean="0">
                <a:solidFill>
                  <a:schemeClr val="tx2">
                    <a:lumMod val="50000"/>
                  </a:schemeClr>
                </a:solidFill>
              </a:rPr>
              <a:t>fungsi</a:t>
            </a:r>
            <a:r>
              <a:rPr lang="en-US" sz="2000" dirty="0" smtClean="0">
                <a:solidFill>
                  <a:schemeClr val="tx2">
                    <a:lumMod val="50000"/>
                  </a:schemeClr>
                </a:solidFill>
              </a:rPr>
              <a:t> </a:t>
            </a:r>
            <a:r>
              <a:rPr lang="en-US" sz="2000" dirty="0" err="1" smtClean="0">
                <a:solidFill>
                  <a:schemeClr val="tx2">
                    <a:lumMod val="50000"/>
                  </a:schemeClr>
                </a:solidFill>
              </a:rPr>
              <a:t>sebagai</a:t>
            </a:r>
            <a:r>
              <a:rPr lang="en-US" sz="2000" dirty="0" smtClean="0">
                <a:solidFill>
                  <a:schemeClr val="tx2">
                    <a:lumMod val="50000"/>
                  </a:schemeClr>
                </a:solidFill>
              </a:rPr>
              <a:t> </a:t>
            </a:r>
            <a:r>
              <a:rPr lang="en-US" sz="2000" dirty="0" err="1" smtClean="0">
                <a:solidFill>
                  <a:schemeClr val="tx2">
                    <a:lumMod val="50000"/>
                  </a:schemeClr>
                </a:solidFill>
              </a:rPr>
              <a:t>pelindung</a:t>
            </a:r>
            <a:r>
              <a:rPr lang="en-US" sz="2000" dirty="0" smtClean="0">
                <a:solidFill>
                  <a:schemeClr val="tx2">
                    <a:lumMod val="50000"/>
                  </a:schemeClr>
                </a:solidFill>
              </a:rPr>
              <a:t> </a:t>
            </a:r>
            <a:r>
              <a:rPr lang="en-US" sz="2000" dirty="0" err="1" smtClean="0">
                <a:solidFill>
                  <a:schemeClr val="tx2">
                    <a:lumMod val="50000"/>
                  </a:schemeClr>
                </a:solidFill>
              </a:rPr>
              <a:t>lingkungan</a:t>
            </a:r>
            <a:r>
              <a:rPr lang="en-US" sz="2000" dirty="0" smtClean="0">
                <a:solidFill>
                  <a:schemeClr val="tx2">
                    <a:lumMod val="50000"/>
                  </a:schemeClr>
                </a:solidFill>
              </a:rPr>
              <a:t> yang </a:t>
            </a:r>
            <a:r>
              <a:rPr lang="en-US" sz="2000" dirty="0" err="1" smtClean="0">
                <a:solidFill>
                  <a:schemeClr val="tx2">
                    <a:lumMod val="50000"/>
                  </a:schemeClr>
                </a:solidFill>
              </a:rPr>
              <a:t>mengatur</a:t>
            </a:r>
            <a:r>
              <a:rPr lang="en-US" sz="2000" dirty="0" smtClean="0">
                <a:solidFill>
                  <a:schemeClr val="tx2">
                    <a:lumMod val="50000"/>
                  </a:schemeClr>
                </a:solidFill>
              </a:rPr>
              <a:t> </a:t>
            </a:r>
            <a:r>
              <a:rPr lang="en-US" sz="2000" dirty="0" err="1" smtClean="0">
                <a:solidFill>
                  <a:schemeClr val="tx2">
                    <a:lumMod val="50000"/>
                  </a:schemeClr>
                </a:solidFill>
              </a:rPr>
              <a:t>tata</a:t>
            </a:r>
            <a:r>
              <a:rPr lang="en-US" sz="2000" dirty="0" smtClean="0">
                <a:solidFill>
                  <a:schemeClr val="tx2">
                    <a:lumMod val="50000"/>
                  </a:schemeClr>
                </a:solidFill>
              </a:rPr>
              <a:t> air, </a:t>
            </a:r>
            <a:r>
              <a:rPr lang="en-US" sz="2000" dirty="0" err="1" smtClean="0">
                <a:solidFill>
                  <a:schemeClr val="tx2">
                    <a:lumMod val="50000"/>
                  </a:schemeClr>
                </a:solidFill>
              </a:rPr>
              <a:t>melindungi</a:t>
            </a:r>
            <a:r>
              <a:rPr lang="en-US" sz="2000" dirty="0" smtClean="0">
                <a:solidFill>
                  <a:schemeClr val="tx2">
                    <a:lumMod val="50000"/>
                  </a:schemeClr>
                </a:solidFill>
              </a:rPr>
              <a:t> </a:t>
            </a:r>
            <a:r>
              <a:rPr lang="en-US" sz="2000" dirty="0" err="1" smtClean="0">
                <a:solidFill>
                  <a:schemeClr val="tx2">
                    <a:lumMod val="50000"/>
                  </a:schemeClr>
                </a:solidFill>
              </a:rPr>
              <a:t>kesuburan</a:t>
            </a:r>
            <a:r>
              <a:rPr lang="en-US" sz="2000" dirty="0" smtClean="0">
                <a:solidFill>
                  <a:schemeClr val="tx2">
                    <a:lumMod val="50000"/>
                  </a:schemeClr>
                </a:solidFill>
              </a:rPr>
              <a:t> </a:t>
            </a:r>
            <a:r>
              <a:rPr lang="en-US" sz="2000" dirty="0" err="1" smtClean="0">
                <a:solidFill>
                  <a:schemeClr val="tx2">
                    <a:lumMod val="50000"/>
                  </a:schemeClr>
                </a:solidFill>
              </a:rPr>
              <a:t>tanah</a:t>
            </a:r>
            <a:r>
              <a:rPr lang="en-US" sz="2000" dirty="0" smtClean="0">
                <a:solidFill>
                  <a:schemeClr val="tx2">
                    <a:lumMod val="50000"/>
                  </a:schemeClr>
                </a:solidFill>
              </a:rPr>
              <a:t>, </a:t>
            </a:r>
            <a:r>
              <a:rPr lang="en-US" sz="2000" dirty="0" err="1" smtClean="0">
                <a:solidFill>
                  <a:schemeClr val="tx2">
                    <a:lumMod val="50000"/>
                  </a:schemeClr>
                </a:solidFill>
              </a:rPr>
              <a:t>mencegah</a:t>
            </a:r>
            <a:r>
              <a:rPr lang="en-US" sz="2000" dirty="0" smtClean="0">
                <a:solidFill>
                  <a:schemeClr val="tx2">
                    <a:lumMod val="50000"/>
                  </a:schemeClr>
                </a:solidFill>
              </a:rPr>
              <a:t> </a:t>
            </a:r>
            <a:r>
              <a:rPr lang="en-US" sz="2000" dirty="0" err="1" smtClean="0">
                <a:solidFill>
                  <a:schemeClr val="tx2">
                    <a:lumMod val="50000"/>
                  </a:schemeClr>
                </a:solidFill>
              </a:rPr>
              <a:t>erosi</a:t>
            </a:r>
            <a:r>
              <a:rPr lang="en-US" sz="2000" dirty="0" smtClean="0">
                <a:solidFill>
                  <a:schemeClr val="tx2">
                    <a:lumMod val="50000"/>
                  </a:schemeClr>
                </a:solidFill>
              </a:rPr>
              <a:t>, </a:t>
            </a:r>
            <a:r>
              <a:rPr lang="en-US" sz="2000" dirty="0" err="1" smtClean="0">
                <a:solidFill>
                  <a:schemeClr val="tx2">
                    <a:lumMod val="50000"/>
                  </a:schemeClr>
                </a:solidFill>
              </a:rPr>
              <a:t>mempengaruhi</a:t>
            </a:r>
            <a:r>
              <a:rPr lang="en-US" sz="2000" dirty="0" smtClean="0">
                <a:solidFill>
                  <a:schemeClr val="tx2">
                    <a:lumMod val="50000"/>
                  </a:schemeClr>
                </a:solidFill>
              </a:rPr>
              <a:t> </a:t>
            </a:r>
            <a:r>
              <a:rPr lang="en-US" sz="2000" dirty="0" err="1" smtClean="0">
                <a:solidFill>
                  <a:schemeClr val="tx2">
                    <a:lumMod val="50000"/>
                  </a:schemeClr>
                </a:solidFill>
              </a:rPr>
              <a:t>kondisi</a:t>
            </a:r>
            <a:r>
              <a:rPr lang="en-US" sz="2000" dirty="0" smtClean="0">
                <a:solidFill>
                  <a:schemeClr val="tx2">
                    <a:lumMod val="50000"/>
                  </a:schemeClr>
                </a:solidFill>
              </a:rPr>
              <a:t> </a:t>
            </a:r>
            <a:r>
              <a:rPr lang="en-US" sz="2000" dirty="0" err="1" smtClean="0">
                <a:solidFill>
                  <a:schemeClr val="tx2">
                    <a:lumMod val="50000"/>
                  </a:schemeClr>
                </a:solidFill>
              </a:rPr>
              <a:t>iklim</a:t>
            </a:r>
            <a:r>
              <a:rPr lang="en-US" sz="2000" dirty="0" smtClean="0">
                <a:solidFill>
                  <a:schemeClr val="tx2">
                    <a:lumMod val="50000"/>
                  </a:schemeClr>
                </a:solidFill>
              </a:rPr>
              <a:t>, </a:t>
            </a:r>
            <a:r>
              <a:rPr lang="en-US" sz="2000" dirty="0" err="1" smtClean="0">
                <a:solidFill>
                  <a:schemeClr val="tx2">
                    <a:lumMod val="50000"/>
                  </a:schemeClr>
                </a:solidFill>
              </a:rPr>
              <a:t>dan</a:t>
            </a:r>
            <a:r>
              <a:rPr lang="en-US" sz="2000" dirty="0" smtClean="0">
                <a:solidFill>
                  <a:schemeClr val="tx2">
                    <a:lumMod val="50000"/>
                  </a:schemeClr>
                </a:solidFill>
              </a:rPr>
              <a:t> lain-lain; </a:t>
            </a:r>
            <a:r>
              <a:rPr lang="en-US" sz="2000" dirty="0" err="1" smtClean="0">
                <a:solidFill>
                  <a:schemeClr val="tx2">
                    <a:lumMod val="50000"/>
                  </a:schemeClr>
                </a:solidFill>
              </a:rPr>
              <a:t>serta</a:t>
            </a:r>
            <a:r>
              <a:rPr lang="en-US" sz="2000" dirty="0" smtClean="0">
                <a:solidFill>
                  <a:schemeClr val="tx2">
                    <a:lumMod val="50000"/>
                  </a:schemeClr>
                </a:solidFill>
              </a:rPr>
              <a:t> </a:t>
            </a:r>
            <a:r>
              <a:rPr lang="en-US" sz="2000" dirty="0" err="1" smtClean="0">
                <a:solidFill>
                  <a:schemeClr val="tx2">
                    <a:lumMod val="50000"/>
                  </a:schemeClr>
                </a:solidFill>
              </a:rPr>
              <a:t>sebagai</a:t>
            </a:r>
            <a:r>
              <a:rPr lang="en-US" sz="2000" dirty="0" smtClean="0">
                <a:solidFill>
                  <a:schemeClr val="tx2">
                    <a:lumMod val="50000"/>
                  </a:schemeClr>
                </a:solidFill>
              </a:rPr>
              <a:t> </a:t>
            </a:r>
            <a:r>
              <a:rPr lang="en-US" sz="2000" dirty="0" err="1" smtClean="0">
                <a:solidFill>
                  <a:schemeClr val="tx2">
                    <a:lumMod val="50000"/>
                  </a:schemeClr>
                </a:solidFill>
              </a:rPr>
              <a:t>salah</a:t>
            </a:r>
            <a:r>
              <a:rPr lang="en-US" sz="2000" dirty="0" smtClean="0">
                <a:solidFill>
                  <a:schemeClr val="tx2">
                    <a:lumMod val="50000"/>
                  </a:schemeClr>
                </a:solidFill>
              </a:rPr>
              <a:t> </a:t>
            </a:r>
            <a:r>
              <a:rPr lang="en-US" sz="2000" dirty="0" err="1" smtClean="0">
                <a:solidFill>
                  <a:schemeClr val="tx2">
                    <a:lumMod val="50000"/>
                  </a:schemeClr>
                </a:solidFill>
              </a:rPr>
              <a:t>satu</a:t>
            </a:r>
            <a:r>
              <a:rPr lang="en-US" sz="2000" dirty="0" smtClean="0">
                <a:solidFill>
                  <a:schemeClr val="tx2">
                    <a:lumMod val="50000"/>
                  </a:schemeClr>
                </a:solidFill>
              </a:rPr>
              <a:t> </a:t>
            </a:r>
            <a:r>
              <a:rPr lang="en-US" sz="2000" dirty="0" err="1" smtClean="0">
                <a:solidFill>
                  <a:schemeClr val="tx2">
                    <a:lumMod val="50000"/>
                  </a:schemeClr>
                </a:solidFill>
              </a:rPr>
              <a:t>unsur</a:t>
            </a:r>
            <a:r>
              <a:rPr lang="en-US" sz="2000" dirty="0" smtClean="0">
                <a:solidFill>
                  <a:schemeClr val="tx2">
                    <a:lumMod val="50000"/>
                  </a:schemeClr>
                </a:solidFill>
              </a:rPr>
              <a:t> </a:t>
            </a:r>
            <a:r>
              <a:rPr lang="en-US" sz="2000" dirty="0" err="1" smtClean="0">
                <a:solidFill>
                  <a:schemeClr val="tx2">
                    <a:lumMod val="50000"/>
                  </a:schemeClr>
                </a:solidFill>
              </a:rPr>
              <a:t>strategi</a:t>
            </a:r>
            <a:r>
              <a:rPr lang="en-US" sz="2000" dirty="0" smtClean="0">
                <a:solidFill>
                  <a:schemeClr val="tx2">
                    <a:lumMod val="50000"/>
                  </a:schemeClr>
                </a:solidFill>
              </a:rPr>
              <a:t> </a:t>
            </a:r>
            <a:r>
              <a:rPr lang="en-US" sz="2000" dirty="0" err="1" smtClean="0">
                <a:solidFill>
                  <a:schemeClr val="tx2">
                    <a:lumMod val="50000"/>
                  </a:schemeClr>
                </a:solidFill>
              </a:rPr>
              <a:t>pembangunan</a:t>
            </a:r>
            <a:r>
              <a:rPr lang="en-US" sz="2000" dirty="0" smtClean="0">
                <a:solidFill>
                  <a:schemeClr val="tx2">
                    <a:lumMod val="50000"/>
                  </a:schemeClr>
                </a:solidFill>
              </a:rPr>
              <a:t> </a:t>
            </a:r>
            <a:r>
              <a:rPr lang="en-US" sz="2000" dirty="0" err="1" smtClean="0">
                <a:solidFill>
                  <a:schemeClr val="tx2">
                    <a:lumMod val="50000"/>
                  </a:schemeClr>
                </a:solidFill>
              </a:rPr>
              <a:t>nasional</a:t>
            </a:r>
            <a:r>
              <a:rPr lang="en-US" sz="2000" dirty="0" smtClean="0">
                <a:solidFill>
                  <a:schemeClr val="tx2">
                    <a:lumMod val="50000"/>
                  </a:schemeClr>
                </a:solidFill>
              </a:rPr>
              <a:t>.</a:t>
            </a:r>
          </a:p>
          <a:p>
            <a:pPr marL="514350" indent="-514350" algn="just"/>
            <a:r>
              <a:rPr lang="id-ID" sz="2000" dirty="0" smtClean="0">
                <a:solidFill>
                  <a:schemeClr val="tx1"/>
                </a:solidFill>
              </a:rPr>
              <a:t>	</a:t>
            </a:r>
          </a:p>
          <a:p>
            <a:pPr marL="514350" indent="-514350" algn="just"/>
            <a:endParaRPr lang="id-ID" sz="2000" dirty="0">
              <a:solidFill>
                <a:schemeClr val="tx1"/>
              </a:solidFill>
            </a:endParaRPr>
          </a:p>
        </p:txBody>
      </p:sp>
      <p:sp>
        <p:nvSpPr>
          <p:cNvPr id="1025" name="Rectangle 1"/>
          <p:cNvSpPr>
            <a:spLocks noChangeArrowheads="1"/>
          </p:cNvSpPr>
          <p:nvPr/>
        </p:nvSpPr>
        <p:spPr bwMode="auto">
          <a:xfrm>
            <a:off x="179512" y="1397387"/>
            <a:ext cx="2682686"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tabLst>
                <a:tab pos="228600" algn="l"/>
              </a:tabLst>
            </a:pPr>
            <a:r>
              <a:rPr kumimoji="0" lang="id-ID" b="0" i="0" u="none" strike="noStrike" cap="none" normalizeH="0" baseline="0" dirty="0" smtClean="0">
                <a:ln>
                  <a:noFill/>
                </a:ln>
                <a:solidFill>
                  <a:srgbClr val="C00000"/>
                </a:solidFill>
                <a:effectLst/>
                <a:latin typeface="Arial" pitchFamily="34" charset="0"/>
                <a:ea typeface="Calibri" pitchFamily="34" charset="0"/>
                <a:cs typeface="Times New Roman" pitchFamily="18" charset="0"/>
              </a:rPr>
              <a:t>A. </a:t>
            </a:r>
            <a:r>
              <a:rPr kumimoji="0" lang="en-US" b="0" i="0" u="none" strike="noStrike" cap="none" normalizeH="0" baseline="0" dirty="0" err="1" smtClean="0">
                <a:ln>
                  <a:noFill/>
                </a:ln>
                <a:solidFill>
                  <a:srgbClr val="C00000"/>
                </a:solidFill>
                <a:effectLst/>
                <a:latin typeface="Arial" pitchFamily="34" charset="0"/>
                <a:ea typeface="Calibri" pitchFamily="34" charset="0"/>
                <a:cs typeface="Times New Roman" pitchFamily="18" charset="0"/>
              </a:rPr>
              <a:t>Sumberdaya</a:t>
            </a:r>
            <a:r>
              <a:rPr kumimoji="0" lang="en-US" b="0" i="0" u="none" strike="noStrike" cap="none" normalizeH="0" baseline="0" dirty="0" smtClean="0">
                <a:ln>
                  <a:noFill/>
                </a:ln>
                <a:solidFill>
                  <a:srgbClr val="C00000"/>
                </a:solidFill>
                <a:effectLst/>
                <a:latin typeface="Arial" pitchFamily="34" charset="0"/>
                <a:ea typeface="Calibri" pitchFamily="34" charset="0"/>
                <a:cs typeface="Times New Roman" pitchFamily="18" charset="0"/>
              </a:rPr>
              <a:t> </a:t>
            </a:r>
            <a:r>
              <a:rPr kumimoji="0" lang="en-US" b="0" i="0" u="none" strike="noStrike" cap="none" normalizeH="0" baseline="0" dirty="0" err="1" smtClean="0">
                <a:ln>
                  <a:noFill/>
                </a:ln>
                <a:solidFill>
                  <a:srgbClr val="C00000"/>
                </a:solidFill>
                <a:effectLst/>
                <a:latin typeface="Arial" pitchFamily="34" charset="0"/>
                <a:ea typeface="Calibri" pitchFamily="34" charset="0"/>
                <a:cs typeface="Times New Roman" pitchFamily="18" charset="0"/>
              </a:rPr>
              <a:t>hayati</a:t>
            </a:r>
            <a:endParaRPr kumimoji="0" lang="en-US" b="0" i="0" u="none" strike="noStrike" cap="none" normalizeH="0" baseline="0" dirty="0" smtClean="0">
              <a:ln>
                <a:noFill/>
              </a:ln>
              <a:solidFill>
                <a:srgbClr val="C00000"/>
              </a:solidFill>
              <a:effectLst/>
              <a:latin typeface="Arial" pitchFamily="34" charset="0"/>
              <a:cs typeface="Arial" pitchFamily="34" charset="0"/>
            </a:endParaRPr>
          </a:p>
        </p:txBody>
      </p:sp>
      <p:sp>
        <p:nvSpPr>
          <p:cNvPr id="5" name="Rectangle 4"/>
          <p:cNvSpPr/>
          <p:nvPr/>
        </p:nvSpPr>
        <p:spPr>
          <a:xfrm>
            <a:off x="3851920" y="1412776"/>
            <a:ext cx="5040560" cy="1008112"/>
          </a:xfrm>
          <a:prstGeom prst="rect">
            <a:avLst/>
          </a:prstGeom>
        </p:spPr>
        <p:style>
          <a:lnRef idx="3">
            <a:schemeClr val="lt1"/>
          </a:lnRef>
          <a:fillRef idx="1">
            <a:schemeClr val="accent5"/>
          </a:fillRef>
          <a:effectRef idx="1">
            <a:schemeClr val="accent5"/>
          </a:effectRef>
          <a:fontRef idx="minor">
            <a:schemeClr val="lt1"/>
          </a:fontRef>
        </p:style>
        <p:txBody>
          <a:bodyPr rtlCol="0" anchor="ctr"/>
          <a:lstStyle/>
          <a:p>
            <a:pPr algn="just"/>
            <a:r>
              <a:rPr lang="id-ID" dirty="0" err="1" smtClean="0">
                <a:solidFill>
                  <a:schemeClr val="bg1"/>
                </a:solidFill>
              </a:rPr>
              <a:t>S</a:t>
            </a:r>
            <a:r>
              <a:rPr lang="en-US" dirty="0" err="1" smtClean="0">
                <a:solidFill>
                  <a:schemeClr val="bg1"/>
                </a:solidFill>
              </a:rPr>
              <a:t>umberdaya</a:t>
            </a:r>
            <a:r>
              <a:rPr lang="en-US" dirty="0" smtClean="0">
                <a:solidFill>
                  <a:schemeClr val="bg1"/>
                </a:solidFill>
              </a:rPr>
              <a:t> </a:t>
            </a:r>
            <a:r>
              <a:rPr lang="en-US" dirty="0" err="1" smtClean="0">
                <a:solidFill>
                  <a:schemeClr val="bg1"/>
                </a:solidFill>
              </a:rPr>
              <a:t>alam</a:t>
            </a:r>
            <a:r>
              <a:rPr lang="en-US" dirty="0" smtClean="0">
                <a:solidFill>
                  <a:schemeClr val="bg1"/>
                </a:solidFill>
              </a:rPr>
              <a:t> yang </a:t>
            </a:r>
            <a:r>
              <a:rPr lang="en-US" dirty="0" err="1" smtClean="0">
                <a:solidFill>
                  <a:schemeClr val="bg1"/>
                </a:solidFill>
              </a:rPr>
              <a:t>diperoleh</a:t>
            </a:r>
            <a:r>
              <a:rPr lang="en-US" dirty="0" smtClean="0">
                <a:solidFill>
                  <a:schemeClr val="bg1"/>
                </a:solidFill>
              </a:rPr>
              <a:t> </a:t>
            </a:r>
            <a:r>
              <a:rPr lang="en-US" dirty="0" err="1" smtClean="0">
                <a:solidFill>
                  <a:schemeClr val="bg1"/>
                </a:solidFill>
              </a:rPr>
              <a:t>dari</a:t>
            </a:r>
            <a:r>
              <a:rPr lang="en-US" dirty="0" smtClean="0">
                <a:solidFill>
                  <a:schemeClr val="bg1"/>
                </a:solidFill>
              </a:rPr>
              <a:t> </a:t>
            </a:r>
            <a:r>
              <a:rPr lang="en-US" dirty="0" err="1" smtClean="0">
                <a:solidFill>
                  <a:schemeClr val="bg1"/>
                </a:solidFill>
              </a:rPr>
              <a:t>makhluk</a:t>
            </a:r>
            <a:r>
              <a:rPr lang="en-US" dirty="0" smtClean="0">
                <a:solidFill>
                  <a:schemeClr val="bg1"/>
                </a:solidFill>
              </a:rPr>
              <a:t> </a:t>
            </a:r>
            <a:r>
              <a:rPr lang="en-US" dirty="0" err="1" smtClean="0">
                <a:solidFill>
                  <a:schemeClr val="bg1"/>
                </a:solidFill>
              </a:rPr>
              <a:t>hidup</a:t>
            </a:r>
            <a:r>
              <a:rPr lang="en-US" dirty="0" smtClean="0">
                <a:solidFill>
                  <a:schemeClr val="bg1"/>
                </a:solidFill>
              </a:rPr>
              <a:t> </a:t>
            </a:r>
            <a:r>
              <a:rPr lang="en-US" dirty="0" err="1" smtClean="0">
                <a:solidFill>
                  <a:schemeClr val="bg1"/>
                </a:solidFill>
              </a:rPr>
              <a:t>yaitu</a:t>
            </a:r>
            <a:r>
              <a:rPr lang="en-US" dirty="0" smtClean="0">
                <a:solidFill>
                  <a:schemeClr val="bg1"/>
                </a:solidFill>
              </a:rPr>
              <a:t> </a:t>
            </a:r>
            <a:r>
              <a:rPr lang="en-US" dirty="0" err="1" smtClean="0">
                <a:solidFill>
                  <a:schemeClr val="bg1"/>
                </a:solidFill>
              </a:rPr>
              <a:t>meliputi</a:t>
            </a:r>
            <a:r>
              <a:rPr lang="en-US" dirty="0" smtClean="0">
                <a:solidFill>
                  <a:schemeClr val="bg1"/>
                </a:solidFill>
              </a:rPr>
              <a:t> </a:t>
            </a:r>
            <a:r>
              <a:rPr lang="en-US" dirty="0" err="1" smtClean="0">
                <a:solidFill>
                  <a:schemeClr val="bg1"/>
                </a:solidFill>
              </a:rPr>
              <a:t>tumbuhan</a:t>
            </a:r>
            <a:r>
              <a:rPr lang="en-US" dirty="0" smtClean="0">
                <a:solidFill>
                  <a:schemeClr val="bg1"/>
                </a:solidFill>
              </a:rPr>
              <a:t>, </a:t>
            </a:r>
            <a:r>
              <a:rPr lang="en-US" dirty="0" err="1" smtClean="0">
                <a:solidFill>
                  <a:schemeClr val="bg1"/>
                </a:solidFill>
              </a:rPr>
              <a:t>hewan</a:t>
            </a:r>
            <a:r>
              <a:rPr lang="en-US" dirty="0" smtClean="0">
                <a:solidFill>
                  <a:schemeClr val="bg1"/>
                </a:solidFill>
              </a:rPr>
              <a:t>, </a:t>
            </a:r>
            <a:r>
              <a:rPr lang="en-US" dirty="0" err="1" smtClean="0">
                <a:solidFill>
                  <a:schemeClr val="bg1"/>
                </a:solidFill>
              </a:rPr>
              <a:t>dan</a:t>
            </a:r>
            <a:r>
              <a:rPr lang="en-US" dirty="0" smtClean="0">
                <a:solidFill>
                  <a:schemeClr val="bg1"/>
                </a:solidFill>
              </a:rPr>
              <a:t> </a:t>
            </a:r>
            <a:r>
              <a:rPr lang="en-US" dirty="0" err="1" smtClean="0">
                <a:solidFill>
                  <a:schemeClr val="bg1"/>
                </a:solidFill>
              </a:rPr>
              <a:t>jasad</a:t>
            </a:r>
            <a:r>
              <a:rPr lang="en-US" dirty="0" smtClean="0">
                <a:solidFill>
                  <a:schemeClr val="bg1"/>
                </a:solidFill>
              </a:rPr>
              <a:t> </a:t>
            </a:r>
            <a:r>
              <a:rPr lang="en-US" dirty="0" err="1" smtClean="0">
                <a:solidFill>
                  <a:schemeClr val="bg1"/>
                </a:solidFill>
              </a:rPr>
              <a:t>renik</a:t>
            </a:r>
            <a:r>
              <a:rPr lang="en-US" dirty="0" smtClean="0">
                <a:solidFill>
                  <a:schemeClr val="bg1"/>
                </a:solidFill>
              </a:rPr>
              <a:t>.</a:t>
            </a:r>
            <a:endParaRPr lang="id-ID" dirty="0">
              <a:solidFill>
                <a:schemeClr val="bg1"/>
              </a:solidFill>
            </a:endParaRPr>
          </a:p>
        </p:txBody>
      </p:sp>
      <p:cxnSp>
        <p:nvCxnSpPr>
          <p:cNvPr id="7" name="Straight Arrow Connector 6"/>
          <p:cNvCxnSpPr/>
          <p:nvPr/>
        </p:nvCxnSpPr>
        <p:spPr>
          <a:xfrm>
            <a:off x="2627784" y="1556792"/>
            <a:ext cx="792088" cy="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pic>
        <p:nvPicPr>
          <p:cNvPr id="9" name="Picture 2" descr="C:\Users\user\Downloads\5562ced90423bd56478b4567.jpeg"/>
          <p:cNvPicPr>
            <a:picLocks noChangeAspect="1" noChangeArrowheads="1"/>
          </p:cNvPicPr>
          <p:nvPr/>
        </p:nvPicPr>
        <p:blipFill>
          <a:blip r:embed="rId2" cstate="print"/>
          <a:srcRect/>
          <a:stretch>
            <a:fillRect/>
          </a:stretch>
        </p:blipFill>
        <p:spPr bwMode="auto">
          <a:xfrm>
            <a:off x="4932039" y="2780928"/>
            <a:ext cx="3732059" cy="3528392"/>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48680"/>
            <a:ext cx="4330824" cy="6048672"/>
          </a:xfrm>
        </p:spPr>
        <p:txBody>
          <a:bodyPr>
            <a:normAutofit fontScale="90000"/>
          </a:bodyPr>
          <a:lstStyle/>
          <a:p>
            <a:pPr lvl="0" algn="l"/>
            <a:r>
              <a:rPr lang="id-ID" sz="2400" b="1" dirty="0" smtClean="0">
                <a:solidFill>
                  <a:srgbClr val="C00000"/>
                </a:solidFill>
              </a:rPr>
              <a:t>2. </a:t>
            </a:r>
            <a:r>
              <a:rPr lang="en-US" sz="2400" b="1" dirty="0" err="1" smtClean="0">
                <a:solidFill>
                  <a:srgbClr val="C00000"/>
                </a:solidFill>
              </a:rPr>
              <a:t>Sumberdaya</a:t>
            </a:r>
            <a:r>
              <a:rPr lang="en-US" sz="2400" b="1" dirty="0" smtClean="0">
                <a:solidFill>
                  <a:srgbClr val="C00000"/>
                </a:solidFill>
              </a:rPr>
              <a:t> </a:t>
            </a:r>
            <a:r>
              <a:rPr lang="en-US" sz="2400" b="1" dirty="0" err="1" smtClean="0">
                <a:solidFill>
                  <a:srgbClr val="C00000"/>
                </a:solidFill>
              </a:rPr>
              <a:t>ikan</a:t>
            </a:r>
            <a:r>
              <a:rPr lang="id-ID" sz="2400" b="1" dirty="0" smtClean="0">
                <a:solidFill>
                  <a:srgbClr val="C00000"/>
                </a:solidFill>
              </a:rPr>
              <a:t/>
            </a:r>
            <a:br>
              <a:rPr lang="id-ID" sz="2400" b="1" dirty="0" smtClean="0">
                <a:solidFill>
                  <a:srgbClr val="C00000"/>
                </a:solidFill>
              </a:rPr>
            </a:br>
            <a:r>
              <a:rPr lang="id-ID" sz="2000" dirty="0" smtClean="0"/>
              <a:t/>
            </a:r>
            <a:br>
              <a:rPr lang="id-ID" sz="2000" dirty="0" smtClean="0"/>
            </a:br>
            <a:r>
              <a:rPr lang="id-ID" sz="2000" dirty="0" smtClean="0">
                <a:latin typeface="Times New Roman" pitchFamily="18" charset="0"/>
                <a:cs typeface="Times New Roman" pitchFamily="18" charset="0"/>
              </a:rPr>
              <a:t>- </a:t>
            </a:r>
            <a:r>
              <a:rPr lang="id-ID" sz="2000" dirty="0" smtClean="0">
                <a:latin typeface="Times New Roman" pitchFamily="18" charset="0"/>
                <a:cs typeface="Times New Roman" pitchFamily="18" charset="0"/>
              </a:rPr>
              <a:t>Potensi </a:t>
            </a:r>
            <a:r>
              <a:rPr lang="id-ID" sz="2000" dirty="0" smtClean="0">
                <a:latin typeface="Times New Roman" pitchFamily="18" charset="0"/>
                <a:cs typeface="Times New Roman" pitchFamily="18" charset="0"/>
              </a:rPr>
              <a:t>sumberdaya kelautan terdiri atas </a:t>
            </a:r>
            <a:r>
              <a:rPr lang="id-ID" sz="2000" dirty="0" smtClean="0">
                <a:latin typeface="Times New Roman" pitchFamily="18" charset="0"/>
                <a:cs typeface="Times New Roman" pitchFamily="18" charset="0"/>
              </a:rPr>
              <a:t>:</a:t>
            </a:r>
            <a:br>
              <a:rPr lang="id-ID" sz="2000" dirty="0" smtClean="0">
                <a:latin typeface="Times New Roman" pitchFamily="18" charset="0"/>
                <a:cs typeface="Times New Roman" pitchFamily="18" charset="0"/>
              </a:rPr>
            </a:br>
            <a:r>
              <a:rPr lang="id-ID" sz="2000" dirty="0" smtClean="0">
                <a:latin typeface="Times New Roman" pitchFamily="18" charset="0"/>
                <a:cs typeface="Times New Roman" pitchFamily="18" charset="0"/>
              </a:rPr>
              <a:t>(</a:t>
            </a:r>
            <a:r>
              <a:rPr lang="id-ID" sz="2000" dirty="0" smtClean="0">
                <a:latin typeface="Times New Roman" pitchFamily="18" charset="0"/>
                <a:cs typeface="Times New Roman" pitchFamily="18" charset="0"/>
              </a:rPr>
              <a:t>1) sumberdaya dapat pulih (ikan, terumbu karang, mangrove, dan pulau-pulau kecil</a:t>
            </a:r>
            <a:r>
              <a:rPr lang="id-ID" sz="2000" dirty="0" smtClean="0">
                <a:latin typeface="Times New Roman" pitchFamily="18" charset="0"/>
                <a:cs typeface="Times New Roman" pitchFamily="18" charset="0"/>
              </a:rPr>
              <a:t>)</a:t>
            </a:r>
            <a:br>
              <a:rPr lang="id-ID" sz="2000" dirty="0" smtClean="0">
                <a:latin typeface="Times New Roman" pitchFamily="18" charset="0"/>
                <a:cs typeface="Times New Roman" pitchFamily="18" charset="0"/>
              </a:rPr>
            </a:br>
            <a:r>
              <a:rPr lang="id-ID" sz="2000" dirty="0" smtClean="0">
                <a:latin typeface="Times New Roman" pitchFamily="18" charset="0"/>
                <a:cs typeface="Times New Roman" pitchFamily="18" charset="0"/>
              </a:rPr>
              <a:t>(</a:t>
            </a:r>
            <a:r>
              <a:rPr lang="id-ID" sz="2000" dirty="0" smtClean="0">
                <a:latin typeface="Times New Roman" pitchFamily="18" charset="0"/>
                <a:cs typeface="Times New Roman" pitchFamily="18" charset="0"/>
              </a:rPr>
              <a:t>2) sumberdaya tidak dapat pulih (minyak dan gas, bahan tambang, dan mineral) </a:t>
            </a: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id-ID" sz="2000" dirty="0" smtClean="0">
                <a:latin typeface="Times New Roman" pitchFamily="18" charset="0"/>
                <a:cs typeface="Times New Roman" pitchFamily="18" charset="0"/>
              </a:rPr>
              <a:t>(</a:t>
            </a:r>
            <a:r>
              <a:rPr lang="id-ID" sz="2000" dirty="0" smtClean="0">
                <a:latin typeface="Times New Roman" pitchFamily="18" charset="0"/>
                <a:cs typeface="Times New Roman" pitchFamily="18" charset="0"/>
              </a:rPr>
              <a:t>3) energi kelautan (gelombang, pasang surut, angin, dll) </a:t>
            </a: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id-ID" sz="2000" dirty="0" smtClean="0">
                <a:latin typeface="Times New Roman" pitchFamily="18" charset="0"/>
                <a:cs typeface="Times New Roman" pitchFamily="18" charset="0"/>
              </a:rPr>
              <a:t>(</a:t>
            </a:r>
            <a:r>
              <a:rPr lang="id-ID" sz="2000" dirty="0" smtClean="0">
                <a:latin typeface="Times New Roman" pitchFamily="18" charset="0"/>
                <a:cs typeface="Times New Roman" pitchFamily="18" charset="0"/>
              </a:rPr>
              <a:t>4) jasa lingkungan (media transportasi, komunikasi, keindahan alam, dll</a:t>
            </a:r>
            <a:r>
              <a:rPr lang="id-ID" sz="2000" dirty="0" smtClean="0">
                <a:latin typeface="Times New Roman" pitchFamily="18" charset="0"/>
                <a:cs typeface="Times New Roman" pitchFamily="18" charset="0"/>
              </a:rPr>
              <a:t>)</a:t>
            </a:r>
            <a:br>
              <a:rPr lang="id-ID" sz="2000" dirty="0" smtClean="0">
                <a:latin typeface="Times New Roman" pitchFamily="18" charset="0"/>
                <a:cs typeface="Times New Roman" pitchFamily="18" charset="0"/>
              </a:rPr>
            </a:b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en-US" sz="2000" dirty="0" err="1" smtClean="0">
                <a:latin typeface="Times New Roman" pitchFamily="18" charset="0"/>
                <a:cs typeface="Times New Roman" pitchFamily="18" charset="0"/>
              </a:rPr>
              <a:t>Ikan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merupakan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salah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satu</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sumberdaya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hayati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dalam</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hal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adalah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ikan</a:t>
            </a:r>
            <a:r>
              <a:rPr lang="en-US" sz="2000" dirty="0" smtClean="0">
                <a:latin typeface="Times New Roman" pitchFamily="18" charset="0"/>
                <a:cs typeface="Times New Roman" pitchFamily="18" charset="0"/>
              </a:rPr>
              <a:t> yang </a:t>
            </a:r>
            <a:r>
              <a:rPr lang="en-US" sz="2000" dirty="0" err="1" smtClean="0">
                <a:latin typeface="Times New Roman" pitchFamily="18" charset="0"/>
                <a:cs typeface="Times New Roman" pitchFamily="18" charset="0"/>
              </a:rPr>
              <a:t>tidak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dipelihara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oleh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manusia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hidup</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secara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alami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laut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dalam</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jumlah</a:t>
            </a:r>
            <a:r>
              <a:rPr lang="en-US" sz="2000" dirty="0" smtClean="0">
                <a:latin typeface="Times New Roman" pitchFamily="18" charset="0"/>
                <a:cs typeface="Times New Roman" pitchFamily="18" charset="0"/>
              </a:rPr>
              <a:t> yang </a:t>
            </a:r>
            <a:r>
              <a:rPr lang="en-US" sz="2000" dirty="0" err="1" smtClean="0">
                <a:latin typeface="Times New Roman" pitchFamily="18" charset="0"/>
                <a:cs typeface="Times New Roman" pitchFamily="18" charset="0"/>
              </a:rPr>
              <a:t>besar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merupakan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potensi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sumberdaya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bagi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kehidupan</a:t>
            </a:r>
            <a:r>
              <a:rPr lang="en-US" sz="2000" dirty="0" smtClean="0"/>
              <a:t>. </a:t>
            </a:r>
            <a:r>
              <a:rPr lang="id-ID" sz="2000" dirty="0" smtClean="0"/>
              <a:t/>
            </a:r>
            <a:br>
              <a:rPr lang="id-ID" sz="2000" dirty="0" smtClean="0"/>
            </a:br>
            <a:endParaRPr lang="id-ID" sz="2000" dirty="0"/>
          </a:p>
        </p:txBody>
      </p:sp>
      <p:pic>
        <p:nvPicPr>
          <p:cNvPr id="3" name="Picture 3" descr="C:\Users\user\Downloads\fish.jpg"/>
          <p:cNvPicPr>
            <a:picLocks noChangeAspect="1" noChangeArrowheads="1"/>
          </p:cNvPicPr>
          <p:nvPr/>
        </p:nvPicPr>
        <p:blipFill>
          <a:blip r:embed="rId2" cstate="print"/>
          <a:srcRect/>
          <a:stretch>
            <a:fillRect/>
          </a:stretch>
        </p:blipFill>
        <p:spPr bwMode="auto">
          <a:xfrm>
            <a:off x="5004048" y="1412776"/>
            <a:ext cx="4139952" cy="3933057"/>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9512" y="908720"/>
            <a:ext cx="4824536" cy="5472608"/>
          </a:xfrm>
        </p:spPr>
        <p:txBody>
          <a:bodyPr>
            <a:normAutofit fontScale="90000"/>
          </a:bodyPr>
          <a:lstStyle/>
          <a:p>
            <a:pPr algn="l"/>
            <a:r>
              <a:rPr lang="id-ID" sz="2200" dirty="0" smtClean="0">
                <a:latin typeface="Times New Roman" pitchFamily="18" charset="0"/>
                <a:ea typeface="Calibri" pitchFamily="34" charset="0"/>
                <a:cs typeface="Times New Roman" pitchFamily="18" charset="0"/>
              </a:rPr>
              <a:t>*</a:t>
            </a:r>
            <a:r>
              <a:rPr lang="en-US" sz="2200" dirty="0" err="1" smtClean="0">
                <a:latin typeface="Times New Roman" pitchFamily="18" charset="0"/>
                <a:ea typeface="Calibri" pitchFamily="34" charset="0"/>
                <a:cs typeface="Times New Roman" pitchFamily="18" charset="0"/>
              </a:rPr>
              <a:t>Perikanan</a:t>
            </a:r>
            <a:r>
              <a:rPr lang="en-US" sz="2200" dirty="0" smtClean="0">
                <a:latin typeface="Times New Roman" pitchFamily="18" charset="0"/>
                <a:ea typeface="Calibri" pitchFamily="34" charset="0"/>
                <a:cs typeface="Times New Roman" pitchFamily="18" charset="0"/>
              </a:rPr>
              <a:t> </a:t>
            </a:r>
            <a:r>
              <a:rPr lang="en-US" sz="2200" dirty="0" err="1" smtClean="0">
                <a:latin typeface="Times New Roman" pitchFamily="18" charset="0"/>
                <a:ea typeface="Calibri" pitchFamily="34" charset="0"/>
                <a:cs typeface="Times New Roman" pitchFamily="18" charset="0"/>
              </a:rPr>
              <a:t>merupakan</a:t>
            </a:r>
            <a:r>
              <a:rPr lang="en-US" sz="2200" dirty="0" smtClean="0">
                <a:latin typeface="Times New Roman" pitchFamily="18" charset="0"/>
                <a:ea typeface="Calibri" pitchFamily="34" charset="0"/>
                <a:cs typeface="Times New Roman" pitchFamily="18" charset="0"/>
              </a:rPr>
              <a:t> sub </a:t>
            </a:r>
            <a:r>
              <a:rPr lang="en-US" sz="2200" dirty="0" err="1" smtClean="0">
                <a:latin typeface="Times New Roman" pitchFamily="18" charset="0"/>
                <a:ea typeface="Calibri" pitchFamily="34" charset="0"/>
                <a:cs typeface="Times New Roman" pitchFamily="18" charset="0"/>
              </a:rPr>
              <a:t>sektor</a:t>
            </a:r>
            <a:r>
              <a:rPr lang="en-US" sz="2200" dirty="0" smtClean="0">
                <a:latin typeface="Times New Roman" pitchFamily="18" charset="0"/>
                <a:ea typeface="Calibri" pitchFamily="34" charset="0"/>
                <a:cs typeface="Times New Roman" pitchFamily="18" charset="0"/>
              </a:rPr>
              <a:t> </a:t>
            </a:r>
            <a:r>
              <a:rPr lang="en-US" sz="2200" dirty="0" err="1" smtClean="0">
                <a:latin typeface="Times New Roman" pitchFamily="18" charset="0"/>
                <a:ea typeface="Calibri" pitchFamily="34" charset="0"/>
                <a:cs typeface="Times New Roman" pitchFamily="18" charset="0"/>
              </a:rPr>
              <a:t>penting</a:t>
            </a:r>
            <a:r>
              <a:rPr lang="en-US" sz="2200" dirty="0" smtClean="0">
                <a:latin typeface="Times New Roman" pitchFamily="18" charset="0"/>
                <a:ea typeface="Calibri" pitchFamily="34" charset="0"/>
                <a:cs typeface="Times New Roman" pitchFamily="18" charset="0"/>
              </a:rPr>
              <a:t> </a:t>
            </a:r>
            <a:r>
              <a:rPr lang="en-US" sz="2200" dirty="0" err="1" smtClean="0">
                <a:latin typeface="Times New Roman" pitchFamily="18" charset="0"/>
                <a:ea typeface="Calibri" pitchFamily="34" charset="0"/>
                <a:cs typeface="Times New Roman" pitchFamily="18" charset="0"/>
              </a:rPr>
              <a:t>yaitu</a:t>
            </a:r>
            <a:r>
              <a:rPr lang="en-US" sz="2200" dirty="0" smtClean="0">
                <a:latin typeface="Times New Roman" pitchFamily="18" charset="0"/>
                <a:ea typeface="Calibri" pitchFamily="34" charset="0"/>
                <a:cs typeface="Times New Roman" pitchFamily="18" charset="0"/>
              </a:rPr>
              <a:t> </a:t>
            </a:r>
            <a:r>
              <a:rPr lang="en-US" sz="2200" dirty="0" err="1" smtClean="0">
                <a:latin typeface="Times New Roman" pitchFamily="18" charset="0"/>
                <a:ea typeface="Calibri" pitchFamily="34" charset="0"/>
                <a:cs typeface="Times New Roman" pitchFamily="18" charset="0"/>
              </a:rPr>
              <a:t>sebagai</a:t>
            </a:r>
            <a:r>
              <a:rPr lang="en-US" sz="2200" dirty="0" smtClean="0">
                <a:latin typeface="Times New Roman" pitchFamily="18" charset="0"/>
                <a:ea typeface="Calibri" pitchFamily="34" charset="0"/>
                <a:cs typeface="Times New Roman" pitchFamily="18" charset="0"/>
              </a:rPr>
              <a:t> </a:t>
            </a:r>
            <a:r>
              <a:rPr lang="en-US" sz="2200" dirty="0" err="1" smtClean="0">
                <a:latin typeface="Times New Roman" pitchFamily="18" charset="0"/>
                <a:ea typeface="Calibri" pitchFamily="34" charset="0"/>
                <a:cs typeface="Times New Roman" pitchFamily="18" charset="0"/>
              </a:rPr>
              <a:t>sumber</a:t>
            </a:r>
            <a:r>
              <a:rPr lang="en-US" sz="2200" dirty="0" smtClean="0">
                <a:latin typeface="Times New Roman" pitchFamily="18" charset="0"/>
                <a:ea typeface="Calibri" pitchFamily="34" charset="0"/>
                <a:cs typeface="Times New Roman" pitchFamily="18" charset="0"/>
              </a:rPr>
              <a:t> </a:t>
            </a:r>
            <a:r>
              <a:rPr lang="en-US" sz="2200" dirty="0" err="1" smtClean="0">
                <a:latin typeface="Times New Roman" pitchFamily="18" charset="0"/>
                <a:ea typeface="Calibri" pitchFamily="34" charset="0"/>
                <a:cs typeface="Times New Roman" pitchFamily="18" charset="0"/>
              </a:rPr>
              <a:t>pendapatan</a:t>
            </a:r>
            <a:r>
              <a:rPr lang="en-US" sz="2200" dirty="0" smtClean="0">
                <a:latin typeface="Times New Roman" pitchFamily="18" charset="0"/>
                <a:ea typeface="Calibri" pitchFamily="34" charset="0"/>
                <a:cs typeface="Times New Roman" pitchFamily="18" charset="0"/>
              </a:rPr>
              <a:t> </a:t>
            </a:r>
            <a:r>
              <a:rPr lang="en-US" sz="2200" dirty="0" err="1" smtClean="0">
                <a:latin typeface="Times New Roman" pitchFamily="18" charset="0"/>
                <a:ea typeface="Calibri" pitchFamily="34" charset="0"/>
                <a:cs typeface="Times New Roman" pitchFamily="18" charset="0"/>
              </a:rPr>
              <a:t>dan</a:t>
            </a:r>
            <a:r>
              <a:rPr lang="en-US" sz="2200" dirty="0" smtClean="0">
                <a:latin typeface="Times New Roman" pitchFamily="18" charset="0"/>
                <a:ea typeface="Calibri" pitchFamily="34" charset="0"/>
                <a:cs typeface="Times New Roman" pitchFamily="18" charset="0"/>
              </a:rPr>
              <a:t> </a:t>
            </a:r>
            <a:r>
              <a:rPr lang="en-US" sz="2200" dirty="0" err="1" smtClean="0">
                <a:latin typeface="Times New Roman" pitchFamily="18" charset="0"/>
                <a:ea typeface="Calibri" pitchFamily="34" charset="0"/>
                <a:cs typeface="Times New Roman" pitchFamily="18" charset="0"/>
              </a:rPr>
              <a:t>kesempatan</a:t>
            </a:r>
            <a:r>
              <a:rPr lang="en-US" sz="2200" dirty="0" smtClean="0">
                <a:latin typeface="Times New Roman" pitchFamily="18" charset="0"/>
                <a:ea typeface="Calibri" pitchFamily="34" charset="0"/>
                <a:cs typeface="Times New Roman" pitchFamily="18" charset="0"/>
              </a:rPr>
              <a:t> </a:t>
            </a:r>
            <a:r>
              <a:rPr lang="en-US" sz="2200" dirty="0" err="1" smtClean="0">
                <a:latin typeface="Times New Roman" pitchFamily="18" charset="0"/>
                <a:ea typeface="Calibri" pitchFamily="34" charset="0"/>
                <a:cs typeface="Times New Roman" pitchFamily="18" charset="0"/>
              </a:rPr>
              <a:t>kerja</a:t>
            </a:r>
            <a:r>
              <a:rPr lang="en-US" sz="2200" dirty="0" smtClean="0">
                <a:latin typeface="Times New Roman" pitchFamily="18" charset="0"/>
                <a:ea typeface="Calibri" pitchFamily="34" charset="0"/>
                <a:cs typeface="Times New Roman" pitchFamily="18" charset="0"/>
              </a:rPr>
              <a:t>.</a:t>
            </a:r>
            <a:r>
              <a:rPr lang="id-ID" sz="2200" dirty="0" smtClean="0">
                <a:latin typeface="Times New Roman" pitchFamily="18" charset="0"/>
                <a:ea typeface="Calibri" pitchFamily="34" charset="0"/>
                <a:cs typeface="Times New Roman" pitchFamily="18" charset="0"/>
              </a:rPr>
              <a:t/>
            </a:r>
            <a:br>
              <a:rPr lang="id-ID" sz="2200" dirty="0" smtClean="0">
                <a:latin typeface="Times New Roman" pitchFamily="18" charset="0"/>
                <a:ea typeface="Calibri" pitchFamily="34" charset="0"/>
                <a:cs typeface="Times New Roman" pitchFamily="18" charset="0"/>
              </a:rPr>
            </a:br>
            <a:r>
              <a:rPr lang="id-ID" sz="2200" dirty="0" smtClean="0">
                <a:latin typeface="Times New Roman" pitchFamily="18" charset="0"/>
                <a:cs typeface="Times New Roman" pitchFamily="18" charset="0"/>
              </a:rPr>
              <a:t/>
            </a:r>
            <a:br>
              <a:rPr lang="id-ID" sz="2200" dirty="0" smtClean="0">
                <a:latin typeface="Times New Roman" pitchFamily="18" charset="0"/>
                <a:cs typeface="Times New Roman" pitchFamily="18" charset="0"/>
              </a:rPr>
            </a:br>
            <a:r>
              <a:rPr lang="id-ID" sz="2200" dirty="0" smtClean="0">
                <a:latin typeface="Times New Roman" pitchFamily="18" charset="0"/>
                <a:cs typeface="Times New Roman" pitchFamily="18" charset="0"/>
              </a:rPr>
              <a:t>*</a:t>
            </a:r>
            <a:r>
              <a:rPr lang="en-US" sz="2200" dirty="0" err="1" smtClean="0">
                <a:latin typeface="Times New Roman" pitchFamily="18" charset="0"/>
                <a:cs typeface="Times New Roman" pitchFamily="18" charset="0"/>
              </a:rPr>
              <a:t>Ikan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merupakan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sumberdaya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alam</a:t>
            </a:r>
            <a:r>
              <a:rPr lang="en-US" sz="2200" dirty="0" smtClean="0">
                <a:latin typeface="Times New Roman" pitchFamily="18" charset="0"/>
                <a:cs typeface="Times New Roman" pitchFamily="18" charset="0"/>
              </a:rPr>
              <a:t> yang </a:t>
            </a:r>
            <a:r>
              <a:rPr lang="en-US" sz="2200" dirty="0" err="1" smtClean="0">
                <a:latin typeface="Times New Roman" pitchFamily="18" charset="0"/>
                <a:cs typeface="Times New Roman" pitchFamily="18" charset="0"/>
              </a:rPr>
              <a:t>dapat</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pulih</a:t>
            </a:r>
            <a:r>
              <a:rPr lang="en-US" sz="2200" dirty="0" smtClean="0">
                <a:latin typeface="Times New Roman" pitchFamily="18" charset="0"/>
                <a:cs typeface="Times New Roman" pitchFamily="18" charset="0"/>
              </a:rPr>
              <a:t> yang </a:t>
            </a:r>
            <a:r>
              <a:rPr lang="en-US" sz="2200" dirty="0" err="1" smtClean="0">
                <a:latin typeface="Times New Roman" pitchFamily="18" charset="0"/>
                <a:cs typeface="Times New Roman" pitchFamily="18" charset="0"/>
              </a:rPr>
              <a:t>memerlukan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usaha-usaha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pengelolaan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dengan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baik</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terutama</a:t>
            </a:r>
            <a:r>
              <a:rPr lang="en-US" sz="2200" dirty="0" smtClean="0">
                <a:latin typeface="Times New Roman" pitchFamily="18" charset="0"/>
                <a:cs typeface="Times New Roman" pitchFamily="18" charset="0"/>
              </a:rPr>
              <a:t> agar </a:t>
            </a:r>
            <a:r>
              <a:rPr lang="en-US" sz="2200" dirty="0" err="1" smtClean="0">
                <a:latin typeface="Times New Roman" pitchFamily="18" charset="0"/>
                <a:cs typeface="Times New Roman" pitchFamily="18" charset="0"/>
              </a:rPr>
              <a:t>dapat</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mempertahankan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dan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mengembangkan</a:t>
            </a:r>
            <a:r>
              <a:rPr lang="en-US" sz="2200" dirty="0" smtClean="0">
                <a:latin typeface="Times New Roman" pitchFamily="18" charset="0"/>
                <a:cs typeface="Times New Roman" pitchFamily="18" charset="0"/>
              </a:rPr>
              <a:t> unit-unit </a:t>
            </a:r>
            <a:r>
              <a:rPr lang="en-US" sz="2200" dirty="0" err="1" smtClean="0">
                <a:latin typeface="Times New Roman" pitchFamily="18" charset="0"/>
                <a:cs typeface="Times New Roman" pitchFamily="18" charset="0"/>
              </a:rPr>
              <a:t>populasi</a:t>
            </a:r>
            <a:r>
              <a:rPr lang="en-US" sz="2200" dirty="0" smtClean="0">
                <a:latin typeface="Times New Roman" pitchFamily="18" charset="0"/>
                <a:cs typeface="Times New Roman" pitchFamily="18" charset="0"/>
              </a:rPr>
              <a:t> yang </a:t>
            </a:r>
            <a:r>
              <a:rPr lang="en-US" sz="2200" dirty="0" err="1" smtClean="0">
                <a:latin typeface="Times New Roman" pitchFamily="18" charset="0"/>
                <a:cs typeface="Times New Roman" pitchFamily="18" charset="0"/>
              </a:rPr>
              <a:t>ada</a:t>
            </a:r>
            <a:r>
              <a:rPr lang="en-US" sz="2200" dirty="0" smtClean="0">
                <a:latin typeface="Times New Roman" pitchFamily="18" charset="0"/>
                <a:cs typeface="Times New Roman" pitchFamily="18" charset="0"/>
              </a:rPr>
              <a:t>. </a:t>
            </a:r>
            <a:r>
              <a:rPr lang="id-ID" sz="2200" dirty="0" smtClean="0">
                <a:latin typeface="Times New Roman" pitchFamily="18" charset="0"/>
                <a:cs typeface="Times New Roman" pitchFamily="18" charset="0"/>
              </a:rPr>
              <a:t/>
            </a:r>
            <a:br>
              <a:rPr lang="id-ID" sz="2200" dirty="0" smtClean="0">
                <a:latin typeface="Times New Roman" pitchFamily="18" charset="0"/>
                <a:cs typeface="Times New Roman" pitchFamily="18" charset="0"/>
              </a:rPr>
            </a:br>
            <a:r>
              <a:rPr lang="id-ID" sz="2200" dirty="0" smtClean="0">
                <a:latin typeface="Times New Roman" pitchFamily="18" charset="0"/>
                <a:cs typeface="Times New Roman" pitchFamily="18" charset="0"/>
              </a:rPr>
              <a:t/>
            </a:r>
            <a:br>
              <a:rPr lang="id-ID" sz="2200" dirty="0" smtClean="0">
                <a:latin typeface="Times New Roman" pitchFamily="18" charset="0"/>
                <a:cs typeface="Times New Roman" pitchFamily="18" charset="0"/>
              </a:rPr>
            </a:br>
            <a:r>
              <a:rPr lang="id-ID" sz="2200" dirty="0" smtClean="0">
                <a:latin typeface="Times New Roman" pitchFamily="18" charset="0"/>
                <a:cs typeface="Times New Roman" pitchFamily="18" charset="0"/>
              </a:rPr>
              <a:t>*</a:t>
            </a:r>
            <a:r>
              <a:rPr lang="en-US" sz="2200" dirty="0" err="1" smtClean="0">
                <a:latin typeface="Times New Roman" pitchFamily="18" charset="0"/>
                <a:cs typeface="Times New Roman" pitchFamily="18" charset="0"/>
              </a:rPr>
              <a:t>keberhasilan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pengelolaan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sumberdaya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ikan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tidak</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terlepas</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dari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perencanaan</a:t>
            </a:r>
            <a:r>
              <a:rPr lang="en-US" sz="2200" dirty="0" smtClean="0">
                <a:latin typeface="Times New Roman" pitchFamily="18" charset="0"/>
                <a:cs typeface="Times New Roman" pitchFamily="18" charset="0"/>
              </a:rPr>
              <a:t> yang </a:t>
            </a:r>
            <a:r>
              <a:rPr lang="en-US" sz="2200" dirty="0" err="1" smtClean="0">
                <a:latin typeface="Times New Roman" pitchFamily="18" charset="0"/>
                <a:cs typeface="Times New Roman" pitchFamily="18" charset="0"/>
              </a:rPr>
              <a:t>mantap</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berdasarkan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informasi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tentang</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semua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aspek</a:t>
            </a:r>
            <a:r>
              <a:rPr lang="en-US" sz="2200" dirty="0" smtClean="0">
                <a:latin typeface="Times New Roman" pitchFamily="18" charset="0"/>
                <a:cs typeface="Times New Roman" pitchFamily="18" charset="0"/>
              </a:rPr>
              <a:t> yang </a:t>
            </a:r>
            <a:r>
              <a:rPr lang="en-US" sz="2200" dirty="0" err="1" smtClean="0">
                <a:latin typeface="Times New Roman" pitchFamily="18" charset="0"/>
                <a:cs typeface="Times New Roman" pitchFamily="18" charset="0"/>
              </a:rPr>
              <a:t>mempengaruhi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sumberdaya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alam</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tersebut</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terutama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aspek</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sumber</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kehidupan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dan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penggunaannya</a:t>
            </a:r>
            <a:r>
              <a:rPr lang="en-US" sz="2200" dirty="0" smtClean="0">
                <a:latin typeface="Times New Roman" pitchFamily="18" charset="0"/>
                <a:cs typeface="Times New Roman" pitchFamily="18" charset="0"/>
              </a:rPr>
              <a:t>.</a:t>
            </a:r>
            <a:r>
              <a:rPr lang="id-ID" sz="2000" dirty="0" smtClean="0"/>
              <a:t/>
            </a:r>
            <a:br>
              <a:rPr lang="id-ID" sz="2000" dirty="0" smtClean="0"/>
            </a:br>
            <a:endParaRPr lang="id-ID" sz="2000" dirty="0"/>
          </a:p>
        </p:txBody>
      </p:sp>
      <p:pic>
        <p:nvPicPr>
          <p:cNvPr id="5122" name="Picture 2" descr="C:\Users\user\Downloads\dsc01050.jpg"/>
          <p:cNvPicPr>
            <a:picLocks noChangeAspect="1" noChangeArrowheads="1"/>
          </p:cNvPicPr>
          <p:nvPr/>
        </p:nvPicPr>
        <p:blipFill>
          <a:blip r:embed="rId2" cstate="print"/>
          <a:srcRect/>
          <a:stretch>
            <a:fillRect/>
          </a:stretch>
        </p:blipFill>
        <p:spPr bwMode="auto">
          <a:xfrm>
            <a:off x="5207563" y="0"/>
            <a:ext cx="3936437" cy="3356992"/>
          </a:xfrm>
          <a:prstGeom prst="rect">
            <a:avLst/>
          </a:prstGeom>
          <a:noFill/>
        </p:spPr>
      </p:pic>
      <p:pic>
        <p:nvPicPr>
          <p:cNvPr id="6" name="Picture 3" descr="C:\Users\user\Downloads\fish.jpg"/>
          <p:cNvPicPr>
            <a:picLocks noChangeAspect="1" noChangeArrowheads="1"/>
          </p:cNvPicPr>
          <p:nvPr/>
        </p:nvPicPr>
        <p:blipFill>
          <a:blip r:embed="rId3" cstate="print"/>
          <a:srcRect/>
          <a:stretch>
            <a:fillRect/>
          </a:stretch>
        </p:blipFill>
        <p:spPr bwMode="auto">
          <a:xfrm>
            <a:off x="5148064" y="3717032"/>
            <a:ext cx="3995935" cy="3140968"/>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4"/>
          <p:cNvSpPr>
            <a:spLocks noGrp="1"/>
          </p:cNvSpPr>
          <p:nvPr>
            <p:ph idx="1"/>
          </p:nvPr>
        </p:nvSpPr>
        <p:spPr>
          <a:xfrm>
            <a:off x="457200" y="1600200"/>
            <a:ext cx="4978896" cy="4525963"/>
          </a:xfrm>
        </p:spPr>
        <p:txBody>
          <a:bodyPr>
            <a:normAutofit/>
          </a:bodyPr>
          <a:lstStyle/>
          <a:p>
            <a:pPr algn="l">
              <a:buNone/>
            </a:pPr>
            <a:r>
              <a:rPr lang="id-ID" sz="2400" dirty="0" smtClean="0">
                <a:solidFill>
                  <a:srgbClr val="C00000"/>
                </a:solidFill>
                <a:latin typeface="Times New Roman" pitchFamily="18" charset="0"/>
                <a:cs typeface="Times New Roman" pitchFamily="18" charset="0"/>
              </a:rPr>
              <a:t>3. Jasad renik</a:t>
            </a:r>
          </a:p>
          <a:p>
            <a:pPr algn="just">
              <a:buNone/>
            </a:pPr>
            <a:r>
              <a:rPr lang="id-ID"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Jasad</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renik</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berperan</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sebagai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penghancur</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Sumberdaya</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ini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manfaatnya</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bagi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manusia</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tidak</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langsung</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terutama</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dalam</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membantu</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proses</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pembusukan</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dan</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penghancuran</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sisa-sisa</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tumbuhan</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dan</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hewan</a:t>
            </a:r>
            <a:r>
              <a:rPr lang="en-US" sz="2000" dirty="0" smtClean="0">
                <a:solidFill>
                  <a:schemeClr val="tx1"/>
                </a:solidFill>
                <a:latin typeface="Times New Roman" pitchFamily="18" charset="0"/>
                <a:cs typeface="Times New Roman" pitchFamily="18" charset="0"/>
              </a:rPr>
              <a:t> yang </a:t>
            </a:r>
            <a:r>
              <a:rPr lang="en-US" sz="2000" dirty="0" err="1" smtClean="0">
                <a:solidFill>
                  <a:schemeClr val="tx1"/>
                </a:solidFill>
                <a:latin typeface="Times New Roman" pitchFamily="18" charset="0"/>
                <a:cs typeface="Times New Roman" pitchFamily="18" charset="0"/>
              </a:rPr>
              <a:t>mati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Sifatnya</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dapat</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terbatas</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dapat</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punah</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dan</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ada</a:t>
            </a:r>
            <a:r>
              <a:rPr lang="en-US" sz="2000" dirty="0" smtClean="0">
                <a:solidFill>
                  <a:schemeClr val="tx1"/>
                </a:solidFill>
                <a:latin typeface="Times New Roman" pitchFamily="18" charset="0"/>
                <a:cs typeface="Times New Roman" pitchFamily="18" charset="0"/>
              </a:rPr>
              <a:t> yang </a:t>
            </a:r>
            <a:r>
              <a:rPr lang="en-US" sz="2000" dirty="0" err="1" smtClean="0">
                <a:solidFill>
                  <a:schemeClr val="tx1"/>
                </a:solidFill>
                <a:latin typeface="Times New Roman" pitchFamily="18" charset="0"/>
                <a:cs typeface="Times New Roman" pitchFamily="18" charset="0"/>
              </a:rPr>
              <a:t>berbahaya</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bagi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manusia</a:t>
            </a:r>
            <a:endParaRPr lang="id-ID" sz="2000" dirty="0" smtClean="0">
              <a:solidFill>
                <a:schemeClr val="tx1"/>
              </a:solidFill>
              <a:latin typeface="Times New Roman" pitchFamily="18" charset="0"/>
              <a:cs typeface="Times New Roman" pitchFamily="18" charset="0"/>
            </a:endParaRPr>
          </a:p>
          <a:p>
            <a:pPr algn="l"/>
            <a:endParaRPr lang="id-ID" sz="2000" dirty="0">
              <a:solidFill>
                <a:schemeClr val="tx1"/>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lgn="l"/>
            <a:r>
              <a:rPr lang="id-ID" sz="2700" b="1" dirty="0" smtClean="0">
                <a:solidFill>
                  <a:schemeClr val="bg1"/>
                </a:solidFill>
                <a:latin typeface="Times New Roman" pitchFamily="18" charset="0"/>
                <a:cs typeface="Times New Roman" pitchFamily="18" charset="0"/>
              </a:rPr>
              <a:t>b. </a:t>
            </a:r>
            <a:r>
              <a:rPr lang="en-US" sz="2700" b="1" dirty="0" err="1" smtClean="0">
                <a:solidFill>
                  <a:schemeClr val="bg1"/>
                </a:solidFill>
                <a:latin typeface="Times New Roman" pitchFamily="18" charset="0"/>
                <a:cs typeface="Times New Roman" pitchFamily="18" charset="0"/>
              </a:rPr>
              <a:t>Sumberdaya</a:t>
            </a:r>
            <a:r>
              <a:rPr lang="en-US" sz="2700" b="1" dirty="0" smtClean="0">
                <a:solidFill>
                  <a:schemeClr val="bg1"/>
                </a:solidFill>
                <a:latin typeface="Times New Roman" pitchFamily="18" charset="0"/>
                <a:cs typeface="Times New Roman" pitchFamily="18" charset="0"/>
              </a:rPr>
              <a:t> </a:t>
            </a:r>
            <a:r>
              <a:rPr lang="en-US" sz="2700" b="1" dirty="0" err="1" smtClean="0">
                <a:solidFill>
                  <a:schemeClr val="bg1"/>
                </a:solidFill>
                <a:latin typeface="Times New Roman" pitchFamily="18" charset="0"/>
                <a:cs typeface="Times New Roman" pitchFamily="18" charset="0"/>
              </a:rPr>
              <a:t>geologi</a:t>
            </a:r>
            <a:r>
              <a:rPr lang="id-ID" b="1" dirty="0" smtClean="0">
                <a:latin typeface="Times New Roman" pitchFamily="18" charset="0"/>
                <a:cs typeface="Times New Roman" pitchFamily="18" charset="0"/>
              </a:rPr>
              <a:t/>
            </a:r>
            <a:br>
              <a:rPr lang="id-ID" b="1" dirty="0" smtClean="0">
                <a:latin typeface="Times New Roman" pitchFamily="18" charset="0"/>
                <a:cs typeface="Times New Roman" pitchFamily="18" charset="0"/>
              </a:rPr>
            </a:br>
            <a:endParaRPr lang="id-ID" b="1" dirty="0">
              <a:latin typeface="Times New Roman" pitchFamily="18" charset="0"/>
              <a:cs typeface="Times New Roman" pitchFamily="18" charset="0"/>
            </a:endParaRPr>
          </a:p>
        </p:txBody>
      </p:sp>
      <p:sp>
        <p:nvSpPr>
          <p:cNvPr id="3" name="Content Placeholder 2"/>
          <p:cNvSpPr>
            <a:spLocks noGrp="1"/>
          </p:cNvSpPr>
          <p:nvPr>
            <p:ph idx="1"/>
          </p:nvPr>
        </p:nvSpPr>
        <p:spPr>
          <a:xfrm>
            <a:off x="179512" y="1124744"/>
            <a:ext cx="6120680" cy="5184576"/>
          </a:xfrm>
        </p:spPr>
        <p:txBody>
          <a:bodyPr>
            <a:normAutofit/>
          </a:bodyPr>
          <a:lstStyle/>
          <a:p>
            <a:pPr algn="just">
              <a:buFont typeface="Wingdings" pitchFamily="2" charset="2"/>
              <a:buChar char="q"/>
            </a:pPr>
            <a:r>
              <a:rPr lang="id-ID"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Sumberdaya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geologi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adalah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bagian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sumberdaya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alam</a:t>
            </a:r>
            <a:r>
              <a:rPr lang="en-US" sz="2000" dirty="0" smtClean="0">
                <a:latin typeface="Times New Roman" pitchFamily="18" charset="0"/>
                <a:cs typeface="Times New Roman" pitchFamily="18" charset="0"/>
              </a:rPr>
              <a:t> yang </a:t>
            </a:r>
            <a:r>
              <a:rPr lang="en-US" sz="2000" dirty="0" err="1" smtClean="0">
                <a:latin typeface="Times New Roman" pitchFamily="18" charset="0"/>
                <a:cs typeface="Times New Roman" pitchFamily="18" charset="0"/>
              </a:rPr>
              <a:t>bersumber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bumi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baik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sebagai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materi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penyusun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bumi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maupun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sebagai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hasil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proses</a:t>
            </a:r>
            <a:r>
              <a:rPr lang="en-US" sz="2000" dirty="0" smtClean="0">
                <a:latin typeface="Times New Roman" pitchFamily="18" charset="0"/>
                <a:cs typeface="Times New Roman" pitchFamily="18" charset="0"/>
              </a:rPr>
              <a:t> yang </a:t>
            </a:r>
            <a:r>
              <a:rPr lang="en-US" sz="2000" dirty="0" err="1" smtClean="0">
                <a:latin typeface="Times New Roman" pitchFamily="18" charset="0"/>
                <a:cs typeface="Times New Roman" pitchFamily="18" charset="0"/>
              </a:rPr>
              <a:t>terjadi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bumi</a:t>
            </a:r>
            <a:r>
              <a:rPr lang="en-US" sz="2000" dirty="0" smtClean="0">
                <a:latin typeface="Times New Roman" pitchFamily="18" charset="0"/>
                <a:cs typeface="Times New Roman" pitchFamily="18" charset="0"/>
              </a:rPr>
              <a:t>. </a:t>
            </a:r>
            <a:endParaRPr lang="id-ID" sz="2000" dirty="0" smtClean="0">
              <a:latin typeface="Times New Roman" pitchFamily="18" charset="0"/>
              <a:cs typeface="Times New Roman" pitchFamily="18" charset="0"/>
            </a:endParaRPr>
          </a:p>
          <a:p>
            <a:pPr algn="just">
              <a:buFont typeface="Wingdings" pitchFamily="2" charset="2"/>
              <a:buChar char="q"/>
            </a:pPr>
            <a:r>
              <a:rPr lang="id-ID"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sumberdaya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geologi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merupakan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barang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komoditi</a:t>
            </a:r>
            <a:r>
              <a:rPr lang="en-US" sz="2000" dirty="0" smtClean="0">
                <a:latin typeface="Times New Roman" pitchFamily="18" charset="0"/>
                <a:cs typeface="Times New Roman" pitchFamily="18" charset="0"/>
              </a:rPr>
              <a:t> yang </a:t>
            </a:r>
            <a:r>
              <a:rPr lang="en-US" sz="2000" dirty="0" err="1" smtClean="0">
                <a:latin typeface="Times New Roman" pitchFamily="18" charset="0"/>
                <a:cs typeface="Times New Roman" pitchFamily="18" charset="0"/>
              </a:rPr>
              <a:t>sangat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tinggi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nilainya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mengingat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permintaan</a:t>
            </a:r>
            <a:r>
              <a:rPr lang="en-US" sz="2000" dirty="0" smtClean="0">
                <a:latin typeface="Times New Roman" pitchFamily="18" charset="0"/>
                <a:cs typeface="Times New Roman" pitchFamily="18" charset="0"/>
              </a:rPr>
              <a:t> yang </a:t>
            </a:r>
            <a:r>
              <a:rPr lang="en-US" sz="2000" dirty="0" err="1" smtClean="0">
                <a:latin typeface="Times New Roman" pitchFamily="18" charset="0"/>
                <a:cs typeface="Times New Roman" pitchFamily="18" charset="0"/>
              </a:rPr>
              <a:t>cenderung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naik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sedangkan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ketersediaannya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cenderung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terbatas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untuk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menemukan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sumberdaya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geologi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semakin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sulit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mahal</a:t>
            </a:r>
            <a:r>
              <a:rPr lang="en-US" sz="2000" dirty="0" smtClean="0">
                <a:latin typeface="Times New Roman" pitchFamily="18" charset="0"/>
                <a:cs typeface="Times New Roman" pitchFamily="18" charset="0"/>
              </a:rPr>
              <a:t>. </a:t>
            </a:r>
            <a:endParaRPr lang="id-ID" sz="2000" dirty="0" smtClean="0">
              <a:latin typeface="Times New Roman" pitchFamily="18" charset="0"/>
              <a:cs typeface="Times New Roman" pitchFamily="18" charset="0"/>
            </a:endParaRPr>
          </a:p>
          <a:p>
            <a:pPr algn="just">
              <a:buFont typeface="Wingdings" pitchFamily="2" charset="2"/>
              <a:buChar char="q"/>
            </a:pPr>
            <a:r>
              <a:rPr lang="en-US" sz="2000" dirty="0" err="1" smtClean="0">
                <a:latin typeface="Times New Roman" pitchFamily="18" charset="0"/>
                <a:cs typeface="Times New Roman" pitchFamily="18" charset="0"/>
              </a:rPr>
              <a:t>Sumberdaya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geologi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dapat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dibedakan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menjadi</a:t>
            </a:r>
            <a:r>
              <a:rPr lang="en-US" sz="2000" dirty="0" smtClean="0">
                <a:latin typeface="Times New Roman" pitchFamily="18" charset="0"/>
                <a:cs typeface="Times New Roman" pitchFamily="18" charset="0"/>
              </a:rPr>
              <a:t> </a:t>
            </a:r>
            <a:endParaRPr lang="id-ID" sz="2000" dirty="0" smtClean="0">
              <a:latin typeface="Times New Roman" pitchFamily="18" charset="0"/>
              <a:cs typeface="Times New Roman" pitchFamily="18" charset="0"/>
            </a:endParaRPr>
          </a:p>
          <a:p>
            <a:pPr marL="457200" indent="-457200" algn="just">
              <a:buAutoNum type="arabicPeriod"/>
            </a:pPr>
            <a:r>
              <a:rPr lang="en-US" sz="2000" dirty="0" err="1" smtClean="0">
                <a:latin typeface="Times New Roman" pitchFamily="18" charset="0"/>
                <a:cs typeface="Times New Roman" pitchFamily="18" charset="0"/>
              </a:rPr>
              <a:t>sumberdaya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lahan</a:t>
            </a:r>
            <a:r>
              <a:rPr lang="en-US" sz="2000" dirty="0" smtClean="0">
                <a:latin typeface="Times New Roman" pitchFamily="18" charset="0"/>
                <a:cs typeface="Times New Roman" pitchFamily="18" charset="0"/>
              </a:rPr>
              <a:t>, </a:t>
            </a:r>
            <a:endParaRPr lang="id-ID" sz="2000" dirty="0" smtClean="0">
              <a:latin typeface="Times New Roman" pitchFamily="18" charset="0"/>
              <a:cs typeface="Times New Roman" pitchFamily="18" charset="0"/>
            </a:endParaRPr>
          </a:p>
          <a:p>
            <a:pPr marL="457200" indent="-457200" algn="just">
              <a:buAutoNum type="arabicPeriod"/>
            </a:pPr>
            <a:r>
              <a:rPr lang="en-US" sz="2000" dirty="0" err="1" smtClean="0">
                <a:latin typeface="Times New Roman" pitchFamily="18" charset="0"/>
                <a:cs typeface="Times New Roman" pitchFamily="18" charset="0"/>
              </a:rPr>
              <a:t>sumberdaya</a:t>
            </a:r>
            <a:r>
              <a:rPr lang="en-US" sz="2000" dirty="0" smtClean="0">
                <a:latin typeface="Times New Roman" pitchFamily="18" charset="0"/>
                <a:cs typeface="Times New Roman" pitchFamily="18" charset="0"/>
              </a:rPr>
              <a:t> air, </a:t>
            </a:r>
            <a:endParaRPr lang="id-ID" sz="2000" dirty="0" smtClean="0">
              <a:latin typeface="Times New Roman" pitchFamily="18" charset="0"/>
              <a:cs typeface="Times New Roman" pitchFamily="18" charset="0"/>
            </a:endParaRPr>
          </a:p>
          <a:p>
            <a:pPr marL="457200" indent="-457200" algn="just">
              <a:buAutoNum type="arabicPeriod"/>
            </a:pPr>
            <a:r>
              <a:rPr lang="en-US" sz="2000" dirty="0" err="1" smtClean="0">
                <a:latin typeface="Times New Roman" pitchFamily="18" charset="0"/>
                <a:cs typeface="Times New Roman" pitchFamily="18" charset="0"/>
              </a:rPr>
              <a:t>sumberdaya</a:t>
            </a:r>
            <a:r>
              <a:rPr lang="en-US" sz="2000" dirty="0" smtClean="0">
                <a:latin typeface="Times New Roman" pitchFamily="18" charset="0"/>
                <a:cs typeface="Times New Roman" pitchFamily="18" charset="0"/>
              </a:rPr>
              <a:t> mineral, </a:t>
            </a:r>
            <a:endParaRPr lang="id-ID" sz="2000" dirty="0" smtClean="0">
              <a:latin typeface="Times New Roman" pitchFamily="18" charset="0"/>
              <a:cs typeface="Times New Roman" pitchFamily="18" charset="0"/>
            </a:endParaRPr>
          </a:p>
          <a:p>
            <a:pPr marL="457200" indent="-457200" algn="just">
              <a:buAutoNum type="arabicPeriod"/>
            </a:pPr>
            <a:r>
              <a:rPr lang="en-US" sz="2000" dirty="0" err="1" smtClean="0">
                <a:latin typeface="Times New Roman" pitchFamily="18" charset="0"/>
                <a:cs typeface="Times New Roman" pitchFamily="18" charset="0"/>
              </a:rPr>
              <a:t>dan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sumberdaya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energi</a:t>
            </a:r>
            <a:r>
              <a:rPr lang="en-US" sz="2000" dirty="0" smtClean="0">
                <a:latin typeface="Times New Roman" pitchFamily="18" charset="0"/>
                <a:cs typeface="Times New Roman" pitchFamily="18" charset="0"/>
              </a:rPr>
              <a:t>.</a:t>
            </a:r>
            <a:endParaRPr lang="id-ID" sz="2000" dirty="0" smtClean="0">
              <a:latin typeface="Times New Roman" pitchFamily="18" charset="0"/>
              <a:cs typeface="Times New Roman" pitchFamily="18" charset="0"/>
            </a:endParaRPr>
          </a:p>
          <a:p>
            <a:pPr algn="just">
              <a:buNone/>
            </a:pPr>
            <a:endParaRPr lang="id-ID" sz="20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43408"/>
            <a:ext cx="4896544" cy="7560840"/>
          </a:xfrm>
        </p:spPr>
        <p:txBody>
          <a:bodyPr>
            <a:noAutofit/>
          </a:bodyPr>
          <a:lstStyle/>
          <a:p>
            <a:pPr algn="l"/>
            <a:r>
              <a:rPr lang="id-ID" sz="2000" b="1" dirty="0" smtClean="0">
                <a:solidFill>
                  <a:schemeClr val="bg1"/>
                </a:solidFill>
                <a:latin typeface="Times New Roman" pitchFamily="18" charset="0"/>
                <a:cs typeface="Times New Roman" pitchFamily="18" charset="0"/>
              </a:rPr>
              <a:t>1. </a:t>
            </a:r>
            <a:r>
              <a:rPr lang="en-US" sz="2000" b="1" dirty="0" err="1" smtClean="0">
                <a:solidFill>
                  <a:schemeClr val="bg1"/>
                </a:solidFill>
                <a:latin typeface="Times New Roman" pitchFamily="18" charset="0"/>
                <a:cs typeface="Times New Roman" pitchFamily="18" charset="0"/>
              </a:rPr>
              <a:t>Sumberdaya</a:t>
            </a:r>
            <a:r>
              <a:rPr lang="en-US" sz="2000" b="1" dirty="0" smtClean="0">
                <a:solidFill>
                  <a:schemeClr val="bg1"/>
                </a:solidFill>
                <a:latin typeface="Times New Roman" pitchFamily="18" charset="0"/>
                <a:cs typeface="Times New Roman" pitchFamily="18" charset="0"/>
              </a:rPr>
              <a:t> </a:t>
            </a:r>
            <a:r>
              <a:rPr lang="en-US" sz="2000" b="1" dirty="0" err="1" smtClean="0">
                <a:solidFill>
                  <a:schemeClr val="bg1"/>
                </a:solidFill>
                <a:latin typeface="Times New Roman" pitchFamily="18" charset="0"/>
                <a:cs typeface="Times New Roman" pitchFamily="18" charset="0"/>
              </a:rPr>
              <a:t>lahan</a:t>
            </a: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id-ID" sz="2000" dirty="0" smtClean="0">
                <a:latin typeface="Times New Roman" pitchFamily="18" charset="0"/>
                <a:cs typeface="Times New Roman" pitchFamily="18" charset="0"/>
              </a:rPr>
              <a:t>-</a:t>
            </a:r>
            <a:r>
              <a:rPr lang="en-US" sz="2000" dirty="0" err="1" smtClean="0">
                <a:latin typeface="Times New Roman" pitchFamily="18" charset="0"/>
                <a:cs typeface="Times New Roman" pitchFamily="18" charset="0"/>
              </a:rPr>
              <a:t>Lahan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dapat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didefinisikan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sebagai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suatu</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ruang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permukaan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bumi</a:t>
            </a:r>
            <a:r>
              <a:rPr lang="en-US" sz="2000" dirty="0" smtClean="0">
                <a:latin typeface="Times New Roman" pitchFamily="18" charset="0"/>
                <a:cs typeface="Times New Roman" pitchFamily="18" charset="0"/>
              </a:rPr>
              <a:t> yang </a:t>
            </a:r>
            <a:r>
              <a:rPr lang="en-US" sz="2000" dirty="0" err="1" smtClean="0">
                <a:latin typeface="Times New Roman" pitchFamily="18" charset="0"/>
                <a:cs typeface="Times New Roman" pitchFamily="18" charset="0"/>
              </a:rPr>
              <a:t>secara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alamiah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dibatasi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oleh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sifat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fisik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serta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bentuklahan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tertentu</a:t>
            </a:r>
            <a:r>
              <a:rPr lang="en-US" sz="2000" dirty="0" smtClean="0">
                <a:latin typeface="Times New Roman" pitchFamily="18" charset="0"/>
                <a:cs typeface="Times New Roman" pitchFamily="18" charset="0"/>
              </a:rPr>
              <a:t>.</a:t>
            </a: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id-ID" sz="2000" dirty="0" smtClean="0">
                <a:latin typeface="Times New Roman" pitchFamily="18" charset="0"/>
                <a:cs typeface="Times New Roman" pitchFamily="18" charset="0"/>
              </a:rPr>
              <a:t>-</a:t>
            </a:r>
            <a:r>
              <a:rPr lang="en-US" sz="2000" dirty="0" err="1" smtClean="0">
                <a:latin typeface="Times New Roman" pitchFamily="18" charset="0"/>
                <a:cs typeface="Times New Roman" pitchFamily="18" charset="0"/>
              </a:rPr>
              <a:t>sumberdaya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lahan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adalah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lahan</a:t>
            </a:r>
            <a:r>
              <a:rPr lang="en-US" sz="2000" dirty="0" smtClean="0">
                <a:latin typeface="Times New Roman" pitchFamily="18" charset="0"/>
                <a:cs typeface="Times New Roman" pitchFamily="18" charset="0"/>
              </a:rPr>
              <a:t> yang </a:t>
            </a:r>
            <a:r>
              <a:rPr lang="en-US" sz="2000" dirty="0" err="1" smtClean="0">
                <a:latin typeface="Times New Roman" pitchFamily="18" charset="0"/>
                <a:cs typeface="Times New Roman" pitchFamily="18" charset="0"/>
              </a:rPr>
              <a:t>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dalamnya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mengandung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semua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unsur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sumberdaya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baik</a:t>
            </a:r>
            <a:r>
              <a:rPr lang="en-US" sz="2000" dirty="0" smtClean="0">
                <a:latin typeface="Times New Roman" pitchFamily="18" charset="0"/>
                <a:cs typeface="Times New Roman" pitchFamily="18" charset="0"/>
              </a:rPr>
              <a:t> yang </a:t>
            </a:r>
            <a:r>
              <a:rPr lang="en-US" sz="2000" dirty="0" err="1" smtClean="0">
                <a:latin typeface="Times New Roman" pitchFamily="18" charset="0"/>
                <a:cs typeface="Times New Roman" pitchFamily="18" charset="0"/>
              </a:rPr>
              <a:t>berada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atas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maupun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bawah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permukaan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bumi</a:t>
            </a:r>
            <a:r>
              <a:rPr lang="id-ID" sz="2000" dirty="0" smtClean="0">
                <a:latin typeface="Times New Roman" pitchFamily="18" charset="0"/>
                <a:cs typeface="Times New Roman" pitchFamily="18" charset="0"/>
              </a:rPr>
              <a:t>.</a:t>
            </a:r>
            <a:br>
              <a:rPr lang="id-ID" sz="2000" dirty="0" smtClean="0">
                <a:latin typeface="Times New Roman" pitchFamily="18" charset="0"/>
                <a:cs typeface="Times New Roman" pitchFamily="18" charset="0"/>
              </a:rPr>
            </a:b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id-ID" sz="2000" dirty="0" smtClean="0">
                <a:latin typeface="Times New Roman" pitchFamily="18" charset="0"/>
                <a:cs typeface="Times New Roman" pitchFamily="18" charset="0"/>
              </a:rPr>
              <a:t>-</a:t>
            </a:r>
            <a:r>
              <a:rPr lang="en-US" sz="2000" dirty="0" err="1" smtClean="0">
                <a:latin typeface="Times New Roman" pitchFamily="18" charset="0"/>
                <a:cs typeface="Times New Roman" pitchFamily="18" charset="0"/>
              </a:rPr>
              <a:t>Untuk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dapat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mengelola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sumberdaya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lahan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dengan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baik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diperlukan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perencanaan</a:t>
            </a:r>
            <a:r>
              <a:rPr lang="en-US" sz="2000" dirty="0" smtClean="0">
                <a:latin typeface="Times New Roman" pitchFamily="18" charset="0"/>
                <a:cs typeface="Times New Roman" pitchFamily="18" charset="0"/>
              </a:rPr>
              <a:t> yang </a:t>
            </a:r>
            <a:r>
              <a:rPr lang="en-US" sz="2000" dirty="0" err="1" smtClean="0">
                <a:latin typeface="Times New Roman" pitchFamily="18" charset="0"/>
                <a:cs typeface="Times New Roman" pitchFamily="18" charset="0"/>
              </a:rPr>
              <a:t>matang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dengan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membuat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peta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tata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ruang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wilayah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Peta</a:t>
            </a:r>
            <a:r>
              <a:rPr lang="en-US" sz="2000" dirty="0" smtClean="0">
                <a:latin typeface="Times New Roman" pitchFamily="18" charset="0"/>
                <a:cs typeface="Times New Roman" pitchFamily="18" charset="0"/>
              </a:rPr>
              <a:t> RTRW)</a:t>
            </a:r>
            <a:r>
              <a:rPr lang="id-ID"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sebagai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acuan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mengelola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lahan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sesuai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potensi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kemampuannya</a:t>
            </a:r>
            <a:r>
              <a:rPr lang="en-US" sz="2000" dirty="0" smtClean="0">
                <a:latin typeface="Times New Roman" pitchFamily="18" charset="0"/>
                <a:cs typeface="Times New Roman" pitchFamily="18" charset="0"/>
              </a:rPr>
              <a:t> </a:t>
            </a: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 </a:t>
            </a: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endParaRPr lang="id-ID" sz="2000" dirty="0">
              <a:latin typeface="Times New Roman" pitchFamily="18" charset="0"/>
              <a:cs typeface="Times New Roman" pitchFamily="18" charset="0"/>
            </a:endParaRPr>
          </a:p>
        </p:txBody>
      </p:sp>
      <p:pic>
        <p:nvPicPr>
          <p:cNvPr id="6146" name="Picture 2" descr="C:\Users\user\Downloads\Pertanian1_zpsf5c445ba.jpg"/>
          <p:cNvPicPr>
            <a:picLocks noChangeAspect="1" noChangeArrowheads="1"/>
          </p:cNvPicPr>
          <p:nvPr/>
        </p:nvPicPr>
        <p:blipFill>
          <a:blip r:embed="rId2" cstate="print"/>
          <a:srcRect/>
          <a:stretch>
            <a:fillRect/>
          </a:stretch>
        </p:blipFill>
        <p:spPr bwMode="auto">
          <a:xfrm>
            <a:off x="5148064" y="1484784"/>
            <a:ext cx="3995936" cy="4104456"/>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7544" y="0"/>
            <a:ext cx="7776864" cy="6525344"/>
          </a:xfrm>
        </p:spPr>
        <p:txBody>
          <a:bodyPr>
            <a:normAutofit fontScale="90000"/>
          </a:bodyPr>
          <a:lstStyle/>
          <a:p>
            <a:pPr algn="l"/>
            <a:r>
              <a:rPr lang="id-ID" sz="2000" b="1" dirty="0" smtClean="0">
                <a:solidFill>
                  <a:schemeClr val="bg1"/>
                </a:solidFill>
                <a:latin typeface="Times New Roman" pitchFamily="18" charset="0"/>
                <a:cs typeface="Times New Roman" pitchFamily="18" charset="0"/>
              </a:rPr>
              <a:t>2. </a:t>
            </a:r>
            <a:r>
              <a:rPr lang="en-US" sz="2000" b="1" dirty="0" err="1" smtClean="0">
                <a:solidFill>
                  <a:schemeClr val="bg1"/>
                </a:solidFill>
                <a:latin typeface="Times New Roman" pitchFamily="18" charset="0"/>
                <a:cs typeface="Times New Roman" pitchFamily="18" charset="0"/>
              </a:rPr>
              <a:t>Sumberdaya</a:t>
            </a:r>
            <a:r>
              <a:rPr lang="en-US" sz="2000" b="1" dirty="0" smtClean="0">
                <a:solidFill>
                  <a:schemeClr val="bg1"/>
                </a:solidFill>
                <a:latin typeface="Times New Roman" pitchFamily="18" charset="0"/>
                <a:cs typeface="Times New Roman" pitchFamily="18" charset="0"/>
              </a:rPr>
              <a:t> </a:t>
            </a:r>
            <a:r>
              <a:rPr lang="en-US" sz="2000" b="1" dirty="0" smtClean="0">
                <a:solidFill>
                  <a:schemeClr val="bg1"/>
                </a:solidFill>
                <a:latin typeface="Times New Roman" pitchFamily="18" charset="0"/>
                <a:cs typeface="Times New Roman" pitchFamily="18" charset="0"/>
              </a:rPr>
              <a:t>air</a:t>
            </a:r>
            <a:r>
              <a:rPr lang="id-ID" sz="2000" dirty="0" smtClean="0">
                <a:solidFill>
                  <a:schemeClr val="bg1"/>
                </a:solidFill>
                <a:latin typeface="Times New Roman" pitchFamily="18" charset="0"/>
                <a:cs typeface="Times New Roman" pitchFamily="18" charset="0"/>
              </a:rPr>
              <a:t/>
            </a:r>
            <a:br>
              <a:rPr lang="id-ID" sz="2000" dirty="0" smtClean="0">
                <a:solidFill>
                  <a:schemeClr val="bg1"/>
                </a:solidFill>
                <a:latin typeface="Times New Roman" pitchFamily="18" charset="0"/>
                <a:cs typeface="Times New Roman" pitchFamily="18" charset="0"/>
              </a:rPr>
            </a:br>
            <a:r>
              <a:rPr lang="id-ID" dirty="0" smtClean="0">
                <a:latin typeface="Times New Roman" pitchFamily="18" charset="0"/>
                <a:cs typeface="Times New Roman" pitchFamily="18" charset="0"/>
              </a:rPr>
              <a:t/>
            </a:r>
            <a:br>
              <a:rPr lang="id-ID" dirty="0" smtClean="0">
                <a:latin typeface="Times New Roman" pitchFamily="18" charset="0"/>
                <a:cs typeface="Times New Roman" pitchFamily="18" charset="0"/>
              </a:rPr>
            </a:br>
            <a:r>
              <a:rPr lang="id-ID"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Air </a:t>
            </a:r>
            <a:r>
              <a:rPr lang="en-US" sz="2000" dirty="0" err="1" smtClean="0">
                <a:latin typeface="Times New Roman" pitchFamily="18" charset="0"/>
                <a:cs typeface="Times New Roman" pitchFamily="18" charset="0"/>
              </a:rPr>
              <a:t>merupakan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salah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satu</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sumberdaya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geologi</a:t>
            </a:r>
            <a:r>
              <a:rPr lang="en-US" sz="2000" dirty="0" smtClean="0">
                <a:latin typeface="Times New Roman" pitchFamily="18" charset="0"/>
                <a:cs typeface="Times New Roman" pitchFamily="18" charset="0"/>
              </a:rPr>
              <a:t> yang </a:t>
            </a:r>
            <a:r>
              <a:rPr lang="en-US" sz="2000" dirty="0" err="1" smtClean="0">
                <a:latin typeface="Times New Roman" pitchFamily="18" charset="0"/>
                <a:cs typeface="Times New Roman" pitchFamily="18" charset="0"/>
              </a:rPr>
              <a:t>sangat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penting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Karena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selain</a:t>
            </a:r>
            <a:r>
              <a:rPr lang="en-US" sz="2000" dirty="0" smtClean="0">
                <a:latin typeface="Times New Roman" pitchFamily="18" charset="0"/>
                <a:cs typeface="Times New Roman" pitchFamily="18" charset="0"/>
              </a:rPr>
              <a:t> air </a:t>
            </a:r>
            <a:r>
              <a:rPr lang="en-US" sz="2000" dirty="0" err="1" smtClean="0">
                <a:latin typeface="Times New Roman" pitchFamily="18" charset="0"/>
                <a:cs typeface="Times New Roman" pitchFamily="18" charset="0"/>
              </a:rPr>
              <a:t>merupakan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kebutuhan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pokok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bagi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makhluk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hidup</a:t>
            </a:r>
            <a:r>
              <a:rPr lang="en-US" sz="2000" dirty="0" smtClean="0">
                <a:latin typeface="Times New Roman" pitchFamily="18" charset="0"/>
                <a:cs typeface="Times New Roman" pitchFamily="18" charset="0"/>
              </a:rPr>
              <a:t>, air </a:t>
            </a:r>
            <a:r>
              <a:rPr lang="en-US" sz="2000" dirty="0" err="1" smtClean="0">
                <a:latin typeface="Times New Roman" pitchFamily="18" charset="0"/>
                <a:cs typeface="Times New Roman" pitchFamily="18" charset="0"/>
              </a:rPr>
              <a:t>juga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merupakan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agen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alamiah</a:t>
            </a:r>
            <a:r>
              <a:rPr lang="en-US" sz="2000" dirty="0" smtClean="0">
                <a:latin typeface="Times New Roman" pitchFamily="18" charset="0"/>
                <a:cs typeface="Times New Roman" pitchFamily="18" charset="0"/>
              </a:rPr>
              <a:t> yang </a:t>
            </a:r>
            <a:r>
              <a:rPr lang="en-US" sz="2000" dirty="0" err="1" smtClean="0">
                <a:latin typeface="Times New Roman" pitchFamily="18" charset="0"/>
                <a:cs typeface="Times New Roman" pitchFamily="18" charset="0"/>
              </a:rPr>
              <a:t>berperan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dalam</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proses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geomorfologi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seperti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pelapukan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erosi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transportasi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pengendapan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berbagai</a:t>
            </a:r>
            <a:r>
              <a:rPr lang="en-US" sz="2000" dirty="0" smtClean="0">
                <a:latin typeface="Times New Roman" pitchFamily="18" charset="0"/>
                <a:cs typeface="Times New Roman" pitchFamily="18" charset="0"/>
              </a:rPr>
              <a:t> </a:t>
            </a: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material </a:t>
            </a:r>
            <a:r>
              <a:rPr lang="en-US" sz="2000" dirty="0" err="1" smtClean="0">
                <a:latin typeface="Times New Roman" pitchFamily="18" charset="0"/>
                <a:cs typeface="Times New Roman" pitchFamily="18" charset="0"/>
              </a:rPr>
              <a:t>bumi</a:t>
            </a:r>
            <a:r>
              <a:rPr lang="en-US" sz="2000" dirty="0" smtClean="0">
                <a:latin typeface="Times New Roman" pitchFamily="18" charset="0"/>
                <a:cs typeface="Times New Roman" pitchFamily="18" charset="0"/>
              </a:rPr>
              <a:t>.</a:t>
            </a: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id-ID" dirty="0" smtClean="0">
                <a:latin typeface="Times New Roman" pitchFamily="18" charset="0"/>
                <a:cs typeface="Times New Roman" pitchFamily="18" charset="0"/>
              </a:rPr>
              <a:t>-</a:t>
            </a:r>
            <a:r>
              <a:rPr lang="en-US" sz="2000" dirty="0" err="1" smtClean="0">
                <a:latin typeface="Times New Roman" pitchFamily="18" charset="0"/>
                <a:cs typeface="Times New Roman" pitchFamily="18" charset="0"/>
              </a:rPr>
              <a:t>sekitar</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97% air </a:t>
            </a:r>
            <a:r>
              <a:rPr lang="en-US" sz="2000" dirty="0" err="1" smtClean="0">
                <a:latin typeface="Times New Roman" pitchFamily="18" charset="0"/>
                <a:cs typeface="Times New Roman" pitchFamily="18" charset="0"/>
              </a:rPr>
              <a:t>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bumi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terdapat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laut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sisanya</a:t>
            </a:r>
            <a:r>
              <a:rPr lang="en-US" sz="2000" dirty="0" smtClean="0">
                <a:latin typeface="Times New Roman" pitchFamily="18" charset="0"/>
                <a:cs typeface="Times New Roman" pitchFamily="18" charset="0"/>
              </a:rPr>
              <a:t> 3% </a:t>
            </a:r>
            <a:r>
              <a:rPr lang="en-US" sz="2000" dirty="0" err="1" smtClean="0">
                <a:latin typeface="Times New Roman" pitchFamily="18" charset="0"/>
                <a:cs typeface="Times New Roman" pitchFamily="18" charset="0"/>
              </a:rPr>
              <a:t>berada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darat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sebagai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gletser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kutub</a:t>
            </a:r>
            <a:r>
              <a:rPr lang="en-US" sz="2000" dirty="0" smtClean="0">
                <a:latin typeface="Times New Roman" pitchFamily="18" charset="0"/>
                <a:cs typeface="Times New Roman" pitchFamily="18" charset="0"/>
              </a:rPr>
              <a:t> (79%), </a:t>
            </a:r>
            <a:r>
              <a:rPr lang="en-US" sz="2000" dirty="0" err="1" smtClean="0">
                <a:latin typeface="Times New Roman" pitchFamily="18" charset="0"/>
                <a:cs typeface="Times New Roman" pitchFamily="18" charset="0"/>
              </a:rPr>
              <a:t>airtanah</a:t>
            </a:r>
            <a:r>
              <a:rPr lang="en-US" sz="2000" dirty="0" smtClean="0">
                <a:latin typeface="Times New Roman" pitchFamily="18" charset="0"/>
                <a:cs typeface="Times New Roman" pitchFamily="18" charset="0"/>
              </a:rPr>
              <a:t> (20%), </a:t>
            </a:r>
            <a:r>
              <a:rPr lang="en-US" sz="2000" dirty="0" err="1" smtClean="0">
                <a:latin typeface="Times New Roman" pitchFamily="18" charset="0"/>
                <a:cs typeface="Times New Roman" pitchFamily="18" charset="0"/>
              </a:rPr>
              <a:t>dan</a:t>
            </a:r>
            <a:r>
              <a:rPr lang="en-US" sz="2000" dirty="0" smtClean="0">
                <a:latin typeface="Times New Roman" pitchFamily="18" charset="0"/>
                <a:cs typeface="Times New Roman" pitchFamily="18" charset="0"/>
              </a:rPr>
              <a:t> air </a:t>
            </a:r>
            <a:r>
              <a:rPr lang="en-US" sz="2000" dirty="0" err="1" smtClean="0">
                <a:latin typeface="Times New Roman" pitchFamily="18" charset="0"/>
                <a:cs typeface="Times New Roman" pitchFamily="18" charset="0"/>
              </a:rPr>
              <a:t>permukaan</a:t>
            </a:r>
            <a:r>
              <a:rPr lang="en-US" sz="2000" dirty="0" smtClean="0">
                <a:latin typeface="Times New Roman" pitchFamily="18" charset="0"/>
                <a:cs typeface="Times New Roman" pitchFamily="18" charset="0"/>
              </a:rPr>
              <a:t> (1%). </a:t>
            </a: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id-ID" sz="2000" dirty="0" smtClean="0">
                <a:latin typeface="Times New Roman" pitchFamily="18" charset="0"/>
                <a:cs typeface="Times New Roman" pitchFamily="18" charset="0"/>
              </a:rPr>
              <a:t>-</a:t>
            </a:r>
            <a:r>
              <a:rPr lang="en-US" sz="2000" dirty="0" err="1" smtClean="0">
                <a:latin typeface="Times New Roman" pitchFamily="18" charset="0"/>
                <a:cs typeface="Times New Roman" pitchFamily="18" charset="0"/>
              </a:rPr>
              <a:t>Pengelolaan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sumberdaya</a:t>
            </a:r>
            <a:r>
              <a:rPr lang="en-US" sz="2000" dirty="0" smtClean="0">
                <a:latin typeface="Times New Roman" pitchFamily="18" charset="0"/>
                <a:cs typeface="Times New Roman" pitchFamily="18" charset="0"/>
              </a:rPr>
              <a:t> air </a:t>
            </a:r>
            <a:r>
              <a:rPr lang="en-US" sz="2000" dirty="0" err="1" smtClean="0">
                <a:latin typeface="Times New Roman" pitchFamily="18" charset="0"/>
                <a:cs typeface="Times New Roman" pitchFamily="18" charset="0"/>
              </a:rPr>
              <a:t>tidak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terlepas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distribusi</a:t>
            </a:r>
            <a:r>
              <a:rPr lang="en-US" sz="2000" dirty="0" smtClean="0">
                <a:latin typeface="Times New Roman" pitchFamily="18" charset="0"/>
                <a:cs typeface="Times New Roman" pitchFamily="18" charset="0"/>
              </a:rPr>
              <a:t> air, </a:t>
            </a:r>
            <a:r>
              <a:rPr lang="en-US" sz="2000" dirty="0" err="1" smtClean="0">
                <a:latin typeface="Times New Roman" pitchFamily="18" charset="0"/>
                <a:cs typeface="Times New Roman" pitchFamily="18" charset="0"/>
              </a:rPr>
              <a:t>siklus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hidrologi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kuantitas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kualitas</a:t>
            </a:r>
            <a:r>
              <a:rPr lang="en-US" sz="2000" dirty="0" smtClean="0">
                <a:latin typeface="Times New Roman" pitchFamily="18" charset="0"/>
                <a:cs typeface="Times New Roman" pitchFamily="18" charset="0"/>
              </a:rPr>
              <a:t> air </a:t>
            </a:r>
            <a:r>
              <a:rPr lang="en-US" sz="2000" dirty="0" err="1" smtClean="0">
                <a:latin typeface="Times New Roman" pitchFamily="18" charset="0"/>
                <a:cs typeface="Times New Roman" pitchFamily="18" charset="0"/>
              </a:rPr>
              <a:t>pada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suatu</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wilayah</a:t>
            </a:r>
            <a:r>
              <a:rPr lang="en-US" sz="2000" dirty="0" smtClean="0">
                <a:latin typeface="Times New Roman" pitchFamily="18" charset="0"/>
                <a:cs typeface="Times New Roman" pitchFamily="18" charset="0"/>
              </a:rPr>
              <a:t>. </a:t>
            </a: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id-ID" dirty="0" smtClean="0">
                <a:latin typeface="Times New Roman" pitchFamily="18" charset="0"/>
                <a:cs typeface="Times New Roman" pitchFamily="18" charset="0"/>
              </a:rPr>
              <a:t>-</a:t>
            </a:r>
            <a:r>
              <a:rPr lang="en-US" sz="2000" dirty="0" err="1" smtClean="0">
                <a:latin typeface="Times New Roman" pitchFamily="18" charset="0"/>
                <a:cs typeface="Times New Roman" pitchFamily="18" charset="0"/>
              </a:rPr>
              <a:t>Faktor</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lain yang </a:t>
            </a:r>
            <a:r>
              <a:rPr lang="en-US" sz="2000" dirty="0" err="1" smtClean="0">
                <a:latin typeface="Times New Roman" pitchFamily="18" charset="0"/>
                <a:cs typeface="Times New Roman" pitchFamily="18" charset="0"/>
              </a:rPr>
              <a:t>perlu</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diperhatikan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dalam</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pengelolaan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sumberdaya</a:t>
            </a:r>
            <a:r>
              <a:rPr lang="en-US" sz="2000" dirty="0" smtClean="0">
                <a:latin typeface="Times New Roman" pitchFamily="18" charset="0"/>
                <a:cs typeface="Times New Roman" pitchFamily="18" charset="0"/>
              </a:rPr>
              <a:t> air </a:t>
            </a:r>
            <a:r>
              <a:rPr lang="en-US" sz="2000" dirty="0" err="1" smtClean="0">
                <a:latin typeface="Times New Roman" pitchFamily="18" charset="0"/>
                <a:cs typeface="Times New Roman" pitchFamily="18" charset="0"/>
              </a:rPr>
              <a:t>adalah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berbagai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permasalahan</a:t>
            </a:r>
            <a:r>
              <a:rPr lang="en-US" sz="2000" dirty="0" smtClean="0">
                <a:latin typeface="Times New Roman" pitchFamily="18" charset="0"/>
                <a:cs typeface="Times New Roman" pitchFamily="18" charset="0"/>
              </a:rPr>
              <a:t> yang </a:t>
            </a:r>
            <a:r>
              <a:rPr lang="en-US" sz="2000" dirty="0" err="1" smtClean="0">
                <a:latin typeface="Times New Roman" pitchFamily="18" charset="0"/>
                <a:cs typeface="Times New Roman" pitchFamily="18" charset="0"/>
              </a:rPr>
              <a:t>berhubungan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dengan</a:t>
            </a:r>
            <a:r>
              <a:rPr lang="en-US" sz="2000" dirty="0" smtClean="0">
                <a:latin typeface="Times New Roman" pitchFamily="18" charset="0"/>
                <a:cs typeface="Times New Roman" pitchFamily="18" charset="0"/>
              </a:rPr>
              <a:t> air </a:t>
            </a:r>
            <a:r>
              <a:rPr lang="en-US" sz="2000" dirty="0" err="1" smtClean="0">
                <a:latin typeface="Times New Roman" pitchFamily="18" charset="0"/>
                <a:cs typeface="Times New Roman" pitchFamily="18" charset="0"/>
              </a:rPr>
              <a:t>seperti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kondisi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pasokan</a:t>
            </a:r>
            <a:r>
              <a:rPr lang="en-US" sz="2000" dirty="0" smtClean="0">
                <a:latin typeface="Times New Roman" pitchFamily="18" charset="0"/>
                <a:cs typeface="Times New Roman" pitchFamily="18" charset="0"/>
              </a:rPr>
              <a:t> air, </a:t>
            </a:r>
            <a:r>
              <a:rPr lang="en-US" sz="2000" dirty="0" err="1" smtClean="0">
                <a:latin typeface="Times New Roman" pitchFamily="18" charset="0"/>
                <a:cs typeface="Times New Roman" pitchFamily="18" charset="0"/>
              </a:rPr>
              <a:t>kondisi</a:t>
            </a:r>
            <a:r>
              <a:rPr lang="en-US" sz="2000" dirty="0" smtClean="0">
                <a:latin typeface="Times New Roman" pitchFamily="18" charset="0"/>
                <a:cs typeface="Times New Roman" pitchFamily="18" charset="0"/>
              </a:rPr>
              <a:t> air </a:t>
            </a:r>
            <a:r>
              <a:rPr lang="en-US" sz="2000" dirty="0" err="1" smtClean="0">
                <a:latin typeface="Times New Roman" pitchFamily="18" charset="0"/>
                <a:cs typeface="Times New Roman" pitchFamily="18" charset="0"/>
              </a:rPr>
              <a:t>permukaan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kondisi</a:t>
            </a:r>
            <a:r>
              <a:rPr lang="en-US" sz="2000" dirty="0" smtClean="0">
                <a:latin typeface="Times New Roman" pitchFamily="18" charset="0"/>
                <a:cs typeface="Times New Roman" pitchFamily="18" charset="0"/>
              </a:rPr>
              <a:t> air </a:t>
            </a:r>
            <a:r>
              <a:rPr lang="en-US" sz="2000" dirty="0" err="1" smtClean="0">
                <a:latin typeface="Times New Roman" pitchFamily="18" charset="0"/>
                <a:cs typeface="Times New Roman" pitchFamily="18" charset="0"/>
              </a:rPr>
              <a:t>bawah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tanah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banjir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erosi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tanah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amblesan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sedimentasi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masalah</a:t>
            </a:r>
            <a:r>
              <a:rPr lang="en-US" sz="2000" dirty="0" smtClean="0">
                <a:latin typeface="Times New Roman" pitchFamily="18" charset="0"/>
                <a:cs typeface="Times New Roman" pitchFamily="18" charset="0"/>
              </a:rPr>
              <a:t> yang </a:t>
            </a:r>
            <a:r>
              <a:rPr lang="en-US" sz="2000" dirty="0" err="1" smtClean="0">
                <a:latin typeface="Times New Roman" pitchFamily="18" charset="0"/>
                <a:cs typeface="Times New Roman" pitchFamily="18" charset="0"/>
              </a:rPr>
              <a:t>berhubungan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dengan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kualitas</a:t>
            </a:r>
            <a:r>
              <a:rPr lang="en-US" sz="2000" dirty="0" smtClean="0">
                <a:latin typeface="Times New Roman" pitchFamily="18" charset="0"/>
                <a:cs typeface="Times New Roman" pitchFamily="18" charset="0"/>
              </a:rPr>
              <a:t> air.</a:t>
            </a: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endParaRPr lang="id-ID"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820472" cy="6093296"/>
          </a:xfrm>
        </p:spPr>
        <p:txBody>
          <a:bodyPr>
            <a:noAutofit/>
          </a:bodyPr>
          <a:lstStyle/>
          <a:p>
            <a:pPr lvl="0" algn="l"/>
            <a:r>
              <a:rPr lang="id-ID" sz="1800" b="1" dirty="0" smtClean="0">
                <a:solidFill>
                  <a:schemeClr val="bg1"/>
                </a:solidFill>
                <a:latin typeface="Times New Roman" pitchFamily="18" charset="0"/>
                <a:cs typeface="Times New Roman" pitchFamily="18" charset="0"/>
              </a:rPr>
              <a:t>3. </a:t>
            </a:r>
            <a:r>
              <a:rPr lang="en-US" sz="1800" b="1" dirty="0" err="1" smtClean="0">
                <a:solidFill>
                  <a:schemeClr val="bg1"/>
                </a:solidFill>
                <a:latin typeface="Times New Roman" pitchFamily="18" charset="0"/>
                <a:cs typeface="Times New Roman" pitchFamily="18" charset="0"/>
              </a:rPr>
              <a:t>Sumberdaya</a:t>
            </a:r>
            <a:r>
              <a:rPr lang="en-US" sz="1800" b="1" dirty="0" smtClean="0">
                <a:solidFill>
                  <a:schemeClr val="bg1"/>
                </a:solidFill>
                <a:latin typeface="Times New Roman" pitchFamily="18" charset="0"/>
                <a:cs typeface="Times New Roman" pitchFamily="18" charset="0"/>
              </a:rPr>
              <a:t> </a:t>
            </a:r>
            <a:r>
              <a:rPr lang="en-US" sz="1800" b="1" dirty="0" smtClean="0">
                <a:solidFill>
                  <a:schemeClr val="bg1"/>
                </a:solidFill>
                <a:latin typeface="Times New Roman" pitchFamily="18" charset="0"/>
                <a:cs typeface="Times New Roman" pitchFamily="18" charset="0"/>
              </a:rPr>
              <a:t>mineral</a:t>
            </a:r>
            <a:r>
              <a:rPr lang="id-ID" sz="1800" b="1" dirty="0" smtClean="0">
                <a:solidFill>
                  <a:srgbClr val="C00000"/>
                </a:solidFill>
                <a:latin typeface="Times New Roman" pitchFamily="18" charset="0"/>
                <a:cs typeface="Times New Roman" pitchFamily="18" charset="0"/>
              </a:rPr>
              <a:t/>
            </a:r>
            <a:br>
              <a:rPr lang="id-ID" sz="1800" b="1" dirty="0" smtClean="0">
                <a:solidFill>
                  <a:srgbClr val="C00000"/>
                </a:solidFill>
                <a:latin typeface="Times New Roman" pitchFamily="18" charset="0"/>
                <a:cs typeface="Times New Roman" pitchFamily="18" charset="0"/>
              </a:rPr>
            </a:br>
            <a:r>
              <a:rPr lang="id-ID" sz="1800" dirty="0" smtClean="0">
                <a:latin typeface="Times New Roman" pitchFamily="18" charset="0"/>
                <a:cs typeface="Times New Roman" pitchFamily="18" charset="0"/>
              </a:rPr>
              <a:t/>
            </a:r>
            <a:br>
              <a:rPr lang="id-ID" sz="1800" dirty="0" smtClean="0">
                <a:latin typeface="Times New Roman" pitchFamily="18" charset="0"/>
                <a:cs typeface="Times New Roman" pitchFamily="18" charset="0"/>
              </a:rPr>
            </a:br>
            <a:r>
              <a:rPr lang="id-ID" sz="1800" dirty="0" smtClean="0">
                <a:latin typeface="Times New Roman" pitchFamily="18" charset="0"/>
                <a:cs typeface="Times New Roman" pitchFamily="18" charset="0"/>
              </a:rPr>
              <a:t/>
            </a:r>
            <a:br>
              <a:rPr lang="id-ID" sz="1800" dirty="0" smtClean="0">
                <a:latin typeface="Times New Roman" pitchFamily="18" charset="0"/>
                <a:cs typeface="Times New Roman" pitchFamily="18" charset="0"/>
              </a:rPr>
            </a:br>
            <a:r>
              <a:rPr lang="id-ID" sz="2000" dirty="0" smtClean="0">
                <a:latin typeface="Times New Roman" pitchFamily="18" charset="0"/>
                <a:cs typeface="Times New Roman" pitchFamily="18" charset="0"/>
              </a:rPr>
              <a:t>S</a:t>
            </a:r>
            <a:r>
              <a:rPr lang="en-US" sz="2000" dirty="0" err="1" smtClean="0">
                <a:latin typeface="Times New Roman" pitchFamily="18" charset="0"/>
                <a:cs typeface="Times New Roman" pitchFamily="18" charset="0"/>
              </a:rPr>
              <a:t>umberdaya</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mineral </a:t>
            </a:r>
            <a:r>
              <a:rPr lang="en-US" sz="2000" dirty="0" err="1" smtClean="0">
                <a:latin typeface="Times New Roman" pitchFamily="18" charset="0"/>
                <a:cs typeface="Times New Roman" pitchFamily="18" charset="0"/>
              </a:rPr>
              <a:t>menjadi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tiga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golongan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yaitu</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bahan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galian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golongan</a:t>
            </a:r>
            <a:r>
              <a:rPr lang="en-US" sz="2000" dirty="0" smtClean="0">
                <a:latin typeface="Times New Roman" pitchFamily="18" charset="0"/>
                <a:cs typeface="Times New Roman" pitchFamily="18" charset="0"/>
              </a:rPr>
              <a:t> A, </a:t>
            </a:r>
            <a:r>
              <a:rPr lang="en-US" sz="2000" dirty="0" err="1" smtClean="0">
                <a:latin typeface="Times New Roman" pitchFamily="18" charset="0"/>
                <a:cs typeface="Times New Roman" pitchFamily="18" charset="0"/>
              </a:rPr>
              <a:t>bahan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galian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golongan</a:t>
            </a:r>
            <a:r>
              <a:rPr lang="en-US" sz="2000" dirty="0" smtClean="0">
                <a:latin typeface="Times New Roman" pitchFamily="18" charset="0"/>
                <a:cs typeface="Times New Roman" pitchFamily="18" charset="0"/>
              </a:rPr>
              <a:t> B, </a:t>
            </a:r>
            <a:r>
              <a:rPr lang="en-US" sz="2000" dirty="0" err="1" smtClean="0">
                <a:latin typeface="Times New Roman" pitchFamily="18" charset="0"/>
                <a:cs typeface="Times New Roman" pitchFamily="18" charset="0"/>
              </a:rPr>
              <a:t>dan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bahan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galian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golongan</a:t>
            </a:r>
            <a:r>
              <a:rPr lang="en-US" sz="2000" dirty="0" smtClean="0">
                <a:latin typeface="Times New Roman" pitchFamily="18" charset="0"/>
                <a:cs typeface="Times New Roman" pitchFamily="18" charset="0"/>
              </a:rPr>
              <a:t> C. </a:t>
            </a:r>
            <a:r>
              <a:rPr lang="id-ID" sz="1800" dirty="0" smtClean="0">
                <a:latin typeface="Times New Roman" pitchFamily="18" charset="0"/>
                <a:cs typeface="Times New Roman" pitchFamily="18" charset="0"/>
              </a:rPr>
              <a:t/>
            </a:r>
            <a:br>
              <a:rPr lang="id-ID" sz="1800" dirty="0" smtClean="0">
                <a:latin typeface="Times New Roman" pitchFamily="18" charset="0"/>
                <a:cs typeface="Times New Roman" pitchFamily="18" charset="0"/>
              </a:rPr>
            </a:br>
            <a:r>
              <a:rPr lang="id-ID" sz="1800" dirty="0" smtClean="0">
                <a:latin typeface="Times New Roman" pitchFamily="18" charset="0"/>
                <a:cs typeface="Times New Roman" pitchFamily="18" charset="0"/>
              </a:rPr>
              <a:t/>
            </a:r>
            <a:br>
              <a:rPr lang="id-ID" sz="1800" dirty="0" smtClean="0">
                <a:latin typeface="Times New Roman" pitchFamily="18" charset="0"/>
                <a:cs typeface="Times New Roman" pitchFamily="18" charset="0"/>
              </a:rPr>
            </a:br>
            <a:r>
              <a:rPr lang="en-US" sz="2000" dirty="0" err="1" smtClean="0">
                <a:solidFill>
                  <a:srgbClr val="002060"/>
                </a:solidFill>
                <a:latin typeface="Times New Roman" pitchFamily="18" charset="0"/>
                <a:cs typeface="Times New Roman" pitchFamily="18" charset="0"/>
              </a:rPr>
              <a:t>Bahan</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galian</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golongan</a:t>
            </a:r>
            <a:r>
              <a:rPr lang="en-US" sz="2000" dirty="0" smtClean="0">
                <a:solidFill>
                  <a:srgbClr val="002060"/>
                </a:solidFill>
                <a:latin typeface="Times New Roman" pitchFamily="18" charset="0"/>
                <a:cs typeface="Times New Roman" pitchFamily="18" charset="0"/>
              </a:rPr>
              <a:t> A </a:t>
            </a:r>
            <a:r>
              <a:rPr lang="en-US" sz="2000" dirty="0" err="1" smtClean="0">
                <a:solidFill>
                  <a:srgbClr val="002060"/>
                </a:solidFill>
                <a:latin typeface="Times New Roman" pitchFamily="18" charset="0"/>
                <a:cs typeface="Times New Roman" pitchFamily="18" charset="0"/>
              </a:rPr>
              <a:t>disebut</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sebagai</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golongan</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strategis</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yaitu</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sangat</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penting</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bagi</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hajat</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hidup</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rakyat</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untuk</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perekonomian</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negara</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dan</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untuk</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keamanan</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negara</a:t>
            </a:r>
            <a:r>
              <a:rPr lang="en-US" sz="2000" dirty="0" smtClean="0">
                <a:solidFill>
                  <a:srgbClr val="002060"/>
                </a:solidFill>
                <a:latin typeface="Times New Roman" pitchFamily="18" charset="0"/>
                <a:cs typeface="Times New Roman" pitchFamily="18" charset="0"/>
              </a:rPr>
              <a:t> </a:t>
            </a:r>
            <a:r>
              <a:rPr lang="id-ID" sz="2000" dirty="0" smtClean="0">
                <a:solidFill>
                  <a:srgbClr val="002060"/>
                </a:solidFill>
                <a:latin typeface="Times New Roman" pitchFamily="18" charset="0"/>
                <a:cs typeface="Times New Roman" pitchFamily="18" charset="0"/>
              </a:rPr>
              <a:t>(</a:t>
            </a:r>
            <a:r>
              <a:rPr lang="en-US" sz="2000" dirty="0" err="1" smtClean="0">
                <a:solidFill>
                  <a:srgbClr val="002060"/>
                </a:solidFill>
                <a:latin typeface="Times New Roman" pitchFamily="18" charset="0"/>
                <a:cs typeface="Times New Roman" pitchFamily="18" charset="0"/>
              </a:rPr>
              <a:t>minyak</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bumi</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aspak</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batubara</a:t>
            </a:r>
            <a:r>
              <a:rPr lang="en-US" sz="2000" dirty="0" smtClean="0">
                <a:solidFill>
                  <a:srgbClr val="002060"/>
                </a:solidFill>
                <a:latin typeface="Times New Roman" pitchFamily="18" charset="0"/>
                <a:cs typeface="Times New Roman" pitchFamily="18" charset="0"/>
              </a:rPr>
              <a:t>, uranium, </a:t>
            </a:r>
            <a:r>
              <a:rPr lang="en-US" sz="2000" dirty="0" err="1" smtClean="0">
                <a:solidFill>
                  <a:srgbClr val="002060"/>
                </a:solidFill>
                <a:latin typeface="Times New Roman" pitchFamily="18" charset="0"/>
                <a:cs typeface="Times New Roman" pitchFamily="18" charset="0"/>
              </a:rPr>
              <a:t>nikel</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kobalt</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dan</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timah</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putih</a:t>
            </a:r>
            <a:r>
              <a:rPr lang="id-ID" sz="2000" dirty="0" smtClean="0">
                <a:solidFill>
                  <a:srgbClr val="002060"/>
                </a:solidFill>
                <a:latin typeface="Times New Roman" pitchFamily="18" charset="0"/>
                <a:cs typeface="Times New Roman" pitchFamily="18" charset="0"/>
              </a:rPr>
              <a:t>)</a:t>
            </a:r>
            <a:br>
              <a:rPr lang="id-ID" sz="2000" dirty="0" smtClean="0">
                <a:solidFill>
                  <a:srgbClr val="002060"/>
                </a:solidFill>
                <a:latin typeface="Times New Roman" pitchFamily="18" charset="0"/>
                <a:cs typeface="Times New Roman" pitchFamily="18" charset="0"/>
              </a:rPr>
            </a:b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en-US" sz="2000" dirty="0" err="1" smtClean="0">
                <a:solidFill>
                  <a:schemeClr val="accent4">
                    <a:lumMod val="50000"/>
                  </a:schemeClr>
                </a:solidFill>
                <a:latin typeface="Times New Roman" pitchFamily="18" charset="0"/>
                <a:cs typeface="Times New Roman" pitchFamily="18" charset="0"/>
              </a:rPr>
              <a:t>Bahan</a:t>
            </a:r>
            <a:r>
              <a:rPr lang="en-US" sz="2000" dirty="0" smtClean="0">
                <a:solidFill>
                  <a:schemeClr val="accent4">
                    <a:lumMod val="50000"/>
                  </a:schemeClr>
                </a:solidFill>
                <a:latin typeface="Times New Roman" pitchFamily="18" charset="0"/>
                <a:cs typeface="Times New Roman" pitchFamily="18" charset="0"/>
              </a:rPr>
              <a:t> </a:t>
            </a:r>
            <a:r>
              <a:rPr lang="en-US" sz="2000" dirty="0" err="1" smtClean="0">
                <a:solidFill>
                  <a:schemeClr val="accent4">
                    <a:lumMod val="50000"/>
                  </a:schemeClr>
                </a:solidFill>
                <a:latin typeface="Times New Roman" pitchFamily="18" charset="0"/>
                <a:cs typeface="Times New Roman" pitchFamily="18" charset="0"/>
              </a:rPr>
              <a:t>galian</a:t>
            </a:r>
            <a:r>
              <a:rPr lang="en-US" sz="2000" dirty="0" smtClean="0">
                <a:solidFill>
                  <a:schemeClr val="accent4">
                    <a:lumMod val="50000"/>
                  </a:schemeClr>
                </a:solidFill>
                <a:latin typeface="Times New Roman" pitchFamily="18" charset="0"/>
                <a:cs typeface="Times New Roman" pitchFamily="18" charset="0"/>
              </a:rPr>
              <a:t> </a:t>
            </a:r>
            <a:r>
              <a:rPr lang="en-US" sz="2000" dirty="0" err="1" smtClean="0">
                <a:solidFill>
                  <a:schemeClr val="accent4">
                    <a:lumMod val="50000"/>
                  </a:schemeClr>
                </a:solidFill>
                <a:latin typeface="Times New Roman" pitchFamily="18" charset="0"/>
                <a:cs typeface="Times New Roman" pitchFamily="18" charset="0"/>
              </a:rPr>
              <a:t>golongan</a:t>
            </a:r>
            <a:r>
              <a:rPr lang="en-US" sz="2000" dirty="0" smtClean="0">
                <a:solidFill>
                  <a:schemeClr val="accent4">
                    <a:lumMod val="50000"/>
                  </a:schemeClr>
                </a:solidFill>
                <a:latin typeface="Times New Roman" pitchFamily="18" charset="0"/>
                <a:cs typeface="Times New Roman" pitchFamily="18" charset="0"/>
              </a:rPr>
              <a:t> B </a:t>
            </a:r>
            <a:r>
              <a:rPr lang="en-US" sz="2000" dirty="0" err="1" smtClean="0">
                <a:solidFill>
                  <a:schemeClr val="accent4">
                    <a:lumMod val="50000"/>
                  </a:schemeClr>
                </a:solidFill>
                <a:latin typeface="Times New Roman" pitchFamily="18" charset="0"/>
                <a:cs typeface="Times New Roman" pitchFamily="18" charset="0"/>
              </a:rPr>
              <a:t>disebut</a:t>
            </a:r>
            <a:r>
              <a:rPr lang="en-US" sz="2000" dirty="0" smtClean="0">
                <a:solidFill>
                  <a:schemeClr val="accent4">
                    <a:lumMod val="50000"/>
                  </a:schemeClr>
                </a:solidFill>
                <a:latin typeface="Times New Roman" pitchFamily="18" charset="0"/>
                <a:cs typeface="Times New Roman" pitchFamily="18" charset="0"/>
              </a:rPr>
              <a:t> </a:t>
            </a:r>
            <a:r>
              <a:rPr lang="en-US" sz="2000" dirty="0" err="1" smtClean="0">
                <a:solidFill>
                  <a:schemeClr val="accent4">
                    <a:lumMod val="50000"/>
                  </a:schemeClr>
                </a:solidFill>
                <a:latin typeface="Times New Roman" pitchFamily="18" charset="0"/>
                <a:cs typeface="Times New Roman" pitchFamily="18" charset="0"/>
              </a:rPr>
              <a:t>sebagai</a:t>
            </a:r>
            <a:r>
              <a:rPr lang="en-US" sz="2000" dirty="0" smtClean="0">
                <a:solidFill>
                  <a:schemeClr val="accent4">
                    <a:lumMod val="50000"/>
                  </a:schemeClr>
                </a:solidFill>
                <a:latin typeface="Times New Roman" pitchFamily="18" charset="0"/>
                <a:cs typeface="Times New Roman" pitchFamily="18" charset="0"/>
              </a:rPr>
              <a:t> </a:t>
            </a:r>
            <a:r>
              <a:rPr lang="en-US" sz="2000" dirty="0" err="1" smtClean="0">
                <a:solidFill>
                  <a:schemeClr val="accent4">
                    <a:lumMod val="50000"/>
                  </a:schemeClr>
                </a:solidFill>
                <a:latin typeface="Times New Roman" pitchFamily="18" charset="0"/>
                <a:cs typeface="Times New Roman" pitchFamily="18" charset="0"/>
              </a:rPr>
              <a:t>golongan</a:t>
            </a:r>
            <a:r>
              <a:rPr lang="en-US" sz="2000" dirty="0" smtClean="0">
                <a:solidFill>
                  <a:schemeClr val="accent4">
                    <a:lumMod val="50000"/>
                  </a:schemeClr>
                </a:solidFill>
                <a:latin typeface="Times New Roman" pitchFamily="18" charset="0"/>
                <a:cs typeface="Times New Roman" pitchFamily="18" charset="0"/>
              </a:rPr>
              <a:t> vital </a:t>
            </a:r>
            <a:r>
              <a:rPr lang="en-US" sz="2000" dirty="0" err="1" smtClean="0">
                <a:solidFill>
                  <a:schemeClr val="accent4">
                    <a:lumMod val="50000"/>
                  </a:schemeClr>
                </a:solidFill>
                <a:latin typeface="Times New Roman" pitchFamily="18" charset="0"/>
                <a:cs typeface="Times New Roman" pitchFamily="18" charset="0"/>
              </a:rPr>
              <a:t>karena</a:t>
            </a:r>
            <a:r>
              <a:rPr lang="en-US" sz="2000" dirty="0" smtClean="0">
                <a:solidFill>
                  <a:schemeClr val="accent4">
                    <a:lumMod val="50000"/>
                  </a:schemeClr>
                </a:solidFill>
                <a:latin typeface="Times New Roman" pitchFamily="18" charset="0"/>
                <a:cs typeface="Times New Roman" pitchFamily="18" charset="0"/>
              </a:rPr>
              <a:t> </a:t>
            </a:r>
            <a:r>
              <a:rPr lang="en-US" sz="2000" dirty="0" err="1" smtClean="0">
                <a:solidFill>
                  <a:schemeClr val="accent4">
                    <a:lumMod val="50000"/>
                  </a:schemeClr>
                </a:solidFill>
                <a:latin typeface="Times New Roman" pitchFamily="18" charset="0"/>
                <a:cs typeface="Times New Roman" pitchFamily="18" charset="0"/>
              </a:rPr>
              <a:t>dianggap</a:t>
            </a:r>
            <a:r>
              <a:rPr lang="en-US" sz="2000" dirty="0" smtClean="0">
                <a:solidFill>
                  <a:schemeClr val="accent4">
                    <a:lumMod val="50000"/>
                  </a:schemeClr>
                </a:solidFill>
                <a:latin typeface="Times New Roman" pitchFamily="18" charset="0"/>
                <a:cs typeface="Times New Roman" pitchFamily="18" charset="0"/>
              </a:rPr>
              <a:t> </a:t>
            </a:r>
            <a:r>
              <a:rPr lang="en-US" sz="2000" dirty="0" err="1" smtClean="0">
                <a:solidFill>
                  <a:schemeClr val="accent4">
                    <a:lumMod val="50000"/>
                  </a:schemeClr>
                </a:solidFill>
                <a:latin typeface="Times New Roman" pitchFamily="18" charset="0"/>
                <a:cs typeface="Times New Roman" pitchFamily="18" charset="0"/>
              </a:rPr>
              <a:t>cukup</a:t>
            </a:r>
            <a:r>
              <a:rPr lang="en-US" sz="2000" dirty="0" smtClean="0">
                <a:solidFill>
                  <a:schemeClr val="accent4">
                    <a:lumMod val="50000"/>
                  </a:schemeClr>
                </a:solidFill>
                <a:latin typeface="Times New Roman" pitchFamily="18" charset="0"/>
                <a:cs typeface="Times New Roman" pitchFamily="18" charset="0"/>
              </a:rPr>
              <a:t> </a:t>
            </a:r>
            <a:r>
              <a:rPr lang="en-US" sz="2000" dirty="0" err="1" smtClean="0">
                <a:solidFill>
                  <a:schemeClr val="accent4">
                    <a:lumMod val="50000"/>
                  </a:schemeClr>
                </a:solidFill>
                <a:latin typeface="Times New Roman" pitchFamily="18" charset="0"/>
                <a:cs typeface="Times New Roman" pitchFamily="18" charset="0"/>
              </a:rPr>
              <a:t>penting</a:t>
            </a:r>
            <a:r>
              <a:rPr lang="en-US" sz="2000" dirty="0" smtClean="0">
                <a:solidFill>
                  <a:schemeClr val="accent4">
                    <a:lumMod val="50000"/>
                  </a:schemeClr>
                </a:solidFill>
                <a:latin typeface="Times New Roman" pitchFamily="18" charset="0"/>
                <a:cs typeface="Times New Roman" pitchFamily="18" charset="0"/>
              </a:rPr>
              <a:t> </a:t>
            </a:r>
            <a:r>
              <a:rPr lang="en-US" sz="2000" dirty="0" err="1" smtClean="0">
                <a:solidFill>
                  <a:schemeClr val="accent4">
                    <a:lumMod val="50000"/>
                  </a:schemeClr>
                </a:solidFill>
                <a:latin typeface="Times New Roman" pitchFamily="18" charset="0"/>
                <a:cs typeface="Times New Roman" pitchFamily="18" charset="0"/>
              </a:rPr>
              <a:t>bagi</a:t>
            </a:r>
            <a:r>
              <a:rPr lang="en-US" sz="2000" dirty="0" smtClean="0">
                <a:solidFill>
                  <a:schemeClr val="accent4">
                    <a:lumMod val="50000"/>
                  </a:schemeClr>
                </a:solidFill>
                <a:latin typeface="Times New Roman" pitchFamily="18" charset="0"/>
                <a:cs typeface="Times New Roman" pitchFamily="18" charset="0"/>
              </a:rPr>
              <a:t> </a:t>
            </a:r>
            <a:r>
              <a:rPr lang="en-US" sz="2000" dirty="0" err="1" smtClean="0">
                <a:solidFill>
                  <a:schemeClr val="accent4">
                    <a:lumMod val="50000"/>
                  </a:schemeClr>
                </a:solidFill>
                <a:latin typeface="Times New Roman" pitchFamily="18" charset="0"/>
                <a:cs typeface="Times New Roman" pitchFamily="18" charset="0"/>
              </a:rPr>
              <a:t>negara</a:t>
            </a:r>
            <a:r>
              <a:rPr lang="id-ID" sz="2000" dirty="0" smtClean="0">
                <a:solidFill>
                  <a:schemeClr val="accent4">
                    <a:lumMod val="50000"/>
                  </a:schemeClr>
                </a:solidFill>
                <a:latin typeface="Times New Roman" pitchFamily="18" charset="0"/>
                <a:cs typeface="Times New Roman" pitchFamily="18" charset="0"/>
              </a:rPr>
              <a:t> (</a:t>
            </a:r>
            <a:r>
              <a:rPr lang="en-US" sz="2000" dirty="0" err="1" smtClean="0">
                <a:solidFill>
                  <a:schemeClr val="accent4">
                    <a:lumMod val="50000"/>
                  </a:schemeClr>
                </a:solidFill>
                <a:latin typeface="Times New Roman" pitchFamily="18" charset="0"/>
                <a:cs typeface="Times New Roman" pitchFamily="18" charset="0"/>
              </a:rPr>
              <a:t>besi</a:t>
            </a:r>
            <a:r>
              <a:rPr lang="en-US" sz="2000" dirty="0" smtClean="0">
                <a:solidFill>
                  <a:schemeClr val="accent4">
                    <a:lumMod val="50000"/>
                  </a:schemeClr>
                </a:solidFill>
                <a:latin typeface="Times New Roman" pitchFamily="18" charset="0"/>
                <a:cs typeface="Times New Roman" pitchFamily="18" charset="0"/>
              </a:rPr>
              <a:t>, </a:t>
            </a:r>
            <a:r>
              <a:rPr lang="en-US" sz="2000" dirty="0" err="1" smtClean="0">
                <a:solidFill>
                  <a:schemeClr val="accent4">
                    <a:lumMod val="50000"/>
                  </a:schemeClr>
                </a:solidFill>
                <a:latin typeface="Times New Roman" pitchFamily="18" charset="0"/>
                <a:cs typeface="Times New Roman" pitchFamily="18" charset="0"/>
              </a:rPr>
              <a:t>mangan</a:t>
            </a:r>
            <a:r>
              <a:rPr lang="en-US" sz="2000" dirty="0" smtClean="0">
                <a:solidFill>
                  <a:schemeClr val="accent4">
                    <a:lumMod val="50000"/>
                  </a:schemeClr>
                </a:solidFill>
                <a:latin typeface="Times New Roman" pitchFamily="18" charset="0"/>
                <a:cs typeface="Times New Roman" pitchFamily="18" charset="0"/>
              </a:rPr>
              <a:t>, </a:t>
            </a:r>
            <a:r>
              <a:rPr lang="en-US" sz="2000" dirty="0" err="1" smtClean="0">
                <a:solidFill>
                  <a:schemeClr val="accent4">
                    <a:lumMod val="50000"/>
                  </a:schemeClr>
                </a:solidFill>
                <a:latin typeface="Times New Roman" pitchFamily="18" charset="0"/>
                <a:cs typeface="Times New Roman" pitchFamily="18" charset="0"/>
              </a:rPr>
              <a:t>krom</a:t>
            </a:r>
            <a:r>
              <a:rPr lang="en-US" sz="2000" dirty="0" smtClean="0">
                <a:solidFill>
                  <a:schemeClr val="accent4">
                    <a:lumMod val="50000"/>
                  </a:schemeClr>
                </a:solidFill>
                <a:latin typeface="Times New Roman" pitchFamily="18" charset="0"/>
                <a:cs typeface="Times New Roman" pitchFamily="18" charset="0"/>
              </a:rPr>
              <a:t>, wolfram, </a:t>
            </a:r>
            <a:r>
              <a:rPr lang="en-US" sz="2000" dirty="0" err="1" smtClean="0">
                <a:solidFill>
                  <a:schemeClr val="accent4">
                    <a:lumMod val="50000"/>
                  </a:schemeClr>
                </a:solidFill>
                <a:latin typeface="Times New Roman" pitchFamily="18" charset="0"/>
                <a:cs typeface="Times New Roman" pitchFamily="18" charset="0"/>
              </a:rPr>
              <a:t>tembaga</a:t>
            </a:r>
            <a:r>
              <a:rPr lang="en-US" sz="2000" dirty="0" smtClean="0">
                <a:solidFill>
                  <a:schemeClr val="accent4">
                    <a:lumMod val="50000"/>
                  </a:schemeClr>
                </a:solidFill>
                <a:latin typeface="Times New Roman" pitchFamily="18" charset="0"/>
                <a:cs typeface="Times New Roman" pitchFamily="18" charset="0"/>
              </a:rPr>
              <a:t>, </a:t>
            </a:r>
            <a:r>
              <a:rPr lang="en-US" sz="2000" dirty="0" err="1" smtClean="0">
                <a:solidFill>
                  <a:schemeClr val="accent4">
                    <a:lumMod val="50000"/>
                  </a:schemeClr>
                </a:solidFill>
                <a:latin typeface="Times New Roman" pitchFamily="18" charset="0"/>
                <a:cs typeface="Times New Roman" pitchFamily="18" charset="0"/>
              </a:rPr>
              <a:t>timbal</a:t>
            </a:r>
            <a:r>
              <a:rPr lang="en-US" sz="2000" dirty="0" smtClean="0">
                <a:solidFill>
                  <a:schemeClr val="accent4">
                    <a:lumMod val="50000"/>
                  </a:schemeClr>
                </a:solidFill>
                <a:latin typeface="Times New Roman" pitchFamily="18" charset="0"/>
                <a:cs typeface="Times New Roman" pitchFamily="18" charset="0"/>
              </a:rPr>
              <a:t>, </a:t>
            </a:r>
            <a:r>
              <a:rPr lang="en-US" sz="2000" dirty="0" err="1" smtClean="0">
                <a:solidFill>
                  <a:schemeClr val="accent4">
                    <a:lumMod val="50000"/>
                  </a:schemeClr>
                </a:solidFill>
                <a:latin typeface="Times New Roman" pitchFamily="18" charset="0"/>
                <a:cs typeface="Times New Roman" pitchFamily="18" charset="0"/>
              </a:rPr>
              <a:t>seng</a:t>
            </a:r>
            <a:r>
              <a:rPr lang="en-US" sz="2000" dirty="0" smtClean="0">
                <a:solidFill>
                  <a:schemeClr val="accent4">
                    <a:lumMod val="50000"/>
                  </a:schemeClr>
                </a:solidFill>
                <a:latin typeface="Times New Roman" pitchFamily="18" charset="0"/>
                <a:cs typeface="Times New Roman" pitchFamily="18" charset="0"/>
              </a:rPr>
              <a:t>, </a:t>
            </a:r>
            <a:r>
              <a:rPr lang="en-US" sz="2000" dirty="0" err="1" smtClean="0">
                <a:solidFill>
                  <a:schemeClr val="accent4">
                    <a:lumMod val="50000"/>
                  </a:schemeClr>
                </a:solidFill>
                <a:latin typeface="Times New Roman" pitchFamily="18" charset="0"/>
                <a:cs typeface="Times New Roman" pitchFamily="18" charset="0"/>
              </a:rPr>
              <a:t>emas</a:t>
            </a:r>
            <a:r>
              <a:rPr lang="en-US" sz="2000" dirty="0" smtClean="0">
                <a:solidFill>
                  <a:schemeClr val="accent4">
                    <a:lumMod val="50000"/>
                  </a:schemeClr>
                </a:solidFill>
                <a:latin typeface="Times New Roman" pitchFamily="18" charset="0"/>
                <a:cs typeface="Times New Roman" pitchFamily="18" charset="0"/>
              </a:rPr>
              <a:t>, </a:t>
            </a:r>
            <a:r>
              <a:rPr lang="en-US" sz="2000" dirty="0" err="1" smtClean="0">
                <a:solidFill>
                  <a:schemeClr val="accent4">
                    <a:lumMod val="50000"/>
                  </a:schemeClr>
                </a:solidFill>
                <a:latin typeface="Times New Roman" pitchFamily="18" charset="0"/>
                <a:cs typeface="Times New Roman" pitchFamily="18" charset="0"/>
              </a:rPr>
              <a:t>perak</a:t>
            </a:r>
            <a:r>
              <a:rPr lang="en-US" sz="2000" dirty="0" smtClean="0">
                <a:solidFill>
                  <a:schemeClr val="accent4">
                    <a:lumMod val="50000"/>
                  </a:schemeClr>
                </a:solidFill>
                <a:latin typeface="Times New Roman" pitchFamily="18" charset="0"/>
                <a:cs typeface="Times New Roman" pitchFamily="18" charset="0"/>
              </a:rPr>
              <a:t>, </a:t>
            </a:r>
            <a:r>
              <a:rPr lang="en-US" sz="2000" dirty="0" err="1" smtClean="0">
                <a:solidFill>
                  <a:schemeClr val="accent4">
                    <a:lumMod val="50000"/>
                  </a:schemeClr>
                </a:solidFill>
                <a:latin typeface="Times New Roman" pitchFamily="18" charset="0"/>
                <a:cs typeface="Times New Roman" pitchFamily="18" charset="0"/>
              </a:rPr>
              <a:t>platina</a:t>
            </a:r>
            <a:r>
              <a:rPr lang="en-US" sz="2000" dirty="0" smtClean="0">
                <a:solidFill>
                  <a:schemeClr val="accent4">
                    <a:lumMod val="50000"/>
                  </a:schemeClr>
                </a:solidFill>
                <a:latin typeface="Times New Roman" pitchFamily="18" charset="0"/>
                <a:cs typeface="Times New Roman" pitchFamily="18" charset="0"/>
              </a:rPr>
              <a:t>, air </a:t>
            </a:r>
            <a:r>
              <a:rPr lang="en-US" sz="2000" dirty="0" err="1" smtClean="0">
                <a:solidFill>
                  <a:schemeClr val="accent4">
                    <a:lumMod val="50000"/>
                  </a:schemeClr>
                </a:solidFill>
                <a:latin typeface="Times New Roman" pitchFamily="18" charset="0"/>
                <a:cs typeface="Times New Roman" pitchFamily="18" charset="0"/>
              </a:rPr>
              <a:t>raksa</a:t>
            </a:r>
            <a:r>
              <a:rPr lang="en-US" sz="2000" dirty="0" smtClean="0">
                <a:solidFill>
                  <a:schemeClr val="accent4">
                    <a:lumMod val="50000"/>
                  </a:schemeClr>
                </a:solidFill>
                <a:latin typeface="Times New Roman" pitchFamily="18" charset="0"/>
                <a:cs typeface="Times New Roman" pitchFamily="18" charset="0"/>
              </a:rPr>
              <a:t>, </a:t>
            </a:r>
            <a:r>
              <a:rPr lang="en-US" sz="2000" dirty="0" err="1" smtClean="0">
                <a:solidFill>
                  <a:schemeClr val="accent4">
                    <a:lumMod val="50000"/>
                  </a:schemeClr>
                </a:solidFill>
                <a:latin typeface="Times New Roman" pitchFamily="18" charset="0"/>
                <a:cs typeface="Times New Roman" pitchFamily="18" charset="0"/>
              </a:rPr>
              <a:t>belerang</a:t>
            </a:r>
            <a:r>
              <a:rPr lang="en-US" sz="2000" dirty="0" smtClean="0">
                <a:solidFill>
                  <a:schemeClr val="accent4">
                    <a:lumMod val="50000"/>
                  </a:schemeClr>
                </a:solidFill>
                <a:latin typeface="Times New Roman" pitchFamily="18" charset="0"/>
                <a:cs typeface="Times New Roman" pitchFamily="18" charset="0"/>
              </a:rPr>
              <a:t>, </a:t>
            </a:r>
            <a:r>
              <a:rPr lang="en-US" sz="2000" dirty="0" err="1" smtClean="0">
                <a:solidFill>
                  <a:schemeClr val="accent4">
                    <a:lumMod val="50000"/>
                  </a:schemeClr>
                </a:solidFill>
                <a:latin typeface="Times New Roman" pitchFamily="18" charset="0"/>
                <a:cs typeface="Times New Roman" pitchFamily="18" charset="0"/>
              </a:rPr>
              <a:t>dan</a:t>
            </a:r>
            <a:r>
              <a:rPr lang="en-US" sz="2000" dirty="0" smtClean="0">
                <a:solidFill>
                  <a:schemeClr val="accent4">
                    <a:lumMod val="50000"/>
                  </a:schemeClr>
                </a:solidFill>
                <a:latin typeface="Times New Roman" pitchFamily="18" charset="0"/>
                <a:cs typeface="Times New Roman" pitchFamily="18" charset="0"/>
              </a:rPr>
              <a:t> </a:t>
            </a:r>
            <a:r>
              <a:rPr lang="en-US" sz="2000" dirty="0" err="1" smtClean="0">
                <a:solidFill>
                  <a:schemeClr val="accent4">
                    <a:lumMod val="50000"/>
                  </a:schemeClr>
                </a:solidFill>
                <a:latin typeface="Times New Roman" pitchFamily="18" charset="0"/>
                <a:cs typeface="Times New Roman" pitchFamily="18" charset="0"/>
              </a:rPr>
              <a:t>bauksit</a:t>
            </a:r>
            <a:r>
              <a:rPr lang="id-ID" sz="2000" dirty="0" smtClean="0">
                <a:solidFill>
                  <a:schemeClr val="accent4">
                    <a:lumMod val="50000"/>
                  </a:schemeClr>
                </a:solidFill>
                <a:latin typeface="Times New Roman" pitchFamily="18" charset="0"/>
                <a:cs typeface="Times New Roman" pitchFamily="18" charset="0"/>
              </a:rPr>
              <a:t>)</a:t>
            </a:r>
            <a:br>
              <a:rPr lang="id-ID" sz="2000" dirty="0" smtClean="0">
                <a:solidFill>
                  <a:schemeClr val="accent4">
                    <a:lumMod val="50000"/>
                  </a:schemeClr>
                </a:solidFill>
                <a:latin typeface="Times New Roman" pitchFamily="18" charset="0"/>
                <a:cs typeface="Times New Roman" pitchFamily="18" charset="0"/>
              </a:rPr>
            </a:b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en-US" sz="2000" dirty="0" smtClean="0">
                <a:solidFill>
                  <a:schemeClr val="accent6">
                    <a:lumMod val="75000"/>
                  </a:schemeClr>
                </a:solidFill>
                <a:latin typeface="Times New Roman" pitchFamily="18" charset="0"/>
                <a:cs typeface="Times New Roman" pitchFamily="18" charset="0"/>
              </a:rPr>
              <a:t> </a:t>
            </a:r>
            <a:r>
              <a:rPr lang="en-US" sz="2000" dirty="0" err="1" smtClean="0">
                <a:solidFill>
                  <a:schemeClr val="accent6">
                    <a:lumMod val="75000"/>
                  </a:schemeClr>
                </a:solidFill>
                <a:latin typeface="Times New Roman" pitchFamily="18" charset="0"/>
                <a:cs typeface="Times New Roman" pitchFamily="18" charset="0"/>
              </a:rPr>
              <a:t>Bahan</a:t>
            </a:r>
            <a:r>
              <a:rPr lang="en-US" sz="2000" dirty="0" smtClean="0">
                <a:solidFill>
                  <a:schemeClr val="accent6">
                    <a:lumMod val="75000"/>
                  </a:schemeClr>
                </a:solidFill>
                <a:latin typeface="Times New Roman" pitchFamily="18" charset="0"/>
                <a:cs typeface="Times New Roman" pitchFamily="18" charset="0"/>
              </a:rPr>
              <a:t> </a:t>
            </a:r>
            <a:r>
              <a:rPr lang="en-US" sz="2000" dirty="0" err="1" smtClean="0">
                <a:solidFill>
                  <a:schemeClr val="accent6">
                    <a:lumMod val="75000"/>
                  </a:schemeClr>
                </a:solidFill>
                <a:latin typeface="Times New Roman" pitchFamily="18" charset="0"/>
                <a:cs typeface="Times New Roman" pitchFamily="18" charset="0"/>
              </a:rPr>
              <a:t>galian</a:t>
            </a:r>
            <a:r>
              <a:rPr lang="en-US" sz="2000" dirty="0" smtClean="0">
                <a:solidFill>
                  <a:schemeClr val="accent6">
                    <a:lumMod val="75000"/>
                  </a:schemeClr>
                </a:solidFill>
                <a:latin typeface="Times New Roman" pitchFamily="18" charset="0"/>
                <a:cs typeface="Times New Roman" pitchFamily="18" charset="0"/>
              </a:rPr>
              <a:t> </a:t>
            </a:r>
            <a:r>
              <a:rPr lang="en-US" sz="2000" dirty="0" err="1" smtClean="0">
                <a:solidFill>
                  <a:schemeClr val="accent6">
                    <a:lumMod val="75000"/>
                  </a:schemeClr>
                </a:solidFill>
                <a:latin typeface="Times New Roman" pitchFamily="18" charset="0"/>
                <a:cs typeface="Times New Roman" pitchFamily="18" charset="0"/>
              </a:rPr>
              <a:t>golongan</a:t>
            </a:r>
            <a:r>
              <a:rPr lang="en-US" sz="2000" dirty="0" smtClean="0">
                <a:solidFill>
                  <a:schemeClr val="accent6">
                    <a:lumMod val="75000"/>
                  </a:schemeClr>
                </a:solidFill>
                <a:latin typeface="Times New Roman" pitchFamily="18" charset="0"/>
                <a:cs typeface="Times New Roman" pitchFamily="18" charset="0"/>
              </a:rPr>
              <a:t> C </a:t>
            </a:r>
            <a:r>
              <a:rPr lang="en-US" sz="2000" dirty="0" err="1" smtClean="0">
                <a:solidFill>
                  <a:schemeClr val="accent6">
                    <a:lumMod val="75000"/>
                  </a:schemeClr>
                </a:solidFill>
                <a:latin typeface="Times New Roman" pitchFamily="18" charset="0"/>
                <a:cs typeface="Times New Roman" pitchFamily="18" charset="0"/>
              </a:rPr>
              <a:t>adalah</a:t>
            </a:r>
            <a:r>
              <a:rPr lang="en-US" sz="2000" dirty="0" smtClean="0">
                <a:solidFill>
                  <a:schemeClr val="accent6">
                    <a:lumMod val="75000"/>
                  </a:schemeClr>
                </a:solidFill>
                <a:latin typeface="Times New Roman" pitchFamily="18" charset="0"/>
                <a:cs typeface="Times New Roman" pitchFamily="18" charset="0"/>
              </a:rPr>
              <a:t> </a:t>
            </a:r>
            <a:r>
              <a:rPr lang="en-US" sz="2000" dirty="0" err="1" smtClean="0">
                <a:solidFill>
                  <a:schemeClr val="accent6">
                    <a:lumMod val="75000"/>
                  </a:schemeClr>
                </a:solidFill>
                <a:latin typeface="Times New Roman" pitchFamily="18" charset="0"/>
                <a:cs typeface="Times New Roman" pitchFamily="18" charset="0"/>
              </a:rPr>
              <a:t>bahan</a:t>
            </a:r>
            <a:r>
              <a:rPr lang="en-US" sz="2000" dirty="0" smtClean="0">
                <a:solidFill>
                  <a:schemeClr val="accent6">
                    <a:lumMod val="75000"/>
                  </a:schemeClr>
                </a:solidFill>
                <a:latin typeface="Times New Roman" pitchFamily="18" charset="0"/>
                <a:cs typeface="Times New Roman" pitchFamily="18" charset="0"/>
              </a:rPr>
              <a:t> </a:t>
            </a:r>
            <a:r>
              <a:rPr lang="en-US" sz="2000" dirty="0" err="1" smtClean="0">
                <a:solidFill>
                  <a:schemeClr val="accent6">
                    <a:lumMod val="75000"/>
                  </a:schemeClr>
                </a:solidFill>
                <a:latin typeface="Times New Roman" pitchFamily="18" charset="0"/>
                <a:cs typeface="Times New Roman" pitchFamily="18" charset="0"/>
              </a:rPr>
              <a:t>galian</a:t>
            </a:r>
            <a:r>
              <a:rPr lang="en-US" sz="2000" dirty="0" smtClean="0">
                <a:solidFill>
                  <a:schemeClr val="accent6">
                    <a:lumMod val="75000"/>
                  </a:schemeClr>
                </a:solidFill>
                <a:latin typeface="Times New Roman" pitchFamily="18" charset="0"/>
                <a:cs typeface="Times New Roman" pitchFamily="18" charset="0"/>
              </a:rPr>
              <a:t> yang </a:t>
            </a:r>
            <a:r>
              <a:rPr lang="en-US" sz="2000" dirty="0" err="1" smtClean="0">
                <a:solidFill>
                  <a:schemeClr val="accent6">
                    <a:lumMod val="75000"/>
                  </a:schemeClr>
                </a:solidFill>
                <a:latin typeface="Times New Roman" pitchFamily="18" charset="0"/>
                <a:cs typeface="Times New Roman" pitchFamily="18" charset="0"/>
              </a:rPr>
              <a:t>tidak</a:t>
            </a:r>
            <a:r>
              <a:rPr lang="en-US" sz="2000" dirty="0" smtClean="0">
                <a:solidFill>
                  <a:schemeClr val="accent6">
                    <a:lumMod val="75000"/>
                  </a:schemeClr>
                </a:solidFill>
                <a:latin typeface="Times New Roman" pitchFamily="18" charset="0"/>
                <a:cs typeface="Times New Roman" pitchFamily="18" charset="0"/>
              </a:rPr>
              <a:t> </a:t>
            </a:r>
            <a:r>
              <a:rPr lang="en-US" sz="2000" dirty="0" err="1" smtClean="0">
                <a:solidFill>
                  <a:schemeClr val="accent6">
                    <a:lumMod val="75000"/>
                  </a:schemeClr>
                </a:solidFill>
                <a:latin typeface="Times New Roman" pitchFamily="18" charset="0"/>
                <a:cs typeface="Times New Roman" pitchFamily="18" charset="0"/>
              </a:rPr>
              <a:t>termasuk</a:t>
            </a:r>
            <a:r>
              <a:rPr lang="en-US" sz="2000" dirty="0" smtClean="0">
                <a:solidFill>
                  <a:schemeClr val="accent6">
                    <a:lumMod val="75000"/>
                  </a:schemeClr>
                </a:solidFill>
                <a:latin typeface="Times New Roman" pitchFamily="18" charset="0"/>
                <a:cs typeface="Times New Roman" pitchFamily="18" charset="0"/>
              </a:rPr>
              <a:t> </a:t>
            </a:r>
            <a:r>
              <a:rPr lang="en-US" sz="2000" dirty="0" err="1" smtClean="0">
                <a:solidFill>
                  <a:schemeClr val="accent6">
                    <a:lumMod val="75000"/>
                  </a:schemeClr>
                </a:solidFill>
                <a:latin typeface="Times New Roman" pitchFamily="18" charset="0"/>
                <a:cs typeface="Times New Roman" pitchFamily="18" charset="0"/>
              </a:rPr>
              <a:t>golongan</a:t>
            </a:r>
            <a:r>
              <a:rPr lang="en-US" sz="2000" dirty="0" smtClean="0">
                <a:solidFill>
                  <a:schemeClr val="accent6">
                    <a:lumMod val="75000"/>
                  </a:schemeClr>
                </a:solidFill>
                <a:latin typeface="Times New Roman" pitchFamily="18" charset="0"/>
                <a:cs typeface="Times New Roman" pitchFamily="18" charset="0"/>
              </a:rPr>
              <a:t> </a:t>
            </a:r>
            <a:r>
              <a:rPr lang="en-US" sz="2000" dirty="0" err="1" smtClean="0">
                <a:solidFill>
                  <a:schemeClr val="accent6">
                    <a:lumMod val="75000"/>
                  </a:schemeClr>
                </a:solidFill>
                <a:latin typeface="Times New Roman" pitchFamily="18" charset="0"/>
                <a:cs typeface="Times New Roman" pitchFamily="18" charset="0"/>
              </a:rPr>
              <a:t>strategis</a:t>
            </a:r>
            <a:r>
              <a:rPr lang="en-US" sz="2000" dirty="0" smtClean="0">
                <a:solidFill>
                  <a:schemeClr val="accent6">
                    <a:lumMod val="75000"/>
                  </a:schemeClr>
                </a:solidFill>
                <a:latin typeface="Times New Roman" pitchFamily="18" charset="0"/>
                <a:cs typeface="Times New Roman" pitchFamily="18" charset="0"/>
              </a:rPr>
              <a:t> </a:t>
            </a:r>
            <a:r>
              <a:rPr lang="en-US" sz="2000" dirty="0" err="1" smtClean="0">
                <a:solidFill>
                  <a:schemeClr val="accent6">
                    <a:lumMod val="75000"/>
                  </a:schemeClr>
                </a:solidFill>
                <a:latin typeface="Times New Roman" pitchFamily="18" charset="0"/>
                <a:cs typeface="Times New Roman" pitchFamily="18" charset="0"/>
              </a:rPr>
              <a:t>dan</a:t>
            </a:r>
            <a:r>
              <a:rPr lang="en-US" sz="2000" dirty="0" smtClean="0">
                <a:solidFill>
                  <a:schemeClr val="accent6">
                    <a:lumMod val="75000"/>
                  </a:schemeClr>
                </a:solidFill>
                <a:latin typeface="Times New Roman" pitchFamily="18" charset="0"/>
                <a:cs typeface="Times New Roman" pitchFamily="18" charset="0"/>
              </a:rPr>
              <a:t> vital </a:t>
            </a:r>
            <a:r>
              <a:rPr lang="en-US" sz="2000" dirty="0" err="1" smtClean="0">
                <a:solidFill>
                  <a:schemeClr val="accent6">
                    <a:lumMod val="75000"/>
                  </a:schemeClr>
                </a:solidFill>
                <a:latin typeface="Times New Roman" pitchFamily="18" charset="0"/>
                <a:cs typeface="Times New Roman" pitchFamily="18" charset="0"/>
              </a:rPr>
              <a:t>antara</a:t>
            </a:r>
            <a:r>
              <a:rPr lang="en-US" sz="2000" dirty="0" smtClean="0">
                <a:solidFill>
                  <a:schemeClr val="accent6">
                    <a:lumMod val="75000"/>
                  </a:schemeClr>
                </a:solidFill>
                <a:latin typeface="Times New Roman" pitchFamily="18" charset="0"/>
                <a:cs typeface="Times New Roman" pitchFamily="18" charset="0"/>
              </a:rPr>
              <a:t> </a:t>
            </a:r>
            <a:r>
              <a:rPr lang="id-ID" sz="2000" dirty="0" smtClean="0">
                <a:solidFill>
                  <a:schemeClr val="accent6">
                    <a:lumMod val="75000"/>
                  </a:schemeClr>
                </a:solidFill>
                <a:latin typeface="Times New Roman" pitchFamily="18" charset="0"/>
                <a:cs typeface="Times New Roman" pitchFamily="18" charset="0"/>
              </a:rPr>
              <a:t>(</a:t>
            </a:r>
            <a:r>
              <a:rPr lang="en-US" sz="2000" dirty="0" err="1" smtClean="0">
                <a:solidFill>
                  <a:schemeClr val="accent6">
                    <a:lumMod val="75000"/>
                  </a:schemeClr>
                </a:solidFill>
                <a:latin typeface="Times New Roman" pitchFamily="18" charset="0"/>
                <a:cs typeface="Times New Roman" pitchFamily="18" charset="0"/>
              </a:rPr>
              <a:t>nitrat</a:t>
            </a:r>
            <a:r>
              <a:rPr lang="en-US" sz="2000" dirty="0" smtClean="0">
                <a:solidFill>
                  <a:schemeClr val="accent6">
                    <a:lumMod val="75000"/>
                  </a:schemeClr>
                </a:solidFill>
                <a:latin typeface="Times New Roman" pitchFamily="18" charset="0"/>
                <a:cs typeface="Times New Roman" pitchFamily="18" charset="0"/>
              </a:rPr>
              <a:t>, </a:t>
            </a:r>
            <a:r>
              <a:rPr lang="en-US" sz="2000" dirty="0" err="1" smtClean="0">
                <a:solidFill>
                  <a:schemeClr val="accent6">
                    <a:lumMod val="75000"/>
                  </a:schemeClr>
                </a:solidFill>
                <a:latin typeface="Times New Roman" pitchFamily="18" charset="0"/>
                <a:cs typeface="Times New Roman" pitchFamily="18" charset="0"/>
              </a:rPr>
              <a:t>fosfat</a:t>
            </a:r>
            <a:r>
              <a:rPr lang="en-US" sz="2000" dirty="0" smtClean="0">
                <a:solidFill>
                  <a:schemeClr val="accent6">
                    <a:lumMod val="75000"/>
                  </a:schemeClr>
                </a:solidFill>
                <a:latin typeface="Times New Roman" pitchFamily="18" charset="0"/>
                <a:cs typeface="Times New Roman" pitchFamily="18" charset="0"/>
              </a:rPr>
              <a:t>, </a:t>
            </a:r>
            <a:r>
              <a:rPr lang="en-US" sz="2000" dirty="0" err="1" smtClean="0">
                <a:solidFill>
                  <a:schemeClr val="accent6">
                    <a:lumMod val="75000"/>
                  </a:schemeClr>
                </a:solidFill>
                <a:latin typeface="Times New Roman" pitchFamily="18" charset="0"/>
                <a:cs typeface="Times New Roman" pitchFamily="18" charset="0"/>
              </a:rPr>
              <a:t>asbes</a:t>
            </a:r>
            <a:r>
              <a:rPr lang="en-US" sz="2000" dirty="0" smtClean="0">
                <a:solidFill>
                  <a:schemeClr val="accent6">
                    <a:lumMod val="75000"/>
                  </a:schemeClr>
                </a:solidFill>
                <a:latin typeface="Times New Roman" pitchFamily="18" charset="0"/>
                <a:cs typeface="Times New Roman" pitchFamily="18" charset="0"/>
              </a:rPr>
              <a:t>, talk, </a:t>
            </a:r>
            <a:r>
              <a:rPr lang="en-US" sz="2000" dirty="0" err="1" smtClean="0">
                <a:solidFill>
                  <a:schemeClr val="accent6">
                    <a:lumMod val="75000"/>
                  </a:schemeClr>
                </a:solidFill>
                <a:latin typeface="Times New Roman" pitchFamily="18" charset="0"/>
                <a:cs typeface="Times New Roman" pitchFamily="18" charset="0"/>
              </a:rPr>
              <a:t>mika</a:t>
            </a:r>
            <a:r>
              <a:rPr lang="en-US" sz="2000" dirty="0" smtClean="0">
                <a:solidFill>
                  <a:schemeClr val="accent6">
                    <a:lumMod val="75000"/>
                  </a:schemeClr>
                </a:solidFill>
                <a:latin typeface="Times New Roman" pitchFamily="18" charset="0"/>
                <a:cs typeface="Times New Roman" pitchFamily="18" charset="0"/>
              </a:rPr>
              <a:t>, </a:t>
            </a:r>
            <a:r>
              <a:rPr lang="en-US" sz="2000" dirty="0" err="1" smtClean="0">
                <a:solidFill>
                  <a:schemeClr val="accent6">
                    <a:lumMod val="75000"/>
                  </a:schemeClr>
                </a:solidFill>
                <a:latin typeface="Times New Roman" pitchFamily="18" charset="0"/>
                <a:cs typeface="Times New Roman" pitchFamily="18" charset="0"/>
              </a:rPr>
              <a:t>tawas</a:t>
            </a:r>
            <a:r>
              <a:rPr lang="en-US" sz="2000" dirty="0" smtClean="0">
                <a:solidFill>
                  <a:schemeClr val="accent6">
                    <a:lumMod val="75000"/>
                  </a:schemeClr>
                </a:solidFill>
                <a:latin typeface="Times New Roman" pitchFamily="18" charset="0"/>
                <a:cs typeface="Times New Roman" pitchFamily="18" charset="0"/>
              </a:rPr>
              <a:t>, </a:t>
            </a:r>
            <a:r>
              <a:rPr lang="en-US" sz="2000" dirty="0" err="1" smtClean="0">
                <a:solidFill>
                  <a:schemeClr val="accent6">
                    <a:lumMod val="75000"/>
                  </a:schemeClr>
                </a:solidFill>
                <a:latin typeface="Times New Roman" pitchFamily="18" charset="0"/>
                <a:cs typeface="Times New Roman" pitchFamily="18" charset="0"/>
              </a:rPr>
              <a:t>pasir</a:t>
            </a:r>
            <a:r>
              <a:rPr lang="en-US" sz="2000" dirty="0" smtClean="0">
                <a:solidFill>
                  <a:schemeClr val="accent6">
                    <a:lumMod val="75000"/>
                  </a:schemeClr>
                </a:solidFill>
                <a:latin typeface="Times New Roman" pitchFamily="18" charset="0"/>
                <a:cs typeface="Times New Roman" pitchFamily="18" charset="0"/>
              </a:rPr>
              <a:t> </a:t>
            </a:r>
            <a:r>
              <a:rPr lang="en-US" sz="2000" dirty="0" err="1" smtClean="0">
                <a:solidFill>
                  <a:schemeClr val="accent6">
                    <a:lumMod val="75000"/>
                  </a:schemeClr>
                </a:solidFill>
                <a:latin typeface="Times New Roman" pitchFamily="18" charset="0"/>
                <a:cs typeface="Times New Roman" pitchFamily="18" charset="0"/>
              </a:rPr>
              <a:t>kuarsa</a:t>
            </a:r>
            <a:r>
              <a:rPr lang="en-US" sz="2000" dirty="0" smtClean="0">
                <a:solidFill>
                  <a:schemeClr val="accent6">
                    <a:lumMod val="75000"/>
                  </a:schemeClr>
                </a:solidFill>
                <a:latin typeface="Times New Roman" pitchFamily="18" charset="0"/>
                <a:cs typeface="Times New Roman" pitchFamily="18" charset="0"/>
              </a:rPr>
              <a:t>, </a:t>
            </a:r>
            <a:r>
              <a:rPr lang="en-US" sz="2000" dirty="0" err="1" smtClean="0">
                <a:solidFill>
                  <a:schemeClr val="accent6">
                    <a:lumMod val="75000"/>
                  </a:schemeClr>
                </a:solidFill>
                <a:latin typeface="Times New Roman" pitchFamily="18" charset="0"/>
                <a:cs typeface="Times New Roman" pitchFamily="18" charset="0"/>
              </a:rPr>
              <a:t>gips</a:t>
            </a:r>
            <a:r>
              <a:rPr lang="en-US" sz="2000" dirty="0" smtClean="0">
                <a:solidFill>
                  <a:schemeClr val="accent6">
                    <a:lumMod val="75000"/>
                  </a:schemeClr>
                </a:solidFill>
                <a:latin typeface="Times New Roman" pitchFamily="18" charset="0"/>
                <a:cs typeface="Times New Roman" pitchFamily="18" charset="0"/>
              </a:rPr>
              <a:t>, </a:t>
            </a:r>
            <a:r>
              <a:rPr lang="en-US" sz="2000" dirty="0" err="1" smtClean="0">
                <a:solidFill>
                  <a:schemeClr val="accent6">
                    <a:lumMod val="75000"/>
                  </a:schemeClr>
                </a:solidFill>
                <a:latin typeface="Times New Roman" pitchFamily="18" charset="0"/>
                <a:cs typeface="Times New Roman" pitchFamily="18" charset="0"/>
              </a:rPr>
              <a:t>marmer</a:t>
            </a:r>
            <a:r>
              <a:rPr lang="en-US" sz="2000" dirty="0" smtClean="0">
                <a:solidFill>
                  <a:schemeClr val="accent6">
                    <a:lumMod val="75000"/>
                  </a:schemeClr>
                </a:solidFill>
                <a:latin typeface="Times New Roman" pitchFamily="18" charset="0"/>
                <a:cs typeface="Times New Roman" pitchFamily="18" charset="0"/>
              </a:rPr>
              <a:t>,</a:t>
            </a:r>
            <a:r>
              <a:rPr lang="id-ID" sz="2000" dirty="0" smtClean="0">
                <a:solidFill>
                  <a:schemeClr val="accent6">
                    <a:lumMod val="75000"/>
                  </a:schemeClr>
                </a:solidFill>
                <a:latin typeface="Times New Roman" pitchFamily="18" charset="0"/>
                <a:cs typeface="Times New Roman" pitchFamily="18" charset="0"/>
              </a:rPr>
              <a:t> </a:t>
            </a:r>
            <a:r>
              <a:rPr lang="en-US" sz="2000" dirty="0" err="1" smtClean="0">
                <a:solidFill>
                  <a:schemeClr val="accent6">
                    <a:lumMod val="75000"/>
                  </a:schemeClr>
                </a:solidFill>
                <a:latin typeface="Times New Roman" pitchFamily="18" charset="0"/>
                <a:cs typeface="Times New Roman" pitchFamily="18" charset="0"/>
              </a:rPr>
              <a:t>batugamping</a:t>
            </a:r>
            <a:r>
              <a:rPr lang="en-US" sz="2000" dirty="0" smtClean="0">
                <a:solidFill>
                  <a:schemeClr val="accent6">
                    <a:lumMod val="75000"/>
                  </a:schemeClr>
                </a:solidFill>
                <a:latin typeface="Times New Roman" pitchFamily="18" charset="0"/>
                <a:cs typeface="Times New Roman" pitchFamily="18" charset="0"/>
              </a:rPr>
              <a:t>, </a:t>
            </a:r>
            <a:r>
              <a:rPr lang="en-US" sz="2000" dirty="0" err="1" smtClean="0">
                <a:solidFill>
                  <a:schemeClr val="accent6">
                    <a:lumMod val="75000"/>
                  </a:schemeClr>
                </a:solidFill>
                <a:latin typeface="Times New Roman" pitchFamily="18" charset="0"/>
                <a:cs typeface="Times New Roman" pitchFamily="18" charset="0"/>
              </a:rPr>
              <a:t>granit</a:t>
            </a:r>
            <a:r>
              <a:rPr lang="en-US" sz="2000" dirty="0" smtClean="0">
                <a:solidFill>
                  <a:schemeClr val="accent6">
                    <a:lumMod val="75000"/>
                  </a:schemeClr>
                </a:solidFill>
                <a:latin typeface="Times New Roman" pitchFamily="18" charset="0"/>
                <a:cs typeface="Times New Roman" pitchFamily="18" charset="0"/>
              </a:rPr>
              <a:t>, </a:t>
            </a:r>
            <a:r>
              <a:rPr lang="en-US" sz="2000" dirty="0" err="1" smtClean="0">
                <a:solidFill>
                  <a:schemeClr val="accent6">
                    <a:lumMod val="75000"/>
                  </a:schemeClr>
                </a:solidFill>
                <a:latin typeface="Times New Roman" pitchFamily="18" charset="0"/>
                <a:cs typeface="Times New Roman" pitchFamily="18" charset="0"/>
              </a:rPr>
              <a:t>andesit</a:t>
            </a:r>
            <a:r>
              <a:rPr lang="en-US" sz="2000" dirty="0" smtClean="0">
                <a:solidFill>
                  <a:schemeClr val="accent6">
                    <a:lumMod val="75000"/>
                  </a:schemeClr>
                </a:solidFill>
                <a:latin typeface="Times New Roman" pitchFamily="18" charset="0"/>
                <a:cs typeface="Times New Roman" pitchFamily="18" charset="0"/>
              </a:rPr>
              <a:t>, </a:t>
            </a:r>
            <a:r>
              <a:rPr lang="en-US" sz="2000" dirty="0" err="1" smtClean="0">
                <a:solidFill>
                  <a:schemeClr val="accent6">
                    <a:lumMod val="75000"/>
                  </a:schemeClr>
                </a:solidFill>
                <a:latin typeface="Times New Roman" pitchFamily="18" charset="0"/>
                <a:cs typeface="Times New Roman" pitchFamily="18" charset="0"/>
              </a:rPr>
              <a:t>lempung</a:t>
            </a:r>
            <a:r>
              <a:rPr lang="en-US" sz="2000" dirty="0" smtClean="0">
                <a:solidFill>
                  <a:schemeClr val="accent6">
                    <a:lumMod val="75000"/>
                  </a:schemeClr>
                </a:solidFill>
                <a:latin typeface="Times New Roman" pitchFamily="18" charset="0"/>
                <a:cs typeface="Times New Roman" pitchFamily="18" charset="0"/>
              </a:rPr>
              <a:t>, </a:t>
            </a:r>
            <a:r>
              <a:rPr lang="en-US" sz="2000" dirty="0" err="1" smtClean="0">
                <a:solidFill>
                  <a:schemeClr val="accent6">
                    <a:lumMod val="75000"/>
                  </a:schemeClr>
                </a:solidFill>
                <a:latin typeface="Times New Roman" pitchFamily="18" charset="0"/>
                <a:cs typeface="Times New Roman" pitchFamily="18" charset="0"/>
              </a:rPr>
              <a:t>dan</a:t>
            </a:r>
            <a:r>
              <a:rPr lang="en-US" sz="2000" dirty="0" smtClean="0">
                <a:solidFill>
                  <a:schemeClr val="accent6">
                    <a:lumMod val="75000"/>
                  </a:schemeClr>
                </a:solidFill>
                <a:latin typeface="Times New Roman" pitchFamily="18" charset="0"/>
                <a:cs typeface="Times New Roman" pitchFamily="18" charset="0"/>
              </a:rPr>
              <a:t> </a:t>
            </a:r>
            <a:r>
              <a:rPr lang="en-US" sz="2000" dirty="0" err="1" smtClean="0">
                <a:solidFill>
                  <a:schemeClr val="accent6">
                    <a:lumMod val="75000"/>
                  </a:schemeClr>
                </a:solidFill>
                <a:latin typeface="Times New Roman" pitchFamily="18" charset="0"/>
                <a:cs typeface="Times New Roman" pitchFamily="18" charset="0"/>
              </a:rPr>
              <a:t>pasir</a:t>
            </a:r>
            <a:r>
              <a:rPr lang="id-ID" sz="2000" dirty="0" smtClean="0">
                <a:solidFill>
                  <a:schemeClr val="accent6">
                    <a:lumMod val="75000"/>
                  </a:schemeClr>
                </a:solidFill>
                <a:latin typeface="Times New Roman" pitchFamily="18" charset="0"/>
                <a:cs typeface="Times New Roman" pitchFamily="18" charset="0"/>
              </a:rPr>
              <a:t>)</a:t>
            </a:r>
            <a:endParaRPr lang="id-ID" sz="2000" dirty="0">
              <a:solidFill>
                <a:schemeClr val="accent6">
                  <a:lumMod val="75000"/>
                </a:schemeClr>
              </a:solidFill>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4258816" cy="6525344"/>
          </a:xfrm>
        </p:spPr>
        <p:txBody>
          <a:bodyPr>
            <a:normAutofit/>
          </a:bodyPr>
          <a:lstStyle/>
          <a:p>
            <a:pPr lvl="0" algn="l"/>
            <a:r>
              <a:rPr lang="id-ID" sz="2200" b="1" dirty="0" smtClean="0">
                <a:solidFill>
                  <a:schemeClr val="bg1"/>
                </a:solidFill>
                <a:latin typeface="Times New Roman" pitchFamily="18" charset="0"/>
                <a:cs typeface="Times New Roman" pitchFamily="18" charset="0"/>
              </a:rPr>
              <a:t>4. </a:t>
            </a:r>
            <a:r>
              <a:rPr lang="en-US" sz="2200" b="1" dirty="0" err="1" smtClean="0">
                <a:solidFill>
                  <a:schemeClr val="bg1"/>
                </a:solidFill>
                <a:latin typeface="Times New Roman" pitchFamily="18" charset="0"/>
                <a:cs typeface="Times New Roman" pitchFamily="18" charset="0"/>
              </a:rPr>
              <a:t>Sumberdaya</a:t>
            </a:r>
            <a:r>
              <a:rPr lang="en-US" sz="2200" b="1" dirty="0" smtClean="0">
                <a:solidFill>
                  <a:schemeClr val="bg1"/>
                </a:solidFill>
                <a:latin typeface="Times New Roman" pitchFamily="18" charset="0"/>
                <a:cs typeface="Times New Roman" pitchFamily="18" charset="0"/>
              </a:rPr>
              <a:t> </a:t>
            </a:r>
            <a:r>
              <a:rPr lang="en-US" sz="2200" b="1" dirty="0" err="1" smtClean="0">
                <a:solidFill>
                  <a:schemeClr val="bg1"/>
                </a:solidFill>
                <a:latin typeface="Times New Roman" pitchFamily="18" charset="0"/>
                <a:cs typeface="Times New Roman" pitchFamily="18" charset="0"/>
              </a:rPr>
              <a:t>energi</a:t>
            </a:r>
            <a:r>
              <a:rPr lang="id-ID" sz="2200" dirty="0" smtClean="0">
                <a:latin typeface="Times New Roman" pitchFamily="18" charset="0"/>
                <a:cs typeface="Times New Roman" pitchFamily="18" charset="0"/>
              </a:rPr>
              <a:t/>
            </a:r>
            <a:br>
              <a:rPr lang="id-ID" sz="2200" dirty="0" smtClean="0">
                <a:latin typeface="Times New Roman" pitchFamily="18" charset="0"/>
                <a:cs typeface="Times New Roman" pitchFamily="18" charset="0"/>
              </a:rPr>
            </a:br>
            <a:r>
              <a:rPr lang="id-ID" sz="2200" dirty="0" smtClean="0">
                <a:latin typeface="Times New Roman" pitchFamily="18" charset="0"/>
                <a:cs typeface="Times New Roman" pitchFamily="18" charset="0"/>
              </a:rPr>
              <a:t/>
            </a:r>
            <a:br>
              <a:rPr lang="id-ID" sz="2200" dirty="0" smtClean="0">
                <a:latin typeface="Times New Roman" pitchFamily="18" charset="0"/>
                <a:cs typeface="Times New Roman" pitchFamily="18" charset="0"/>
              </a:rPr>
            </a:br>
            <a:r>
              <a:rPr lang="id-ID" sz="2400" dirty="0" smtClean="0">
                <a:latin typeface="Times New Roman" pitchFamily="18" charset="0"/>
                <a:cs typeface="Times New Roman" pitchFamily="18" charset="0"/>
              </a:rPr>
              <a:t>-</a:t>
            </a:r>
            <a:r>
              <a:rPr lang="en-US" sz="2400" dirty="0" err="1" smtClean="0">
                <a:latin typeface="Times New Roman" pitchFamily="18" charset="0"/>
                <a:cs typeface="Times New Roman" pitchFamily="18" charset="0"/>
              </a:rPr>
              <a:t>Sumberdaya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energi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adalah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sumberdaya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geologi</a:t>
            </a:r>
            <a:r>
              <a:rPr lang="en-US" sz="2400" dirty="0" smtClean="0">
                <a:latin typeface="Times New Roman" pitchFamily="18" charset="0"/>
                <a:cs typeface="Times New Roman" pitchFamily="18" charset="0"/>
              </a:rPr>
              <a:t> yang </a:t>
            </a:r>
            <a:r>
              <a:rPr lang="en-US" sz="2400" dirty="0" err="1" smtClean="0">
                <a:latin typeface="Times New Roman" pitchFamily="18" charset="0"/>
                <a:cs typeface="Times New Roman" pitchFamily="18" charset="0"/>
              </a:rPr>
              <a:t>dimanfaatkan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sebagai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penghasil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energi</a:t>
            </a:r>
            <a:r>
              <a:rPr lang="en-US" sz="2400" dirty="0" smtClean="0">
                <a:latin typeface="Times New Roman" pitchFamily="18" charset="0"/>
                <a:cs typeface="Times New Roman" pitchFamily="18" charset="0"/>
              </a:rPr>
              <a:t>. </a:t>
            </a:r>
            <a:r>
              <a:rPr lang="id-ID" sz="2400" dirty="0" smtClean="0">
                <a:latin typeface="Times New Roman" pitchFamily="18" charset="0"/>
                <a:cs typeface="Times New Roman" pitchFamily="18" charset="0"/>
              </a:rPr>
              <a:t/>
            </a:r>
            <a:br>
              <a:rPr lang="id-ID" sz="2400" dirty="0" smtClean="0">
                <a:latin typeface="Times New Roman" pitchFamily="18" charset="0"/>
                <a:cs typeface="Times New Roman" pitchFamily="18" charset="0"/>
              </a:rPr>
            </a:br>
            <a:r>
              <a:rPr lang="id-ID" sz="2400" dirty="0" smtClean="0">
                <a:latin typeface="Times New Roman" pitchFamily="18" charset="0"/>
                <a:cs typeface="Times New Roman" pitchFamily="18" charset="0"/>
              </a:rPr>
              <a:t/>
            </a:r>
            <a:br>
              <a:rPr lang="id-ID" sz="2400" dirty="0" smtClean="0">
                <a:latin typeface="Times New Roman" pitchFamily="18" charset="0"/>
                <a:cs typeface="Times New Roman" pitchFamily="18" charset="0"/>
              </a:rPr>
            </a:br>
            <a:r>
              <a:rPr lang="id-ID" sz="2400" dirty="0" smtClean="0">
                <a:latin typeface="Times New Roman" pitchFamily="18" charset="0"/>
                <a:cs typeface="Times New Roman" pitchFamily="18" charset="0"/>
              </a:rPr>
              <a:t>-</a:t>
            </a:r>
            <a:r>
              <a:rPr lang="en-US" sz="2400" dirty="0" err="1" smtClean="0">
                <a:latin typeface="Times New Roman" pitchFamily="18" charset="0"/>
                <a:cs typeface="Times New Roman" pitchFamily="18" charset="0"/>
              </a:rPr>
              <a:t>Beberapa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sumberdaya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geologi</a:t>
            </a:r>
            <a:r>
              <a:rPr lang="en-US" sz="2400" dirty="0" smtClean="0">
                <a:latin typeface="Times New Roman" pitchFamily="18" charset="0"/>
                <a:cs typeface="Times New Roman" pitchFamily="18" charset="0"/>
              </a:rPr>
              <a:t> yang </a:t>
            </a:r>
            <a:r>
              <a:rPr lang="en-US" sz="2400" dirty="0" err="1" smtClean="0">
                <a:latin typeface="Times New Roman" pitchFamily="18" charset="0"/>
                <a:cs typeface="Times New Roman" pitchFamily="18" charset="0"/>
              </a:rPr>
              <a:t>dimanfaatkan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sebagai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penghasil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energi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antara</a:t>
            </a:r>
            <a:r>
              <a:rPr lang="en-US" sz="2400" dirty="0" smtClean="0">
                <a:latin typeface="Times New Roman" pitchFamily="18" charset="0"/>
                <a:cs typeface="Times New Roman" pitchFamily="18" charset="0"/>
              </a:rPr>
              <a:t> lain </a:t>
            </a:r>
            <a:r>
              <a:rPr lang="en-US" sz="2400" dirty="0" err="1" smtClean="0">
                <a:latin typeface="Times New Roman" pitchFamily="18" charset="0"/>
                <a:cs typeface="Times New Roman" pitchFamily="18" charset="0"/>
              </a:rPr>
              <a:t>minyak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bumi</a:t>
            </a:r>
            <a:r>
              <a:rPr lang="en-US" sz="2400" dirty="0" smtClean="0">
                <a:latin typeface="Times New Roman" pitchFamily="18" charset="0"/>
                <a:cs typeface="Times New Roman" pitchFamily="18" charset="0"/>
              </a:rPr>
              <a:t>, gas </a:t>
            </a:r>
            <a:r>
              <a:rPr lang="en-US" sz="2400" dirty="0" err="1" smtClean="0">
                <a:latin typeface="Times New Roman" pitchFamily="18" charset="0"/>
                <a:cs typeface="Times New Roman" pitchFamily="18" charset="0"/>
              </a:rPr>
              <a:t>alam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batubara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panas</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bumi</a:t>
            </a:r>
            <a:r>
              <a:rPr lang="en-US" sz="2400" dirty="0" smtClean="0">
                <a:latin typeface="Times New Roman" pitchFamily="18" charset="0"/>
                <a:cs typeface="Times New Roman" pitchFamily="18" charset="0"/>
              </a:rPr>
              <a:t>, air, mineral </a:t>
            </a:r>
            <a:r>
              <a:rPr lang="en-US" sz="2400" dirty="0" err="1" smtClean="0">
                <a:latin typeface="Times New Roman" pitchFamily="18" charset="0"/>
                <a:cs typeface="Times New Roman" pitchFamily="18" charset="0"/>
              </a:rPr>
              <a:t>radioaktif</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angin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gelombang</a:t>
            </a:r>
            <a:r>
              <a:rPr lang="en-US" sz="2400" dirty="0" smtClean="0">
                <a:latin typeface="Times New Roman" pitchFamily="18" charset="0"/>
                <a:cs typeface="Times New Roman" pitchFamily="18" charset="0"/>
              </a:rPr>
              <a:t> air </a:t>
            </a:r>
            <a:r>
              <a:rPr lang="en-US" sz="2400" dirty="0" err="1" smtClean="0">
                <a:latin typeface="Times New Roman" pitchFamily="18" charset="0"/>
                <a:cs typeface="Times New Roman" pitchFamily="18" charset="0"/>
              </a:rPr>
              <a:t>laut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termasuk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radiasi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matahari</a:t>
            </a:r>
            <a:r>
              <a:rPr lang="en-US" sz="2400" dirty="0" smtClean="0">
                <a:latin typeface="Times New Roman" pitchFamily="18" charset="0"/>
                <a:cs typeface="Times New Roman" pitchFamily="18" charset="0"/>
              </a:rPr>
              <a:t>.</a:t>
            </a:r>
            <a:r>
              <a:rPr lang="id-ID" dirty="0" smtClean="0">
                <a:latin typeface="Times New Roman" pitchFamily="18" charset="0"/>
                <a:cs typeface="Times New Roman" pitchFamily="18" charset="0"/>
              </a:rPr>
              <a:t/>
            </a:r>
            <a:br>
              <a:rPr lang="id-ID" dirty="0" smtClean="0">
                <a:latin typeface="Times New Roman" pitchFamily="18" charset="0"/>
                <a:cs typeface="Times New Roman" pitchFamily="18" charset="0"/>
              </a:rPr>
            </a:br>
            <a:endParaRPr lang="id-ID" dirty="0">
              <a:latin typeface="Times New Roman" pitchFamily="18" charset="0"/>
              <a:cs typeface="Times New Roman" pitchFamily="18" charset="0"/>
            </a:endParaRPr>
          </a:p>
        </p:txBody>
      </p:sp>
      <p:pic>
        <p:nvPicPr>
          <p:cNvPr id="7170" name="Picture 2" descr="C:\Users\user\Downloads\444805_650.jpg"/>
          <p:cNvPicPr>
            <a:picLocks noChangeAspect="1" noChangeArrowheads="1"/>
          </p:cNvPicPr>
          <p:nvPr/>
        </p:nvPicPr>
        <p:blipFill>
          <a:blip r:embed="rId2" cstate="print"/>
          <a:srcRect/>
          <a:stretch>
            <a:fillRect/>
          </a:stretch>
        </p:blipFill>
        <p:spPr bwMode="auto">
          <a:xfrm>
            <a:off x="4644008" y="1124744"/>
            <a:ext cx="4283968" cy="4176464"/>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92696"/>
            <a:ext cx="7236296" cy="5386610"/>
          </a:xfrm>
        </p:spPr>
        <p:txBody>
          <a:bodyPr>
            <a:normAutofit/>
          </a:bodyPr>
          <a:lstStyle/>
          <a:p>
            <a:pPr lvl="0" algn="l"/>
            <a:r>
              <a:rPr lang="id-ID" sz="2400" dirty="0" smtClean="0">
                <a:latin typeface="Times New Roman" pitchFamily="18" charset="0"/>
                <a:cs typeface="Times New Roman" pitchFamily="18" charset="0"/>
              </a:rPr>
              <a:t>C. </a:t>
            </a:r>
            <a:r>
              <a:rPr lang="en-US" sz="2400" dirty="0" err="1" smtClean="0">
                <a:latin typeface="Times New Roman" pitchFamily="18" charset="0"/>
                <a:cs typeface="Times New Roman" pitchFamily="18" charset="0"/>
              </a:rPr>
              <a:t>Sumberdaya</a:t>
            </a:r>
            <a:r>
              <a:rPr lang="en-US" sz="2400" dirty="0" smtClean="0">
                <a:latin typeface="Times New Roman" pitchFamily="18" charset="0"/>
                <a:cs typeface="Times New Roman" pitchFamily="18" charset="0"/>
              </a:rPr>
              <a:t> non </a:t>
            </a:r>
            <a:r>
              <a:rPr lang="en-US" sz="2400" dirty="0" err="1" smtClean="0">
                <a:latin typeface="Times New Roman" pitchFamily="18" charset="0"/>
                <a:cs typeface="Times New Roman" pitchFamily="18" charset="0"/>
              </a:rPr>
              <a:t>geologi</a:t>
            </a:r>
            <a:r>
              <a:rPr lang="id-ID" sz="2400" dirty="0" smtClean="0">
                <a:latin typeface="Times New Roman" pitchFamily="18" charset="0"/>
                <a:cs typeface="Times New Roman" pitchFamily="18" charset="0"/>
              </a:rPr>
              <a:t/>
            </a:r>
            <a:br>
              <a:rPr lang="id-ID" sz="2400" dirty="0" smtClean="0">
                <a:latin typeface="Times New Roman" pitchFamily="18" charset="0"/>
                <a:cs typeface="Times New Roman" pitchFamily="18" charset="0"/>
              </a:rPr>
            </a:br>
            <a:r>
              <a:rPr lang="id-ID" sz="2400" dirty="0" smtClean="0">
                <a:latin typeface="Times New Roman" pitchFamily="18" charset="0"/>
                <a:cs typeface="Times New Roman" pitchFamily="18" charset="0"/>
              </a:rPr>
              <a:t/>
            </a:r>
            <a:br>
              <a:rPr lang="id-ID" sz="2400" dirty="0" smtClean="0">
                <a:latin typeface="Times New Roman" pitchFamily="18" charset="0"/>
                <a:cs typeface="Times New Roman" pitchFamily="18" charset="0"/>
              </a:rPr>
            </a:br>
            <a:r>
              <a:rPr lang="id-ID" sz="2400" dirty="0" smtClean="0">
                <a:latin typeface="Times New Roman" pitchFamily="18" charset="0"/>
                <a:cs typeface="Times New Roman" pitchFamily="18" charset="0"/>
              </a:rPr>
              <a:t>-</a:t>
            </a:r>
            <a:r>
              <a:rPr lang="en-US" sz="2400" dirty="0" err="1" smtClean="0">
                <a:latin typeface="Times New Roman" pitchFamily="18" charset="0"/>
                <a:cs typeface="Times New Roman" pitchFamily="18" charset="0"/>
              </a:rPr>
              <a:t>Sumberdaya</a:t>
            </a:r>
            <a:r>
              <a:rPr lang="en-US" sz="2400" dirty="0" smtClean="0">
                <a:latin typeface="Times New Roman" pitchFamily="18" charset="0"/>
                <a:cs typeface="Times New Roman" pitchFamily="18" charset="0"/>
              </a:rPr>
              <a:t> non </a:t>
            </a:r>
            <a:r>
              <a:rPr lang="en-US" sz="2400" dirty="0" err="1" smtClean="0">
                <a:latin typeface="Times New Roman" pitchFamily="18" charset="0"/>
                <a:cs typeface="Times New Roman" pitchFamily="18" charset="0"/>
              </a:rPr>
              <a:t>geologi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adalah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golongan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fisik</a:t>
            </a:r>
            <a:r>
              <a:rPr lang="en-US" sz="2400" dirty="0" smtClean="0">
                <a:latin typeface="Times New Roman" pitchFamily="18" charset="0"/>
                <a:cs typeface="Times New Roman" pitchFamily="18" charset="0"/>
              </a:rPr>
              <a:t> yang </a:t>
            </a:r>
            <a:r>
              <a:rPr lang="en-US" sz="2400" dirty="0" err="1" smtClean="0">
                <a:latin typeface="Times New Roman" pitchFamily="18" charset="0"/>
                <a:cs typeface="Times New Roman" pitchFamily="18" charset="0"/>
              </a:rPr>
              <a:t>tidak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berada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bumi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baik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dalam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maupun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dipermukaan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bumi</a:t>
            </a:r>
            <a:r>
              <a:rPr lang="en-US" sz="2400" dirty="0" smtClean="0">
                <a:latin typeface="Times New Roman" pitchFamily="18" charset="0"/>
                <a:cs typeface="Times New Roman" pitchFamily="18" charset="0"/>
              </a:rPr>
              <a:t>. </a:t>
            </a:r>
            <a:r>
              <a:rPr lang="id-ID" sz="2400" dirty="0" smtClean="0">
                <a:latin typeface="Times New Roman" pitchFamily="18" charset="0"/>
                <a:cs typeface="Times New Roman" pitchFamily="18" charset="0"/>
              </a:rPr>
              <a:t/>
            </a:r>
            <a:br>
              <a:rPr lang="id-ID" sz="2400" dirty="0" smtClean="0">
                <a:latin typeface="Times New Roman" pitchFamily="18" charset="0"/>
                <a:cs typeface="Times New Roman" pitchFamily="18" charset="0"/>
              </a:rPr>
            </a:br>
            <a:r>
              <a:rPr lang="id-ID" sz="2400" dirty="0" smtClean="0">
                <a:latin typeface="Times New Roman" pitchFamily="18" charset="0"/>
                <a:cs typeface="Times New Roman" pitchFamily="18" charset="0"/>
              </a:rPr>
              <a:t/>
            </a:r>
            <a:br>
              <a:rPr lang="id-ID" sz="2400" dirty="0" smtClean="0">
                <a:latin typeface="Times New Roman" pitchFamily="18" charset="0"/>
                <a:cs typeface="Times New Roman" pitchFamily="18" charset="0"/>
              </a:rPr>
            </a:br>
            <a:r>
              <a:rPr lang="id-ID" sz="2400" dirty="0" smtClean="0">
                <a:latin typeface="Times New Roman" pitchFamily="18" charset="0"/>
                <a:cs typeface="Times New Roman" pitchFamily="18" charset="0"/>
              </a:rPr>
              <a:t>-</a:t>
            </a:r>
            <a:r>
              <a:rPr lang="en-US" sz="2400" dirty="0" err="1" smtClean="0">
                <a:latin typeface="Times New Roman" pitchFamily="18" charset="0"/>
                <a:cs typeface="Times New Roman" pitchFamily="18" charset="0"/>
              </a:rPr>
              <a:t>Sumberdaya</a:t>
            </a:r>
            <a:r>
              <a:rPr lang="en-US" sz="2400" dirty="0" smtClean="0">
                <a:latin typeface="Times New Roman" pitchFamily="18" charset="0"/>
                <a:cs typeface="Times New Roman" pitchFamily="18" charset="0"/>
              </a:rPr>
              <a:t> yang </a:t>
            </a:r>
            <a:r>
              <a:rPr lang="en-US" sz="2400" dirty="0" err="1" smtClean="0">
                <a:latin typeface="Times New Roman" pitchFamily="18" charset="0"/>
                <a:cs typeface="Times New Roman" pitchFamily="18" charset="0"/>
              </a:rPr>
              <a:t>termasuk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ke</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dalam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kateogi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udara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beserta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materi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penyusun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atmosfer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serta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segala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sesuatu</a:t>
            </a:r>
            <a:r>
              <a:rPr lang="en-US" sz="2400" dirty="0" smtClean="0">
                <a:latin typeface="Times New Roman" pitchFamily="18" charset="0"/>
                <a:cs typeface="Times New Roman" pitchFamily="18" charset="0"/>
              </a:rPr>
              <a:t> yang </a:t>
            </a:r>
            <a:r>
              <a:rPr lang="en-US" sz="2400" dirty="0" err="1" smtClean="0">
                <a:latin typeface="Times New Roman" pitchFamily="18" charset="0"/>
                <a:cs typeface="Times New Roman" pitchFamily="18" charset="0"/>
              </a:rPr>
              <a:t>mencapai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manusia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melalui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atmosfer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seperti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tenaga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matahari</a:t>
            </a:r>
            <a:r>
              <a:rPr lang="en-US" sz="2400" dirty="0" smtClean="0">
                <a:latin typeface="Times New Roman" pitchFamily="18" charset="0"/>
                <a:cs typeface="Times New Roman" pitchFamily="18" charset="0"/>
              </a:rPr>
              <a:t>.</a:t>
            </a:r>
            <a:r>
              <a:rPr lang="id-ID" sz="2400" dirty="0" smtClean="0">
                <a:latin typeface="Times New Roman" pitchFamily="18" charset="0"/>
                <a:cs typeface="Times New Roman" pitchFamily="18" charset="0"/>
              </a:rPr>
              <a:t/>
            </a:r>
            <a:br>
              <a:rPr lang="id-ID" sz="2400" dirty="0" smtClean="0">
                <a:latin typeface="Times New Roman" pitchFamily="18" charset="0"/>
                <a:cs typeface="Times New Roman" pitchFamily="18" charset="0"/>
              </a:rPr>
            </a:br>
            <a:endParaRPr lang="id-ID" sz="2400"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78698"/>
          </a:xfrm>
        </p:spPr>
        <p:txBody>
          <a:bodyPr>
            <a:normAutofit/>
          </a:bodyPr>
          <a:lstStyle/>
          <a:p>
            <a:pPr lvl="0" algn="l"/>
            <a:r>
              <a:rPr lang="id-ID" sz="3200" dirty="0" smtClean="0">
                <a:latin typeface="Times New Roman" pitchFamily="18" charset="0"/>
                <a:cs typeface="Times New Roman" pitchFamily="18" charset="0"/>
              </a:rPr>
              <a:t>2. </a:t>
            </a:r>
            <a:r>
              <a:rPr lang="en-US" sz="3200" dirty="0" err="1" smtClean="0">
                <a:latin typeface="Times New Roman" pitchFamily="18" charset="0"/>
                <a:cs typeface="Times New Roman" pitchFamily="18" charset="0"/>
              </a:rPr>
              <a:t>Klasifikasi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sumberdaya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lahan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berdasarkan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sifat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proses</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pemulihannya</a:t>
            </a:r>
            <a:r>
              <a:rPr lang="id-ID" sz="3200" dirty="0" smtClean="0">
                <a:latin typeface="Times New Roman" pitchFamily="18" charset="0"/>
                <a:cs typeface="Times New Roman" pitchFamily="18" charset="0"/>
              </a:rPr>
              <a:t/>
            </a:r>
            <a:br>
              <a:rPr lang="id-ID" sz="3200" dirty="0" smtClean="0">
                <a:latin typeface="Times New Roman" pitchFamily="18" charset="0"/>
                <a:cs typeface="Times New Roman" pitchFamily="18" charset="0"/>
              </a:rPr>
            </a:br>
            <a:r>
              <a:rPr lang="id-ID" sz="2800" dirty="0" smtClean="0">
                <a:latin typeface="Times New Roman" pitchFamily="18" charset="0"/>
                <a:cs typeface="Times New Roman" pitchFamily="18" charset="0"/>
              </a:rPr>
              <a:t/>
            </a:r>
            <a:br>
              <a:rPr lang="id-ID" sz="2800" dirty="0" smtClean="0">
                <a:latin typeface="Times New Roman" pitchFamily="18" charset="0"/>
                <a:cs typeface="Times New Roman" pitchFamily="18" charset="0"/>
              </a:rPr>
            </a:br>
            <a:r>
              <a:rPr lang="id-ID" sz="2800" dirty="0" smtClean="0">
                <a:latin typeface="Times New Roman" pitchFamily="18" charset="0"/>
                <a:cs typeface="Times New Roman" pitchFamily="18" charset="0"/>
              </a:rPr>
              <a:t>Dibagi menjadi:</a:t>
            </a:r>
            <a:br>
              <a:rPr lang="id-ID" sz="2800" dirty="0" smtClean="0">
                <a:latin typeface="Times New Roman" pitchFamily="18" charset="0"/>
                <a:cs typeface="Times New Roman" pitchFamily="18" charset="0"/>
              </a:rPr>
            </a:br>
            <a:r>
              <a:rPr lang="id-ID" sz="2800" dirty="0" smtClean="0">
                <a:latin typeface="Times New Roman" pitchFamily="18" charset="0"/>
                <a:cs typeface="Times New Roman" pitchFamily="18" charset="0"/>
              </a:rPr>
              <a:t>a. </a:t>
            </a:r>
            <a:r>
              <a:rPr lang="en-US" sz="2800" dirty="0" err="1" smtClean="0">
                <a:latin typeface="Times New Roman" pitchFamily="18" charset="0"/>
                <a:cs typeface="Times New Roman" pitchFamily="18" charset="0"/>
              </a:rPr>
              <a:t>Sumberdaya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alam</a:t>
            </a:r>
            <a:r>
              <a:rPr lang="en-US" sz="2800" dirty="0" smtClean="0">
                <a:latin typeface="Times New Roman" pitchFamily="18" charset="0"/>
                <a:cs typeface="Times New Roman" pitchFamily="18" charset="0"/>
              </a:rPr>
              <a:t> yang </a:t>
            </a:r>
            <a:r>
              <a:rPr lang="en-US" sz="2800" dirty="0" err="1" smtClean="0">
                <a:latin typeface="Times New Roman" pitchFamily="18" charset="0"/>
                <a:cs typeface="Times New Roman" pitchFamily="18" charset="0"/>
              </a:rPr>
              <a:t>dapat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diperbaharui</a:t>
            </a:r>
            <a:r>
              <a:rPr lang="id-ID" sz="2800" dirty="0" smtClean="0">
                <a:latin typeface="Times New Roman" pitchFamily="18" charset="0"/>
                <a:cs typeface="Times New Roman" pitchFamily="18" charset="0"/>
              </a:rPr>
              <a:t/>
            </a:r>
            <a:br>
              <a:rPr lang="id-ID" sz="2800" dirty="0" smtClean="0">
                <a:latin typeface="Times New Roman" pitchFamily="18" charset="0"/>
                <a:cs typeface="Times New Roman" pitchFamily="18" charset="0"/>
              </a:rPr>
            </a:br>
            <a:r>
              <a:rPr lang="en-US" sz="2000" dirty="0" err="1" smtClean="0">
                <a:latin typeface="Times New Roman" pitchFamily="18" charset="0"/>
                <a:cs typeface="Times New Roman" pitchFamily="18" charset="0"/>
              </a:rPr>
              <a:t>Sumberdaya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alam</a:t>
            </a:r>
            <a:r>
              <a:rPr lang="en-US" sz="2000" dirty="0" smtClean="0">
                <a:latin typeface="Times New Roman" pitchFamily="18" charset="0"/>
                <a:cs typeface="Times New Roman" pitchFamily="18" charset="0"/>
              </a:rPr>
              <a:t> yang </a:t>
            </a:r>
            <a:r>
              <a:rPr lang="en-US" sz="2000" dirty="0" err="1" smtClean="0">
                <a:latin typeface="Times New Roman" pitchFamily="18" charset="0"/>
                <a:cs typeface="Times New Roman" pitchFamily="18" charset="0"/>
              </a:rPr>
              <a:t>dapat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diperbaharui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mempunyai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sifat</a:t>
            </a:r>
            <a:r>
              <a:rPr lang="en-US" sz="2000" dirty="0" smtClean="0">
                <a:latin typeface="Times New Roman" pitchFamily="18" charset="0"/>
                <a:cs typeface="Times New Roman" pitchFamily="18" charset="0"/>
              </a:rPr>
              <a:t> yang </a:t>
            </a:r>
            <a:r>
              <a:rPr lang="en-US" sz="2000" dirty="0" err="1" smtClean="0">
                <a:latin typeface="Times New Roman" pitchFamily="18" charset="0"/>
                <a:cs typeface="Times New Roman" pitchFamily="18" charset="0"/>
              </a:rPr>
              <a:t>terus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menerus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dapat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diperbaharui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baik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oleh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alam</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sendiri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maupun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dengan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bantuan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manusia</a:t>
            </a:r>
            <a:r>
              <a:rPr lang="en-US" sz="2000" dirty="0" smtClean="0">
                <a:latin typeface="Times New Roman" pitchFamily="18" charset="0"/>
                <a:cs typeface="Times New Roman" pitchFamily="18" charset="0"/>
              </a:rPr>
              <a:t>. Yang </a:t>
            </a:r>
            <a:r>
              <a:rPr lang="en-US" sz="2000" dirty="0" err="1" smtClean="0">
                <a:latin typeface="Times New Roman" pitchFamily="18" charset="0"/>
                <a:cs typeface="Times New Roman" pitchFamily="18" charset="0"/>
              </a:rPr>
              <a:t>termasuk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dalam</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kelompok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sumberdaya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jenis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adalah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sumberdaya</a:t>
            </a:r>
            <a:r>
              <a:rPr lang="en-US" sz="2000" dirty="0" smtClean="0">
                <a:latin typeface="Times New Roman" pitchFamily="18" charset="0"/>
                <a:cs typeface="Times New Roman" pitchFamily="18" charset="0"/>
              </a:rPr>
              <a:t> air, </a:t>
            </a:r>
            <a:r>
              <a:rPr lang="en-US" sz="2000" dirty="0" err="1" smtClean="0">
                <a:latin typeface="Times New Roman" pitchFamily="18" charset="0"/>
                <a:cs typeface="Times New Roman" pitchFamily="18" charset="0"/>
              </a:rPr>
              <a:t>lahan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hutan</a:t>
            </a:r>
            <a:r>
              <a:rPr lang="id-ID" sz="2000" dirty="0" smtClean="0">
                <a:latin typeface="Times New Roman" pitchFamily="18" charset="0"/>
                <a:cs typeface="Times New Roman" pitchFamily="18" charset="0"/>
              </a:rPr>
              <a:t>.</a:t>
            </a:r>
            <a:r>
              <a:rPr lang="id-ID" sz="2800" dirty="0" smtClean="0">
                <a:latin typeface="Times New Roman" pitchFamily="18" charset="0"/>
                <a:cs typeface="Times New Roman" pitchFamily="18" charset="0"/>
              </a:rPr>
              <a:t/>
            </a:r>
            <a:br>
              <a:rPr lang="id-ID" sz="2800" dirty="0" smtClean="0">
                <a:latin typeface="Times New Roman" pitchFamily="18" charset="0"/>
                <a:cs typeface="Times New Roman" pitchFamily="18" charset="0"/>
              </a:rPr>
            </a:br>
            <a:r>
              <a:rPr lang="id-ID" sz="2800" dirty="0" smtClean="0">
                <a:latin typeface="Times New Roman" pitchFamily="18" charset="0"/>
                <a:cs typeface="Times New Roman" pitchFamily="18" charset="0"/>
              </a:rPr>
              <a:t/>
            </a:r>
            <a:br>
              <a:rPr lang="id-ID" sz="2800" dirty="0" smtClean="0">
                <a:latin typeface="Times New Roman" pitchFamily="18" charset="0"/>
                <a:cs typeface="Times New Roman" pitchFamily="18" charset="0"/>
              </a:rPr>
            </a:br>
            <a:endParaRPr lang="id-ID" sz="2800"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24744"/>
            <a:ext cx="7092280" cy="6408712"/>
          </a:xfrm>
        </p:spPr>
        <p:txBody>
          <a:bodyPr>
            <a:normAutofit fontScale="90000"/>
          </a:bodyPr>
          <a:lstStyle/>
          <a:p>
            <a:pPr algn="l"/>
            <a:r>
              <a:rPr lang="id-ID" sz="2700" dirty="0" smtClean="0">
                <a:latin typeface="Times New Roman" pitchFamily="18" charset="0"/>
                <a:cs typeface="Times New Roman" pitchFamily="18" charset="0"/>
              </a:rPr>
              <a:t>b. </a:t>
            </a:r>
            <a:r>
              <a:rPr lang="en-US" sz="2700" dirty="0" err="1" smtClean="0">
                <a:latin typeface="Times New Roman" pitchFamily="18" charset="0"/>
                <a:cs typeface="Times New Roman" pitchFamily="18" charset="0"/>
              </a:rPr>
              <a:t>Sumberdaya</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alam</a:t>
            </a:r>
            <a:r>
              <a:rPr lang="en-US" sz="2700" dirty="0" smtClean="0">
                <a:latin typeface="Times New Roman" pitchFamily="18" charset="0"/>
                <a:cs typeface="Times New Roman" pitchFamily="18" charset="0"/>
              </a:rPr>
              <a:t> yang </a:t>
            </a:r>
            <a:r>
              <a:rPr lang="en-US" sz="2700" dirty="0" err="1" smtClean="0">
                <a:latin typeface="Times New Roman" pitchFamily="18" charset="0"/>
                <a:cs typeface="Times New Roman" pitchFamily="18" charset="0"/>
              </a:rPr>
              <a:t>tidak</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dapat</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diperbaharui</a:t>
            </a:r>
            <a:r>
              <a:rPr lang="id-ID" sz="2200" dirty="0" smtClean="0">
                <a:latin typeface="Times New Roman" pitchFamily="18" charset="0"/>
                <a:cs typeface="Times New Roman" pitchFamily="18" charset="0"/>
              </a:rPr>
              <a:t/>
            </a:r>
            <a:br>
              <a:rPr lang="id-ID" sz="2200" dirty="0" smtClean="0">
                <a:latin typeface="Times New Roman" pitchFamily="18" charset="0"/>
                <a:cs typeface="Times New Roman" pitchFamily="18" charset="0"/>
              </a:rPr>
            </a:br>
            <a:r>
              <a:rPr lang="id-ID" sz="2200" dirty="0" smtClean="0">
                <a:latin typeface="Times New Roman" pitchFamily="18" charset="0"/>
                <a:cs typeface="Times New Roman" pitchFamily="18" charset="0"/>
              </a:rPr>
              <a:t/>
            </a:r>
            <a:br>
              <a:rPr lang="id-ID" sz="2200" dirty="0" smtClean="0">
                <a:latin typeface="Times New Roman" pitchFamily="18" charset="0"/>
                <a:cs typeface="Times New Roman" pitchFamily="18" charset="0"/>
              </a:rPr>
            </a:br>
            <a:r>
              <a:rPr lang="id-ID" sz="2200" dirty="0" smtClean="0">
                <a:solidFill>
                  <a:srgbClr val="C00000"/>
                </a:solidFill>
                <a:latin typeface="Times New Roman" pitchFamily="18" charset="0"/>
                <a:cs typeface="Times New Roman" pitchFamily="18" charset="0"/>
              </a:rPr>
              <a:t>-</a:t>
            </a:r>
            <a:r>
              <a:rPr lang="en-US" sz="2200" dirty="0" err="1" smtClean="0">
                <a:solidFill>
                  <a:srgbClr val="C00000"/>
                </a:solidFill>
                <a:latin typeface="Times New Roman" pitchFamily="18" charset="0"/>
                <a:cs typeface="Times New Roman" pitchFamily="18" charset="0"/>
              </a:rPr>
              <a:t>Sumberdaya</a:t>
            </a:r>
            <a:r>
              <a:rPr lang="en-US" sz="2200" dirty="0" smtClean="0">
                <a:solidFill>
                  <a:srgbClr val="C00000"/>
                </a:solidFill>
                <a:latin typeface="Times New Roman" pitchFamily="18" charset="0"/>
                <a:cs typeface="Times New Roman" pitchFamily="18" charset="0"/>
              </a:rPr>
              <a:t> </a:t>
            </a:r>
            <a:r>
              <a:rPr lang="en-US" sz="2200" dirty="0" err="1" smtClean="0">
                <a:solidFill>
                  <a:srgbClr val="C00000"/>
                </a:solidFill>
                <a:latin typeface="Times New Roman" pitchFamily="18" charset="0"/>
                <a:cs typeface="Times New Roman" pitchFamily="18" charset="0"/>
              </a:rPr>
              <a:t>alam</a:t>
            </a:r>
            <a:r>
              <a:rPr lang="en-US" sz="2200" dirty="0" smtClean="0">
                <a:solidFill>
                  <a:srgbClr val="C00000"/>
                </a:solidFill>
                <a:latin typeface="Times New Roman" pitchFamily="18" charset="0"/>
                <a:cs typeface="Times New Roman" pitchFamily="18" charset="0"/>
              </a:rPr>
              <a:t> yang </a:t>
            </a:r>
            <a:r>
              <a:rPr lang="en-US" sz="2200" dirty="0" err="1" smtClean="0">
                <a:solidFill>
                  <a:srgbClr val="C00000"/>
                </a:solidFill>
                <a:latin typeface="Times New Roman" pitchFamily="18" charset="0"/>
                <a:cs typeface="Times New Roman" pitchFamily="18" charset="0"/>
              </a:rPr>
              <a:t>tidak</a:t>
            </a:r>
            <a:r>
              <a:rPr lang="en-US" sz="2200" dirty="0" smtClean="0">
                <a:solidFill>
                  <a:srgbClr val="C00000"/>
                </a:solidFill>
                <a:latin typeface="Times New Roman" pitchFamily="18" charset="0"/>
                <a:cs typeface="Times New Roman" pitchFamily="18" charset="0"/>
              </a:rPr>
              <a:t> </a:t>
            </a:r>
            <a:r>
              <a:rPr lang="en-US" sz="2200" dirty="0" err="1" smtClean="0">
                <a:solidFill>
                  <a:srgbClr val="C00000"/>
                </a:solidFill>
                <a:latin typeface="Times New Roman" pitchFamily="18" charset="0"/>
                <a:cs typeface="Times New Roman" pitchFamily="18" charset="0"/>
              </a:rPr>
              <a:t>dapat</a:t>
            </a:r>
            <a:r>
              <a:rPr lang="en-US" sz="2200" dirty="0" smtClean="0">
                <a:solidFill>
                  <a:srgbClr val="C00000"/>
                </a:solidFill>
                <a:latin typeface="Times New Roman" pitchFamily="18" charset="0"/>
                <a:cs typeface="Times New Roman" pitchFamily="18" charset="0"/>
              </a:rPr>
              <a:t> </a:t>
            </a:r>
            <a:r>
              <a:rPr lang="en-US" sz="2200" dirty="0" err="1" smtClean="0">
                <a:solidFill>
                  <a:srgbClr val="C00000"/>
                </a:solidFill>
                <a:latin typeface="Times New Roman" pitchFamily="18" charset="0"/>
                <a:cs typeface="Times New Roman" pitchFamily="18" charset="0"/>
              </a:rPr>
              <a:t>diperbaharui</a:t>
            </a:r>
            <a:r>
              <a:rPr lang="en-US" sz="2200" dirty="0" smtClean="0">
                <a:solidFill>
                  <a:srgbClr val="C00000"/>
                </a:solidFill>
                <a:latin typeface="Times New Roman" pitchFamily="18" charset="0"/>
                <a:cs typeface="Times New Roman" pitchFamily="18" charset="0"/>
              </a:rPr>
              <a:t> </a:t>
            </a:r>
            <a:r>
              <a:rPr lang="en-US" sz="2200" dirty="0" err="1" smtClean="0">
                <a:solidFill>
                  <a:srgbClr val="C00000"/>
                </a:solidFill>
                <a:latin typeface="Times New Roman" pitchFamily="18" charset="0"/>
                <a:cs typeface="Times New Roman" pitchFamily="18" charset="0"/>
              </a:rPr>
              <a:t>memiliki</a:t>
            </a:r>
            <a:r>
              <a:rPr lang="en-US" sz="2200" dirty="0" smtClean="0">
                <a:solidFill>
                  <a:srgbClr val="C00000"/>
                </a:solidFill>
                <a:latin typeface="Times New Roman" pitchFamily="18" charset="0"/>
                <a:cs typeface="Times New Roman" pitchFamily="18" charset="0"/>
              </a:rPr>
              <a:t> </a:t>
            </a:r>
            <a:r>
              <a:rPr lang="en-US" sz="2200" dirty="0" err="1" smtClean="0">
                <a:solidFill>
                  <a:srgbClr val="C00000"/>
                </a:solidFill>
                <a:latin typeface="Times New Roman" pitchFamily="18" charset="0"/>
                <a:cs typeface="Times New Roman" pitchFamily="18" charset="0"/>
              </a:rPr>
              <a:t>sifat</a:t>
            </a:r>
            <a:r>
              <a:rPr lang="en-US" sz="2200" dirty="0" smtClean="0">
                <a:solidFill>
                  <a:srgbClr val="C00000"/>
                </a:solidFill>
                <a:latin typeface="Times New Roman" pitchFamily="18" charset="0"/>
                <a:cs typeface="Times New Roman" pitchFamily="18" charset="0"/>
              </a:rPr>
              <a:t> </a:t>
            </a:r>
            <a:r>
              <a:rPr lang="en-US" sz="2200" dirty="0" err="1" smtClean="0">
                <a:solidFill>
                  <a:srgbClr val="C00000"/>
                </a:solidFill>
                <a:latin typeface="Times New Roman" pitchFamily="18" charset="0"/>
                <a:cs typeface="Times New Roman" pitchFamily="18" charset="0"/>
              </a:rPr>
              <a:t>bahwa</a:t>
            </a:r>
            <a:r>
              <a:rPr lang="en-US" sz="2200" dirty="0" smtClean="0">
                <a:solidFill>
                  <a:srgbClr val="C00000"/>
                </a:solidFill>
                <a:latin typeface="Times New Roman" pitchFamily="18" charset="0"/>
                <a:cs typeface="Times New Roman" pitchFamily="18" charset="0"/>
              </a:rPr>
              <a:t> volume yang </a:t>
            </a:r>
            <a:r>
              <a:rPr lang="en-US" sz="2200" dirty="0" err="1" smtClean="0">
                <a:solidFill>
                  <a:srgbClr val="C00000"/>
                </a:solidFill>
                <a:latin typeface="Times New Roman" pitchFamily="18" charset="0"/>
                <a:cs typeface="Times New Roman" pitchFamily="18" charset="0"/>
              </a:rPr>
              <a:t>tersedia</a:t>
            </a:r>
            <a:r>
              <a:rPr lang="en-US" sz="2200" dirty="0" smtClean="0">
                <a:solidFill>
                  <a:srgbClr val="C00000"/>
                </a:solidFill>
                <a:latin typeface="Times New Roman" pitchFamily="18" charset="0"/>
                <a:cs typeface="Times New Roman" pitchFamily="18" charset="0"/>
              </a:rPr>
              <a:t> </a:t>
            </a:r>
            <a:r>
              <a:rPr lang="en-US" sz="2200" dirty="0" err="1" smtClean="0">
                <a:solidFill>
                  <a:srgbClr val="C00000"/>
                </a:solidFill>
                <a:latin typeface="Times New Roman" pitchFamily="18" charset="0"/>
                <a:cs typeface="Times New Roman" pitchFamily="18" charset="0"/>
              </a:rPr>
              <a:t>tetap</a:t>
            </a:r>
            <a:r>
              <a:rPr lang="en-US" sz="2200" dirty="0" smtClean="0">
                <a:solidFill>
                  <a:srgbClr val="C00000"/>
                </a:solidFill>
                <a:latin typeface="Times New Roman" pitchFamily="18" charset="0"/>
                <a:cs typeface="Times New Roman" pitchFamily="18" charset="0"/>
              </a:rPr>
              <a:t> </a:t>
            </a:r>
            <a:r>
              <a:rPr lang="en-US" sz="2200" dirty="0" err="1" smtClean="0">
                <a:solidFill>
                  <a:srgbClr val="C00000"/>
                </a:solidFill>
                <a:latin typeface="Times New Roman" pitchFamily="18" charset="0"/>
                <a:cs typeface="Times New Roman" pitchFamily="18" charset="0"/>
              </a:rPr>
              <a:t>dan</a:t>
            </a:r>
            <a:r>
              <a:rPr lang="en-US" sz="2200" dirty="0" smtClean="0">
                <a:solidFill>
                  <a:srgbClr val="C00000"/>
                </a:solidFill>
                <a:latin typeface="Times New Roman" pitchFamily="18" charset="0"/>
                <a:cs typeface="Times New Roman" pitchFamily="18" charset="0"/>
              </a:rPr>
              <a:t> </a:t>
            </a:r>
            <a:r>
              <a:rPr lang="en-US" sz="2200" dirty="0" err="1" smtClean="0">
                <a:solidFill>
                  <a:srgbClr val="C00000"/>
                </a:solidFill>
                <a:latin typeface="Times New Roman" pitchFamily="18" charset="0"/>
                <a:cs typeface="Times New Roman" pitchFamily="18" charset="0"/>
              </a:rPr>
              <a:t>tidak</a:t>
            </a:r>
            <a:r>
              <a:rPr lang="en-US" sz="2200" dirty="0" smtClean="0">
                <a:solidFill>
                  <a:srgbClr val="C00000"/>
                </a:solidFill>
                <a:latin typeface="Times New Roman" pitchFamily="18" charset="0"/>
                <a:cs typeface="Times New Roman" pitchFamily="18" charset="0"/>
              </a:rPr>
              <a:t> </a:t>
            </a:r>
            <a:r>
              <a:rPr lang="en-US" sz="2200" dirty="0" err="1" smtClean="0">
                <a:solidFill>
                  <a:srgbClr val="C00000"/>
                </a:solidFill>
                <a:latin typeface="Times New Roman" pitchFamily="18" charset="0"/>
                <a:cs typeface="Times New Roman" pitchFamily="18" charset="0"/>
              </a:rPr>
              <a:t>dapat</a:t>
            </a:r>
            <a:r>
              <a:rPr lang="en-US" sz="2200" dirty="0" smtClean="0">
                <a:solidFill>
                  <a:srgbClr val="C00000"/>
                </a:solidFill>
                <a:latin typeface="Times New Roman" pitchFamily="18" charset="0"/>
                <a:cs typeface="Times New Roman" pitchFamily="18" charset="0"/>
              </a:rPr>
              <a:t> </a:t>
            </a:r>
            <a:r>
              <a:rPr lang="en-US" sz="2200" dirty="0" err="1" smtClean="0">
                <a:solidFill>
                  <a:srgbClr val="C00000"/>
                </a:solidFill>
                <a:latin typeface="Times New Roman" pitchFamily="18" charset="0"/>
                <a:cs typeface="Times New Roman" pitchFamily="18" charset="0"/>
              </a:rPr>
              <a:t>diperbaharui</a:t>
            </a:r>
            <a:r>
              <a:rPr lang="en-US" sz="2200" dirty="0" smtClean="0">
                <a:solidFill>
                  <a:srgbClr val="C00000"/>
                </a:solidFill>
                <a:latin typeface="Times New Roman" pitchFamily="18" charset="0"/>
                <a:cs typeface="Times New Roman" pitchFamily="18" charset="0"/>
              </a:rPr>
              <a:t> </a:t>
            </a:r>
            <a:r>
              <a:rPr lang="en-US" sz="2200" dirty="0" err="1" smtClean="0">
                <a:solidFill>
                  <a:srgbClr val="C00000"/>
                </a:solidFill>
                <a:latin typeface="Times New Roman" pitchFamily="18" charset="0"/>
                <a:cs typeface="Times New Roman" pitchFamily="18" charset="0"/>
              </a:rPr>
              <a:t>atau</a:t>
            </a:r>
            <a:r>
              <a:rPr lang="en-US" sz="2200" dirty="0" smtClean="0">
                <a:solidFill>
                  <a:srgbClr val="C00000"/>
                </a:solidFill>
                <a:latin typeface="Times New Roman" pitchFamily="18" charset="0"/>
                <a:cs typeface="Times New Roman" pitchFamily="18" charset="0"/>
              </a:rPr>
              <a:t> </a:t>
            </a:r>
            <a:r>
              <a:rPr lang="en-US" sz="2200" dirty="0" err="1" smtClean="0">
                <a:solidFill>
                  <a:srgbClr val="C00000"/>
                </a:solidFill>
                <a:latin typeface="Times New Roman" pitchFamily="18" charset="0"/>
                <a:cs typeface="Times New Roman" pitchFamily="18" charset="0"/>
              </a:rPr>
              <a:t>diolah</a:t>
            </a:r>
            <a:r>
              <a:rPr lang="en-US" sz="2200" dirty="0" smtClean="0">
                <a:solidFill>
                  <a:srgbClr val="C00000"/>
                </a:solidFill>
                <a:latin typeface="Times New Roman" pitchFamily="18" charset="0"/>
                <a:cs typeface="Times New Roman" pitchFamily="18" charset="0"/>
              </a:rPr>
              <a:t> </a:t>
            </a:r>
            <a:r>
              <a:rPr lang="en-US" sz="2200" dirty="0" err="1" smtClean="0">
                <a:solidFill>
                  <a:srgbClr val="C00000"/>
                </a:solidFill>
                <a:latin typeface="Times New Roman" pitchFamily="18" charset="0"/>
                <a:cs typeface="Times New Roman" pitchFamily="18" charset="0"/>
              </a:rPr>
              <a:t>kembali</a:t>
            </a:r>
            <a:r>
              <a:rPr lang="id-ID" sz="2200" dirty="0" smtClean="0">
                <a:solidFill>
                  <a:srgbClr val="C00000"/>
                </a:solidFill>
                <a:latin typeface="Times New Roman" pitchFamily="18" charset="0"/>
                <a:cs typeface="Times New Roman" pitchFamily="18" charset="0"/>
              </a:rPr>
              <a:t>. </a:t>
            </a:r>
            <a:r>
              <a:rPr lang="en-US" sz="2200" dirty="0" err="1" smtClean="0">
                <a:solidFill>
                  <a:srgbClr val="C00000"/>
                </a:solidFill>
                <a:latin typeface="Times New Roman" pitchFamily="18" charset="0"/>
                <a:cs typeface="Times New Roman" pitchFamily="18" charset="0"/>
              </a:rPr>
              <a:t>contoh</a:t>
            </a:r>
            <a:r>
              <a:rPr lang="en-US" sz="2200" dirty="0" smtClean="0">
                <a:solidFill>
                  <a:srgbClr val="C00000"/>
                </a:solidFill>
                <a:latin typeface="Times New Roman" pitchFamily="18" charset="0"/>
                <a:cs typeface="Times New Roman" pitchFamily="18" charset="0"/>
              </a:rPr>
              <a:t> </a:t>
            </a:r>
            <a:r>
              <a:rPr lang="en-US" sz="2200" dirty="0" err="1" smtClean="0">
                <a:solidFill>
                  <a:srgbClr val="C00000"/>
                </a:solidFill>
                <a:latin typeface="Times New Roman" pitchFamily="18" charset="0"/>
                <a:cs typeface="Times New Roman" pitchFamily="18" charset="0"/>
              </a:rPr>
              <a:t>sumberdaya</a:t>
            </a:r>
            <a:r>
              <a:rPr lang="en-US" sz="2200" dirty="0" smtClean="0">
                <a:solidFill>
                  <a:srgbClr val="C00000"/>
                </a:solidFill>
                <a:latin typeface="Times New Roman" pitchFamily="18" charset="0"/>
                <a:cs typeface="Times New Roman" pitchFamily="18" charset="0"/>
              </a:rPr>
              <a:t> </a:t>
            </a:r>
            <a:r>
              <a:rPr lang="en-US" sz="2200" dirty="0" err="1" smtClean="0">
                <a:solidFill>
                  <a:srgbClr val="C00000"/>
                </a:solidFill>
                <a:latin typeface="Times New Roman" pitchFamily="18" charset="0"/>
                <a:cs typeface="Times New Roman" pitchFamily="18" charset="0"/>
              </a:rPr>
              <a:t>alam</a:t>
            </a:r>
            <a:r>
              <a:rPr lang="en-US" sz="2200" dirty="0" smtClean="0">
                <a:solidFill>
                  <a:srgbClr val="C00000"/>
                </a:solidFill>
                <a:latin typeface="Times New Roman" pitchFamily="18" charset="0"/>
                <a:cs typeface="Times New Roman" pitchFamily="18" charset="0"/>
              </a:rPr>
              <a:t> yang </a:t>
            </a:r>
            <a:r>
              <a:rPr lang="en-US" sz="2200" dirty="0" err="1" smtClean="0">
                <a:solidFill>
                  <a:srgbClr val="C00000"/>
                </a:solidFill>
                <a:latin typeface="Times New Roman" pitchFamily="18" charset="0"/>
                <a:cs typeface="Times New Roman" pitchFamily="18" charset="0"/>
              </a:rPr>
              <a:t>tidak</a:t>
            </a:r>
            <a:r>
              <a:rPr lang="en-US" sz="2200" dirty="0" smtClean="0">
                <a:solidFill>
                  <a:srgbClr val="C00000"/>
                </a:solidFill>
                <a:latin typeface="Times New Roman" pitchFamily="18" charset="0"/>
                <a:cs typeface="Times New Roman" pitchFamily="18" charset="0"/>
              </a:rPr>
              <a:t> </a:t>
            </a:r>
            <a:r>
              <a:rPr lang="en-US" sz="2200" dirty="0" err="1" smtClean="0">
                <a:solidFill>
                  <a:srgbClr val="C00000"/>
                </a:solidFill>
                <a:latin typeface="Times New Roman" pitchFamily="18" charset="0"/>
                <a:cs typeface="Times New Roman" pitchFamily="18" charset="0"/>
              </a:rPr>
              <a:t>dapat</a:t>
            </a:r>
            <a:r>
              <a:rPr lang="en-US" sz="2200" dirty="0" smtClean="0">
                <a:solidFill>
                  <a:srgbClr val="C00000"/>
                </a:solidFill>
                <a:latin typeface="Times New Roman" pitchFamily="18" charset="0"/>
                <a:cs typeface="Times New Roman" pitchFamily="18" charset="0"/>
              </a:rPr>
              <a:t> </a:t>
            </a:r>
            <a:r>
              <a:rPr lang="en-US" sz="2200" dirty="0" err="1" smtClean="0">
                <a:solidFill>
                  <a:srgbClr val="C00000"/>
                </a:solidFill>
                <a:latin typeface="Times New Roman" pitchFamily="18" charset="0"/>
                <a:cs typeface="Times New Roman" pitchFamily="18" charset="0"/>
              </a:rPr>
              <a:t>diperbaharui</a:t>
            </a:r>
            <a:r>
              <a:rPr lang="en-US" sz="2200" dirty="0" smtClean="0">
                <a:solidFill>
                  <a:srgbClr val="C00000"/>
                </a:solidFill>
                <a:latin typeface="Times New Roman" pitchFamily="18" charset="0"/>
                <a:cs typeface="Times New Roman" pitchFamily="18" charset="0"/>
              </a:rPr>
              <a:t> </a:t>
            </a:r>
            <a:r>
              <a:rPr lang="en-US" sz="2200" dirty="0" err="1" smtClean="0">
                <a:solidFill>
                  <a:srgbClr val="C00000"/>
                </a:solidFill>
                <a:latin typeface="Times New Roman" pitchFamily="18" charset="0"/>
                <a:cs typeface="Times New Roman" pitchFamily="18" charset="0"/>
              </a:rPr>
              <a:t>misalnya</a:t>
            </a:r>
            <a:r>
              <a:rPr lang="en-US" sz="2200" dirty="0" smtClean="0">
                <a:solidFill>
                  <a:srgbClr val="C00000"/>
                </a:solidFill>
                <a:latin typeface="Times New Roman" pitchFamily="18" charset="0"/>
                <a:cs typeface="Times New Roman" pitchFamily="18" charset="0"/>
              </a:rPr>
              <a:t> </a:t>
            </a:r>
            <a:r>
              <a:rPr lang="en-US" sz="2200" dirty="0" err="1" smtClean="0">
                <a:solidFill>
                  <a:srgbClr val="C00000"/>
                </a:solidFill>
                <a:latin typeface="Times New Roman" pitchFamily="18" charset="0"/>
                <a:cs typeface="Times New Roman" pitchFamily="18" charset="0"/>
              </a:rPr>
              <a:t>minyak</a:t>
            </a:r>
            <a:r>
              <a:rPr lang="en-US" sz="2200" dirty="0" smtClean="0">
                <a:solidFill>
                  <a:srgbClr val="C00000"/>
                </a:solidFill>
                <a:latin typeface="Times New Roman" pitchFamily="18" charset="0"/>
                <a:cs typeface="Times New Roman" pitchFamily="18" charset="0"/>
              </a:rPr>
              <a:t> </a:t>
            </a:r>
            <a:r>
              <a:rPr lang="en-US" sz="2200" dirty="0" err="1" smtClean="0">
                <a:solidFill>
                  <a:srgbClr val="C00000"/>
                </a:solidFill>
                <a:latin typeface="Times New Roman" pitchFamily="18" charset="0"/>
                <a:cs typeface="Times New Roman" pitchFamily="18" charset="0"/>
              </a:rPr>
              <a:t>bumi</a:t>
            </a:r>
            <a:r>
              <a:rPr lang="en-US" sz="2200" dirty="0" smtClean="0">
                <a:solidFill>
                  <a:srgbClr val="C00000"/>
                </a:solidFill>
                <a:latin typeface="Times New Roman" pitchFamily="18" charset="0"/>
                <a:cs typeface="Times New Roman" pitchFamily="18" charset="0"/>
              </a:rPr>
              <a:t>, </a:t>
            </a:r>
            <a:r>
              <a:rPr lang="en-US" sz="2200" dirty="0" err="1" smtClean="0">
                <a:solidFill>
                  <a:srgbClr val="C00000"/>
                </a:solidFill>
                <a:latin typeface="Times New Roman" pitchFamily="18" charset="0"/>
                <a:cs typeface="Times New Roman" pitchFamily="18" charset="0"/>
              </a:rPr>
              <a:t>batubara</a:t>
            </a:r>
            <a:r>
              <a:rPr lang="en-US" sz="2200" dirty="0" smtClean="0">
                <a:solidFill>
                  <a:srgbClr val="C00000"/>
                </a:solidFill>
                <a:latin typeface="Times New Roman" pitchFamily="18" charset="0"/>
                <a:cs typeface="Times New Roman" pitchFamily="18" charset="0"/>
              </a:rPr>
              <a:t>, </a:t>
            </a:r>
            <a:r>
              <a:rPr lang="en-US" sz="2200" dirty="0" err="1" smtClean="0">
                <a:solidFill>
                  <a:srgbClr val="C00000"/>
                </a:solidFill>
                <a:latin typeface="Times New Roman" pitchFamily="18" charset="0"/>
                <a:cs typeface="Times New Roman" pitchFamily="18" charset="0"/>
              </a:rPr>
              <a:t>batuan</a:t>
            </a:r>
            <a:r>
              <a:rPr lang="en-US" sz="2200" dirty="0" smtClean="0">
                <a:solidFill>
                  <a:srgbClr val="C00000"/>
                </a:solidFill>
                <a:latin typeface="Times New Roman" pitchFamily="18" charset="0"/>
                <a:cs typeface="Times New Roman" pitchFamily="18" charset="0"/>
              </a:rPr>
              <a:t>, </a:t>
            </a:r>
            <a:r>
              <a:rPr lang="en-US" sz="2200" dirty="0" err="1" smtClean="0">
                <a:solidFill>
                  <a:srgbClr val="C00000"/>
                </a:solidFill>
                <a:latin typeface="Times New Roman" pitchFamily="18" charset="0"/>
                <a:cs typeface="Times New Roman" pitchFamily="18" charset="0"/>
              </a:rPr>
              <a:t>dan</a:t>
            </a:r>
            <a:r>
              <a:rPr lang="en-US" sz="2200" dirty="0" smtClean="0">
                <a:solidFill>
                  <a:srgbClr val="C00000"/>
                </a:solidFill>
                <a:latin typeface="Times New Roman" pitchFamily="18" charset="0"/>
                <a:cs typeface="Times New Roman" pitchFamily="18" charset="0"/>
              </a:rPr>
              <a:t> mineral</a:t>
            </a:r>
            <a:r>
              <a:rPr lang="en-US" sz="2200" dirty="0" smtClean="0">
                <a:solidFill>
                  <a:srgbClr val="C00000"/>
                </a:solidFill>
                <a:latin typeface="Times New Roman" pitchFamily="18" charset="0"/>
                <a:cs typeface="Times New Roman" pitchFamily="18" charset="0"/>
              </a:rPr>
              <a:t>.</a:t>
            </a:r>
            <a:r>
              <a:rPr lang="id-ID" sz="2200" dirty="0" smtClean="0">
                <a:solidFill>
                  <a:srgbClr val="C00000"/>
                </a:solidFill>
                <a:latin typeface="Times New Roman" pitchFamily="18" charset="0"/>
                <a:cs typeface="Times New Roman" pitchFamily="18" charset="0"/>
              </a:rPr>
              <a:t/>
            </a:r>
            <a:br>
              <a:rPr lang="id-ID" sz="2200" dirty="0" smtClean="0">
                <a:solidFill>
                  <a:srgbClr val="C00000"/>
                </a:solidFill>
                <a:latin typeface="Times New Roman" pitchFamily="18" charset="0"/>
                <a:cs typeface="Times New Roman" pitchFamily="18" charset="0"/>
              </a:rPr>
            </a:br>
            <a:r>
              <a:rPr lang="en-US" sz="2200" dirty="0" smtClean="0">
                <a:solidFill>
                  <a:srgbClr val="C00000"/>
                </a:solidFill>
                <a:latin typeface="Times New Roman" pitchFamily="18" charset="0"/>
                <a:cs typeface="Times New Roman" pitchFamily="18" charset="0"/>
              </a:rPr>
              <a:t> </a:t>
            </a: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id-ID" sz="2200" dirty="0" smtClean="0">
                <a:solidFill>
                  <a:srgbClr val="C00000"/>
                </a:solidFill>
                <a:latin typeface="Times New Roman" pitchFamily="18" charset="0"/>
                <a:cs typeface="Times New Roman" pitchFamily="18" charset="0"/>
              </a:rPr>
              <a:t>-</a:t>
            </a:r>
            <a:r>
              <a:rPr lang="en-US" sz="2200" dirty="0" err="1" smtClean="0">
                <a:solidFill>
                  <a:srgbClr val="C00000"/>
                </a:solidFill>
                <a:latin typeface="Times New Roman" pitchFamily="18" charset="0"/>
                <a:cs typeface="Times New Roman" pitchFamily="18" charset="0"/>
              </a:rPr>
              <a:t>Sumberdaya</a:t>
            </a:r>
            <a:r>
              <a:rPr lang="en-US" sz="2200" dirty="0" smtClean="0">
                <a:solidFill>
                  <a:srgbClr val="C00000"/>
                </a:solidFill>
                <a:latin typeface="Times New Roman" pitchFamily="18" charset="0"/>
                <a:cs typeface="Times New Roman" pitchFamily="18" charset="0"/>
              </a:rPr>
              <a:t> </a:t>
            </a:r>
            <a:r>
              <a:rPr lang="en-US" sz="2200" dirty="0" err="1" smtClean="0">
                <a:solidFill>
                  <a:srgbClr val="C00000"/>
                </a:solidFill>
                <a:latin typeface="Times New Roman" pitchFamily="18" charset="0"/>
                <a:cs typeface="Times New Roman" pitchFamily="18" charset="0"/>
              </a:rPr>
              <a:t>ini</a:t>
            </a:r>
            <a:r>
              <a:rPr lang="en-US" sz="2200" dirty="0" smtClean="0">
                <a:solidFill>
                  <a:srgbClr val="C00000"/>
                </a:solidFill>
                <a:latin typeface="Times New Roman" pitchFamily="18" charset="0"/>
                <a:cs typeface="Times New Roman" pitchFamily="18" charset="0"/>
              </a:rPr>
              <a:t> </a:t>
            </a:r>
            <a:r>
              <a:rPr lang="en-US" sz="2200" dirty="0" err="1" smtClean="0">
                <a:solidFill>
                  <a:srgbClr val="C00000"/>
                </a:solidFill>
                <a:latin typeface="Times New Roman" pitchFamily="18" charset="0"/>
                <a:cs typeface="Times New Roman" pitchFamily="18" charset="0"/>
              </a:rPr>
              <a:t>masih</a:t>
            </a:r>
            <a:r>
              <a:rPr lang="en-US" sz="2200" dirty="0" smtClean="0">
                <a:solidFill>
                  <a:srgbClr val="C00000"/>
                </a:solidFill>
                <a:latin typeface="Times New Roman" pitchFamily="18" charset="0"/>
                <a:cs typeface="Times New Roman" pitchFamily="18" charset="0"/>
              </a:rPr>
              <a:t> </a:t>
            </a:r>
            <a:r>
              <a:rPr lang="en-US" sz="2200" dirty="0" err="1" smtClean="0">
                <a:solidFill>
                  <a:srgbClr val="C00000"/>
                </a:solidFill>
                <a:latin typeface="Times New Roman" pitchFamily="18" charset="0"/>
                <a:cs typeface="Times New Roman" pitchFamily="18" charset="0"/>
              </a:rPr>
              <a:t>dapat</a:t>
            </a:r>
            <a:r>
              <a:rPr lang="en-US" sz="2200" dirty="0" smtClean="0">
                <a:solidFill>
                  <a:srgbClr val="C00000"/>
                </a:solidFill>
                <a:latin typeface="Times New Roman" pitchFamily="18" charset="0"/>
                <a:cs typeface="Times New Roman" pitchFamily="18" charset="0"/>
              </a:rPr>
              <a:t> </a:t>
            </a:r>
            <a:r>
              <a:rPr lang="en-US" sz="2200" dirty="0" err="1" smtClean="0">
                <a:solidFill>
                  <a:srgbClr val="C00000"/>
                </a:solidFill>
                <a:latin typeface="Times New Roman" pitchFamily="18" charset="0"/>
                <a:cs typeface="Times New Roman" pitchFamily="18" charset="0"/>
              </a:rPr>
              <a:t>dibedakan</a:t>
            </a:r>
            <a:r>
              <a:rPr lang="en-US" sz="2200" dirty="0" smtClean="0">
                <a:solidFill>
                  <a:srgbClr val="C00000"/>
                </a:solidFill>
                <a:latin typeface="Times New Roman" pitchFamily="18" charset="0"/>
                <a:cs typeface="Times New Roman" pitchFamily="18" charset="0"/>
              </a:rPr>
              <a:t> </a:t>
            </a:r>
            <a:r>
              <a:rPr lang="en-US" sz="2200" dirty="0" err="1" smtClean="0">
                <a:solidFill>
                  <a:srgbClr val="C00000"/>
                </a:solidFill>
                <a:latin typeface="Times New Roman" pitchFamily="18" charset="0"/>
                <a:cs typeface="Times New Roman" pitchFamily="18" charset="0"/>
              </a:rPr>
              <a:t>menjadi</a:t>
            </a:r>
            <a:r>
              <a:rPr lang="en-US" sz="2200" dirty="0" smtClean="0">
                <a:solidFill>
                  <a:srgbClr val="C00000"/>
                </a:solidFill>
                <a:latin typeface="Times New Roman" pitchFamily="18" charset="0"/>
                <a:cs typeface="Times New Roman" pitchFamily="18" charset="0"/>
              </a:rPr>
              <a:t> </a:t>
            </a:r>
            <a:r>
              <a:rPr lang="en-US" sz="2200" dirty="0" err="1" smtClean="0">
                <a:solidFill>
                  <a:srgbClr val="C00000"/>
                </a:solidFill>
                <a:latin typeface="Times New Roman" pitchFamily="18" charset="0"/>
                <a:cs typeface="Times New Roman" pitchFamily="18" charset="0"/>
              </a:rPr>
              <a:t>dua</a:t>
            </a:r>
            <a:r>
              <a:rPr lang="en-US" sz="2200" dirty="0" smtClean="0">
                <a:solidFill>
                  <a:srgbClr val="C00000"/>
                </a:solidFill>
                <a:latin typeface="Times New Roman" pitchFamily="18" charset="0"/>
                <a:cs typeface="Times New Roman" pitchFamily="18" charset="0"/>
              </a:rPr>
              <a:t> </a:t>
            </a:r>
            <a:r>
              <a:rPr lang="en-US" sz="2200" dirty="0" err="1" smtClean="0">
                <a:solidFill>
                  <a:srgbClr val="C00000"/>
                </a:solidFill>
                <a:latin typeface="Times New Roman" pitchFamily="18" charset="0"/>
                <a:cs typeface="Times New Roman" pitchFamily="18" charset="0"/>
              </a:rPr>
              <a:t>jenis</a:t>
            </a:r>
            <a:r>
              <a:rPr lang="en-US" sz="2200" dirty="0" smtClean="0">
                <a:solidFill>
                  <a:srgbClr val="C00000"/>
                </a:solidFill>
                <a:latin typeface="Times New Roman" pitchFamily="18" charset="0"/>
                <a:cs typeface="Times New Roman" pitchFamily="18" charset="0"/>
              </a:rPr>
              <a:t> </a:t>
            </a:r>
            <a:r>
              <a:rPr lang="en-US" sz="2200" dirty="0" err="1" smtClean="0">
                <a:solidFill>
                  <a:srgbClr val="C00000"/>
                </a:solidFill>
                <a:latin typeface="Times New Roman" pitchFamily="18" charset="0"/>
                <a:cs typeface="Times New Roman" pitchFamily="18" charset="0"/>
              </a:rPr>
              <a:t>yaitu</a:t>
            </a:r>
            <a:r>
              <a:rPr lang="en-US" sz="2200" dirty="0" smtClean="0">
                <a:solidFill>
                  <a:srgbClr val="C00000"/>
                </a:solidFill>
                <a:latin typeface="Times New Roman" pitchFamily="18" charset="0"/>
                <a:cs typeface="Times New Roman" pitchFamily="18" charset="0"/>
              </a:rPr>
              <a:t>:</a:t>
            </a:r>
            <a:r>
              <a:rPr lang="id-ID" sz="2200" dirty="0" smtClean="0">
                <a:latin typeface="Times New Roman" pitchFamily="18" charset="0"/>
                <a:cs typeface="Times New Roman" pitchFamily="18" charset="0"/>
              </a:rPr>
              <a:t/>
            </a:r>
            <a:br>
              <a:rPr lang="id-ID" sz="2200" dirty="0" smtClean="0">
                <a:latin typeface="Times New Roman" pitchFamily="18" charset="0"/>
                <a:cs typeface="Times New Roman" pitchFamily="18" charset="0"/>
              </a:rPr>
            </a:br>
            <a:r>
              <a:rPr lang="id-ID" sz="2200" dirty="0" smtClean="0">
                <a:solidFill>
                  <a:srgbClr val="002060"/>
                </a:solidFill>
                <a:latin typeface="Times New Roman" pitchFamily="18" charset="0"/>
                <a:cs typeface="Times New Roman" pitchFamily="18" charset="0"/>
              </a:rPr>
              <a:t>*</a:t>
            </a:r>
            <a:r>
              <a:rPr lang="en-US" sz="2200" dirty="0" err="1" smtClean="0">
                <a:solidFill>
                  <a:srgbClr val="002060"/>
                </a:solidFill>
                <a:latin typeface="Times New Roman" pitchFamily="18" charset="0"/>
                <a:cs typeface="Times New Roman" pitchFamily="18" charset="0"/>
              </a:rPr>
              <a:t>Sumberdaya</a:t>
            </a:r>
            <a:r>
              <a:rPr lang="en-US" sz="2200" dirty="0" smtClean="0">
                <a:solidFill>
                  <a:srgbClr val="002060"/>
                </a:solidFill>
                <a:latin typeface="Times New Roman" pitchFamily="18" charset="0"/>
                <a:cs typeface="Times New Roman" pitchFamily="18" charset="0"/>
              </a:rPr>
              <a:t> yang </a:t>
            </a:r>
            <a:r>
              <a:rPr lang="en-US" sz="2200" dirty="0" err="1" smtClean="0">
                <a:solidFill>
                  <a:srgbClr val="002060"/>
                </a:solidFill>
                <a:latin typeface="Times New Roman" pitchFamily="18" charset="0"/>
                <a:cs typeface="Times New Roman" pitchFamily="18" charset="0"/>
              </a:rPr>
              <a:t>sifatnya</a:t>
            </a:r>
            <a:r>
              <a:rPr lang="en-US" sz="2200" dirty="0" smtClean="0">
                <a:solidFill>
                  <a:srgbClr val="002060"/>
                </a:solidFill>
                <a:latin typeface="Times New Roman" pitchFamily="18" charset="0"/>
                <a:cs typeface="Times New Roman" pitchFamily="18" charset="0"/>
              </a:rPr>
              <a:t> </a:t>
            </a:r>
            <a:r>
              <a:rPr lang="en-US" sz="2200" dirty="0" err="1" smtClean="0">
                <a:solidFill>
                  <a:srgbClr val="002060"/>
                </a:solidFill>
                <a:latin typeface="Times New Roman" pitchFamily="18" charset="0"/>
                <a:cs typeface="Times New Roman" pitchFamily="18" charset="0"/>
              </a:rPr>
              <a:t>habis</a:t>
            </a:r>
            <a:r>
              <a:rPr lang="en-US" sz="2200" dirty="0" smtClean="0">
                <a:solidFill>
                  <a:srgbClr val="002060"/>
                </a:solidFill>
                <a:latin typeface="Times New Roman" pitchFamily="18" charset="0"/>
                <a:cs typeface="Times New Roman" pitchFamily="18" charset="0"/>
              </a:rPr>
              <a:t> </a:t>
            </a:r>
            <a:r>
              <a:rPr lang="en-US" sz="2200" dirty="0" err="1" smtClean="0">
                <a:solidFill>
                  <a:srgbClr val="002060"/>
                </a:solidFill>
                <a:latin typeface="Times New Roman" pitchFamily="18" charset="0"/>
                <a:cs typeface="Times New Roman" pitchFamily="18" charset="0"/>
              </a:rPr>
              <a:t>pakai</a:t>
            </a:r>
            <a:r>
              <a:rPr lang="en-US" sz="2200" dirty="0" smtClean="0">
                <a:solidFill>
                  <a:srgbClr val="002060"/>
                </a:solidFill>
                <a:latin typeface="Times New Roman" pitchFamily="18" charset="0"/>
                <a:cs typeface="Times New Roman" pitchFamily="18" charset="0"/>
              </a:rPr>
              <a:t> </a:t>
            </a:r>
            <a:r>
              <a:rPr lang="en-US" sz="2200" dirty="0" err="1" smtClean="0">
                <a:solidFill>
                  <a:srgbClr val="002060"/>
                </a:solidFill>
                <a:latin typeface="Times New Roman" pitchFamily="18" charset="0"/>
                <a:cs typeface="Times New Roman" pitchFamily="18" charset="0"/>
              </a:rPr>
              <a:t>atau</a:t>
            </a:r>
            <a:r>
              <a:rPr lang="en-US" sz="2200" dirty="0" smtClean="0">
                <a:solidFill>
                  <a:srgbClr val="002060"/>
                </a:solidFill>
                <a:latin typeface="Times New Roman" pitchFamily="18" charset="0"/>
                <a:cs typeface="Times New Roman" pitchFamily="18" charset="0"/>
              </a:rPr>
              <a:t> </a:t>
            </a:r>
            <a:r>
              <a:rPr lang="en-US" sz="2200" dirty="0" err="1" smtClean="0">
                <a:solidFill>
                  <a:srgbClr val="002060"/>
                </a:solidFill>
                <a:latin typeface="Times New Roman" pitchFamily="18" charset="0"/>
                <a:cs typeface="Times New Roman" pitchFamily="18" charset="0"/>
              </a:rPr>
              <a:t>berubah</a:t>
            </a:r>
            <a:r>
              <a:rPr lang="en-US" sz="2200" dirty="0" smtClean="0">
                <a:solidFill>
                  <a:srgbClr val="002060"/>
                </a:solidFill>
                <a:latin typeface="Times New Roman" pitchFamily="18" charset="0"/>
                <a:cs typeface="Times New Roman" pitchFamily="18" charset="0"/>
              </a:rPr>
              <a:t> </a:t>
            </a:r>
            <a:r>
              <a:rPr lang="en-US" sz="2200" dirty="0" err="1" smtClean="0">
                <a:solidFill>
                  <a:srgbClr val="002060"/>
                </a:solidFill>
                <a:latin typeface="Times New Roman" pitchFamily="18" charset="0"/>
                <a:cs typeface="Times New Roman" pitchFamily="18" charset="0"/>
              </a:rPr>
              <a:t>secara</a:t>
            </a:r>
            <a:r>
              <a:rPr lang="en-US" sz="2200" dirty="0" smtClean="0">
                <a:solidFill>
                  <a:srgbClr val="002060"/>
                </a:solidFill>
                <a:latin typeface="Times New Roman" pitchFamily="18" charset="0"/>
                <a:cs typeface="Times New Roman" pitchFamily="18" charset="0"/>
              </a:rPr>
              <a:t> </a:t>
            </a:r>
            <a:r>
              <a:rPr lang="en-US" sz="2200" dirty="0" err="1" smtClean="0">
                <a:solidFill>
                  <a:srgbClr val="002060"/>
                </a:solidFill>
                <a:latin typeface="Times New Roman" pitchFamily="18" charset="0"/>
                <a:cs typeface="Times New Roman" pitchFamily="18" charset="0"/>
              </a:rPr>
              <a:t>kimiawi</a:t>
            </a:r>
            <a:r>
              <a:rPr lang="en-US" sz="2200" dirty="0" smtClean="0">
                <a:solidFill>
                  <a:srgbClr val="002060"/>
                </a:solidFill>
                <a:latin typeface="Times New Roman" pitchFamily="18" charset="0"/>
                <a:cs typeface="Times New Roman" pitchFamily="18" charset="0"/>
              </a:rPr>
              <a:t> </a:t>
            </a:r>
            <a:r>
              <a:rPr lang="en-US" sz="2200" dirty="0" err="1" smtClean="0">
                <a:solidFill>
                  <a:srgbClr val="002060"/>
                </a:solidFill>
                <a:latin typeface="Times New Roman" pitchFamily="18" charset="0"/>
                <a:cs typeface="Times New Roman" pitchFamily="18" charset="0"/>
              </a:rPr>
              <a:t>melalui</a:t>
            </a:r>
            <a:r>
              <a:rPr lang="en-US" sz="2200" dirty="0" smtClean="0">
                <a:solidFill>
                  <a:srgbClr val="002060"/>
                </a:solidFill>
                <a:latin typeface="Times New Roman" pitchFamily="18" charset="0"/>
                <a:cs typeface="Times New Roman" pitchFamily="18" charset="0"/>
              </a:rPr>
              <a:t> </a:t>
            </a:r>
            <a:r>
              <a:rPr lang="en-US" sz="2200" dirty="0" err="1" smtClean="0">
                <a:solidFill>
                  <a:srgbClr val="002060"/>
                </a:solidFill>
                <a:latin typeface="Times New Roman" pitchFamily="18" charset="0"/>
                <a:cs typeface="Times New Roman" pitchFamily="18" charset="0"/>
              </a:rPr>
              <a:t>penggunaan</a:t>
            </a:r>
            <a:r>
              <a:rPr lang="en-US" sz="2200" dirty="0" smtClean="0">
                <a:solidFill>
                  <a:srgbClr val="002060"/>
                </a:solidFill>
                <a:latin typeface="Times New Roman" pitchFamily="18" charset="0"/>
                <a:cs typeface="Times New Roman" pitchFamily="18" charset="0"/>
              </a:rPr>
              <a:t> </a:t>
            </a:r>
            <a:r>
              <a:rPr lang="en-US" sz="2200" dirty="0" err="1" smtClean="0">
                <a:solidFill>
                  <a:srgbClr val="002060"/>
                </a:solidFill>
                <a:latin typeface="Times New Roman" pitchFamily="18" charset="0"/>
                <a:cs typeface="Times New Roman" pitchFamily="18" charset="0"/>
              </a:rPr>
              <a:t>misalnya</a:t>
            </a:r>
            <a:r>
              <a:rPr lang="en-US" sz="2200" dirty="0" smtClean="0">
                <a:solidFill>
                  <a:srgbClr val="002060"/>
                </a:solidFill>
                <a:latin typeface="Times New Roman" pitchFamily="18" charset="0"/>
                <a:cs typeface="Times New Roman" pitchFamily="18" charset="0"/>
              </a:rPr>
              <a:t> </a:t>
            </a:r>
            <a:r>
              <a:rPr lang="en-US" sz="2200" dirty="0" err="1" smtClean="0">
                <a:solidFill>
                  <a:srgbClr val="002060"/>
                </a:solidFill>
                <a:latin typeface="Times New Roman" pitchFamily="18" charset="0"/>
                <a:cs typeface="Times New Roman" pitchFamily="18" charset="0"/>
              </a:rPr>
              <a:t>batubara</a:t>
            </a:r>
            <a:r>
              <a:rPr lang="en-US" sz="2200" dirty="0" smtClean="0">
                <a:solidFill>
                  <a:srgbClr val="002060"/>
                </a:solidFill>
                <a:latin typeface="Times New Roman" pitchFamily="18" charset="0"/>
                <a:cs typeface="Times New Roman" pitchFamily="18" charset="0"/>
              </a:rPr>
              <a:t> </a:t>
            </a:r>
            <a:r>
              <a:rPr lang="en-US" sz="2200" dirty="0" err="1" smtClean="0">
                <a:solidFill>
                  <a:srgbClr val="002060"/>
                </a:solidFill>
                <a:latin typeface="Times New Roman" pitchFamily="18" charset="0"/>
                <a:cs typeface="Times New Roman" pitchFamily="18" charset="0"/>
              </a:rPr>
              <a:t>dan</a:t>
            </a:r>
            <a:r>
              <a:rPr lang="en-US" sz="2200" dirty="0" smtClean="0">
                <a:solidFill>
                  <a:srgbClr val="002060"/>
                </a:solidFill>
                <a:latin typeface="Times New Roman" pitchFamily="18" charset="0"/>
                <a:cs typeface="Times New Roman" pitchFamily="18" charset="0"/>
              </a:rPr>
              <a:t> </a:t>
            </a:r>
            <a:r>
              <a:rPr lang="en-US" sz="2200" dirty="0" err="1" smtClean="0">
                <a:solidFill>
                  <a:srgbClr val="002060"/>
                </a:solidFill>
                <a:latin typeface="Times New Roman" pitchFamily="18" charset="0"/>
                <a:cs typeface="Times New Roman" pitchFamily="18" charset="0"/>
              </a:rPr>
              <a:t>minyak</a:t>
            </a:r>
            <a:r>
              <a:rPr lang="en-US" sz="2200" dirty="0" smtClean="0">
                <a:solidFill>
                  <a:srgbClr val="002060"/>
                </a:solidFill>
                <a:latin typeface="Times New Roman" pitchFamily="18" charset="0"/>
                <a:cs typeface="Times New Roman" pitchFamily="18" charset="0"/>
              </a:rPr>
              <a:t> </a:t>
            </a:r>
            <a:r>
              <a:rPr lang="en-US" sz="2200" dirty="0" err="1" smtClean="0">
                <a:solidFill>
                  <a:srgbClr val="002060"/>
                </a:solidFill>
                <a:latin typeface="Times New Roman" pitchFamily="18" charset="0"/>
                <a:cs typeface="Times New Roman" pitchFamily="18" charset="0"/>
              </a:rPr>
              <a:t>bumi</a:t>
            </a:r>
            <a:r>
              <a:rPr lang="en-US" sz="2200" dirty="0" smtClean="0">
                <a:solidFill>
                  <a:srgbClr val="002060"/>
                </a:solidFill>
                <a:latin typeface="Times New Roman" pitchFamily="18" charset="0"/>
                <a:cs typeface="Times New Roman" pitchFamily="18" charset="0"/>
              </a:rPr>
              <a:t> yang </a:t>
            </a:r>
            <a:r>
              <a:rPr lang="en-US" sz="2200" dirty="0" err="1" smtClean="0">
                <a:solidFill>
                  <a:srgbClr val="002060"/>
                </a:solidFill>
                <a:latin typeface="Times New Roman" pitchFamily="18" charset="0"/>
                <a:cs typeface="Times New Roman" pitchFamily="18" charset="0"/>
              </a:rPr>
              <a:t>digunakan</a:t>
            </a:r>
            <a:r>
              <a:rPr lang="en-US" sz="2200" dirty="0" smtClean="0">
                <a:solidFill>
                  <a:srgbClr val="002060"/>
                </a:solidFill>
                <a:latin typeface="Times New Roman" pitchFamily="18" charset="0"/>
                <a:cs typeface="Times New Roman" pitchFamily="18" charset="0"/>
              </a:rPr>
              <a:t> </a:t>
            </a:r>
            <a:r>
              <a:rPr lang="en-US" sz="2200" dirty="0" err="1" smtClean="0">
                <a:solidFill>
                  <a:srgbClr val="002060"/>
                </a:solidFill>
                <a:latin typeface="Times New Roman" pitchFamily="18" charset="0"/>
                <a:cs typeface="Times New Roman" pitchFamily="18" charset="0"/>
              </a:rPr>
              <a:t>sebagai</a:t>
            </a:r>
            <a:r>
              <a:rPr lang="en-US" sz="2200" dirty="0" smtClean="0">
                <a:solidFill>
                  <a:srgbClr val="002060"/>
                </a:solidFill>
                <a:latin typeface="Times New Roman" pitchFamily="18" charset="0"/>
                <a:cs typeface="Times New Roman" pitchFamily="18" charset="0"/>
              </a:rPr>
              <a:t> </a:t>
            </a:r>
            <a:r>
              <a:rPr lang="en-US" sz="2200" dirty="0" err="1" smtClean="0">
                <a:solidFill>
                  <a:srgbClr val="002060"/>
                </a:solidFill>
                <a:latin typeface="Times New Roman" pitchFamily="18" charset="0"/>
                <a:cs typeface="Times New Roman" pitchFamily="18" charset="0"/>
              </a:rPr>
              <a:t>bahan</a:t>
            </a:r>
            <a:r>
              <a:rPr lang="en-US" sz="2200" dirty="0" smtClean="0">
                <a:solidFill>
                  <a:srgbClr val="002060"/>
                </a:solidFill>
                <a:latin typeface="Times New Roman" pitchFamily="18" charset="0"/>
                <a:cs typeface="Times New Roman" pitchFamily="18" charset="0"/>
              </a:rPr>
              <a:t> </a:t>
            </a:r>
            <a:r>
              <a:rPr lang="en-US" sz="2200" dirty="0" err="1" smtClean="0">
                <a:solidFill>
                  <a:srgbClr val="002060"/>
                </a:solidFill>
                <a:latin typeface="Times New Roman" pitchFamily="18" charset="0"/>
                <a:cs typeface="Times New Roman" pitchFamily="18" charset="0"/>
              </a:rPr>
              <a:t>bakar</a:t>
            </a:r>
            <a:r>
              <a:rPr lang="en-US" sz="2200" dirty="0" smtClean="0">
                <a:latin typeface="Times New Roman" pitchFamily="18" charset="0"/>
                <a:cs typeface="Times New Roman" pitchFamily="18" charset="0"/>
              </a:rPr>
              <a:t>.</a:t>
            </a:r>
            <a:r>
              <a:rPr lang="id-ID" sz="2200" dirty="0" smtClean="0">
                <a:solidFill>
                  <a:srgbClr val="002060"/>
                </a:solidFill>
                <a:latin typeface="Times New Roman" pitchFamily="18" charset="0"/>
                <a:cs typeface="Times New Roman" pitchFamily="18" charset="0"/>
              </a:rPr>
              <a:t> </a:t>
            </a:r>
            <a:br>
              <a:rPr lang="id-ID" sz="2200" dirty="0" smtClean="0">
                <a:solidFill>
                  <a:srgbClr val="002060"/>
                </a:solidFill>
                <a:latin typeface="Times New Roman" pitchFamily="18" charset="0"/>
                <a:cs typeface="Times New Roman" pitchFamily="18" charset="0"/>
              </a:rPr>
            </a:br>
            <a:r>
              <a:rPr lang="id-ID" sz="2200" dirty="0" smtClean="0">
                <a:solidFill>
                  <a:srgbClr val="002060"/>
                </a:solidFill>
                <a:latin typeface="Times New Roman" pitchFamily="18" charset="0"/>
                <a:cs typeface="Times New Roman" pitchFamily="18" charset="0"/>
              </a:rPr>
              <a:t/>
            </a:r>
            <a:br>
              <a:rPr lang="id-ID" sz="2200" dirty="0" smtClean="0">
                <a:solidFill>
                  <a:srgbClr val="002060"/>
                </a:solidFill>
                <a:latin typeface="Times New Roman" pitchFamily="18" charset="0"/>
                <a:cs typeface="Times New Roman" pitchFamily="18" charset="0"/>
              </a:rPr>
            </a:br>
            <a:r>
              <a:rPr lang="id-ID" sz="2200" dirty="0" smtClean="0">
                <a:solidFill>
                  <a:srgbClr val="002060"/>
                </a:solidFill>
                <a:latin typeface="Times New Roman" pitchFamily="18" charset="0"/>
                <a:cs typeface="Times New Roman" pitchFamily="18" charset="0"/>
              </a:rPr>
              <a:t>*</a:t>
            </a:r>
            <a:r>
              <a:rPr lang="en-US" sz="2200" dirty="0" err="1" smtClean="0">
                <a:solidFill>
                  <a:srgbClr val="002060"/>
                </a:solidFill>
                <a:latin typeface="Times New Roman" pitchFamily="18" charset="0"/>
                <a:cs typeface="Times New Roman" pitchFamily="18" charset="0"/>
              </a:rPr>
              <a:t>Sumberdaya</a:t>
            </a:r>
            <a:r>
              <a:rPr lang="en-US" sz="2200" dirty="0" smtClean="0">
                <a:solidFill>
                  <a:srgbClr val="002060"/>
                </a:solidFill>
                <a:latin typeface="Times New Roman" pitchFamily="18" charset="0"/>
                <a:cs typeface="Times New Roman" pitchFamily="18" charset="0"/>
              </a:rPr>
              <a:t> yang </a:t>
            </a:r>
            <a:r>
              <a:rPr lang="en-US" sz="2200" dirty="0" err="1" smtClean="0">
                <a:solidFill>
                  <a:srgbClr val="002060"/>
                </a:solidFill>
                <a:latin typeface="Times New Roman" pitchFamily="18" charset="0"/>
                <a:cs typeface="Times New Roman" pitchFamily="18" charset="0"/>
              </a:rPr>
              <a:t>mempunyai</a:t>
            </a:r>
            <a:r>
              <a:rPr lang="en-US" sz="2200" dirty="0" smtClean="0">
                <a:solidFill>
                  <a:srgbClr val="002060"/>
                </a:solidFill>
                <a:latin typeface="Times New Roman" pitchFamily="18" charset="0"/>
                <a:cs typeface="Times New Roman" pitchFamily="18" charset="0"/>
              </a:rPr>
              <a:t> </a:t>
            </a:r>
            <a:r>
              <a:rPr lang="en-US" sz="2200" dirty="0" err="1" smtClean="0">
                <a:solidFill>
                  <a:srgbClr val="002060"/>
                </a:solidFill>
                <a:latin typeface="Times New Roman" pitchFamily="18" charset="0"/>
                <a:cs typeface="Times New Roman" pitchFamily="18" charset="0"/>
              </a:rPr>
              <a:t>umur</a:t>
            </a:r>
            <a:r>
              <a:rPr lang="en-US" sz="2200" dirty="0" smtClean="0">
                <a:solidFill>
                  <a:srgbClr val="002060"/>
                </a:solidFill>
                <a:latin typeface="Times New Roman" pitchFamily="18" charset="0"/>
                <a:cs typeface="Times New Roman" pitchFamily="18" charset="0"/>
              </a:rPr>
              <a:t> </a:t>
            </a:r>
            <a:r>
              <a:rPr lang="en-US" sz="2200" dirty="0" err="1" smtClean="0">
                <a:solidFill>
                  <a:srgbClr val="002060"/>
                </a:solidFill>
                <a:latin typeface="Times New Roman" pitchFamily="18" charset="0"/>
                <a:cs typeface="Times New Roman" pitchFamily="18" charset="0"/>
              </a:rPr>
              <a:t>penggunaan</a:t>
            </a:r>
            <a:r>
              <a:rPr lang="en-US" sz="2200" dirty="0" smtClean="0">
                <a:solidFill>
                  <a:srgbClr val="002060"/>
                </a:solidFill>
                <a:latin typeface="Times New Roman" pitchFamily="18" charset="0"/>
                <a:cs typeface="Times New Roman" pitchFamily="18" charset="0"/>
              </a:rPr>
              <a:t> yang lama </a:t>
            </a:r>
            <a:r>
              <a:rPr lang="en-US" sz="2200" dirty="0" err="1" smtClean="0">
                <a:solidFill>
                  <a:srgbClr val="002060"/>
                </a:solidFill>
                <a:latin typeface="Times New Roman" pitchFamily="18" charset="0"/>
                <a:cs typeface="Times New Roman" pitchFamily="18" charset="0"/>
              </a:rPr>
              <a:t>dan</a:t>
            </a:r>
            <a:r>
              <a:rPr lang="en-US" sz="2200" dirty="0" smtClean="0">
                <a:solidFill>
                  <a:srgbClr val="002060"/>
                </a:solidFill>
                <a:latin typeface="Times New Roman" pitchFamily="18" charset="0"/>
                <a:cs typeface="Times New Roman" pitchFamily="18" charset="0"/>
              </a:rPr>
              <a:t> </a:t>
            </a:r>
            <a:r>
              <a:rPr lang="en-US" sz="2200" dirty="0" err="1" smtClean="0">
                <a:solidFill>
                  <a:srgbClr val="002060"/>
                </a:solidFill>
                <a:latin typeface="Times New Roman" pitchFamily="18" charset="0"/>
                <a:cs typeface="Times New Roman" pitchFamily="18" charset="0"/>
              </a:rPr>
              <a:t>seringkali</a:t>
            </a:r>
            <a:r>
              <a:rPr lang="en-US" sz="2200" dirty="0" smtClean="0">
                <a:solidFill>
                  <a:srgbClr val="002060"/>
                </a:solidFill>
                <a:latin typeface="Times New Roman" pitchFamily="18" charset="0"/>
                <a:cs typeface="Times New Roman" pitchFamily="18" charset="0"/>
              </a:rPr>
              <a:t> </a:t>
            </a:r>
            <a:r>
              <a:rPr lang="en-US" sz="2200" dirty="0" err="1" smtClean="0">
                <a:solidFill>
                  <a:srgbClr val="002060"/>
                </a:solidFill>
                <a:latin typeface="Times New Roman" pitchFamily="18" charset="0"/>
                <a:cs typeface="Times New Roman" pitchFamily="18" charset="0"/>
              </a:rPr>
              <a:t>dapat</a:t>
            </a:r>
            <a:r>
              <a:rPr lang="en-US" sz="2200" dirty="0" smtClean="0">
                <a:solidFill>
                  <a:srgbClr val="002060"/>
                </a:solidFill>
                <a:latin typeface="Times New Roman" pitchFamily="18" charset="0"/>
                <a:cs typeface="Times New Roman" pitchFamily="18" charset="0"/>
              </a:rPr>
              <a:t> </a:t>
            </a:r>
            <a:r>
              <a:rPr lang="en-US" sz="2200" dirty="0" err="1" smtClean="0">
                <a:solidFill>
                  <a:srgbClr val="002060"/>
                </a:solidFill>
                <a:latin typeface="Times New Roman" pitchFamily="18" charset="0"/>
                <a:cs typeface="Times New Roman" pitchFamily="18" charset="0"/>
              </a:rPr>
              <a:t>dipakai</a:t>
            </a:r>
            <a:r>
              <a:rPr lang="en-US" sz="2200" dirty="0" smtClean="0">
                <a:solidFill>
                  <a:srgbClr val="002060"/>
                </a:solidFill>
                <a:latin typeface="Times New Roman" pitchFamily="18" charset="0"/>
                <a:cs typeface="Times New Roman" pitchFamily="18" charset="0"/>
              </a:rPr>
              <a:t> </a:t>
            </a:r>
            <a:r>
              <a:rPr lang="en-US" sz="2200" dirty="0" err="1" smtClean="0">
                <a:solidFill>
                  <a:srgbClr val="002060"/>
                </a:solidFill>
                <a:latin typeface="Times New Roman" pitchFamily="18" charset="0"/>
                <a:cs typeface="Times New Roman" pitchFamily="18" charset="0"/>
              </a:rPr>
              <a:t>kembali</a:t>
            </a:r>
            <a:r>
              <a:rPr lang="en-US" sz="2200" dirty="0" smtClean="0">
                <a:solidFill>
                  <a:srgbClr val="002060"/>
                </a:solidFill>
                <a:latin typeface="Times New Roman" pitchFamily="18" charset="0"/>
                <a:cs typeface="Times New Roman" pitchFamily="18" charset="0"/>
              </a:rPr>
              <a:t> </a:t>
            </a:r>
            <a:r>
              <a:rPr lang="en-US" sz="2200" dirty="0" err="1" smtClean="0">
                <a:solidFill>
                  <a:srgbClr val="002060"/>
                </a:solidFill>
                <a:latin typeface="Times New Roman" pitchFamily="18" charset="0"/>
                <a:cs typeface="Times New Roman" pitchFamily="18" charset="0"/>
              </a:rPr>
              <a:t>setelah</a:t>
            </a:r>
            <a:r>
              <a:rPr lang="en-US" sz="2200" dirty="0" smtClean="0">
                <a:solidFill>
                  <a:srgbClr val="002060"/>
                </a:solidFill>
                <a:latin typeface="Times New Roman" pitchFamily="18" charset="0"/>
                <a:cs typeface="Times New Roman" pitchFamily="18" charset="0"/>
              </a:rPr>
              <a:t> </a:t>
            </a:r>
            <a:r>
              <a:rPr lang="en-US" sz="2200" dirty="0" err="1" smtClean="0">
                <a:solidFill>
                  <a:srgbClr val="002060"/>
                </a:solidFill>
                <a:latin typeface="Times New Roman" pitchFamily="18" charset="0"/>
                <a:cs typeface="Times New Roman" pitchFamily="18" charset="0"/>
              </a:rPr>
              <a:t>digunakan</a:t>
            </a:r>
            <a:r>
              <a:rPr lang="en-US" sz="2200" dirty="0" smtClean="0">
                <a:solidFill>
                  <a:srgbClr val="002060"/>
                </a:solidFill>
                <a:latin typeface="Times New Roman" pitchFamily="18" charset="0"/>
                <a:cs typeface="Times New Roman" pitchFamily="18" charset="0"/>
              </a:rPr>
              <a:t> </a:t>
            </a:r>
            <a:r>
              <a:rPr lang="en-US" sz="2200" dirty="0" err="1" smtClean="0">
                <a:solidFill>
                  <a:srgbClr val="002060"/>
                </a:solidFill>
                <a:latin typeface="Times New Roman" pitchFamily="18" charset="0"/>
                <a:cs typeface="Times New Roman" pitchFamily="18" charset="0"/>
              </a:rPr>
              <a:t>misalnya</a:t>
            </a:r>
            <a:r>
              <a:rPr lang="en-US" sz="2200" dirty="0" smtClean="0">
                <a:solidFill>
                  <a:srgbClr val="002060"/>
                </a:solidFill>
                <a:latin typeface="Times New Roman" pitchFamily="18" charset="0"/>
                <a:cs typeface="Times New Roman" pitchFamily="18" charset="0"/>
              </a:rPr>
              <a:t> </a:t>
            </a:r>
            <a:r>
              <a:rPr lang="en-US" sz="2200" dirty="0" err="1" smtClean="0">
                <a:solidFill>
                  <a:srgbClr val="002060"/>
                </a:solidFill>
                <a:latin typeface="Times New Roman" pitchFamily="18" charset="0"/>
                <a:cs typeface="Times New Roman" pitchFamily="18" charset="0"/>
              </a:rPr>
              <a:t>berbagai</a:t>
            </a:r>
            <a:r>
              <a:rPr lang="en-US" sz="2200" dirty="0" smtClean="0">
                <a:solidFill>
                  <a:srgbClr val="002060"/>
                </a:solidFill>
                <a:latin typeface="Times New Roman" pitchFamily="18" charset="0"/>
                <a:cs typeface="Times New Roman" pitchFamily="18" charset="0"/>
              </a:rPr>
              <a:t> </a:t>
            </a:r>
            <a:r>
              <a:rPr lang="en-US" sz="2200" dirty="0" err="1" smtClean="0">
                <a:solidFill>
                  <a:srgbClr val="002060"/>
                </a:solidFill>
                <a:latin typeface="Times New Roman" pitchFamily="18" charset="0"/>
                <a:cs typeface="Times New Roman" pitchFamily="18" charset="0"/>
              </a:rPr>
              <a:t>jenis</a:t>
            </a:r>
            <a:r>
              <a:rPr lang="en-US" sz="2200" dirty="0" smtClean="0">
                <a:solidFill>
                  <a:srgbClr val="002060"/>
                </a:solidFill>
                <a:latin typeface="Times New Roman" pitchFamily="18" charset="0"/>
                <a:cs typeface="Times New Roman" pitchFamily="18" charset="0"/>
              </a:rPr>
              <a:t> </a:t>
            </a:r>
            <a:r>
              <a:rPr lang="en-US" sz="2200" dirty="0" err="1" smtClean="0">
                <a:solidFill>
                  <a:srgbClr val="002060"/>
                </a:solidFill>
                <a:latin typeface="Times New Roman" pitchFamily="18" charset="0"/>
                <a:cs typeface="Times New Roman" pitchFamily="18" charset="0"/>
              </a:rPr>
              <a:t>logam</a:t>
            </a:r>
            <a:r>
              <a:rPr lang="en-US" sz="2200" dirty="0" smtClean="0">
                <a:solidFill>
                  <a:srgbClr val="002060"/>
                </a:solidFill>
                <a:latin typeface="Times New Roman" pitchFamily="18" charset="0"/>
                <a:cs typeface="Times New Roman" pitchFamily="18" charset="0"/>
              </a:rPr>
              <a:t> </a:t>
            </a:r>
            <a:r>
              <a:rPr lang="en-US" sz="2200" dirty="0" err="1" smtClean="0">
                <a:solidFill>
                  <a:srgbClr val="002060"/>
                </a:solidFill>
                <a:latin typeface="Times New Roman" pitchFamily="18" charset="0"/>
                <a:cs typeface="Times New Roman" pitchFamily="18" charset="0"/>
              </a:rPr>
              <a:t>dan</a:t>
            </a:r>
            <a:r>
              <a:rPr lang="en-US" sz="2200" dirty="0" smtClean="0">
                <a:solidFill>
                  <a:srgbClr val="002060"/>
                </a:solidFill>
                <a:latin typeface="Times New Roman" pitchFamily="18" charset="0"/>
                <a:cs typeface="Times New Roman" pitchFamily="18" charset="0"/>
              </a:rPr>
              <a:t> </a:t>
            </a:r>
            <a:r>
              <a:rPr lang="en-US" sz="2200" dirty="0" err="1" smtClean="0">
                <a:solidFill>
                  <a:srgbClr val="002060"/>
                </a:solidFill>
                <a:latin typeface="Times New Roman" pitchFamily="18" charset="0"/>
                <a:cs typeface="Times New Roman" pitchFamily="18" charset="0"/>
              </a:rPr>
              <a:t>batuan</a:t>
            </a:r>
            <a:r>
              <a:rPr lang="en-US" sz="2200" dirty="0" smtClean="0">
                <a:solidFill>
                  <a:srgbClr val="002060"/>
                </a:solidFill>
                <a:latin typeface="Times New Roman" pitchFamily="18" charset="0"/>
                <a:cs typeface="Times New Roman" pitchFamily="18" charset="0"/>
              </a:rPr>
              <a:t>.</a:t>
            </a:r>
            <a:r>
              <a:rPr lang="id-ID" sz="2200" dirty="0" smtClean="0">
                <a:latin typeface="Times New Roman" pitchFamily="18" charset="0"/>
                <a:cs typeface="Times New Roman" pitchFamily="18" charset="0"/>
              </a:rPr>
              <a:t/>
            </a:r>
            <a:br>
              <a:rPr lang="id-ID" sz="2200" dirty="0" smtClean="0">
                <a:latin typeface="Times New Roman" pitchFamily="18" charset="0"/>
                <a:cs typeface="Times New Roman" pitchFamily="18" charset="0"/>
              </a:rPr>
            </a:br>
            <a:r>
              <a:rPr lang="id-ID" dirty="0" smtClean="0">
                <a:latin typeface="Times New Roman" pitchFamily="18" charset="0"/>
                <a:cs typeface="Times New Roman" pitchFamily="18" charset="0"/>
              </a:rPr>
              <a:t/>
            </a:r>
            <a:br>
              <a:rPr lang="id-ID" dirty="0" smtClean="0">
                <a:latin typeface="Times New Roman" pitchFamily="18" charset="0"/>
                <a:cs typeface="Times New Roman" pitchFamily="18" charset="0"/>
              </a:rPr>
            </a:br>
            <a:r>
              <a:rPr lang="id-ID" dirty="0" smtClean="0">
                <a:latin typeface="Times New Roman" pitchFamily="18" charset="0"/>
                <a:cs typeface="Times New Roman" pitchFamily="18" charset="0"/>
              </a:rPr>
              <a:t/>
            </a:r>
            <a:br>
              <a:rPr lang="id-ID" dirty="0" smtClean="0">
                <a:latin typeface="Times New Roman" pitchFamily="18" charset="0"/>
                <a:cs typeface="Times New Roman" pitchFamily="18" charset="0"/>
              </a:rPr>
            </a:br>
            <a:endParaRPr lang="id-ID"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74638"/>
            <a:ext cx="8964488" cy="1143000"/>
          </a:xfrm>
        </p:spPr>
        <p:txBody>
          <a:bodyPr>
            <a:normAutofit fontScale="90000"/>
          </a:bodyPr>
          <a:lstStyle/>
          <a:p>
            <a:pPr lvl="0"/>
            <a:r>
              <a:rPr lang="en-US" sz="4000" b="1" dirty="0" err="1" smtClean="0">
                <a:solidFill>
                  <a:schemeClr val="bg1"/>
                </a:solidFill>
                <a:latin typeface="Times New Roman" pitchFamily="18" charset="0"/>
                <a:cs typeface="Times New Roman" pitchFamily="18" charset="0"/>
              </a:rPr>
              <a:t>Persebaran</a:t>
            </a:r>
            <a:r>
              <a:rPr lang="en-US" sz="4000" b="1" dirty="0" smtClean="0">
                <a:solidFill>
                  <a:schemeClr val="bg1"/>
                </a:solidFill>
                <a:latin typeface="Times New Roman" pitchFamily="18" charset="0"/>
                <a:cs typeface="Times New Roman" pitchFamily="18" charset="0"/>
              </a:rPr>
              <a:t> </a:t>
            </a:r>
            <a:r>
              <a:rPr lang="en-US" sz="4000" b="1" dirty="0" err="1" smtClean="0">
                <a:solidFill>
                  <a:schemeClr val="bg1"/>
                </a:solidFill>
                <a:latin typeface="Times New Roman" pitchFamily="18" charset="0"/>
                <a:cs typeface="Times New Roman" pitchFamily="18" charset="0"/>
              </a:rPr>
              <a:t>sumberdaya</a:t>
            </a:r>
            <a:r>
              <a:rPr lang="en-US" sz="4000" b="1" dirty="0" smtClean="0">
                <a:solidFill>
                  <a:schemeClr val="bg1"/>
                </a:solidFill>
                <a:latin typeface="Times New Roman" pitchFamily="18" charset="0"/>
                <a:cs typeface="Times New Roman" pitchFamily="18" charset="0"/>
              </a:rPr>
              <a:t> </a:t>
            </a:r>
            <a:r>
              <a:rPr lang="en-US" sz="4000" b="1" dirty="0" err="1" smtClean="0">
                <a:solidFill>
                  <a:schemeClr val="bg1"/>
                </a:solidFill>
                <a:latin typeface="Times New Roman" pitchFamily="18" charset="0"/>
                <a:cs typeface="Times New Roman" pitchFamily="18" charset="0"/>
              </a:rPr>
              <a:t>alam</a:t>
            </a:r>
            <a:r>
              <a:rPr lang="en-US" sz="4000" b="1" dirty="0" smtClean="0">
                <a:solidFill>
                  <a:schemeClr val="bg1"/>
                </a:solidFill>
                <a:latin typeface="Times New Roman" pitchFamily="18" charset="0"/>
                <a:cs typeface="Times New Roman" pitchFamily="18" charset="0"/>
              </a:rPr>
              <a:t> </a:t>
            </a:r>
            <a:r>
              <a:rPr lang="en-US" sz="4000" b="1" dirty="0" err="1" smtClean="0">
                <a:solidFill>
                  <a:schemeClr val="bg1"/>
                </a:solidFill>
                <a:latin typeface="Times New Roman" pitchFamily="18" charset="0"/>
                <a:cs typeface="Times New Roman" pitchFamily="18" charset="0"/>
              </a:rPr>
              <a:t>di</a:t>
            </a:r>
            <a:r>
              <a:rPr lang="en-US" sz="4000" b="1" dirty="0" smtClean="0">
                <a:solidFill>
                  <a:schemeClr val="bg1"/>
                </a:solidFill>
                <a:latin typeface="Times New Roman" pitchFamily="18" charset="0"/>
                <a:cs typeface="Times New Roman" pitchFamily="18" charset="0"/>
              </a:rPr>
              <a:t> Indonesia</a:t>
            </a:r>
            <a:r>
              <a:rPr lang="id-ID" dirty="0" smtClean="0"/>
              <a:t/>
            </a:r>
            <a:br>
              <a:rPr lang="id-ID" dirty="0" smtClean="0"/>
            </a:br>
            <a:endParaRPr lang="id-ID" dirty="0"/>
          </a:p>
        </p:txBody>
      </p:sp>
      <p:sp>
        <p:nvSpPr>
          <p:cNvPr id="3" name="Content Placeholder 2"/>
          <p:cNvSpPr>
            <a:spLocks noGrp="1"/>
          </p:cNvSpPr>
          <p:nvPr>
            <p:ph idx="1"/>
          </p:nvPr>
        </p:nvSpPr>
        <p:spPr>
          <a:xfrm>
            <a:off x="457200" y="1196752"/>
            <a:ext cx="5770984" cy="4968552"/>
          </a:xfrm>
        </p:spPr>
        <p:txBody>
          <a:bodyPr>
            <a:normAutofit fontScale="85000" lnSpcReduction="20000"/>
          </a:bodyPr>
          <a:lstStyle/>
          <a:p>
            <a:pPr lvl="0">
              <a:buNone/>
            </a:pPr>
            <a:r>
              <a:rPr lang="id-ID" dirty="0" smtClean="0"/>
              <a:t>1</a:t>
            </a:r>
            <a:r>
              <a:rPr lang="id-ID" sz="2800" dirty="0" smtClean="0"/>
              <a:t>. </a:t>
            </a:r>
            <a:r>
              <a:rPr lang="en-US" sz="2800" dirty="0" err="1" smtClean="0"/>
              <a:t>Golongan</a:t>
            </a:r>
            <a:r>
              <a:rPr lang="en-US" sz="2800" dirty="0" smtClean="0"/>
              <a:t> </a:t>
            </a:r>
            <a:r>
              <a:rPr lang="en-US" sz="2800" dirty="0" err="1" smtClean="0"/>
              <a:t>fisik</a:t>
            </a:r>
            <a:endParaRPr lang="id-ID" sz="2800" dirty="0" smtClean="0"/>
          </a:p>
          <a:p>
            <a:pPr lvl="0">
              <a:buNone/>
            </a:pPr>
            <a:r>
              <a:rPr lang="id-ID" sz="2400" dirty="0" smtClean="0"/>
              <a:t>a. </a:t>
            </a:r>
            <a:r>
              <a:rPr lang="en-US" sz="2400" dirty="0" err="1" smtClean="0"/>
              <a:t>Sumberdaya</a:t>
            </a:r>
            <a:r>
              <a:rPr lang="en-US" sz="2400" dirty="0" smtClean="0"/>
              <a:t> </a:t>
            </a:r>
            <a:r>
              <a:rPr lang="en-US" sz="2400" dirty="0" err="1" smtClean="0"/>
              <a:t>lahan</a:t>
            </a:r>
            <a:endParaRPr lang="id-ID" sz="2400" dirty="0" smtClean="0"/>
          </a:p>
          <a:p>
            <a:pPr algn="just">
              <a:buNone/>
            </a:pPr>
            <a:r>
              <a:rPr lang="id-ID" sz="2000" dirty="0" smtClean="0"/>
              <a:t>	</a:t>
            </a:r>
            <a:r>
              <a:rPr lang="id-ID" sz="2100" dirty="0" smtClean="0"/>
              <a:t>-</a:t>
            </a:r>
            <a:r>
              <a:rPr lang="en-US" sz="2100" dirty="0" err="1" smtClean="0"/>
              <a:t>Jenis</a:t>
            </a:r>
            <a:r>
              <a:rPr lang="en-US" sz="2100" dirty="0" smtClean="0"/>
              <a:t> </a:t>
            </a:r>
            <a:r>
              <a:rPr lang="en-US" sz="2100" dirty="0" err="1" smtClean="0"/>
              <a:t>tanah</a:t>
            </a:r>
            <a:r>
              <a:rPr lang="en-US" sz="2100" dirty="0" smtClean="0"/>
              <a:t> yang </a:t>
            </a:r>
            <a:r>
              <a:rPr lang="en-US" sz="2100" dirty="0" err="1" smtClean="0"/>
              <a:t>ada</a:t>
            </a:r>
            <a:r>
              <a:rPr lang="en-US" sz="2100" dirty="0" smtClean="0"/>
              <a:t> </a:t>
            </a:r>
            <a:r>
              <a:rPr lang="en-US" sz="2100" dirty="0" err="1" smtClean="0"/>
              <a:t>di</a:t>
            </a:r>
            <a:r>
              <a:rPr lang="en-US" sz="2100" dirty="0" smtClean="0"/>
              <a:t> Indonesia </a:t>
            </a:r>
            <a:r>
              <a:rPr lang="en-US" sz="2100" dirty="0" err="1" smtClean="0"/>
              <a:t>antara</a:t>
            </a:r>
            <a:r>
              <a:rPr lang="en-US" sz="2100" dirty="0" smtClean="0"/>
              <a:t> lain </a:t>
            </a:r>
            <a:r>
              <a:rPr lang="en-US" sz="2100" dirty="0" err="1" smtClean="0"/>
              <a:t>tanah</a:t>
            </a:r>
            <a:r>
              <a:rPr lang="en-US" sz="2100" dirty="0" smtClean="0"/>
              <a:t> </a:t>
            </a:r>
            <a:r>
              <a:rPr lang="en-US" sz="2100" dirty="0" err="1" smtClean="0"/>
              <a:t>gambut</a:t>
            </a:r>
            <a:r>
              <a:rPr lang="en-US" sz="2100" dirty="0" smtClean="0"/>
              <a:t>, </a:t>
            </a:r>
            <a:r>
              <a:rPr lang="en-US" sz="2100" dirty="0" err="1" smtClean="0"/>
              <a:t>regosol</a:t>
            </a:r>
            <a:r>
              <a:rPr lang="en-US" sz="2100" dirty="0" smtClean="0"/>
              <a:t>,</a:t>
            </a:r>
            <a:r>
              <a:rPr lang="id-ID" sz="2100" dirty="0" smtClean="0"/>
              <a:t> </a:t>
            </a:r>
            <a:r>
              <a:rPr lang="en-US" sz="2100" dirty="0" err="1" smtClean="0"/>
              <a:t>mediteran</a:t>
            </a:r>
            <a:r>
              <a:rPr lang="en-US" sz="2100" dirty="0" smtClean="0"/>
              <a:t>, </a:t>
            </a:r>
            <a:r>
              <a:rPr lang="en-US" sz="2100" dirty="0" err="1" smtClean="0"/>
              <a:t>latosol</a:t>
            </a:r>
            <a:r>
              <a:rPr lang="en-US" sz="2100" dirty="0" smtClean="0"/>
              <a:t>, </a:t>
            </a:r>
            <a:r>
              <a:rPr lang="en-US" sz="2100" dirty="0" err="1" smtClean="0"/>
              <a:t>aluvial</a:t>
            </a:r>
            <a:r>
              <a:rPr lang="en-US" sz="2100" dirty="0" smtClean="0"/>
              <a:t>, </a:t>
            </a:r>
            <a:r>
              <a:rPr lang="en-US" sz="2100" dirty="0" err="1" smtClean="0"/>
              <a:t>dan</a:t>
            </a:r>
            <a:r>
              <a:rPr lang="en-US" sz="2100" dirty="0" smtClean="0"/>
              <a:t> </a:t>
            </a:r>
            <a:r>
              <a:rPr lang="en-US" sz="2100" dirty="0" err="1" smtClean="0"/>
              <a:t>litosol</a:t>
            </a:r>
            <a:r>
              <a:rPr lang="en-US" sz="2100" dirty="0" smtClean="0"/>
              <a:t>.</a:t>
            </a:r>
            <a:endParaRPr lang="id-ID" sz="2100" dirty="0" smtClean="0"/>
          </a:p>
          <a:p>
            <a:pPr algn="just">
              <a:buNone/>
            </a:pPr>
            <a:r>
              <a:rPr lang="id-ID" sz="2100" dirty="0" smtClean="0"/>
              <a:t>	-</a:t>
            </a:r>
            <a:r>
              <a:rPr lang="en-US" sz="2100" dirty="0" smtClean="0"/>
              <a:t>Tanah </a:t>
            </a:r>
            <a:r>
              <a:rPr lang="en-US" sz="2100" dirty="0" err="1" smtClean="0"/>
              <a:t>gambut</a:t>
            </a:r>
            <a:r>
              <a:rPr lang="en-US" sz="2100" dirty="0" smtClean="0"/>
              <a:t> </a:t>
            </a:r>
            <a:r>
              <a:rPr lang="en-US" sz="2100" dirty="0" err="1" smtClean="0"/>
              <a:t>disebut</a:t>
            </a:r>
            <a:r>
              <a:rPr lang="en-US" sz="2100" dirty="0" smtClean="0"/>
              <a:t> </a:t>
            </a:r>
            <a:r>
              <a:rPr lang="en-US" sz="2100" dirty="0" err="1" smtClean="0"/>
              <a:t>juga</a:t>
            </a:r>
            <a:r>
              <a:rPr lang="en-US" sz="2100" dirty="0" smtClean="0"/>
              <a:t> </a:t>
            </a:r>
            <a:r>
              <a:rPr lang="en-US" sz="2100" dirty="0" err="1" smtClean="0"/>
              <a:t>tanah</a:t>
            </a:r>
            <a:r>
              <a:rPr lang="en-US" sz="2100" dirty="0" smtClean="0"/>
              <a:t> </a:t>
            </a:r>
            <a:r>
              <a:rPr lang="en-US" sz="2100" dirty="0" err="1" smtClean="0"/>
              <a:t>histosol</a:t>
            </a:r>
            <a:r>
              <a:rPr lang="en-US" sz="2100" dirty="0" smtClean="0"/>
              <a:t> </a:t>
            </a:r>
            <a:r>
              <a:rPr lang="en-US" sz="2100" dirty="0" err="1" smtClean="0"/>
              <a:t>banyak</a:t>
            </a:r>
            <a:r>
              <a:rPr lang="en-US" sz="2100" dirty="0" smtClean="0"/>
              <a:t> </a:t>
            </a:r>
            <a:r>
              <a:rPr lang="en-US" sz="2100" dirty="0" err="1" smtClean="0"/>
              <a:t>terdapat</a:t>
            </a:r>
            <a:r>
              <a:rPr lang="en-US" sz="2100" dirty="0" smtClean="0"/>
              <a:t> </a:t>
            </a:r>
            <a:r>
              <a:rPr lang="en-US" sz="2100" dirty="0" err="1" smtClean="0"/>
              <a:t>di</a:t>
            </a:r>
            <a:r>
              <a:rPr lang="en-US" sz="2100" dirty="0" smtClean="0"/>
              <a:t> Sumatera, Kalimantan, </a:t>
            </a:r>
            <a:r>
              <a:rPr lang="en-US" sz="2100" dirty="0" err="1" smtClean="0"/>
              <a:t>dan</a:t>
            </a:r>
            <a:r>
              <a:rPr lang="en-US" sz="2100" dirty="0" smtClean="0"/>
              <a:t> Papua. </a:t>
            </a:r>
            <a:r>
              <a:rPr lang="en-US" sz="2100" dirty="0" err="1" smtClean="0"/>
              <a:t>Penggunaan</a:t>
            </a:r>
            <a:r>
              <a:rPr lang="en-US" sz="2100" dirty="0" smtClean="0"/>
              <a:t> </a:t>
            </a:r>
            <a:r>
              <a:rPr lang="en-US" sz="2100" dirty="0" err="1" smtClean="0"/>
              <a:t>tanah</a:t>
            </a:r>
            <a:r>
              <a:rPr lang="en-US" sz="2100" dirty="0" smtClean="0"/>
              <a:t> </a:t>
            </a:r>
            <a:r>
              <a:rPr lang="en-US" sz="2100" dirty="0" err="1" smtClean="0"/>
              <a:t>ini</a:t>
            </a:r>
            <a:r>
              <a:rPr lang="en-US" sz="2100" dirty="0" smtClean="0"/>
              <a:t> </a:t>
            </a:r>
            <a:r>
              <a:rPr lang="en-US" sz="2100" dirty="0" err="1" smtClean="0"/>
              <a:t>umumnya</a:t>
            </a:r>
            <a:r>
              <a:rPr lang="en-US" sz="2100" dirty="0" smtClean="0"/>
              <a:t> </a:t>
            </a:r>
            <a:r>
              <a:rPr lang="en-US" sz="2100" dirty="0" err="1" smtClean="0"/>
              <a:t>untuk</a:t>
            </a:r>
            <a:r>
              <a:rPr lang="en-US" sz="2100" dirty="0" smtClean="0"/>
              <a:t> </a:t>
            </a:r>
            <a:r>
              <a:rPr lang="en-US" sz="2100" dirty="0" err="1" smtClean="0"/>
              <a:t>pertanian</a:t>
            </a:r>
            <a:r>
              <a:rPr lang="en-US" sz="2100" dirty="0" smtClean="0"/>
              <a:t> </a:t>
            </a:r>
            <a:r>
              <a:rPr lang="en-US" sz="2100" dirty="0" err="1" smtClean="0"/>
              <a:t>dan</a:t>
            </a:r>
            <a:r>
              <a:rPr lang="en-US" sz="2100" dirty="0" smtClean="0"/>
              <a:t> </a:t>
            </a:r>
            <a:r>
              <a:rPr lang="en-US" sz="2100" dirty="0" err="1" smtClean="0"/>
              <a:t>perkebunan</a:t>
            </a:r>
            <a:r>
              <a:rPr lang="en-US" sz="2100" dirty="0" smtClean="0"/>
              <a:t>. </a:t>
            </a:r>
            <a:endParaRPr lang="id-ID" sz="2100" dirty="0" smtClean="0"/>
          </a:p>
          <a:p>
            <a:pPr algn="just">
              <a:buNone/>
            </a:pPr>
            <a:r>
              <a:rPr lang="id-ID" sz="2100" dirty="0" smtClean="0"/>
              <a:t>	-</a:t>
            </a:r>
            <a:r>
              <a:rPr lang="en-US" sz="2100" dirty="0" smtClean="0"/>
              <a:t>Tanah </a:t>
            </a:r>
            <a:r>
              <a:rPr lang="en-US" sz="2100" dirty="0" err="1" smtClean="0"/>
              <a:t>regosol</a:t>
            </a:r>
            <a:r>
              <a:rPr lang="en-US" sz="2100" dirty="0" smtClean="0"/>
              <a:t> </a:t>
            </a:r>
            <a:r>
              <a:rPr lang="en-US" sz="2100" dirty="0" err="1" smtClean="0"/>
              <a:t>berasal</a:t>
            </a:r>
            <a:r>
              <a:rPr lang="en-US" sz="2100" dirty="0" smtClean="0"/>
              <a:t> </a:t>
            </a:r>
            <a:r>
              <a:rPr lang="en-US" sz="2100" dirty="0" err="1" smtClean="0"/>
              <a:t>dari</a:t>
            </a:r>
            <a:r>
              <a:rPr lang="en-US" sz="2100" dirty="0" smtClean="0"/>
              <a:t> </a:t>
            </a:r>
            <a:r>
              <a:rPr lang="en-US" sz="2100" dirty="0" err="1" smtClean="0"/>
              <a:t>bahan</a:t>
            </a:r>
            <a:r>
              <a:rPr lang="en-US" sz="2100" dirty="0" smtClean="0"/>
              <a:t> </a:t>
            </a:r>
            <a:r>
              <a:rPr lang="en-US" sz="2100" dirty="0" err="1" smtClean="0"/>
              <a:t>vulkanik</a:t>
            </a:r>
            <a:r>
              <a:rPr lang="en-US" sz="2100" dirty="0" smtClean="0"/>
              <a:t> </a:t>
            </a:r>
            <a:r>
              <a:rPr lang="en-US" sz="2100" dirty="0" err="1" smtClean="0"/>
              <a:t>maupun</a:t>
            </a:r>
            <a:r>
              <a:rPr lang="en-US" sz="2100" dirty="0" smtClean="0"/>
              <a:t> </a:t>
            </a:r>
            <a:r>
              <a:rPr lang="en-US" sz="2100" dirty="0" err="1" smtClean="0"/>
              <a:t>endapan</a:t>
            </a:r>
            <a:r>
              <a:rPr lang="en-US" sz="2100" dirty="0" smtClean="0"/>
              <a:t> </a:t>
            </a:r>
            <a:r>
              <a:rPr lang="en-US" sz="2100" dirty="0" err="1" smtClean="0"/>
              <a:t>pantai</a:t>
            </a:r>
            <a:r>
              <a:rPr lang="en-US" sz="2100" dirty="0" smtClean="0"/>
              <a:t>. Tanah </a:t>
            </a:r>
            <a:r>
              <a:rPr lang="en-US" sz="2100" dirty="0" err="1" smtClean="0"/>
              <a:t>jenis</a:t>
            </a:r>
            <a:r>
              <a:rPr lang="en-US" sz="2100" dirty="0" smtClean="0"/>
              <a:t> </a:t>
            </a:r>
            <a:r>
              <a:rPr lang="en-US" sz="2100" dirty="0" err="1" smtClean="0"/>
              <a:t>ini</a:t>
            </a:r>
            <a:r>
              <a:rPr lang="en-US" sz="2100" dirty="0" smtClean="0"/>
              <a:t> </a:t>
            </a:r>
            <a:r>
              <a:rPr lang="en-US" sz="2100" dirty="0" err="1" smtClean="0"/>
              <a:t>banyak</a:t>
            </a:r>
            <a:r>
              <a:rPr lang="en-US" sz="2100" dirty="0" smtClean="0"/>
              <a:t> </a:t>
            </a:r>
            <a:r>
              <a:rPr lang="en-US" sz="2100" dirty="0" err="1" smtClean="0"/>
              <a:t>terdapat</a:t>
            </a:r>
            <a:r>
              <a:rPr lang="en-US" sz="2100" dirty="0" smtClean="0"/>
              <a:t> </a:t>
            </a:r>
            <a:r>
              <a:rPr lang="en-US" sz="2100" dirty="0" err="1" smtClean="0"/>
              <a:t>di</a:t>
            </a:r>
            <a:r>
              <a:rPr lang="en-US" sz="2100" dirty="0" smtClean="0"/>
              <a:t> </a:t>
            </a:r>
            <a:r>
              <a:rPr lang="en-US" sz="2100" dirty="0" err="1" smtClean="0"/>
              <a:t>daerah</a:t>
            </a:r>
            <a:r>
              <a:rPr lang="en-US" sz="2100" dirty="0" smtClean="0"/>
              <a:t> </a:t>
            </a:r>
            <a:r>
              <a:rPr lang="en-US" sz="2100" dirty="0" err="1" smtClean="0"/>
              <a:t>vulkan</a:t>
            </a:r>
            <a:r>
              <a:rPr lang="en-US" sz="2100" dirty="0" smtClean="0"/>
              <a:t> </a:t>
            </a:r>
            <a:r>
              <a:rPr lang="en-US" sz="2100" dirty="0" err="1" smtClean="0"/>
              <a:t>aktif</a:t>
            </a:r>
            <a:r>
              <a:rPr lang="en-US" sz="2100" dirty="0" smtClean="0"/>
              <a:t> </a:t>
            </a:r>
            <a:r>
              <a:rPr lang="en-US" sz="2100" dirty="0" err="1" smtClean="0"/>
              <a:t>dan</a:t>
            </a:r>
            <a:r>
              <a:rPr lang="en-US" sz="2100" dirty="0" smtClean="0"/>
              <a:t> </a:t>
            </a:r>
            <a:r>
              <a:rPr lang="en-US" sz="2100" dirty="0" err="1" smtClean="0"/>
              <a:t>pesisir</a:t>
            </a:r>
            <a:r>
              <a:rPr lang="en-US" sz="2100" dirty="0" smtClean="0"/>
              <a:t>, </a:t>
            </a:r>
            <a:r>
              <a:rPr lang="en-US" sz="2100" dirty="0" err="1" smtClean="0"/>
              <a:t>Penggunaan</a:t>
            </a:r>
            <a:r>
              <a:rPr lang="en-US" sz="2100" dirty="0" smtClean="0"/>
              <a:t> </a:t>
            </a:r>
            <a:r>
              <a:rPr lang="en-US" sz="2100" dirty="0" err="1" smtClean="0"/>
              <a:t>tanah</a:t>
            </a:r>
            <a:r>
              <a:rPr lang="en-US" sz="2100" dirty="0" smtClean="0"/>
              <a:t> </a:t>
            </a:r>
            <a:r>
              <a:rPr lang="en-US" sz="2100" dirty="0" err="1" smtClean="0"/>
              <a:t>ini</a:t>
            </a:r>
            <a:r>
              <a:rPr lang="en-US" sz="2100" dirty="0" smtClean="0"/>
              <a:t> </a:t>
            </a:r>
            <a:r>
              <a:rPr lang="en-US" sz="2100" dirty="0" err="1" smtClean="0"/>
              <a:t>antara</a:t>
            </a:r>
            <a:r>
              <a:rPr lang="en-US" sz="2100" dirty="0" smtClean="0"/>
              <a:t> lain </a:t>
            </a:r>
            <a:r>
              <a:rPr lang="en-US" sz="2100" dirty="0" err="1" smtClean="0"/>
              <a:t>untuk</a:t>
            </a:r>
            <a:r>
              <a:rPr lang="en-US" sz="2100" dirty="0" smtClean="0"/>
              <a:t> </a:t>
            </a:r>
            <a:r>
              <a:rPr lang="en-US" sz="2100" dirty="0" err="1" smtClean="0"/>
              <a:t>pertanian</a:t>
            </a:r>
            <a:r>
              <a:rPr lang="en-US" sz="2100" dirty="0" smtClean="0"/>
              <a:t> </a:t>
            </a:r>
            <a:r>
              <a:rPr lang="en-US" sz="2100" dirty="0" err="1" smtClean="0"/>
              <a:t>sawah</a:t>
            </a:r>
            <a:r>
              <a:rPr lang="en-US" sz="2100" dirty="0" smtClean="0"/>
              <a:t>, </a:t>
            </a:r>
            <a:r>
              <a:rPr lang="en-US" sz="2100" dirty="0" err="1" smtClean="0"/>
              <a:t>sayuran</a:t>
            </a:r>
            <a:r>
              <a:rPr lang="en-US" sz="2100" dirty="0" smtClean="0"/>
              <a:t>, </a:t>
            </a:r>
            <a:r>
              <a:rPr lang="en-US" sz="2100" dirty="0" err="1" smtClean="0"/>
              <a:t>dan</a:t>
            </a:r>
            <a:r>
              <a:rPr lang="en-US" sz="2100" dirty="0" smtClean="0"/>
              <a:t> </a:t>
            </a:r>
            <a:r>
              <a:rPr lang="en-US" sz="2100" dirty="0" err="1" smtClean="0"/>
              <a:t>perkebunan</a:t>
            </a:r>
            <a:r>
              <a:rPr lang="id-ID" sz="2100" dirty="0" smtClean="0"/>
              <a:t>.</a:t>
            </a:r>
          </a:p>
          <a:p>
            <a:pPr algn="just">
              <a:buNone/>
            </a:pPr>
            <a:r>
              <a:rPr lang="id-ID" sz="2100" dirty="0" smtClean="0"/>
              <a:t>      -</a:t>
            </a:r>
            <a:r>
              <a:rPr lang="en-US" sz="2100" dirty="0" smtClean="0"/>
              <a:t>Tanah </a:t>
            </a:r>
            <a:r>
              <a:rPr lang="en-US" sz="2100" dirty="0" err="1" smtClean="0"/>
              <a:t>latosol</a:t>
            </a:r>
            <a:r>
              <a:rPr lang="en-US" sz="2100" dirty="0" smtClean="0"/>
              <a:t> </a:t>
            </a:r>
            <a:endParaRPr lang="id-ID" sz="2100" dirty="0" smtClean="0"/>
          </a:p>
          <a:p>
            <a:pPr algn="just">
              <a:buNone/>
            </a:pPr>
            <a:r>
              <a:rPr lang="id-ID" sz="2100" dirty="0" smtClean="0"/>
              <a:t>      </a:t>
            </a:r>
            <a:r>
              <a:rPr lang="en-US" sz="2100" dirty="0" err="1" smtClean="0"/>
              <a:t>terdapat</a:t>
            </a:r>
            <a:r>
              <a:rPr lang="en-US" sz="2100" dirty="0" smtClean="0"/>
              <a:t> </a:t>
            </a:r>
            <a:r>
              <a:rPr lang="en-US" sz="2100" dirty="0" err="1" smtClean="0"/>
              <a:t>di</a:t>
            </a:r>
            <a:r>
              <a:rPr lang="en-US" sz="2100" dirty="0" smtClean="0"/>
              <a:t> </a:t>
            </a:r>
            <a:r>
              <a:rPr lang="en-US" sz="2100" dirty="0" err="1" smtClean="0"/>
              <a:t>daerah</a:t>
            </a:r>
            <a:r>
              <a:rPr lang="en-US" sz="2100" dirty="0" smtClean="0"/>
              <a:t> </a:t>
            </a:r>
            <a:r>
              <a:rPr lang="en-US" sz="2100" dirty="0" err="1" smtClean="0"/>
              <a:t>pegunungan</a:t>
            </a:r>
            <a:r>
              <a:rPr lang="en-US" sz="2100" dirty="0" smtClean="0"/>
              <a:t> </a:t>
            </a:r>
            <a:r>
              <a:rPr lang="en-US" sz="2100" dirty="0" err="1" smtClean="0"/>
              <a:t>tua</a:t>
            </a:r>
            <a:r>
              <a:rPr lang="en-US" sz="2100" dirty="0" smtClean="0"/>
              <a:t> yang </a:t>
            </a:r>
            <a:r>
              <a:rPr lang="en-US" sz="2100" dirty="0" err="1" smtClean="0"/>
              <a:t>tanahnya</a:t>
            </a:r>
            <a:r>
              <a:rPr lang="en-US" sz="2100" dirty="0" smtClean="0"/>
              <a:t> </a:t>
            </a:r>
            <a:r>
              <a:rPr lang="en-US" sz="2100" dirty="0" err="1" smtClean="0"/>
              <a:t>telah</a:t>
            </a:r>
            <a:r>
              <a:rPr lang="en-US" sz="2100" dirty="0" smtClean="0"/>
              <a:t> </a:t>
            </a:r>
            <a:r>
              <a:rPr lang="en-US" sz="2100" dirty="0" err="1" smtClean="0"/>
              <a:t>berkembang</a:t>
            </a:r>
            <a:r>
              <a:rPr lang="en-US" sz="2100" dirty="0" smtClean="0"/>
              <a:t> </a:t>
            </a:r>
            <a:r>
              <a:rPr lang="en-US" sz="2100" dirty="0" err="1" smtClean="0"/>
              <a:t>lanjut</a:t>
            </a:r>
            <a:r>
              <a:rPr lang="en-US" sz="2100" dirty="0" smtClean="0"/>
              <a:t>.</a:t>
            </a:r>
            <a:endParaRPr lang="id-ID" sz="2100" dirty="0" smtClean="0"/>
          </a:p>
          <a:p>
            <a:pPr algn="just">
              <a:buNone/>
            </a:pPr>
            <a:r>
              <a:rPr lang="id-ID" sz="2100" dirty="0" smtClean="0"/>
              <a:t>      </a:t>
            </a:r>
            <a:r>
              <a:rPr lang="en-US" sz="2100" dirty="0" err="1" smtClean="0"/>
              <a:t>Umumnya</a:t>
            </a:r>
            <a:r>
              <a:rPr lang="en-US" sz="2100" dirty="0" smtClean="0"/>
              <a:t> </a:t>
            </a:r>
            <a:r>
              <a:rPr lang="en-US" sz="2100" dirty="0" err="1" smtClean="0"/>
              <a:t>tanah</a:t>
            </a:r>
            <a:r>
              <a:rPr lang="en-US" sz="2100" dirty="0" smtClean="0"/>
              <a:t> </a:t>
            </a:r>
            <a:r>
              <a:rPr lang="en-US" sz="2100" dirty="0" err="1" smtClean="0"/>
              <a:t>ini</a:t>
            </a:r>
            <a:r>
              <a:rPr lang="en-US" sz="2100" dirty="0" smtClean="0"/>
              <a:t> </a:t>
            </a:r>
            <a:r>
              <a:rPr lang="en-US" sz="2100" dirty="0" err="1" smtClean="0"/>
              <a:t>digunakan</a:t>
            </a:r>
            <a:r>
              <a:rPr lang="en-US" sz="2100" dirty="0" smtClean="0"/>
              <a:t> </a:t>
            </a:r>
            <a:r>
              <a:rPr lang="en-US" sz="2100" dirty="0" err="1" smtClean="0"/>
              <a:t>untuk</a:t>
            </a:r>
            <a:r>
              <a:rPr lang="en-US" sz="2100" dirty="0" smtClean="0"/>
              <a:t> </a:t>
            </a:r>
            <a:r>
              <a:rPr lang="en-US" sz="2100" dirty="0" err="1" smtClean="0"/>
              <a:t>perkebunan</a:t>
            </a:r>
            <a:r>
              <a:rPr lang="en-US" sz="2100" dirty="0" smtClean="0"/>
              <a:t> </a:t>
            </a:r>
            <a:r>
              <a:rPr lang="en-US" sz="2100" dirty="0" err="1" smtClean="0"/>
              <a:t>dan</a:t>
            </a:r>
            <a:r>
              <a:rPr lang="en-US" sz="2100" dirty="0" smtClean="0"/>
              <a:t> </a:t>
            </a:r>
            <a:r>
              <a:rPr lang="en-US" sz="2100" dirty="0" err="1" smtClean="0"/>
              <a:t>palawija</a:t>
            </a:r>
            <a:r>
              <a:rPr lang="en-US" sz="2100" dirty="0" smtClean="0"/>
              <a:t>. </a:t>
            </a:r>
            <a:endParaRPr lang="id-ID" sz="2100" dirty="0" smtClean="0"/>
          </a:p>
          <a:p>
            <a:pPr>
              <a:buNone/>
            </a:pPr>
            <a:endParaRPr lang="id-ID" sz="20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7427168" cy="5733256"/>
          </a:xfrm>
        </p:spPr>
        <p:txBody>
          <a:bodyPr>
            <a:normAutofit fontScale="90000"/>
          </a:bodyPr>
          <a:lstStyle/>
          <a:p>
            <a:pPr lvl="0" algn="l"/>
            <a:r>
              <a:rPr lang="id-ID" sz="2200" b="1" dirty="0" smtClean="0">
                <a:solidFill>
                  <a:schemeClr val="bg1"/>
                </a:solidFill>
                <a:latin typeface="Times New Roman" pitchFamily="18" charset="0"/>
                <a:cs typeface="Times New Roman" pitchFamily="18" charset="0"/>
              </a:rPr>
              <a:t>b. </a:t>
            </a:r>
            <a:r>
              <a:rPr lang="en-US" sz="2200" b="1" dirty="0" err="1" smtClean="0">
                <a:solidFill>
                  <a:schemeClr val="bg1"/>
                </a:solidFill>
                <a:latin typeface="Times New Roman" pitchFamily="18" charset="0"/>
                <a:cs typeface="Times New Roman" pitchFamily="18" charset="0"/>
              </a:rPr>
              <a:t>Sumberdaya</a:t>
            </a:r>
            <a:r>
              <a:rPr lang="en-US" sz="2200" b="1" dirty="0" smtClean="0">
                <a:solidFill>
                  <a:schemeClr val="bg1"/>
                </a:solidFill>
                <a:latin typeface="Times New Roman" pitchFamily="18" charset="0"/>
                <a:cs typeface="Times New Roman" pitchFamily="18" charset="0"/>
              </a:rPr>
              <a:t> </a:t>
            </a:r>
            <a:r>
              <a:rPr lang="en-US" sz="2200" b="1" dirty="0" smtClean="0">
                <a:solidFill>
                  <a:schemeClr val="bg1"/>
                </a:solidFill>
                <a:latin typeface="Times New Roman" pitchFamily="18" charset="0"/>
                <a:cs typeface="Times New Roman" pitchFamily="18" charset="0"/>
              </a:rPr>
              <a:t>air</a:t>
            </a:r>
            <a:r>
              <a:rPr lang="id-ID" sz="2200" b="1" dirty="0" smtClean="0">
                <a:solidFill>
                  <a:schemeClr val="bg1"/>
                </a:solidFill>
                <a:latin typeface="Times New Roman" pitchFamily="18" charset="0"/>
                <a:cs typeface="Times New Roman" pitchFamily="18" charset="0"/>
              </a:rPr>
              <a:t/>
            </a:r>
            <a:br>
              <a:rPr lang="id-ID" sz="2200" b="1" dirty="0" smtClean="0">
                <a:solidFill>
                  <a:schemeClr val="bg1"/>
                </a:solidFill>
                <a:latin typeface="Times New Roman" pitchFamily="18" charset="0"/>
                <a:cs typeface="Times New Roman" pitchFamily="18" charset="0"/>
              </a:rPr>
            </a:br>
            <a:r>
              <a:rPr lang="id-ID" sz="2200" dirty="0" smtClean="0">
                <a:latin typeface="Times New Roman" pitchFamily="18" charset="0"/>
                <a:cs typeface="Times New Roman" pitchFamily="18" charset="0"/>
              </a:rPr>
              <a:t/>
            </a:r>
            <a:br>
              <a:rPr lang="id-ID" sz="2200" dirty="0" smtClean="0">
                <a:latin typeface="Times New Roman" pitchFamily="18" charset="0"/>
                <a:cs typeface="Times New Roman" pitchFamily="18" charset="0"/>
              </a:rPr>
            </a:br>
            <a:r>
              <a:rPr lang="id-ID" sz="2200" dirty="0" smtClean="0">
                <a:latin typeface="Times New Roman" pitchFamily="18" charset="0"/>
                <a:cs typeface="Times New Roman" pitchFamily="18" charset="0"/>
              </a:rPr>
              <a:t>-</a:t>
            </a:r>
            <a:r>
              <a:rPr lang="en-US" sz="2200" dirty="0" smtClean="0">
                <a:latin typeface="Times New Roman" pitchFamily="18" charset="0"/>
                <a:cs typeface="Times New Roman" pitchFamily="18" charset="0"/>
              </a:rPr>
              <a:t>Di Indonesia </a:t>
            </a:r>
            <a:r>
              <a:rPr lang="en-US" sz="2200" dirty="0" err="1" smtClean="0">
                <a:latin typeface="Times New Roman" pitchFamily="18" charset="0"/>
                <a:cs typeface="Times New Roman" pitchFamily="18" charset="0"/>
              </a:rPr>
              <a:t>hujan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dipengaruhi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oleh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iklim</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muson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dan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wilayah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laut</a:t>
            </a:r>
            <a:r>
              <a:rPr lang="en-US" sz="2200" dirty="0" smtClean="0">
                <a:latin typeface="Times New Roman" pitchFamily="18" charset="0"/>
                <a:cs typeface="Times New Roman" pitchFamily="18" charset="0"/>
              </a:rPr>
              <a:t> yang </a:t>
            </a:r>
            <a:r>
              <a:rPr lang="en-US" sz="2200" dirty="0" err="1" smtClean="0">
                <a:latin typeface="Times New Roman" pitchFamily="18" charset="0"/>
                <a:cs typeface="Times New Roman" pitchFamily="18" charset="0"/>
              </a:rPr>
              <a:t>luas</a:t>
            </a:r>
            <a:r>
              <a:rPr lang="id-ID" sz="2200" dirty="0" smtClean="0">
                <a:latin typeface="Times New Roman" pitchFamily="18" charset="0"/>
                <a:cs typeface="Times New Roman" pitchFamily="18" charset="0"/>
              </a:rPr>
              <a:t>.</a:t>
            </a:r>
            <a:br>
              <a:rPr lang="id-ID" sz="2200" dirty="0" smtClean="0">
                <a:latin typeface="Times New Roman" pitchFamily="18" charset="0"/>
                <a:cs typeface="Times New Roman" pitchFamily="18" charset="0"/>
              </a:rPr>
            </a:br>
            <a:r>
              <a:rPr lang="id-ID" sz="2200" dirty="0" smtClean="0">
                <a:latin typeface="Times New Roman" pitchFamily="18" charset="0"/>
                <a:cs typeface="Times New Roman" pitchFamily="18" charset="0"/>
              </a:rPr>
              <a:t>-</a:t>
            </a:r>
            <a:r>
              <a:rPr lang="en-US" sz="2200" dirty="0" err="1" smtClean="0">
                <a:latin typeface="Times New Roman" pitchFamily="18" charset="0"/>
                <a:cs typeface="Times New Roman" pitchFamily="18" charset="0"/>
              </a:rPr>
              <a:t>Pulau</a:t>
            </a:r>
            <a:r>
              <a:rPr lang="en-US" sz="2200" dirty="0" smtClean="0">
                <a:latin typeface="Times New Roman" pitchFamily="18" charset="0"/>
                <a:cs typeface="Times New Roman" pitchFamily="18" charset="0"/>
              </a:rPr>
              <a:t> Sumatera, </a:t>
            </a:r>
            <a:r>
              <a:rPr lang="en-US" sz="2200" dirty="0" err="1" smtClean="0">
                <a:latin typeface="Times New Roman" pitchFamily="18" charset="0"/>
                <a:cs typeface="Times New Roman" pitchFamily="18" charset="0"/>
              </a:rPr>
              <a:t>Jawa</a:t>
            </a:r>
            <a:r>
              <a:rPr lang="en-US" sz="2200" dirty="0" smtClean="0">
                <a:latin typeface="Times New Roman" pitchFamily="18" charset="0"/>
                <a:cs typeface="Times New Roman" pitchFamily="18" charset="0"/>
              </a:rPr>
              <a:t>, Kalimantan, </a:t>
            </a:r>
            <a:r>
              <a:rPr lang="en-US" sz="2200" dirty="0" err="1" smtClean="0">
                <a:latin typeface="Times New Roman" pitchFamily="18" charset="0"/>
                <a:cs typeface="Times New Roman" pitchFamily="18" charset="0"/>
              </a:rPr>
              <a:t>dan</a:t>
            </a:r>
            <a:r>
              <a:rPr lang="en-US" sz="2200" dirty="0" smtClean="0">
                <a:latin typeface="Times New Roman" pitchFamily="18" charset="0"/>
                <a:cs typeface="Times New Roman" pitchFamily="18" charset="0"/>
              </a:rPr>
              <a:t> Papua </a:t>
            </a:r>
            <a:r>
              <a:rPr lang="en-US" sz="2200" dirty="0" err="1" smtClean="0">
                <a:latin typeface="Times New Roman" pitchFamily="18" charset="0"/>
                <a:cs typeface="Times New Roman" pitchFamily="18" charset="0"/>
              </a:rPr>
              <a:t>merupakan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wilayah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dengan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curah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hujan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tinggi</a:t>
            </a:r>
            <a:r>
              <a:rPr lang="en-US" sz="2200" dirty="0" smtClean="0">
                <a:latin typeface="Times New Roman" pitchFamily="18" charset="0"/>
                <a:cs typeface="Times New Roman" pitchFamily="18" charset="0"/>
              </a:rPr>
              <a:t>.</a:t>
            </a:r>
            <a:r>
              <a:rPr lang="id-ID" sz="2200" dirty="0" smtClean="0">
                <a:latin typeface="Times New Roman" pitchFamily="18" charset="0"/>
                <a:cs typeface="Times New Roman" pitchFamily="18" charset="0"/>
              </a:rPr>
              <a:t/>
            </a:r>
            <a:br>
              <a:rPr lang="id-ID" sz="2200" dirty="0" smtClean="0">
                <a:latin typeface="Times New Roman" pitchFamily="18" charset="0"/>
                <a:cs typeface="Times New Roman" pitchFamily="18" charset="0"/>
              </a:rPr>
            </a:br>
            <a:r>
              <a:rPr lang="id-ID" sz="2200" dirty="0" smtClean="0">
                <a:latin typeface="Times New Roman" pitchFamily="18" charset="0"/>
                <a:cs typeface="Times New Roman" pitchFamily="18" charset="0"/>
              </a:rPr>
              <a:t>-</a:t>
            </a:r>
            <a:r>
              <a:rPr lang="en-US" sz="2200" dirty="0" err="1" smtClean="0">
                <a:latin typeface="Times New Roman" pitchFamily="18" charset="0"/>
                <a:cs typeface="Times New Roman" pitchFamily="18" charset="0"/>
              </a:rPr>
              <a:t>Pulau-pulau</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besar</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dengan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daerah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tangkapan</a:t>
            </a:r>
            <a:r>
              <a:rPr lang="en-US" sz="2200" dirty="0" smtClean="0">
                <a:latin typeface="Times New Roman" pitchFamily="18" charset="0"/>
                <a:cs typeface="Times New Roman" pitchFamily="18" charset="0"/>
              </a:rPr>
              <a:t> air </a:t>
            </a:r>
            <a:r>
              <a:rPr lang="en-US" sz="2200" dirty="0" err="1" smtClean="0">
                <a:latin typeface="Times New Roman" pitchFamily="18" charset="0"/>
                <a:cs typeface="Times New Roman" pitchFamily="18" charset="0"/>
              </a:rPr>
              <a:t>hujan</a:t>
            </a:r>
            <a:r>
              <a:rPr lang="en-US" sz="2200" dirty="0" smtClean="0">
                <a:latin typeface="Times New Roman" pitchFamily="18" charset="0"/>
                <a:cs typeface="Times New Roman" pitchFamily="18" charset="0"/>
              </a:rPr>
              <a:t> yang </a:t>
            </a:r>
            <a:r>
              <a:rPr lang="en-US" sz="2200" dirty="0" err="1" smtClean="0">
                <a:latin typeface="Times New Roman" pitchFamily="18" charset="0"/>
                <a:cs typeface="Times New Roman" pitchFamily="18" charset="0"/>
              </a:rPr>
              <a:t>luas</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biasanya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memiliki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sungai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besar</a:t>
            </a:r>
            <a:r>
              <a:rPr lang="en-US" sz="2200" dirty="0" smtClean="0">
                <a:latin typeface="Times New Roman" pitchFamily="18" charset="0"/>
                <a:cs typeface="Times New Roman" pitchFamily="18" charset="0"/>
              </a:rPr>
              <a:t> yang </a:t>
            </a:r>
            <a:r>
              <a:rPr lang="en-US" sz="2200" dirty="0" err="1" smtClean="0">
                <a:latin typeface="Times New Roman" pitchFamily="18" charset="0"/>
                <a:cs typeface="Times New Roman" pitchFamily="18" charset="0"/>
              </a:rPr>
              <a:t>menjadi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sarana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transportasi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utama</a:t>
            </a:r>
            <a:r>
              <a:rPr lang="en-US" sz="2200" dirty="0" smtClean="0">
                <a:latin typeface="Times New Roman" pitchFamily="18" charset="0"/>
                <a:cs typeface="Times New Roman" pitchFamily="18" charset="0"/>
              </a:rPr>
              <a:t>.</a:t>
            </a: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endParaRPr lang="id-ID" sz="2000" dirty="0">
              <a:latin typeface="Times New Roman" pitchFamily="18" charset="0"/>
              <a:cs typeface="Times New Roman" pitchFamily="18" charset="0"/>
            </a:endParaRPr>
          </a:p>
        </p:txBody>
      </p:sp>
      <p:pic>
        <p:nvPicPr>
          <p:cNvPr id="24578" name="Picture 2" descr="C:\Users\user\Pictures\capture-20151116-235236.png"/>
          <p:cNvPicPr>
            <a:picLocks noChangeAspect="1" noChangeArrowheads="1"/>
          </p:cNvPicPr>
          <p:nvPr/>
        </p:nvPicPr>
        <p:blipFill>
          <a:blip r:embed="rId2" cstate="print"/>
          <a:srcRect/>
          <a:stretch>
            <a:fillRect/>
          </a:stretch>
        </p:blipFill>
        <p:spPr bwMode="auto">
          <a:xfrm>
            <a:off x="395536" y="3308318"/>
            <a:ext cx="6776452" cy="3549682"/>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6178698"/>
          </a:xfrm>
        </p:spPr>
        <p:txBody>
          <a:bodyPr>
            <a:normAutofit/>
          </a:bodyPr>
          <a:lstStyle/>
          <a:p>
            <a:pPr algn="l"/>
            <a:r>
              <a:rPr lang="id-ID" sz="2000" b="1" dirty="0" smtClean="0">
                <a:solidFill>
                  <a:schemeClr val="bg1"/>
                </a:solidFill>
                <a:latin typeface="Times New Roman" pitchFamily="18" charset="0"/>
                <a:cs typeface="Times New Roman" pitchFamily="18" charset="0"/>
              </a:rPr>
              <a:t>c. </a:t>
            </a:r>
            <a:r>
              <a:rPr lang="en-US" sz="2000" b="1" dirty="0" err="1" smtClean="0">
                <a:solidFill>
                  <a:schemeClr val="bg1"/>
                </a:solidFill>
                <a:latin typeface="Times New Roman" pitchFamily="18" charset="0"/>
                <a:cs typeface="Times New Roman" pitchFamily="18" charset="0"/>
              </a:rPr>
              <a:t>Sumberdaya</a:t>
            </a:r>
            <a:r>
              <a:rPr lang="en-US" sz="2000" b="1" dirty="0" smtClean="0">
                <a:solidFill>
                  <a:schemeClr val="bg1"/>
                </a:solidFill>
                <a:latin typeface="Times New Roman" pitchFamily="18" charset="0"/>
                <a:cs typeface="Times New Roman" pitchFamily="18" charset="0"/>
              </a:rPr>
              <a:t> </a:t>
            </a:r>
            <a:r>
              <a:rPr lang="en-US" sz="2000" b="1" dirty="0" smtClean="0">
                <a:solidFill>
                  <a:schemeClr val="bg1"/>
                </a:solidFill>
                <a:latin typeface="Times New Roman" pitchFamily="18" charset="0"/>
                <a:cs typeface="Times New Roman" pitchFamily="18" charset="0"/>
              </a:rPr>
              <a:t>mineral</a:t>
            </a: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id-ID" sz="2000" dirty="0" smtClean="0">
                <a:solidFill>
                  <a:srgbClr val="C00000"/>
                </a:solidFill>
                <a:latin typeface="Times New Roman" pitchFamily="18" charset="0"/>
                <a:cs typeface="Times New Roman" pitchFamily="18" charset="0"/>
              </a:rPr>
              <a:t>1. </a:t>
            </a:r>
            <a:r>
              <a:rPr lang="en-US" sz="2000" dirty="0" err="1" smtClean="0">
                <a:solidFill>
                  <a:srgbClr val="C00000"/>
                </a:solidFill>
                <a:latin typeface="Times New Roman" pitchFamily="18" charset="0"/>
                <a:cs typeface="Times New Roman" pitchFamily="18" charset="0"/>
              </a:rPr>
              <a:t>Bijih</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besi</a:t>
            </a: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en-US" sz="2000" dirty="0" err="1" smtClean="0">
                <a:solidFill>
                  <a:srgbClr val="C00000"/>
                </a:solidFill>
                <a:latin typeface="Times New Roman" pitchFamily="18" charset="0"/>
                <a:cs typeface="Times New Roman" pitchFamily="18" charset="0"/>
              </a:rPr>
              <a:t>Bahan</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ini</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digunakan</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sebagai</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bahan</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campuran</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dalam</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industri</a:t>
            </a:r>
            <a:r>
              <a:rPr lang="en-US" sz="2000" dirty="0" smtClean="0">
                <a:solidFill>
                  <a:srgbClr val="C00000"/>
                </a:solidFill>
                <a:latin typeface="Times New Roman" pitchFamily="18" charset="0"/>
                <a:cs typeface="Times New Roman" pitchFamily="18" charset="0"/>
              </a:rPr>
              <a:t> semen. Di Indonesia, </a:t>
            </a:r>
            <a:r>
              <a:rPr lang="en-US" sz="2000" dirty="0" err="1" smtClean="0">
                <a:solidFill>
                  <a:srgbClr val="C00000"/>
                </a:solidFill>
                <a:latin typeface="Times New Roman" pitchFamily="18" charset="0"/>
                <a:cs typeface="Times New Roman" pitchFamily="18" charset="0"/>
              </a:rPr>
              <a:t>pertambangan</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bijih</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besi</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dikembangkan</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di</a:t>
            </a:r>
            <a:r>
              <a:rPr lang="en-US" sz="2000" dirty="0" smtClean="0">
                <a:solidFill>
                  <a:srgbClr val="C00000"/>
                </a:solidFill>
                <a:latin typeface="Times New Roman" pitchFamily="18" charset="0"/>
                <a:cs typeface="Times New Roman" pitchFamily="18" charset="0"/>
              </a:rPr>
              <a:t> Sumatera Barat, Jambi, Nusa Tenggara Barat, Kalimantan Selatan, </a:t>
            </a:r>
            <a:r>
              <a:rPr lang="en-US" sz="2000" dirty="0" err="1" smtClean="0">
                <a:solidFill>
                  <a:srgbClr val="C00000"/>
                </a:solidFill>
                <a:latin typeface="Times New Roman" pitchFamily="18" charset="0"/>
                <a:cs typeface="Times New Roman" pitchFamily="18" charset="0"/>
              </a:rPr>
              <a:t>Jawa</a:t>
            </a:r>
            <a:r>
              <a:rPr lang="en-US" sz="2000" dirty="0" smtClean="0">
                <a:solidFill>
                  <a:srgbClr val="C00000"/>
                </a:solidFill>
                <a:latin typeface="Times New Roman" pitchFamily="18" charset="0"/>
                <a:cs typeface="Times New Roman" pitchFamily="18" charset="0"/>
              </a:rPr>
              <a:t> Tengah, </a:t>
            </a:r>
            <a:r>
              <a:rPr lang="en-US" sz="2000" dirty="0" err="1" smtClean="0">
                <a:solidFill>
                  <a:srgbClr val="C00000"/>
                </a:solidFill>
                <a:latin typeface="Times New Roman" pitchFamily="18" charset="0"/>
                <a:cs typeface="Times New Roman" pitchFamily="18" charset="0"/>
              </a:rPr>
              <a:t>Jawa</a:t>
            </a:r>
            <a:r>
              <a:rPr lang="en-US" sz="2000" dirty="0" smtClean="0">
                <a:solidFill>
                  <a:srgbClr val="C00000"/>
                </a:solidFill>
                <a:latin typeface="Times New Roman" pitchFamily="18" charset="0"/>
                <a:cs typeface="Times New Roman" pitchFamily="18" charset="0"/>
              </a:rPr>
              <a:t> Barat, Papua, Sulawesi Tengah, </a:t>
            </a:r>
            <a:r>
              <a:rPr lang="en-US" sz="2000" dirty="0" err="1" smtClean="0">
                <a:solidFill>
                  <a:srgbClr val="C00000"/>
                </a:solidFill>
                <a:latin typeface="Times New Roman" pitchFamily="18" charset="0"/>
                <a:cs typeface="Times New Roman" pitchFamily="18" charset="0"/>
              </a:rPr>
              <a:t>dan</a:t>
            </a:r>
            <a:r>
              <a:rPr lang="en-US" sz="2000" dirty="0" smtClean="0">
                <a:solidFill>
                  <a:srgbClr val="C00000"/>
                </a:solidFill>
                <a:latin typeface="Times New Roman" pitchFamily="18" charset="0"/>
                <a:cs typeface="Times New Roman" pitchFamily="18" charset="0"/>
              </a:rPr>
              <a:t> Sulawesi Selatan</a:t>
            </a:r>
            <a:r>
              <a:rPr lang="en-US" sz="2000" dirty="0" smtClean="0">
                <a:solidFill>
                  <a:srgbClr val="C00000"/>
                </a:solidFill>
                <a:latin typeface="Times New Roman" pitchFamily="18" charset="0"/>
                <a:cs typeface="Times New Roman" pitchFamily="18" charset="0"/>
              </a:rPr>
              <a:t>.</a:t>
            </a:r>
            <a:r>
              <a:rPr lang="id-ID" sz="2000" dirty="0" smtClean="0">
                <a:solidFill>
                  <a:srgbClr val="C00000"/>
                </a:solidFill>
                <a:latin typeface="Times New Roman" pitchFamily="18" charset="0"/>
                <a:cs typeface="Times New Roman" pitchFamily="18" charset="0"/>
              </a:rPr>
              <a:t/>
            </a:r>
            <a:br>
              <a:rPr lang="id-ID" sz="2000" dirty="0" smtClean="0">
                <a:solidFill>
                  <a:srgbClr val="C00000"/>
                </a:solidFill>
                <a:latin typeface="Times New Roman" pitchFamily="18" charset="0"/>
                <a:cs typeface="Times New Roman" pitchFamily="18" charset="0"/>
              </a:rPr>
            </a:b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id-ID" sz="2000" dirty="0" smtClean="0">
                <a:solidFill>
                  <a:srgbClr val="0070C0"/>
                </a:solidFill>
                <a:latin typeface="Times New Roman" pitchFamily="18" charset="0"/>
                <a:cs typeface="Times New Roman" pitchFamily="18" charset="0"/>
              </a:rPr>
              <a:t>2.</a:t>
            </a:r>
            <a:r>
              <a:rPr lang="en-US" sz="2000" dirty="0" err="1" smtClean="0">
                <a:solidFill>
                  <a:srgbClr val="0070C0"/>
                </a:solidFill>
                <a:latin typeface="Times New Roman" pitchFamily="18" charset="0"/>
                <a:cs typeface="Times New Roman" pitchFamily="18" charset="0"/>
              </a:rPr>
              <a:t>Nikel</a:t>
            </a:r>
            <a:r>
              <a:rPr lang="id-ID" sz="2000" dirty="0" smtClean="0">
                <a:solidFill>
                  <a:srgbClr val="0070C0"/>
                </a:solidFill>
                <a:latin typeface="Times New Roman" pitchFamily="18" charset="0"/>
                <a:cs typeface="Times New Roman" pitchFamily="18" charset="0"/>
              </a:rPr>
              <a:t/>
            </a:r>
            <a:br>
              <a:rPr lang="id-ID" sz="2000" dirty="0" smtClean="0">
                <a:solidFill>
                  <a:srgbClr val="0070C0"/>
                </a:solidFill>
                <a:latin typeface="Times New Roman" pitchFamily="18" charset="0"/>
                <a:cs typeface="Times New Roman" pitchFamily="18" charset="0"/>
              </a:rPr>
            </a:br>
            <a:r>
              <a:rPr lang="en-US" sz="2000" dirty="0" err="1" smtClean="0">
                <a:solidFill>
                  <a:srgbClr val="0070C0"/>
                </a:solidFill>
                <a:latin typeface="Times New Roman" pitchFamily="18" charset="0"/>
                <a:cs typeface="Times New Roman" pitchFamily="18" charset="0"/>
              </a:rPr>
              <a:t>Nikel</a:t>
            </a:r>
            <a:r>
              <a:rPr lang="en-US" sz="2000" dirty="0" smtClean="0">
                <a:solidFill>
                  <a:srgbClr val="0070C0"/>
                </a:solidFill>
                <a:latin typeface="Times New Roman" pitchFamily="18" charset="0"/>
                <a:cs typeface="Times New Roman" pitchFamily="18" charset="0"/>
              </a:rPr>
              <a:t> </a:t>
            </a:r>
            <a:r>
              <a:rPr lang="en-US" sz="2000" dirty="0" err="1" smtClean="0">
                <a:solidFill>
                  <a:srgbClr val="0070C0"/>
                </a:solidFill>
                <a:latin typeface="Times New Roman" pitchFamily="18" charset="0"/>
                <a:cs typeface="Times New Roman" pitchFamily="18" charset="0"/>
              </a:rPr>
              <a:t>merupakan</a:t>
            </a:r>
            <a:r>
              <a:rPr lang="en-US" sz="2000" dirty="0" smtClean="0">
                <a:solidFill>
                  <a:srgbClr val="0070C0"/>
                </a:solidFill>
                <a:latin typeface="Times New Roman" pitchFamily="18" charset="0"/>
                <a:cs typeface="Times New Roman" pitchFamily="18" charset="0"/>
              </a:rPr>
              <a:t> </a:t>
            </a:r>
            <a:r>
              <a:rPr lang="en-US" sz="2000" dirty="0" err="1" smtClean="0">
                <a:solidFill>
                  <a:srgbClr val="0070C0"/>
                </a:solidFill>
                <a:latin typeface="Times New Roman" pitchFamily="18" charset="0"/>
                <a:cs typeface="Times New Roman" pitchFamily="18" charset="0"/>
              </a:rPr>
              <a:t>logam</a:t>
            </a:r>
            <a:r>
              <a:rPr lang="en-US" sz="2000" dirty="0" smtClean="0">
                <a:solidFill>
                  <a:srgbClr val="0070C0"/>
                </a:solidFill>
                <a:latin typeface="Times New Roman" pitchFamily="18" charset="0"/>
                <a:cs typeface="Times New Roman" pitchFamily="18" charset="0"/>
              </a:rPr>
              <a:t> yang </a:t>
            </a:r>
            <a:r>
              <a:rPr lang="en-US" sz="2000" dirty="0" err="1" smtClean="0">
                <a:solidFill>
                  <a:srgbClr val="0070C0"/>
                </a:solidFill>
                <a:latin typeface="Times New Roman" pitchFamily="18" charset="0"/>
                <a:cs typeface="Times New Roman" pitchFamily="18" charset="0"/>
              </a:rPr>
              <a:t>biasa</a:t>
            </a:r>
            <a:r>
              <a:rPr lang="en-US" sz="2000" dirty="0" smtClean="0">
                <a:solidFill>
                  <a:srgbClr val="0070C0"/>
                </a:solidFill>
                <a:latin typeface="Times New Roman" pitchFamily="18" charset="0"/>
                <a:cs typeface="Times New Roman" pitchFamily="18" charset="0"/>
              </a:rPr>
              <a:t> </a:t>
            </a:r>
            <a:r>
              <a:rPr lang="en-US" sz="2000" dirty="0" err="1" smtClean="0">
                <a:solidFill>
                  <a:srgbClr val="0070C0"/>
                </a:solidFill>
                <a:latin typeface="Times New Roman" pitchFamily="18" charset="0"/>
                <a:cs typeface="Times New Roman" pitchFamily="18" charset="0"/>
              </a:rPr>
              <a:t>digunakan</a:t>
            </a:r>
            <a:r>
              <a:rPr lang="en-US" sz="2000" dirty="0" smtClean="0">
                <a:solidFill>
                  <a:srgbClr val="0070C0"/>
                </a:solidFill>
                <a:latin typeface="Times New Roman" pitchFamily="18" charset="0"/>
                <a:cs typeface="Times New Roman" pitchFamily="18" charset="0"/>
              </a:rPr>
              <a:t> </a:t>
            </a:r>
            <a:r>
              <a:rPr lang="en-US" sz="2000" dirty="0" err="1" smtClean="0">
                <a:solidFill>
                  <a:srgbClr val="0070C0"/>
                </a:solidFill>
                <a:latin typeface="Times New Roman" pitchFamily="18" charset="0"/>
                <a:cs typeface="Times New Roman" pitchFamily="18" charset="0"/>
              </a:rPr>
              <a:t>sebagai</a:t>
            </a:r>
            <a:r>
              <a:rPr lang="en-US" sz="2000" dirty="0" smtClean="0">
                <a:solidFill>
                  <a:srgbClr val="0070C0"/>
                </a:solidFill>
                <a:latin typeface="Times New Roman" pitchFamily="18" charset="0"/>
                <a:cs typeface="Times New Roman" pitchFamily="18" charset="0"/>
              </a:rPr>
              <a:t> </a:t>
            </a:r>
            <a:r>
              <a:rPr lang="en-US" sz="2000" dirty="0" err="1" smtClean="0">
                <a:solidFill>
                  <a:srgbClr val="0070C0"/>
                </a:solidFill>
                <a:latin typeface="Times New Roman" pitchFamily="18" charset="0"/>
                <a:cs typeface="Times New Roman" pitchFamily="18" charset="0"/>
              </a:rPr>
              <a:t>bahan</a:t>
            </a:r>
            <a:r>
              <a:rPr lang="en-US" sz="2000" dirty="0" smtClean="0">
                <a:solidFill>
                  <a:srgbClr val="0070C0"/>
                </a:solidFill>
                <a:latin typeface="Times New Roman" pitchFamily="18" charset="0"/>
                <a:cs typeface="Times New Roman" pitchFamily="18" charset="0"/>
              </a:rPr>
              <a:t> </a:t>
            </a:r>
            <a:r>
              <a:rPr lang="en-US" sz="2000" dirty="0" err="1" smtClean="0">
                <a:solidFill>
                  <a:srgbClr val="0070C0"/>
                </a:solidFill>
                <a:latin typeface="Times New Roman" pitchFamily="18" charset="0"/>
                <a:cs typeface="Times New Roman" pitchFamily="18" charset="0"/>
              </a:rPr>
              <a:t>campuran</a:t>
            </a:r>
            <a:r>
              <a:rPr lang="en-US" sz="2000" dirty="0" smtClean="0">
                <a:solidFill>
                  <a:srgbClr val="0070C0"/>
                </a:solidFill>
                <a:latin typeface="Times New Roman" pitchFamily="18" charset="0"/>
                <a:cs typeface="Times New Roman" pitchFamily="18" charset="0"/>
              </a:rPr>
              <a:t> </a:t>
            </a:r>
            <a:r>
              <a:rPr lang="en-US" sz="2000" dirty="0" err="1" smtClean="0">
                <a:solidFill>
                  <a:srgbClr val="0070C0"/>
                </a:solidFill>
                <a:latin typeface="Times New Roman" pitchFamily="18" charset="0"/>
                <a:cs typeface="Times New Roman" pitchFamily="18" charset="0"/>
              </a:rPr>
              <a:t>pada</a:t>
            </a:r>
            <a:r>
              <a:rPr lang="en-US" sz="2000" dirty="0" smtClean="0">
                <a:solidFill>
                  <a:srgbClr val="0070C0"/>
                </a:solidFill>
                <a:latin typeface="Times New Roman" pitchFamily="18" charset="0"/>
                <a:cs typeface="Times New Roman" pitchFamily="18" charset="0"/>
              </a:rPr>
              <a:t> </a:t>
            </a:r>
            <a:r>
              <a:rPr lang="en-US" sz="2000" dirty="0" err="1" smtClean="0">
                <a:solidFill>
                  <a:srgbClr val="0070C0"/>
                </a:solidFill>
                <a:latin typeface="Times New Roman" pitchFamily="18" charset="0"/>
                <a:cs typeface="Times New Roman" pitchFamily="18" charset="0"/>
              </a:rPr>
              <a:t>pembuatan</a:t>
            </a:r>
            <a:r>
              <a:rPr lang="en-US" sz="2000" dirty="0" smtClean="0">
                <a:solidFill>
                  <a:srgbClr val="0070C0"/>
                </a:solidFill>
                <a:latin typeface="Times New Roman" pitchFamily="18" charset="0"/>
                <a:cs typeface="Times New Roman" pitchFamily="18" charset="0"/>
              </a:rPr>
              <a:t> </a:t>
            </a:r>
            <a:r>
              <a:rPr lang="en-US" sz="2000" dirty="0" err="1" smtClean="0">
                <a:solidFill>
                  <a:srgbClr val="0070C0"/>
                </a:solidFill>
                <a:latin typeface="Times New Roman" pitchFamily="18" charset="0"/>
                <a:cs typeface="Times New Roman" pitchFamily="18" charset="0"/>
              </a:rPr>
              <a:t>berbagai</a:t>
            </a:r>
            <a:r>
              <a:rPr lang="en-US" sz="2000" dirty="0" smtClean="0">
                <a:solidFill>
                  <a:srgbClr val="0070C0"/>
                </a:solidFill>
                <a:latin typeface="Times New Roman" pitchFamily="18" charset="0"/>
                <a:cs typeface="Times New Roman" pitchFamily="18" charset="0"/>
              </a:rPr>
              <a:t> </a:t>
            </a:r>
            <a:r>
              <a:rPr lang="en-US" sz="2000" dirty="0" err="1" smtClean="0">
                <a:solidFill>
                  <a:srgbClr val="0070C0"/>
                </a:solidFill>
                <a:latin typeface="Times New Roman" pitchFamily="18" charset="0"/>
                <a:cs typeface="Times New Roman" pitchFamily="18" charset="0"/>
              </a:rPr>
              <a:t>barang</a:t>
            </a:r>
            <a:r>
              <a:rPr lang="en-US" sz="2000" dirty="0" smtClean="0">
                <a:solidFill>
                  <a:srgbClr val="0070C0"/>
                </a:solidFill>
                <a:latin typeface="Times New Roman" pitchFamily="18" charset="0"/>
                <a:cs typeface="Times New Roman" pitchFamily="18" charset="0"/>
              </a:rPr>
              <a:t> </a:t>
            </a:r>
            <a:r>
              <a:rPr lang="en-US" sz="2000" dirty="0" err="1" smtClean="0">
                <a:solidFill>
                  <a:srgbClr val="0070C0"/>
                </a:solidFill>
                <a:latin typeface="Times New Roman" pitchFamily="18" charset="0"/>
                <a:cs typeface="Times New Roman" pitchFamily="18" charset="0"/>
              </a:rPr>
              <a:t>dengan</a:t>
            </a:r>
            <a:r>
              <a:rPr lang="en-US" sz="2000" dirty="0" smtClean="0">
                <a:solidFill>
                  <a:srgbClr val="0070C0"/>
                </a:solidFill>
                <a:latin typeface="Times New Roman" pitchFamily="18" charset="0"/>
                <a:cs typeface="Times New Roman" pitchFamily="18" charset="0"/>
              </a:rPr>
              <a:t> </a:t>
            </a:r>
            <a:r>
              <a:rPr lang="en-US" sz="2000" dirty="0" err="1" smtClean="0">
                <a:solidFill>
                  <a:srgbClr val="0070C0"/>
                </a:solidFill>
                <a:latin typeface="Times New Roman" pitchFamily="18" charset="0"/>
                <a:cs typeface="Times New Roman" pitchFamily="18" charset="0"/>
              </a:rPr>
              <a:t>bahan</a:t>
            </a:r>
            <a:r>
              <a:rPr lang="en-US" sz="2000" dirty="0" smtClean="0">
                <a:solidFill>
                  <a:srgbClr val="0070C0"/>
                </a:solidFill>
                <a:latin typeface="Times New Roman" pitchFamily="18" charset="0"/>
                <a:cs typeface="Times New Roman" pitchFamily="18" charset="0"/>
              </a:rPr>
              <a:t> </a:t>
            </a:r>
            <a:r>
              <a:rPr lang="en-US" sz="2000" dirty="0" err="1" smtClean="0">
                <a:solidFill>
                  <a:srgbClr val="0070C0"/>
                </a:solidFill>
                <a:latin typeface="Times New Roman" pitchFamily="18" charset="0"/>
                <a:cs typeface="Times New Roman" pitchFamily="18" charset="0"/>
              </a:rPr>
              <a:t>baku</a:t>
            </a:r>
            <a:r>
              <a:rPr lang="en-US" sz="2000" dirty="0" smtClean="0">
                <a:solidFill>
                  <a:srgbClr val="0070C0"/>
                </a:solidFill>
                <a:latin typeface="Times New Roman" pitchFamily="18" charset="0"/>
                <a:cs typeface="Times New Roman" pitchFamily="18" charset="0"/>
              </a:rPr>
              <a:t> </a:t>
            </a:r>
            <a:r>
              <a:rPr lang="en-US" sz="2000" dirty="0" err="1" smtClean="0">
                <a:solidFill>
                  <a:srgbClr val="0070C0"/>
                </a:solidFill>
                <a:latin typeface="Times New Roman" pitchFamily="18" charset="0"/>
                <a:cs typeface="Times New Roman" pitchFamily="18" charset="0"/>
              </a:rPr>
              <a:t>logam</a:t>
            </a:r>
            <a:r>
              <a:rPr lang="en-US" sz="2000" dirty="0" smtClean="0">
                <a:solidFill>
                  <a:srgbClr val="0070C0"/>
                </a:solidFill>
                <a:latin typeface="Times New Roman" pitchFamily="18" charset="0"/>
                <a:cs typeface="Times New Roman" pitchFamily="18" charset="0"/>
              </a:rPr>
              <a:t>, </a:t>
            </a:r>
            <a:r>
              <a:rPr lang="en-US" sz="2000" dirty="0" err="1" smtClean="0">
                <a:solidFill>
                  <a:srgbClr val="0070C0"/>
                </a:solidFill>
                <a:latin typeface="Times New Roman" pitchFamily="18" charset="0"/>
                <a:cs typeface="Times New Roman" pitchFamily="18" charset="0"/>
              </a:rPr>
              <a:t>seperti</a:t>
            </a:r>
            <a:r>
              <a:rPr lang="en-US" sz="2000" dirty="0" smtClean="0">
                <a:solidFill>
                  <a:srgbClr val="0070C0"/>
                </a:solidFill>
                <a:latin typeface="Times New Roman" pitchFamily="18" charset="0"/>
                <a:cs typeface="Times New Roman" pitchFamily="18" charset="0"/>
              </a:rPr>
              <a:t> </a:t>
            </a:r>
            <a:r>
              <a:rPr lang="en-US" sz="2000" dirty="0" err="1" smtClean="0">
                <a:solidFill>
                  <a:srgbClr val="0070C0"/>
                </a:solidFill>
                <a:latin typeface="Times New Roman" pitchFamily="18" charset="0"/>
                <a:cs typeface="Times New Roman" pitchFamily="18" charset="0"/>
              </a:rPr>
              <a:t>kuningan</a:t>
            </a:r>
            <a:r>
              <a:rPr lang="en-US" sz="2000" dirty="0" smtClean="0">
                <a:solidFill>
                  <a:srgbClr val="0070C0"/>
                </a:solidFill>
                <a:latin typeface="Times New Roman" pitchFamily="18" charset="0"/>
                <a:cs typeface="Times New Roman" pitchFamily="18" charset="0"/>
              </a:rPr>
              <a:t>, </a:t>
            </a:r>
            <a:r>
              <a:rPr lang="en-US" sz="2000" dirty="0" err="1" smtClean="0">
                <a:solidFill>
                  <a:srgbClr val="0070C0"/>
                </a:solidFill>
                <a:latin typeface="Times New Roman" pitchFamily="18" charset="0"/>
                <a:cs typeface="Times New Roman" pitchFamily="18" charset="0"/>
              </a:rPr>
              <a:t>perunggu</a:t>
            </a:r>
            <a:r>
              <a:rPr lang="en-US" sz="2000" dirty="0" smtClean="0">
                <a:solidFill>
                  <a:srgbClr val="0070C0"/>
                </a:solidFill>
                <a:latin typeface="Times New Roman" pitchFamily="18" charset="0"/>
                <a:cs typeface="Times New Roman" pitchFamily="18" charset="0"/>
              </a:rPr>
              <a:t>, </a:t>
            </a:r>
            <a:r>
              <a:rPr lang="en-US" sz="2000" dirty="0" err="1" smtClean="0">
                <a:solidFill>
                  <a:srgbClr val="0070C0"/>
                </a:solidFill>
                <a:latin typeface="Times New Roman" pitchFamily="18" charset="0"/>
                <a:cs typeface="Times New Roman" pitchFamily="18" charset="0"/>
              </a:rPr>
              <a:t>dan</a:t>
            </a:r>
            <a:r>
              <a:rPr lang="en-US" sz="2000" dirty="0" smtClean="0">
                <a:solidFill>
                  <a:srgbClr val="0070C0"/>
                </a:solidFill>
                <a:latin typeface="Times New Roman" pitchFamily="18" charset="0"/>
                <a:cs typeface="Times New Roman" pitchFamily="18" charset="0"/>
              </a:rPr>
              <a:t> </a:t>
            </a:r>
            <a:r>
              <a:rPr lang="en-US" sz="2000" dirty="0" err="1" smtClean="0">
                <a:solidFill>
                  <a:srgbClr val="0070C0"/>
                </a:solidFill>
                <a:latin typeface="Times New Roman" pitchFamily="18" charset="0"/>
                <a:cs typeface="Times New Roman" pitchFamily="18" charset="0"/>
              </a:rPr>
              <a:t>besi</a:t>
            </a:r>
            <a:r>
              <a:rPr lang="en-US" sz="2000" dirty="0" smtClean="0">
                <a:solidFill>
                  <a:srgbClr val="0070C0"/>
                </a:solidFill>
                <a:latin typeface="Times New Roman" pitchFamily="18" charset="0"/>
                <a:cs typeface="Times New Roman" pitchFamily="18" charset="0"/>
              </a:rPr>
              <a:t>. Daerah </a:t>
            </a:r>
            <a:r>
              <a:rPr lang="en-US" sz="2000" dirty="0" err="1" smtClean="0">
                <a:solidFill>
                  <a:srgbClr val="0070C0"/>
                </a:solidFill>
                <a:latin typeface="Times New Roman" pitchFamily="18" charset="0"/>
                <a:cs typeface="Times New Roman" pitchFamily="18" charset="0"/>
              </a:rPr>
              <a:t>penghasil</a:t>
            </a:r>
            <a:r>
              <a:rPr lang="en-US" sz="2000" dirty="0" smtClean="0">
                <a:solidFill>
                  <a:srgbClr val="0070C0"/>
                </a:solidFill>
                <a:latin typeface="Times New Roman" pitchFamily="18" charset="0"/>
                <a:cs typeface="Times New Roman" pitchFamily="18" charset="0"/>
              </a:rPr>
              <a:t> </a:t>
            </a:r>
            <a:r>
              <a:rPr lang="en-US" sz="2000" dirty="0" err="1" smtClean="0">
                <a:solidFill>
                  <a:srgbClr val="0070C0"/>
                </a:solidFill>
                <a:latin typeface="Times New Roman" pitchFamily="18" charset="0"/>
                <a:cs typeface="Times New Roman" pitchFamily="18" charset="0"/>
              </a:rPr>
              <a:t>nikel</a:t>
            </a:r>
            <a:r>
              <a:rPr lang="en-US" sz="2000" dirty="0" smtClean="0">
                <a:solidFill>
                  <a:srgbClr val="0070C0"/>
                </a:solidFill>
                <a:latin typeface="Times New Roman" pitchFamily="18" charset="0"/>
                <a:cs typeface="Times New Roman" pitchFamily="18" charset="0"/>
              </a:rPr>
              <a:t> </a:t>
            </a:r>
            <a:r>
              <a:rPr lang="en-US" sz="2000" dirty="0" err="1" smtClean="0">
                <a:solidFill>
                  <a:srgbClr val="0070C0"/>
                </a:solidFill>
                <a:latin typeface="Times New Roman" pitchFamily="18" charset="0"/>
                <a:cs typeface="Times New Roman" pitchFamily="18" charset="0"/>
              </a:rPr>
              <a:t>di</a:t>
            </a:r>
            <a:r>
              <a:rPr lang="en-US" sz="2000" dirty="0" smtClean="0">
                <a:solidFill>
                  <a:srgbClr val="0070C0"/>
                </a:solidFill>
                <a:latin typeface="Times New Roman" pitchFamily="18" charset="0"/>
                <a:cs typeface="Times New Roman" pitchFamily="18" charset="0"/>
              </a:rPr>
              <a:t> Indonesia </a:t>
            </a:r>
            <a:r>
              <a:rPr lang="en-US" sz="2000" dirty="0" err="1" smtClean="0">
                <a:solidFill>
                  <a:srgbClr val="0070C0"/>
                </a:solidFill>
                <a:latin typeface="Times New Roman" pitchFamily="18" charset="0"/>
                <a:cs typeface="Times New Roman" pitchFamily="18" charset="0"/>
              </a:rPr>
              <a:t>antara</a:t>
            </a:r>
            <a:r>
              <a:rPr lang="en-US" sz="2000" dirty="0" smtClean="0">
                <a:solidFill>
                  <a:srgbClr val="0070C0"/>
                </a:solidFill>
                <a:latin typeface="Times New Roman" pitchFamily="18" charset="0"/>
                <a:cs typeface="Times New Roman" pitchFamily="18" charset="0"/>
              </a:rPr>
              <a:t> lain </a:t>
            </a:r>
            <a:r>
              <a:rPr lang="en-US" sz="2000" dirty="0" err="1" smtClean="0">
                <a:solidFill>
                  <a:srgbClr val="0070C0"/>
                </a:solidFill>
                <a:latin typeface="Times New Roman" pitchFamily="18" charset="0"/>
                <a:cs typeface="Times New Roman" pitchFamily="18" charset="0"/>
              </a:rPr>
              <a:t>Soroako</a:t>
            </a:r>
            <a:r>
              <a:rPr lang="en-US" sz="2000" dirty="0" smtClean="0">
                <a:solidFill>
                  <a:srgbClr val="0070C0"/>
                </a:solidFill>
                <a:latin typeface="Times New Roman" pitchFamily="18" charset="0"/>
                <a:cs typeface="Times New Roman" pitchFamily="18" charset="0"/>
              </a:rPr>
              <a:t>, Sulawesi Selatan; </a:t>
            </a:r>
            <a:r>
              <a:rPr lang="en-US" sz="2000" dirty="0" err="1" smtClean="0">
                <a:solidFill>
                  <a:srgbClr val="0070C0"/>
                </a:solidFill>
                <a:latin typeface="Times New Roman" pitchFamily="18" charset="0"/>
                <a:cs typeface="Times New Roman" pitchFamily="18" charset="0"/>
              </a:rPr>
              <a:t>Pomala</a:t>
            </a:r>
            <a:r>
              <a:rPr lang="en-US" sz="2000" dirty="0" smtClean="0">
                <a:solidFill>
                  <a:srgbClr val="0070C0"/>
                </a:solidFill>
                <a:latin typeface="Times New Roman" pitchFamily="18" charset="0"/>
                <a:cs typeface="Times New Roman" pitchFamily="18" charset="0"/>
              </a:rPr>
              <a:t>, Sulawesi Tenggara; </a:t>
            </a:r>
            <a:r>
              <a:rPr lang="en-US" sz="2000" dirty="0" err="1" smtClean="0">
                <a:solidFill>
                  <a:srgbClr val="0070C0"/>
                </a:solidFill>
                <a:latin typeface="Times New Roman" pitchFamily="18" charset="0"/>
                <a:cs typeface="Times New Roman" pitchFamily="18" charset="0"/>
              </a:rPr>
              <a:t>dan</a:t>
            </a:r>
            <a:r>
              <a:rPr lang="en-US" sz="2000" dirty="0" smtClean="0">
                <a:solidFill>
                  <a:srgbClr val="0070C0"/>
                </a:solidFill>
                <a:latin typeface="Times New Roman" pitchFamily="18" charset="0"/>
                <a:cs typeface="Times New Roman" pitchFamily="18" charset="0"/>
              </a:rPr>
              <a:t> Papua</a:t>
            </a:r>
            <a:r>
              <a:rPr lang="en-US" sz="2000" dirty="0" smtClean="0">
                <a:solidFill>
                  <a:srgbClr val="0070C0"/>
                </a:solidFill>
                <a:latin typeface="Times New Roman" pitchFamily="18" charset="0"/>
                <a:cs typeface="Times New Roman" pitchFamily="18" charset="0"/>
              </a:rPr>
              <a:t>.</a:t>
            </a:r>
            <a:r>
              <a:rPr lang="id-ID" sz="2000" dirty="0" smtClean="0">
                <a:solidFill>
                  <a:srgbClr val="0070C0"/>
                </a:solidFill>
                <a:latin typeface="Times New Roman" pitchFamily="18" charset="0"/>
                <a:cs typeface="Times New Roman" pitchFamily="18" charset="0"/>
              </a:rPr>
              <a:t/>
            </a:r>
            <a:br>
              <a:rPr lang="id-ID" sz="2000" dirty="0" smtClean="0">
                <a:solidFill>
                  <a:srgbClr val="0070C0"/>
                </a:solidFill>
                <a:latin typeface="Times New Roman" pitchFamily="18" charset="0"/>
                <a:cs typeface="Times New Roman" pitchFamily="18" charset="0"/>
              </a:rPr>
            </a:b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id-ID" sz="2000" dirty="0" smtClean="0">
                <a:solidFill>
                  <a:srgbClr val="00B050"/>
                </a:solidFill>
                <a:latin typeface="Times New Roman" pitchFamily="18" charset="0"/>
                <a:cs typeface="Times New Roman" pitchFamily="18" charset="0"/>
              </a:rPr>
              <a:t>3. </a:t>
            </a:r>
            <a:r>
              <a:rPr lang="en-US" sz="2000" dirty="0" err="1" smtClean="0">
                <a:solidFill>
                  <a:srgbClr val="00B050"/>
                </a:solidFill>
                <a:latin typeface="Times New Roman" pitchFamily="18" charset="0"/>
                <a:cs typeface="Times New Roman" pitchFamily="18" charset="0"/>
              </a:rPr>
              <a:t>Emas</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dan</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perak</a:t>
            </a:r>
            <a:r>
              <a:rPr lang="id-ID" sz="2000" dirty="0" smtClean="0">
                <a:solidFill>
                  <a:srgbClr val="00B050"/>
                </a:solidFill>
                <a:latin typeface="Times New Roman" pitchFamily="18" charset="0"/>
                <a:cs typeface="Times New Roman" pitchFamily="18" charset="0"/>
              </a:rPr>
              <a:t/>
            </a:r>
            <a:br>
              <a:rPr lang="id-ID" sz="2000" dirty="0" smtClean="0">
                <a:solidFill>
                  <a:srgbClr val="00B050"/>
                </a:solidFill>
                <a:latin typeface="Times New Roman" pitchFamily="18" charset="0"/>
                <a:cs typeface="Times New Roman" pitchFamily="18" charset="0"/>
              </a:rPr>
            </a:br>
            <a:r>
              <a:rPr lang="en-US" sz="2000" dirty="0" err="1" smtClean="0">
                <a:solidFill>
                  <a:srgbClr val="00B050"/>
                </a:solidFill>
                <a:latin typeface="Times New Roman" pitchFamily="18" charset="0"/>
                <a:cs typeface="Times New Roman" pitchFamily="18" charset="0"/>
              </a:rPr>
              <a:t>Emas</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dan</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perak</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terdapat</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di</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Cikotok</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Banten</a:t>
            </a:r>
            <a:r>
              <a:rPr lang="en-US" sz="2000" dirty="0" smtClean="0">
                <a:solidFill>
                  <a:srgbClr val="00B050"/>
                </a:solidFill>
                <a:latin typeface="Times New Roman" pitchFamily="18" charset="0"/>
                <a:cs typeface="Times New Roman" pitchFamily="18" charset="0"/>
              </a:rPr>
              <a:t> Selatan, </a:t>
            </a:r>
            <a:r>
              <a:rPr lang="en-US" sz="2000" dirty="0" err="1" smtClean="0">
                <a:solidFill>
                  <a:srgbClr val="00B050"/>
                </a:solidFill>
                <a:latin typeface="Times New Roman" pitchFamily="18" charset="0"/>
                <a:cs typeface="Times New Roman" pitchFamily="18" charset="0"/>
              </a:rPr>
              <a:t>Jawa</a:t>
            </a:r>
            <a:r>
              <a:rPr lang="en-US" sz="2000" dirty="0" smtClean="0">
                <a:solidFill>
                  <a:srgbClr val="00B050"/>
                </a:solidFill>
                <a:latin typeface="Times New Roman" pitchFamily="18" charset="0"/>
                <a:cs typeface="Times New Roman" pitchFamily="18" charset="0"/>
              </a:rPr>
              <a:t> Barat), Kalimantan Barat, Kalimantan Selatan, Kalimantan </a:t>
            </a:r>
            <a:r>
              <a:rPr lang="en-US" sz="2000" dirty="0" err="1" smtClean="0">
                <a:solidFill>
                  <a:srgbClr val="00B050"/>
                </a:solidFill>
                <a:latin typeface="Times New Roman" pitchFamily="18" charset="0"/>
                <a:cs typeface="Times New Roman" pitchFamily="18" charset="0"/>
              </a:rPr>
              <a:t>Timur</a:t>
            </a:r>
            <a:r>
              <a:rPr lang="en-US" sz="2000" dirty="0" smtClean="0">
                <a:solidFill>
                  <a:srgbClr val="00B050"/>
                </a:solidFill>
                <a:latin typeface="Times New Roman" pitchFamily="18" charset="0"/>
                <a:cs typeface="Times New Roman" pitchFamily="18" charset="0"/>
              </a:rPr>
              <a:t>, Sulawesi Selatan </a:t>
            </a:r>
            <a:r>
              <a:rPr lang="en-US" sz="2000" dirty="0" err="1" smtClean="0">
                <a:solidFill>
                  <a:srgbClr val="00B050"/>
                </a:solidFill>
                <a:latin typeface="Times New Roman" pitchFamily="18" charset="0"/>
                <a:cs typeface="Times New Roman" pitchFamily="18" charset="0"/>
              </a:rPr>
              <a:t>dan</a:t>
            </a:r>
            <a:r>
              <a:rPr lang="en-US" sz="2000" dirty="0" smtClean="0">
                <a:solidFill>
                  <a:srgbClr val="00B050"/>
                </a:solidFill>
                <a:latin typeface="Times New Roman" pitchFamily="18" charset="0"/>
                <a:cs typeface="Times New Roman" pitchFamily="18" charset="0"/>
              </a:rPr>
              <a:t> Papua </a:t>
            </a:r>
            <a:r>
              <a:rPr lang="en-US" sz="2000" dirty="0" err="1" smtClean="0">
                <a:solidFill>
                  <a:srgbClr val="00B050"/>
                </a:solidFill>
                <a:latin typeface="Times New Roman" pitchFamily="18" charset="0"/>
                <a:cs typeface="Times New Roman" pitchFamily="18" charset="0"/>
              </a:rPr>
              <a:t>bagian</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tengah</a:t>
            </a:r>
            <a:r>
              <a:rPr lang="en-US" sz="2000" dirty="0" smtClean="0">
                <a:solidFill>
                  <a:srgbClr val="00B050"/>
                </a:solidFill>
                <a:latin typeface="Times New Roman" pitchFamily="18" charset="0"/>
                <a:cs typeface="Times New Roman" pitchFamily="18" charset="0"/>
              </a:rPr>
              <a:t>. </a:t>
            </a: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endParaRPr lang="id-ID" sz="20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0"/>
            <a:ext cx="8229600" cy="1143000"/>
          </a:xfrm>
        </p:spPr>
        <p:txBody>
          <a:bodyPr>
            <a:normAutofit fontScale="90000"/>
          </a:bodyPr>
          <a:lstStyle/>
          <a:p>
            <a:r>
              <a:rPr lang="en-US" sz="2700" b="1" dirty="0" err="1" smtClean="0">
                <a:solidFill>
                  <a:schemeClr val="bg1"/>
                </a:solidFill>
                <a:latin typeface="Times New Roman" pitchFamily="18" charset="0"/>
                <a:cs typeface="Times New Roman" pitchFamily="18" charset="0"/>
              </a:rPr>
              <a:t>Hasil</a:t>
            </a:r>
            <a:r>
              <a:rPr lang="en-US" sz="2700" b="1" dirty="0" smtClean="0">
                <a:solidFill>
                  <a:schemeClr val="bg1"/>
                </a:solidFill>
                <a:latin typeface="Times New Roman" pitchFamily="18" charset="0"/>
                <a:cs typeface="Times New Roman" pitchFamily="18" charset="0"/>
              </a:rPr>
              <a:t> </a:t>
            </a:r>
            <a:r>
              <a:rPr lang="en-US" sz="2700" b="1" dirty="0" err="1" smtClean="0">
                <a:solidFill>
                  <a:schemeClr val="bg1"/>
                </a:solidFill>
                <a:latin typeface="Times New Roman" pitchFamily="18" charset="0"/>
                <a:cs typeface="Times New Roman" pitchFamily="18" charset="0"/>
              </a:rPr>
              <a:t>pertambangan</a:t>
            </a:r>
            <a:r>
              <a:rPr lang="en-US" sz="2700" b="1" dirty="0" smtClean="0">
                <a:solidFill>
                  <a:schemeClr val="bg1"/>
                </a:solidFill>
                <a:latin typeface="Times New Roman" pitchFamily="18" charset="0"/>
                <a:cs typeface="Times New Roman" pitchFamily="18" charset="0"/>
              </a:rPr>
              <a:t> </a:t>
            </a:r>
            <a:r>
              <a:rPr lang="en-US" sz="2700" b="1" dirty="0" err="1" smtClean="0">
                <a:solidFill>
                  <a:schemeClr val="bg1"/>
                </a:solidFill>
                <a:latin typeface="Times New Roman" pitchFamily="18" charset="0"/>
                <a:cs typeface="Times New Roman" pitchFamily="18" charset="0"/>
              </a:rPr>
              <a:t>utama</a:t>
            </a:r>
            <a:r>
              <a:rPr lang="en-US" sz="2700" b="1" dirty="0" smtClean="0">
                <a:solidFill>
                  <a:schemeClr val="bg1"/>
                </a:solidFill>
                <a:latin typeface="Times New Roman" pitchFamily="18" charset="0"/>
                <a:cs typeface="Times New Roman" pitchFamily="18" charset="0"/>
              </a:rPr>
              <a:t> </a:t>
            </a:r>
            <a:r>
              <a:rPr lang="en-US" sz="2700" b="1" dirty="0" err="1" smtClean="0">
                <a:solidFill>
                  <a:schemeClr val="bg1"/>
                </a:solidFill>
                <a:latin typeface="Times New Roman" pitchFamily="18" charset="0"/>
                <a:cs typeface="Times New Roman" pitchFamily="18" charset="0"/>
              </a:rPr>
              <a:t>di</a:t>
            </a:r>
            <a:r>
              <a:rPr lang="en-US" sz="2700" b="1" dirty="0" smtClean="0">
                <a:solidFill>
                  <a:schemeClr val="bg1"/>
                </a:solidFill>
                <a:latin typeface="Times New Roman" pitchFamily="18" charset="0"/>
                <a:cs typeface="Times New Roman" pitchFamily="18" charset="0"/>
              </a:rPr>
              <a:t> Indonesia </a:t>
            </a:r>
            <a:r>
              <a:rPr lang="en-US" sz="2700" b="1" dirty="0" err="1" smtClean="0">
                <a:solidFill>
                  <a:schemeClr val="bg1"/>
                </a:solidFill>
                <a:latin typeface="Times New Roman" pitchFamily="18" charset="0"/>
                <a:cs typeface="Times New Roman" pitchFamily="18" charset="0"/>
              </a:rPr>
              <a:t>Tahun</a:t>
            </a:r>
            <a:r>
              <a:rPr lang="en-US" sz="2700" b="1" dirty="0" smtClean="0">
                <a:solidFill>
                  <a:schemeClr val="bg1"/>
                </a:solidFill>
                <a:latin typeface="Times New Roman" pitchFamily="18" charset="0"/>
                <a:cs typeface="Times New Roman" pitchFamily="18" charset="0"/>
              </a:rPr>
              <a:t> 1995-1999</a:t>
            </a:r>
            <a:r>
              <a:rPr lang="id-ID" b="1" dirty="0" smtClean="0">
                <a:solidFill>
                  <a:schemeClr val="bg1"/>
                </a:solidFill>
                <a:latin typeface="Times New Roman" pitchFamily="18" charset="0"/>
                <a:cs typeface="Times New Roman" pitchFamily="18" charset="0"/>
              </a:rPr>
              <a:t/>
            </a:r>
            <a:br>
              <a:rPr lang="id-ID" b="1" dirty="0" smtClean="0">
                <a:solidFill>
                  <a:schemeClr val="bg1"/>
                </a:solidFill>
                <a:latin typeface="Times New Roman" pitchFamily="18" charset="0"/>
                <a:cs typeface="Times New Roman" pitchFamily="18" charset="0"/>
              </a:rPr>
            </a:br>
            <a:endParaRPr lang="id-ID" b="1" dirty="0">
              <a:solidFill>
                <a:schemeClr val="bg1"/>
              </a:solidFill>
              <a:latin typeface="Times New Roman" pitchFamily="18" charset="0"/>
              <a:cs typeface="Times New Roman" pitchFamily="18" charset="0"/>
            </a:endParaRPr>
          </a:p>
        </p:txBody>
      </p:sp>
      <p:pic>
        <p:nvPicPr>
          <p:cNvPr id="25602" name="Picture 2" descr="C:\Users\user\Pictures\capture-20151116-235931.png"/>
          <p:cNvPicPr>
            <a:picLocks noChangeAspect="1" noChangeArrowheads="1"/>
          </p:cNvPicPr>
          <p:nvPr/>
        </p:nvPicPr>
        <p:blipFill>
          <a:blip r:embed="rId2" cstate="print"/>
          <a:srcRect/>
          <a:stretch>
            <a:fillRect/>
          </a:stretch>
        </p:blipFill>
        <p:spPr bwMode="auto">
          <a:xfrm>
            <a:off x="971600" y="908720"/>
            <a:ext cx="7056784" cy="5121073"/>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1484784"/>
            <a:ext cx="7772400" cy="936104"/>
          </a:xfrm>
        </p:spPr>
        <p:txBody>
          <a:bodyPr>
            <a:normAutofit/>
          </a:bodyPr>
          <a:lstStyle/>
          <a:p>
            <a:r>
              <a:rPr lang="en-US" sz="2400" dirty="0" err="1" smtClean="0">
                <a:latin typeface="Times New Roman" pitchFamily="18" charset="0"/>
                <a:cs typeface="Times New Roman" pitchFamily="18" charset="0"/>
              </a:rPr>
              <a:t>Jenis</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sumberdaya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energi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di</a:t>
            </a:r>
            <a:r>
              <a:rPr lang="en-US" sz="2400" dirty="0" smtClean="0">
                <a:latin typeface="Times New Roman" pitchFamily="18" charset="0"/>
                <a:cs typeface="Times New Roman" pitchFamily="18" charset="0"/>
              </a:rPr>
              <a:t> Indonesia </a:t>
            </a:r>
            <a:r>
              <a:rPr lang="en-US" sz="2400" dirty="0" err="1" smtClean="0">
                <a:latin typeface="Times New Roman" pitchFamily="18" charset="0"/>
                <a:cs typeface="Times New Roman" pitchFamily="18" charset="0"/>
              </a:rPr>
              <a:t>dan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potensinya</a:t>
            </a:r>
            <a:r>
              <a:rPr lang="id-ID" sz="2400" dirty="0" smtClean="0">
                <a:latin typeface="Times New Roman" pitchFamily="18" charset="0"/>
                <a:cs typeface="Times New Roman" pitchFamily="18" charset="0"/>
              </a:rPr>
              <a:t/>
            </a:r>
            <a:br>
              <a:rPr lang="id-ID" sz="2400" dirty="0" smtClean="0">
                <a:latin typeface="Times New Roman" pitchFamily="18" charset="0"/>
                <a:cs typeface="Times New Roman" pitchFamily="18" charset="0"/>
              </a:rPr>
            </a:br>
            <a:endParaRPr lang="id-ID" sz="2400" dirty="0">
              <a:latin typeface="Times New Roman" pitchFamily="18" charset="0"/>
              <a:cs typeface="Times New Roman" pitchFamily="18" charset="0"/>
            </a:endParaRPr>
          </a:p>
        </p:txBody>
      </p:sp>
      <p:sp>
        <p:nvSpPr>
          <p:cNvPr id="26625" name="Rectangle 1"/>
          <p:cNvSpPr>
            <a:spLocks noChangeArrowheads="1"/>
          </p:cNvSpPr>
          <p:nvPr/>
        </p:nvSpPr>
        <p:spPr bwMode="auto">
          <a:xfrm>
            <a:off x="467544" y="332656"/>
            <a:ext cx="36004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tabLst>
                <a:tab pos="228600" algn="l"/>
              </a:tabLst>
            </a:pPr>
            <a:r>
              <a:rPr kumimoji="0" lang="id-ID" sz="2400" b="1"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d. </a:t>
            </a:r>
            <a:r>
              <a:rPr kumimoji="0" lang="en-US" sz="2400" b="1" i="0" u="none" strike="noStrike" cap="none" normalizeH="0" baseline="0" dirty="0" err="1" smtClean="0">
                <a:ln>
                  <a:noFill/>
                </a:ln>
                <a:solidFill>
                  <a:schemeClr val="bg1"/>
                </a:solidFill>
                <a:effectLst/>
                <a:latin typeface="Times New Roman" pitchFamily="18" charset="0"/>
                <a:ea typeface="Calibri" pitchFamily="34" charset="0"/>
                <a:cs typeface="Times New Roman" pitchFamily="18" charset="0"/>
              </a:rPr>
              <a:t>Sumberdaya</a:t>
            </a:r>
            <a:r>
              <a:rPr kumimoji="0" lang="en-US" sz="2400" b="1"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 </a:t>
            </a:r>
            <a:r>
              <a:rPr kumimoji="0" lang="en-US" sz="2400" b="1" i="0" u="none" strike="noStrike" cap="none" normalizeH="0" baseline="0" dirty="0" err="1" smtClean="0">
                <a:ln>
                  <a:noFill/>
                </a:ln>
                <a:solidFill>
                  <a:schemeClr val="bg1"/>
                </a:solidFill>
                <a:effectLst/>
                <a:latin typeface="Times New Roman" pitchFamily="18" charset="0"/>
                <a:ea typeface="Calibri" pitchFamily="34" charset="0"/>
                <a:cs typeface="Times New Roman" pitchFamily="18" charset="0"/>
              </a:rPr>
              <a:t>energi</a:t>
            </a:r>
            <a:endParaRPr kumimoji="0" lang="en-US" sz="2400" b="1" i="0" u="none" strike="noStrike" cap="none" normalizeH="0" baseline="0" dirty="0" smtClean="0">
              <a:ln>
                <a:noFill/>
              </a:ln>
              <a:solidFill>
                <a:schemeClr val="bg1"/>
              </a:solidFill>
              <a:effectLst/>
              <a:latin typeface="Times New Roman" pitchFamily="18" charset="0"/>
              <a:cs typeface="Times New Roman" pitchFamily="18" charset="0"/>
            </a:endParaRPr>
          </a:p>
        </p:txBody>
      </p:sp>
      <p:pic>
        <p:nvPicPr>
          <p:cNvPr id="26626" name="Picture 2" descr="C:\Users\user\Pictures\capture-20151117-000327.png"/>
          <p:cNvPicPr>
            <a:picLocks noChangeAspect="1" noChangeArrowheads="1"/>
          </p:cNvPicPr>
          <p:nvPr/>
        </p:nvPicPr>
        <p:blipFill>
          <a:blip r:embed="rId2" cstate="print"/>
          <a:srcRect/>
          <a:stretch>
            <a:fillRect/>
          </a:stretch>
        </p:blipFill>
        <p:spPr bwMode="auto">
          <a:xfrm>
            <a:off x="827584" y="2204864"/>
            <a:ext cx="7416189" cy="2232248"/>
          </a:xfrm>
          <a:prstGeom prst="rect">
            <a:avLst/>
          </a:prstGeom>
          <a:noFill/>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91264" cy="6525344"/>
          </a:xfrm>
        </p:spPr>
        <p:txBody>
          <a:bodyPr>
            <a:normAutofit/>
          </a:bodyPr>
          <a:lstStyle/>
          <a:p>
            <a:pPr algn="l"/>
            <a:r>
              <a:rPr lang="id-ID" sz="2000" b="1" dirty="0" smtClean="0">
                <a:solidFill>
                  <a:schemeClr val="bg1"/>
                </a:solidFill>
                <a:latin typeface="Times New Roman" pitchFamily="18" charset="0"/>
                <a:cs typeface="Times New Roman" pitchFamily="18" charset="0"/>
              </a:rPr>
              <a:t>1. </a:t>
            </a:r>
            <a:r>
              <a:rPr lang="en-US" sz="2000" b="1" dirty="0" err="1" smtClean="0">
                <a:solidFill>
                  <a:schemeClr val="bg1"/>
                </a:solidFill>
                <a:latin typeface="Times New Roman" pitchFamily="18" charset="0"/>
                <a:cs typeface="Times New Roman" pitchFamily="18" charset="0"/>
              </a:rPr>
              <a:t>Energi</a:t>
            </a:r>
            <a:r>
              <a:rPr lang="en-US" sz="2000" b="1" dirty="0" smtClean="0">
                <a:solidFill>
                  <a:schemeClr val="bg1"/>
                </a:solidFill>
                <a:latin typeface="Times New Roman" pitchFamily="18" charset="0"/>
                <a:cs typeface="Times New Roman" pitchFamily="18" charset="0"/>
              </a:rPr>
              <a:t> </a:t>
            </a:r>
            <a:r>
              <a:rPr lang="en-US" sz="2000" b="1" dirty="0" err="1" smtClean="0">
                <a:solidFill>
                  <a:schemeClr val="bg1"/>
                </a:solidFill>
                <a:latin typeface="Times New Roman" pitchFamily="18" charset="0"/>
                <a:cs typeface="Times New Roman" pitchFamily="18" charset="0"/>
              </a:rPr>
              <a:t>matahari</a:t>
            </a:r>
            <a:r>
              <a:rPr lang="en-US" sz="2000" b="1" dirty="0" smtClean="0">
                <a:solidFill>
                  <a:schemeClr val="bg1"/>
                </a:solidFill>
                <a:latin typeface="Times New Roman" pitchFamily="18" charset="0"/>
                <a:cs typeface="Times New Roman" pitchFamily="18" charset="0"/>
              </a:rPr>
              <a:t>/</a:t>
            </a:r>
            <a:r>
              <a:rPr lang="en-US" sz="2000" b="1" dirty="0" err="1" smtClean="0">
                <a:solidFill>
                  <a:schemeClr val="bg1"/>
                </a:solidFill>
                <a:latin typeface="Times New Roman" pitchFamily="18" charset="0"/>
                <a:cs typeface="Times New Roman" pitchFamily="18" charset="0"/>
              </a:rPr>
              <a:t>surya</a:t>
            </a:r>
            <a:r>
              <a:rPr lang="id-ID" sz="2000" dirty="0" smtClean="0"/>
              <a:t/>
            </a:r>
            <a:br>
              <a:rPr lang="id-ID" sz="2000" dirty="0" smtClean="0"/>
            </a:br>
            <a:r>
              <a:rPr lang="id-ID" sz="2000" dirty="0" smtClean="0">
                <a:solidFill>
                  <a:srgbClr val="C00000"/>
                </a:solidFill>
              </a:rPr>
              <a:t/>
            </a:r>
            <a:br>
              <a:rPr lang="id-ID" sz="2000" dirty="0" smtClean="0">
                <a:solidFill>
                  <a:srgbClr val="C00000"/>
                </a:solidFill>
              </a:rPr>
            </a:br>
            <a:r>
              <a:rPr lang="en-US" sz="2000" dirty="0" err="1" smtClean="0">
                <a:solidFill>
                  <a:srgbClr val="C00000"/>
                </a:solidFill>
              </a:rPr>
              <a:t>Energi</a:t>
            </a:r>
            <a:r>
              <a:rPr lang="en-US" sz="2000" dirty="0" smtClean="0">
                <a:solidFill>
                  <a:srgbClr val="C00000"/>
                </a:solidFill>
              </a:rPr>
              <a:t> </a:t>
            </a:r>
            <a:r>
              <a:rPr lang="en-US" sz="2000" dirty="0" err="1" smtClean="0">
                <a:solidFill>
                  <a:srgbClr val="C00000"/>
                </a:solidFill>
              </a:rPr>
              <a:t>matahari</a:t>
            </a:r>
            <a:r>
              <a:rPr lang="en-US" sz="2000" dirty="0" smtClean="0">
                <a:solidFill>
                  <a:srgbClr val="C00000"/>
                </a:solidFill>
              </a:rPr>
              <a:t> </a:t>
            </a:r>
            <a:r>
              <a:rPr lang="en-US" sz="2000" dirty="0" err="1" smtClean="0">
                <a:solidFill>
                  <a:srgbClr val="C00000"/>
                </a:solidFill>
              </a:rPr>
              <a:t>saat</a:t>
            </a:r>
            <a:r>
              <a:rPr lang="en-US" sz="2000" dirty="0" smtClean="0">
                <a:solidFill>
                  <a:srgbClr val="C00000"/>
                </a:solidFill>
              </a:rPr>
              <a:t> </a:t>
            </a:r>
            <a:r>
              <a:rPr lang="en-US" sz="2000" dirty="0" err="1" smtClean="0">
                <a:solidFill>
                  <a:srgbClr val="C00000"/>
                </a:solidFill>
              </a:rPr>
              <a:t>ini</a:t>
            </a:r>
            <a:r>
              <a:rPr lang="en-US" sz="2000" dirty="0" smtClean="0">
                <a:solidFill>
                  <a:srgbClr val="C00000"/>
                </a:solidFill>
              </a:rPr>
              <a:t> </a:t>
            </a:r>
            <a:r>
              <a:rPr lang="en-US" sz="2000" dirty="0" err="1" smtClean="0">
                <a:solidFill>
                  <a:srgbClr val="C00000"/>
                </a:solidFill>
              </a:rPr>
              <a:t>telah</a:t>
            </a:r>
            <a:r>
              <a:rPr lang="en-US" sz="2000" dirty="0" smtClean="0">
                <a:solidFill>
                  <a:srgbClr val="C00000"/>
                </a:solidFill>
              </a:rPr>
              <a:t> </a:t>
            </a:r>
            <a:r>
              <a:rPr lang="en-US" sz="2000" dirty="0" err="1" smtClean="0">
                <a:solidFill>
                  <a:srgbClr val="C00000"/>
                </a:solidFill>
              </a:rPr>
              <a:t>diterapkan</a:t>
            </a:r>
            <a:r>
              <a:rPr lang="en-US" sz="2000" dirty="0" smtClean="0">
                <a:solidFill>
                  <a:srgbClr val="C00000"/>
                </a:solidFill>
              </a:rPr>
              <a:t> </a:t>
            </a:r>
            <a:r>
              <a:rPr lang="en-US" sz="2000" dirty="0" err="1" smtClean="0">
                <a:solidFill>
                  <a:srgbClr val="C00000"/>
                </a:solidFill>
              </a:rPr>
              <a:t>di</a:t>
            </a:r>
            <a:r>
              <a:rPr lang="en-US" sz="2000" dirty="0" smtClean="0">
                <a:solidFill>
                  <a:srgbClr val="C00000"/>
                </a:solidFill>
              </a:rPr>
              <a:t>:</a:t>
            </a:r>
            <a:r>
              <a:rPr lang="id-ID" sz="2000" dirty="0" smtClean="0">
                <a:solidFill>
                  <a:srgbClr val="C00000"/>
                </a:solidFill>
              </a:rPr>
              <a:t/>
            </a:r>
            <a:br>
              <a:rPr lang="id-ID" sz="2000" dirty="0" smtClean="0">
                <a:solidFill>
                  <a:srgbClr val="C00000"/>
                </a:solidFill>
              </a:rPr>
            </a:br>
            <a:r>
              <a:rPr lang="en-US" sz="2000" dirty="0" smtClean="0">
                <a:solidFill>
                  <a:srgbClr val="C00000"/>
                </a:solidFill>
              </a:rPr>
              <a:t>(</a:t>
            </a:r>
            <a:r>
              <a:rPr lang="en-US" sz="2000" dirty="0" smtClean="0">
                <a:solidFill>
                  <a:srgbClr val="C00000"/>
                </a:solidFill>
              </a:rPr>
              <a:t>1) </a:t>
            </a:r>
            <a:r>
              <a:rPr lang="en-US" sz="2000" dirty="0" err="1" smtClean="0">
                <a:solidFill>
                  <a:srgbClr val="C00000"/>
                </a:solidFill>
              </a:rPr>
              <a:t>Sukatani</a:t>
            </a:r>
            <a:r>
              <a:rPr lang="en-US" sz="2000" dirty="0" smtClean="0">
                <a:solidFill>
                  <a:srgbClr val="C00000"/>
                </a:solidFill>
              </a:rPr>
              <a:t>, </a:t>
            </a:r>
            <a:r>
              <a:rPr lang="en-US" sz="2000" dirty="0" err="1" smtClean="0">
                <a:solidFill>
                  <a:srgbClr val="C00000"/>
                </a:solidFill>
              </a:rPr>
              <a:t>Sukabumi</a:t>
            </a:r>
            <a:r>
              <a:rPr lang="en-US" sz="2000" dirty="0" smtClean="0">
                <a:solidFill>
                  <a:srgbClr val="C00000"/>
                </a:solidFill>
              </a:rPr>
              <a:t>; </a:t>
            </a:r>
            <a:r>
              <a:rPr lang="id-ID" sz="2000" dirty="0" smtClean="0">
                <a:solidFill>
                  <a:srgbClr val="C00000"/>
                </a:solidFill>
              </a:rPr>
              <a:t/>
            </a:r>
            <a:br>
              <a:rPr lang="id-ID" sz="2000" dirty="0" smtClean="0">
                <a:solidFill>
                  <a:srgbClr val="C00000"/>
                </a:solidFill>
              </a:rPr>
            </a:br>
            <a:r>
              <a:rPr lang="en-US" sz="2000" dirty="0" smtClean="0">
                <a:solidFill>
                  <a:srgbClr val="C00000"/>
                </a:solidFill>
              </a:rPr>
              <a:t>(</a:t>
            </a:r>
            <a:r>
              <a:rPr lang="en-US" sz="2000" dirty="0" smtClean="0">
                <a:solidFill>
                  <a:srgbClr val="C00000"/>
                </a:solidFill>
              </a:rPr>
              <a:t>2) </a:t>
            </a:r>
            <a:r>
              <a:rPr lang="en-US" sz="2000" dirty="0" err="1" smtClean="0">
                <a:solidFill>
                  <a:srgbClr val="C00000"/>
                </a:solidFill>
              </a:rPr>
              <a:t>Kampung</a:t>
            </a:r>
            <a:r>
              <a:rPr lang="en-US" sz="2000" dirty="0" smtClean="0">
                <a:solidFill>
                  <a:srgbClr val="C00000"/>
                </a:solidFill>
              </a:rPr>
              <a:t> </a:t>
            </a:r>
            <a:r>
              <a:rPr lang="en-US" sz="2000" dirty="0" err="1" smtClean="0">
                <a:solidFill>
                  <a:srgbClr val="C00000"/>
                </a:solidFill>
              </a:rPr>
              <a:t>laut</a:t>
            </a:r>
            <a:r>
              <a:rPr lang="en-US" sz="2000" dirty="0" smtClean="0">
                <a:solidFill>
                  <a:srgbClr val="C00000"/>
                </a:solidFill>
              </a:rPr>
              <a:t>, </a:t>
            </a:r>
            <a:r>
              <a:rPr lang="en-US" sz="2000" dirty="0" err="1" smtClean="0">
                <a:solidFill>
                  <a:srgbClr val="C00000"/>
                </a:solidFill>
              </a:rPr>
              <a:t>Kecamatan</a:t>
            </a:r>
            <a:r>
              <a:rPr lang="en-US" sz="2000" dirty="0" smtClean="0">
                <a:solidFill>
                  <a:srgbClr val="C00000"/>
                </a:solidFill>
              </a:rPr>
              <a:t> </a:t>
            </a:r>
            <a:r>
              <a:rPr lang="en-US" sz="2000" dirty="0" err="1" smtClean="0">
                <a:solidFill>
                  <a:srgbClr val="C00000"/>
                </a:solidFill>
              </a:rPr>
              <a:t>Cimanggu</a:t>
            </a:r>
            <a:r>
              <a:rPr lang="en-US" sz="2000" dirty="0" smtClean="0">
                <a:solidFill>
                  <a:srgbClr val="C00000"/>
                </a:solidFill>
              </a:rPr>
              <a:t>, </a:t>
            </a:r>
            <a:r>
              <a:rPr lang="en-US" sz="2000" dirty="0" err="1" smtClean="0">
                <a:solidFill>
                  <a:srgbClr val="C00000"/>
                </a:solidFill>
              </a:rPr>
              <a:t>Kecamatan</a:t>
            </a:r>
            <a:r>
              <a:rPr lang="en-US" sz="2000" dirty="0" smtClean="0">
                <a:solidFill>
                  <a:srgbClr val="C00000"/>
                </a:solidFill>
              </a:rPr>
              <a:t> </a:t>
            </a:r>
            <a:r>
              <a:rPr lang="en-US" sz="2000" dirty="0" err="1" smtClean="0">
                <a:solidFill>
                  <a:srgbClr val="C00000"/>
                </a:solidFill>
              </a:rPr>
              <a:t>Kawunganten</a:t>
            </a:r>
            <a:r>
              <a:rPr lang="en-US" sz="2000" dirty="0" smtClean="0">
                <a:solidFill>
                  <a:srgbClr val="C00000"/>
                </a:solidFill>
              </a:rPr>
              <a:t>, </a:t>
            </a:r>
            <a:r>
              <a:rPr lang="en-US" sz="2000" dirty="0" err="1" smtClean="0">
                <a:solidFill>
                  <a:srgbClr val="C00000"/>
                </a:solidFill>
              </a:rPr>
              <a:t>Cilacap</a:t>
            </a:r>
            <a:r>
              <a:rPr lang="en-US" sz="2000" dirty="0" smtClean="0">
                <a:solidFill>
                  <a:srgbClr val="C00000"/>
                </a:solidFill>
              </a:rPr>
              <a:t>; (3) </a:t>
            </a:r>
            <a:r>
              <a:rPr lang="en-US" sz="2000" dirty="0" err="1" smtClean="0">
                <a:solidFill>
                  <a:srgbClr val="C00000"/>
                </a:solidFill>
              </a:rPr>
              <a:t>Karimun</a:t>
            </a:r>
            <a:r>
              <a:rPr lang="en-US" sz="2000" dirty="0" smtClean="0">
                <a:solidFill>
                  <a:srgbClr val="C00000"/>
                </a:solidFill>
              </a:rPr>
              <a:t> </a:t>
            </a:r>
            <a:r>
              <a:rPr lang="en-US" sz="2000" dirty="0" err="1" smtClean="0">
                <a:solidFill>
                  <a:srgbClr val="C00000"/>
                </a:solidFill>
              </a:rPr>
              <a:t>Jawa</a:t>
            </a:r>
            <a:r>
              <a:rPr lang="en-US" sz="2000" dirty="0" smtClean="0">
                <a:solidFill>
                  <a:srgbClr val="C00000"/>
                </a:solidFill>
              </a:rPr>
              <a:t>, </a:t>
            </a:r>
            <a:r>
              <a:rPr lang="en-US" sz="2000" dirty="0" err="1" smtClean="0">
                <a:solidFill>
                  <a:srgbClr val="C00000"/>
                </a:solidFill>
              </a:rPr>
              <a:t>Rembang</a:t>
            </a:r>
            <a:r>
              <a:rPr lang="en-US" sz="2000" dirty="0" smtClean="0">
                <a:solidFill>
                  <a:srgbClr val="C00000"/>
                </a:solidFill>
              </a:rPr>
              <a:t>; </a:t>
            </a:r>
            <a:r>
              <a:rPr lang="id-ID" sz="2000" dirty="0" smtClean="0">
                <a:solidFill>
                  <a:srgbClr val="C00000"/>
                </a:solidFill>
              </a:rPr>
              <a:t/>
            </a:r>
            <a:br>
              <a:rPr lang="id-ID" sz="2000" dirty="0" smtClean="0">
                <a:solidFill>
                  <a:srgbClr val="C00000"/>
                </a:solidFill>
              </a:rPr>
            </a:br>
            <a:r>
              <a:rPr lang="en-US" sz="2000" dirty="0" smtClean="0">
                <a:solidFill>
                  <a:srgbClr val="C00000"/>
                </a:solidFill>
              </a:rPr>
              <a:t>(</a:t>
            </a:r>
            <a:r>
              <a:rPr lang="en-US" sz="2000" dirty="0" smtClean="0">
                <a:solidFill>
                  <a:srgbClr val="C00000"/>
                </a:solidFill>
              </a:rPr>
              <a:t>4) </a:t>
            </a:r>
            <a:r>
              <a:rPr lang="en-US" sz="2000" dirty="0" err="1" smtClean="0">
                <a:solidFill>
                  <a:srgbClr val="C00000"/>
                </a:solidFill>
              </a:rPr>
              <a:t>Pulau</a:t>
            </a:r>
            <a:r>
              <a:rPr lang="en-US" sz="2000" dirty="0" smtClean="0">
                <a:solidFill>
                  <a:srgbClr val="C00000"/>
                </a:solidFill>
              </a:rPr>
              <a:t> </a:t>
            </a:r>
            <a:r>
              <a:rPr lang="en-US" sz="2000" dirty="0" err="1" smtClean="0">
                <a:solidFill>
                  <a:srgbClr val="C00000"/>
                </a:solidFill>
              </a:rPr>
              <a:t>Kelapa</a:t>
            </a:r>
            <a:r>
              <a:rPr lang="en-US" sz="2000" dirty="0" smtClean="0">
                <a:solidFill>
                  <a:srgbClr val="C00000"/>
                </a:solidFill>
              </a:rPr>
              <a:t> </a:t>
            </a:r>
            <a:r>
              <a:rPr lang="en-US" sz="2000" dirty="0" err="1" smtClean="0">
                <a:solidFill>
                  <a:srgbClr val="C00000"/>
                </a:solidFill>
              </a:rPr>
              <a:t>Dua</a:t>
            </a:r>
            <a:r>
              <a:rPr lang="en-US" sz="2000" dirty="0" smtClean="0">
                <a:solidFill>
                  <a:srgbClr val="C00000"/>
                </a:solidFill>
              </a:rPr>
              <a:t>, </a:t>
            </a:r>
            <a:r>
              <a:rPr lang="en-US" sz="2000" dirty="0" err="1" smtClean="0">
                <a:solidFill>
                  <a:srgbClr val="C00000"/>
                </a:solidFill>
              </a:rPr>
              <a:t>Panggang</a:t>
            </a:r>
            <a:r>
              <a:rPr lang="en-US" sz="2000" dirty="0" smtClean="0">
                <a:solidFill>
                  <a:srgbClr val="C00000"/>
                </a:solidFill>
              </a:rPr>
              <a:t>, </a:t>
            </a:r>
            <a:r>
              <a:rPr lang="en-US" sz="2000" dirty="0" err="1" smtClean="0">
                <a:solidFill>
                  <a:srgbClr val="C00000"/>
                </a:solidFill>
              </a:rPr>
              <a:t>Payung</a:t>
            </a:r>
            <a:r>
              <a:rPr lang="en-US" sz="2000" dirty="0" smtClean="0">
                <a:solidFill>
                  <a:srgbClr val="C00000"/>
                </a:solidFill>
              </a:rPr>
              <a:t>, </a:t>
            </a:r>
            <a:r>
              <a:rPr lang="en-US" sz="2000" dirty="0" err="1" smtClean="0">
                <a:solidFill>
                  <a:srgbClr val="C00000"/>
                </a:solidFill>
              </a:rPr>
              <a:t>Pramuka</a:t>
            </a:r>
            <a:r>
              <a:rPr lang="en-US" sz="2000" dirty="0" smtClean="0">
                <a:solidFill>
                  <a:srgbClr val="C00000"/>
                </a:solidFill>
              </a:rPr>
              <a:t>, </a:t>
            </a:r>
            <a:r>
              <a:rPr lang="en-US" sz="2000" dirty="0" err="1" smtClean="0">
                <a:solidFill>
                  <a:srgbClr val="C00000"/>
                </a:solidFill>
              </a:rPr>
              <a:t>dan</a:t>
            </a:r>
            <a:r>
              <a:rPr lang="en-US" sz="2000" dirty="0" smtClean="0">
                <a:solidFill>
                  <a:srgbClr val="C00000"/>
                </a:solidFill>
              </a:rPr>
              <a:t> </a:t>
            </a:r>
            <a:r>
              <a:rPr lang="en-US" sz="2000" dirty="0" err="1" smtClean="0">
                <a:solidFill>
                  <a:srgbClr val="C00000"/>
                </a:solidFill>
              </a:rPr>
              <a:t>Karya</a:t>
            </a:r>
            <a:r>
              <a:rPr lang="en-US" sz="2000" dirty="0" smtClean="0">
                <a:solidFill>
                  <a:srgbClr val="C00000"/>
                </a:solidFill>
              </a:rPr>
              <a:t> </a:t>
            </a:r>
            <a:r>
              <a:rPr lang="en-US" sz="2000" dirty="0" err="1" smtClean="0">
                <a:solidFill>
                  <a:srgbClr val="C00000"/>
                </a:solidFill>
              </a:rPr>
              <a:t>di</a:t>
            </a:r>
            <a:r>
              <a:rPr lang="en-US" sz="2000" dirty="0" smtClean="0">
                <a:solidFill>
                  <a:srgbClr val="C00000"/>
                </a:solidFill>
              </a:rPr>
              <a:t> </a:t>
            </a:r>
            <a:r>
              <a:rPr lang="en-US" sz="2000" dirty="0" err="1" smtClean="0">
                <a:solidFill>
                  <a:srgbClr val="C00000"/>
                </a:solidFill>
              </a:rPr>
              <a:t>kecamatan</a:t>
            </a:r>
            <a:r>
              <a:rPr lang="en-US" sz="2000" dirty="0" smtClean="0">
                <a:solidFill>
                  <a:srgbClr val="C00000"/>
                </a:solidFill>
              </a:rPr>
              <a:t> </a:t>
            </a:r>
            <a:r>
              <a:rPr lang="en-US" sz="2000" dirty="0" err="1" smtClean="0">
                <a:solidFill>
                  <a:srgbClr val="C00000"/>
                </a:solidFill>
              </a:rPr>
              <a:t>Kepulauan</a:t>
            </a:r>
            <a:r>
              <a:rPr lang="en-US" sz="2000" dirty="0" smtClean="0">
                <a:solidFill>
                  <a:srgbClr val="C00000"/>
                </a:solidFill>
              </a:rPr>
              <a:t> </a:t>
            </a:r>
            <a:r>
              <a:rPr lang="en-US" sz="2000" dirty="0" err="1" smtClean="0">
                <a:solidFill>
                  <a:srgbClr val="C00000"/>
                </a:solidFill>
              </a:rPr>
              <a:t>Seribu</a:t>
            </a:r>
            <a:r>
              <a:rPr lang="en-US" sz="2000" dirty="0" smtClean="0">
                <a:solidFill>
                  <a:srgbClr val="C00000"/>
                </a:solidFill>
              </a:rPr>
              <a:t>, </a:t>
            </a:r>
            <a:r>
              <a:rPr lang="id-ID" sz="2000" dirty="0" smtClean="0">
                <a:solidFill>
                  <a:srgbClr val="C00000"/>
                </a:solidFill>
              </a:rPr>
              <a:t/>
            </a:r>
            <a:br>
              <a:rPr lang="id-ID" sz="2000" dirty="0" smtClean="0">
                <a:solidFill>
                  <a:srgbClr val="C00000"/>
                </a:solidFill>
              </a:rPr>
            </a:br>
            <a:r>
              <a:rPr lang="en-US" sz="2000" dirty="0" smtClean="0">
                <a:solidFill>
                  <a:srgbClr val="C00000"/>
                </a:solidFill>
              </a:rPr>
              <a:t>(</a:t>
            </a:r>
            <a:r>
              <a:rPr lang="en-US" sz="2000" dirty="0" smtClean="0">
                <a:solidFill>
                  <a:srgbClr val="C00000"/>
                </a:solidFill>
              </a:rPr>
              <a:t>5) </a:t>
            </a:r>
            <a:r>
              <a:rPr lang="en-US" sz="2000" dirty="0" err="1" smtClean="0">
                <a:solidFill>
                  <a:srgbClr val="C00000"/>
                </a:solidFill>
              </a:rPr>
              <a:t>Kepulauan</a:t>
            </a:r>
            <a:r>
              <a:rPr lang="en-US" sz="2000" dirty="0" smtClean="0">
                <a:solidFill>
                  <a:srgbClr val="C00000"/>
                </a:solidFill>
              </a:rPr>
              <a:t> </a:t>
            </a:r>
            <a:r>
              <a:rPr lang="en-US" sz="2000" dirty="0" err="1" smtClean="0">
                <a:solidFill>
                  <a:srgbClr val="C00000"/>
                </a:solidFill>
              </a:rPr>
              <a:t>Batam</a:t>
            </a:r>
            <a:r>
              <a:rPr lang="en-US" sz="2000" dirty="0" smtClean="0">
                <a:solidFill>
                  <a:srgbClr val="C00000"/>
                </a:solidFill>
              </a:rPr>
              <a:t>; </a:t>
            </a:r>
            <a:r>
              <a:rPr lang="id-ID" sz="2000" dirty="0" smtClean="0">
                <a:solidFill>
                  <a:srgbClr val="C00000"/>
                </a:solidFill>
              </a:rPr>
              <a:t/>
            </a:r>
            <a:br>
              <a:rPr lang="id-ID" sz="2000" dirty="0" smtClean="0">
                <a:solidFill>
                  <a:srgbClr val="C00000"/>
                </a:solidFill>
              </a:rPr>
            </a:br>
            <a:r>
              <a:rPr lang="en-US" sz="2000" dirty="0" smtClean="0">
                <a:solidFill>
                  <a:srgbClr val="C00000"/>
                </a:solidFill>
              </a:rPr>
              <a:t>(</a:t>
            </a:r>
            <a:r>
              <a:rPr lang="en-US" sz="2000" dirty="0" smtClean="0">
                <a:solidFill>
                  <a:srgbClr val="C00000"/>
                </a:solidFill>
              </a:rPr>
              <a:t>6) Daerah </a:t>
            </a:r>
            <a:r>
              <a:rPr lang="en-US" sz="2000" dirty="0" err="1" smtClean="0">
                <a:solidFill>
                  <a:srgbClr val="C00000"/>
                </a:solidFill>
              </a:rPr>
              <a:t>transmigran</a:t>
            </a:r>
            <a:r>
              <a:rPr lang="en-US" sz="2000" dirty="0" smtClean="0">
                <a:solidFill>
                  <a:srgbClr val="C00000"/>
                </a:solidFill>
              </a:rPr>
              <a:t> </a:t>
            </a:r>
            <a:r>
              <a:rPr lang="en-US" sz="2000" dirty="0" err="1" smtClean="0">
                <a:solidFill>
                  <a:srgbClr val="C00000"/>
                </a:solidFill>
              </a:rPr>
              <a:t>Pateuk</a:t>
            </a:r>
            <a:r>
              <a:rPr lang="en-US" sz="2000" dirty="0" smtClean="0">
                <a:solidFill>
                  <a:srgbClr val="C00000"/>
                </a:solidFill>
              </a:rPr>
              <a:t>, Aceh Barat; </a:t>
            </a:r>
            <a:r>
              <a:rPr lang="id-ID" sz="2000" dirty="0" smtClean="0">
                <a:solidFill>
                  <a:srgbClr val="C00000"/>
                </a:solidFill>
              </a:rPr>
              <a:t/>
            </a:r>
            <a:br>
              <a:rPr lang="id-ID" sz="2000" dirty="0" smtClean="0">
                <a:solidFill>
                  <a:srgbClr val="C00000"/>
                </a:solidFill>
              </a:rPr>
            </a:br>
            <a:r>
              <a:rPr lang="en-US" sz="2000" dirty="0" smtClean="0">
                <a:solidFill>
                  <a:srgbClr val="C00000"/>
                </a:solidFill>
              </a:rPr>
              <a:t>(</a:t>
            </a:r>
            <a:r>
              <a:rPr lang="en-US" sz="2000" dirty="0" smtClean="0">
                <a:solidFill>
                  <a:srgbClr val="C00000"/>
                </a:solidFill>
              </a:rPr>
              <a:t>7) </a:t>
            </a:r>
            <a:r>
              <a:rPr lang="en-US" sz="2000" dirty="0" err="1" smtClean="0">
                <a:solidFill>
                  <a:srgbClr val="C00000"/>
                </a:solidFill>
              </a:rPr>
              <a:t>Buol</a:t>
            </a:r>
            <a:r>
              <a:rPr lang="en-US" sz="2000" dirty="0" smtClean="0">
                <a:solidFill>
                  <a:srgbClr val="C00000"/>
                </a:solidFill>
              </a:rPr>
              <a:t> </a:t>
            </a:r>
            <a:r>
              <a:rPr lang="en-US" sz="2000" dirty="0" err="1" smtClean="0">
                <a:solidFill>
                  <a:srgbClr val="C00000"/>
                </a:solidFill>
              </a:rPr>
              <a:t>Toli-toli</a:t>
            </a:r>
            <a:r>
              <a:rPr lang="en-US" sz="2000" dirty="0" smtClean="0">
                <a:solidFill>
                  <a:srgbClr val="C00000"/>
                </a:solidFill>
              </a:rPr>
              <a:t>, Sulawesi Tengah; </a:t>
            </a:r>
            <a:r>
              <a:rPr lang="id-ID" sz="2000" dirty="0" smtClean="0">
                <a:solidFill>
                  <a:srgbClr val="C00000"/>
                </a:solidFill>
              </a:rPr>
              <a:t/>
            </a:r>
            <a:br>
              <a:rPr lang="id-ID" sz="2000" dirty="0" smtClean="0">
                <a:solidFill>
                  <a:srgbClr val="C00000"/>
                </a:solidFill>
              </a:rPr>
            </a:br>
            <a:r>
              <a:rPr lang="en-US" sz="2000" dirty="0" smtClean="0">
                <a:solidFill>
                  <a:srgbClr val="C00000"/>
                </a:solidFill>
              </a:rPr>
              <a:t>(</a:t>
            </a:r>
            <a:r>
              <a:rPr lang="en-US" sz="2000" dirty="0" smtClean="0">
                <a:solidFill>
                  <a:srgbClr val="C00000"/>
                </a:solidFill>
              </a:rPr>
              <a:t>8) Daerah </a:t>
            </a:r>
            <a:r>
              <a:rPr lang="en-US" sz="2000" dirty="0" err="1" smtClean="0">
                <a:solidFill>
                  <a:srgbClr val="C00000"/>
                </a:solidFill>
              </a:rPr>
              <a:t>transmigran</a:t>
            </a:r>
            <a:r>
              <a:rPr lang="en-US" sz="2000" dirty="0" smtClean="0">
                <a:solidFill>
                  <a:srgbClr val="C00000"/>
                </a:solidFill>
              </a:rPr>
              <a:t> Muting, Papua; </a:t>
            </a:r>
            <a:r>
              <a:rPr lang="id-ID" sz="2000" dirty="0" smtClean="0">
                <a:solidFill>
                  <a:srgbClr val="C00000"/>
                </a:solidFill>
              </a:rPr>
              <a:t/>
            </a:r>
            <a:br>
              <a:rPr lang="id-ID" sz="2000" dirty="0" smtClean="0">
                <a:solidFill>
                  <a:srgbClr val="C00000"/>
                </a:solidFill>
              </a:rPr>
            </a:br>
            <a:r>
              <a:rPr lang="en-US" sz="2000" dirty="0" smtClean="0">
                <a:solidFill>
                  <a:srgbClr val="C00000"/>
                </a:solidFill>
              </a:rPr>
              <a:t>(</a:t>
            </a:r>
            <a:r>
              <a:rPr lang="en-US" sz="2000" dirty="0" smtClean="0">
                <a:solidFill>
                  <a:srgbClr val="C00000"/>
                </a:solidFill>
              </a:rPr>
              <a:t>9) </a:t>
            </a:r>
            <a:r>
              <a:rPr lang="en-US" sz="2000" dirty="0" err="1" smtClean="0">
                <a:solidFill>
                  <a:srgbClr val="C00000"/>
                </a:solidFill>
              </a:rPr>
              <a:t>Langkat</a:t>
            </a:r>
            <a:r>
              <a:rPr lang="en-US" sz="2000" dirty="0" smtClean="0">
                <a:solidFill>
                  <a:srgbClr val="C00000"/>
                </a:solidFill>
              </a:rPr>
              <a:t>, Sulawesi Utara; </a:t>
            </a:r>
            <a:r>
              <a:rPr lang="id-ID" sz="2000" dirty="0" smtClean="0">
                <a:solidFill>
                  <a:srgbClr val="C00000"/>
                </a:solidFill>
              </a:rPr>
              <a:t/>
            </a:r>
            <a:br>
              <a:rPr lang="id-ID" sz="2000" dirty="0" smtClean="0">
                <a:solidFill>
                  <a:srgbClr val="C00000"/>
                </a:solidFill>
              </a:rPr>
            </a:br>
            <a:r>
              <a:rPr lang="en-US" sz="2000" dirty="0" smtClean="0">
                <a:solidFill>
                  <a:srgbClr val="C00000"/>
                </a:solidFill>
              </a:rPr>
              <a:t>(</a:t>
            </a:r>
            <a:r>
              <a:rPr lang="en-US" sz="2000" dirty="0" smtClean="0">
                <a:solidFill>
                  <a:srgbClr val="C00000"/>
                </a:solidFill>
              </a:rPr>
              <a:t>10) </a:t>
            </a:r>
            <a:r>
              <a:rPr lang="en-US" sz="2000" dirty="0" err="1" smtClean="0">
                <a:solidFill>
                  <a:srgbClr val="C00000"/>
                </a:solidFill>
              </a:rPr>
              <a:t>Tambelangan</a:t>
            </a:r>
            <a:r>
              <a:rPr lang="en-US" sz="2000" dirty="0" smtClean="0">
                <a:solidFill>
                  <a:srgbClr val="C00000"/>
                </a:solidFill>
              </a:rPr>
              <a:t>, </a:t>
            </a:r>
            <a:r>
              <a:rPr lang="en-US" sz="2000" dirty="0" err="1" smtClean="0">
                <a:solidFill>
                  <a:srgbClr val="C00000"/>
                </a:solidFill>
              </a:rPr>
              <a:t>kabupaten</a:t>
            </a:r>
            <a:r>
              <a:rPr lang="en-US" sz="2000" dirty="0" smtClean="0">
                <a:solidFill>
                  <a:srgbClr val="C00000"/>
                </a:solidFill>
              </a:rPr>
              <a:t> </a:t>
            </a:r>
            <a:r>
              <a:rPr lang="en-US" sz="2000" dirty="0" err="1" smtClean="0">
                <a:solidFill>
                  <a:srgbClr val="C00000"/>
                </a:solidFill>
              </a:rPr>
              <a:t>Sampang</a:t>
            </a:r>
            <a:r>
              <a:rPr lang="en-US" sz="2000" dirty="0" smtClean="0">
                <a:solidFill>
                  <a:srgbClr val="C00000"/>
                </a:solidFill>
              </a:rPr>
              <a:t> </a:t>
            </a:r>
            <a:r>
              <a:rPr lang="en-US" sz="2000" dirty="0" err="1" smtClean="0">
                <a:solidFill>
                  <a:srgbClr val="C00000"/>
                </a:solidFill>
              </a:rPr>
              <a:t>dan</a:t>
            </a:r>
            <a:r>
              <a:rPr lang="en-US" sz="2000" dirty="0" smtClean="0">
                <a:solidFill>
                  <a:srgbClr val="C00000"/>
                </a:solidFill>
              </a:rPr>
              <a:t> </a:t>
            </a:r>
            <a:r>
              <a:rPr lang="en-US" sz="2000" dirty="0" err="1" smtClean="0">
                <a:solidFill>
                  <a:srgbClr val="C00000"/>
                </a:solidFill>
              </a:rPr>
              <a:t>Waru</a:t>
            </a:r>
            <a:r>
              <a:rPr lang="en-US" sz="2000" dirty="0" smtClean="0">
                <a:solidFill>
                  <a:srgbClr val="C00000"/>
                </a:solidFill>
              </a:rPr>
              <a:t>, </a:t>
            </a:r>
            <a:r>
              <a:rPr lang="en-US" sz="2000" dirty="0" err="1" smtClean="0">
                <a:solidFill>
                  <a:srgbClr val="C00000"/>
                </a:solidFill>
              </a:rPr>
              <a:t>kabupaten</a:t>
            </a:r>
            <a:r>
              <a:rPr lang="en-US" sz="2000" dirty="0" smtClean="0">
                <a:solidFill>
                  <a:srgbClr val="C00000"/>
                </a:solidFill>
              </a:rPr>
              <a:t> </a:t>
            </a:r>
            <a:r>
              <a:rPr lang="en-US" sz="2000" dirty="0" err="1" smtClean="0">
                <a:solidFill>
                  <a:srgbClr val="C00000"/>
                </a:solidFill>
              </a:rPr>
              <a:t>Pamekasan</a:t>
            </a:r>
            <a:r>
              <a:rPr lang="en-US" sz="2000" dirty="0" smtClean="0">
                <a:solidFill>
                  <a:srgbClr val="C00000"/>
                </a:solidFill>
              </a:rPr>
              <a:t> </a:t>
            </a:r>
            <a:r>
              <a:rPr lang="en-US" sz="2000" dirty="0" err="1" smtClean="0">
                <a:solidFill>
                  <a:srgbClr val="C00000"/>
                </a:solidFill>
              </a:rPr>
              <a:t>di</a:t>
            </a:r>
            <a:r>
              <a:rPr lang="en-US" sz="2000" dirty="0" smtClean="0">
                <a:solidFill>
                  <a:srgbClr val="C00000"/>
                </a:solidFill>
              </a:rPr>
              <a:t> </a:t>
            </a:r>
            <a:r>
              <a:rPr lang="en-US" sz="2000" dirty="0" err="1" smtClean="0">
                <a:solidFill>
                  <a:srgbClr val="C00000"/>
                </a:solidFill>
              </a:rPr>
              <a:t>Pulau</a:t>
            </a:r>
            <a:r>
              <a:rPr lang="en-US" sz="2000" dirty="0" smtClean="0">
                <a:solidFill>
                  <a:srgbClr val="C00000"/>
                </a:solidFill>
              </a:rPr>
              <a:t> Madura</a:t>
            </a:r>
            <a:r>
              <a:rPr lang="en-US" sz="2000" dirty="0" smtClean="0">
                <a:solidFill>
                  <a:srgbClr val="C00000"/>
                </a:solidFill>
              </a:rPr>
              <a:t>.</a:t>
            </a:r>
            <a:r>
              <a:rPr lang="id-ID" sz="2000" dirty="0" smtClean="0">
                <a:solidFill>
                  <a:srgbClr val="C00000"/>
                </a:solidFill>
              </a:rPr>
              <a:t/>
            </a:r>
            <a:br>
              <a:rPr lang="id-ID" sz="2000" dirty="0" smtClean="0">
                <a:solidFill>
                  <a:srgbClr val="C00000"/>
                </a:solidFill>
              </a:rPr>
            </a:br>
            <a:r>
              <a:rPr lang="id-ID" sz="2000" dirty="0" smtClean="0"/>
              <a:t/>
            </a:r>
            <a:br>
              <a:rPr lang="id-ID" sz="2000" dirty="0" smtClean="0"/>
            </a:br>
            <a:r>
              <a:rPr lang="id-ID" sz="2000" dirty="0" smtClean="0">
                <a:solidFill>
                  <a:srgbClr val="002060"/>
                </a:solidFill>
              </a:rPr>
              <a:t>-</a:t>
            </a:r>
            <a:r>
              <a:rPr lang="en-US" sz="2000" dirty="0" err="1" smtClean="0">
                <a:solidFill>
                  <a:srgbClr val="002060"/>
                </a:solidFill>
              </a:rPr>
              <a:t>Umumnya</a:t>
            </a:r>
            <a:r>
              <a:rPr lang="en-US" sz="2000" dirty="0" smtClean="0">
                <a:solidFill>
                  <a:srgbClr val="002060"/>
                </a:solidFill>
              </a:rPr>
              <a:t> </a:t>
            </a:r>
            <a:r>
              <a:rPr lang="en-US" sz="2000" dirty="0" err="1" smtClean="0">
                <a:solidFill>
                  <a:srgbClr val="002060"/>
                </a:solidFill>
              </a:rPr>
              <a:t>energi</a:t>
            </a:r>
            <a:r>
              <a:rPr lang="en-US" sz="2000" dirty="0" smtClean="0">
                <a:solidFill>
                  <a:srgbClr val="002060"/>
                </a:solidFill>
              </a:rPr>
              <a:t> </a:t>
            </a:r>
            <a:r>
              <a:rPr lang="en-US" sz="2000" dirty="0" err="1" smtClean="0">
                <a:solidFill>
                  <a:srgbClr val="002060"/>
                </a:solidFill>
              </a:rPr>
              <a:t>matahari</a:t>
            </a:r>
            <a:r>
              <a:rPr lang="en-US" sz="2000" dirty="0" smtClean="0">
                <a:solidFill>
                  <a:srgbClr val="002060"/>
                </a:solidFill>
              </a:rPr>
              <a:t> </a:t>
            </a:r>
            <a:r>
              <a:rPr lang="en-US" sz="2000" dirty="0" err="1" smtClean="0">
                <a:solidFill>
                  <a:srgbClr val="002060"/>
                </a:solidFill>
              </a:rPr>
              <a:t>digunakan</a:t>
            </a:r>
            <a:r>
              <a:rPr lang="en-US" sz="2000" dirty="0" smtClean="0">
                <a:solidFill>
                  <a:srgbClr val="002060"/>
                </a:solidFill>
              </a:rPr>
              <a:t> </a:t>
            </a:r>
            <a:r>
              <a:rPr lang="en-US" sz="2000" dirty="0" err="1" smtClean="0">
                <a:solidFill>
                  <a:srgbClr val="002060"/>
                </a:solidFill>
              </a:rPr>
              <a:t>pada</a:t>
            </a:r>
            <a:r>
              <a:rPr lang="en-US" sz="2000" dirty="0" smtClean="0">
                <a:solidFill>
                  <a:srgbClr val="002060"/>
                </a:solidFill>
              </a:rPr>
              <a:t> </a:t>
            </a:r>
            <a:r>
              <a:rPr lang="en-US" sz="2000" dirty="0" err="1" smtClean="0">
                <a:solidFill>
                  <a:srgbClr val="002060"/>
                </a:solidFill>
              </a:rPr>
              <a:t>wilayah</a:t>
            </a:r>
            <a:r>
              <a:rPr lang="en-US" sz="2000" dirty="0" smtClean="0">
                <a:solidFill>
                  <a:srgbClr val="002060"/>
                </a:solidFill>
              </a:rPr>
              <a:t> yang </a:t>
            </a:r>
            <a:r>
              <a:rPr lang="en-US" sz="2000" dirty="0" err="1" smtClean="0">
                <a:solidFill>
                  <a:srgbClr val="002060"/>
                </a:solidFill>
              </a:rPr>
              <a:t>relatif</a:t>
            </a:r>
            <a:r>
              <a:rPr lang="en-US" sz="2000" dirty="0" smtClean="0">
                <a:solidFill>
                  <a:srgbClr val="002060"/>
                </a:solidFill>
              </a:rPr>
              <a:t> </a:t>
            </a:r>
            <a:r>
              <a:rPr lang="en-US" sz="2000" dirty="0" err="1" smtClean="0">
                <a:solidFill>
                  <a:srgbClr val="002060"/>
                </a:solidFill>
              </a:rPr>
              <a:t>terpencil</a:t>
            </a:r>
            <a:r>
              <a:rPr lang="en-US" sz="2000" dirty="0" smtClean="0">
                <a:solidFill>
                  <a:srgbClr val="002060"/>
                </a:solidFill>
              </a:rPr>
              <a:t> </a:t>
            </a:r>
            <a:r>
              <a:rPr lang="en-US" sz="2000" dirty="0" err="1" smtClean="0">
                <a:solidFill>
                  <a:srgbClr val="002060"/>
                </a:solidFill>
              </a:rPr>
              <a:t>dan</a:t>
            </a:r>
            <a:r>
              <a:rPr lang="en-US" sz="2000" dirty="0" smtClean="0">
                <a:solidFill>
                  <a:srgbClr val="002060"/>
                </a:solidFill>
              </a:rPr>
              <a:t> </a:t>
            </a:r>
            <a:r>
              <a:rPr lang="en-US" sz="2000" dirty="0" err="1" smtClean="0">
                <a:solidFill>
                  <a:srgbClr val="002060"/>
                </a:solidFill>
              </a:rPr>
              <a:t>sulit</a:t>
            </a:r>
            <a:r>
              <a:rPr lang="en-US" sz="2000" dirty="0" smtClean="0">
                <a:solidFill>
                  <a:srgbClr val="002060"/>
                </a:solidFill>
              </a:rPr>
              <a:t> </a:t>
            </a:r>
            <a:r>
              <a:rPr lang="en-US" sz="2000" dirty="0" err="1" smtClean="0">
                <a:solidFill>
                  <a:srgbClr val="002060"/>
                </a:solidFill>
              </a:rPr>
              <a:t>dijangkau</a:t>
            </a:r>
            <a:r>
              <a:rPr lang="en-US" sz="2000" dirty="0" smtClean="0">
                <a:solidFill>
                  <a:srgbClr val="002060"/>
                </a:solidFill>
              </a:rPr>
              <a:t> </a:t>
            </a:r>
            <a:r>
              <a:rPr lang="en-US" sz="2000" dirty="0" err="1" smtClean="0">
                <a:solidFill>
                  <a:srgbClr val="002060"/>
                </a:solidFill>
              </a:rPr>
              <a:t>jaringan</a:t>
            </a:r>
            <a:r>
              <a:rPr lang="en-US" sz="2000" dirty="0" smtClean="0">
                <a:solidFill>
                  <a:srgbClr val="002060"/>
                </a:solidFill>
              </a:rPr>
              <a:t> </a:t>
            </a:r>
            <a:r>
              <a:rPr lang="en-US" sz="2000" dirty="0" err="1" smtClean="0">
                <a:solidFill>
                  <a:srgbClr val="002060"/>
                </a:solidFill>
              </a:rPr>
              <a:t>listrik</a:t>
            </a:r>
            <a:r>
              <a:rPr lang="en-US" sz="2000" dirty="0" smtClean="0">
                <a:solidFill>
                  <a:srgbClr val="002060"/>
                </a:solidFill>
              </a:rPr>
              <a:t> </a:t>
            </a:r>
            <a:r>
              <a:rPr lang="en-US" sz="2000" dirty="0" err="1" smtClean="0">
                <a:solidFill>
                  <a:srgbClr val="002060"/>
                </a:solidFill>
              </a:rPr>
              <a:t>selain</a:t>
            </a:r>
            <a:r>
              <a:rPr lang="en-US" sz="2000" dirty="0" smtClean="0">
                <a:solidFill>
                  <a:srgbClr val="002060"/>
                </a:solidFill>
              </a:rPr>
              <a:t> </a:t>
            </a:r>
            <a:r>
              <a:rPr lang="en-US" sz="2000" dirty="0" err="1" smtClean="0">
                <a:solidFill>
                  <a:srgbClr val="002060"/>
                </a:solidFill>
              </a:rPr>
              <a:t>dari</a:t>
            </a:r>
            <a:r>
              <a:rPr lang="en-US" sz="2000" dirty="0" smtClean="0">
                <a:solidFill>
                  <a:srgbClr val="002060"/>
                </a:solidFill>
              </a:rPr>
              <a:t> </a:t>
            </a:r>
            <a:r>
              <a:rPr lang="en-US" sz="2000" dirty="0" err="1" smtClean="0">
                <a:solidFill>
                  <a:srgbClr val="002060"/>
                </a:solidFill>
              </a:rPr>
              <a:t>energi</a:t>
            </a:r>
            <a:r>
              <a:rPr lang="en-US" sz="2000" dirty="0" smtClean="0">
                <a:solidFill>
                  <a:srgbClr val="002060"/>
                </a:solidFill>
              </a:rPr>
              <a:t> </a:t>
            </a:r>
            <a:r>
              <a:rPr lang="en-US" sz="2000" dirty="0" err="1" smtClean="0">
                <a:solidFill>
                  <a:srgbClr val="002060"/>
                </a:solidFill>
              </a:rPr>
              <a:t>matahari</a:t>
            </a:r>
            <a:r>
              <a:rPr lang="en-US" sz="2000" dirty="0" smtClean="0">
                <a:solidFill>
                  <a:srgbClr val="002060"/>
                </a:solidFill>
              </a:rPr>
              <a:t> </a:t>
            </a:r>
            <a:r>
              <a:rPr lang="en-US" sz="2000" dirty="0" err="1" smtClean="0">
                <a:solidFill>
                  <a:srgbClr val="002060"/>
                </a:solidFill>
              </a:rPr>
              <a:t>tersebut</a:t>
            </a:r>
            <a:r>
              <a:rPr lang="en-US" sz="2000" dirty="0" smtClean="0">
                <a:solidFill>
                  <a:srgbClr val="002060"/>
                </a:solidFill>
              </a:rPr>
              <a:t>.</a:t>
            </a:r>
            <a:r>
              <a:rPr lang="id-ID" sz="2000" dirty="0" smtClean="0"/>
              <a:t/>
            </a:r>
            <a:br>
              <a:rPr lang="id-ID" sz="2000" dirty="0" smtClean="0"/>
            </a:br>
            <a:endParaRPr lang="id-ID" sz="20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0" y="1412776"/>
            <a:ext cx="4572000" cy="4968551"/>
          </a:xfrm>
        </p:spPr>
        <p:txBody>
          <a:bodyPr>
            <a:normAutofit fontScale="90000"/>
          </a:bodyPr>
          <a:lstStyle/>
          <a:p>
            <a:pPr algn="l"/>
            <a:r>
              <a:rPr lang="id-ID" sz="2000" dirty="0" smtClean="0"/>
              <a:t/>
            </a:r>
            <a:br>
              <a:rPr lang="id-ID" sz="2000" dirty="0" smtClean="0"/>
            </a:br>
            <a:r>
              <a:rPr lang="id-ID" sz="2000" dirty="0" smtClean="0"/>
              <a:t/>
            </a:r>
            <a:br>
              <a:rPr lang="id-ID" sz="2000" dirty="0" smtClean="0"/>
            </a:br>
            <a:r>
              <a:rPr lang="id-ID" sz="2200" dirty="0" smtClean="0">
                <a:latin typeface="Times New Roman" pitchFamily="18" charset="0"/>
                <a:cs typeface="Times New Roman" pitchFamily="18" charset="0"/>
              </a:rPr>
              <a:t>3. </a:t>
            </a:r>
            <a:r>
              <a:rPr lang="en-US" sz="2200" dirty="0" err="1" smtClean="0">
                <a:latin typeface="Times New Roman" pitchFamily="18" charset="0"/>
                <a:cs typeface="Times New Roman" pitchFamily="18" charset="0"/>
              </a:rPr>
              <a:t>Energi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mekanik</a:t>
            </a:r>
            <a:r>
              <a:rPr lang="en-US" sz="2200" dirty="0" smtClean="0">
                <a:latin typeface="Times New Roman" pitchFamily="18" charset="0"/>
                <a:cs typeface="Times New Roman" pitchFamily="18" charset="0"/>
              </a:rPr>
              <a:t>/</a:t>
            </a:r>
            <a:r>
              <a:rPr lang="en-US" sz="2200" dirty="0" err="1" smtClean="0">
                <a:latin typeface="Times New Roman" pitchFamily="18" charset="0"/>
                <a:cs typeface="Times New Roman" pitchFamily="18" charset="0"/>
              </a:rPr>
              <a:t>gerak</a:t>
            </a:r>
            <a:r>
              <a:rPr lang="id-ID" dirty="0" smtClean="0"/>
              <a:t/>
            </a:r>
            <a:br>
              <a:rPr lang="id-ID" dirty="0" smtClean="0"/>
            </a:br>
            <a:r>
              <a:rPr lang="en-US" sz="2200" dirty="0" smtClean="0">
                <a:latin typeface="Times New Roman" pitchFamily="18" charset="0"/>
                <a:cs typeface="Times New Roman" pitchFamily="18" charset="0"/>
              </a:rPr>
              <a:t>Indonesia </a:t>
            </a:r>
            <a:r>
              <a:rPr lang="en-US" sz="2200" dirty="0" err="1" smtClean="0">
                <a:latin typeface="Times New Roman" pitchFamily="18" charset="0"/>
                <a:cs typeface="Times New Roman" pitchFamily="18" charset="0"/>
              </a:rPr>
              <a:t>sudah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memanfaatkan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energi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gerak</a:t>
            </a:r>
            <a:r>
              <a:rPr lang="en-US" sz="2200" dirty="0" smtClean="0">
                <a:latin typeface="Times New Roman" pitchFamily="18" charset="0"/>
                <a:cs typeface="Times New Roman" pitchFamily="18" charset="0"/>
              </a:rPr>
              <a:t> air </a:t>
            </a:r>
            <a:r>
              <a:rPr lang="en-US" sz="2200" dirty="0" err="1" smtClean="0">
                <a:latin typeface="Times New Roman" pitchFamily="18" charset="0"/>
                <a:cs typeface="Times New Roman" pitchFamily="18" charset="0"/>
              </a:rPr>
              <a:t>untuk</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pembangkit</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tenaga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listrik</a:t>
            </a:r>
            <a:r>
              <a:rPr lang="en-US" sz="2200" dirty="0" smtClean="0">
                <a:latin typeface="Times New Roman" pitchFamily="18" charset="0"/>
                <a:cs typeface="Times New Roman" pitchFamily="18" charset="0"/>
              </a:rPr>
              <a:t> (PLTA) </a:t>
            </a:r>
            <a:r>
              <a:rPr lang="en-US" sz="2200" dirty="0" err="1" smtClean="0">
                <a:latin typeface="Times New Roman" pitchFamily="18" charset="0"/>
                <a:cs typeface="Times New Roman" pitchFamily="18" charset="0"/>
              </a:rPr>
              <a:t>seperti</a:t>
            </a:r>
            <a:r>
              <a:rPr lang="en-US" sz="2200" dirty="0" smtClean="0">
                <a:latin typeface="Times New Roman" pitchFamily="18" charset="0"/>
                <a:cs typeface="Times New Roman" pitchFamily="18" charset="0"/>
              </a:rPr>
              <a:t> yang </a:t>
            </a:r>
            <a:r>
              <a:rPr lang="en-US" sz="2200" dirty="0" err="1" smtClean="0">
                <a:latin typeface="Times New Roman" pitchFamily="18" charset="0"/>
                <a:cs typeface="Times New Roman" pitchFamily="18" charset="0"/>
              </a:rPr>
              <a:t>terdapat</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di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Bendungan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Karangkates</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Jawa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Timur</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Bendungan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Jatiluhur</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Jawa</a:t>
            </a:r>
            <a:r>
              <a:rPr lang="en-US" sz="2200" dirty="0" smtClean="0">
                <a:latin typeface="Times New Roman" pitchFamily="18" charset="0"/>
                <a:cs typeface="Times New Roman" pitchFamily="18" charset="0"/>
              </a:rPr>
              <a:t> Barat</a:t>
            </a:r>
            <a:r>
              <a:rPr lang="en-US" sz="2200" dirty="0" smtClean="0">
                <a:latin typeface="Times New Roman" pitchFamily="18" charset="0"/>
                <a:cs typeface="Times New Roman" pitchFamily="18" charset="0"/>
              </a:rPr>
              <a:t>)</a:t>
            </a:r>
            <a:r>
              <a:rPr lang="id-ID" sz="2200" dirty="0" smtClean="0">
                <a:latin typeface="Times New Roman" pitchFamily="18" charset="0"/>
                <a:cs typeface="Times New Roman" pitchFamily="18" charset="0"/>
              </a:rPr>
              <a:t>.</a:t>
            </a:r>
            <a:br>
              <a:rPr lang="id-ID" sz="2200" dirty="0" smtClean="0">
                <a:latin typeface="Times New Roman" pitchFamily="18" charset="0"/>
                <a:cs typeface="Times New Roman" pitchFamily="18" charset="0"/>
              </a:rPr>
            </a:br>
            <a:r>
              <a:rPr lang="id-ID" sz="2200" dirty="0" smtClean="0">
                <a:latin typeface="Times New Roman" pitchFamily="18" charset="0"/>
                <a:cs typeface="Times New Roman" pitchFamily="18" charset="0"/>
              </a:rPr>
              <a:t/>
            </a:r>
            <a:br>
              <a:rPr lang="id-ID" sz="2200" dirty="0" smtClean="0">
                <a:latin typeface="Times New Roman" pitchFamily="18" charset="0"/>
                <a:cs typeface="Times New Roman" pitchFamily="18" charset="0"/>
              </a:rPr>
            </a:br>
            <a:r>
              <a:rPr lang="en-US" sz="2200" dirty="0" err="1" smtClean="0">
                <a:latin typeface="Times New Roman" pitchFamily="18" charset="0"/>
                <a:cs typeface="Times New Roman" pitchFamily="18" charset="0"/>
              </a:rPr>
              <a:t>Tenaga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listrik</a:t>
            </a:r>
            <a:r>
              <a:rPr lang="en-US" sz="2200" dirty="0" smtClean="0">
                <a:latin typeface="Times New Roman" pitchFamily="18" charset="0"/>
                <a:cs typeface="Times New Roman" pitchFamily="18" charset="0"/>
              </a:rPr>
              <a:t> yang </a:t>
            </a:r>
            <a:r>
              <a:rPr lang="en-US" sz="2200" dirty="0" err="1" smtClean="0">
                <a:latin typeface="Times New Roman" pitchFamily="18" charset="0"/>
                <a:cs typeface="Times New Roman" pitchFamily="18" charset="0"/>
              </a:rPr>
              <a:t>dihasilkan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berbagai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wilayah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di</a:t>
            </a:r>
            <a:r>
              <a:rPr lang="en-US" sz="2200" dirty="0" smtClean="0">
                <a:latin typeface="Times New Roman" pitchFamily="18" charset="0"/>
                <a:cs typeface="Times New Roman" pitchFamily="18" charset="0"/>
              </a:rPr>
              <a:t> Indonesia </a:t>
            </a:r>
            <a:r>
              <a:rPr lang="en-US" sz="2200" dirty="0" err="1" smtClean="0">
                <a:latin typeface="Times New Roman" pitchFamily="18" charset="0"/>
                <a:cs typeface="Times New Roman" pitchFamily="18" charset="0"/>
              </a:rPr>
              <a:t>cukup</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bervariasi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yaitu</a:t>
            </a:r>
            <a:r>
              <a:rPr lang="en-US" sz="2200" dirty="0" smtClean="0">
                <a:latin typeface="Times New Roman" pitchFamily="18" charset="0"/>
                <a:cs typeface="Times New Roman" pitchFamily="18" charset="0"/>
              </a:rPr>
              <a:t> Sumatera 6.750 MW, </a:t>
            </a:r>
            <a:r>
              <a:rPr lang="en-US" sz="2200" dirty="0" err="1" smtClean="0">
                <a:latin typeface="Times New Roman" pitchFamily="18" charset="0"/>
                <a:cs typeface="Times New Roman" pitchFamily="18" charset="0"/>
              </a:rPr>
              <a:t>Jawa</a:t>
            </a:r>
            <a:r>
              <a:rPr lang="en-US" sz="2200" dirty="0" smtClean="0">
                <a:latin typeface="Times New Roman" pitchFamily="18" charset="0"/>
                <a:cs typeface="Times New Roman" pitchFamily="18" charset="0"/>
              </a:rPr>
              <a:t> 2.500 MW, Kalimantan 7.000 MW, Sulawesi 5.600 MW, Papua 9.000 MW </a:t>
            </a:r>
            <a:r>
              <a:rPr lang="en-US" sz="2200" dirty="0" err="1" smtClean="0">
                <a:latin typeface="Times New Roman" pitchFamily="18" charset="0"/>
                <a:cs typeface="Times New Roman" pitchFamily="18" charset="0"/>
              </a:rPr>
              <a:t>dan</a:t>
            </a:r>
            <a:r>
              <a:rPr lang="en-US" sz="2200" dirty="0" smtClean="0">
                <a:latin typeface="Times New Roman" pitchFamily="18" charset="0"/>
                <a:cs typeface="Times New Roman" pitchFamily="18" charset="0"/>
              </a:rPr>
              <a:t> Nusa </a:t>
            </a:r>
            <a:r>
              <a:rPr lang="en-US" sz="2200" dirty="0" err="1" smtClean="0">
                <a:latin typeface="Times New Roman" pitchFamily="18" charset="0"/>
                <a:cs typeface="Times New Roman" pitchFamily="18" charset="0"/>
              </a:rPr>
              <a:t>tenggara</a:t>
            </a:r>
            <a:r>
              <a:rPr lang="en-US" sz="2200" dirty="0" smtClean="0">
                <a:latin typeface="Times New Roman" pitchFamily="18" charset="0"/>
                <a:cs typeface="Times New Roman" pitchFamily="18" charset="0"/>
              </a:rPr>
              <a:t> 150 MW.</a:t>
            </a:r>
            <a:r>
              <a:rPr lang="id-ID" dirty="0" smtClean="0">
                <a:latin typeface="Times New Roman" pitchFamily="18" charset="0"/>
                <a:cs typeface="Times New Roman" pitchFamily="18" charset="0"/>
              </a:rPr>
              <a:t/>
            </a:r>
            <a:br>
              <a:rPr lang="id-ID" dirty="0" smtClean="0">
                <a:latin typeface="Times New Roman" pitchFamily="18" charset="0"/>
                <a:cs typeface="Times New Roman" pitchFamily="18" charset="0"/>
              </a:rPr>
            </a:br>
            <a:r>
              <a:rPr lang="id-ID" dirty="0" smtClean="0"/>
              <a:t/>
            </a:r>
            <a:br>
              <a:rPr lang="id-ID" dirty="0" smtClean="0"/>
            </a:br>
            <a:r>
              <a:rPr lang="id-ID" dirty="0" smtClean="0"/>
              <a:t/>
            </a:r>
            <a:br>
              <a:rPr lang="id-ID" dirty="0" smtClean="0"/>
            </a:br>
            <a:endParaRPr lang="id-ID" dirty="0"/>
          </a:p>
        </p:txBody>
      </p:sp>
      <p:sp>
        <p:nvSpPr>
          <p:cNvPr id="4" name="Subtitle 3"/>
          <p:cNvSpPr>
            <a:spLocks noGrp="1"/>
          </p:cNvSpPr>
          <p:nvPr>
            <p:ph type="subTitle" idx="1"/>
          </p:nvPr>
        </p:nvSpPr>
        <p:spPr>
          <a:xfrm>
            <a:off x="179512" y="980728"/>
            <a:ext cx="3960440" cy="5184576"/>
          </a:xfrm>
        </p:spPr>
        <p:txBody>
          <a:bodyPr>
            <a:normAutofit/>
          </a:bodyPr>
          <a:lstStyle/>
          <a:p>
            <a:pPr algn="l"/>
            <a:r>
              <a:rPr lang="id-ID" sz="2000" dirty="0" smtClean="0">
                <a:solidFill>
                  <a:srgbClr val="002060"/>
                </a:solidFill>
                <a:latin typeface="Times New Roman" pitchFamily="18" charset="0"/>
                <a:cs typeface="Times New Roman" pitchFamily="18" charset="0"/>
              </a:rPr>
              <a:t>2.</a:t>
            </a:r>
            <a:r>
              <a:rPr lang="en-US" sz="2000" dirty="0" err="1" smtClean="0">
                <a:solidFill>
                  <a:srgbClr val="002060"/>
                </a:solidFill>
                <a:latin typeface="Times New Roman" pitchFamily="18" charset="0"/>
                <a:cs typeface="Times New Roman" pitchFamily="18" charset="0"/>
              </a:rPr>
              <a:t>Energi</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fosil</a:t>
            </a:r>
            <a:r>
              <a:rPr lang="id-ID" sz="2000" dirty="0" smtClean="0">
                <a:solidFill>
                  <a:srgbClr val="002060"/>
                </a:solidFill>
                <a:latin typeface="Times New Roman" pitchFamily="18" charset="0"/>
                <a:cs typeface="Times New Roman" pitchFamily="18" charset="0"/>
              </a:rPr>
              <a:t/>
            </a:r>
            <a:br>
              <a:rPr lang="id-ID" sz="2000" dirty="0" smtClean="0">
                <a:solidFill>
                  <a:srgbClr val="002060"/>
                </a:solidFill>
                <a:latin typeface="Times New Roman" pitchFamily="18" charset="0"/>
                <a:cs typeface="Times New Roman" pitchFamily="18" charset="0"/>
              </a:rPr>
            </a:br>
            <a:r>
              <a:rPr lang="en-US" sz="2000" dirty="0" smtClean="0">
                <a:solidFill>
                  <a:srgbClr val="002060"/>
                </a:solidFill>
                <a:latin typeface="Times New Roman" pitchFamily="18" charset="0"/>
                <a:cs typeface="Times New Roman" pitchFamily="18" charset="0"/>
              </a:rPr>
              <a:t>Usaha </a:t>
            </a:r>
            <a:r>
              <a:rPr lang="en-US" sz="2000" dirty="0" err="1" smtClean="0">
                <a:solidFill>
                  <a:srgbClr val="002060"/>
                </a:solidFill>
                <a:latin typeface="Times New Roman" pitchFamily="18" charset="0"/>
                <a:cs typeface="Times New Roman" pitchFamily="18" charset="0"/>
              </a:rPr>
              <a:t>pertambangan</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minyak</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di</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daratan</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antara</a:t>
            </a:r>
            <a:r>
              <a:rPr lang="en-US" sz="2000" dirty="0" smtClean="0">
                <a:solidFill>
                  <a:srgbClr val="002060"/>
                </a:solidFill>
                <a:latin typeface="Times New Roman" pitchFamily="18" charset="0"/>
                <a:cs typeface="Times New Roman" pitchFamily="18" charset="0"/>
              </a:rPr>
              <a:t> </a:t>
            </a:r>
            <a:r>
              <a:rPr lang="en-US" sz="2000" dirty="0" smtClean="0">
                <a:solidFill>
                  <a:srgbClr val="002060"/>
                </a:solidFill>
                <a:latin typeface="Times New Roman" pitchFamily="18" charset="0"/>
                <a:cs typeface="Times New Roman" pitchFamily="18" charset="0"/>
              </a:rPr>
              <a:t>lain</a:t>
            </a:r>
            <a:r>
              <a:rPr lang="id-ID" sz="2000" dirty="0" smtClean="0">
                <a:solidFill>
                  <a:srgbClr val="002060"/>
                </a:solidFill>
                <a:latin typeface="Times New Roman" pitchFamily="18" charset="0"/>
                <a:cs typeface="Times New Roman" pitchFamily="18" charset="0"/>
              </a:rPr>
              <a:t>:</a:t>
            </a:r>
          </a:p>
          <a:p>
            <a:pPr algn="l"/>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Perlak</a:t>
            </a:r>
            <a:r>
              <a:rPr lang="en-US" sz="2000" dirty="0" smtClean="0">
                <a:solidFill>
                  <a:srgbClr val="002060"/>
                </a:solidFill>
                <a:latin typeface="Times New Roman" pitchFamily="18" charset="0"/>
                <a:cs typeface="Times New Roman" pitchFamily="18" charset="0"/>
              </a:rPr>
              <a:t> </a:t>
            </a:r>
            <a:r>
              <a:rPr lang="en-US" sz="2000" dirty="0" smtClean="0">
                <a:solidFill>
                  <a:srgbClr val="002060"/>
                </a:solidFill>
                <a:latin typeface="Times New Roman" pitchFamily="18" charset="0"/>
                <a:cs typeface="Times New Roman" pitchFamily="18" charset="0"/>
              </a:rPr>
              <a:t>(Aceh); </a:t>
            </a:r>
            <a:endParaRPr lang="id-ID" sz="2000" dirty="0" smtClean="0">
              <a:solidFill>
                <a:srgbClr val="002060"/>
              </a:solidFill>
              <a:latin typeface="Times New Roman" pitchFamily="18" charset="0"/>
              <a:cs typeface="Times New Roman" pitchFamily="18" charset="0"/>
            </a:endParaRPr>
          </a:p>
          <a:p>
            <a:pPr algn="l"/>
            <a:r>
              <a:rPr lang="en-US" sz="2000" dirty="0" err="1" smtClean="0">
                <a:solidFill>
                  <a:srgbClr val="002060"/>
                </a:solidFill>
                <a:latin typeface="Times New Roman" pitchFamily="18" charset="0"/>
                <a:cs typeface="Times New Roman" pitchFamily="18" charset="0"/>
              </a:rPr>
              <a:t>Langkat</a:t>
            </a:r>
            <a:r>
              <a:rPr lang="en-US" sz="2000" dirty="0" smtClean="0">
                <a:solidFill>
                  <a:srgbClr val="002060"/>
                </a:solidFill>
                <a:latin typeface="Times New Roman" pitchFamily="18" charset="0"/>
                <a:cs typeface="Times New Roman" pitchFamily="18" charset="0"/>
              </a:rPr>
              <a:t> </a:t>
            </a:r>
            <a:r>
              <a:rPr lang="en-US" sz="2000" dirty="0" smtClean="0">
                <a:solidFill>
                  <a:srgbClr val="002060"/>
                </a:solidFill>
                <a:latin typeface="Times New Roman" pitchFamily="18" charset="0"/>
                <a:cs typeface="Times New Roman" pitchFamily="18" charset="0"/>
              </a:rPr>
              <a:t>(Sumatera Utara), </a:t>
            </a:r>
            <a:endParaRPr lang="id-ID" sz="2000" dirty="0" smtClean="0">
              <a:solidFill>
                <a:srgbClr val="002060"/>
              </a:solidFill>
              <a:latin typeface="Times New Roman" pitchFamily="18" charset="0"/>
              <a:cs typeface="Times New Roman" pitchFamily="18" charset="0"/>
            </a:endParaRPr>
          </a:p>
          <a:p>
            <a:pPr algn="l"/>
            <a:r>
              <a:rPr lang="en-US" sz="2000" dirty="0" smtClean="0">
                <a:solidFill>
                  <a:srgbClr val="002060"/>
                </a:solidFill>
                <a:latin typeface="Times New Roman" pitchFamily="18" charset="0"/>
                <a:cs typeface="Times New Roman" pitchFamily="18" charset="0"/>
              </a:rPr>
              <a:t>Sungai </a:t>
            </a:r>
            <a:r>
              <a:rPr lang="en-US" sz="2000" dirty="0" err="1" smtClean="0">
                <a:solidFill>
                  <a:srgbClr val="002060"/>
                </a:solidFill>
                <a:latin typeface="Times New Roman" pitchFamily="18" charset="0"/>
                <a:cs typeface="Times New Roman" pitchFamily="18" charset="0"/>
              </a:rPr>
              <a:t>Gerong</a:t>
            </a:r>
            <a:r>
              <a:rPr lang="en-US" sz="2000" dirty="0" smtClean="0">
                <a:solidFill>
                  <a:srgbClr val="002060"/>
                </a:solidFill>
                <a:latin typeface="Times New Roman" pitchFamily="18" charset="0"/>
                <a:cs typeface="Times New Roman" pitchFamily="18" charset="0"/>
              </a:rPr>
              <a:t> (Riau, Jambi, Sumatera Selatan); </a:t>
            </a:r>
            <a:endParaRPr lang="id-ID" sz="2000" dirty="0" smtClean="0">
              <a:solidFill>
                <a:srgbClr val="002060"/>
              </a:solidFill>
              <a:latin typeface="Times New Roman" pitchFamily="18" charset="0"/>
              <a:cs typeface="Times New Roman" pitchFamily="18" charset="0"/>
            </a:endParaRPr>
          </a:p>
          <a:p>
            <a:pPr algn="l"/>
            <a:r>
              <a:rPr lang="en-US" sz="2000" dirty="0" smtClean="0">
                <a:solidFill>
                  <a:srgbClr val="002060"/>
                </a:solidFill>
                <a:latin typeface="Times New Roman" pitchFamily="18" charset="0"/>
                <a:cs typeface="Times New Roman" pitchFamily="18" charset="0"/>
              </a:rPr>
              <a:t>Cirebon </a:t>
            </a:r>
            <a:r>
              <a:rPr lang="en-US" sz="2000" dirty="0" smtClean="0">
                <a:solidFill>
                  <a:srgbClr val="002060"/>
                </a:solidFill>
                <a:latin typeface="Times New Roman" pitchFamily="18" charset="0"/>
                <a:cs typeface="Times New Roman" pitchFamily="18" charset="0"/>
              </a:rPr>
              <a:t>(</a:t>
            </a:r>
            <a:r>
              <a:rPr lang="en-US" sz="2000" dirty="0" err="1" smtClean="0">
                <a:solidFill>
                  <a:srgbClr val="002060"/>
                </a:solidFill>
                <a:latin typeface="Times New Roman" pitchFamily="18" charset="0"/>
                <a:cs typeface="Times New Roman" pitchFamily="18" charset="0"/>
              </a:rPr>
              <a:t>Jawa</a:t>
            </a:r>
            <a:r>
              <a:rPr lang="en-US" sz="2000" dirty="0" smtClean="0">
                <a:solidFill>
                  <a:srgbClr val="002060"/>
                </a:solidFill>
                <a:latin typeface="Times New Roman" pitchFamily="18" charset="0"/>
                <a:cs typeface="Times New Roman" pitchFamily="18" charset="0"/>
              </a:rPr>
              <a:t> Barat); </a:t>
            </a:r>
            <a:endParaRPr lang="id-ID" sz="2000" dirty="0" smtClean="0">
              <a:solidFill>
                <a:srgbClr val="002060"/>
              </a:solidFill>
              <a:latin typeface="Times New Roman" pitchFamily="18" charset="0"/>
              <a:cs typeface="Times New Roman" pitchFamily="18" charset="0"/>
            </a:endParaRPr>
          </a:p>
          <a:p>
            <a:pPr algn="l"/>
            <a:r>
              <a:rPr lang="en-US" sz="2000" dirty="0" err="1" smtClean="0">
                <a:solidFill>
                  <a:srgbClr val="002060"/>
                </a:solidFill>
                <a:latin typeface="Times New Roman" pitchFamily="18" charset="0"/>
                <a:cs typeface="Times New Roman" pitchFamily="18" charset="0"/>
              </a:rPr>
              <a:t>Cepu</a:t>
            </a:r>
            <a:r>
              <a:rPr lang="en-US" sz="2000" dirty="0" smtClean="0">
                <a:solidFill>
                  <a:srgbClr val="002060"/>
                </a:solidFill>
                <a:latin typeface="Times New Roman" pitchFamily="18" charset="0"/>
                <a:cs typeface="Times New Roman" pitchFamily="18" charset="0"/>
              </a:rPr>
              <a:t> </a:t>
            </a:r>
            <a:r>
              <a:rPr lang="en-US" sz="2000" dirty="0" smtClean="0">
                <a:solidFill>
                  <a:srgbClr val="002060"/>
                </a:solidFill>
                <a:latin typeface="Times New Roman" pitchFamily="18" charset="0"/>
                <a:cs typeface="Times New Roman" pitchFamily="18" charset="0"/>
              </a:rPr>
              <a:t>(</a:t>
            </a:r>
            <a:r>
              <a:rPr lang="en-US" sz="2000" dirty="0" err="1" smtClean="0">
                <a:solidFill>
                  <a:srgbClr val="002060"/>
                </a:solidFill>
                <a:latin typeface="Times New Roman" pitchFamily="18" charset="0"/>
                <a:cs typeface="Times New Roman" pitchFamily="18" charset="0"/>
              </a:rPr>
              <a:t>Jawa</a:t>
            </a:r>
            <a:r>
              <a:rPr lang="en-US" sz="2000" dirty="0" smtClean="0">
                <a:solidFill>
                  <a:srgbClr val="002060"/>
                </a:solidFill>
                <a:latin typeface="Times New Roman" pitchFamily="18" charset="0"/>
                <a:cs typeface="Times New Roman" pitchFamily="18" charset="0"/>
              </a:rPr>
              <a:t> Tengah); </a:t>
            </a:r>
            <a:endParaRPr lang="id-ID" sz="2000" dirty="0" smtClean="0">
              <a:solidFill>
                <a:srgbClr val="002060"/>
              </a:solidFill>
              <a:latin typeface="Times New Roman" pitchFamily="18" charset="0"/>
              <a:cs typeface="Times New Roman" pitchFamily="18" charset="0"/>
            </a:endParaRPr>
          </a:p>
          <a:p>
            <a:pPr algn="l"/>
            <a:r>
              <a:rPr lang="en-US" sz="2000" dirty="0" smtClean="0">
                <a:solidFill>
                  <a:srgbClr val="002060"/>
                </a:solidFill>
                <a:latin typeface="Times New Roman" pitchFamily="18" charset="0"/>
                <a:cs typeface="Times New Roman" pitchFamily="18" charset="0"/>
              </a:rPr>
              <a:t>Kalimantan </a:t>
            </a:r>
            <a:r>
              <a:rPr lang="en-US" sz="2000" dirty="0" smtClean="0">
                <a:solidFill>
                  <a:srgbClr val="002060"/>
                </a:solidFill>
                <a:latin typeface="Times New Roman" pitchFamily="18" charset="0"/>
                <a:cs typeface="Times New Roman" pitchFamily="18" charset="0"/>
              </a:rPr>
              <a:t>Selatan; </a:t>
            </a:r>
            <a:endParaRPr lang="id-ID" sz="2000" dirty="0" smtClean="0">
              <a:solidFill>
                <a:srgbClr val="002060"/>
              </a:solidFill>
              <a:latin typeface="Times New Roman" pitchFamily="18" charset="0"/>
              <a:cs typeface="Times New Roman" pitchFamily="18" charset="0"/>
            </a:endParaRPr>
          </a:p>
          <a:p>
            <a:pPr algn="l"/>
            <a:r>
              <a:rPr lang="en-US" sz="2000" dirty="0" smtClean="0">
                <a:solidFill>
                  <a:srgbClr val="002060"/>
                </a:solidFill>
                <a:latin typeface="Times New Roman" pitchFamily="18" charset="0"/>
                <a:cs typeface="Times New Roman" pitchFamily="18" charset="0"/>
              </a:rPr>
              <a:t>Balikpapan</a:t>
            </a:r>
            <a:r>
              <a:rPr lang="en-US" sz="2000" dirty="0" smtClean="0">
                <a:solidFill>
                  <a:srgbClr val="002060"/>
                </a:solidFill>
                <a:latin typeface="Times New Roman" pitchFamily="18" charset="0"/>
                <a:cs typeface="Times New Roman" pitchFamily="18" charset="0"/>
              </a:rPr>
              <a:t>, </a:t>
            </a:r>
            <a:endParaRPr lang="id-ID" sz="2000" dirty="0" smtClean="0">
              <a:solidFill>
                <a:srgbClr val="002060"/>
              </a:solidFill>
              <a:latin typeface="Times New Roman" pitchFamily="18" charset="0"/>
              <a:cs typeface="Times New Roman" pitchFamily="18" charset="0"/>
            </a:endParaRPr>
          </a:p>
          <a:p>
            <a:pPr algn="l"/>
            <a:r>
              <a:rPr lang="en-US" sz="2000" dirty="0" err="1" smtClean="0">
                <a:solidFill>
                  <a:srgbClr val="002060"/>
                </a:solidFill>
                <a:latin typeface="Times New Roman" pitchFamily="18" charset="0"/>
                <a:cs typeface="Times New Roman" pitchFamily="18" charset="0"/>
              </a:rPr>
              <a:t>Pulau</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Bunyu</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Pulau</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Tarakan</a:t>
            </a:r>
            <a:r>
              <a:rPr lang="en-US" sz="2000" dirty="0" smtClean="0">
                <a:solidFill>
                  <a:srgbClr val="002060"/>
                </a:solidFill>
                <a:latin typeface="Times New Roman" pitchFamily="18" charset="0"/>
                <a:cs typeface="Times New Roman" pitchFamily="18" charset="0"/>
              </a:rPr>
              <a:t> (Kalimantan </a:t>
            </a:r>
            <a:r>
              <a:rPr lang="en-US" sz="2000" dirty="0" err="1" smtClean="0">
                <a:solidFill>
                  <a:srgbClr val="002060"/>
                </a:solidFill>
                <a:latin typeface="Times New Roman" pitchFamily="18" charset="0"/>
                <a:cs typeface="Times New Roman" pitchFamily="18" charset="0"/>
              </a:rPr>
              <a:t>Timur</a:t>
            </a:r>
            <a:r>
              <a:rPr lang="en-US" sz="2000" dirty="0" smtClean="0">
                <a:solidFill>
                  <a:srgbClr val="002060"/>
                </a:solidFill>
                <a:latin typeface="Times New Roman" pitchFamily="18" charset="0"/>
                <a:cs typeface="Times New Roman" pitchFamily="18" charset="0"/>
              </a:rPr>
              <a:t>); </a:t>
            </a:r>
            <a:endParaRPr lang="id-ID" sz="2000" dirty="0" smtClean="0">
              <a:solidFill>
                <a:srgbClr val="002060"/>
              </a:solidFill>
              <a:latin typeface="Times New Roman" pitchFamily="18" charset="0"/>
              <a:cs typeface="Times New Roman" pitchFamily="18" charset="0"/>
            </a:endParaRPr>
          </a:p>
          <a:p>
            <a:pPr algn="l"/>
            <a:r>
              <a:rPr lang="en-US" sz="2000" dirty="0" err="1" smtClean="0">
                <a:solidFill>
                  <a:srgbClr val="002060"/>
                </a:solidFill>
                <a:latin typeface="Times New Roman" pitchFamily="18" charset="0"/>
                <a:cs typeface="Times New Roman" pitchFamily="18" charset="0"/>
              </a:rPr>
              <a:t>Sorong</a:t>
            </a:r>
            <a:r>
              <a:rPr lang="en-US" sz="2000" dirty="0" smtClean="0">
                <a:solidFill>
                  <a:srgbClr val="002060"/>
                </a:solidFill>
                <a:latin typeface="Times New Roman" pitchFamily="18" charset="0"/>
                <a:cs typeface="Times New Roman" pitchFamily="18" charset="0"/>
              </a:rPr>
              <a:t>, Biak (Papua), </a:t>
            </a:r>
            <a:r>
              <a:rPr lang="en-US" sz="2000" dirty="0" err="1" smtClean="0">
                <a:solidFill>
                  <a:srgbClr val="002060"/>
                </a:solidFill>
                <a:latin typeface="Times New Roman" pitchFamily="18" charset="0"/>
                <a:cs typeface="Times New Roman" pitchFamily="18" charset="0"/>
              </a:rPr>
              <a:t>dan</a:t>
            </a:r>
            <a:r>
              <a:rPr lang="en-US" sz="2000" dirty="0" smtClean="0">
                <a:solidFill>
                  <a:srgbClr val="002060"/>
                </a:solidFill>
                <a:latin typeface="Times New Roman" pitchFamily="18" charset="0"/>
                <a:cs typeface="Times New Roman" pitchFamily="18" charset="0"/>
              </a:rPr>
              <a:t> lain-lain.</a:t>
            </a:r>
            <a:endParaRPr lang="id-ID" sz="2000" dirty="0">
              <a:solidFill>
                <a:srgbClr val="002060"/>
              </a:solidFill>
              <a:latin typeface="Times New Roman" pitchFamily="18" charset="0"/>
              <a:cs typeface="Times New Roman"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08720"/>
            <a:ext cx="4788024" cy="5400600"/>
          </a:xfrm>
        </p:spPr>
        <p:txBody>
          <a:bodyPr>
            <a:noAutofit/>
          </a:bodyPr>
          <a:lstStyle/>
          <a:p>
            <a:pPr lvl="0" algn="l"/>
            <a:r>
              <a:rPr lang="id-ID" sz="2000" b="1" dirty="0" smtClean="0">
                <a:solidFill>
                  <a:schemeClr val="bg1"/>
                </a:solidFill>
                <a:latin typeface="Times New Roman" pitchFamily="18" charset="0"/>
                <a:cs typeface="Times New Roman" pitchFamily="18" charset="0"/>
              </a:rPr>
              <a:t>4. </a:t>
            </a:r>
            <a:r>
              <a:rPr lang="en-US" sz="2000" b="1" dirty="0" err="1" smtClean="0">
                <a:solidFill>
                  <a:schemeClr val="bg1"/>
                </a:solidFill>
                <a:latin typeface="Times New Roman" pitchFamily="18" charset="0"/>
                <a:cs typeface="Times New Roman" pitchFamily="18" charset="0"/>
              </a:rPr>
              <a:t>Energi</a:t>
            </a:r>
            <a:r>
              <a:rPr lang="en-US" sz="2000" b="1" dirty="0" smtClean="0">
                <a:solidFill>
                  <a:schemeClr val="bg1"/>
                </a:solidFill>
                <a:latin typeface="Times New Roman" pitchFamily="18" charset="0"/>
                <a:cs typeface="Times New Roman" pitchFamily="18" charset="0"/>
              </a:rPr>
              <a:t> </a:t>
            </a:r>
            <a:r>
              <a:rPr lang="en-US" sz="2000" b="1" dirty="0" err="1" smtClean="0">
                <a:solidFill>
                  <a:schemeClr val="bg1"/>
                </a:solidFill>
                <a:latin typeface="Times New Roman" pitchFamily="18" charset="0"/>
                <a:cs typeface="Times New Roman" pitchFamily="18" charset="0"/>
              </a:rPr>
              <a:t>panas</a:t>
            </a:r>
            <a:r>
              <a:rPr lang="en-US" sz="2000" b="1" dirty="0" smtClean="0">
                <a:solidFill>
                  <a:schemeClr val="bg1"/>
                </a:solidFill>
                <a:latin typeface="Times New Roman" pitchFamily="18" charset="0"/>
                <a:cs typeface="Times New Roman" pitchFamily="18" charset="0"/>
              </a:rPr>
              <a:t> </a:t>
            </a:r>
            <a:r>
              <a:rPr lang="en-US" sz="2000" b="1" dirty="0" err="1" smtClean="0">
                <a:solidFill>
                  <a:schemeClr val="bg1"/>
                </a:solidFill>
                <a:latin typeface="Times New Roman" pitchFamily="18" charset="0"/>
                <a:cs typeface="Times New Roman" pitchFamily="18" charset="0"/>
              </a:rPr>
              <a:t>bumi</a:t>
            </a: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en-US" sz="2000" dirty="0" err="1" smtClean="0">
                <a:latin typeface="Times New Roman" pitchFamily="18" charset="0"/>
                <a:cs typeface="Times New Roman" pitchFamily="18" charset="0"/>
              </a:rPr>
              <a:t>Lokasi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daerah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panas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bumi</a:t>
            </a:r>
            <a:r>
              <a:rPr lang="en-US" sz="2000" dirty="0" smtClean="0">
                <a:latin typeface="Times New Roman" pitchFamily="18" charset="0"/>
                <a:cs typeface="Times New Roman" pitchFamily="18" charset="0"/>
              </a:rPr>
              <a:t> yang </a:t>
            </a:r>
            <a:r>
              <a:rPr lang="en-US" sz="2000" dirty="0" err="1" smtClean="0">
                <a:latin typeface="Times New Roman" pitchFamily="18" charset="0"/>
                <a:cs typeface="Times New Roman" pitchFamily="18" charset="0"/>
              </a:rPr>
              <a:t>berhubungan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dengan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gunungapi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antara</a:t>
            </a:r>
            <a:r>
              <a:rPr lang="en-US" sz="2000" dirty="0" smtClean="0">
                <a:latin typeface="Times New Roman" pitchFamily="18" charset="0"/>
                <a:cs typeface="Times New Roman" pitchFamily="18" charset="0"/>
              </a:rPr>
              <a:t> lain </a:t>
            </a:r>
            <a:r>
              <a:rPr lang="en-US" sz="2000" dirty="0" err="1" smtClean="0">
                <a:latin typeface="Times New Roman" pitchFamily="18" charset="0"/>
                <a:cs typeface="Times New Roman" pitchFamily="18" charset="0"/>
              </a:rPr>
              <a:t>di</a:t>
            </a:r>
            <a:r>
              <a:rPr lang="en-US" sz="2000" dirty="0" smtClean="0">
                <a:latin typeface="Times New Roman" pitchFamily="18" charset="0"/>
                <a:cs typeface="Times New Roman" pitchFamily="18" charset="0"/>
              </a:rPr>
              <a:t>: </a:t>
            </a: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1) </a:t>
            </a:r>
            <a:r>
              <a:rPr lang="en-US" sz="2000" dirty="0" err="1" smtClean="0">
                <a:latin typeface="Times New Roman" pitchFamily="18" charset="0"/>
                <a:cs typeface="Times New Roman" pitchFamily="18" charset="0"/>
              </a:rPr>
              <a:t>Jawa</a:t>
            </a:r>
            <a:r>
              <a:rPr lang="en-US" sz="2000" dirty="0" smtClean="0">
                <a:latin typeface="Times New Roman" pitchFamily="18" charset="0"/>
                <a:cs typeface="Times New Roman" pitchFamily="18" charset="0"/>
              </a:rPr>
              <a:t> Barat </a:t>
            </a:r>
            <a:r>
              <a:rPr lang="en-US" sz="2000" dirty="0" err="1" smtClean="0">
                <a:latin typeface="Times New Roman" pitchFamily="18" charset="0"/>
                <a:cs typeface="Times New Roman" pitchFamily="18" charset="0"/>
              </a:rPr>
              <a:t>yaitu</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Kamojang</a:t>
            </a:r>
            <a:r>
              <a:rPr lang="en-US" sz="2000" dirty="0" smtClean="0">
                <a:latin typeface="Times New Roman" pitchFamily="18" charset="0"/>
                <a:cs typeface="Times New Roman" pitchFamily="18" charset="0"/>
              </a:rPr>
              <a:t> (40 MW), </a:t>
            </a:r>
            <a:r>
              <a:rPr lang="en-US" sz="2000" dirty="0" err="1" smtClean="0">
                <a:latin typeface="Times New Roman" pitchFamily="18" charset="0"/>
                <a:cs typeface="Times New Roman" pitchFamily="18" charset="0"/>
              </a:rPr>
              <a:t>Drajat</a:t>
            </a:r>
            <a:r>
              <a:rPr lang="en-US" sz="2000" dirty="0" smtClean="0">
                <a:latin typeface="Times New Roman" pitchFamily="18" charset="0"/>
                <a:cs typeface="Times New Roman" pitchFamily="18" charset="0"/>
              </a:rPr>
              <a:t> (10 MW), </a:t>
            </a: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2) </a:t>
            </a:r>
            <a:r>
              <a:rPr lang="en-US" sz="2000" dirty="0" err="1" smtClean="0">
                <a:latin typeface="Times New Roman" pitchFamily="18" charset="0"/>
                <a:cs typeface="Times New Roman" pitchFamily="18" charset="0"/>
              </a:rPr>
              <a:t>Jawa</a:t>
            </a:r>
            <a:r>
              <a:rPr lang="en-US" sz="2000" dirty="0" smtClean="0">
                <a:latin typeface="Times New Roman" pitchFamily="18" charset="0"/>
                <a:cs typeface="Times New Roman" pitchFamily="18" charset="0"/>
              </a:rPr>
              <a:t> Tengah </a:t>
            </a:r>
            <a:r>
              <a:rPr lang="en-US" sz="2000" dirty="0" err="1" smtClean="0">
                <a:latin typeface="Times New Roman" pitchFamily="18" charset="0"/>
                <a:cs typeface="Times New Roman" pitchFamily="18" charset="0"/>
              </a:rPr>
              <a:t>yaitu</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Dieng</a:t>
            </a:r>
            <a:r>
              <a:rPr lang="en-US" sz="2000" dirty="0" smtClean="0">
                <a:latin typeface="Times New Roman" pitchFamily="18" charset="0"/>
                <a:cs typeface="Times New Roman" pitchFamily="18" charset="0"/>
              </a:rPr>
              <a:t> (15 MW), </a:t>
            </a: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3) </a:t>
            </a:r>
            <a:r>
              <a:rPr lang="en-US" sz="2000" dirty="0" err="1" smtClean="0">
                <a:latin typeface="Times New Roman" pitchFamily="18" charset="0"/>
                <a:cs typeface="Times New Roman" pitchFamily="18" charset="0"/>
              </a:rPr>
              <a:t>Banten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yaitu</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Kaldera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Rawa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Danau</a:t>
            </a:r>
            <a:r>
              <a:rPr lang="en-US" sz="2000" dirty="0" smtClean="0">
                <a:latin typeface="Times New Roman" pitchFamily="18" charset="0"/>
                <a:cs typeface="Times New Roman" pitchFamily="18" charset="0"/>
              </a:rPr>
              <a:t>, </a:t>
            </a: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4) Bali </a:t>
            </a:r>
            <a:r>
              <a:rPr lang="en-US" sz="2000" dirty="0" err="1" smtClean="0">
                <a:latin typeface="Times New Roman" pitchFamily="18" charset="0"/>
                <a:cs typeface="Times New Roman" pitchFamily="18" charset="0"/>
              </a:rPr>
              <a:t>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Kaldera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Buyan</a:t>
            </a:r>
            <a:r>
              <a:rPr lang="en-US" sz="2000" dirty="0" smtClean="0">
                <a:latin typeface="Times New Roman" pitchFamily="18" charset="0"/>
                <a:cs typeface="Times New Roman" pitchFamily="18" charset="0"/>
              </a:rPr>
              <a:t>, </a:t>
            </a: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5) Flores Barat </a:t>
            </a:r>
            <a:r>
              <a:rPr lang="en-US" sz="2000" dirty="0" err="1" smtClean="0">
                <a:latin typeface="Times New Roman" pitchFamily="18" charset="0"/>
                <a:cs typeface="Times New Roman" pitchFamily="18" charset="0"/>
              </a:rPr>
              <a:t>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Kaldera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Pocoleok</a:t>
            </a:r>
            <a:r>
              <a:rPr lang="en-US" sz="2000" dirty="0" smtClean="0">
                <a:latin typeface="Times New Roman" pitchFamily="18" charset="0"/>
                <a:cs typeface="Times New Roman" pitchFamily="18" charset="0"/>
              </a:rPr>
              <a:t>, </a:t>
            </a: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6) Sulawesi Utara </a:t>
            </a:r>
            <a:r>
              <a:rPr lang="en-US" sz="2000" dirty="0" err="1" smtClean="0">
                <a:latin typeface="Times New Roman" pitchFamily="18" charset="0"/>
                <a:cs typeface="Times New Roman" pitchFamily="18" charset="0"/>
              </a:rPr>
              <a:t>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wilayah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sisa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kawah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letusan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Linow</a:t>
            </a:r>
            <a:r>
              <a:rPr lang="en-US" sz="2000" dirty="0" smtClean="0">
                <a:latin typeface="Times New Roman" pitchFamily="18" charset="0"/>
                <a:cs typeface="Times New Roman" pitchFamily="18" charset="0"/>
              </a:rPr>
              <a:t>, </a:t>
            </a: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7) Aceh </a:t>
            </a:r>
            <a:r>
              <a:rPr lang="en-US" sz="2000" dirty="0" err="1" smtClean="0">
                <a:latin typeface="Times New Roman" pitchFamily="18" charset="0"/>
                <a:cs typeface="Times New Roman" pitchFamily="18" charset="0"/>
              </a:rPr>
              <a:t>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sisa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Gunungapi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Agam</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Sedangkan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lokasi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daerah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panas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bumi</a:t>
            </a:r>
            <a:r>
              <a:rPr lang="en-US" sz="2000" dirty="0" smtClean="0">
                <a:latin typeface="Times New Roman" pitchFamily="18" charset="0"/>
                <a:cs typeface="Times New Roman" pitchFamily="18" charset="0"/>
              </a:rPr>
              <a:t> yang </a:t>
            </a:r>
            <a:r>
              <a:rPr lang="en-US" sz="2000" dirty="0" err="1" smtClean="0">
                <a:latin typeface="Times New Roman" pitchFamily="18" charset="0"/>
                <a:cs typeface="Times New Roman" pitchFamily="18" charset="0"/>
              </a:rPr>
              <a:t>berhubungan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dengan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sesar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antara</a:t>
            </a:r>
            <a:r>
              <a:rPr lang="en-US" sz="2000" dirty="0" smtClean="0">
                <a:latin typeface="Times New Roman" pitchFamily="18" charset="0"/>
                <a:cs typeface="Times New Roman" pitchFamily="18" charset="0"/>
              </a:rPr>
              <a:t> lain (1) </a:t>
            </a:r>
            <a:r>
              <a:rPr lang="en-US" sz="2000" dirty="0" err="1" smtClean="0">
                <a:latin typeface="Times New Roman" pitchFamily="18" charset="0"/>
                <a:cs typeface="Times New Roman" pitchFamily="18" charset="0"/>
              </a:rPr>
              <a:t>Suoh</a:t>
            </a:r>
            <a:r>
              <a:rPr lang="en-US" sz="2000" dirty="0" smtClean="0">
                <a:latin typeface="Times New Roman" pitchFamily="18" charset="0"/>
                <a:cs typeface="Times New Roman" pitchFamily="18" charset="0"/>
              </a:rPr>
              <a:t>, Lampung, (2) </a:t>
            </a:r>
            <a:r>
              <a:rPr lang="en-US" sz="2000" dirty="0" err="1" smtClean="0">
                <a:latin typeface="Times New Roman" pitchFamily="18" charset="0"/>
                <a:cs typeface="Times New Roman" pitchFamily="18" charset="0"/>
              </a:rPr>
              <a:t>Serampas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Lempur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Semurup</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daerah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Kerinci</a:t>
            </a:r>
            <a:r>
              <a:rPr lang="en-US" sz="2000" dirty="0" smtClean="0">
                <a:latin typeface="Times New Roman" pitchFamily="18" charset="0"/>
                <a:cs typeface="Times New Roman" pitchFamily="18" charset="0"/>
              </a:rPr>
              <a:t>, (3) </a:t>
            </a:r>
            <a:r>
              <a:rPr lang="en-US" sz="2000" dirty="0" err="1" smtClean="0">
                <a:latin typeface="Times New Roman" pitchFamily="18" charset="0"/>
                <a:cs typeface="Times New Roman" pitchFamily="18" charset="0"/>
              </a:rPr>
              <a:t>Muara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Labuh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di</a:t>
            </a:r>
            <a:r>
              <a:rPr lang="en-US" sz="2000" dirty="0" smtClean="0">
                <a:latin typeface="Times New Roman" pitchFamily="18" charset="0"/>
                <a:cs typeface="Times New Roman" pitchFamily="18" charset="0"/>
              </a:rPr>
              <a:t> Sumatera Barat, </a:t>
            </a:r>
            <a:r>
              <a:rPr lang="en-US" sz="2000" dirty="0" err="1" smtClean="0">
                <a:latin typeface="Times New Roman" pitchFamily="18" charset="0"/>
                <a:cs typeface="Times New Roman" pitchFamily="18" charset="0"/>
              </a:rPr>
              <a:t>dan</a:t>
            </a:r>
            <a:r>
              <a:rPr lang="en-US" sz="2000" dirty="0" smtClean="0">
                <a:latin typeface="Times New Roman" pitchFamily="18" charset="0"/>
                <a:cs typeface="Times New Roman" pitchFamily="18" charset="0"/>
              </a:rPr>
              <a:t> (4) </a:t>
            </a:r>
            <a:r>
              <a:rPr lang="en-US" sz="2000" dirty="0" err="1" smtClean="0">
                <a:latin typeface="Times New Roman" pitchFamily="18" charset="0"/>
                <a:cs typeface="Times New Roman" pitchFamily="18" charset="0"/>
              </a:rPr>
              <a:t>Masepe</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di</a:t>
            </a:r>
            <a:r>
              <a:rPr lang="en-US" sz="2000" dirty="0" smtClean="0">
                <a:latin typeface="Times New Roman" pitchFamily="18" charset="0"/>
                <a:cs typeface="Times New Roman" pitchFamily="18" charset="0"/>
              </a:rPr>
              <a:t> Sulawesi Selatan</a:t>
            </a:r>
            <a:r>
              <a:rPr lang="en-US" sz="2000" dirty="0" smtClean="0">
                <a:latin typeface="Times New Roman" pitchFamily="18" charset="0"/>
                <a:cs typeface="Times New Roman" pitchFamily="18" charset="0"/>
              </a:rPr>
              <a:t>.</a:t>
            </a: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r>
              <a:rPr lang="id-ID" sz="2000" dirty="0" smtClean="0">
                <a:latin typeface="Times New Roman" pitchFamily="18" charset="0"/>
                <a:cs typeface="Times New Roman" pitchFamily="18" charset="0"/>
              </a:rPr>
              <a:t/>
            </a:r>
            <a:br>
              <a:rPr lang="id-ID" sz="2000" dirty="0" smtClean="0">
                <a:latin typeface="Times New Roman" pitchFamily="18" charset="0"/>
                <a:cs typeface="Times New Roman" pitchFamily="18" charset="0"/>
              </a:rPr>
            </a:br>
            <a:endParaRPr lang="id-ID" sz="2000" dirty="0">
              <a:latin typeface="Times New Roman" pitchFamily="18" charset="0"/>
              <a:cs typeface="Times New Roman" pitchFamily="18" charset="0"/>
            </a:endParaRPr>
          </a:p>
        </p:txBody>
      </p:sp>
      <p:pic>
        <p:nvPicPr>
          <p:cNvPr id="1027" name="Picture 3" descr="C:\Users\user\Pictures\capture-20151117-054242.png"/>
          <p:cNvPicPr>
            <a:picLocks noChangeAspect="1" noChangeArrowheads="1"/>
          </p:cNvPicPr>
          <p:nvPr/>
        </p:nvPicPr>
        <p:blipFill>
          <a:blip r:embed="rId2" cstate="print"/>
          <a:srcRect/>
          <a:stretch>
            <a:fillRect/>
          </a:stretch>
        </p:blipFill>
        <p:spPr bwMode="auto">
          <a:xfrm>
            <a:off x="4517567" y="908720"/>
            <a:ext cx="4626433" cy="2952328"/>
          </a:xfrm>
          <a:prstGeom prst="rect">
            <a:avLst/>
          </a:prstGeom>
          <a:noFill/>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332656"/>
            <a:ext cx="8229600" cy="1143000"/>
          </a:xfrm>
        </p:spPr>
        <p:txBody>
          <a:bodyPr>
            <a:normAutofit fontScale="90000"/>
          </a:bodyPr>
          <a:lstStyle/>
          <a:p>
            <a:pPr lvl="0" algn="l"/>
            <a:r>
              <a:rPr lang="id-ID" b="1" dirty="0" smtClean="0">
                <a:solidFill>
                  <a:schemeClr val="bg1"/>
                </a:solidFill>
                <a:latin typeface="Times New Roman" pitchFamily="18" charset="0"/>
                <a:cs typeface="Times New Roman" pitchFamily="18" charset="0"/>
              </a:rPr>
              <a:t>2. </a:t>
            </a:r>
            <a:r>
              <a:rPr lang="en-US" b="1" dirty="0" err="1" smtClean="0">
                <a:solidFill>
                  <a:schemeClr val="bg1"/>
                </a:solidFill>
                <a:latin typeface="Times New Roman" pitchFamily="18" charset="0"/>
                <a:cs typeface="Times New Roman" pitchFamily="18" charset="0"/>
              </a:rPr>
              <a:t>Golongan</a:t>
            </a:r>
            <a:r>
              <a:rPr lang="en-US" b="1" dirty="0" smtClean="0">
                <a:solidFill>
                  <a:schemeClr val="bg1"/>
                </a:solidFill>
                <a:latin typeface="Times New Roman" pitchFamily="18" charset="0"/>
                <a:cs typeface="Times New Roman" pitchFamily="18" charset="0"/>
              </a:rPr>
              <a:t> </a:t>
            </a:r>
            <a:r>
              <a:rPr lang="en-US" b="1" dirty="0" err="1" smtClean="0">
                <a:solidFill>
                  <a:schemeClr val="bg1"/>
                </a:solidFill>
                <a:latin typeface="Times New Roman" pitchFamily="18" charset="0"/>
                <a:cs typeface="Times New Roman" pitchFamily="18" charset="0"/>
              </a:rPr>
              <a:t>hayati</a:t>
            </a:r>
            <a:r>
              <a:rPr lang="id-ID" b="1" dirty="0" smtClean="0">
                <a:solidFill>
                  <a:schemeClr val="bg1"/>
                </a:solidFill>
                <a:latin typeface="Times New Roman" pitchFamily="18" charset="0"/>
                <a:cs typeface="Times New Roman" pitchFamily="18" charset="0"/>
              </a:rPr>
              <a:t/>
            </a:r>
            <a:br>
              <a:rPr lang="id-ID" b="1" dirty="0" smtClean="0">
                <a:solidFill>
                  <a:schemeClr val="bg1"/>
                </a:solidFill>
                <a:latin typeface="Times New Roman" pitchFamily="18" charset="0"/>
                <a:cs typeface="Times New Roman" pitchFamily="18" charset="0"/>
              </a:rPr>
            </a:br>
            <a:r>
              <a:rPr lang="id-ID" dirty="0" smtClean="0"/>
              <a:t/>
            </a:r>
            <a:br>
              <a:rPr lang="id-ID" dirty="0" smtClean="0"/>
            </a:br>
            <a:endParaRPr lang="id-ID" dirty="0"/>
          </a:p>
        </p:txBody>
      </p:sp>
      <p:pic>
        <p:nvPicPr>
          <p:cNvPr id="6" name="Picture 2" descr="C:\Users\user\Pictures\capture-20151117-054806.png"/>
          <p:cNvPicPr>
            <a:picLocks noGrp="1" noChangeAspect="1" noChangeArrowheads="1"/>
          </p:cNvPicPr>
          <p:nvPr>
            <p:ph idx="1"/>
          </p:nvPr>
        </p:nvPicPr>
        <p:blipFill>
          <a:blip r:embed="rId2" cstate="print"/>
          <a:srcRect/>
          <a:stretch>
            <a:fillRect/>
          </a:stretch>
        </p:blipFill>
        <p:spPr bwMode="auto">
          <a:xfrm>
            <a:off x="539552" y="1268760"/>
            <a:ext cx="7845260" cy="3744416"/>
          </a:xfrm>
          <a:prstGeom prst="rect">
            <a:avLst/>
          </a:prstGeo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Users\user\Pictures\capture-20151117-054540.png"/>
          <p:cNvPicPr>
            <a:picLocks noChangeAspect="1" noChangeArrowheads="1"/>
          </p:cNvPicPr>
          <p:nvPr/>
        </p:nvPicPr>
        <p:blipFill>
          <a:blip r:embed="rId2" cstate="print"/>
          <a:srcRect/>
          <a:stretch>
            <a:fillRect/>
          </a:stretch>
        </p:blipFill>
        <p:spPr bwMode="auto">
          <a:xfrm>
            <a:off x="539552" y="908720"/>
            <a:ext cx="8136904" cy="5040560"/>
          </a:xfrm>
          <a:prstGeom prst="rect">
            <a:avLst/>
          </a:prstGeom>
          <a:noFill/>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0"/>
            <a:ext cx="9144000" cy="1470025"/>
          </a:xfrm>
        </p:spPr>
        <p:txBody>
          <a:bodyPr>
            <a:normAutofit fontScale="90000"/>
          </a:bodyPr>
          <a:lstStyle/>
          <a:p>
            <a:pPr lvl="0"/>
            <a:r>
              <a:rPr lang="id-ID" sz="3100" b="1" dirty="0" smtClean="0">
                <a:solidFill>
                  <a:schemeClr val="bg1"/>
                </a:solidFill>
              </a:rPr>
              <a:t>D. </a:t>
            </a:r>
            <a:r>
              <a:rPr lang="en-US" sz="3100" b="1" dirty="0" err="1" smtClean="0">
                <a:solidFill>
                  <a:schemeClr val="bg1"/>
                </a:solidFill>
              </a:rPr>
              <a:t>Pengelolaan</a:t>
            </a:r>
            <a:r>
              <a:rPr lang="en-US" sz="3100" b="1" dirty="0" smtClean="0">
                <a:solidFill>
                  <a:schemeClr val="bg1"/>
                </a:solidFill>
              </a:rPr>
              <a:t> </a:t>
            </a:r>
            <a:r>
              <a:rPr lang="en-US" sz="3100" b="1" dirty="0" err="1" smtClean="0">
                <a:solidFill>
                  <a:schemeClr val="bg1"/>
                </a:solidFill>
              </a:rPr>
              <a:t>dan</a:t>
            </a:r>
            <a:r>
              <a:rPr lang="en-US" sz="3100" b="1" dirty="0" smtClean="0">
                <a:solidFill>
                  <a:schemeClr val="bg1"/>
                </a:solidFill>
              </a:rPr>
              <a:t> </a:t>
            </a:r>
            <a:r>
              <a:rPr lang="en-US" sz="3100" b="1" dirty="0" err="1" smtClean="0">
                <a:solidFill>
                  <a:schemeClr val="bg1"/>
                </a:solidFill>
              </a:rPr>
              <a:t>Pemanfaatan</a:t>
            </a:r>
            <a:r>
              <a:rPr lang="en-US" sz="3100" b="1" dirty="0" smtClean="0">
                <a:solidFill>
                  <a:schemeClr val="bg1"/>
                </a:solidFill>
              </a:rPr>
              <a:t> </a:t>
            </a:r>
            <a:r>
              <a:rPr lang="en-US" sz="3100" b="1" dirty="0" err="1" smtClean="0">
                <a:solidFill>
                  <a:schemeClr val="bg1"/>
                </a:solidFill>
              </a:rPr>
              <a:t>sumberdaya</a:t>
            </a:r>
            <a:r>
              <a:rPr lang="en-US" sz="3100" b="1" dirty="0" smtClean="0">
                <a:solidFill>
                  <a:schemeClr val="bg1"/>
                </a:solidFill>
              </a:rPr>
              <a:t> </a:t>
            </a:r>
            <a:r>
              <a:rPr lang="en-US" sz="3100" b="1" dirty="0" err="1" smtClean="0">
                <a:solidFill>
                  <a:schemeClr val="bg1"/>
                </a:solidFill>
              </a:rPr>
              <a:t>alam</a:t>
            </a:r>
            <a:r>
              <a:rPr lang="en-US" sz="3100" b="1" dirty="0" smtClean="0">
                <a:solidFill>
                  <a:schemeClr val="bg1"/>
                </a:solidFill>
              </a:rPr>
              <a:t> </a:t>
            </a:r>
            <a:r>
              <a:rPr lang="en-US" sz="3100" b="1" dirty="0" err="1" smtClean="0">
                <a:solidFill>
                  <a:schemeClr val="bg1"/>
                </a:solidFill>
              </a:rPr>
              <a:t>bagi</a:t>
            </a:r>
            <a:r>
              <a:rPr lang="en-US" sz="3100" b="1" dirty="0" smtClean="0">
                <a:solidFill>
                  <a:schemeClr val="bg1"/>
                </a:solidFill>
              </a:rPr>
              <a:t> </a:t>
            </a:r>
            <a:r>
              <a:rPr lang="en-US" sz="3100" b="1" dirty="0" err="1" smtClean="0">
                <a:solidFill>
                  <a:schemeClr val="bg1"/>
                </a:solidFill>
              </a:rPr>
              <a:t>kehidupan</a:t>
            </a:r>
            <a:r>
              <a:rPr lang="id-ID" dirty="0" smtClean="0">
                <a:solidFill>
                  <a:schemeClr val="bg1"/>
                </a:solidFill>
              </a:rPr>
              <a:t/>
            </a:r>
            <a:br>
              <a:rPr lang="id-ID" dirty="0" smtClean="0">
                <a:solidFill>
                  <a:schemeClr val="bg1"/>
                </a:solidFill>
              </a:rPr>
            </a:br>
            <a:endParaRPr lang="id-ID" dirty="0">
              <a:solidFill>
                <a:schemeClr val="bg1"/>
              </a:solidFill>
            </a:endParaRPr>
          </a:p>
        </p:txBody>
      </p:sp>
      <p:sp>
        <p:nvSpPr>
          <p:cNvPr id="3" name="Subtitle 2"/>
          <p:cNvSpPr>
            <a:spLocks noGrp="1"/>
          </p:cNvSpPr>
          <p:nvPr>
            <p:ph type="subTitle" idx="1"/>
          </p:nvPr>
        </p:nvSpPr>
        <p:spPr>
          <a:xfrm>
            <a:off x="539552" y="1700808"/>
            <a:ext cx="7992888" cy="4536504"/>
          </a:xfrm>
        </p:spPr>
        <p:txBody>
          <a:bodyPr>
            <a:normAutofit/>
          </a:bodyPr>
          <a:lstStyle/>
          <a:p>
            <a:pPr lvl="0"/>
            <a:r>
              <a:rPr lang="en-US" sz="2800" dirty="0" err="1" smtClean="0">
                <a:solidFill>
                  <a:schemeClr val="tx1"/>
                </a:solidFill>
              </a:rPr>
              <a:t>Strategi</a:t>
            </a:r>
            <a:r>
              <a:rPr lang="en-US" sz="2800" dirty="0" smtClean="0">
                <a:solidFill>
                  <a:schemeClr val="tx1"/>
                </a:solidFill>
              </a:rPr>
              <a:t> </a:t>
            </a:r>
            <a:r>
              <a:rPr lang="en-US" sz="2800" dirty="0" err="1" smtClean="0">
                <a:solidFill>
                  <a:schemeClr val="tx1"/>
                </a:solidFill>
              </a:rPr>
              <a:t>pengelolaan</a:t>
            </a:r>
            <a:endParaRPr lang="id-ID" sz="2800" dirty="0" smtClean="0">
              <a:solidFill>
                <a:schemeClr val="tx1"/>
              </a:solidFill>
            </a:endParaRPr>
          </a:p>
          <a:p>
            <a:pPr lvl="0"/>
            <a:endParaRPr lang="id-ID" sz="2800" dirty="0" smtClean="0">
              <a:solidFill>
                <a:schemeClr val="tx1"/>
              </a:solidFill>
            </a:endParaRPr>
          </a:p>
          <a:p>
            <a:pPr algn="l"/>
            <a:r>
              <a:rPr lang="id-ID" sz="2000" dirty="0" smtClean="0">
                <a:solidFill>
                  <a:schemeClr val="tx1"/>
                </a:solidFill>
              </a:rPr>
              <a:t>	</a:t>
            </a:r>
            <a:r>
              <a:rPr lang="en-US" sz="2000" dirty="0" err="1" smtClean="0">
                <a:solidFill>
                  <a:schemeClr val="tx1"/>
                </a:solidFill>
              </a:rPr>
              <a:t>Strategi</a:t>
            </a:r>
            <a:r>
              <a:rPr lang="en-US" sz="2000" dirty="0" smtClean="0">
                <a:solidFill>
                  <a:schemeClr val="tx1"/>
                </a:solidFill>
              </a:rPr>
              <a:t> </a:t>
            </a:r>
            <a:r>
              <a:rPr lang="en-US" sz="2000" dirty="0" err="1" smtClean="0">
                <a:solidFill>
                  <a:schemeClr val="tx1"/>
                </a:solidFill>
              </a:rPr>
              <a:t>pengelolaan</a:t>
            </a:r>
            <a:r>
              <a:rPr lang="en-US" sz="2000" dirty="0" smtClean="0">
                <a:solidFill>
                  <a:schemeClr val="tx1"/>
                </a:solidFill>
              </a:rPr>
              <a:t> </a:t>
            </a:r>
            <a:r>
              <a:rPr lang="en-US" sz="2000" dirty="0" err="1" smtClean="0">
                <a:solidFill>
                  <a:schemeClr val="tx1"/>
                </a:solidFill>
              </a:rPr>
              <a:t>sumber</a:t>
            </a:r>
            <a:r>
              <a:rPr lang="en-US" sz="2000" dirty="0" smtClean="0">
                <a:solidFill>
                  <a:schemeClr val="tx1"/>
                </a:solidFill>
              </a:rPr>
              <a:t> </a:t>
            </a:r>
            <a:r>
              <a:rPr lang="en-US" sz="2000" dirty="0" err="1" smtClean="0">
                <a:solidFill>
                  <a:schemeClr val="tx1"/>
                </a:solidFill>
              </a:rPr>
              <a:t>daya</a:t>
            </a:r>
            <a:r>
              <a:rPr lang="en-US" sz="2000" dirty="0" smtClean="0">
                <a:solidFill>
                  <a:schemeClr val="tx1"/>
                </a:solidFill>
              </a:rPr>
              <a:t> </a:t>
            </a:r>
            <a:r>
              <a:rPr lang="en-US" sz="2000" dirty="0" err="1" smtClean="0">
                <a:solidFill>
                  <a:schemeClr val="tx1"/>
                </a:solidFill>
              </a:rPr>
              <a:t>alam</a:t>
            </a:r>
            <a:r>
              <a:rPr lang="en-US" sz="2000" dirty="0" smtClean="0">
                <a:solidFill>
                  <a:schemeClr val="tx1"/>
                </a:solidFill>
              </a:rPr>
              <a:t> </a:t>
            </a:r>
            <a:r>
              <a:rPr lang="en-US" sz="2000" dirty="0" err="1" smtClean="0">
                <a:solidFill>
                  <a:schemeClr val="tx1"/>
                </a:solidFill>
              </a:rPr>
              <a:t>harus</a:t>
            </a:r>
            <a:r>
              <a:rPr lang="en-US" sz="2000" dirty="0" smtClean="0">
                <a:solidFill>
                  <a:schemeClr val="tx1"/>
                </a:solidFill>
              </a:rPr>
              <a:t> </a:t>
            </a:r>
            <a:r>
              <a:rPr lang="en-US" sz="2000" dirty="0" err="1" smtClean="0">
                <a:solidFill>
                  <a:schemeClr val="tx1"/>
                </a:solidFill>
              </a:rPr>
              <a:t>dilakukan</a:t>
            </a:r>
            <a:r>
              <a:rPr lang="en-US" sz="2000" dirty="0" smtClean="0">
                <a:solidFill>
                  <a:schemeClr val="tx1"/>
                </a:solidFill>
              </a:rPr>
              <a:t> </a:t>
            </a:r>
            <a:r>
              <a:rPr lang="en-US" sz="2000" dirty="0" err="1" smtClean="0">
                <a:solidFill>
                  <a:schemeClr val="tx1"/>
                </a:solidFill>
              </a:rPr>
              <a:t>secara</a:t>
            </a:r>
            <a:r>
              <a:rPr lang="en-US" sz="2000" dirty="0" smtClean="0">
                <a:solidFill>
                  <a:schemeClr val="tx1"/>
                </a:solidFill>
              </a:rPr>
              <a:t> </a:t>
            </a:r>
            <a:r>
              <a:rPr lang="en-US" sz="2000" dirty="0" err="1" smtClean="0">
                <a:solidFill>
                  <a:schemeClr val="tx1"/>
                </a:solidFill>
              </a:rPr>
              <a:t>terpadu</a:t>
            </a:r>
            <a:r>
              <a:rPr lang="en-US" sz="2000" dirty="0" smtClean="0">
                <a:solidFill>
                  <a:schemeClr val="tx1"/>
                </a:solidFill>
              </a:rPr>
              <a:t>. </a:t>
            </a:r>
            <a:r>
              <a:rPr lang="en-US" sz="2000" dirty="0" err="1" smtClean="0">
                <a:solidFill>
                  <a:schemeClr val="tx1"/>
                </a:solidFill>
              </a:rPr>
              <a:t>Dalam</a:t>
            </a:r>
            <a:r>
              <a:rPr lang="en-US" sz="2000" dirty="0" smtClean="0">
                <a:solidFill>
                  <a:schemeClr val="tx1"/>
                </a:solidFill>
              </a:rPr>
              <a:t> </a:t>
            </a:r>
            <a:r>
              <a:rPr lang="en-US" sz="2000" dirty="0" err="1" smtClean="0">
                <a:solidFill>
                  <a:schemeClr val="tx1"/>
                </a:solidFill>
              </a:rPr>
              <a:t>memanfaatkan</a:t>
            </a:r>
            <a:r>
              <a:rPr lang="en-US" sz="2000" dirty="0" smtClean="0">
                <a:solidFill>
                  <a:schemeClr val="tx1"/>
                </a:solidFill>
              </a:rPr>
              <a:t> </a:t>
            </a:r>
            <a:r>
              <a:rPr lang="en-US" sz="2000" dirty="0" err="1" smtClean="0">
                <a:solidFill>
                  <a:schemeClr val="tx1"/>
                </a:solidFill>
              </a:rPr>
              <a:t>sumber</a:t>
            </a:r>
            <a:r>
              <a:rPr lang="en-US" sz="2000" dirty="0" smtClean="0">
                <a:solidFill>
                  <a:schemeClr val="tx1"/>
                </a:solidFill>
              </a:rPr>
              <a:t> </a:t>
            </a:r>
            <a:r>
              <a:rPr lang="en-US" sz="2000" dirty="0" err="1" smtClean="0">
                <a:solidFill>
                  <a:schemeClr val="tx1"/>
                </a:solidFill>
              </a:rPr>
              <a:t>daya</a:t>
            </a:r>
            <a:r>
              <a:rPr lang="en-US" sz="2000" dirty="0" smtClean="0">
                <a:solidFill>
                  <a:schemeClr val="tx1"/>
                </a:solidFill>
              </a:rPr>
              <a:t> </a:t>
            </a:r>
            <a:r>
              <a:rPr lang="en-US" sz="2000" dirty="0" err="1" smtClean="0">
                <a:solidFill>
                  <a:schemeClr val="tx1"/>
                </a:solidFill>
              </a:rPr>
              <a:t>tentu</a:t>
            </a:r>
            <a:r>
              <a:rPr lang="en-US" sz="2000" dirty="0" smtClean="0">
                <a:solidFill>
                  <a:schemeClr val="tx1"/>
                </a:solidFill>
              </a:rPr>
              <a:t> </a:t>
            </a:r>
            <a:r>
              <a:rPr lang="en-US" sz="2000" dirty="0" err="1" smtClean="0">
                <a:solidFill>
                  <a:schemeClr val="tx1"/>
                </a:solidFill>
              </a:rPr>
              <a:t>terjadi</a:t>
            </a:r>
            <a:r>
              <a:rPr lang="en-US" sz="2000" dirty="0" smtClean="0">
                <a:solidFill>
                  <a:schemeClr val="tx1"/>
                </a:solidFill>
              </a:rPr>
              <a:t> </a:t>
            </a:r>
            <a:r>
              <a:rPr lang="en-US" sz="2000" dirty="0" err="1" smtClean="0">
                <a:solidFill>
                  <a:schemeClr val="tx1"/>
                </a:solidFill>
              </a:rPr>
              <a:t>perubahan</a:t>
            </a:r>
            <a:r>
              <a:rPr lang="en-US" sz="2000" dirty="0" smtClean="0">
                <a:solidFill>
                  <a:schemeClr val="tx1"/>
                </a:solidFill>
              </a:rPr>
              <a:t>. </a:t>
            </a:r>
            <a:r>
              <a:rPr lang="en-US" sz="2000" dirty="0" err="1" smtClean="0">
                <a:solidFill>
                  <a:schemeClr val="tx1"/>
                </a:solidFill>
              </a:rPr>
              <a:t>Perubahan</a:t>
            </a:r>
            <a:r>
              <a:rPr lang="en-US" sz="2000" dirty="0" smtClean="0">
                <a:solidFill>
                  <a:schemeClr val="tx1"/>
                </a:solidFill>
              </a:rPr>
              <a:t> </a:t>
            </a:r>
            <a:r>
              <a:rPr lang="en-US" sz="2000" dirty="0" err="1" smtClean="0">
                <a:solidFill>
                  <a:schemeClr val="tx1"/>
                </a:solidFill>
              </a:rPr>
              <a:t>salah</a:t>
            </a:r>
            <a:r>
              <a:rPr lang="en-US" sz="2000" dirty="0" smtClean="0">
                <a:solidFill>
                  <a:schemeClr val="tx1"/>
                </a:solidFill>
              </a:rPr>
              <a:t> </a:t>
            </a:r>
            <a:r>
              <a:rPr lang="en-US" sz="2000" dirty="0" err="1" smtClean="0">
                <a:solidFill>
                  <a:schemeClr val="tx1"/>
                </a:solidFill>
              </a:rPr>
              <a:t>satu</a:t>
            </a:r>
            <a:r>
              <a:rPr lang="en-US" sz="2000" dirty="0" smtClean="0">
                <a:solidFill>
                  <a:schemeClr val="tx1"/>
                </a:solidFill>
              </a:rPr>
              <a:t> </a:t>
            </a:r>
            <a:r>
              <a:rPr lang="en-US" sz="2000" dirty="0" err="1" smtClean="0">
                <a:solidFill>
                  <a:schemeClr val="tx1"/>
                </a:solidFill>
              </a:rPr>
              <a:t>komponen</a:t>
            </a:r>
            <a:r>
              <a:rPr lang="en-US" sz="2000" dirty="0" smtClean="0">
                <a:solidFill>
                  <a:schemeClr val="tx1"/>
                </a:solidFill>
              </a:rPr>
              <a:t> </a:t>
            </a:r>
            <a:r>
              <a:rPr lang="en-US" sz="2000" dirty="0" err="1" smtClean="0">
                <a:solidFill>
                  <a:schemeClr val="tx1"/>
                </a:solidFill>
              </a:rPr>
              <a:t>sumber</a:t>
            </a:r>
            <a:r>
              <a:rPr lang="en-US" sz="2000" dirty="0" smtClean="0">
                <a:solidFill>
                  <a:schemeClr val="tx1"/>
                </a:solidFill>
              </a:rPr>
              <a:t> </a:t>
            </a:r>
            <a:r>
              <a:rPr lang="en-US" sz="2000" dirty="0" err="1" smtClean="0">
                <a:solidFill>
                  <a:schemeClr val="tx1"/>
                </a:solidFill>
              </a:rPr>
              <a:t>daya</a:t>
            </a:r>
            <a:r>
              <a:rPr lang="en-US" sz="2000" dirty="0" smtClean="0">
                <a:solidFill>
                  <a:schemeClr val="tx1"/>
                </a:solidFill>
              </a:rPr>
              <a:t> </a:t>
            </a:r>
            <a:r>
              <a:rPr lang="en-US" sz="2000" dirty="0" err="1" smtClean="0">
                <a:solidFill>
                  <a:schemeClr val="tx1"/>
                </a:solidFill>
              </a:rPr>
              <a:t>dan</a:t>
            </a:r>
            <a:r>
              <a:rPr lang="en-US" sz="2000" dirty="0" smtClean="0">
                <a:solidFill>
                  <a:schemeClr val="tx1"/>
                </a:solidFill>
              </a:rPr>
              <a:t> </a:t>
            </a:r>
            <a:r>
              <a:rPr lang="en-US" sz="2000" dirty="0" err="1" smtClean="0">
                <a:solidFill>
                  <a:schemeClr val="tx1"/>
                </a:solidFill>
              </a:rPr>
              <a:t>lingkungannya</a:t>
            </a:r>
            <a:r>
              <a:rPr lang="en-US" sz="2000" dirty="0" smtClean="0">
                <a:solidFill>
                  <a:schemeClr val="tx1"/>
                </a:solidFill>
              </a:rPr>
              <a:t> </a:t>
            </a:r>
            <a:r>
              <a:rPr lang="en-US" sz="2000" dirty="0" err="1" smtClean="0">
                <a:solidFill>
                  <a:schemeClr val="tx1"/>
                </a:solidFill>
              </a:rPr>
              <a:t>akan</a:t>
            </a:r>
            <a:r>
              <a:rPr lang="en-US" sz="2000" dirty="0" smtClean="0">
                <a:solidFill>
                  <a:schemeClr val="tx1"/>
                </a:solidFill>
              </a:rPr>
              <a:t> </a:t>
            </a:r>
            <a:r>
              <a:rPr lang="en-US" sz="2000" dirty="0" err="1" smtClean="0">
                <a:solidFill>
                  <a:schemeClr val="tx1"/>
                </a:solidFill>
              </a:rPr>
              <a:t>merusak</a:t>
            </a:r>
            <a:r>
              <a:rPr lang="en-US" sz="2000" dirty="0" smtClean="0">
                <a:solidFill>
                  <a:schemeClr val="tx1"/>
                </a:solidFill>
              </a:rPr>
              <a:t> </a:t>
            </a:r>
            <a:r>
              <a:rPr lang="en-US" sz="2000" dirty="0" err="1" smtClean="0">
                <a:solidFill>
                  <a:schemeClr val="tx1"/>
                </a:solidFill>
              </a:rPr>
              <a:t>lingkungan</a:t>
            </a:r>
            <a:r>
              <a:rPr lang="en-US" sz="2000" dirty="0" smtClean="0">
                <a:solidFill>
                  <a:schemeClr val="tx1"/>
                </a:solidFill>
              </a:rPr>
              <a:t> </a:t>
            </a:r>
            <a:r>
              <a:rPr lang="en-US" sz="2000" dirty="0" err="1" smtClean="0">
                <a:solidFill>
                  <a:schemeClr val="tx1"/>
                </a:solidFill>
              </a:rPr>
              <a:t>misalnya</a:t>
            </a:r>
            <a:r>
              <a:rPr lang="en-US" sz="2000" dirty="0" smtClean="0">
                <a:solidFill>
                  <a:schemeClr val="tx1"/>
                </a:solidFill>
              </a:rPr>
              <a:t> </a:t>
            </a:r>
            <a:r>
              <a:rPr lang="en-US" sz="2000" dirty="0" err="1" smtClean="0">
                <a:solidFill>
                  <a:schemeClr val="tx1"/>
                </a:solidFill>
              </a:rPr>
              <a:t>dalam</a:t>
            </a:r>
            <a:r>
              <a:rPr lang="en-US" sz="2000" dirty="0" smtClean="0">
                <a:solidFill>
                  <a:schemeClr val="tx1"/>
                </a:solidFill>
              </a:rPr>
              <a:t> </a:t>
            </a:r>
            <a:r>
              <a:rPr lang="en-US" sz="2000" dirty="0" err="1" smtClean="0">
                <a:solidFill>
                  <a:schemeClr val="tx1"/>
                </a:solidFill>
              </a:rPr>
              <a:t>mengelolaan</a:t>
            </a:r>
            <a:r>
              <a:rPr lang="en-US" sz="2000" dirty="0" smtClean="0">
                <a:solidFill>
                  <a:schemeClr val="tx1"/>
                </a:solidFill>
              </a:rPr>
              <a:t> </a:t>
            </a:r>
            <a:r>
              <a:rPr lang="en-US" sz="2000" dirty="0" err="1" smtClean="0">
                <a:solidFill>
                  <a:schemeClr val="tx1"/>
                </a:solidFill>
              </a:rPr>
              <a:t>sumber</a:t>
            </a:r>
            <a:r>
              <a:rPr lang="en-US" sz="2000" dirty="0" smtClean="0">
                <a:solidFill>
                  <a:schemeClr val="tx1"/>
                </a:solidFill>
              </a:rPr>
              <a:t> </a:t>
            </a:r>
            <a:r>
              <a:rPr lang="en-US" sz="2000" dirty="0" err="1" smtClean="0">
                <a:solidFill>
                  <a:schemeClr val="tx1"/>
                </a:solidFill>
              </a:rPr>
              <a:t>daya</a:t>
            </a:r>
            <a:r>
              <a:rPr lang="en-US" sz="2000" dirty="0" smtClean="0">
                <a:solidFill>
                  <a:schemeClr val="tx1"/>
                </a:solidFill>
              </a:rPr>
              <a:t> </a:t>
            </a:r>
            <a:r>
              <a:rPr lang="en-US" sz="2000" dirty="0" err="1" smtClean="0">
                <a:solidFill>
                  <a:schemeClr val="tx1"/>
                </a:solidFill>
              </a:rPr>
              <a:t>lahan</a:t>
            </a:r>
            <a:r>
              <a:rPr lang="en-US" sz="2000" dirty="0" smtClean="0">
                <a:solidFill>
                  <a:schemeClr val="tx1"/>
                </a:solidFill>
              </a:rPr>
              <a:t> </a:t>
            </a:r>
            <a:r>
              <a:rPr lang="en-US" sz="2000" dirty="0" err="1" smtClean="0">
                <a:solidFill>
                  <a:schemeClr val="tx1"/>
                </a:solidFill>
              </a:rPr>
              <a:t>untuk</a:t>
            </a:r>
            <a:r>
              <a:rPr lang="en-US" sz="2000" dirty="0" smtClean="0">
                <a:solidFill>
                  <a:schemeClr val="tx1"/>
                </a:solidFill>
              </a:rPr>
              <a:t> </a:t>
            </a:r>
            <a:r>
              <a:rPr lang="en-US" sz="2000" dirty="0" err="1" smtClean="0">
                <a:solidFill>
                  <a:schemeClr val="tx1"/>
                </a:solidFill>
              </a:rPr>
              <a:t>pertanian</a:t>
            </a:r>
            <a:r>
              <a:rPr lang="en-US" sz="2000" dirty="0" smtClean="0">
                <a:solidFill>
                  <a:schemeClr val="tx1"/>
                </a:solidFill>
              </a:rPr>
              <a:t>, </a:t>
            </a:r>
            <a:r>
              <a:rPr lang="en-US" sz="2000" dirty="0" err="1" smtClean="0">
                <a:solidFill>
                  <a:schemeClr val="tx1"/>
                </a:solidFill>
              </a:rPr>
              <a:t>harus</a:t>
            </a:r>
            <a:r>
              <a:rPr lang="en-US" sz="2000" dirty="0" smtClean="0">
                <a:solidFill>
                  <a:schemeClr val="tx1"/>
                </a:solidFill>
              </a:rPr>
              <a:t> </a:t>
            </a:r>
            <a:r>
              <a:rPr lang="en-US" sz="2000" dirty="0" err="1" smtClean="0">
                <a:solidFill>
                  <a:schemeClr val="tx1"/>
                </a:solidFill>
              </a:rPr>
              <a:t>memperhatikan</a:t>
            </a:r>
            <a:r>
              <a:rPr lang="en-US" sz="2000" dirty="0" smtClean="0">
                <a:solidFill>
                  <a:schemeClr val="tx1"/>
                </a:solidFill>
              </a:rPr>
              <a:t> </a:t>
            </a:r>
            <a:r>
              <a:rPr lang="en-US" sz="2000" dirty="0" err="1" smtClean="0">
                <a:solidFill>
                  <a:schemeClr val="tx1"/>
                </a:solidFill>
              </a:rPr>
              <a:t>keunggulan</a:t>
            </a:r>
            <a:r>
              <a:rPr lang="en-US" sz="2000" dirty="0" smtClean="0">
                <a:solidFill>
                  <a:schemeClr val="tx1"/>
                </a:solidFill>
              </a:rPr>
              <a:t> </a:t>
            </a:r>
            <a:r>
              <a:rPr lang="en-US" sz="2000" dirty="0" err="1" smtClean="0">
                <a:solidFill>
                  <a:schemeClr val="tx1"/>
                </a:solidFill>
              </a:rPr>
              <a:t>produk</a:t>
            </a:r>
            <a:r>
              <a:rPr lang="en-US" sz="2000" dirty="0" smtClean="0">
                <a:solidFill>
                  <a:schemeClr val="tx1"/>
                </a:solidFill>
              </a:rPr>
              <a:t> yang </a:t>
            </a:r>
            <a:r>
              <a:rPr lang="en-US" sz="2000" dirty="0" err="1" smtClean="0">
                <a:solidFill>
                  <a:schemeClr val="tx1"/>
                </a:solidFill>
              </a:rPr>
              <a:t>akan</a:t>
            </a:r>
            <a:r>
              <a:rPr lang="en-US" sz="2000" dirty="0" smtClean="0">
                <a:solidFill>
                  <a:schemeClr val="tx1"/>
                </a:solidFill>
              </a:rPr>
              <a:t> </a:t>
            </a:r>
            <a:r>
              <a:rPr lang="en-US" sz="2000" dirty="0" err="1" smtClean="0">
                <a:solidFill>
                  <a:schemeClr val="tx1"/>
                </a:solidFill>
              </a:rPr>
              <a:t>dihasilkan</a:t>
            </a:r>
            <a:r>
              <a:rPr lang="en-US" sz="2000" dirty="0" smtClean="0">
                <a:solidFill>
                  <a:schemeClr val="tx1"/>
                </a:solidFill>
              </a:rPr>
              <a:t>. </a:t>
            </a:r>
            <a:r>
              <a:rPr lang="en-US" sz="2000" dirty="0" err="1" smtClean="0">
                <a:solidFill>
                  <a:schemeClr val="tx1"/>
                </a:solidFill>
              </a:rPr>
              <a:t>Pengelolaan</a:t>
            </a:r>
            <a:r>
              <a:rPr lang="en-US" sz="2000" dirty="0" smtClean="0">
                <a:solidFill>
                  <a:schemeClr val="tx1"/>
                </a:solidFill>
              </a:rPr>
              <a:t> </a:t>
            </a:r>
            <a:r>
              <a:rPr lang="en-US" sz="2000" dirty="0" err="1" smtClean="0">
                <a:solidFill>
                  <a:schemeClr val="tx1"/>
                </a:solidFill>
              </a:rPr>
              <a:t>sumber</a:t>
            </a:r>
            <a:r>
              <a:rPr lang="en-US" sz="2000" dirty="0" smtClean="0">
                <a:solidFill>
                  <a:schemeClr val="tx1"/>
                </a:solidFill>
              </a:rPr>
              <a:t> </a:t>
            </a:r>
            <a:r>
              <a:rPr lang="en-US" sz="2000" dirty="0" err="1" smtClean="0">
                <a:solidFill>
                  <a:schemeClr val="tx1"/>
                </a:solidFill>
              </a:rPr>
              <a:t>daya</a:t>
            </a:r>
            <a:r>
              <a:rPr lang="en-US" sz="2000" dirty="0" smtClean="0">
                <a:solidFill>
                  <a:schemeClr val="tx1"/>
                </a:solidFill>
              </a:rPr>
              <a:t> </a:t>
            </a:r>
            <a:r>
              <a:rPr lang="en-US" sz="2000" dirty="0" err="1" smtClean="0">
                <a:solidFill>
                  <a:schemeClr val="tx1"/>
                </a:solidFill>
              </a:rPr>
              <a:t>alam</a:t>
            </a:r>
            <a:r>
              <a:rPr lang="en-US" sz="2000" dirty="0" smtClean="0">
                <a:solidFill>
                  <a:schemeClr val="tx1"/>
                </a:solidFill>
              </a:rPr>
              <a:t> </a:t>
            </a:r>
            <a:r>
              <a:rPr lang="en-US" sz="2000" dirty="0" err="1" smtClean="0">
                <a:solidFill>
                  <a:schemeClr val="tx1"/>
                </a:solidFill>
              </a:rPr>
              <a:t>harus</a:t>
            </a:r>
            <a:r>
              <a:rPr lang="en-US" sz="2000" dirty="0" smtClean="0">
                <a:solidFill>
                  <a:schemeClr val="tx1"/>
                </a:solidFill>
              </a:rPr>
              <a:t> </a:t>
            </a:r>
            <a:r>
              <a:rPr lang="en-US" sz="2000" dirty="0" err="1" smtClean="0">
                <a:solidFill>
                  <a:schemeClr val="tx1"/>
                </a:solidFill>
              </a:rPr>
              <a:t>banyak</a:t>
            </a:r>
            <a:r>
              <a:rPr lang="en-US" sz="2000" dirty="0" smtClean="0">
                <a:solidFill>
                  <a:schemeClr val="tx1"/>
                </a:solidFill>
              </a:rPr>
              <a:t> </a:t>
            </a:r>
            <a:r>
              <a:rPr lang="en-US" sz="2000" dirty="0" err="1" smtClean="0">
                <a:solidFill>
                  <a:schemeClr val="tx1"/>
                </a:solidFill>
              </a:rPr>
              <a:t>alternatif</a:t>
            </a:r>
            <a:r>
              <a:rPr lang="en-US" sz="2000" dirty="0" smtClean="0">
                <a:solidFill>
                  <a:schemeClr val="tx1"/>
                </a:solidFill>
              </a:rPr>
              <a:t> yang </a:t>
            </a:r>
            <a:r>
              <a:rPr lang="en-US" sz="2000" dirty="0" err="1" smtClean="0">
                <a:solidFill>
                  <a:schemeClr val="tx1"/>
                </a:solidFill>
              </a:rPr>
              <a:t>harus</a:t>
            </a:r>
            <a:r>
              <a:rPr lang="en-US" sz="2000" dirty="0" smtClean="0">
                <a:solidFill>
                  <a:schemeClr val="tx1"/>
                </a:solidFill>
              </a:rPr>
              <a:t> </a:t>
            </a:r>
            <a:r>
              <a:rPr lang="en-US" sz="2000" dirty="0" err="1" smtClean="0">
                <a:solidFill>
                  <a:schemeClr val="tx1"/>
                </a:solidFill>
              </a:rPr>
              <a:t>dipilih</a:t>
            </a:r>
            <a:r>
              <a:rPr lang="en-US" sz="2000" dirty="0" smtClean="0">
                <a:solidFill>
                  <a:schemeClr val="tx1"/>
                </a:solidFill>
              </a:rPr>
              <a:t>.</a:t>
            </a:r>
            <a:endParaRPr lang="id-ID" sz="2000" dirty="0" smtClean="0">
              <a:solidFill>
                <a:schemeClr val="tx1"/>
              </a:solidFill>
            </a:endParaRPr>
          </a:p>
          <a:p>
            <a:endParaRPr lang="id-ID" sz="2800" dirty="0">
              <a:solidFill>
                <a:schemeClr val="tx1"/>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528" y="0"/>
            <a:ext cx="5626968" cy="1143000"/>
          </a:xfrm>
        </p:spPr>
        <p:txBody>
          <a:bodyPr>
            <a:normAutofit fontScale="90000"/>
          </a:bodyPr>
          <a:lstStyle/>
          <a:p>
            <a:pPr lvl="0"/>
            <a:r>
              <a:rPr lang="en-US" sz="3600" b="1" dirty="0" err="1" smtClean="0">
                <a:latin typeface="Times New Roman" pitchFamily="18" charset="0"/>
                <a:cs typeface="Times New Roman" pitchFamily="18" charset="0"/>
              </a:rPr>
              <a:t>Azas</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pengelolaan</a:t>
            </a:r>
            <a:r>
              <a:rPr lang="id-ID" dirty="0" smtClean="0"/>
              <a:t/>
            </a:r>
            <a:br>
              <a:rPr lang="id-ID" dirty="0" smtClean="0"/>
            </a:br>
            <a:endParaRPr lang="id-ID" dirty="0"/>
          </a:p>
        </p:txBody>
      </p:sp>
      <p:sp>
        <p:nvSpPr>
          <p:cNvPr id="3" name="Content Placeholder 2"/>
          <p:cNvSpPr>
            <a:spLocks noGrp="1"/>
          </p:cNvSpPr>
          <p:nvPr>
            <p:ph idx="1"/>
          </p:nvPr>
        </p:nvSpPr>
        <p:spPr>
          <a:xfrm>
            <a:off x="0" y="1556792"/>
            <a:ext cx="8604448" cy="3960440"/>
          </a:xfrm>
        </p:spPr>
        <p:txBody>
          <a:bodyPr/>
          <a:lstStyle/>
          <a:p>
            <a:pPr algn="just">
              <a:buNone/>
            </a:pPr>
            <a:r>
              <a:rPr lang="id-ID"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Dalam</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pengelolaan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sumber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daya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alam</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terdapat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beberapa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azas</a:t>
            </a:r>
            <a:r>
              <a:rPr lang="en-US" sz="2000" dirty="0" smtClean="0">
                <a:latin typeface="Times New Roman" pitchFamily="18" charset="0"/>
                <a:cs typeface="Times New Roman" pitchFamily="18" charset="0"/>
              </a:rPr>
              <a:t> yang </a:t>
            </a:r>
            <a:r>
              <a:rPr lang="en-US" sz="2000" dirty="0" err="1" smtClean="0">
                <a:latin typeface="Times New Roman" pitchFamily="18" charset="0"/>
                <a:cs typeface="Times New Roman" pitchFamily="18" charset="0"/>
              </a:rPr>
              <a:t>harus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dianut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yaitu</a:t>
            </a:r>
            <a:r>
              <a:rPr lang="en-US" sz="2000" dirty="0" smtClean="0">
                <a:latin typeface="Times New Roman" pitchFamily="18" charset="0"/>
                <a:cs typeface="Times New Roman" pitchFamily="18" charset="0"/>
              </a:rPr>
              <a:t>:</a:t>
            </a:r>
            <a:endParaRPr lang="id-ID" sz="2000" dirty="0" smtClean="0">
              <a:latin typeface="Times New Roman" pitchFamily="18" charset="0"/>
              <a:cs typeface="Times New Roman" pitchFamily="18" charset="0"/>
            </a:endParaRPr>
          </a:p>
          <a:p>
            <a:pPr algn="just">
              <a:buNone/>
            </a:pPr>
            <a:r>
              <a:rPr lang="id-ID"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(1) </a:t>
            </a:r>
            <a:r>
              <a:rPr lang="en-US" sz="2000" dirty="0" err="1" smtClean="0">
                <a:latin typeface="Times New Roman" pitchFamily="18" charset="0"/>
                <a:cs typeface="Times New Roman" pitchFamily="18" charset="0"/>
              </a:rPr>
              <a:t>mengutamakan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sumber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daya</a:t>
            </a:r>
            <a:r>
              <a:rPr lang="en-US" sz="2000" dirty="0" smtClean="0">
                <a:latin typeface="Times New Roman" pitchFamily="18" charset="0"/>
                <a:cs typeface="Times New Roman" pitchFamily="18" charset="0"/>
              </a:rPr>
              <a:t> yang </a:t>
            </a:r>
            <a:r>
              <a:rPr lang="en-US" sz="2000" dirty="0" err="1" smtClean="0">
                <a:latin typeface="Times New Roman" pitchFamily="18" charset="0"/>
                <a:cs typeface="Times New Roman" pitchFamily="18" charset="0"/>
              </a:rPr>
              <a:t>dapat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diperbaharui</a:t>
            </a:r>
            <a:r>
              <a:rPr lang="en-US" sz="2000" dirty="0" smtClean="0">
                <a:latin typeface="Times New Roman" pitchFamily="18" charset="0"/>
                <a:cs typeface="Times New Roman" pitchFamily="18" charset="0"/>
              </a:rPr>
              <a:t>,</a:t>
            </a:r>
            <a:endParaRPr lang="id-ID" sz="2000" dirty="0" smtClean="0">
              <a:latin typeface="Times New Roman" pitchFamily="18" charset="0"/>
              <a:cs typeface="Times New Roman" pitchFamily="18" charset="0"/>
            </a:endParaRPr>
          </a:p>
          <a:p>
            <a:pPr algn="just">
              <a:buNone/>
            </a:pPr>
            <a:endParaRPr lang="id-ID" sz="2000" dirty="0" smtClean="0">
              <a:latin typeface="Times New Roman" pitchFamily="18" charset="0"/>
              <a:cs typeface="Times New Roman" pitchFamily="18" charset="0"/>
            </a:endParaRPr>
          </a:p>
          <a:p>
            <a:pPr algn="just">
              <a:buNone/>
            </a:pPr>
            <a:r>
              <a:rPr lang="id-ID"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(2) </a:t>
            </a:r>
            <a:r>
              <a:rPr lang="en-US" sz="2000" dirty="0" err="1" smtClean="0">
                <a:latin typeface="Times New Roman" pitchFamily="18" charset="0"/>
                <a:cs typeface="Times New Roman" pitchFamily="18" charset="0"/>
              </a:rPr>
              <a:t>menjaga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sumber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daya</a:t>
            </a:r>
            <a:r>
              <a:rPr lang="en-US" sz="2000" dirty="0" smtClean="0">
                <a:latin typeface="Times New Roman" pitchFamily="18" charset="0"/>
                <a:cs typeface="Times New Roman" pitchFamily="18" charset="0"/>
              </a:rPr>
              <a:t> yang </a:t>
            </a:r>
            <a:r>
              <a:rPr lang="en-US" sz="2000" dirty="0" err="1" smtClean="0">
                <a:latin typeface="Times New Roman" pitchFamily="18" charset="0"/>
                <a:cs typeface="Times New Roman" pitchFamily="18" charset="0"/>
              </a:rPr>
              <a:t>langka</a:t>
            </a:r>
            <a:r>
              <a:rPr lang="en-US" sz="2000" dirty="0" smtClean="0">
                <a:latin typeface="Times New Roman" pitchFamily="18" charset="0"/>
                <a:cs typeface="Times New Roman" pitchFamily="18" charset="0"/>
              </a:rPr>
              <a:t>,</a:t>
            </a:r>
            <a:endParaRPr lang="id-ID" sz="2000" dirty="0" smtClean="0">
              <a:latin typeface="Times New Roman" pitchFamily="18" charset="0"/>
              <a:cs typeface="Times New Roman" pitchFamily="18" charset="0"/>
            </a:endParaRPr>
          </a:p>
          <a:p>
            <a:pPr algn="just">
              <a:buNone/>
            </a:pPr>
            <a:endParaRPr lang="id-ID" sz="2000" dirty="0" smtClean="0">
              <a:latin typeface="Times New Roman" pitchFamily="18" charset="0"/>
              <a:cs typeface="Times New Roman" pitchFamily="18" charset="0"/>
            </a:endParaRPr>
          </a:p>
          <a:p>
            <a:pPr algn="just">
              <a:buNone/>
            </a:pPr>
            <a:r>
              <a:rPr lang="id-ID"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(3) </a:t>
            </a:r>
            <a:r>
              <a:rPr lang="en-US" sz="2000" dirty="0" err="1" smtClean="0">
                <a:latin typeface="Times New Roman" pitchFamily="18" charset="0"/>
                <a:cs typeface="Times New Roman" pitchFamily="18" charset="0"/>
              </a:rPr>
              <a:t>sumber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daya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langka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terbarui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perlu</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dihemat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untuk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cadangan</a:t>
            </a:r>
            <a:r>
              <a:rPr lang="en-US" sz="2000" dirty="0" smtClean="0">
                <a:latin typeface="Times New Roman" pitchFamily="18" charset="0"/>
                <a:cs typeface="Times New Roman" pitchFamily="18" charset="0"/>
              </a:rPr>
              <a:t> </a:t>
            </a:r>
            <a:r>
              <a:rPr lang="id-ID"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sewaktu-waktu</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terjadi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krisis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masih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dapat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dieksploitasi</a:t>
            </a:r>
            <a:r>
              <a:rPr lang="en-US" sz="2000" dirty="0" smtClean="0">
                <a:latin typeface="Times New Roman" pitchFamily="18" charset="0"/>
                <a:cs typeface="Times New Roman" pitchFamily="18" charset="0"/>
              </a:rPr>
              <a:t>.</a:t>
            </a:r>
            <a:endParaRPr lang="id-ID" sz="2000" dirty="0" smtClean="0">
              <a:latin typeface="Times New Roman" pitchFamily="18" charset="0"/>
              <a:cs typeface="Times New Roman" pitchFamily="18" charset="0"/>
            </a:endParaRPr>
          </a:p>
          <a:p>
            <a:pPr>
              <a:buNone/>
            </a:pPr>
            <a:endParaRPr lang="id-ID" dirty="0">
              <a:latin typeface="Times New Roman" pitchFamily="18" charset="0"/>
              <a:cs typeface="Times New Roman"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80728"/>
            <a:ext cx="8229600" cy="1143000"/>
          </a:xfrm>
        </p:spPr>
        <p:txBody>
          <a:bodyPr>
            <a:normAutofit/>
          </a:bodyPr>
          <a:lstStyle/>
          <a:p>
            <a:r>
              <a:rPr lang="id-ID" sz="2400" dirty="0" smtClean="0">
                <a:latin typeface="Times New Roman" pitchFamily="18" charset="0"/>
                <a:cs typeface="Times New Roman" pitchFamily="18" charset="0"/>
              </a:rPr>
              <a:t>Pemanfaatan Sumberdaya alam di Indonesia, antara lain digunakan sebagai:</a:t>
            </a:r>
            <a:endParaRPr lang="id-ID" sz="2400" dirty="0">
              <a:latin typeface="Times New Roman" pitchFamily="18" charset="0"/>
              <a:cs typeface="Times New Roman" pitchFamily="18" charset="0"/>
            </a:endParaRPr>
          </a:p>
        </p:txBody>
      </p:sp>
      <p:sp>
        <p:nvSpPr>
          <p:cNvPr id="3" name="Content Placeholder 2"/>
          <p:cNvSpPr>
            <a:spLocks noGrp="1"/>
          </p:cNvSpPr>
          <p:nvPr>
            <p:ph idx="1"/>
          </p:nvPr>
        </p:nvSpPr>
        <p:spPr>
          <a:xfrm>
            <a:off x="323528" y="2420888"/>
            <a:ext cx="4176464" cy="3816424"/>
          </a:xfrm>
        </p:spPr>
        <p:txBody>
          <a:bodyPr>
            <a:normAutofit/>
          </a:bodyPr>
          <a:lstStyle/>
          <a:p>
            <a:pPr>
              <a:buFont typeface="Wingdings" pitchFamily="2" charset="2"/>
              <a:buChar char="q"/>
            </a:pPr>
            <a:r>
              <a:rPr lang="en-US" sz="2000" dirty="0" err="1" smtClean="0">
                <a:latin typeface="Times New Roman" pitchFamily="18" charset="0"/>
                <a:cs typeface="Times New Roman" pitchFamily="18" charset="0"/>
              </a:rPr>
              <a:t>untuk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keperluan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rumah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tangga</a:t>
            </a:r>
            <a:r>
              <a:rPr lang="en-US" sz="2000" dirty="0" smtClean="0">
                <a:latin typeface="Times New Roman" pitchFamily="18" charset="0"/>
                <a:cs typeface="Times New Roman" pitchFamily="18" charset="0"/>
              </a:rPr>
              <a:t>, </a:t>
            </a:r>
            <a:endParaRPr lang="id-ID" sz="2000" dirty="0" smtClean="0">
              <a:latin typeface="Times New Roman" pitchFamily="18" charset="0"/>
              <a:cs typeface="Times New Roman" pitchFamily="18" charset="0"/>
            </a:endParaRPr>
          </a:p>
          <a:p>
            <a:pPr>
              <a:buFont typeface="Wingdings" pitchFamily="2" charset="2"/>
              <a:buChar char="q"/>
            </a:pPr>
            <a:r>
              <a:rPr lang="en-US" sz="2000" dirty="0" err="1" smtClean="0">
                <a:latin typeface="Times New Roman" pitchFamily="18" charset="0"/>
                <a:cs typeface="Times New Roman" pitchFamily="18" charset="0"/>
              </a:rPr>
              <a:t>Industri</a:t>
            </a:r>
            <a:r>
              <a:rPr lang="en-US" sz="2000" dirty="0" smtClean="0">
                <a:latin typeface="Times New Roman" pitchFamily="18" charset="0"/>
                <a:cs typeface="Times New Roman" pitchFamily="18" charset="0"/>
              </a:rPr>
              <a:t>, </a:t>
            </a:r>
            <a:endParaRPr lang="id-ID" sz="2000" dirty="0" smtClean="0">
              <a:latin typeface="Times New Roman" pitchFamily="18" charset="0"/>
              <a:cs typeface="Times New Roman" pitchFamily="18" charset="0"/>
            </a:endParaRPr>
          </a:p>
          <a:p>
            <a:pPr>
              <a:buFont typeface="Wingdings" pitchFamily="2" charset="2"/>
              <a:buChar char="q"/>
            </a:pPr>
            <a:r>
              <a:rPr lang="en-US" sz="2000" dirty="0" err="1" smtClean="0">
                <a:latin typeface="Times New Roman" pitchFamily="18" charset="0"/>
                <a:cs typeface="Times New Roman" pitchFamily="18" charset="0"/>
              </a:rPr>
              <a:t>Perdagangan</a:t>
            </a:r>
            <a:r>
              <a:rPr lang="en-US" sz="2000" dirty="0" smtClean="0">
                <a:latin typeface="Times New Roman" pitchFamily="18" charset="0"/>
                <a:cs typeface="Times New Roman" pitchFamily="18" charset="0"/>
              </a:rPr>
              <a:t>, </a:t>
            </a:r>
            <a:endParaRPr lang="id-ID" sz="2000" dirty="0" smtClean="0">
              <a:latin typeface="Times New Roman" pitchFamily="18" charset="0"/>
              <a:cs typeface="Times New Roman" pitchFamily="18" charset="0"/>
            </a:endParaRPr>
          </a:p>
          <a:p>
            <a:pPr>
              <a:buFont typeface="Wingdings" pitchFamily="2" charset="2"/>
              <a:buChar char="q"/>
            </a:pPr>
            <a:r>
              <a:rPr lang="en-US" sz="2000" dirty="0" err="1" smtClean="0">
                <a:latin typeface="Times New Roman" pitchFamily="18" charset="0"/>
                <a:cs typeface="Times New Roman" pitchFamily="18" charset="0"/>
              </a:rPr>
              <a:t>Perikanan</a:t>
            </a:r>
            <a:r>
              <a:rPr lang="en-US" sz="2000" dirty="0" smtClean="0">
                <a:latin typeface="Times New Roman" pitchFamily="18" charset="0"/>
                <a:cs typeface="Times New Roman" pitchFamily="18" charset="0"/>
              </a:rPr>
              <a:t>, </a:t>
            </a:r>
            <a:endParaRPr lang="id-ID" sz="2000" dirty="0" smtClean="0">
              <a:latin typeface="Times New Roman" pitchFamily="18" charset="0"/>
              <a:cs typeface="Times New Roman" pitchFamily="18" charset="0"/>
            </a:endParaRPr>
          </a:p>
          <a:p>
            <a:pPr>
              <a:buFont typeface="Wingdings" pitchFamily="2" charset="2"/>
              <a:buChar char="q"/>
            </a:pPr>
            <a:r>
              <a:rPr lang="en-US" sz="2000" dirty="0" err="1" smtClean="0">
                <a:latin typeface="Times New Roman" pitchFamily="18" charset="0"/>
                <a:cs typeface="Times New Roman" pitchFamily="18" charset="0"/>
              </a:rPr>
              <a:t>dan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Pariwisata</a:t>
            </a:r>
            <a:r>
              <a:rPr lang="en-US" sz="2000" dirty="0" smtClean="0">
                <a:latin typeface="Times New Roman" pitchFamily="18" charset="0"/>
                <a:cs typeface="Times New Roman" pitchFamily="18" charset="0"/>
              </a:rPr>
              <a:t>.</a:t>
            </a:r>
            <a:endParaRPr lang="id-ID" sz="2000" dirty="0" smtClean="0">
              <a:latin typeface="Times New Roman" pitchFamily="18" charset="0"/>
              <a:cs typeface="Times New Roman" pitchFamily="18" charset="0"/>
            </a:endParaRPr>
          </a:p>
          <a:p>
            <a:endParaRPr lang="id-ID" sz="2000" dirty="0">
              <a:latin typeface="Times New Roman" pitchFamily="18" charset="0"/>
              <a:cs typeface="Times New Roman" pitchFamily="18"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618</TotalTime>
  <Words>486</Words>
  <Application>Microsoft Office PowerPoint</Application>
  <PresentationFormat>On-screen Show (4:3)</PresentationFormat>
  <Paragraphs>122</Paragraphs>
  <Slides>30</Slides>
  <Notes>0</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Office Theme</vt:lpstr>
      <vt:lpstr>Slide 1</vt:lpstr>
      <vt:lpstr>Slide 2</vt:lpstr>
      <vt:lpstr>Menurut Katili (1976) sumberdaya alam adalah semua unsur tata lingkungan biofisik yang dengan nyata atau potensial dapat memenuhi kebutuhan manusia atau semua bahan yang ditemukan manusia dalam alam, yang dapat dipakai untuk kepentingan hidupnya.    </vt:lpstr>
      <vt:lpstr>Dapat disimpulkan bahwa yang termasuk sumberdaya alam antara lain meliputi:  1. Aspek alam yang dapat dimanfaatkan untuk memenuhi kebutuhan manusia, misalnya radiasi matahari, air, angin, bahkan keindahan alam.  2. Unsur tata lingkungan biofisik yang dengan nyata atau potensial dapat memenuhi kebutuhan manusia, misalnya hutan, perairan darat, dan laut.  3. Bahan alam yang ditemukan manusia dan bermanfaat untuk kepentingan hidup manusia, misalnya minyak bumi, batubara, logam mulia, bijih besi, tembaga, dan bahan radioaktif.    </vt:lpstr>
      <vt:lpstr>KLASIFIKASI SUMBERDAYA ALAM</vt:lpstr>
      <vt:lpstr>Slide 6</vt:lpstr>
      <vt:lpstr>2. Sumberdaya ikan  - Potensi sumberdaya kelautan terdiri atas : (1) sumberdaya dapat pulih (ikan, terumbu karang, mangrove, dan pulau-pulau kecil) (2) sumberdaya tidak dapat pulih (minyak dan gas, bahan tambang, dan mineral)  (3) energi kelautan (gelombang, pasang surut, angin, dll)  (4) jasa lingkungan (media transportasi, komunikasi, keindahan alam, dll)  Ikan merupakan salah satu sumberdaya hayati, dalam hal ini adalah ikan yang tidak dipelihara oleh manusia dan hidup secara alami di laut dan dalam jumlah yang besar merupakan potensi sumberdaya bagi kehidupan.  </vt:lpstr>
      <vt:lpstr>*Perikanan merupakan sub sektor penting yaitu sebagai sumber pendapatan dan kesempatan kerja.  *Ikan merupakan sumberdaya alam yang dapat pulih yang memerlukan usaha-usaha pengelolaan dengan baik terutama agar dapat mempertahankan dan mengembangkan unit-unit populasi yang ada.   *keberhasilan pengelolaan sumberdaya ikan tidak terlepas dari perencanaan yang mantap berdasarkan informasi tentang semua aspek yang mempengaruhi sumberdaya alam tersebut terutama aspek sumber kehidupan dan penggunaannya. </vt:lpstr>
      <vt:lpstr>Slide 9</vt:lpstr>
      <vt:lpstr>b. Sumberdaya geologi </vt:lpstr>
      <vt:lpstr>1. Sumberdaya lahan  -Lahan dapat didefinisikan sebagai suatu ruang di permukaan bumi yang secara alamiah dibatasi oleh sifat fisik serta bentuklahan  tertentu. -sumberdaya lahan adalah lahan yang di dalamnya mengandung semua unsur sumberdaya, baik yang berada di atas maupun di bawah permukaan bumi.  -Untuk dapat mengelola sumberdaya lahan dengan baik diperlukan perencanaan yang matang dengan membuat peta tata ruang wilayah (Peta RTRW) sebagai acuan mengelola lahan sesuai potensi dan kemampuannya     </vt:lpstr>
      <vt:lpstr>2. Sumberdaya air  -Air merupakan salah satu sumberdaya geologi yang sangat penting. Karena selain air merupakan kebutuhan pokok bagi makhluk hidup, air juga merupakan agen alamiah yang berperan dalam proses geomorfologi seperti pelapukan, erosi, transportasi, dan pengendapan berbagai  material bumi. -sekitar 97% air di bumi terdapat di laut, sisanya 3% berada di darat sebagai es dan gletser di kutub (79%), airtanah (20%), dan air permukaan (1%).  -Pengelolaan sumberdaya air tidak terlepas dari distribusi air, siklus hidrologi, kuantitas dan kualitas air pada suatu wilayah.  -Faktor lain yang perlu diperhatikan dalam pengelolaan sumberdaya air adalah berbagai permasalahan yang berhubungan dengan air seperti kondisi pasokan air, kondisi air permukaan, kondisi air bawah tanah, banjir, erosi tanah, amblesan, sedimentasi, dan masalah yang berhubungan dengan kualitas air. </vt:lpstr>
      <vt:lpstr>3. Sumberdaya mineral   Sumberdaya mineral menjadi tiga golongan yaitu bahan galian golongan A, bahan galian golongan B, dan bahan galian golongan C.   Bahan galian golongan A disebut sebagai golongan strategis yaitu sangat penting bagi hajat hidup rakyat, untuk perekonomian negara, dan untuk keamanan negara (minyak bumi, aspak, batubara, uranium, nikel, kobalt, dan timah putih)  Bahan galian golongan B disebut sebagai golongan vital karena dianggap cukup penting bagi negara (besi, mangan, krom, wolfram, tembaga, timbal, seng, emas, perak, platina, air raksa, belerang, dan bauksit)   Bahan galian golongan C adalah bahan galian yang tidak termasuk golongan strategis dan vital antara (nitrat, fosfat, asbes, talk, mika, tawas, pasir kuarsa, gips, marmer, batugamping, granit, andesit, lempung, dan pasir)</vt:lpstr>
      <vt:lpstr>4. Sumberdaya energi  -Sumberdaya energi adalah sumberdaya geologi yang dimanfaatkan sebagai penghasil energi.   -Beberapa sumberdaya geologi yang dimanfaatkan sebagai penghasil energi antara lain minyak bumi, gas alam, batubara, panas bumi, air, mineral radioaktif, angin, gelombang air laut, termasuk radiasi matahari. </vt:lpstr>
      <vt:lpstr>C. Sumberdaya non geologi  -Sumberdaya non geologi adalah golongan fisik yang tidak berada di bumi baik di dalam maupun dipermukaan bumi.   -Sumberdaya yang termasuk ke dalam kateogi ini udara beserta materi penyusun atmosfer serta segala sesuatu yang mencapai manusia melalui atmosfer, seperti tenaga matahari. </vt:lpstr>
      <vt:lpstr>2. Klasifikasi sumberdaya lahan berdasarkan sifat proses pemulihannya  Dibagi menjadi: a. Sumberdaya alam yang dapat diperbaharui Sumberdaya alam yang dapat diperbaharui mempunyai sifat yang terus menerus ada, dan dapat diperbaharui baik oleh alam sendiri maupun dengan bantuan manusia. Yang termasuk dalam kelompok sumberdaya jenis ini adalah sumberdaya air, lahan, dan hutan.  </vt:lpstr>
      <vt:lpstr>b. Sumberdaya alam yang tidak dapat diperbaharui  -Sumberdaya alam yang tidak dapat diperbaharui memiliki sifat bahwa volume yang tersedia tetap dan tidak dapat diperbaharui atau diolah kembali. contoh sumberdaya alam yang tidak dapat diperbaharui misalnya minyak bumi, batubara, batuan, dan mineral.   -Sumberdaya ini masih dapat dibedakan menjadi dua jenis yaitu: *Sumberdaya yang sifatnya habis pakai atau berubah secara kimiawi melalui penggunaan misalnya batubara dan minyak bumi yang digunakan sebagai bahan bakar.   *Sumberdaya yang mempunyai umur penggunaan yang lama dan seringkali dapat dipakai kembali setelah digunakan misalnya berbagai jenis logam dan batuan.   </vt:lpstr>
      <vt:lpstr>Persebaran sumberdaya alam di Indonesia </vt:lpstr>
      <vt:lpstr>b. Sumberdaya air  -Di Indonesia hujan dipengaruhi oleh iklim muson dan wilayah laut yang luas. -Pulau Sumatera, Jawa, Kalimantan, dan Papua merupakan wilayah dengan curah hujan tinggi. -Pulau-pulau besar dengan daerah tangkapan air hujan yang luas biasanya memiliki sungai besar yang menjadi sarana transportasi utama.           </vt:lpstr>
      <vt:lpstr>c. Sumberdaya mineral   1. Bijih besi Bahan ini digunakan sebagai bahan campuran dalam industri semen. Di Indonesia, pertambangan bijih besi dikembangkan di Sumatera Barat, Jambi, Nusa Tenggara Barat, Kalimantan Selatan, Jawa Tengah, Jawa Barat, Papua, Sulawesi Tengah, dan Sulawesi Selatan.  2.Nikel Nikel merupakan logam yang biasa digunakan sebagai bahan campuran pada pembuatan berbagai barang dengan bahan baku logam, seperti kuningan, perunggu, dan besi. Daerah penghasil nikel di Indonesia antara lain Soroako, Sulawesi Selatan; Pomala, Sulawesi Tenggara; dan Papua.  3. Emas dan perak Emas dan perak terdapat di Cikotok (Banten Selatan, Jawa Barat), Kalimantan Barat, Kalimantan Selatan, Kalimantan Timur, Sulawesi Selatan dan Papua bagian tengah.  </vt:lpstr>
      <vt:lpstr>Hasil pertambangan utama di Indonesia Tahun 1995-1999 </vt:lpstr>
      <vt:lpstr>Jenis sumberdaya energi di Indonesia dan potensinya </vt:lpstr>
      <vt:lpstr>1. Energi matahari/surya  Energi matahari saat ini telah diterapkan di: (1) Sukatani, Sukabumi;  (2) Kampung laut, Kecamatan Cimanggu, Kecamatan Kawunganten, Cilacap; (3) Karimun Jawa, Rembang;  (4) Pulau Kelapa Dua, Panggang, Payung, Pramuka, dan Karya di kecamatan Kepulauan Seribu,  (5) Kepulauan Batam;  (6) Daerah transmigran Pateuk, Aceh Barat;  (7) Buol Toli-toli, Sulawesi Tengah;  (8) Daerah transmigran Muting, Papua;  (9) Langkat, Sulawesi Utara;  (10) Tambelangan, kabupaten Sampang dan Waru, kabupaten Pamekasan di Pulau Madura.  -Umumnya energi matahari digunakan pada wilayah yang relatif terpencil dan sulit dijangkau jaringan listrik selain dari energi matahari tersebut. </vt:lpstr>
      <vt:lpstr>  3. Energi mekanik/gerak Indonesia sudah memanfaatkan energi gerak air untuk pembangkit tenaga listrik (PLTA) seperti yang terdapat di Bendungan Karangkates (Jawa Timur), Bendungan Jatiluhur (Jawa Barat).  Tenaga listrik yang dihasilkan berbagai wilayah di Indonesia cukup bervariasi yaitu Sumatera 6.750 MW, Jawa 2.500 MW, Kalimantan 7.000 MW, Sulawesi 5.600 MW, Papua 9.000 MW dan Nusa tenggara 150 MW.   </vt:lpstr>
      <vt:lpstr>4. Energi panas bumi  Lokasi daerah panas bumi yang berhubungan dengan gunungapi antara lain di:  (1) Jawa Barat yaitu di Kamojang (40 MW), Drajat (10 MW),  (2) Jawa Tengah yaitu di Dieng (15 MW),  (3) Banten yaitu di Kaldera Rawa Danau,  (4) Bali di Kaldera Buyan,  (5) Flores Barat di Kaldera Pocoleok,  (6) Sulawesi Utara di wilayah sisa kawah letusan Linow,  (7) Aceh di sisa Gunungapi Agam. Sedangkan lokasi daerah panas bumi yang berhubungan dengan sesar antara lain (1) Suoh, Lampung, (2) Serampas, Lempur, dan Semurup, di daerah Kerinci, (3) Muara Labuh di Sumatera Barat, dan (4) Masepe di Sulawesi Selatan.   </vt:lpstr>
      <vt:lpstr>2. Golongan hayati  </vt:lpstr>
      <vt:lpstr>Slide 27</vt:lpstr>
      <vt:lpstr>D. Pengelolaan dan Pemanfaatan sumberdaya alam bagi kehidupan </vt:lpstr>
      <vt:lpstr>Azas pengelolaan </vt:lpstr>
      <vt:lpstr>Pemanfaatan Sumberdaya alam di Indonesia, antara lain digunakan sebagai:</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user</cp:lastModifiedBy>
  <cp:revision>60</cp:revision>
  <dcterms:created xsi:type="dcterms:W3CDTF">2015-11-12T22:32:23Z</dcterms:created>
  <dcterms:modified xsi:type="dcterms:W3CDTF">2015-11-16T23:58:52Z</dcterms:modified>
</cp:coreProperties>
</file>