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57" r:id="rId5"/>
    <p:sldId id="260" r:id="rId6"/>
    <p:sldId id="261" r:id="rId7"/>
    <p:sldId id="262" r:id="rId8"/>
    <p:sldId id="263" r:id="rId9"/>
    <p:sldId id="264" r:id="rId10"/>
    <p:sldId id="273" r:id="rId11"/>
    <p:sldId id="265" r:id="rId12"/>
    <p:sldId id="271" r:id="rId13"/>
    <p:sldId id="272" r:id="rId14"/>
    <p:sldId id="274" r:id="rId15"/>
    <p:sldId id="266" r:id="rId16"/>
    <p:sldId id="267" r:id="rId17"/>
    <p:sldId id="268" r:id="rId18"/>
    <p:sldId id="275" r:id="rId19"/>
    <p:sldId id="269" r:id="rId20"/>
    <p:sldId id="270" r:id="rId21"/>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AC04"/>
    <a:srgbClr val="BE0E5E"/>
    <a:srgbClr val="597A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30F61EAE-519B-47E0-9134-75399B298C41}" type="datetimeFigureOut">
              <a:rPr lang="id-ID" smtClean="0"/>
              <a:t>15/11/2015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1D246E9-5576-4006-89E6-04F96197A9E4}" type="slidenum">
              <a:rPr lang="id-ID" smtClean="0"/>
              <a:t>‹#›</a:t>
            </a:fld>
            <a:endParaRPr lang="id-ID"/>
          </a:p>
        </p:txBody>
      </p:sp>
    </p:spTree>
    <p:extLst>
      <p:ext uri="{BB962C8B-B14F-4D97-AF65-F5344CB8AC3E}">
        <p14:creationId xmlns:p14="http://schemas.microsoft.com/office/powerpoint/2010/main" val="930495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30F61EAE-519B-47E0-9134-75399B298C41}" type="datetimeFigureOut">
              <a:rPr lang="id-ID" smtClean="0"/>
              <a:t>15/11/2015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1D246E9-5576-4006-89E6-04F96197A9E4}" type="slidenum">
              <a:rPr lang="id-ID" smtClean="0"/>
              <a:t>‹#›</a:t>
            </a:fld>
            <a:endParaRPr lang="id-ID"/>
          </a:p>
        </p:txBody>
      </p:sp>
    </p:spTree>
    <p:extLst>
      <p:ext uri="{BB962C8B-B14F-4D97-AF65-F5344CB8AC3E}">
        <p14:creationId xmlns:p14="http://schemas.microsoft.com/office/powerpoint/2010/main" val="959885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30F61EAE-519B-47E0-9134-75399B298C41}" type="datetimeFigureOut">
              <a:rPr lang="id-ID" smtClean="0"/>
              <a:t>15/11/2015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1D246E9-5576-4006-89E6-04F96197A9E4}" type="slidenum">
              <a:rPr lang="id-ID" smtClean="0"/>
              <a:t>‹#›</a:t>
            </a:fld>
            <a:endParaRPr lang="id-ID"/>
          </a:p>
        </p:txBody>
      </p:sp>
    </p:spTree>
    <p:extLst>
      <p:ext uri="{BB962C8B-B14F-4D97-AF65-F5344CB8AC3E}">
        <p14:creationId xmlns:p14="http://schemas.microsoft.com/office/powerpoint/2010/main" val="764547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30F61EAE-519B-47E0-9134-75399B298C41}" type="datetimeFigureOut">
              <a:rPr lang="id-ID" smtClean="0"/>
              <a:t>15/11/2015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1D246E9-5576-4006-89E6-04F96197A9E4}" type="slidenum">
              <a:rPr lang="id-ID" smtClean="0"/>
              <a:t>‹#›</a:t>
            </a:fld>
            <a:endParaRPr lang="id-ID"/>
          </a:p>
        </p:txBody>
      </p:sp>
    </p:spTree>
    <p:extLst>
      <p:ext uri="{BB962C8B-B14F-4D97-AF65-F5344CB8AC3E}">
        <p14:creationId xmlns:p14="http://schemas.microsoft.com/office/powerpoint/2010/main" val="3562142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F61EAE-519B-47E0-9134-75399B298C41}" type="datetimeFigureOut">
              <a:rPr lang="id-ID" smtClean="0"/>
              <a:t>15/11/2015</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11D246E9-5576-4006-89E6-04F96197A9E4}" type="slidenum">
              <a:rPr lang="id-ID" smtClean="0"/>
              <a:t>‹#›</a:t>
            </a:fld>
            <a:endParaRPr lang="id-ID"/>
          </a:p>
        </p:txBody>
      </p:sp>
    </p:spTree>
    <p:extLst>
      <p:ext uri="{BB962C8B-B14F-4D97-AF65-F5344CB8AC3E}">
        <p14:creationId xmlns:p14="http://schemas.microsoft.com/office/powerpoint/2010/main" val="3917333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fld id="{30F61EAE-519B-47E0-9134-75399B298C41}" type="datetimeFigureOut">
              <a:rPr lang="id-ID" smtClean="0"/>
              <a:t>15/11/2015</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11D246E9-5576-4006-89E6-04F96197A9E4}" type="slidenum">
              <a:rPr lang="id-ID" smtClean="0"/>
              <a:t>‹#›</a:t>
            </a:fld>
            <a:endParaRPr lang="id-ID"/>
          </a:p>
        </p:txBody>
      </p:sp>
    </p:spTree>
    <p:extLst>
      <p:ext uri="{BB962C8B-B14F-4D97-AF65-F5344CB8AC3E}">
        <p14:creationId xmlns:p14="http://schemas.microsoft.com/office/powerpoint/2010/main" val="1619980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fld id="{30F61EAE-519B-47E0-9134-75399B298C41}" type="datetimeFigureOut">
              <a:rPr lang="id-ID" smtClean="0"/>
              <a:t>15/11/2015</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11D246E9-5576-4006-89E6-04F96197A9E4}" type="slidenum">
              <a:rPr lang="id-ID" smtClean="0"/>
              <a:t>‹#›</a:t>
            </a:fld>
            <a:endParaRPr lang="id-ID"/>
          </a:p>
        </p:txBody>
      </p:sp>
    </p:spTree>
    <p:extLst>
      <p:ext uri="{BB962C8B-B14F-4D97-AF65-F5344CB8AC3E}">
        <p14:creationId xmlns:p14="http://schemas.microsoft.com/office/powerpoint/2010/main" val="4104258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fld id="{30F61EAE-519B-47E0-9134-75399B298C41}" type="datetimeFigureOut">
              <a:rPr lang="id-ID" smtClean="0"/>
              <a:t>15/11/2015</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11D246E9-5576-4006-89E6-04F96197A9E4}" type="slidenum">
              <a:rPr lang="id-ID" smtClean="0"/>
              <a:t>‹#›</a:t>
            </a:fld>
            <a:endParaRPr lang="id-ID"/>
          </a:p>
        </p:txBody>
      </p:sp>
    </p:spTree>
    <p:extLst>
      <p:ext uri="{BB962C8B-B14F-4D97-AF65-F5344CB8AC3E}">
        <p14:creationId xmlns:p14="http://schemas.microsoft.com/office/powerpoint/2010/main" val="1647573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F61EAE-519B-47E0-9134-75399B298C41}" type="datetimeFigureOut">
              <a:rPr lang="id-ID" smtClean="0"/>
              <a:t>15/11/2015</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11D246E9-5576-4006-89E6-04F96197A9E4}" type="slidenum">
              <a:rPr lang="id-ID" smtClean="0"/>
              <a:t>‹#›</a:t>
            </a:fld>
            <a:endParaRPr lang="id-ID"/>
          </a:p>
        </p:txBody>
      </p:sp>
    </p:spTree>
    <p:extLst>
      <p:ext uri="{BB962C8B-B14F-4D97-AF65-F5344CB8AC3E}">
        <p14:creationId xmlns:p14="http://schemas.microsoft.com/office/powerpoint/2010/main" val="36302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61EAE-519B-47E0-9134-75399B298C41}" type="datetimeFigureOut">
              <a:rPr lang="id-ID" smtClean="0"/>
              <a:t>15/11/2015</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11D246E9-5576-4006-89E6-04F96197A9E4}" type="slidenum">
              <a:rPr lang="id-ID" smtClean="0"/>
              <a:t>‹#›</a:t>
            </a:fld>
            <a:endParaRPr lang="id-ID"/>
          </a:p>
        </p:txBody>
      </p:sp>
    </p:spTree>
    <p:extLst>
      <p:ext uri="{BB962C8B-B14F-4D97-AF65-F5344CB8AC3E}">
        <p14:creationId xmlns:p14="http://schemas.microsoft.com/office/powerpoint/2010/main" val="322038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F61EAE-519B-47E0-9134-75399B298C41}" type="datetimeFigureOut">
              <a:rPr lang="id-ID" smtClean="0"/>
              <a:t>15/11/2015</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11D246E9-5576-4006-89E6-04F96197A9E4}" type="slidenum">
              <a:rPr lang="id-ID" smtClean="0"/>
              <a:t>‹#›</a:t>
            </a:fld>
            <a:endParaRPr lang="id-ID"/>
          </a:p>
        </p:txBody>
      </p:sp>
    </p:spTree>
    <p:extLst>
      <p:ext uri="{BB962C8B-B14F-4D97-AF65-F5344CB8AC3E}">
        <p14:creationId xmlns:p14="http://schemas.microsoft.com/office/powerpoint/2010/main" val="369899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61EAE-519B-47E0-9134-75399B298C41}" type="datetimeFigureOut">
              <a:rPr lang="id-ID" smtClean="0"/>
              <a:t>15/11/2015</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246E9-5576-4006-89E6-04F96197A9E4}" type="slidenum">
              <a:rPr lang="id-ID" smtClean="0"/>
              <a:t>‹#›</a:t>
            </a:fld>
            <a:endParaRPr lang="id-ID"/>
          </a:p>
        </p:txBody>
      </p:sp>
    </p:spTree>
    <p:extLst>
      <p:ext uri="{BB962C8B-B14F-4D97-AF65-F5344CB8AC3E}">
        <p14:creationId xmlns:p14="http://schemas.microsoft.com/office/powerpoint/2010/main" val="1344566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id-ID" dirty="0"/>
          </a:p>
        </p:txBody>
      </p:sp>
      <p:sp>
        <p:nvSpPr>
          <p:cNvPr id="3" name="Subtitle 2"/>
          <p:cNvSpPr>
            <a:spLocks noGrp="1"/>
          </p:cNvSpPr>
          <p:nvPr>
            <p:ph type="subTitle" idx="1"/>
          </p:nvPr>
        </p:nvSpPr>
        <p:spPr/>
        <p:txBody>
          <a:bodyPr/>
          <a:lstStyle/>
          <a:p>
            <a:endParaRPr lang="id-ID"/>
          </a:p>
        </p:txBody>
      </p:sp>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t="11268" b="4003"/>
          <a:stretch/>
        </p:blipFill>
        <p:spPr>
          <a:xfrm>
            <a:off x="-1" y="-27622"/>
            <a:ext cx="12199746" cy="6904940"/>
          </a:xfrm>
          <a:prstGeom prst="rect">
            <a:avLst/>
          </a:prstGeom>
        </p:spPr>
      </p:pic>
      <p:sp>
        <p:nvSpPr>
          <p:cNvPr id="5" name="Rectangle 4"/>
          <p:cNvSpPr/>
          <p:nvPr/>
        </p:nvSpPr>
        <p:spPr>
          <a:xfrm>
            <a:off x="498824" y="1185977"/>
            <a:ext cx="5422856" cy="999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400" b="1" dirty="0" smtClean="0">
                <a:solidFill>
                  <a:schemeClr val="tx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GEOGRAFI REGIONAL INDONESIA</a:t>
            </a:r>
          </a:p>
          <a:p>
            <a:r>
              <a:rPr lang="id-ID" sz="2400" b="1" dirty="0" smtClean="0">
                <a:solidFill>
                  <a:schemeClr val="tx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PGO 6230</a:t>
            </a:r>
            <a:endParaRPr lang="id-ID" sz="2400" b="1" dirty="0">
              <a:solidFill>
                <a:schemeClr val="tx1"/>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endParaRPr>
          </a:p>
        </p:txBody>
      </p:sp>
      <p:sp>
        <p:nvSpPr>
          <p:cNvPr id="6" name="Rectangle 5"/>
          <p:cNvSpPr/>
          <p:nvPr/>
        </p:nvSpPr>
        <p:spPr>
          <a:xfrm>
            <a:off x="498824" y="2146771"/>
            <a:ext cx="4897424" cy="810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200" b="1" dirty="0" smtClean="0">
                <a:solidFill>
                  <a:schemeClr val="tx1"/>
                </a:solidFill>
              </a:rPr>
              <a:t>Materi Kuliah:</a:t>
            </a:r>
          </a:p>
          <a:p>
            <a:r>
              <a:rPr lang="id-ID" sz="2200" b="1" dirty="0" smtClean="0">
                <a:solidFill>
                  <a:schemeClr val="tx1"/>
                </a:solidFill>
              </a:rPr>
              <a:t>KEMARITIMAN INDONESIA</a:t>
            </a:r>
            <a:endParaRPr lang="id-ID" sz="2200" b="1" dirty="0">
              <a:solidFill>
                <a:schemeClr val="tx1"/>
              </a:solidFill>
            </a:endParaRPr>
          </a:p>
        </p:txBody>
      </p:sp>
    </p:spTree>
    <p:extLst>
      <p:ext uri="{BB962C8B-B14F-4D97-AF65-F5344CB8AC3E}">
        <p14:creationId xmlns:p14="http://schemas.microsoft.com/office/powerpoint/2010/main" val="350278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2944"/>
            <a:ext cx="12192000" cy="5412111"/>
          </a:xfrm>
          <a:prstGeom prst="rect">
            <a:avLst/>
          </a:prstGeom>
        </p:spPr>
      </p:pic>
    </p:spTree>
    <p:extLst>
      <p:ext uri="{BB962C8B-B14F-4D97-AF65-F5344CB8AC3E}">
        <p14:creationId xmlns:p14="http://schemas.microsoft.com/office/powerpoint/2010/main" val="1090774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16239"/>
          <a:stretch/>
        </p:blipFill>
        <p:spPr>
          <a:xfrm>
            <a:off x="0" y="0"/>
            <a:ext cx="12281383" cy="6858000"/>
          </a:xfrm>
        </p:spPr>
      </p:pic>
      <p:sp>
        <p:nvSpPr>
          <p:cNvPr id="5" name="Content Placeholder 2"/>
          <p:cNvSpPr txBox="1">
            <a:spLocks/>
          </p:cNvSpPr>
          <p:nvPr/>
        </p:nvSpPr>
        <p:spPr>
          <a:xfrm>
            <a:off x="324998" y="264812"/>
            <a:ext cx="11542004" cy="1757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id-ID" sz="2000" dirty="0" smtClean="0">
                <a:solidFill>
                  <a:srgbClr val="FFFF00"/>
                </a:solidFill>
                <a:latin typeface="Arial" panose="020B0604020202020204" pitchFamily="34" charset="0"/>
                <a:cs typeface="Arial" panose="020B0604020202020204" pitchFamily="34" charset="0"/>
              </a:rPr>
              <a:t>Tiap tahunnya, fungsi ekologis dan ekonomis padang lamun Indonesia bernilai lebih dari USD 114.024.000.000 mencakup fungsi perikanan, serapan dan penguburan karbon yang mencapai 50 kali lipat lebih tinggi dari ekosistem darat, mestabilkan sedimen dan menjaga kejernihan air, memfilter nutrisi dan polusi yang masuk ke laut, melindungi pantai dari erosi, bahan dalam industri farmasi, dan makanan bagi banyak biota laut</a:t>
            </a:r>
            <a:endParaRPr lang="id-ID" sz="20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2039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2"/>
          <p:cNvSpPr txBox="1">
            <a:spLocks/>
          </p:cNvSpPr>
          <p:nvPr/>
        </p:nvSpPr>
        <p:spPr>
          <a:xfrm>
            <a:off x="5241701" y="393601"/>
            <a:ext cx="6684136" cy="30450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spcBef>
                <a:spcPts val="0"/>
              </a:spcBef>
              <a:buFont typeface="Wingdings" panose="05000000000000000000" pitchFamily="2" charset="2"/>
              <a:buChar char="q"/>
            </a:pPr>
            <a:r>
              <a:rPr lang="id-ID" sz="2000" dirty="0" smtClean="0">
                <a:solidFill>
                  <a:srgbClr val="FFFF00"/>
                </a:solidFill>
                <a:latin typeface="Arial" panose="020B0604020202020204" pitchFamily="34" charset="0"/>
                <a:cs typeface="Arial" panose="020B0604020202020204" pitchFamily="34" charset="0"/>
              </a:rPr>
              <a:t>Potensi sumberdaya alam kelautan Indonesia belum dikelola dengan baik</a:t>
            </a:r>
          </a:p>
          <a:p>
            <a:pPr algn="just">
              <a:lnSpc>
                <a:spcPct val="100000"/>
              </a:lnSpc>
              <a:spcBef>
                <a:spcPts val="0"/>
              </a:spcBef>
              <a:buFont typeface="Wingdings" panose="05000000000000000000" pitchFamily="2" charset="2"/>
              <a:buChar char="q"/>
            </a:pPr>
            <a:r>
              <a:rPr lang="id-ID" sz="2000" dirty="0" smtClean="0">
                <a:solidFill>
                  <a:srgbClr val="FFFF00"/>
                </a:solidFill>
                <a:latin typeface="Arial" panose="020B0604020202020204" pitchFamily="34" charset="0"/>
                <a:cs typeface="Arial" panose="020B0604020202020204" pitchFamily="34" charset="0"/>
              </a:rPr>
              <a:t>Kotribusi PDB sektor kelautan pada tahun 2012 baru mencapai 20%</a:t>
            </a:r>
          </a:p>
          <a:p>
            <a:pPr algn="just">
              <a:lnSpc>
                <a:spcPct val="100000"/>
              </a:lnSpc>
              <a:spcBef>
                <a:spcPts val="0"/>
              </a:spcBef>
              <a:buFont typeface="Wingdings" panose="05000000000000000000" pitchFamily="2" charset="2"/>
              <a:buChar char="q"/>
            </a:pPr>
            <a:r>
              <a:rPr lang="id-ID" sz="2000" dirty="0" smtClean="0">
                <a:solidFill>
                  <a:srgbClr val="FFFF00"/>
                </a:solidFill>
                <a:latin typeface="Arial" panose="020B0604020202020204" pitchFamily="34" charset="0"/>
                <a:cs typeface="Arial" panose="020B0604020202020204" pitchFamily="34" charset="0"/>
              </a:rPr>
              <a:t>Negara lain dengan potensi kelautan yang lebih rendah namun dikelola dengan baik seperti Jepang, Norwegia, Thailand, dan Korea, sektor kelautannya mampu memberi sumbangan sebesar 30% dari PDB</a:t>
            </a:r>
            <a:endParaRPr lang="id-ID" sz="20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236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82580"/>
            <a:ext cx="12195769" cy="5576552"/>
          </a:xfrm>
        </p:spPr>
      </p:pic>
    </p:spTree>
    <p:extLst>
      <p:ext uri="{BB962C8B-B14F-4D97-AF65-F5344CB8AC3E}">
        <p14:creationId xmlns:p14="http://schemas.microsoft.com/office/powerpoint/2010/main" val="190700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712" y="0"/>
            <a:ext cx="10274576" cy="6858000"/>
          </a:xfrm>
          <a:prstGeom prst="rect">
            <a:avLst/>
          </a:prstGeom>
        </p:spPr>
      </p:pic>
    </p:spTree>
    <p:extLst>
      <p:ext uri="{BB962C8B-B14F-4D97-AF65-F5344CB8AC3E}">
        <p14:creationId xmlns:p14="http://schemas.microsoft.com/office/powerpoint/2010/main" val="2472331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Content Placeholder 2"/>
          <p:cNvSpPr txBox="1">
            <a:spLocks/>
          </p:cNvSpPr>
          <p:nvPr/>
        </p:nvSpPr>
        <p:spPr>
          <a:xfrm>
            <a:off x="345583" y="296215"/>
            <a:ext cx="11500834" cy="2987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Potensi ESDM 70% terletak di wilayah pesisir dan lepas pantai</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Indonesia memiliki 60 cekungan minyak bumi dan gas alam, 40 terdapat di lepas pantai, 14 berada di wilayah pesisir, dan 6 berada di darat.</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Dari cekungan tersebut diperkirakan cadangan minyak bumi dan gas nasional adalah 9,1 milyar barrel dan 101.7 TSCF (Ton Standard of Cubic Feet), secara potensial minyak bumi dapat mencapai 97,22 milyar barrel dan gas alam sebesar 594,43 TSCF</a:t>
            </a:r>
            <a:endParaRPr lang="id-ID"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6165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055" b="14733"/>
          <a:stretch/>
        </p:blipFill>
        <p:spPr>
          <a:xfrm>
            <a:off x="0" y="-1"/>
            <a:ext cx="12192000" cy="6877319"/>
          </a:xfrm>
        </p:spPr>
      </p:pic>
      <p:sp>
        <p:nvSpPr>
          <p:cNvPr id="5" name="Content Placeholder 2"/>
          <p:cNvSpPr txBox="1">
            <a:spLocks/>
          </p:cNvSpPr>
          <p:nvPr/>
        </p:nvSpPr>
        <p:spPr>
          <a:xfrm>
            <a:off x="2550017" y="365125"/>
            <a:ext cx="6246253" cy="41811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id-ID" sz="2300" dirty="0" smtClean="0">
                <a:solidFill>
                  <a:srgbClr val="FFFF00"/>
                </a:solidFill>
                <a:latin typeface="Arial" panose="020B0604020202020204" pitchFamily="34" charset="0"/>
                <a:cs typeface="Arial" panose="020B0604020202020204" pitchFamily="34" charset="0"/>
              </a:rPr>
              <a:t>Kondisi oseanografis perairan Indonesia yang meliputi arus, gelombang, pasang durut, dan suhu, menyimpan potensi energi terbarukan yang sangat tinggi, berkelanjutan, dan ramah lingkungan</a:t>
            </a:r>
          </a:p>
          <a:p>
            <a:pPr algn="just">
              <a:buFont typeface="Wingdings" panose="05000000000000000000" pitchFamily="2" charset="2"/>
              <a:buChar char="q"/>
            </a:pPr>
            <a:r>
              <a:rPr lang="id-ID" sz="2300" dirty="0" smtClean="0">
                <a:solidFill>
                  <a:srgbClr val="FFFF00"/>
                </a:solidFill>
                <a:latin typeface="Arial" panose="020B0604020202020204" pitchFamily="34" charset="0"/>
                <a:cs typeface="Arial" panose="020B0604020202020204" pitchFamily="34" charset="0"/>
              </a:rPr>
              <a:t>Pemanfaatan energi laut saat ini belum optimal, sebagai contoh energi gelombang baru bisa menghasilkan 0,082 MW dari 43.000 MW yang dapat dioptimalkan</a:t>
            </a:r>
            <a:endParaRPr lang="id-ID" sz="2300"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3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2"/>
          <p:cNvSpPr txBox="1">
            <a:spLocks/>
          </p:cNvSpPr>
          <p:nvPr/>
        </p:nvSpPr>
        <p:spPr>
          <a:xfrm>
            <a:off x="360608" y="197700"/>
            <a:ext cx="11333409" cy="20689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Berdasarkan riset BPPT terdapat beberapa selat dengan arus cukup kuat di wilayah perairan NTB dan NTT yang diperkirakan dapat menghasilkan energi listrik hingga 3000 MW, yaitu: Selat Alas, Sape, Linta, Molo, Flores, Boleng, Lamakera, Pantar, dan Alor</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Potensi arus laut Indonesia untuk energi listrik diperkirakan 6000 MW</a:t>
            </a:r>
            <a:endParaRPr lang="id-ID"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3471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394" y="0"/>
            <a:ext cx="11279212" cy="6858000"/>
          </a:xfrm>
          <a:prstGeom prst="rect">
            <a:avLst/>
          </a:prstGeom>
        </p:spPr>
      </p:pic>
    </p:spTree>
    <p:extLst>
      <p:ext uri="{BB962C8B-B14F-4D97-AF65-F5344CB8AC3E}">
        <p14:creationId xmlns:p14="http://schemas.microsoft.com/office/powerpoint/2010/main" val="675017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580" y="1571225"/>
            <a:ext cx="4936901" cy="3702676"/>
          </a:xfrm>
          <a:prstGeom prst="rect">
            <a:avLst/>
          </a:prstGeom>
          <a:ln w="228600" cap="sq" cmpd="thickThin">
            <a:solidFill>
              <a:srgbClr val="000000"/>
            </a:solidFill>
            <a:prstDash val="solid"/>
            <a:miter lim="800000"/>
          </a:ln>
          <a:effectLst>
            <a:innerShdw blurRad="76200">
              <a:srgbClr val="000000"/>
            </a:innerShdw>
          </a:effectLst>
        </p:spPr>
      </p:pic>
      <p:sp>
        <p:nvSpPr>
          <p:cNvPr id="5" name="Content Placeholder 2"/>
          <p:cNvSpPr txBox="1">
            <a:spLocks/>
          </p:cNvSpPr>
          <p:nvPr/>
        </p:nvSpPr>
        <p:spPr>
          <a:xfrm>
            <a:off x="6117465" y="988456"/>
            <a:ext cx="5615190" cy="48682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Pembangkit Listrik Tenaga Hybrid (PLTH) Pandansimo di Kawasan Pantai Pandansimo Bantul merupakan salah satu contoh pemanfaatan energi terbarukan yang telah diterapkan</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Terdapat 33 menara kincir angin berdaya listrik 56 kilowatt (KW) dan 218 panel surya berkapasitas 27 KW.</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Teknologi PLTH ini memperoleh potensi energi dengan memanfaatkan angin laut dan angin darat di Pantai pandansimo, Bantul yang berkecepatan rata-rata 2-4 meter/detik dan intensitas sinar matahari yang besar</a:t>
            </a:r>
            <a:endParaRPr lang="id-ID"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9243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
        <p:nvSpPr>
          <p:cNvPr id="5" name="Content Placeholder 2"/>
          <p:cNvSpPr txBox="1">
            <a:spLocks/>
          </p:cNvSpPr>
          <p:nvPr/>
        </p:nvSpPr>
        <p:spPr>
          <a:xfrm>
            <a:off x="577403" y="220093"/>
            <a:ext cx="11037194" cy="2941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Negara Kesatuan Republik Indonesia memiliki wilayah perairan seluas 6.315.222 km</a:t>
            </a:r>
            <a:r>
              <a:rPr lang="id-ID" sz="2500" baseline="30000" dirty="0" smtClean="0">
                <a:latin typeface="Arial" panose="020B0604020202020204" pitchFamily="34" charset="0"/>
                <a:cs typeface="Arial" panose="020B0604020202020204" pitchFamily="34" charset="0"/>
              </a:rPr>
              <a:t>2</a:t>
            </a:r>
            <a:r>
              <a:rPr lang="id-ID" sz="2500" dirty="0" smtClean="0">
                <a:latin typeface="Arial" panose="020B0604020202020204" pitchFamily="34" charset="0"/>
                <a:cs typeface="Arial" panose="020B0604020202020204" pitchFamily="34" charset="0"/>
              </a:rPr>
              <a:t> dengan garis pantai sepanjang 99.093 km</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Indonesia memiliki potensi sumberdaya maritim yang sangat besar</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Dari aspek klmatologis keberadaan gugusan pulau dan lautan Indonesia sangat penting bagi keberlanjutan kehidupan di muka bumi</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Charles Ramage (1968) memberikan sebutan Benua Maritim untuk Kepulauan Indonesia dan kepulauan di sekitarnya</a:t>
            </a:r>
            <a:endParaRPr lang="id-ID"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517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t="48449"/>
          <a:stretch/>
        </p:blipFill>
        <p:spPr>
          <a:xfrm>
            <a:off x="0" y="3322748"/>
            <a:ext cx="12192000" cy="3531441"/>
          </a:xfrm>
          <a:prstGeom prst="rect">
            <a:avLst/>
          </a:prstGeom>
        </p:spPr>
      </p:pic>
      <p:sp>
        <p:nvSpPr>
          <p:cNvPr id="5" name="Content Placeholder 2"/>
          <p:cNvSpPr txBox="1">
            <a:spLocks/>
          </p:cNvSpPr>
          <p:nvPr/>
        </p:nvSpPr>
        <p:spPr>
          <a:xfrm>
            <a:off x="360608" y="197700"/>
            <a:ext cx="11333409" cy="31250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Pengelolaan potensi maritim perlu didukung oleh SDM yang baik dari masyarakat pesisir</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Di Indonesia terdapat 12.827 desa yang berbatasan langsung dengan laut (dalam data BPS disebut desa tepi laut), atau 15,6% dari total jumlah desa di Indonesia pada tahun 2014</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Rata-rata kepadatan desa tepi laut adalah 13 desa/100 km garis pantai.</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Perkiraan jumlah penduduk yang tinggal di desa tepi laut sekitar 11,25% dari seluruh penduduk Indonesia</a:t>
            </a:r>
            <a:endParaRPr lang="id-ID"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264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72213"/>
            <a:ext cx="12192000" cy="7639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5" name="Content Placeholder 4"/>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l="4825" t="11563" b="10045"/>
          <a:stretch/>
        </p:blipFill>
        <p:spPr>
          <a:xfrm>
            <a:off x="10174310" y="-1"/>
            <a:ext cx="2017690" cy="1272212"/>
          </a:xfrm>
        </p:spPr>
      </p:pic>
      <p:sp>
        <p:nvSpPr>
          <p:cNvPr id="7" name="Content Placeholder 2"/>
          <p:cNvSpPr txBox="1">
            <a:spLocks/>
          </p:cNvSpPr>
          <p:nvPr/>
        </p:nvSpPr>
        <p:spPr>
          <a:xfrm>
            <a:off x="345583" y="1493948"/>
            <a:ext cx="11500834" cy="5138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Pada tahun 2014 pemerintah Republik Indonesia mulai merintis upaya-upaya untuk mewujudkan Indonesia sebagai poros maritim dunia</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Untuk mencapai tujuan tersebut, orientasi pembangunan nasional diubah dengan fokus pembangunan kelautan</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pembangunan kelautan dilaksanakan sebagai bagian dari pembangunan nasional untuk mewujudkan Indonesia sebagai negara kepulauan yang mandiri, maju, kuat, dan berbasiskan </a:t>
            </a:r>
            <a:r>
              <a:rPr lang="id-ID" sz="2300" dirty="0">
                <a:latin typeface="Arial" panose="020B0604020202020204" pitchFamily="34" charset="0"/>
                <a:cs typeface="Arial" panose="020B0604020202020204" pitchFamily="34" charset="0"/>
              </a:rPr>
              <a:t>kepentingan nasional (UU No 32 Tahun 2014 Tentang Kelautan, Pasal </a:t>
            </a:r>
            <a:r>
              <a:rPr lang="id-ID" sz="2300" dirty="0" smtClean="0">
                <a:latin typeface="Arial" panose="020B0604020202020204" pitchFamily="34" charset="0"/>
                <a:cs typeface="Arial" panose="020B0604020202020204" pitchFamily="34" charset="0"/>
              </a:rPr>
              <a:t>13)</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Pembangunan wilayah darat tetap dilanjutkan dengan dukungan terhadap pembangunan wilayah laut</a:t>
            </a:r>
          </a:p>
          <a:p>
            <a:pPr algn="just">
              <a:buFont typeface="Wingdings" panose="05000000000000000000" pitchFamily="2" charset="2"/>
              <a:buChar char="q"/>
            </a:pPr>
            <a:r>
              <a:rPr lang="id-ID" sz="2300" dirty="0">
                <a:latin typeface="Arial" panose="020B0604020202020204" pitchFamily="34" charset="0"/>
                <a:cs typeface="Arial" panose="020B0604020202020204" pitchFamily="34" charset="0"/>
              </a:rPr>
              <a:t>Poin-poin dalam pembangunan kelautan antara lain: pembangunan dan pengembangan infrastruktur kelautan, pengadaan kapal, galangan kapal, sinergi pengelolaan SDA laut, SDM pendukung pembangunan kelautan, penguatan angkatan laut, pembangunan budaya maritim, diplomasi maritim, dan penataan </a:t>
            </a:r>
            <a:r>
              <a:rPr lang="id-ID" sz="2300" dirty="0" smtClean="0">
                <a:latin typeface="Arial" panose="020B0604020202020204" pitchFamily="34" charset="0"/>
                <a:cs typeface="Arial" panose="020B0604020202020204" pitchFamily="34" charset="0"/>
              </a:rPr>
              <a:t>kelembagaan</a:t>
            </a:r>
            <a:endParaRPr lang="id-ID" sz="2300" dirty="0">
              <a:latin typeface="Arial" panose="020B0604020202020204" pitchFamily="34" charset="0"/>
              <a:cs typeface="Arial" panose="020B0604020202020204" pitchFamily="34" charset="0"/>
            </a:endParaRPr>
          </a:p>
        </p:txBody>
      </p:sp>
      <p:pic>
        <p:nvPicPr>
          <p:cNvPr id="9" name="Content Placeholder 4"/>
          <p:cNvPicPr>
            <a:picLocks noChangeAspect="1"/>
          </p:cNvPicPr>
          <p:nvPr/>
        </p:nvPicPr>
        <p:blipFill rotWithShape="1">
          <a:blip r:embed="rId2" cstate="print">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l="4825" t="11563" b="10045"/>
          <a:stretch/>
        </p:blipFill>
        <p:spPr>
          <a:xfrm>
            <a:off x="10174310" y="0"/>
            <a:ext cx="2017690" cy="1272212"/>
          </a:xfrm>
          <a:prstGeom prst="rect">
            <a:avLst/>
          </a:prstGeom>
        </p:spPr>
      </p:pic>
      <p:sp>
        <p:nvSpPr>
          <p:cNvPr id="10" name="Oval 9"/>
          <p:cNvSpPr/>
          <p:nvPr/>
        </p:nvSpPr>
        <p:spPr>
          <a:xfrm>
            <a:off x="503583" y="212035"/>
            <a:ext cx="4174434" cy="861391"/>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smtClean="0">
                <a:solidFill>
                  <a:schemeClr val="tx1"/>
                </a:solidFill>
                <a:latin typeface="Arial" panose="020B0604020202020204" pitchFamily="34" charset="0"/>
                <a:cs typeface="Arial" panose="020B0604020202020204" pitchFamily="34" charset="0"/>
              </a:rPr>
              <a:t>Pembangunan Kelautan</a:t>
            </a:r>
            <a:endParaRPr lang="id-ID"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08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0"/>
                                  </p:stCondLst>
                                  <p:childTnLst>
                                    <p:anim calcmode="lin" valueType="num">
                                      <p:cBhvr additive="base">
                                        <p:cTn id="6" dur="5000"/>
                                        <p:tgtEl>
                                          <p:spTgt spid="5"/>
                                        </p:tgtEl>
                                        <p:attrNameLst>
                                          <p:attrName>ppt_x</p:attrName>
                                        </p:attrNameLst>
                                      </p:cBhvr>
                                      <p:tavLst>
                                        <p:tav tm="0">
                                          <p:val>
                                            <p:strVal val="ppt_x"/>
                                          </p:val>
                                        </p:tav>
                                        <p:tav tm="100000">
                                          <p:val>
                                            <p:strVal val="0-ppt_w/2"/>
                                          </p:val>
                                        </p:tav>
                                      </p:tavLst>
                                    </p:anim>
                                    <p:anim calcmode="lin" valueType="num">
                                      <p:cBhvr additive="base">
                                        <p:cTn id="7" dur="5000"/>
                                        <p:tgtEl>
                                          <p:spTgt spid="5"/>
                                        </p:tgtEl>
                                        <p:attrNameLst>
                                          <p:attrName>ppt_y</p:attrName>
                                        </p:attrNameLst>
                                      </p:cBhvr>
                                      <p:tavLst>
                                        <p:tav tm="0">
                                          <p:val>
                                            <p:strVal val="ppt_y"/>
                                          </p:val>
                                        </p:tav>
                                        <p:tav tm="100000">
                                          <p:val>
                                            <p:strVal val="ppt_y"/>
                                          </p:val>
                                        </p:tav>
                                      </p:tavLst>
                                    </p:anim>
                                    <p:set>
                                      <p:cBhvr>
                                        <p:cTn id="8" dur="1" fill="hold">
                                          <p:stCondLst>
                                            <p:cond delay="4999"/>
                                          </p:stCondLst>
                                        </p:cTn>
                                        <p:tgtEl>
                                          <p:spTgt spid="5"/>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2000" fill="hold"/>
                                        <p:tgtEl>
                                          <p:spTgt spid="9"/>
                                        </p:tgtEl>
                                        <p:attrNameLst>
                                          <p:attrName>ppt_x</p:attrName>
                                        </p:attrNameLst>
                                      </p:cBhvr>
                                      <p:tavLst>
                                        <p:tav tm="0">
                                          <p:val>
                                            <p:strVal val="1+#ppt_w/2"/>
                                          </p:val>
                                        </p:tav>
                                        <p:tav tm="100000">
                                          <p:val>
                                            <p:strVal val="#ppt_x"/>
                                          </p:val>
                                        </p:tav>
                                      </p:tavLst>
                                    </p:anim>
                                    <p:anim calcmode="lin" valueType="num">
                                      <p:cBhvr additive="base">
                                        <p:cTn id="13" dur="2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3187" b="27634"/>
          <a:stretch/>
        </p:blipFill>
        <p:spPr>
          <a:xfrm>
            <a:off x="384398" y="3373317"/>
            <a:ext cx="11423203" cy="316000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ontent Placeholder 2"/>
          <p:cNvSpPr txBox="1">
            <a:spLocks/>
          </p:cNvSpPr>
          <p:nvPr/>
        </p:nvSpPr>
        <p:spPr>
          <a:xfrm>
            <a:off x="577402" y="326110"/>
            <a:ext cx="11037194" cy="2941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d-ID" sz="2500" dirty="0" smtClean="0">
                <a:latin typeface="Arial" panose="020B0604020202020204" pitchFamily="34" charset="0"/>
                <a:cs typeface="Arial" panose="020B0604020202020204" pitchFamily="34" charset="0"/>
              </a:rPr>
              <a:t>Dr. Geoffrey Till (2013) menjelaskan Ada empat komponen dasar menuju terciptanya </a:t>
            </a:r>
            <a:r>
              <a:rPr lang="id-ID" sz="2500" i="1" dirty="0" smtClean="0">
                <a:latin typeface="Arial" panose="020B0604020202020204" pitchFamily="34" charset="0"/>
                <a:cs typeface="Arial" panose="020B0604020202020204" pitchFamily="34" charset="0"/>
              </a:rPr>
              <a:t>sea power </a:t>
            </a:r>
            <a:r>
              <a:rPr lang="id-ID" sz="2500" dirty="0" smtClean="0">
                <a:latin typeface="Arial" panose="020B0604020202020204" pitchFamily="34" charset="0"/>
                <a:cs typeface="Arial" panose="020B0604020202020204" pitchFamily="34" charset="0"/>
              </a:rPr>
              <a:t>sebagai basis negara maritim yaitu:</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Masyarakat yang memiliki preferensi terhadap laut </a:t>
            </a:r>
            <a:r>
              <a:rPr lang="id-ID" sz="2500" i="1" dirty="0" smtClean="0">
                <a:latin typeface="Arial" panose="020B0604020202020204" pitchFamily="34" charset="0"/>
                <a:cs typeface="Arial" panose="020B0604020202020204" pitchFamily="34" charset="0"/>
              </a:rPr>
              <a:t>(maritim community)</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Sumberdaya maritim (sumberdaya laut, infrastruktur, perkapalan)</a:t>
            </a:r>
          </a:p>
          <a:p>
            <a:pPr>
              <a:buFont typeface="Wingdings" panose="05000000000000000000" pitchFamily="2" charset="2"/>
              <a:buChar char="q"/>
            </a:pPr>
            <a:r>
              <a:rPr lang="id-ID" sz="2500" dirty="0" smtClean="0">
                <a:latin typeface="Arial" panose="020B0604020202020204" pitchFamily="34" charset="0"/>
                <a:cs typeface="Arial" panose="020B0604020202020204" pitchFamily="34" charset="0"/>
              </a:rPr>
              <a:t>Posisi geografis</a:t>
            </a:r>
          </a:p>
          <a:p>
            <a:pPr>
              <a:buFont typeface="Wingdings" panose="05000000000000000000" pitchFamily="2" charset="2"/>
              <a:buChar char="q"/>
            </a:pPr>
            <a:r>
              <a:rPr lang="id-ID" sz="2500" i="1" dirty="0" smtClean="0">
                <a:latin typeface="Arial" panose="020B0604020202020204" pitchFamily="34" charset="0"/>
                <a:cs typeface="Arial" panose="020B0604020202020204" pitchFamily="34" charset="0"/>
              </a:rPr>
              <a:t>Political will</a:t>
            </a:r>
            <a:r>
              <a:rPr lang="id-ID" sz="2500" dirty="0" smtClean="0">
                <a:latin typeface="Arial" panose="020B0604020202020204" pitchFamily="34" charset="0"/>
                <a:cs typeface="Arial" panose="020B0604020202020204" pitchFamily="34" charset="0"/>
              </a:rPr>
              <a:t> pemerintah</a:t>
            </a:r>
            <a:endParaRPr lang="id-ID"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3560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5422"/>
            <a:ext cx="12192000" cy="5884696"/>
          </a:xfrm>
          <a:prstGeom prst="rect">
            <a:avLst/>
          </a:prstGeom>
        </p:spPr>
      </p:pic>
      <p:sp>
        <p:nvSpPr>
          <p:cNvPr id="9" name="Rectangle 8"/>
          <p:cNvSpPr/>
          <p:nvPr/>
        </p:nvSpPr>
        <p:spPr>
          <a:xfrm>
            <a:off x="115910" y="6053069"/>
            <a:ext cx="5035639" cy="367049"/>
          </a:xfrm>
          <a:prstGeom prst="rect">
            <a:avLst/>
          </a:prstGeom>
          <a:solidFill>
            <a:srgbClr val="597A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dirty="0" smtClean="0"/>
              <a:t>Berdasarkan batas wilayah laut</a:t>
            </a:r>
            <a:endParaRPr lang="id-ID" dirty="0"/>
          </a:p>
        </p:txBody>
      </p:sp>
      <p:sp>
        <p:nvSpPr>
          <p:cNvPr id="11" name="Rectangle 10"/>
          <p:cNvSpPr/>
          <p:nvPr/>
        </p:nvSpPr>
        <p:spPr>
          <a:xfrm>
            <a:off x="9697792" y="6065947"/>
            <a:ext cx="1854557" cy="367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756115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644" y="425004"/>
            <a:ext cx="90152" cy="595003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5" name="Rectangle 4"/>
          <p:cNvSpPr/>
          <p:nvPr/>
        </p:nvSpPr>
        <p:spPr>
          <a:xfrm>
            <a:off x="920841" y="6272011"/>
            <a:ext cx="10431887" cy="901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6" name="Rectangle 5"/>
          <p:cNvSpPr/>
          <p:nvPr/>
        </p:nvSpPr>
        <p:spPr>
          <a:xfrm>
            <a:off x="978796" y="618187"/>
            <a:ext cx="296214" cy="9015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7" name="Oval 6"/>
          <p:cNvSpPr/>
          <p:nvPr/>
        </p:nvSpPr>
        <p:spPr>
          <a:xfrm>
            <a:off x="1275010" y="392806"/>
            <a:ext cx="592428" cy="540913"/>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d-ID" b="1" dirty="0" smtClean="0"/>
              <a:t>1</a:t>
            </a:r>
            <a:endParaRPr lang="id-ID" b="1" dirty="0"/>
          </a:p>
        </p:txBody>
      </p:sp>
      <p:sp>
        <p:nvSpPr>
          <p:cNvPr id="8" name="Rectangle 7"/>
          <p:cNvSpPr/>
          <p:nvPr/>
        </p:nvSpPr>
        <p:spPr>
          <a:xfrm>
            <a:off x="959477" y="2109990"/>
            <a:ext cx="296214" cy="9015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9" name="Oval 8"/>
          <p:cNvSpPr/>
          <p:nvPr/>
        </p:nvSpPr>
        <p:spPr>
          <a:xfrm>
            <a:off x="1255691" y="1884609"/>
            <a:ext cx="585989" cy="540913"/>
          </a:xfrm>
          <a:prstGeom prst="ellipse">
            <a:avLst/>
          </a:prstGeom>
          <a:solidFill>
            <a:srgbClr val="BE0E5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d-ID" b="1" dirty="0"/>
              <a:t>2</a:t>
            </a:r>
          </a:p>
        </p:txBody>
      </p:sp>
      <p:sp>
        <p:nvSpPr>
          <p:cNvPr id="10" name="Rectangle 9"/>
          <p:cNvSpPr/>
          <p:nvPr/>
        </p:nvSpPr>
        <p:spPr>
          <a:xfrm>
            <a:off x="959477" y="4385257"/>
            <a:ext cx="296214" cy="9015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11" name="Oval 10"/>
          <p:cNvSpPr/>
          <p:nvPr/>
        </p:nvSpPr>
        <p:spPr>
          <a:xfrm>
            <a:off x="1255691" y="4159876"/>
            <a:ext cx="585989" cy="540913"/>
          </a:xfrm>
          <a:prstGeom prst="ellipse">
            <a:avLst/>
          </a:prstGeom>
          <a:solidFill>
            <a:srgbClr val="00B05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d-ID" b="1" dirty="0"/>
              <a:t>3</a:t>
            </a:r>
          </a:p>
        </p:txBody>
      </p:sp>
      <p:sp>
        <p:nvSpPr>
          <p:cNvPr id="12" name="Rectangle 11"/>
          <p:cNvSpPr/>
          <p:nvPr/>
        </p:nvSpPr>
        <p:spPr>
          <a:xfrm>
            <a:off x="6143224" y="5937162"/>
            <a:ext cx="96591" cy="37992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13" name="Oval 12"/>
          <p:cNvSpPr/>
          <p:nvPr/>
        </p:nvSpPr>
        <p:spPr>
          <a:xfrm>
            <a:off x="5898524" y="5447765"/>
            <a:ext cx="585989" cy="540913"/>
          </a:xfrm>
          <a:prstGeom prst="ellipse">
            <a:avLst/>
          </a:prstGeom>
          <a:solidFill>
            <a:srgbClr val="ACAC0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d-ID" b="1" dirty="0" smtClean="0"/>
              <a:t>4</a:t>
            </a:r>
            <a:endParaRPr lang="id-ID" b="1" dirty="0"/>
          </a:p>
        </p:txBody>
      </p:sp>
      <p:sp>
        <p:nvSpPr>
          <p:cNvPr id="14" name="Rectangle 13"/>
          <p:cNvSpPr/>
          <p:nvPr/>
        </p:nvSpPr>
        <p:spPr>
          <a:xfrm>
            <a:off x="9141856" y="5904965"/>
            <a:ext cx="96591" cy="37992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15" name="Oval 14"/>
          <p:cNvSpPr/>
          <p:nvPr/>
        </p:nvSpPr>
        <p:spPr>
          <a:xfrm>
            <a:off x="8893936" y="5447765"/>
            <a:ext cx="585989" cy="540913"/>
          </a:xfrm>
          <a:prstGeom prst="ellipse">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d-ID" b="1" dirty="0"/>
              <a:t>5</a:t>
            </a:r>
          </a:p>
        </p:txBody>
      </p:sp>
      <p:sp>
        <p:nvSpPr>
          <p:cNvPr id="16" name="Rectangle 15"/>
          <p:cNvSpPr/>
          <p:nvPr/>
        </p:nvSpPr>
        <p:spPr>
          <a:xfrm>
            <a:off x="11294774" y="1884609"/>
            <a:ext cx="96591" cy="4490434"/>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17" name="Rectangle 16"/>
          <p:cNvSpPr/>
          <p:nvPr/>
        </p:nvSpPr>
        <p:spPr>
          <a:xfrm>
            <a:off x="11002318" y="1882464"/>
            <a:ext cx="296214" cy="9015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18" name="Oval 17"/>
          <p:cNvSpPr/>
          <p:nvPr/>
        </p:nvSpPr>
        <p:spPr>
          <a:xfrm>
            <a:off x="9878096" y="1424191"/>
            <a:ext cx="1124222" cy="1006698"/>
          </a:xfrm>
          <a:prstGeom prst="ellipse">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id-ID" b="1" dirty="0" smtClean="0"/>
              <a:t>2015</a:t>
            </a:r>
            <a:endParaRPr lang="id-ID" b="1" dirty="0"/>
          </a:p>
        </p:txBody>
      </p:sp>
      <p:sp>
        <p:nvSpPr>
          <p:cNvPr id="19" name="Content Placeholder 2"/>
          <p:cNvSpPr txBox="1">
            <a:spLocks/>
          </p:cNvSpPr>
          <p:nvPr/>
        </p:nvSpPr>
        <p:spPr>
          <a:xfrm>
            <a:off x="2018225" y="274343"/>
            <a:ext cx="3354946" cy="9360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2000" b="1" dirty="0" smtClean="0">
                <a:latin typeface="Arial" panose="020B0604020202020204" pitchFamily="34" charset="0"/>
                <a:cs typeface="Arial" panose="020B0604020202020204" pitchFamily="34" charset="0"/>
              </a:rPr>
              <a:t>1945</a:t>
            </a:r>
          </a:p>
          <a:p>
            <a:pPr marL="0" indent="0" algn="just">
              <a:lnSpc>
                <a:spcPct val="100000"/>
              </a:lnSpc>
              <a:spcBef>
                <a:spcPts val="0"/>
              </a:spcBef>
              <a:buNone/>
            </a:pPr>
            <a:r>
              <a:rPr lang="id-ID" sz="1400" dirty="0" smtClean="0">
                <a:latin typeface="Arial" panose="020B0604020202020204" pitchFamily="34" charset="0"/>
                <a:cs typeface="Arial" panose="020B0604020202020204" pitchFamily="34" charset="0"/>
              </a:rPr>
              <a:t>Batas laut teritorial 3 mil dari surut pulau</a:t>
            </a:r>
          </a:p>
          <a:p>
            <a:pPr marL="0" indent="0" algn="just">
              <a:lnSpc>
                <a:spcPct val="100000"/>
              </a:lnSpc>
              <a:spcBef>
                <a:spcPts val="0"/>
              </a:spcBef>
              <a:buNone/>
            </a:pPr>
            <a:r>
              <a:rPr lang="id-ID" sz="1400" dirty="0" smtClean="0">
                <a:latin typeface="Arial" panose="020B0604020202020204" pitchFamily="34" charset="0"/>
                <a:cs typeface="Arial" panose="020B0604020202020204" pitchFamily="34" charset="0"/>
              </a:rPr>
              <a:t>- Teritoriale Zee en Maritime Kringen Ordonantie (TZMKO) 1939</a:t>
            </a:r>
            <a:endParaRPr lang="id-ID" sz="1400" dirty="0">
              <a:latin typeface="Arial" panose="020B0604020202020204" pitchFamily="34" charset="0"/>
              <a:cs typeface="Arial" panose="020B0604020202020204" pitchFamily="34" charset="0"/>
            </a:endParaRPr>
          </a:p>
        </p:txBody>
      </p:sp>
      <p:sp>
        <p:nvSpPr>
          <p:cNvPr id="20" name="Content Placeholder 2"/>
          <p:cNvSpPr txBox="1">
            <a:spLocks/>
          </p:cNvSpPr>
          <p:nvPr/>
        </p:nvSpPr>
        <p:spPr>
          <a:xfrm>
            <a:off x="2018225" y="1536956"/>
            <a:ext cx="3354946" cy="93602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2000" b="1" dirty="0" smtClean="0">
                <a:latin typeface="Arial" panose="020B0604020202020204" pitchFamily="34" charset="0"/>
                <a:cs typeface="Arial" panose="020B0604020202020204" pitchFamily="34" charset="0"/>
              </a:rPr>
              <a:t>1957</a:t>
            </a:r>
          </a:p>
          <a:p>
            <a:pPr marL="0" indent="0">
              <a:lnSpc>
                <a:spcPct val="100000"/>
              </a:lnSpc>
              <a:spcBef>
                <a:spcPts val="0"/>
              </a:spcBef>
              <a:buNone/>
            </a:pPr>
            <a:r>
              <a:rPr lang="id-ID" sz="1400" dirty="0" smtClean="0">
                <a:latin typeface="Arial" panose="020B0604020202020204" pitchFamily="34" charset="0"/>
                <a:cs typeface="Arial" panose="020B0604020202020204" pitchFamily="34" charset="0"/>
              </a:rPr>
              <a:t>Deklarasi Djoeanda 13 Desember 1957,</a:t>
            </a:r>
          </a:p>
          <a:p>
            <a:pPr marL="0" indent="0">
              <a:lnSpc>
                <a:spcPct val="100000"/>
              </a:lnSpc>
              <a:spcBef>
                <a:spcPts val="0"/>
              </a:spcBef>
              <a:buNone/>
            </a:pPr>
            <a:r>
              <a:rPr lang="id-ID" sz="1400" dirty="0" smtClean="0">
                <a:latin typeface="Arial" panose="020B0604020202020204" pitchFamily="34" charset="0"/>
                <a:cs typeface="Arial" panose="020B0604020202020204" pitchFamily="34" charset="0"/>
              </a:rPr>
              <a:t>Darat dan laut menjadi satu kesatuan tanah air Indonesia</a:t>
            </a:r>
            <a:endParaRPr lang="id-ID" sz="1400" dirty="0">
              <a:latin typeface="Arial" panose="020B0604020202020204" pitchFamily="34" charset="0"/>
              <a:cs typeface="Arial" panose="020B0604020202020204" pitchFamily="34" charset="0"/>
            </a:endParaRPr>
          </a:p>
        </p:txBody>
      </p:sp>
      <p:sp>
        <p:nvSpPr>
          <p:cNvPr id="21" name="Content Placeholder 2"/>
          <p:cNvSpPr txBox="1">
            <a:spLocks/>
          </p:cNvSpPr>
          <p:nvPr/>
        </p:nvSpPr>
        <p:spPr>
          <a:xfrm>
            <a:off x="2002664" y="2397424"/>
            <a:ext cx="3496614" cy="93602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2000" b="1" dirty="0" smtClean="0">
                <a:latin typeface="Arial" panose="020B0604020202020204" pitchFamily="34" charset="0"/>
                <a:cs typeface="Arial" panose="020B0604020202020204" pitchFamily="34" charset="0"/>
              </a:rPr>
              <a:t>1960</a:t>
            </a:r>
          </a:p>
          <a:p>
            <a:pPr marL="0" indent="0">
              <a:lnSpc>
                <a:spcPct val="100000"/>
              </a:lnSpc>
              <a:spcBef>
                <a:spcPts val="0"/>
              </a:spcBef>
              <a:buNone/>
            </a:pPr>
            <a:r>
              <a:rPr lang="id-ID" sz="1400" dirty="0" smtClean="0">
                <a:latin typeface="Arial" panose="020B0604020202020204" pitchFamily="34" charset="0"/>
                <a:cs typeface="Arial" panose="020B0604020202020204" pitchFamily="34" charset="0"/>
              </a:rPr>
              <a:t>UU No 4 / Prp Tahun 1960, Laut wilayah Indonesia ialah lajur laut sebesar 12 mil laut</a:t>
            </a:r>
            <a:endParaRPr lang="id-ID" sz="1400" dirty="0">
              <a:latin typeface="Arial" panose="020B0604020202020204" pitchFamily="34" charset="0"/>
              <a:cs typeface="Arial" panose="020B0604020202020204" pitchFamily="34" charset="0"/>
            </a:endParaRPr>
          </a:p>
        </p:txBody>
      </p:sp>
      <p:sp>
        <p:nvSpPr>
          <p:cNvPr id="22" name="Content Placeholder 2"/>
          <p:cNvSpPr txBox="1">
            <a:spLocks/>
          </p:cNvSpPr>
          <p:nvPr/>
        </p:nvSpPr>
        <p:spPr>
          <a:xfrm>
            <a:off x="1994618" y="3504537"/>
            <a:ext cx="3323821" cy="1250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2000" b="1" dirty="0" smtClean="0">
                <a:latin typeface="Arial" panose="020B0604020202020204" pitchFamily="34" charset="0"/>
                <a:cs typeface="Arial" panose="020B0604020202020204" pitchFamily="34" charset="0"/>
              </a:rPr>
              <a:t>1973</a:t>
            </a:r>
          </a:p>
          <a:p>
            <a:pPr marL="0" indent="0">
              <a:lnSpc>
                <a:spcPct val="100000"/>
              </a:lnSpc>
              <a:spcBef>
                <a:spcPts val="0"/>
              </a:spcBef>
              <a:buNone/>
            </a:pPr>
            <a:r>
              <a:rPr lang="id-ID" sz="1300" dirty="0" smtClean="0">
                <a:latin typeface="Arial" panose="020B0604020202020204" pitchFamily="34" charset="0"/>
                <a:cs typeface="Arial" panose="020B0604020202020204" pitchFamily="34" charset="0"/>
              </a:rPr>
              <a:t>UU No 1 tahun 1973, Landas Kontinen Indonesia sampai kedalaman 200 meter atau lebih hingga masih memungkinkan ekslorasi dan eksploitasi</a:t>
            </a:r>
            <a:endParaRPr lang="id-ID" sz="1300" dirty="0">
              <a:latin typeface="Arial" panose="020B0604020202020204" pitchFamily="34" charset="0"/>
              <a:cs typeface="Arial" panose="020B0604020202020204" pitchFamily="34" charset="0"/>
            </a:endParaRPr>
          </a:p>
        </p:txBody>
      </p:sp>
      <p:sp>
        <p:nvSpPr>
          <p:cNvPr id="23" name="Content Placeholder 2"/>
          <p:cNvSpPr txBox="1">
            <a:spLocks/>
          </p:cNvSpPr>
          <p:nvPr/>
        </p:nvSpPr>
        <p:spPr>
          <a:xfrm>
            <a:off x="2018225" y="4669450"/>
            <a:ext cx="3354946" cy="13652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2000" b="1" dirty="0" smtClean="0">
                <a:latin typeface="Arial" panose="020B0604020202020204" pitchFamily="34" charset="0"/>
                <a:cs typeface="Arial" panose="020B0604020202020204" pitchFamily="34" charset="0"/>
              </a:rPr>
              <a:t>1983</a:t>
            </a:r>
          </a:p>
          <a:p>
            <a:pPr marL="0" indent="0">
              <a:lnSpc>
                <a:spcPct val="100000"/>
              </a:lnSpc>
              <a:spcBef>
                <a:spcPts val="0"/>
              </a:spcBef>
              <a:buNone/>
            </a:pPr>
            <a:r>
              <a:rPr lang="id-ID" sz="1300" dirty="0" smtClean="0">
                <a:latin typeface="Arial" panose="020B0604020202020204" pitchFamily="34" charset="0"/>
                <a:cs typeface="Arial" panose="020B0604020202020204" pitchFamily="34" charset="0"/>
              </a:rPr>
              <a:t>UU No 5 Tahun 1983, Zona Ekonomi Eksklusif (ZEE) Indonesia adalah jalur di luar wilayah Indonesia dengan batas terluar 200 mil laut diukur dari garis pangkal Indonesia</a:t>
            </a:r>
            <a:endParaRPr lang="id-ID" sz="1300" dirty="0">
              <a:latin typeface="Arial" panose="020B0604020202020204" pitchFamily="34" charset="0"/>
              <a:cs typeface="Arial" panose="020B0604020202020204" pitchFamily="34" charset="0"/>
            </a:endParaRPr>
          </a:p>
        </p:txBody>
      </p:sp>
      <p:sp>
        <p:nvSpPr>
          <p:cNvPr id="24" name="Content Placeholder 2"/>
          <p:cNvSpPr txBox="1">
            <a:spLocks/>
          </p:cNvSpPr>
          <p:nvPr/>
        </p:nvSpPr>
        <p:spPr>
          <a:xfrm>
            <a:off x="5510547" y="2749167"/>
            <a:ext cx="2693295" cy="12001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2000" b="1" dirty="0" smtClean="0">
                <a:latin typeface="Arial" panose="020B0604020202020204" pitchFamily="34" charset="0"/>
                <a:cs typeface="Arial" panose="020B0604020202020204" pitchFamily="34" charset="0"/>
              </a:rPr>
              <a:t>1985</a:t>
            </a:r>
          </a:p>
          <a:p>
            <a:pPr marL="0" indent="0">
              <a:lnSpc>
                <a:spcPct val="100000"/>
              </a:lnSpc>
              <a:spcBef>
                <a:spcPts val="0"/>
              </a:spcBef>
              <a:buNone/>
            </a:pPr>
            <a:r>
              <a:rPr lang="id-ID" sz="1300" dirty="0" smtClean="0">
                <a:latin typeface="Arial" panose="020B0604020202020204" pitchFamily="34" charset="0"/>
                <a:cs typeface="Arial" panose="020B0604020202020204" pitchFamily="34" charset="0"/>
              </a:rPr>
              <a:t>UU No 17 Tahun 1982, Mengesahkan UNCLOS, Indonesia sebagai negara kepulauan</a:t>
            </a:r>
            <a:endParaRPr lang="id-ID" sz="1300" dirty="0">
              <a:latin typeface="Arial" panose="020B0604020202020204" pitchFamily="34" charset="0"/>
              <a:cs typeface="Arial" panose="020B0604020202020204" pitchFamily="34" charset="0"/>
            </a:endParaRPr>
          </a:p>
        </p:txBody>
      </p:sp>
      <p:sp>
        <p:nvSpPr>
          <p:cNvPr id="25" name="Content Placeholder 2"/>
          <p:cNvSpPr txBox="1">
            <a:spLocks/>
          </p:cNvSpPr>
          <p:nvPr/>
        </p:nvSpPr>
        <p:spPr>
          <a:xfrm>
            <a:off x="5510547" y="4031087"/>
            <a:ext cx="2693295" cy="130323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2000" b="1" dirty="0" smtClean="0">
                <a:latin typeface="Arial" panose="020B0604020202020204" pitchFamily="34" charset="0"/>
                <a:cs typeface="Arial" panose="020B0604020202020204" pitchFamily="34" charset="0"/>
              </a:rPr>
              <a:t>1998</a:t>
            </a:r>
          </a:p>
          <a:p>
            <a:pPr marL="0" indent="0">
              <a:lnSpc>
                <a:spcPct val="100000"/>
              </a:lnSpc>
              <a:spcBef>
                <a:spcPts val="0"/>
              </a:spcBef>
              <a:buNone/>
            </a:pPr>
            <a:r>
              <a:rPr lang="id-ID" sz="1300" dirty="0" smtClean="0">
                <a:latin typeface="Arial" panose="020B0604020202020204" pitchFamily="34" charset="0"/>
                <a:cs typeface="Arial" panose="020B0604020202020204" pitchFamily="34" charset="0"/>
              </a:rPr>
              <a:t>PP No 61 Tahun 1998, garis-garis pangkal kepulauan di Laut Natuna ditarik dari titik-titik terluar pada garis air rendah pulau-pulau terluar</a:t>
            </a:r>
            <a:endParaRPr lang="id-ID" sz="1300" dirty="0">
              <a:latin typeface="Arial" panose="020B0604020202020204" pitchFamily="34" charset="0"/>
              <a:cs typeface="Arial" panose="020B0604020202020204" pitchFamily="34" charset="0"/>
            </a:endParaRPr>
          </a:p>
        </p:txBody>
      </p:sp>
      <p:sp>
        <p:nvSpPr>
          <p:cNvPr id="26" name="Content Placeholder 2"/>
          <p:cNvSpPr txBox="1">
            <a:spLocks/>
          </p:cNvSpPr>
          <p:nvPr/>
        </p:nvSpPr>
        <p:spPr>
          <a:xfrm>
            <a:off x="8406687" y="3368582"/>
            <a:ext cx="2693295" cy="20360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2000" b="1" dirty="0" smtClean="0">
                <a:latin typeface="Arial" panose="020B0604020202020204" pitchFamily="34" charset="0"/>
                <a:cs typeface="Arial" panose="020B0604020202020204" pitchFamily="34" charset="0"/>
              </a:rPr>
              <a:t>2011</a:t>
            </a:r>
          </a:p>
          <a:p>
            <a:pPr marL="0" indent="0">
              <a:lnSpc>
                <a:spcPct val="100000"/>
              </a:lnSpc>
              <a:spcBef>
                <a:spcPts val="0"/>
              </a:spcBef>
              <a:buNone/>
            </a:pPr>
            <a:r>
              <a:rPr lang="id-ID" sz="1300" dirty="0" smtClean="0">
                <a:latin typeface="Arial" panose="020B0604020202020204" pitchFamily="34" charset="0"/>
                <a:cs typeface="Arial" panose="020B0604020202020204" pitchFamily="34" charset="0"/>
              </a:rPr>
              <a:t>Rekomendasi Komisi Batas Landas Kontinen tentang Submisi untuk area sebelah Barat laut Sumatera disahkan pada tanggal 28 Maret 2011. luas wilayah yuridiksi landas kontinen Indonesia bertambah seluas 4.209 km</a:t>
            </a:r>
            <a:r>
              <a:rPr lang="id-ID" sz="1300" baseline="30000" dirty="0" smtClean="0">
                <a:latin typeface="Arial" panose="020B0604020202020204" pitchFamily="34" charset="0"/>
                <a:cs typeface="Arial" panose="020B0604020202020204" pitchFamily="34" charset="0"/>
              </a:rPr>
              <a:t>2</a:t>
            </a:r>
            <a:endParaRPr lang="id-ID" sz="1300" dirty="0">
              <a:latin typeface="Arial" panose="020B0604020202020204" pitchFamily="34" charset="0"/>
              <a:cs typeface="Arial" panose="020B0604020202020204" pitchFamily="34" charset="0"/>
            </a:endParaRPr>
          </a:p>
        </p:txBody>
      </p:sp>
      <p:sp>
        <p:nvSpPr>
          <p:cNvPr id="27" name="Content Placeholder 2"/>
          <p:cNvSpPr txBox="1">
            <a:spLocks/>
          </p:cNvSpPr>
          <p:nvPr/>
        </p:nvSpPr>
        <p:spPr>
          <a:xfrm>
            <a:off x="6704258" y="789626"/>
            <a:ext cx="3519690" cy="20046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id-ID" sz="1300" dirty="0" smtClean="0">
                <a:latin typeface="Arial" panose="020B0604020202020204" pitchFamily="34" charset="0"/>
                <a:cs typeface="Arial" panose="020B0604020202020204" pitchFamily="34" charset="0"/>
              </a:rPr>
              <a:t>Jumlah Provinsi: 34</a:t>
            </a:r>
          </a:p>
          <a:p>
            <a:pPr marL="0" indent="0">
              <a:lnSpc>
                <a:spcPct val="100000"/>
              </a:lnSpc>
              <a:spcBef>
                <a:spcPts val="0"/>
              </a:spcBef>
              <a:buNone/>
            </a:pPr>
            <a:r>
              <a:rPr lang="id-ID" sz="1300" dirty="0" smtClean="0">
                <a:latin typeface="Arial" panose="020B0604020202020204" pitchFamily="34" charset="0"/>
                <a:cs typeface="Arial" panose="020B0604020202020204" pitchFamily="34" charset="0"/>
              </a:rPr>
              <a:t>Jumlah Kabupaten/kota: 508</a:t>
            </a:r>
          </a:p>
          <a:p>
            <a:pPr marL="0" indent="0">
              <a:lnSpc>
                <a:spcPct val="100000"/>
              </a:lnSpc>
              <a:spcBef>
                <a:spcPts val="0"/>
              </a:spcBef>
              <a:buNone/>
            </a:pPr>
            <a:r>
              <a:rPr lang="id-ID" sz="1300" dirty="0" smtClean="0">
                <a:latin typeface="Arial" panose="020B0604020202020204" pitchFamily="34" charset="0"/>
                <a:cs typeface="Arial" panose="020B0604020202020204" pitchFamily="34" charset="0"/>
              </a:rPr>
              <a:t>Jumlah Pulau yang bernama: 13.466</a:t>
            </a:r>
          </a:p>
          <a:p>
            <a:pPr marL="0" indent="0">
              <a:lnSpc>
                <a:spcPct val="100000"/>
              </a:lnSpc>
              <a:spcBef>
                <a:spcPts val="0"/>
              </a:spcBef>
              <a:buNone/>
            </a:pPr>
            <a:r>
              <a:rPr lang="id-ID" sz="1300" dirty="0" smtClean="0">
                <a:latin typeface="Arial" panose="020B0604020202020204" pitchFamily="34" charset="0"/>
                <a:cs typeface="Arial" panose="020B0604020202020204" pitchFamily="34" charset="0"/>
              </a:rPr>
              <a:t>Panjang garis pantai: 99.093 km</a:t>
            </a:r>
          </a:p>
          <a:p>
            <a:pPr marL="0" indent="0">
              <a:lnSpc>
                <a:spcPct val="100000"/>
              </a:lnSpc>
              <a:spcBef>
                <a:spcPts val="0"/>
              </a:spcBef>
              <a:buNone/>
            </a:pPr>
            <a:r>
              <a:rPr lang="id-ID" sz="1300" dirty="0" smtClean="0">
                <a:latin typeface="Arial" panose="020B0604020202020204" pitchFamily="34" charset="0"/>
                <a:cs typeface="Arial" panose="020B0604020202020204" pitchFamily="34" charset="0"/>
              </a:rPr>
              <a:t>Luas wilayah daratan: 1.890.739 km</a:t>
            </a:r>
            <a:r>
              <a:rPr lang="id-ID" sz="1300" baseline="30000" dirty="0" smtClean="0">
                <a:latin typeface="Arial" panose="020B0604020202020204" pitchFamily="34" charset="0"/>
                <a:cs typeface="Arial" panose="020B0604020202020204" pitchFamily="34" charset="0"/>
              </a:rPr>
              <a:t>2</a:t>
            </a:r>
            <a:endParaRPr lang="id-ID" sz="1300" dirty="0" smtClean="0">
              <a:latin typeface="Arial" panose="020B0604020202020204" pitchFamily="34" charset="0"/>
              <a:cs typeface="Arial" panose="020B0604020202020204" pitchFamily="34" charset="0"/>
            </a:endParaRPr>
          </a:p>
          <a:p>
            <a:pPr marL="0" indent="0">
              <a:lnSpc>
                <a:spcPct val="100000"/>
              </a:lnSpc>
              <a:spcBef>
                <a:spcPts val="0"/>
              </a:spcBef>
              <a:buNone/>
            </a:pPr>
            <a:r>
              <a:rPr lang="id-ID" sz="1300" dirty="0" smtClean="0">
                <a:latin typeface="Arial" panose="020B0604020202020204" pitchFamily="34" charset="0"/>
                <a:cs typeface="Arial" panose="020B0604020202020204" pitchFamily="34" charset="0"/>
              </a:rPr>
              <a:t>Luas perairan kepulauan</a:t>
            </a:r>
            <a:r>
              <a:rPr lang="id-ID" sz="1300" dirty="0">
                <a:latin typeface="Arial" panose="020B0604020202020204" pitchFamily="34" charset="0"/>
                <a:cs typeface="Arial" panose="020B0604020202020204" pitchFamily="34" charset="0"/>
              </a:rPr>
              <a:t>: 3.092.085 km</a:t>
            </a:r>
            <a:r>
              <a:rPr lang="id-ID" sz="1300" baseline="30000" dirty="0">
                <a:latin typeface="Arial" panose="020B0604020202020204" pitchFamily="34" charset="0"/>
                <a:cs typeface="Arial" panose="020B0604020202020204" pitchFamily="34" charset="0"/>
              </a:rPr>
              <a:t>2</a:t>
            </a:r>
            <a:endParaRPr lang="id-ID" sz="1300" dirty="0" smtClean="0">
              <a:latin typeface="Arial" panose="020B0604020202020204" pitchFamily="34" charset="0"/>
              <a:cs typeface="Arial" panose="020B0604020202020204" pitchFamily="34" charset="0"/>
            </a:endParaRPr>
          </a:p>
          <a:p>
            <a:pPr marL="0" indent="0">
              <a:lnSpc>
                <a:spcPct val="100000"/>
              </a:lnSpc>
              <a:spcBef>
                <a:spcPts val="0"/>
              </a:spcBef>
              <a:buNone/>
            </a:pPr>
            <a:r>
              <a:rPr lang="id-ID" sz="1300" dirty="0">
                <a:latin typeface="Arial" panose="020B0604020202020204" pitchFamily="34" charset="0"/>
                <a:cs typeface="Arial" panose="020B0604020202020204" pitchFamily="34" charset="0"/>
              </a:rPr>
              <a:t>Luas laut teritorial: 282.583 </a:t>
            </a:r>
            <a:r>
              <a:rPr lang="id-ID" sz="1300" dirty="0" smtClean="0">
                <a:latin typeface="Arial" panose="020B0604020202020204" pitchFamily="34" charset="0"/>
                <a:cs typeface="Arial" panose="020B0604020202020204" pitchFamily="34" charset="0"/>
              </a:rPr>
              <a:t>km</a:t>
            </a:r>
            <a:r>
              <a:rPr lang="id-ID" sz="1300" baseline="30000" dirty="0" smtClean="0">
                <a:latin typeface="Arial" panose="020B0604020202020204" pitchFamily="34" charset="0"/>
                <a:cs typeface="Arial" panose="020B0604020202020204" pitchFamily="34" charset="0"/>
              </a:rPr>
              <a:t>2</a:t>
            </a:r>
          </a:p>
          <a:p>
            <a:pPr marL="0" indent="0">
              <a:lnSpc>
                <a:spcPct val="100000"/>
              </a:lnSpc>
              <a:spcBef>
                <a:spcPts val="0"/>
              </a:spcBef>
              <a:buNone/>
            </a:pPr>
            <a:r>
              <a:rPr lang="id-ID" sz="1300" dirty="0" smtClean="0">
                <a:latin typeface="Arial" panose="020B0604020202020204" pitchFamily="34" charset="0"/>
                <a:cs typeface="Arial" panose="020B0604020202020204" pitchFamily="34" charset="0"/>
              </a:rPr>
              <a:t>Luas landas kontinen: 2.749.001 </a:t>
            </a:r>
            <a:r>
              <a:rPr lang="id-ID" sz="1300" dirty="0">
                <a:latin typeface="Arial" panose="020B0604020202020204" pitchFamily="34" charset="0"/>
                <a:cs typeface="Arial" panose="020B0604020202020204" pitchFamily="34" charset="0"/>
              </a:rPr>
              <a:t>km</a:t>
            </a:r>
            <a:r>
              <a:rPr lang="id-ID" sz="1300" baseline="30000" dirty="0">
                <a:latin typeface="Arial" panose="020B0604020202020204" pitchFamily="34" charset="0"/>
                <a:cs typeface="Arial" panose="020B0604020202020204" pitchFamily="34" charset="0"/>
              </a:rPr>
              <a:t>2</a:t>
            </a:r>
            <a:endParaRPr lang="id-ID" sz="1300" dirty="0" smtClean="0">
              <a:latin typeface="Arial" panose="020B0604020202020204" pitchFamily="34" charset="0"/>
              <a:cs typeface="Arial" panose="020B0604020202020204" pitchFamily="34" charset="0"/>
            </a:endParaRPr>
          </a:p>
          <a:p>
            <a:pPr marL="0" indent="0">
              <a:lnSpc>
                <a:spcPct val="100000"/>
              </a:lnSpc>
              <a:spcBef>
                <a:spcPts val="0"/>
              </a:spcBef>
              <a:buNone/>
            </a:pPr>
            <a:r>
              <a:rPr lang="id-ID" sz="1300" dirty="0" smtClean="0">
                <a:latin typeface="Arial" panose="020B0604020202020204" pitchFamily="34" charset="0"/>
                <a:cs typeface="Arial" panose="020B0604020202020204" pitchFamily="34" charset="0"/>
              </a:rPr>
              <a:t>Luas zona ekonomi </a:t>
            </a:r>
            <a:r>
              <a:rPr lang="id-ID" sz="1300" dirty="0">
                <a:latin typeface="Arial" panose="020B0604020202020204" pitchFamily="34" charset="0"/>
                <a:cs typeface="Arial" panose="020B0604020202020204" pitchFamily="34" charset="0"/>
              </a:rPr>
              <a:t>eksklusif: 2.936.345 km</a:t>
            </a:r>
            <a:r>
              <a:rPr lang="id-ID" sz="1300" baseline="30000" dirty="0">
                <a:latin typeface="Arial" panose="020B0604020202020204" pitchFamily="34" charset="0"/>
                <a:cs typeface="Arial" panose="020B0604020202020204" pitchFamily="34" charset="0"/>
              </a:rPr>
              <a:t>2</a:t>
            </a:r>
            <a:endParaRPr lang="id-ID" sz="1300" dirty="0">
              <a:latin typeface="Arial" panose="020B0604020202020204" pitchFamily="34" charset="0"/>
              <a:cs typeface="Arial" panose="020B0604020202020204" pitchFamily="34" charset="0"/>
            </a:endParaRPr>
          </a:p>
        </p:txBody>
      </p:sp>
      <p:sp>
        <p:nvSpPr>
          <p:cNvPr id="29" name="Oval 28"/>
          <p:cNvSpPr/>
          <p:nvPr/>
        </p:nvSpPr>
        <p:spPr>
          <a:xfrm>
            <a:off x="9479925" y="31569"/>
            <a:ext cx="2485388" cy="861391"/>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400" dirty="0" smtClean="0">
                <a:solidFill>
                  <a:schemeClr val="tx1"/>
                </a:solidFill>
                <a:latin typeface="Arial" panose="020B0604020202020204" pitchFamily="34" charset="0"/>
                <a:cs typeface="Arial" panose="020B0604020202020204" pitchFamily="34" charset="0"/>
              </a:rPr>
              <a:t>Sumber: BIG, 2015</a:t>
            </a:r>
            <a:endParaRPr lang="id-ID" sz="1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031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1704" b="3850"/>
          <a:stretch/>
        </p:blipFill>
        <p:spPr>
          <a:xfrm>
            <a:off x="0" y="-25757"/>
            <a:ext cx="12227503" cy="6883758"/>
          </a:xfrm>
          <a:prstGeom prst="rect">
            <a:avLst/>
          </a:prstGeom>
        </p:spPr>
      </p:pic>
      <p:sp>
        <p:nvSpPr>
          <p:cNvPr id="5" name="Rectangle 4"/>
          <p:cNvSpPr/>
          <p:nvPr/>
        </p:nvSpPr>
        <p:spPr>
          <a:xfrm>
            <a:off x="690895" y="786732"/>
            <a:ext cx="5422856" cy="999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400" b="1" dirty="0" smtClean="0">
                <a:solidFill>
                  <a:srgbClr val="FFFF00"/>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SUMBERDAYA ALAM </a:t>
            </a:r>
          </a:p>
          <a:p>
            <a:r>
              <a:rPr lang="id-ID" sz="2400" b="1" dirty="0" smtClean="0">
                <a:solidFill>
                  <a:srgbClr val="FFFF00"/>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KELAUTAN </a:t>
            </a:r>
            <a:r>
              <a:rPr lang="id-ID" sz="2400" b="1" dirty="0" smtClean="0">
                <a:solidFill>
                  <a:srgbClr val="FFFF00"/>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rPr>
              <a:t>INDONESIA</a:t>
            </a:r>
            <a:endParaRPr lang="id-ID" sz="2400" b="1" dirty="0">
              <a:solidFill>
                <a:srgbClr val="FFFF00"/>
              </a:solidFill>
              <a:effectLst>
                <a:glow rad="63500">
                  <a:schemeClr val="accent1">
                    <a:satMod val="175000"/>
                    <a:alpha val="40000"/>
                  </a:schemeClr>
                </a:glow>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606461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87921"/>
            <a:ext cx="12192000" cy="1287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5" name="Rectangle 4"/>
          <p:cNvSpPr/>
          <p:nvPr/>
        </p:nvSpPr>
        <p:spPr>
          <a:xfrm>
            <a:off x="0" y="6581106"/>
            <a:ext cx="12192000" cy="12879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6" name="Content Placeholder 2"/>
          <p:cNvSpPr txBox="1">
            <a:spLocks/>
          </p:cNvSpPr>
          <p:nvPr/>
        </p:nvSpPr>
        <p:spPr>
          <a:xfrm>
            <a:off x="345583" y="450759"/>
            <a:ext cx="11500834" cy="5615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Indonesia dengan dua pertiga wilayah berupa laut, memiliki potensi sumberdaya alam laut yang sangat besar baik berupa perikanan maupun energi laut</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Apabila digarap dengan baik, sektor perikanan Indonesia dapat menghasilkan potensi mencapai </a:t>
            </a:r>
            <a:r>
              <a:rPr lang="id-ID" sz="2300" b="1" dirty="0" smtClean="0">
                <a:solidFill>
                  <a:srgbClr val="C00000"/>
                </a:solidFill>
                <a:latin typeface="Arial" panose="020B0604020202020204" pitchFamily="34" charset="0"/>
                <a:cs typeface="Arial" panose="020B0604020202020204" pitchFamily="34" charset="0"/>
              </a:rPr>
              <a:t>USD 31.935.651.400/tahun</a:t>
            </a:r>
            <a:r>
              <a:rPr lang="id-ID" sz="2300" dirty="0" smtClean="0">
                <a:latin typeface="Arial" panose="020B0604020202020204" pitchFamily="34" charset="0"/>
                <a:cs typeface="Arial" panose="020B0604020202020204" pitchFamily="34" charset="0"/>
              </a:rPr>
              <a:t>. </a:t>
            </a:r>
          </a:p>
          <a:p>
            <a:pPr algn="just">
              <a:buFont typeface="Wingdings" panose="05000000000000000000" pitchFamily="2" charset="2"/>
              <a:buChar char="q"/>
            </a:pPr>
            <a:r>
              <a:rPr lang="id-ID" sz="2300" dirty="0">
                <a:latin typeface="Arial" panose="020B0604020202020204" pitchFamily="34" charset="0"/>
                <a:cs typeface="Arial" panose="020B0604020202020204" pitchFamily="34" charset="0"/>
              </a:rPr>
              <a:t>P</a:t>
            </a:r>
            <a:r>
              <a:rPr lang="id-ID" sz="2300" dirty="0" smtClean="0">
                <a:latin typeface="Arial" panose="020B0604020202020204" pitchFamily="34" charset="0"/>
                <a:cs typeface="Arial" panose="020B0604020202020204" pitchFamily="34" charset="0"/>
              </a:rPr>
              <a:t>ada tahun 2014 produksi perikanan nasional baru pada kisaran </a:t>
            </a:r>
            <a:r>
              <a:rPr lang="id-ID" sz="2300" b="1" dirty="0" smtClean="0">
                <a:solidFill>
                  <a:srgbClr val="C00000"/>
                </a:solidFill>
                <a:latin typeface="Arial" panose="020B0604020202020204" pitchFamily="34" charset="0"/>
                <a:cs typeface="Arial" panose="020B0604020202020204" pitchFamily="34" charset="0"/>
              </a:rPr>
              <a:t>13,9 juta ton/tahun</a:t>
            </a:r>
            <a:r>
              <a:rPr lang="id-ID" sz="2300" dirty="0" smtClean="0">
                <a:latin typeface="Arial" panose="020B0604020202020204" pitchFamily="34" charset="0"/>
                <a:cs typeface="Arial" panose="020B0604020202020204" pitchFamily="34" charset="0"/>
              </a:rPr>
              <a:t> dari potensi optimalnya yang dapat mencapai </a:t>
            </a:r>
            <a:r>
              <a:rPr lang="id-ID" sz="2300" b="1" dirty="0" smtClean="0">
                <a:solidFill>
                  <a:srgbClr val="C00000"/>
                </a:solidFill>
                <a:latin typeface="Arial" panose="020B0604020202020204" pitchFamily="34" charset="0"/>
                <a:cs typeface="Arial" panose="020B0604020202020204" pitchFamily="34" charset="0"/>
              </a:rPr>
              <a:t>65 juta ton/tahun</a:t>
            </a:r>
            <a:r>
              <a:rPr lang="id-ID" sz="2300" b="1" dirty="0" smtClean="0">
                <a:latin typeface="Arial" panose="020B0604020202020204" pitchFamily="34" charset="0"/>
                <a:cs typeface="Arial" panose="020B0604020202020204" pitchFamily="34" charset="0"/>
              </a:rPr>
              <a:t>.</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Komoditas perikanan dengan nilai komersial tinggi di Indonesia adalah udang, cumi-cumi, dan rumput laut</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Belum optimalnya sektor perikanan dapat dilihat dari beberapa aspek antara lain, (1) kebijakan kuat yang baru belum diimplementasikan secara merata di seluruh wilayah Indonesia, (2) tingkat illegal, unregulated, unreported fishing (IUU) yang pengurangannya belum merata. </a:t>
            </a:r>
            <a:r>
              <a:rPr lang="id-ID" sz="2300" b="1" dirty="0" smtClean="0">
                <a:solidFill>
                  <a:srgbClr val="C00000"/>
                </a:solidFill>
                <a:latin typeface="Arial" panose="020B0604020202020204" pitchFamily="34" charset="0"/>
                <a:cs typeface="Arial" panose="020B0604020202020204" pitchFamily="34" charset="0"/>
              </a:rPr>
              <a:t>30% IUU dunia terjadi di Indonesia </a:t>
            </a:r>
            <a:r>
              <a:rPr lang="id-ID" sz="2300" dirty="0" smtClean="0">
                <a:latin typeface="Arial" panose="020B0604020202020204" pitchFamily="34" charset="0"/>
                <a:cs typeface="Arial" panose="020B0604020202020204" pitchFamily="34" charset="0"/>
              </a:rPr>
              <a:t>menyebabkan kerugian hingga USD 25 milyar/tahun. (3) pembangunan infrastruktur laut masih kurang, (4) pelabuhan laut belum berfungsi optimal, (5) jumlah industri perkaalan sedikit, (6) armada kapal penangkap ikan mayoritas masih tradisional</a:t>
            </a:r>
            <a:endParaRPr lang="id-ID"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8927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387921"/>
            <a:ext cx="12192000" cy="1287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5" name="Rectangle 4"/>
          <p:cNvSpPr/>
          <p:nvPr/>
        </p:nvSpPr>
        <p:spPr>
          <a:xfrm>
            <a:off x="0" y="6581106"/>
            <a:ext cx="12192000" cy="12879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d-ID"/>
          </a:p>
        </p:txBody>
      </p:sp>
      <p:sp>
        <p:nvSpPr>
          <p:cNvPr id="6" name="Content Placeholder 2"/>
          <p:cNvSpPr txBox="1">
            <a:spLocks/>
          </p:cNvSpPr>
          <p:nvPr/>
        </p:nvSpPr>
        <p:spPr>
          <a:xfrm>
            <a:off x="345583" y="450759"/>
            <a:ext cx="11500834" cy="56151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Sumberdaya alam laut yang tidak kalah pentingnya adalah ekosistem pesisir dan laut seperti hutan mangrove, terumbu karang, dan padang lamun, yang juga mempengaruhi perikanan di Indonesia.</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Luas mangrove Indonesia mencapai 33.000 km</a:t>
            </a:r>
            <a:r>
              <a:rPr lang="id-ID" sz="2300" baseline="30000" dirty="0" smtClean="0">
                <a:latin typeface="Arial" panose="020B0604020202020204" pitchFamily="34" charset="0"/>
                <a:cs typeface="Arial" panose="020B0604020202020204" pitchFamily="34" charset="0"/>
              </a:rPr>
              <a:t>2</a:t>
            </a:r>
            <a:r>
              <a:rPr lang="id-ID" sz="2300" dirty="0" smtClean="0">
                <a:latin typeface="Arial" panose="020B0604020202020204" pitchFamily="34" charset="0"/>
                <a:cs typeface="Arial" panose="020B0604020202020204" pitchFamily="34" charset="0"/>
              </a:rPr>
              <a:t> (21,7% hutan mangrove dunia). Bersama dengan Papua Nugini dan Australia, Indonesia merupakan pusat keanekaragaman hayati mangrove dunia.</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Terumbu karang di Indonesia merupakan bagian dari CTI </a:t>
            </a:r>
            <a:r>
              <a:rPr lang="id-ID" sz="2300" i="1" dirty="0" smtClean="0">
                <a:latin typeface="Arial" panose="020B0604020202020204" pitchFamily="34" charset="0"/>
                <a:cs typeface="Arial" panose="020B0604020202020204" pitchFamily="34" charset="0"/>
              </a:rPr>
              <a:t>(Coral Triangle Initiative)</a:t>
            </a:r>
            <a:r>
              <a:rPr lang="id-ID" sz="2300" dirty="0" smtClean="0">
                <a:latin typeface="Arial" panose="020B0604020202020204" pitchFamily="34" charset="0"/>
                <a:cs typeface="Arial" panose="020B0604020202020204" pitchFamily="34" charset="0"/>
              </a:rPr>
              <a:t> bersama dengan Filipina, Papua Nugini, Timor Leste, Malaysia, Kepulauan Solomon, dan Republik Palau.</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Padang lamun Indonesia diperkirakan seluas 30.000-60.000 km</a:t>
            </a:r>
            <a:r>
              <a:rPr lang="id-ID" sz="2300" baseline="30000" dirty="0" smtClean="0">
                <a:latin typeface="Arial" panose="020B0604020202020204" pitchFamily="34" charset="0"/>
                <a:cs typeface="Arial" panose="020B0604020202020204" pitchFamily="34" charset="0"/>
              </a:rPr>
              <a:t>2</a:t>
            </a:r>
            <a:r>
              <a:rPr lang="id-ID" sz="2300" dirty="0" smtClean="0">
                <a:latin typeface="Arial" panose="020B0604020202020204" pitchFamily="34" charset="0"/>
                <a:cs typeface="Arial" panose="020B0604020202020204" pitchFamily="34" charset="0"/>
              </a:rPr>
              <a:t>, dimana Indonesia merupakan negara dengan tingkat keanekaragaman hayati padang lamun tertinggi di dunia.</a:t>
            </a:r>
          </a:p>
          <a:p>
            <a:pPr algn="just">
              <a:buFont typeface="Wingdings" panose="05000000000000000000" pitchFamily="2" charset="2"/>
              <a:buChar char="q"/>
            </a:pPr>
            <a:r>
              <a:rPr lang="id-ID" sz="2300" dirty="0" smtClean="0">
                <a:latin typeface="Arial" panose="020B0604020202020204" pitchFamily="34" charset="0"/>
                <a:cs typeface="Arial" panose="020B0604020202020204" pitchFamily="34" charset="0"/>
              </a:rPr>
              <a:t>Padang lamun memiliki nilai ekologis dan ekonomis tertinggi dibandingkan terumbu karang, rumput laut, dan hutan mangrove, yaitu sebesar USD 19.004/hektar/tahun</a:t>
            </a:r>
            <a:endParaRPr lang="id-ID" sz="2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71480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1236</Words>
  <Application>Microsoft Office PowerPoint</Application>
  <PresentationFormat>Widescreen</PresentationFormat>
  <Paragraphs>84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 ComputeR</dc:creator>
  <cp:lastModifiedBy>My ComputeR</cp:lastModifiedBy>
  <cp:revision>40</cp:revision>
  <dcterms:created xsi:type="dcterms:W3CDTF">2015-11-14T23:09:53Z</dcterms:created>
  <dcterms:modified xsi:type="dcterms:W3CDTF">2015-11-15T03:34:43Z</dcterms:modified>
</cp:coreProperties>
</file>