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71" r:id="rId14"/>
    <p:sldId id="270" r:id="rId15"/>
    <p:sldId id="269" r:id="rId16"/>
    <p:sldId id="268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informatika.web.id/sistem-komputer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6927" y="1447799"/>
            <a:ext cx="8825658" cy="3329581"/>
          </a:xfrm>
        </p:spPr>
        <p:txBody>
          <a:bodyPr/>
          <a:lstStyle/>
          <a:p>
            <a:pPr algn="ctr"/>
            <a:r>
              <a:rPr lang="id-ID" sz="6000" dirty="0"/>
              <a:t>KNOWLEDGE-BASED SUBSYSTEM</a:t>
            </a: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7079" y="4777380"/>
            <a:ext cx="8825658" cy="861420"/>
          </a:xfrm>
        </p:spPr>
        <p:txBody>
          <a:bodyPr>
            <a:normAutofit/>
          </a:bodyPr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2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343" y="439839"/>
            <a:ext cx="6836514" cy="938200"/>
          </a:xfrm>
        </p:spPr>
        <p:txBody>
          <a:bodyPr/>
          <a:lstStyle/>
          <a:p>
            <a:r>
              <a:rPr lang="id-ID" dirty="0" smtClean="0"/>
              <a:t>Keunggulan Sistem 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895" y="1635841"/>
            <a:ext cx="8946541" cy="4195481"/>
          </a:xfrm>
        </p:spPr>
        <p:txBody>
          <a:bodyPr/>
          <a:lstStyle/>
          <a:p>
            <a:pPr lvl="0"/>
            <a:r>
              <a:rPr lang="en-US" sz="2400" dirty="0" smtClean="0"/>
              <a:t>Conversational</a:t>
            </a:r>
            <a:endParaRPr lang="id-ID" sz="2400" dirty="0" smtClean="0"/>
          </a:p>
          <a:p>
            <a:pPr lvl="1">
              <a:buFont typeface="Century Gothic" panose="020B0502020202020204" pitchFamily="34" charset="0"/>
              <a:buChar char="→"/>
            </a:pPr>
            <a:r>
              <a:rPr lang="en-US" sz="2400" dirty="0" err="1">
                <a:ea typeface="Arial Unicode MS" pitchFamily="2"/>
                <a:cs typeface="Arial Unicode MS" pitchFamily="2"/>
              </a:rPr>
              <a:t>Sistem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pakar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memberikan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banyak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keuntungan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bagi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pengguna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jika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dibandingkan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dengan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program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tradisional</a:t>
            </a:r>
            <a:r>
              <a:rPr lang="en-US" sz="2400" dirty="0">
                <a:ea typeface="Arial Unicode MS" pitchFamily="2"/>
                <a:cs typeface="Arial Unicode MS" pitchFamily="2"/>
              </a:rPr>
              <a:t>,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karena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sistem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ini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bekerja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layaknya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otak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 smtClean="0">
                <a:ea typeface="Arial Unicode MS" pitchFamily="2"/>
                <a:cs typeface="Arial Unicode MS" pitchFamily="2"/>
              </a:rPr>
              <a:t>manusia</a:t>
            </a:r>
            <a:endParaRPr lang="en-US" sz="2400" dirty="0"/>
          </a:p>
          <a:p>
            <a:pPr lvl="0"/>
            <a:r>
              <a:rPr lang="en-US" sz="2400" dirty="0" err="1"/>
              <a:t>Ketersediaan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kesempatan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memprogram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pPr lvl="0"/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mengeksploitasi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03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467" y="491354"/>
            <a:ext cx="6843995" cy="848049"/>
          </a:xfrm>
        </p:spPr>
        <p:txBody>
          <a:bodyPr/>
          <a:lstStyle/>
          <a:p>
            <a:r>
              <a:rPr lang="id-ID" dirty="0"/>
              <a:t>Keunggulan Sistem 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396" y="1633464"/>
            <a:ext cx="8946541" cy="4195481"/>
          </a:xfrm>
        </p:spPr>
        <p:txBody>
          <a:bodyPr>
            <a:noAutofit/>
          </a:bodyPr>
          <a:lstStyle/>
          <a:p>
            <a:r>
              <a:rPr lang="id-ID" sz="2400" dirty="0" smtClean="0"/>
              <a:t>Handal</a:t>
            </a:r>
          </a:p>
          <a:p>
            <a:pPr lvl="1">
              <a:buFont typeface="Century Gothic" panose="020B0502020202020204" pitchFamily="34" charset="0"/>
              <a:buChar char="→"/>
            </a:pPr>
            <a:r>
              <a:rPr lang="id-ID" sz="2400" dirty="0" smtClean="0"/>
              <a:t>Kehandalan sistem pakar adalah sama dengan database, yaitu baik, lebih tinggi dari program klasik</a:t>
            </a:r>
          </a:p>
          <a:p>
            <a:r>
              <a:rPr lang="id-ID" sz="2400" dirty="0" smtClean="0"/>
              <a:t>Skalabilitas</a:t>
            </a:r>
          </a:p>
          <a:p>
            <a:r>
              <a:rPr lang="id-ID" sz="2400" dirty="0" smtClean="0"/>
              <a:t>Pedagogi</a:t>
            </a:r>
          </a:p>
          <a:p>
            <a:pPr lvl="1">
              <a:buFont typeface="Century Gothic" panose="020B0502020202020204" pitchFamily="34" charset="0"/>
              <a:buChar char="→"/>
            </a:pPr>
            <a:r>
              <a:rPr lang="id-ID" sz="2400" dirty="0" smtClean="0"/>
              <a:t>Mesin yang dijalankan oleh logika yang benar dapat menjelaskan kepada pengguna dalam bahasa yang sebenarnya mengapa mereka mengajukan pertanyaan.</a:t>
            </a:r>
            <a:r>
              <a:rPr lang="id-ID" sz="2400" dirty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446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569" y="517112"/>
            <a:ext cx="6805358" cy="848048"/>
          </a:xfrm>
        </p:spPr>
        <p:txBody>
          <a:bodyPr/>
          <a:lstStyle/>
          <a:p>
            <a:r>
              <a:rPr lang="id-ID" dirty="0"/>
              <a:t>Keunggulan Sistem 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err="1"/>
              <a:t>Pelestarian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endParaRPr lang="en-US" sz="2400" dirty="0"/>
          </a:p>
          <a:p>
            <a:pPr lvl="1">
              <a:buFont typeface="Century Gothic" panose="020B0502020202020204" pitchFamily="34" charset="0"/>
              <a:buChar char="→"/>
            </a:pPr>
            <a:r>
              <a:rPr lang="en-US" sz="2400" dirty="0" err="1">
                <a:ea typeface="Arial Unicode MS" pitchFamily="2"/>
                <a:cs typeface="Arial Unicode MS" pitchFamily="2"/>
              </a:rPr>
              <a:t>Pengetahuan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yang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berharga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bisa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saja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menghilang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disebabkan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oleh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kematian</a:t>
            </a:r>
            <a:r>
              <a:rPr lang="en-US" sz="2400" dirty="0">
                <a:ea typeface="Arial Unicode MS" pitchFamily="2"/>
                <a:cs typeface="Arial Unicode MS" pitchFamily="2"/>
              </a:rPr>
              <a:t>,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pengunduran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diri</a:t>
            </a:r>
            <a:r>
              <a:rPr lang="en-US" sz="2400" dirty="0">
                <a:ea typeface="Arial Unicode MS" pitchFamily="2"/>
                <a:cs typeface="Arial Unicode MS" pitchFamily="2"/>
              </a:rPr>
              <a:t>,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atau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pensiun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oleh</a:t>
            </a:r>
            <a:r>
              <a:rPr lang="en-US" sz="2400" dirty="0">
                <a:ea typeface="Arial Unicode MS" pitchFamily="2"/>
                <a:cs typeface="Arial Unicode MS" pitchFamily="2"/>
              </a:rPr>
              <a:t> sang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pakar</a:t>
            </a:r>
            <a:r>
              <a:rPr lang="en-US" sz="2400" dirty="0">
                <a:ea typeface="Arial Unicode MS" pitchFamily="2"/>
                <a:cs typeface="Arial Unicode MS" pitchFamily="2"/>
              </a:rPr>
              <a:t>.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Dengan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tercatat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pada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sistem</a:t>
            </a:r>
            <a:r>
              <a:rPr lang="en-US" sz="2400" dirty="0">
                <a:ea typeface="Arial Unicode MS" pitchFamily="2"/>
                <a:cs typeface="Arial Unicode MS" pitchFamily="2"/>
              </a:rPr>
              <a:t>,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pengetahuan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menjadi</a:t>
            </a:r>
            <a:r>
              <a:rPr lang="en-US" sz="2400" dirty="0">
                <a:ea typeface="Arial Unicode MS" pitchFamily="2"/>
                <a:cs typeface="Arial Unicode MS" pitchFamily="2"/>
              </a:rPr>
              <a:t> </a:t>
            </a:r>
            <a:r>
              <a:rPr lang="en-US" sz="2400" dirty="0" err="1">
                <a:ea typeface="Arial Unicode MS" pitchFamily="2"/>
                <a:cs typeface="Arial Unicode MS" pitchFamily="2"/>
              </a:rPr>
              <a:t>abadi</a:t>
            </a:r>
            <a:endParaRPr lang="en-US" sz="2400" dirty="0">
              <a:ea typeface="Arial Unicode MS" pitchFamily="2"/>
              <a:cs typeface="Arial Unicode MS" pitchFamily="2"/>
            </a:endParaRPr>
          </a:p>
          <a:p>
            <a:pPr lvl="1">
              <a:buFont typeface="Century Gothic" panose="020B0502020202020204" pitchFamily="34" charset="0"/>
              <a:buChar char="→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1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83" y="609999"/>
            <a:ext cx="9492064" cy="569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8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362565"/>
            <a:ext cx="9404723" cy="1400530"/>
          </a:xfrm>
        </p:spPr>
        <p:txBody>
          <a:bodyPr/>
          <a:lstStyle/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smtClean="0"/>
              <a:t>:</a:t>
            </a:r>
            <a:r>
              <a:rPr lang="id-ID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81070"/>
            <a:ext cx="8946541" cy="4767329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, </a:t>
            </a:r>
            <a:r>
              <a:rPr lang="en-US" sz="2400" dirty="0" err="1"/>
              <a:t>memelihara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memeliharanya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mahal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kaitannya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ketersediaan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di </a:t>
            </a:r>
            <a:r>
              <a:rPr lang="en-US" sz="2400" dirty="0" err="1"/>
              <a:t>bidangnya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kepakaran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diekstrak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100% </a:t>
            </a:r>
            <a:r>
              <a:rPr lang="en-US" sz="2400" dirty="0" err="1"/>
              <a:t>benar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yang </a:t>
            </a:r>
            <a:r>
              <a:rPr lang="en-US" sz="2400" dirty="0" err="1"/>
              <a:t>terlibat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pembuatan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.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diuji</a:t>
            </a:r>
            <a:r>
              <a:rPr lang="en-US" sz="2400" dirty="0"/>
              <a:t> </a:t>
            </a:r>
            <a:r>
              <a:rPr lang="en-US" sz="2400" dirty="0" err="1"/>
              <a:t>ulang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teliti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285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362565"/>
            <a:ext cx="9404723" cy="1400530"/>
          </a:xfrm>
        </p:spPr>
        <p:txBody>
          <a:bodyPr/>
          <a:lstStyle/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smtClean="0"/>
              <a:t>:</a:t>
            </a:r>
            <a:r>
              <a:rPr lang="id-ID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81070"/>
            <a:ext cx="8946541" cy="4767329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problem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berbeda-beda</a:t>
            </a:r>
            <a:r>
              <a:rPr lang="en-US" sz="2400" dirty="0"/>
              <a:t>, </a:t>
            </a:r>
            <a:r>
              <a:rPr lang="en-US" sz="2400" dirty="0" err="1"/>
              <a:t>meskipun</a:t>
            </a:r>
            <a:r>
              <a:rPr lang="en-US" sz="2400" dirty="0"/>
              <a:t> </a:t>
            </a:r>
            <a:r>
              <a:rPr lang="en-US" sz="2400" dirty="0" err="1"/>
              <a:t>sama-sama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.</a:t>
            </a:r>
          </a:p>
          <a:p>
            <a:r>
              <a:rPr lang="en-US" sz="2400" dirty="0"/>
              <a:t>Transfer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subjektif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bias.</a:t>
            </a:r>
          </a:p>
          <a:p>
            <a:r>
              <a:rPr lang="en-US" sz="2400" dirty="0" err="1"/>
              <a:t>Kurangnya</a:t>
            </a:r>
            <a:r>
              <a:rPr lang="en-US" sz="2400" dirty="0"/>
              <a:t> rasa </a:t>
            </a:r>
            <a:r>
              <a:rPr lang="en-US" sz="2400" dirty="0" err="1"/>
              <a:t>percaya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menghalangi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926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452717"/>
            <a:ext cx="507440" cy="5919947"/>
          </a:xfrm>
        </p:spPr>
        <p:txBody>
          <a:bodyPr vert="vert270"/>
          <a:lstStyle/>
          <a:p>
            <a:r>
              <a:rPr lang="id-ID" dirty="0" smtClean="0"/>
              <a:t>C</a:t>
            </a:r>
            <a:r>
              <a:rPr lang="en-US" dirty="0" err="1" smtClean="0"/>
              <a:t>ontoh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048" y="342727"/>
            <a:ext cx="8946541" cy="5127937"/>
          </a:xfrm>
        </p:spPr>
        <p:txBody>
          <a:bodyPr>
            <a:noAutofit/>
          </a:bodyPr>
          <a:lstStyle/>
          <a:p>
            <a:endParaRPr lang="en-US" sz="1800" dirty="0"/>
          </a:p>
          <a:p>
            <a:r>
              <a:rPr lang="en-US" sz="1800" dirty="0" smtClean="0"/>
              <a:t>MYCIN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diagnosa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solusi</a:t>
            </a:r>
            <a:r>
              <a:rPr lang="en-US" sz="1800" dirty="0"/>
              <a:t> </a:t>
            </a:r>
            <a:r>
              <a:rPr lang="en-US" sz="1800" dirty="0" err="1"/>
              <a:t>pengobatan</a:t>
            </a:r>
            <a:r>
              <a:rPr lang="en-US" sz="1800" dirty="0"/>
              <a:t> </a:t>
            </a:r>
            <a:r>
              <a:rPr lang="en-US" sz="1800" dirty="0" err="1"/>
              <a:t>penyakit</a:t>
            </a:r>
            <a:r>
              <a:rPr lang="en-US" sz="1800" dirty="0"/>
              <a:t>.</a:t>
            </a:r>
          </a:p>
          <a:p>
            <a:r>
              <a:rPr lang="en-US" sz="1800" dirty="0"/>
              <a:t>MACSYMA</a:t>
            </a:r>
            <a:br>
              <a:rPr lang="en-US" sz="1800" dirty="0"/>
            </a:br>
            <a:r>
              <a:rPr lang="en-US" sz="1800" dirty="0" err="1"/>
              <a:t>Menangani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matematika</a:t>
            </a:r>
            <a:r>
              <a:rPr lang="en-US" sz="1800" dirty="0"/>
              <a:t>.</a:t>
            </a:r>
          </a:p>
          <a:p>
            <a:r>
              <a:rPr lang="en-US" sz="1800" dirty="0"/>
              <a:t>DENDRAL</a:t>
            </a:r>
            <a:br>
              <a:rPr lang="en-US" sz="1800" dirty="0"/>
            </a:br>
            <a:r>
              <a:rPr lang="en-US" sz="1800" dirty="0" err="1"/>
              <a:t>Mengidentifikasi</a:t>
            </a:r>
            <a:r>
              <a:rPr lang="en-US" sz="1800" dirty="0"/>
              <a:t> </a:t>
            </a:r>
            <a:r>
              <a:rPr lang="en-US" sz="1800" dirty="0" err="1"/>
              <a:t>struktur</a:t>
            </a:r>
            <a:r>
              <a:rPr lang="en-US" sz="1800" dirty="0"/>
              <a:t> </a:t>
            </a:r>
            <a:r>
              <a:rPr lang="en-US" sz="1800" dirty="0" err="1"/>
              <a:t>molekular</a:t>
            </a:r>
            <a:r>
              <a:rPr lang="en-US" sz="1800" dirty="0"/>
              <a:t> </a:t>
            </a:r>
            <a:r>
              <a:rPr lang="en-US" sz="1800" dirty="0" err="1"/>
              <a:t>campuran</a:t>
            </a:r>
            <a:r>
              <a:rPr lang="en-US" sz="1800" dirty="0"/>
              <a:t>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dikenal</a:t>
            </a:r>
            <a:r>
              <a:rPr lang="en-US" sz="1800" dirty="0"/>
              <a:t>.</a:t>
            </a:r>
          </a:p>
          <a:p>
            <a:r>
              <a:rPr lang="en-US" sz="1800" dirty="0"/>
              <a:t>XCON&amp;XSEL</a:t>
            </a:r>
            <a:br>
              <a:rPr lang="en-US" sz="1800" dirty="0"/>
            </a:br>
            <a:r>
              <a:rPr lang="en-US" sz="1800" dirty="0" err="1"/>
              <a:t>Membantu</a:t>
            </a:r>
            <a:r>
              <a:rPr lang="en-US" sz="1800" dirty="0"/>
              <a:t> </a:t>
            </a:r>
            <a:r>
              <a:rPr lang="en-US" sz="1800" dirty="0" err="1"/>
              <a:t>konfigurasi</a:t>
            </a:r>
            <a:r>
              <a:rPr lang="en-US" sz="1800" dirty="0"/>
              <a:t> </a:t>
            </a:r>
            <a:r>
              <a:rPr lang="en-US" sz="1800" dirty="0" err="1">
                <a:hlinkClick r:id="rId2" tooltip="sistem komputer"/>
              </a:rPr>
              <a:t>sistem</a:t>
            </a:r>
            <a:r>
              <a:rPr lang="en-US" sz="1800" dirty="0">
                <a:hlinkClick r:id="rId2" tooltip="sistem komputer"/>
              </a:rPr>
              <a:t> </a:t>
            </a:r>
            <a:r>
              <a:rPr lang="en-US" sz="1800" dirty="0" err="1">
                <a:hlinkClick r:id="rId2" tooltip="sistem komputer"/>
              </a:rPr>
              <a:t>komputer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.</a:t>
            </a:r>
          </a:p>
          <a:p>
            <a:r>
              <a:rPr lang="en-US" sz="1800" dirty="0"/>
              <a:t>SOPHIE</a:t>
            </a:r>
            <a:br>
              <a:rPr lang="en-US" sz="1800" dirty="0"/>
            </a:b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analisis</a:t>
            </a:r>
            <a:r>
              <a:rPr lang="en-US" sz="1800" dirty="0"/>
              <a:t> </a:t>
            </a:r>
            <a:r>
              <a:rPr lang="en-US" sz="1800" dirty="0" err="1"/>
              <a:t>sirkuit</a:t>
            </a:r>
            <a:r>
              <a:rPr lang="en-US" sz="1800" dirty="0"/>
              <a:t> </a:t>
            </a:r>
            <a:r>
              <a:rPr lang="en-US" sz="1800" dirty="0" err="1"/>
              <a:t>elektronik</a:t>
            </a:r>
            <a:r>
              <a:rPr lang="en-US" sz="1800" dirty="0"/>
              <a:t>.</a:t>
            </a:r>
          </a:p>
          <a:p>
            <a:r>
              <a:rPr lang="en-US" sz="1800" dirty="0"/>
              <a:t>Prospector</a:t>
            </a:r>
            <a:br>
              <a:rPr lang="en-US" sz="1800" dirty="0"/>
            </a:br>
            <a:r>
              <a:rPr lang="en-US" sz="1800" dirty="0" err="1"/>
              <a:t>Membantu</a:t>
            </a:r>
            <a:r>
              <a:rPr lang="en-US" sz="1800" dirty="0"/>
              <a:t> </a:t>
            </a:r>
            <a:r>
              <a:rPr lang="en-US" sz="1800" dirty="0" err="1"/>
              <a:t>mencari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menemukan</a:t>
            </a:r>
            <a:r>
              <a:rPr lang="en-US" sz="1800" dirty="0"/>
              <a:t> deposit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geologi</a:t>
            </a:r>
            <a:r>
              <a:rPr lang="en-US" sz="1800" dirty="0"/>
              <a:t>.</a:t>
            </a:r>
          </a:p>
          <a:p>
            <a:r>
              <a:rPr lang="en-US" sz="1800" dirty="0"/>
              <a:t>FOLIO</a:t>
            </a:r>
            <a:br>
              <a:rPr lang="en-US" sz="1800" dirty="0"/>
            </a:br>
            <a:r>
              <a:rPr lang="en-US" sz="1800" dirty="0" err="1"/>
              <a:t>Membantu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manajer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stok</a:t>
            </a:r>
            <a:r>
              <a:rPr lang="en-US" sz="1800" dirty="0"/>
              <a:t> broker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investasi</a:t>
            </a:r>
            <a:r>
              <a:rPr lang="en-US" sz="1800" dirty="0"/>
              <a:t>.</a:t>
            </a:r>
          </a:p>
          <a:p>
            <a:r>
              <a:rPr lang="en-US" sz="1800" dirty="0"/>
              <a:t>DELTA</a:t>
            </a:r>
            <a:br>
              <a:rPr lang="en-US" sz="1800" dirty="0"/>
            </a:br>
            <a:r>
              <a:rPr lang="en-US" sz="1800" dirty="0" err="1"/>
              <a:t>Pemeliharaan</a:t>
            </a:r>
            <a:r>
              <a:rPr lang="en-US" sz="1800" dirty="0"/>
              <a:t> </a:t>
            </a:r>
            <a:r>
              <a:rPr lang="en-US" sz="1800" dirty="0" err="1"/>
              <a:t>lokomotif</a:t>
            </a:r>
            <a:r>
              <a:rPr lang="en-US" sz="1800" dirty="0"/>
              <a:t> </a:t>
            </a:r>
            <a:r>
              <a:rPr lang="en-US" sz="1800" dirty="0" err="1"/>
              <a:t>disel</a:t>
            </a:r>
            <a:r>
              <a:rPr lang="en-US" sz="18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6447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6600" dirty="0" smtClean="0"/>
              <a:t>Terima Kasih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Matur nuwun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961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1471" y="565260"/>
            <a:ext cx="3045123" cy="1400530"/>
          </a:xfrm>
        </p:spPr>
        <p:txBody>
          <a:bodyPr/>
          <a:lstStyle/>
          <a:p>
            <a:r>
              <a:rPr lang="id-ID" b="1" dirty="0" smtClean="0"/>
              <a:t>Pengertian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606491"/>
            <a:ext cx="8946541" cy="3840050"/>
          </a:xfrm>
        </p:spPr>
        <p:txBody>
          <a:bodyPr/>
          <a:lstStyle/>
          <a:p>
            <a:pPr lvl="0"/>
            <a:r>
              <a:rPr lang="id-ID" dirty="0" smtClean="0"/>
              <a:t> </a:t>
            </a:r>
            <a:r>
              <a:rPr lang="id-ID" sz="2400" dirty="0" smtClean="0"/>
              <a:t>Alat </a:t>
            </a:r>
            <a:r>
              <a:rPr lang="en-US" sz="2400" dirty="0" err="1" smtClean="0"/>
              <a:t>kecerdasan</a:t>
            </a:r>
            <a:r>
              <a:rPr lang="en-US" sz="2400" dirty="0" smtClean="0"/>
              <a:t> </a:t>
            </a:r>
            <a:r>
              <a:rPr lang="en-US" sz="2400" dirty="0" err="1" smtClean="0"/>
              <a:t>buatan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domain yang </a:t>
            </a:r>
            <a:r>
              <a:rPr lang="en-US" sz="2400" dirty="0" err="1" smtClean="0"/>
              <a:t>sempit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cerdas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pembenaran</a:t>
            </a:r>
            <a:endParaRPr lang="en-US" sz="2400" dirty="0" smtClean="0"/>
          </a:p>
          <a:p>
            <a:pPr lvl="0"/>
            <a:r>
              <a:rPr lang="id-ID" sz="2400" dirty="0" smtClean="0"/>
              <a:t>Pengetahuan </a:t>
            </a:r>
            <a:r>
              <a:rPr lang="en-US" sz="2400" dirty="0" smtClean="0"/>
              <a:t>yang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direpresentasikan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representasi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,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, frame, </a:t>
            </a:r>
            <a:r>
              <a:rPr lang="en-US" sz="2400" dirty="0" err="1" smtClean="0"/>
              <a:t>dan</a:t>
            </a:r>
            <a:r>
              <a:rPr lang="en-US" sz="2400" dirty="0" smtClean="0"/>
              <a:t> script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58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282" y="452719"/>
            <a:ext cx="9066726" cy="886685"/>
          </a:xfrm>
        </p:spPr>
        <p:txBody>
          <a:bodyPr/>
          <a:lstStyle/>
          <a:p>
            <a:r>
              <a:rPr lang="id-ID" sz="3400" b="1" dirty="0" smtClean="0"/>
              <a:t>Keuntungan Sistem Berbasis Pengetahuan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yang </a:t>
            </a:r>
            <a:r>
              <a:rPr lang="en-US" sz="2400" dirty="0" err="1"/>
              <a:t>ditawarkan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diantaranya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id-ID" sz="2400" dirty="0" smtClean="0"/>
          </a:p>
          <a:p>
            <a:r>
              <a:rPr lang="id-ID" sz="2400" dirty="0" smtClean="0"/>
              <a:t>Dokumentasi Pengetahuan</a:t>
            </a:r>
          </a:p>
          <a:p>
            <a:r>
              <a:rPr lang="id-ID" sz="2400" dirty="0" smtClean="0"/>
              <a:t>Pendukung Keputusan Kecerdasan</a:t>
            </a:r>
          </a:p>
          <a:p>
            <a:r>
              <a:rPr lang="id-ID" sz="2400" dirty="0" smtClean="0"/>
              <a:t>Sistem yang belajar secara mandiri</a:t>
            </a:r>
          </a:p>
          <a:p>
            <a:r>
              <a:rPr lang="id-ID" sz="2400" dirty="0" smtClean="0"/>
              <a:t>Penalaran dan Penjelasan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542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279195"/>
            <a:ext cx="8946541" cy="41954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berbasis</a:t>
            </a:r>
            <a:r>
              <a:rPr lang="en-US" sz="2400" b="1" dirty="0"/>
              <a:t> </a:t>
            </a:r>
            <a:r>
              <a:rPr lang="en-US" sz="2400" b="1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b="1" dirty="0" err="1"/>
              <a:t>kecerdasan</a:t>
            </a:r>
            <a:r>
              <a:rPr lang="en-US" sz="2400" b="1" dirty="0"/>
              <a:t> </a:t>
            </a:r>
            <a:r>
              <a:rPr lang="en-US" sz="2400" b="1" dirty="0" err="1"/>
              <a:t>buatan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Komponen utama dari SBP adalah :</a:t>
            </a:r>
          </a:p>
          <a:p>
            <a:r>
              <a:rPr lang="id-ID" sz="2400" dirty="0" smtClean="0"/>
              <a:t>Berbasis Pengetahuan</a:t>
            </a:r>
          </a:p>
          <a:p>
            <a:r>
              <a:rPr lang="id-ID" sz="2400" dirty="0" smtClean="0"/>
              <a:t>Mekanisme Akuisisi</a:t>
            </a:r>
          </a:p>
          <a:p>
            <a:r>
              <a:rPr lang="id-ID" sz="2400" dirty="0" smtClean="0"/>
              <a:t>Mekanisme Inferensi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504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152983"/>
            <a:ext cx="8946541" cy="4651419"/>
          </a:xfrm>
        </p:spPr>
        <p:txBody>
          <a:bodyPr>
            <a:normAutofit/>
          </a:bodyPr>
          <a:lstStyle/>
          <a:p>
            <a:pPr lvl="0"/>
            <a:r>
              <a:rPr lang="id-ID" sz="2400" dirty="0" smtClean="0"/>
              <a:t>Sistem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filosofi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endParaRPr lang="en-US" sz="2400" dirty="0"/>
          </a:p>
          <a:p>
            <a:pPr lvl="0"/>
            <a:r>
              <a:rPr lang="id-ID" sz="2400" dirty="0" smtClean="0"/>
              <a:t>Sistem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disempurnakan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para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kecerdasan</a:t>
            </a:r>
            <a:r>
              <a:rPr lang="en-US" sz="2400" dirty="0"/>
              <a:t> </a:t>
            </a:r>
            <a:r>
              <a:rPr lang="en-US" sz="2400" dirty="0" err="1"/>
              <a:t>buatan</a:t>
            </a:r>
            <a:endParaRPr lang="en-US" sz="2400" dirty="0"/>
          </a:p>
          <a:p>
            <a:pPr lvl="0"/>
            <a:r>
              <a:rPr lang="id-ID" sz="2400" dirty="0" smtClean="0"/>
              <a:t>Sistem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menyimpulkan</a:t>
            </a:r>
            <a:r>
              <a:rPr lang="en-US" sz="2400" dirty="0"/>
              <a:t> </a:t>
            </a:r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kodifikasi</a:t>
            </a:r>
            <a:r>
              <a:rPr lang="en-US" sz="2400" dirty="0"/>
              <a:t> </a:t>
            </a:r>
            <a:r>
              <a:rPr lang="en-US" sz="2400" dirty="0" err="1" smtClean="0"/>
              <a:t>pengetahuan</a:t>
            </a:r>
            <a:endParaRPr lang="id-ID" sz="2400" dirty="0" smtClean="0"/>
          </a:p>
          <a:p>
            <a:r>
              <a:rPr lang="en-US" sz="2400" dirty="0" err="1"/>
              <a:t>Kodifikasi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prinsip-prinsip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endParaRPr lang="en-US" sz="2400" dirty="0"/>
          </a:p>
          <a:p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kodifikasi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IF-THEN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implikasi</a:t>
            </a:r>
            <a:r>
              <a:rPr lang="en-US" sz="2400" dirty="0"/>
              <a:t> </a:t>
            </a:r>
            <a:r>
              <a:rPr lang="en-US" sz="2400" dirty="0" err="1"/>
              <a:t>logis</a:t>
            </a:r>
            <a:endParaRPr lang="en-US" sz="2400" dirty="0"/>
          </a:p>
          <a:p>
            <a:pPr lvl="0"/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2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275" y="2510984"/>
            <a:ext cx="8946541" cy="3427926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b="1" dirty="0">
                <a:ea typeface="文泉驛正黑" pitchFamily="2"/>
                <a:cs typeface="文泉驛正黑" pitchFamily="2"/>
              </a:rPr>
              <a:t>“KBS </a:t>
            </a:r>
            <a:r>
              <a:rPr lang="en-US" sz="3600" dirty="0" err="1">
                <a:ea typeface="文泉驛正黑" pitchFamily="2"/>
                <a:cs typeface="文泉驛正黑" pitchFamily="2"/>
              </a:rPr>
              <a:t>adalah</a:t>
            </a:r>
            <a:r>
              <a:rPr lang="en-US" sz="3600" dirty="0">
                <a:ea typeface="文泉驛正黑" pitchFamily="2"/>
                <a:cs typeface="文泉驛正黑" pitchFamily="2"/>
              </a:rPr>
              <a:t> </a:t>
            </a:r>
            <a:r>
              <a:rPr lang="en-US" sz="3600" dirty="0" err="1">
                <a:ea typeface="文泉驛正黑" pitchFamily="2"/>
                <a:cs typeface="文泉驛正黑" pitchFamily="2"/>
              </a:rPr>
              <a:t>singkatan</a:t>
            </a:r>
            <a:r>
              <a:rPr lang="en-US" sz="3600" dirty="0">
                <a:ea typeface="文泉驛正黑" pitchFamily="2"/>
                <a:cs typeface="文泉驛正黑" pitchFamily="2"/>
              </a:rPr>
              <a:t> yang </a:t>
            </a:r>
            <a:r>
              <a:rPr lang="en-US" sz="3600" dirty="0" err="1" smtClean="0">
                <a:ea typeface="文泉驛正黑" pitchFamily="2"/>
                <a:cs typeface="文泉驛正黑" pitchFamily="2"/>
              </a:rPr>
              <a:t>sering</a:t>
            </a:r>
            <a:r>
              <a:rPr lang="id-ID" sz="3600" dirty="0" smtClean="0">
                <a:ea typeface="文泉驛正黑" pitchFamily="2"/>
                <a:cs typeface="文泉驛正黑" pitchFamily="2"/>
              </a:rPr>
              <a:t> </a:t>
            </a:r>
            <a:r>
              <a:rPr lang="en-US" sz="3600" dirty="0" err="1" smtClean="0">
                <a:ea typeface="文泉驛正黑" pitchFamily="2"/>
                <a:cs typeface="文泉驛正黑" pitchFamily="2"/>
              </a:rPr>
              <a:t>digunakan</a:t>
            </a:r>
            <a:r>
              <a:rPr lang="en-US" sz="3600" dirty="0" smtClean="0">
                <a:ea typeface="文泉驛正黑" pitchFamily="2"/>
                <a:cs typeface="文泉驛正黑" pitchFamily="2"/>
              </a:rPr>
              <a:t> </a:t>
            </a:r>
            <a:r>
              <a:rPr lang="en-US" sz="3600" dirty="0" err="1">
                <a:ea typeface="文泉驛正黑" pitchFamily="2"/>
                <a:cs typeface="文泉驛正黑" pitchFamily="2"/>
              </a:rPr>
              <a:t>untuk</a:t>
            </a:r>
            <a:r>
              <a:rPr lang="en-US" sz="3600" dirty="0">
                <a:ea typeface="文泉驛正黑" pitchFamily="2"/>
                <a:cs typeface="文泉驛正黑" pitchFamily="2"/>
              </a:rPr>
              <a:t> </a:t>
            </a:r>
            <a:r>
              <a:rPr lang="en-US" sz="3600" dirty="0" err="1">
                <a:ea typeface="文泉驛正黑" pitchFamily="2"/>
                <a:cs typeface="文泉驛正黑" pitchFamily="2"/>
              </a:rPr>
              <a:t>menyebut</a:t>
            </a:r>
            <a:r>
              <a:rPr lang="en-US" sz="3600" b="1" dirty="0">
                <a:ea typeface="文泉驛正黑" pitchFamily="2"/>
                <a:cs typeface="文泉驛正黑" pitchFamily="2"/>
              </a:rPr>
              <a:t> Knowledge-based System”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29" y="758267"/>
            <a:ext cx="9411287" cy="520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2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529992"/>
            <a:ext cx="8769693" cy="933048"/>
          </a:xfrm>
        </p:spPr>
        <p:txBody>
          <a:bodyPr/>
          <a:lstStyle/>
          <a:p>
            <a:r>
              <a:rPr lang="id-ID" dirty="0"/>
              <a:t>SISTEM </a:t>
            </a:r>
            <a:r>
              <a:rPr lang="id-ID" dirty="0" smtClean="0"/>
              <a:t>PAKAR/</a:t>
            </a:r>
            <a:br>
              <a:rPr lang="id-ID" dirty="0" smtClean="0"/>
            </a:br>
            <a:r>
              <a:rPr lang="id-ID" dirty="0" smtClean="0"/>
              <a:t>SISTEM </a:t>
            </a:r>
            <a:r>
              <a:rPr lang="id-ID" dirty="0"/>
              <a:t>BERBASIS PENGETAHUAN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97808"/>
            <a:ext cx="8946541" cy="4195481"/>
          </a:xfrm>
        </p:spPr>
        <p:txBody>
          <a:bodyPr/>
          <a:lstStyle/>
          <a:p>
            <a:pPr lvl="0"/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mengemulasi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endParaRPr lang="en-US" sz="2400" dirty="0"/>
          </a:p>
          <a:p>
            <a:pPr lvl="0"/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kompleks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penalaran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pengembang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halnya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pemrograman</a:t>
            </a:r>
            <a:r>
              <a:rPr lang="en-US" sz="2400" dirty="0"/>
              <a:t> </a:t>
            </a:r>
            <a:r>
              <a:rPr lang="en-US" sz="2400" dirty="0" err="1"/>
              <a:t>konvensional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1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551191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90210"/>
            <a:ext cx="8946541" cy="41954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yang </a:t>
            </a:r>
            <a:r>
              <a:rPr lang="en-US" sz="2400" dirty="0" err="1"/>
              <a:t>unik</a:t>
            </a:r>
            <a:r>
              <a:rPr lang="en-US" sz="2400" dirty="0"/>
              <a:t>,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program </a:t>
            </a:r>
            <a:r>
              <a:rPr lang="en-US" sz="2400" dirty="0" err="1"/>
              <a:t>tradisional</a:t>
            </a:r>
            <a:r>
              <a:rPr lang="en-US" sz="2400" dirty="0"/>
              <a:t>. Hal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 smtClean="0"/>
              <a:t>bagian</a:t>
            </a:r>
            <a:endParaRPr lang="id-ID" sz="2400" dirty="0" smtClean="0"/>
          </a:p>
          <a:p>
            <a:r>
              <a:rPr lang="id-ID" sz="2400" dirty="0" smtClean="0"/>
              <a:t>Sistem pakar independent : mesin interferensi</a:t>
            </a:r>
          </a:p>
          <a:p>
            <a:r>
              <a:rPr lang="id-ID" sz="2400" dirty="0" smtClean="0"/>
              <a:t>Satu variabel : berbasis pengetahuan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950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108</TotalTime>
  <Words>464</Words>
  <Application>Microsoft Office PowerPoint</Application>
  <PresentationFormat>Widescreen</PresentationFormat>
  <Paragraphs>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Unicode MS</vt:lpstr>
      <vt:lpstr>Arial</vt:lpstr>
      <vt:lpstr>Century Gothic</vt:lpstr>
      <vt:lpstr>Wingdings 3</vt:lpstr>
      <vt:lpstr>文泉驛正黑</vt:lpstr>
      <vt:lpstr>Ion</vt:lpstr>
      <vt:lpstr>KNOWLEDGE-BASED SUBSYSTEM </vt:lpstr>
      <vt:lpstr>Pengertian</vt:lpstr>
      <vt:lpstr>Keuntungan Sistem Berbasis Pengetahuan</vt:lpstr>
      <vt:lpstr>PowerPoint Presentation</vt:lpstr>
      <vt:lpstr>PowerPoint Presentation</vt:lpstr>
      <vt:lpstr>PowerPoint Presentation</vt:lpstr>
      <vt:lpstr>PowerPoint Presentation</vt:lpstr>
      <vt:lpstr>SISTEM PAKAR/ SISTEM BERBASIS PENGETAHUAN</vt:lpstr>
      <vt:lpstr>PowerPoint Presentation</vt:lpstr>
      <vt:lpstr>Keunggulan Sistem Pakar</vt:lpstr>
      <vt:lpstr>Keunggulan Sistem Pakar</vt:lpstr>
      <vt:lpstr>Keunggulan Sistem Pakar</vt:lpstr>
      <vt:lpstr>PowerPoint Presentation</vt:lpstr>
      <vt:lpstr>Kelemahan Sistem Pakar : (1)</vt:lpstr>
      <vt:lpstr>Kelemahan Sistem Pakar : (2)</vt:lpstr>
      <vt:lpstr>Contoh Sistem Pakar: 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BERBASIS PENGETAHUAN</dc:title>
  <dc:creator>Tri Wahyuni</dc:creator>
  <cp:lastModifiedBy>bonita d</cp:lastModifiedBy>
  <cp:revision>18</cp:revision>
  <dcterms:created xsi:type="dcterms:W3CDTF">2015-03-11T05:52:33Z</dcterms:created>
  <dcterms:modified xsi:type="dcterms:W3CDTF">2015-10-28T01:09:32Z</dcterms:modified>
</cp:coreProperties>
</file>