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7" r:id="rId7"/>
    <p:sldId id="258" r:id="rId8"/>
    <p:sldId id="259" r:id="rId9"/>
    <p:sldId id="262" r:id="rId10"/>
    <p:sldId id="263" r:id="rId11"/>
    <p:sldId id="266" r:id="rId12"/>
    <p:sldId id="268" r:id="rId13"/>
    <p:sldId id="269" r:id="rId14"/>
    <p:sldId id="271" r:id="rId15"/>
    <p:sldId id="273" r:id="rId16"/>
    <p:sldId id="274" r:id="rId17"/>
    <p:sldId id="275" r:id="rId18"/>
    <p:sldId id="276" r:id="rId19"/>
    <p:sldId id="279"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70" d="100"/>
          <a:sy n="70" d="100"/>
        </p:scale>
        <p:origin x="-12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749FE44-7C62-472C-8DD2-31212E589187}" type="datetimeFigureOut">
              <a:rPr lang="id-ID" smtClean="0"/>
              <a:t>16/11/2015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678235C-D4CB-4886-B7BB-B19345782BFE}" type="slidenum">
              <a:rPr lang="id-ID" smtClean="0"/>
              <a:t>‹#›</a:t>
            </a:fld>
            <a:endParaRPr lang="id-ID"/>
          </a:p>
        </p:txBody>
      </p:sp>
    </p:spTree>
    <p:extLst>
      <p:ext uri="{BB962C8B-B14F-4D97-AF65-F5344CB8AC3E}">
        <p14:creationId xmlns:p14="http://schemas.microsoft.com/office/powerpoint/2010/main" val="325167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smtClean="0"/>
              <a:t>16/11/2015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678235C-D4CB-4886-B7BB-B19345782BFE}" type="slidenum">
              <a:rPr lang="id-ID" smtClean="0"/>
              <a:t>‹#›</a:t>
            </a:fld>
            <a:endParaRPr lang="id-ID"/>
          </a:p>
        </p:txBody>
      </p:sp>
    </p:spTree>
    <p:extLst>
      <p:ext uri="{BB962C8B-B14F-4D97-AF65-F5344CB8AC3E}">
        <p14:creationId xmlns:p14="http://schemas.microsoft.com/office/powerpoint/2010/main" val="207838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smtClean="0"/>
              <a:t>16/11/2015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678235C-D4CB-4886-B7BB-B19345782BFE}" type="slidenum">
              <a:rPr lang="id-ID" smtClean="0"/>
              <a:t>‹#›</a:t>
            </a:fld>
            <a:endParaRPr lang="id-ID"/>
          </a:p>
        </p:txBody>
      </p:sp>
    </p:spTree>
    <p:extLst>
      <p:ext uri="{BB962C8B-B14F-4D97-AF65-F5344CB8AC3E}">
        <p14:creationId xmlns:p14="http://schemas.microsoft.com/office/powerpoint/2010/main" val="4316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36393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01325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30195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73881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22466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32903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08794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3649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smtClean="0"/>
              <a:t>16/11/2015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678235C-D4CB-4886-B7BB-B19345782BFE}" type="slidenum">
              <a:rPr lang="id-ID" smtClean="0"/>
              <a:t>‹#›</a:t>
            </a:fld>
            <a:endParaRPr lang="id-ID"/>
          </a:p>
        </p:txBody>
      </p:sp>
    </p:spTree>
    <p:extLst>
      <p:ext uri="{BB962C8B-B14F-4D97-AF65-F5344CB8AC3E}">
        <p14:creationId xmlns:p14="http://schemas.microsoft.com/office/powerpoint/2010/main" val="4042031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67734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62571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731251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52722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6161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257338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634291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977925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931144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0341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9FE44-7C62-472C-8DD2-31212E589187}" type="datetimeFigureOut">
              <a:rPr lang="id-ID" smtClean="0"/>
              <a:t>16/11/2015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678235C-D4CB-4886-B7BB-B19345782BFE}" type="slidenum">
              <a:rPr lang="id-ID" smtClean="0"/>
              <a:t>‹#›</a:t>
            </a:fld>
            <a:endParaRPr lang="id-ID"/>
          </a:p>
        </p:txBody>
      </p:sp>
    </p:spTree>
    <p:extLst>
      <p:ext uri="{BB962C8B-B14F-4D97-AF65-F5344CB8AC3E}">
        <p14:creationId xmlns:p14="http://schemas.microsoft.com/office/powerpoint/2010/main" val="3544647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5056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27812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63554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44651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99517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71029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76292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30597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13456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9887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749FE44-7C62-472C-8DD2-31212E589187}" type="datetimeFigureOut">
              <a:rPr lang="id-ID" smtClean="0"/>
              <a:t>16/11/2015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678235C-D4CB-4886-B7BB-B19345782BFE}" type="slidenum">
              <a:rPr lang="id-ID" smtClean="0"/>
              <a:t>‹#›</a:t>
            </a:fld>
            <a:endParaRPr lang="id-ID"/>
          </a:p>
        </p:txBody>
      </p:sp>
    </p:spTree>
    <p:extLst>
      <p:ext uri="{BB962C8B-B14F-4D97-AF65-F5344CB8AC3E}">
        <p14:creationId xmlns:p14="http://schemas.microsoft.com/office/powerpoint/2010/main" val="439406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934108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39419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8686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37280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992575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08372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7535152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6663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40903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0866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749FE44-7C62-472C-8DD2-31212E589187}" type="datetimeFigureOut">
              <a:rPr lang="id-ID" smtClean="0"/>
              <a:t>16/11/2015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678235C-D4CB-4886-B7BB-B19345782BFE}" type="slidenum">
              <a:rPr lang="id-ID" smtClean="0"/>
              <a:t>‹#›</a:t>
            </a:fld>
            <a:endParaRPr lang="id-ID"/>
          </a:p>
        </p:txBody>
      </p:sp>
    </p:spTree>
    <p:extLst>
      <p:ext uri="{BB962C8B-B14F-4D97-AF65-F5344CB8AC3E}">
        <p14:creationId xmlns:p14="http://schemas.microsoft.com/office/powerpoint/2010/main" val="1820467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60932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22883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32441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77100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121937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027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749FE44-7C62-472C-8DD2-31212E589187}" type="datetimeFigureOut">
              <a:rPr lang="id-ID" smtClean="0"/>
              <a:t>16/11/2015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678235C-D4CB-4886-B7BB-B19345782BFE}" type="slidenum">
              <a:rPr lang="id-ID" smtClean="0"/>
              <a:t>‹#›</a:t>
            </a:fld>
            <a:endParaRPr lang="id-ID"/>
          </a:p>
        </p:txBody>
      </p:sp>
    </p:spTree>
    <p:extLst>
      <p:ext uri="{BB962C8B-B14F-4D97-AF65-F5344CB8AC3E}">
        <p14:creationId xmlns:p14="http://schemas.microsoft.com/office/powerpoint/2010/main" val="138340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9FE44-7C62-472C-8DD2-31212E589187}" type="datetimeFigureOut">
              <a:rPr lang="id-ID" smtClean="0"/>
              <a:t>16/11/2015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678235C-D4CB-4886-B7BB-B19345782BFE}" type="slidenum">
              <a:rPr lang="id-ID" smtClean="0"/>
              <a:t>‹#›</a:t>
            </a:fld>
            <a:endParaRPr lang="id-ID"/>
          </a:p>
        </p:txBody>
      </p:sp>
    </p:spTree>
    <p:extLst>
      <p:ext uri="{BB962C8B-B14F-4D97-AF65-F5344CB8AC3E}">
        <p14:creationId xmlns:p14="http://schemas.microsoft.com/office/powerpoint/2010/main" val="274116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FE44-7C62-472C-8DD2-31212E589187}" type="datetimeFigureOut">
              <a:rPr lang="id-ID" smtClean="0"/>
              <a:t>16/11/2015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678235C-D4CB-4886-B7BB-B19345782BFE}" type="slidenum">
              <a:rPr lang="id-ID" smtClean="0"/>
              <a:t>‹#›</a:t>
            </a:fld>
            <a:endParaRPr lang="id-ID"/>
          </a:p>
        </p:txBody>
      </p:sp>
    </p:spTree>
    <p:extLst>
      <p:ext uri="{BB962C8B-B14F-4D97-AF65-F5344CB8AC3E}">
        <p14:creationId xmlns:p14="http://schemas.microsoft.com/office/powerpoint/2010/main" val="74744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9FE44-7C62-472C-8DD2-31212E589187}" type="datetimeFigureOut">
              <a:rPr lang="id-ID" smtClean="0"/>
              <a:t>16/11/2015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678235C-D4CB-4886-B7BB-B19345782BFE}" type="slidenum">
              <a:rPr lang="id-ID" smtClean="0"/>
              <a:t>‹#›</a:t>
            </a:fld>
            <a:endParaRPr lang="id-ID"/>
          </a:p>
        </p:txBody>
      </p:sp>
    </p:spTree>
    <p:extLst>
      <p:ext uri="{BB962C8B-B14F-4D97-AF65-F5344CB8AC3E}">
        <p14:creationId xmlns:p14="http://schemas.microsoft.com/office/powerpoint/2010/main" val="286349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9FE44-7C62-472C-8DD2-31212E589187}" type="datetimeFigureOut">
              <a:rPr lang="id-ID" smtClean="0"/>
              <a:t>16/11/2015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8235C-D4CB-4886-B7BB-B19345782BFE}" type="slidenum">
              <a:rPr lang="id-ID" smtClean="0"/>
              <a:t>‹#›</a:t>
            </a:fld>
            <a:endParaRPr lang="id-ID"/>
          </a:p>
        </p:txBody>
      </p:sp>
    </p:spTree>
    <p:extLst>
      <p:ext uri="{BB962C8B-B14F-4D97-AF65-F5344CB8AC3E}">
        <p14:creationId xmlns:p14="http://schemas.microsoft.com/office/powerpoint/2010/main" val="332558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44856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0063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961910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9FE44-7C62-472C-8DD2-31212E589187}" type="datetimeFigureOut">
              <a:rPr lang="id-ID">
                <a:solidFill>
                  <a:prstClr val="black">
                    <a:tint val="75000"/>
                  </a:prstClr>
                </a:solidFill>
              </a:rPr>
              <a:pPr/>
              <a:t>16/11/2015</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8235C-D4CB-4886-B7BB-B19345782BFE}" type="slidenum">
              <a:rPr lang="id-ID">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725542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id-ID" altLang="en-US" b="1" dirty="0" smtClean="0">
                <a:solidFill>
                  <a:schemeClr val="tx1"/>
                </a:solidFill>
                <a:latin typeface="Broadway" pitchFamily="82" charset="0"/>
              </a:rPr>
              <a:t>Pertanian di Indonesia</a:t>
            </a:r>
            <a:endParaRPr lang="id-ID" dirty="0">
              <a:latin typeface="Broadway" pitchFamily="82" charset="0"/>
            </a:endParaRPr>
          </a:p>
        </p:txBody>
      </p:sp>
      <p:sp>
        <p:nvSpPr>
          <p:cNvPr id="3" name="Subtitle 2"/>
          <p:cNvSpPr>
            <a:spLocks noGrp="1"/>
          </p:cNvSpPr>
          <p:nvPr>
            <p:ph type="subTitle" idx="1"/>
          </p:nvPr>
        </p:nvSpPr>
        <p:spPr>
          <a:xfrm>
            <a:off x="3347864" y="5589240"/>
            <a:ext cx="5796136" cy="1268760"/>
          </a:xfrm>
        </p:spPr>
        <p:txBody>
          <a:bodyPr>
            <a:normAutofit fontScale="62500" lnSpcReduction="20000"/>
          </a:bodyPr>
          <a:lstStyle/>
          <a:p>
            <a:pPr algn="r"/>
            <a:r>
              <a:rPr lang="id-ID" b="1" dirty="0" smtClean="0">
                <a:solidFill>
                  <a:schemeClr val="bg1"/>
                </a:solidFill>
              </a:rPr>
              <a:t>Oleh: Arif Ashari, M.Sc</a:t>
            </a:r>
          </a:p>
          <a:p>
            <a:pPr algn="r"/>
            <a:r>
              <a:rPr lang="id-ID" b="1" dirty="0" smtClean="0">
                <a:solidFill>
                  <a:schemeClr val="bg1"/>
                </a:solidFill>
              </a:rPr>
              <a:t>Jurusan Pendidikan Geografi, Fakultas Ilmu Sosial</a:t>
            </a:r>
          </a:p>
          <a:p>
            <a:pPr algn="r"/>
            <a:r>
              <a:rPr lang="id-ID" b="1" dirty="0" smtClean="0">
                <a:solidFill>
                  <a:schemeClr val="bg1"/>
                </a:solidFill>
              </a:rPr>
              <a:t>Universitas Negeri Yogyakarta </a:t>
            </a:r>
          </a:p>
          <a:p>
            <a:pPr algn="r"/>
            <a:r>
              <a:rPr lang="id-ID" b="1" dirty="0" smtClean="0">
                <a:solidFill>
                  <a:schemeClr val="bg1"/>
                </a:solidFill>
              </a:rPr>
              <a:t>©2015</a:t>
            </a:r>
          </a:p>
          <a:p>
            <a:endParaRPr lang="id-ID"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25845"/>
            <a:ext cx="1365922" cy="175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1927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528" y="188640"/>
            <a:ext cx="8229600" cy="1143000"/>
          </a:xfrm>
        </p:spPr>
        <p:txBody>
          <a:bodyPr/>
          <a:lstStyle/>
          <a:p>
            <a:r>
              <a:rPr lang="id-ID" b="1" dirty="0" smtClean="0">
                <a:solidFill>
                  <a:schemeClr val="bg1"/>
                </a:solidFill>
              </a:rPr>
              <a:t>EKOSISTEM PADI MENURUT IRRI</a:t>
            </a:r>
            <a:endParaRPr lang="id-ID" b="1" dirty="0">
              <a:solidFill>
                <a:schemeClr val="bg1"/>
              </a:solidFill>
            </a:endParaRPr>
          </a:p>
        </p:txBody>
      </p:sp>
      <p:sp>
        <p:nvSpPr>
          <p:cNvPr id="3" name="Content Placeholder 2"/>
          <p:cNvSpPr>
            <a:spLocks noGrp="1"/>
          </p:cNvSpPr>
          <p:nvPr>
            <p:ph idx="1"/>
          </p:nvPr>
        </p:nvSpPr>
        <p:spPr>
          <a:xfrm>
            <a:off x="467544" y="2132856"/>
            <a:ext cx="8229600" cy="4752528"/>
          </a:xfrm>
        </p:spPr>
        <p:txBody>
          <a:bodyPr>
            <a:normAutofit fontScale="77500" lnSpcReduction="20000"/>
          </a:bodyPr>
          <a:lstStyle/>
          <a:p>
            <a:pPr marL="0" indent="0" algn="just">
              <a:buNone/>
            </a:pP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Padi Dataran Tinggi</a:t>
            </a:r>
          </a:p>
          <a:p>
            <a:pPr marL="0" indent="0" algn="just">
              <a:buNone/>
            </a:pP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Padi langsung ditanam di lahan datar hingga lereng terjal tanpa diairi, yang tanahnya berdaya serap tinggi. Hasil panen rendah dan tanaman padi terancam oleh kelembaban rendah dan kekurangan zat makanan.</a:t>
            </a:r>
          </a:p>
          <a:p>
            <a:pPr marL="0" indent="0" algn="just">
              <a:buNone/>
            </a:pPr>
            <a:endPar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buNone/>
            </a:pP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Padi Gadu</a:t>
            </a:r>
          </a:p>
          <a:p>
            <a:pPr marL="0" indent="0" algn="just">
              <a:buNone/>
            </a:pP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Satu-satunya ekosistem padi dengan pengaturan ketat pengairan. Padi disemai atau ditanam langsung di daratan rendah pada lahan rata dan berpematang, digenangi air dengan pengaturan terkendali dalam musim kemarau dan hujan. Pupuk digunakan dalam kadar tinggi dan hasil panennya tinggi.</a:t>
            </a:r>
            <a:endParaRPr lang="id-ID"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88640"/>
            <a:ext cx="1365922" cy="175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49858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528" y="188640"/>
            <a:ext cx="8229600" cy="1143000"/>
          </a:xfrm>
        </p:spPr>
        <p:txBody>
          <a:bodyPr/>
          <a:lstStyle/>
          <a:p>
            <a:r>
              <a:rPr lang="id-ID" b="1" dirty="0" smtClean="0">
                <a:solidFill>
                  <a:schemeClr val="bg1"/>
                </a:solidFill>
              </a:rPr>
              <a:t>EKOSISTEM PADI MENURUT IRRI</a:t>
            </a:r>
            <a:endParaRPr lang="id-ID" b="1" dirty="0">
              <a:solidFill>
                <a:schemeClr val="bg1"/>
              </a:solidFill>
            </a:endParaRPr>
          </a:p>
        </p:txBody>
      </p:sp>
      <p:sp>
        <p:nvSpPr>
          <p:cNvPr id="3" name="Content Placeholder 2"/>
          <p:cNvSpPr>
            <a:spLocks noGrp="1"/>
          </p:cNvSpPr>
          <p:nvPr>
            <p:ph idx="1"/>
          </p:nvPr>
        </p:nvSpPr>
        <p:spPr>
          <a:xfrm>
            <a:off x="467544" y="2204864"/>
            <a:ext cx="8064896" cy="4608512"/>
          </a:xfrm>
        </p:spPr>
        <p:txBody>
          <a:bodyPr>
            <a:normAutofit fontScale="77500" lnSpcReduction="20000"/>
          </a:bodyPr>
          <a:lstStyle/>
          <a:p>
            <a:pPr marL="0" indent="0" algn="just">
              <a:buNone/>
            </a:pPr>
            <a:r>
              <a:rPr lang="id-ID" b="1" dirty="0" smtClean="0">
                <a:solidFill>
                  <a:schemeClr val="bg1"/>
                </a:solidFill>
                <a:latin typeface="Times New Roman" pitchFamily="18" charset="0"/>
                <a:cs typeface="Times New Roman" pitchFamily="18" charset="0"/>
              </a:rPr>
              <a:t>3. Padi Dataran Rendah Tadah Hujan</a:t>
            </a:r>
          </a:p>
          <a:p>
            <a:pPr marL="0" indent="0" algn="just">
              <a:buNone/>
            </a:pPr>
            <a:r>
              <a:rPr lang="id-ID" b="1" dirty="0" smtClean="0">
                <a:solidFill>
                  <a:schemeClr val="bg1"/>
                </a:solidFill>
                <a:latin typeface="Times New Roman" pitchFamily="18" charset="0"/>
                <a:cs typeface="Times New Roman" pitchFamily="18" charset="0"/>
              </a:rPr>
              <a:t>Padi disemai atau ditanam langsung pada tanah tergenang di ladang yang datar hingga agak miring, berpematang, diairi dengan kedalaman dan jangka waktu yang berbeda, tergantung curah hujan. Tanah diairi sampai tidak diairi.</a:t>
            </a:r>
          </a:p>
          <a:p>
            <a:pPr marL="0" indent="0" algn="just">
              <a:buNone/>
            </a:pPr>
            <a:endParaRPr lang="id-ID" b="1" dirty="0" smtClean="0">
              <a:solidFill>
                <a:schemeClr val="bg1"/>
              </a:solidFill>
              <a:latin typeface="Times New Roman" pitchFamily="18" charset="0"/>
              <a:cs typeface="Times New Roman" pitchFamily="18" charset="0"/>
            </a:endParaRPr>
          </a:p>
          <a:p>
            <a:pPr marL="0" indent="0" algn="just">
              <a:buNone/>
            </a:pPr>
            <a:r>
              <a:rPr lang="id-ID" b="1" dirty="0" smtClean="0">
                <a:solidFill>
                  <a:schemeClr val="bg1"/>
                </a:solidFill>
                <a:latin typeface="Times New Roman" pitchFamily="18" charset="0"/>
                <a:cs typeface="Times New Roman" pitchFamily="18" charset="0"/>
              </a:rPr>
              <a:t>4. Padi Pasang Surut dan Padi Lebak</a:t>
            </a:r>
          </a:p>
          <a:p>
            <a:pPr marL="0" indent="0" algn="just">
              <a:buNone/>
            </a:pPr>
            <a:r>
              <a:rPr lang="id-ID" b="1" dirty="0" smtClean="0">
                <a:solidFill>
                  <a:schemeClr val="bg1"/>
                </a:solidFill>
                <a:latin typeface="Times New Roman" pitchFamily="18" charset="0"/>
                <a:cs typeface="Times New Roman" pitchFamily="18" charset="0"/>
              </a:rPr>
              <a:t>Padi ditanam di dataran rendah selama musim hujan pada lahan berair antara 50 - 300 cm. Padi tumbuh saat muka air tinggi, dipanen saat air surut. Hasil panen sering rendah karena kadar garam, racun, dan ketidakpastian musim.</a:t>
            </a:r>
            <a:endParaRPr lang="id-ID" b="1" dirty="0">
              <a:solidFill>
                <a:schemeClr val="bg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88640"/>
            <a:ext cx="1365922" cy="175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06596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864" y="260648"/>
            <a:ext cx="8229600" cy="1584176"/>
          </a:xfrm>
        </p:spPr>
        <p:txBody>
          <a:bodyPr>
            <a:normAutofit/>
          </a:bodyPr>
          <a:lstStyle/>
          <a:p>
            <a:r>
              <a:rPr lang="id-ID" b="1" dirty="0" smtClean="0">
                <a:solidFill>
                  <a:schemeClr val="bg1"/>
                </a:solidFill>
                <a:effectLst>
                  <a:outerShdw blurRad="38100" dist="38100" dir="2700000" algn="tl">
                    <a:srgbClr val="000000">
                      <a:alpha val="43137"/>
                    </a:srgbClr>
                  </a:outerShdw>
                </a:effectLst>
              </a:rPr>
              <a:t>KARUNIA AIR: PENGAIRAN DAN PERTANIAN</a:t>
            </a:r>
            <a:endParaRPr lang="id-ID"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48160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bg1"/>
                </a:solidFill>
                <a:effectLst>
                  <a:outerShdw blurRad="38100" dist="38100" dir="2700000" algn="tl">
                    <a:srgbClr val="000000">
                      <a:alpha val="43137"/>
                    </a:srgbClr>
                  </a:outerShdw>
                </a:effectLst>
              </a:rPr>
              <a:t>SISTEM PENGAIRAN SUBAK, BALI</a:t>
            </a:r>
            <a:endParaRPr lang="id-ID"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91264" cy="4781128"/>
          </a:xfrm>
        </p:spPr>
        <p:txBody>
          <a:bodyPr>
            <a:normAutofit fontScale="77500" lnSpcReduction="20000"/>
          </a:bodyPr>
          <a:lstStyle/>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Bali dialiri oleh lebih dari 150 sungai besar dan kecil, setengah diantaranya mengalir sepanjang tahun. </a:t>
            </a:r>
          </a:p>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Rujukan terdiri mengenai pengairan di Bali ditemukan pada tulisan yang mencatat penggalian suatu saluran irigasi pada tahun 944 M. </a:t>
            </a:r>
          </a:p>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Terlepas dari ukuran dan kerumitan sistem pengairan di Bali, saat ini, mereka berfikir mengenai akar struktur pengelolaan di tingkat desa – bukan di bawah pengaturan ketat pemerintahan yang “kejam”.</a:t>
            </a:r>
          </a:p>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Teori ini yang untuk pertama kalinya dicetuskan oleh Karl Wittfogel pada tahun 1957, menyebutkan bahwa pembangunan dan pengelolaan pengairan yang sangat besar dan rumit harus diatur oleh kekuasaan pemerintah yang tidak terbatas (kejam).</a:t>
            </a:r>
          </a:p>
          <a:p>
            <a:pPr algn="just"/>
            <a:endParaRPr lang="id-ID" dirty="0"/>
          </a:p>
        </p:txBody>
      </p:sp>
    </p:spTree>
    <p:extLst>
      <p:ext uri="{BB962C8B-B14F-4D97-AF65-F5344CB8AC3E}">
        <p14:creationId xmlns:p14="http://schemas.microsoft.com/office/powerpoint/2010/main" val="377671033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effectLst>
                  <a:outerShdw blurRad="38100" dist="38100" dir="2700000" algn="tl">
                    <a:srgbClr val="000000">
                      <a:alpha val="43137"/>
                    </a:srgbClr>
                  </a:outerShdw>
                </a:effectLst>
              </a:rPr>
              <a:t>Sistem Pengairan Subak, Bali</a:t>
            </a:r>
            <a:endParaRPr lang="id-ID"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56792"/>
            <a:ext cx="8280920" cy="4824536"/>
          </a:xfrm>
        </p:spPr>
      </p:pic>
    </p:spTree>
    <p:extLst>
      <p:ext uri="{BB962C8B-B14F-4D97-AF65-F5344CB8AC3E}">
        <p14:creationId xmlns:p14="http://schemas.microsoft.com/office/powerpoint/2010/main" val="93886753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bg1"/>
                </a:solidFill>
                <a:effectLst>
                  <a:outerShdw blurRad="38100" dist="38100" dir="2700000" algn="tl">
                    <a:srgbClr val="000000">
                      <a:alpha val="43137"/>
                    </a:srgbClr>
                  </a:outerShdw>
                </a:effectLst>
              </a:rPr>
              <a:t>SISTEM PENGAIRAN SUBAK, BALI</a:t>
            </a:r>
            <a:endParaRPr lang="id-ID"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91264" cy="4781128"/>
          </a:xfrm>
        </p:spPr>
        <p:txBody>
          <a:bodyPr>
            <a:normAutofit lnSpcReduction="10000"/>
          </a:bodyPr>
          <a:lstStyle/>
          <a:p>
            <a:pPr marL="0" indent="0" algn="just">
              <a:buNone/>
            </a:pP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Sistem </a:t>
            </a:r>
            <a:r>
              <a:rPr lang="id-ID"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subak</a:t>
            </a: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yang ideal (tidak berskala)</a:t>
            </a:r>
          </a:p>
          <a:p>
            <a:pPr marL="514350" indent="-514350" algn="just">
              <a:buAutoNum type="arabicPeriod"/>
            </a:pP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Pura </a:t>
            </a:r>
            <a:r>
              <a:rPr lang="id-ID"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subak</a:t>
            </a: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Pura Ulan Batur tempat petani dari seluruh daerah </a:t>
            </a:r>
            <a:r>
              <a:rPr lang="id-ID"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subak</a:t>
            </a: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memberikan persembahan</a:t>
            </a:r>
          </a:p>
          <a:p>
            <a:pPr marL="514350" indent="-514350" algn="just">
              <a:buAutoNum type="arabicPeriod"/>
            </a:pP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Bendung sepanjang garis punggung bukit dan titik saluran air bercabang</a:t>
            </a:r>
          </a:p>
          <a:p>
            <a:pPr marL="514350" indent="-514350" algn="just">
              <a:buAutoNum type="arabicPeriod"/>
            </a:pP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Saluran pengairan</a:t>
            </a:r>
          </a:p>
          <a:p>
            <a:pPr marL="514350" indent="-514350" algn="just">
              <a:buAutoNum type="arabicPeriod"/>
            </a:pP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Tempat suci untuk petani dari satu </a:t>
            </a:r>
            <a:r>
              <a:rPr lang="id-ID"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subak</a:t>
            </a: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memberikan persembahan.</a:t>
            </a:r>
          </a:p>
          <a:p>
            <a:pPr algn="just"/>
            <a:endParaRPr lang="id-ID" dirty="0"/>
          </a:p>
        </p:txBody>
      </p:sp>
    </p:spTree>
    <p:extLst>
      <p:ext uri="{BB962C8B-B14F-4D97-AF65-F5344CB8AC3E}">
        <p14:creationId xmlns:p14="http://schemas.microsoft.com/office/powerpoint/2010/main" val="1859795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51000" r="-5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pPr algn="just"/>
            <a:r>
              <a:rPr lang="id-ID" alt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Indonesia pada mulanya dihuni oleh masyarakat berburu dan meramu yang mengandalkan hutan untuk memenuhi kebutuhan hidup.</a:t>
            </a:r>
          </a:p>
          <a:p>
            <a:pPr algn="just"/>
            <a:r>
              <a:rPr lang="id-ID" alt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Kegiatan penangkapan ikan dan bercocok tanam semakin berkembang, diikuti oleh peternakan dan penanaman padi-padian di ladang. </a:t>
            </a:r>
            <a:endParaRPr lang="en-US" alt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id-ID"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651" y="188640"/>
            <a:ext cx="1365922" cy="175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18162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51000" r="-5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bg1"/>
                </a:solidFill>
              </a:rPr>
              <a:t>Padi di Indonesia</a:t>
            </a:r>
            <a:endParaRPr lang="id-ID" b="1" dirty="0">
              <a:solidFill>
                <a:schemeClr val="bg1"/>
              </a:solidFill>
            </a:endParaRPr>
          </a:p>
        </p:txBody>
      </p:sp>
      <p:sp>
        <p:nvSpPr>
          <p:cNvPr id="3" name="Content Placeholder 2"/>
          <p:cNvSpPr>
            <a:spLocks noGrp="1"/>
          </p:cNvSpPr>
          <p:nvPr>
            <p:ph idx="1"/>
          </p:nvPr>
        </p:nvSpPr>
        <p:spPr/>
        <p:txBody>
          <a:bodyPr>
            <a:normAutofit fontScale="92500"/>
          </a:bodyPr>
          <a:lstStyle/>
          <a:p>
            <a:pPr algn="just"/>
            <a:r>
              <a:rPr lang="id-ID" alt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Padi (</a:t>
            </a:r>
            <a:r>
              <a:rPr lang="id-ID" altLang="en-US"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oryza sativa</a:t>
            </a:r>
            <a:r>
              <a:rPr lang="id-ID" alt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merupakan tanaman pokok bagi banyak orang Indonesia, pertama kali ditanam lebih dari 6000 tahun yang lampau. </a:t>
            </a:r>
          </a:p>
          <a:p>
            <a:pPr algn="just"/>
            <a:r>
              <a:rPr lang="id-ID" alt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Produksi dan perdagangan skala besar dimulai pada abad ke-15.</a:t>
            </a:r>
          </a:p>
          <a:p>
            <a:pPr algn="just"/>
            <a:r>
              <a:rPr lang="id-ID" alt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Padi diperkenalkan di Indonesia oleh bangsa Austronesia sejak seribu tahun SM dengan bukti paling awal ditemukan di Sulawesi.</a:t>
            </a:r>
            <a:endParaRPr lang="en-US" alt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id-ID" b="1" dirty="0">
              <a:solidFill>
                <a:schemeClr val="bg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88640"/>
            <a:ext cx="1365922" cy="175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47296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512" y="2318425"/>
            <a:ext cx="9001000" cy="4525963"/>
          </a:xfrm>
        </p:spPr>
        <p:txBody>
          <a:bodyPr>
            <a:normAutofit fontScale="92500" lnSpcReduction="10000"/>
          </a:bodyPr>
          <a:lstStyle/>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Budidaya padi sawah tergantung pada pasokan air yang teratur dan relatif banyak, melebihi tanaman pokok lainnya. </a:t>
            </a:r>
          </a:p>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Jika memungkinkan, petani merekayasa sistem pengairan dan pengendalian banjir untuk mengatasi ulah iklim. </a:t>
            </a:r>
          </a:p>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Dalam budidaya sawah berpengairan, petani membuat saluran untuk mengendalikan pasokan air ke sawah, sehingga air dapat dipompa atau dialirkan ke sawah bahkan jika hujan tidak turun.</a:t>
            </a:r>
          </a:p>
          <a:p>
            <a:pPr algn="just"/>
            <a:endParaRPr lang="id-ID" dirty="0">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88640"/>
            <a:ext cx="1365922" cy="175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51093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2564904"/>
            <a:ext cx="8229600" cy="4525963"/>
          </a:xfrm>
        </p:spPr>
        <p:txBody>
          <a:bodyPr>
            <a:normAutofit lnSpcReduction="10000"/>
          </a:bodyPr>
          <a:lstStyle/>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Daerah pusat budidaya padi adalah Jawa dan Bali yang memenuhi dua per tiga keseluruhan produksi dan setengah dari luas lahan garapan. </a:t>
            </a:r>
          </a:p>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Padi di daerah-daerah di luar Jawa, Bali dan Madura ditanam di ladang. </a:t>
            </a:r>
          </a:p>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Produksi beras pada tahun 1991 mencapai 44 juta ton lebih atau rata-rata 4,35 ton per hektar.</a:t>
            </a:r>
          </a:p>
          <a:p>
            <a:pPr algn="just"/>
            <a:endParaRPr lang="id-ID" dirty="0">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88640"/>
            <a:ext cx="1365922" cy="175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9969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bg1"/>
                </a:solidFill>
              </a:rPr>
              <a:t>EKOSISTEM SAWAH</a:t>
            </a:r>
            <a:endParaRPr lang="id-ID" b="1" dirty="0">
              <a:solidFill>
                <a:schemeClr val="bg1"/>
              </a:solidFill>
            </a:endParaRPr>
          </a:p>
        </p:txBody>
      </p:sp>
      <p:sp>
        <p:nvSpPr>
          <p:cNvPr id="3" name="Content Placeholder 2"/>
          <p:cNvSpPr>
            <a:spLocks noGrp="1"/>
          </p:cNvSpPr>
          <p:nvPr>
            <p:ph idx="1"/>
          </p:nvPr>
        </p:nvSpPr>
        <p:spPr>
          <a:xfrm>
            <a:off x="467544" y="1772816"/>
            <a:ext cx="8229600" cy="4525963"/>
          </a:xfrm>
        </p:spPr>
        <p:txBody>
          <a:bodyPr/>
          <a:lstStyle/>
          <a:p>
            <a:pPr algn="just"/>
            <a:r>
              <a:rPr lang="id-ID" b="1" dirty="0" smtClean="0">
                <a:solidFill>
                  <a:schemeClr val="bg1"/>
                </a:solidFill>
                <a:latin typeface="Times New Roman" pitchFamily="18" charset="0"/>
                <a:cs typeface="Times New Roman" pitchFamily="18" charset="0"/>
              </a:rPr>
              <a:t>Sawah yang berpengairan merupakan ekosistem buatan yang hampir mandiri. </a:t>
            </a:r>
          </a:p>
          <a:p>
            <a:pPr algn="just"/>
            <a:r>
              <a:rPr lang="id-ID" b="1" dirty="0" smtClean="0">
                <a:solidFill>
                  <a:schemeClr val="bg1"/>
                </a:solidFill>
                <a:latin typeface="Times New Roman" pitchFamily="18" charset="0"/>
                <a:cs typeface="Times New Roman" pitchFamily="18" charset="0"/>
              </a:rPr>
              <a:t>Padi merupakan satu-satunya tanaman pokok yang biasa ditanam dalam keadaan setengah terendam sehingga menghasilkan sejumlah ekosistem khas yang biasanya membantu menghasilkan panen tinggi.</a:t>
            </a:r>
            <a:endParaRPr lang="id-ID" b="1" dirty="0">
              <a:solidFill>
                <a:schemeClr val="bg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88640"/>
            <a:ext cx="1365922" cy="175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0841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bg1"/>
                </a:solidFill>
              </a:rPr>
              <a:t>KIMIAWI TANAH</a:t>
            </a:r>
            <a:endParaRPr lang="id-ID" b="1" dirty="0">
              <a:solidFill>
                <a:schemeClr val="bg1"/>
              </a:solidFill>
            </a:endParaRPr>
          </a:p>
        </p:txBody>
      </p:sp>
      <p:sp>
        <p:nvSpPr>
          <p:cNvPr id="3" name="Content Placeholder 2"/>
          <p:cNvSpPr>
            <a:spLocks noGrp="1"/>
          </p:cNvSpPr>
          <p:nvPr>
            <p:ph idx="1"/>
          </p:nvPr>
        </p:nvSpPr>
        <p:spPr>
          <a:xfrm>
            <a:off x="576726" y="2250488"/>
            <a:ext cx="8229600" cy="4525963"/>
          </a:xfrm>
        </p:spPr>
        <p:txBody>
          <a:bodyPr>
            <a:normAutofit lnSpcReduction="10000"/>
          </a:bodyPr>
          <a:lstStyle/>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Barangkali unsur yang paling khas dari ekosistem sawah adalah terciptanya tanah berair atau tanah lumpur. </a:t>
            </a:r>
          </a:p>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Pembajakan, penggenangan, dan penggaruan secara intensif akan menghancurkan lapisan atas tanah asli dan menghancurlumatkannya menjadi lumpur homogen yang padat jika dilihat dari segi susunannya. </a:t>
            </a:r>
            <a:endParaRPr lang="id-ID"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88640"/>
            <a:ext cx="1365922" cy="175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83498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bg1"/>
                </a:solidFill>
              </a:rPr>
              <a:t>KIMIAWI TANAH</a:t>
            </a:r>
            <a:endParaRPr lang="id-ID" b="1" dirty="0">
              <a:solidFill>
                <a:schemeClr val="bg1"/>
              </a:solidFill>
            </a:endParaRPr>
          </a:p>
        </p:txBody>
      </p:sp>
      <p:sp>
        <p:nvSpPr>
          <p:cNvPr id="3" name="Content Placeholder 2"/>
          <p:cNvSpPr>
            <a:spLocks noGrp="1"/>
          </p:cNvSpPr>
          <p:nvPr>
            <p:ph idx="1"/>
          </p:nvPr>
        </p:nvSpPr>
        <p:spPr>
          <a:xfrm>
            <a:off x="576726" y="2250488"/>
            <a:ext cx="8229600" cy="4525963"/>
          </a:xfrm>
        </p:spPr>
        <p:txBody>
          <a:bodyPr>
            <a:normAutofit fontScale="92500"/>
          </a:bodyPr>
          <a:lstStyle/>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Proses penanaman padi dalam genangan air juga menciptakan keadaan kimiawi yang khas. </a:t>
            </a:r>
          </a:p>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Lingkungan yang sebagian besar bersifat </a:t>
            </a:r>
            <a:r>
              <a:rPr lang="id-ID"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anaerobic</a:t>
            </a: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(tanpa oksigen bebas) – kecuali lapisan tipis teroksidasi berwarna coklat dipermukaan tanah yang dalam daur pengairan sawah menghilangkan cukup cepat – menyebabkan teruduksinya zat-zat hara dan bukan teroksidasi. </a:t>
            </a:r>
            <a:endParaRPr lang="id-ID"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88640"/>
            <a:ext cx="1365922" cy="175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47098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bg1"/>
                </a:solidFill>
              </a:rPr>
              <a:t>KIMIAWI TANAH</a:t>
            </a:r>
            <a:endParaRPr lang="id-ID" b="1" dirty="0">
              <a:solidFill>
                <a:schemeClr val="bg1"/>
              </a:solidFill>
            </a:endParaRPr>
          </a:p>
        </p:txBody>
      </p:sp>
      <p:sp>
        <p:nvSpPr>
          <p:cNvPr id="3" name="Content Placeholder 2"/>
          <p:cNvSpPr>
            <a:spLocks noGrp="1"/>
          </p:cNvSpPr>
          <p:nvPr>
            <p:ph idx="1"/>
          </p:nvPr>
        </p:nvSpPr>
        <p:spPr>
          <a:xfrm>
            <a:off x="576726" y="2503437"/>
            <a:ext cx="8229600" cy="4525963"/>
          </a:xfrm>
        </p:spPr>
        <p:txBody>
          <a:bodyPr>
            <a:normAutofit fontScale="92500" lnSpcReduction="20000"/>
          </a:bodyPr>
          <a:lstStyle/>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Meskipun demikian, harus diperhatikan bahwa keadaan tanah tidak menjadi sedemikian </a:t>
            </a:r>
            <a:r>
              <a:rPr lang="id-ID"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anaerobic</a:t>
            </a:r>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sehingga terjadi pelepasan sulfida yang dapat membunuh tanaman padi. Jadi pengairan dan pengelolaan air secara cermat merupakan bagian penting dalam sistem ini.</a:t>
            </a:r>
          </a:p>
          <a:p>
            <a:pPr algn="just"/>
            <a:r>
              <a:rPr lang="id-ID"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Jika pengairan dan pengelolaan air berjalan lancar, pemeliharaan kesuburan tanah menjadi relatif mudah, menjadi salah satu keuntungan sistem sawah.</a:t>
            </a:r>
            <a:endParaRPr lang="id-ID"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88640"/>
            <a:ext cx="1365922" cy="175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0229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777</Words>
  <Application>Microsoft Office PowerPoint</Application>
  <PresentationFormat>On-screen Show (4:3)</PresentationFormat>
  <Paragraphs>54</Paragraphs>
  <Slides>15</Slides>
  <Notes>0</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Office Theme</vt:lpstr>
      <vt:lpstr>1_Office Theme</vt:lpstr>
      <vt:lpstr>2_Office Theme</vt:lpstr>
      <vt:lpstr>3_Office Theme</vt:lpstr>
      <vt:lpstr>4_Office Theme</vt:lpstr>
      <vt:lpstr>Pertanian di Indonesia</vt:lpstr>
      <vt:lpstr>PowerPoint Presentation</vt:lpstr>
      <vt:lpstr>Padi di Indonesia</vt:lpstr>
      <vt:lpstr>PowerPoint Presentation</vt:lpstr>
      <vt:lpstr>PowerPoint Presentation</vt:lpstr>
      <vt:lpstr>EKOSISTEM SAWAH</vt:lpstr>
      <vt:lpstr>KIMIAWI TANAH</vt:lpstr>
      <vt:lpstr>KIMIAWI TANAH</vt:lpstr>
      <vt:lpstr>KIMIAWI TANAH</vt:lpstr>
      <vt:lpstr>EKOSISTEM PADI MENURUT IRRI</vt:lpstr>
      <vt:lpstr>EKOSISTEM PADI MENURUT IRRI</vt:lpstr>
      <vt:lpstr>KARUNIA AIR: PENGAIRAN DAN PERTANIAN</vt:lpstr>
      <vt:lpstr>SISTEM PENGAIRAN SUBAK, BALI</vt:lpstr>
      <vt:lpstr>Sistem Pengairan Subak, Bali</vt:lpstr>
      <vt:lpstr>SISTEM PENGAIRAN SUBAK, BALI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Pertanian di Indonesia</dc:title>
  <dc:creator>Lenovo G40-70 i3</dc:creator>
  <cp:lastModifiedBy>Lenovo G40-70 i3</cp:lastModifiedBy>
  <cp:revision>15</cp:revision>
  <dcterms:created xsi:type="dcterms:W3CDTF">2015-11-16T16:49:11Z</dcterms:created>
  <dcterms:modified xsi:type="dcterms:W3CDTF">2015-11-17T00:37:28Z</dcterms:modified>
</cp:coreProperties>
</file>