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1"/>
  </p:notesMasterIdLst>
  <p:sldIdLst>
    <p:sldId id="256" r:id="rId2"/>
    <p:sldId id="265" r:id="rId3"/>
    <p:sldId id="257" r:id="rId4"/>
    <p:sldId id="286" r:id="rId5"/>
    <p:sldId id="287" r:id="rId6"/>
    <p:sldId id="258" r:id="rId7"/>
    <p:sldId id="259" r:id="rId8"/>
    <p:sldId id="261" r:id="rId9"/>
    <p:sldId id="263" r:id="rId10"/>
    <p:sldId id="260" r:id="rId11"/>
    <p:sldId id="275" r:id="rId12"/>
    <p:sldId id="264" r:id="rId13"/>
    <p:sldId id="266" r:id="rId14"/>
    <p:sldId id="268" r:id="rId15"/>
    <p:sldId id="269" r:id="rId16"/>
    <p:sldId id="270" r:id="rId17"/>
    <p:sldId id="271" r:id="rId18"/>
    <p:sldId id="272" r:id="rId19"/>
    <p:sldId id="273" r:id="rId20"/>
    <p:sldId id="276" r:id="rId21"/>
    <p:sldId id="274" r:id="rId22"/>
    <p:sldId id="279" r:id="rId23"/>
    <p:sldId id="277" r:id="rId24"/>
    <p:sldId id="278" r:id="rId25"/>
    <p:sldId id="280" r:id="rId26"/>
    <p:sldId id="283" r:id="rId27"/>
    <p:sldId id="284" r:id="rId28"/>
    <p:sldId id="285" r:id="rId29"/>
    <p:sldId id="288" r:id="rId3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8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3F1A7-D3B4-43A8-82C5-A52C1A58104C}" type="datetimeFigureOut">
              <a:rPr lang="id-ID" smtClean="0"/>
              <a:t>23/04/2015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0A741B-558D-4291-9D33-71B643D01C6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0717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6187720-843B-401C-85DE-FF18732E05F8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47D04CE-BBD2-487B-A9A0-DCABDC965115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CE3F86F-9D4A-4BFA-B8B5-EEB279E900A7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B1D5C-466B-48EE-A857-25E82BCE6ECA}" type="datetimeFigureOut">
              <a:rPr lang="id-ID" smtClean="0"/>
              <a:t>23/04/2015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3D3AA4A-C0AA-4011-936B-740B8FCF13B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B1D5C-466B-48EE-A857-25E82BCE6ECA}" type="datetimeFigureOut">
              <a:rPr lang="id-ID" smtClean="0"/>
              <a:t>23/04/2015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AA4A-C0AA-4011-936B-740B8FCF13B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B1D5C-466B-48EE-A857-25E82BCE6ECA}" type="datetimeFigureOut">
              <a:rPr lang="id-ID" smtClean="0"/>
              <a:t>23/04/2015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AA4A-C0AA-4011-936B-740B8FCF13B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B1D5C-466B-48EE-A857-25E82BCE6ECA}" type="datetimeFigureOut">
              <a:rPr lang="id-ID" smtClean="0"/>
              <a:t>23/04/2015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AA4A-C0AA-4011-936B-740B8FCF13B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B1D5C-466B-48EE-A857-25E82BCE6ECA}" type="datetimeFigureOut">
              <a:rPr lang="id-ID" smtClean="0"/>
              <a:t>23/04/2015</a:t>
            </a:fld>
            <a:endParaRPr lang="id-ID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D3AA4A-C0AA-4011-936B-740B8FCF13BB}" type="slidenum">
              <a:rPr lang="id-ID" smtClean="0"/>
              <a:t>‹#›</a:t>
            </a:fld>
            <a:endParaRPr lang="id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B1D5C-466B-48EE-A857-25E82BCE6ECA}" type="datetimeFigureOut">
              <a:rPr lang="id-ID" smtClean="0"/>
              <a:t>23/04/2015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AA4A-C0AA-4011-936B-740B8FCF13B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B1D5C-466B-48EE-A857-25E82BCE6ECA}" type="datetimeFigureOut">
              <a:rPr lang="id-ID" smtClean="0"/>
              <a:t>23/04/2015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AA4A-C0AA-4011-936B-740B8FCF13B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B1D5C-466B-48EE-A857-25E82BCE6ECA}" type="datetimeFigureOut">
              <a:rPr lang="id-ID" smtClean="0"/>
              <a:t>23/04/2015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AA4A-C0AA-4011-936B-740B8FCF13B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B1D5C-466B-48EE-A857-25E82BCE6ECA}" type="datetimeFigureOut">
              <a:rPr lang="id-ID" smtClean="0"/>
              <a:t>23/04/2015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AA4A-C0AA-4011-936B-740B8FCF13B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B1D5C-466B-48EE-A857-25E82BCE6ECA}" type="datetimeFigureOut">
              <a:rPr lang="id-ID" smtClean="0"/>
              <a:t>23/04/2015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AA4A-C0AA-4011-936B-740B8FCF13BB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B1D5C-466B-48EE-A857-25E82BCE6ECA}" type="datetimeFigureOut">
              <a:rPr lang="id-ID" smtClean="0"/>
              <a:t>23/04/2015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3D3AA4A-C0AA-4011-936B-740B8FCF13BB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8AB1D5C-466B-48EE-A857-25E82BCE6ECA}" type="datetimeFigureOut">
              <a:rPr lang="id-ID" smtClean="0"/>
              <a:t>23/04/2015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3D3AA4A-C0AA-4011-936B-740B8FCF13BB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Decision Support </a:t>
            </a:r>
            <a:r>
              <a:rPr lang="en-US" sz="3200" b="1" dirty="0" smtClean="0"/>
              <a:t>System Development</a:t>
            </a:r>
            <a:endParaRPr lang="id-ID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140968"/>
            <a:ext cx="8352928" cy="914400"/>
          </a:xfrm>
        </p:spPr>
        <p:txBody>
          <a:bodyPr>
            <a:normAutofit/>
          </a:bodyPr>
          <a:lstStyle/>
          <a:p>
            <a:r>
              <a:rPr lang="id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PENGEMBANGAN SISTEM </a:t>
            </a:r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PENDUKUNG KEPUTUSAN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56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8372"/>
            <a:ext cx="9036496" cy="788379"/>
          </a:xfrm>
        </p:spPr>
        <p:txBody>
          <a:bodyPr>
            <a:noAutofit/>
          </a:bodyPr>
          <a:lstStyle/>
          <a:p>
            <a:pPr algn="ctr"/>
            <a:r>
              <a:rPr lang="id-ID" sz="2800" b="1" cap="none" dirty="0" smtClean="0"/>
              <a:t>METODE PENGEMBANGAN</a:t>
            </a:r>
            <a:endParaRPr lang="id-ID" sz="2800" b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48965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d-ID" sz="2400" b="1" dirty="0" smtClean="0"/>
              <a:t>Salah satu metode yang paling awal:</a:t>
            </a:r>
          </a:p>
          <a:p>
            <a:pPr lvl="1">
              <a:lnSpc>
                <a:spcPct val="150000"/>
              </a:lnSpc>
            </a:pPr>
            <a:r>
              <a:rPr lang="id-ID" sz="2400" b="1" dirty="0" smtClean="0"/>
              <a:t>Pendekatan </a:t>
            </a:r>
            <a:r>
              <a:rPr lang="id-ID" sz="2400" b="1" i="1" dirty="0" smtClean="0"/>
              <a:t>Life Cycle </a:t>
            </a:r>
            <a:r>
              <a:rPr lang="id-ID" sz="2400" b="1" dirty="0" smtClean="0"/>
              <a:t>(daur hidup)</a:t>
            </a:r>
          </a:p>
          <a:p>
            <a:pPr lvl="2">
              <a:lnSpc>
                <a:spcPct val="150000"/>
              </a:lnSpc>
            </a:pPr>
            <a:r>
              <a:rPr lang="id-ID" sz="2400" b="1" i="1" dirty="0" smtClean="0"/>
              <a:t>Dikenal dengan </a:t>
            </a:r>
            <a:r>
              <a:rPr lang="en-US" sz="2400" b="1" i="1" dirty="0"/>
              <a:t>System Development Life </a:t>
            </a:r>
            <a:r>
              <a:rPr lang="en-US" sz="2400" b="1" i="1" dirty="0" smtClean="0"/>
              <a:t>Cycle</a:t>
            </a:r>
            <a:r>
              <a:rPr lang="id-ID" sz="2400" b="1" i="1" dirty="0" smtClean="0"/>
              <a:t> (SDLC)</a:t>
            </a:r>
            <a:endParaRPr lang="en-US" sz="24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145070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1988840"/>
            <a:ext cx="8892480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1764114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SDLC</a:t>
            </a:r>
            <a:r>
              <a:rPr lang="id-ID" sz="2000" i="1" dirty="0" smtClean="0"/>
              <a:t/>
            </a:r>
            <a:br>
              <a:rPr lang="id-ID" sz="2000" i="1" dirty="0" smtClean="0"/>
            </a:br>
            <a:r>
              <a:rPr lang="en-US" sz="2000" i="1" cap="none" dirty="0" smtClean="0">
                <a:solidFill>
                  <a:schemeClr val="tx1"/>
                </a:solidFill>
              </a:rPr>
              <a:t>Waterfall model</a:t>
            </a:r>
            <a:r>
              <a:rPr lang="id-ID" sz="2000" i="1" cap="none" dirty="0" smtClean="0">
                <a:solidFill>
                  <a:schemeClr val="tx1"/>
                </a:solidFill>
              </a:rPr>
              <a:t> :</a:t>
            </a:r>
            <a:r>
              <a:rPr lang="en-US" sz="2000" i="1" cap="none" dirty="0" smtClean="0">
                <a:solidFill>
                  <a:schemeClr val="tx1"/>
                </a:solidFill>
              </a:rPr>
              <a:t/>
            </a:r>
            <a:br>
              <a:rPr lang="en-US" sz="2000" i="1" cap="none" dirty="0" smtClean="0">
                <a:solidFill>
                  <a:schemeClr val="tx1"/>
                </a:solidFill>
              </a:rPr>
            </a:br>
            <a:r>
              <a:rPr lang="id-ID" sz="2000" cap="none" dirty="0" smtClean="0">
                <a:solidFill>
                  <a:schemeClr val="tx1"/>
                </a:solidFill>
              </a:rPr>
              <a:t>Setiap tahapan harus diselesaikan terlebih dahulu sebelum meneruskan ke tahapan berikutnya.</a:t>
            </a:r>
            <a:br>
              <a:rPr lang="id-ID" sz="2000" cap="none" dirty="0" smtClean="0">
                <a:solidFill>
                  <a:schemeClr val="tx1"/>
                </a:solidFill>
              </a:rPr>
            </a:br>
            <a:r>
              <a:rPr lang="en-US" sz="2000" i="1" cap="none" dirty="0">
                <a:solidFill>
                  <a:schemeClr val="tx1"/>
                </a:solidFill>
              </a:rPr>
              <a:t>Cyclical</a:t>
            </a:r>
            <a:r>
              <a:rPr lang="id-ID" sz="2000" i="1" cap="none" dirty="0">
                <a:solidFill>
                  <a:schemeClr val="tx1"/>
                </a:solidFill>
              </a:rPr>
              <a:t> : </a:t>
            </a:r>
            <a:r>
              <a:rPr lang="en-US" sz="2000" i="1" cap="none" dirty="0">
                <a:solidFill>
                  <a:schemeClr val="tx1"/>
                </a:solidFill>
              </a:rPr>
              <a:t>Can return to other phases</a:t>
            </a:r>
            <a:endParaRPr lang="id-ID" sz="2000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09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900018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Pendekatan</a:t>
            </a:r>
            <a:r>
              <a:rPr lang="en-US" sz="2400" b="1" dirty="0"/>
              <a:t> SDLC </a:t>
            </a:r>
            <a:r>
              <a:rPr lang="id-ID" sz="2400" b="1" dirty="0" smtClean="0"/>
              <a:t/>
            </a:r>
            <a:br>
              <a:rPr lang="id-ID" sz="2400" b="1" dirty="0" smtClean="0"/>
            </a:br>
            <a:r>
              <a:rPr lang="en-US" sz="2400" b="1" i="1" dirty="0" smtClean="0"/>
              <a:t>(</a:t>
            </a:r>
            <a:r>
              <a:rPr lang="en-US" sz="2400" b="1" i="1" dirty="0"/>
              <a:t>System Development Life Cycle)</a:t>
            </a:r>
            <a:endParaRPr lang="id-ID" sz="2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400600"/>
          </a:xfrm>
        </p:spPr>
        <p:txBody>
          <a:bodyPr/>
          <a:lstStyle/>
          <a:p>
            <a:pPr>
              <a:defRPr/>
            </a:pPr>
            <a:r>
              <a:rPr lang="en-US" b="1" i="1" dirty="0" smtClean="0"/>
              <a:t>System Development Life Cycle</a:t>
            </a:r>
            <a:r>
              <a:rPr lang="en-US" b="1" dirty="0" smtClean="0"/>
              <a:t> </a:t>
            </a:r>
            <a:r>
              <a:rPr lang="en-US" b="1" dirty="0"/>
              <a:t>(SDLC)</a:t>
            </a:r>
          </a:p>
          <a:p>
            <a:pPr lvl="1">
              <a:defRPr/>
            </a:pPr>
            <a:r>
              <a:rPr lang="en-US" b="1" dirty="0" err="1"/>
              <a:t>Menyediakan</a:t>
            </a:r>
            <a:r>
              <a:rPr lang="en-US" b="1" dirty="0"/>
              <a:t> </a:t>
            </a:r>
            <a:r>
              <a:rPr lang="en-US" b="1" dirty="0" err="1"/>
              <a:t>keseluruhan</a:t>
            </a:r>
            <a:r>
              <a:rPr lang="en-US" b="1" dirty="0"/>
              <a:t> framework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mengelola</a:t>
            </a:r>
            <a:r>
              <a:rPr lang="en-US" b="1" dirty="0"/>
              <a:t> proses </a:t>
            </a:r>
            <a:r>
              <a:rPr lang="en-US" b="1" dirty="0" err="1"/>
              <a:t>pengembangan</a:t>
            </a:r>
            <a:r>
              <a:rPr lang="en-US" b="1" dirty="0"/>
              <a:t> </a:t>
            </a:r>
            <a:r>
              <a:rPr lang="en-US" b="1" dirty="0" err="1" smtClean="0"/>
              <a:t>sistem</a:t>
            </a:r>
            <a:r>
              <a:rPr lang="id-ID" b="1" dirty="0" smtClean="0"/>
              <a:t> - </a:t>
            </a:r>
            <a:r>
              <a:rPr lang="en-US" b="1" i="1" dirty="0" smtClean="0"/>
              <a:t>for </a:t>
            </a:r>
            <a:r>
              <a:rPr lang="en-US" b="1" i="1" dirty="0"/>
              <a:t>managing systems development process</a:t>
            </a:r>
          </a:p>
          <a:p>
            <a:pPr>
              <a:defRPr/>
            </a:pPr>
            <a:r>
              <a:rPr lang="en-US" b="1" dirty="0"/>
              <a:t>2 </a:t>
            </a:r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Pengembangan</a:t>
            </a:r>
            <a:r>
              <a:rPr lang="en-US" b="1" dirty="0"/>
              <a:t> SDLC</a:t>
            </a:r>
          </a:p>
          <a:p>
            <a:pPr lvl="1">
              <a:defRPr/>
            </a:pPr>
            <a:r>
              <a:rPr lang="en-US" b="1" i="1" dirty="0"/>
              <a:t>Predictive approach </a:t>
            </a:r>
            <a:r>
              <a:rPr lang="en-US" b="1" i="1" dirty="0">
                <a:cs typeface="Arial" charset="0"/>
              </a:rPr>
              <a:t>–</a:t>
            </a:r>
            <a:r>
              <a:rPr lang="en-US" b="1" i="1" dirty="0"/>
              <a:t> assumes project can be planned out in advance</a:t>
            </a:r>
          </a:p>
          <a:p>
            <a:pPr lvl="1">
              <a:defRPr/>
            </a:pPr>
            <a:r>
              <a:rPr lang="en-US" b="1" i="1" dirty="0"/>
              <a:t>Adaptive approach </a:t>
            </a:r>
            <a:r>
              <a:rPr lang="en-US" b="1" i="1" dirty="0">
                <a:cs typeface="Arial" charset="0"/>
              </a:rPr>
              <a:t>–</a:t>
            </a:r>
            <a:r>
              <a:rPr lang="en-US" b="1" i="1" dirty="0"/>
              <a:t> more flexible, assumes project cannot be planned out in advance</a:t>
            </a:r>
          </a:p>
          <a:p>
            <a:endParaRPr lang="id-ID" b="1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653136"/>
            <a:ext cx="7920880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217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972026"/>
          </a:xfrm>
        </p:spPr>
        <p:txBody>
          <a:bodyPr>
            <a:normAutofit/>
          </a:bodyPr>
          <a:lstStyle/>
          <a:p>
            <a:pPr algn="ctr"/>
            <a:r>
              <a:rPr lang="en-US" sz="2800" b="1" i="1" dirty="0"/>
              <a:t>System Development Life </a:t>
            </a:r>
            <a:r>
              <a:rPr lang="en-US" sz="2800" b="1" i="1" dirty="0" smtClean="0"/>
              <a:t>Cycle</a:t>
            </a:r>
            <a:r>
              <a:rPr lang="id-ID" sz="2800" b="1" i="1" dirty="0" smtClean="0"/>
              <a:t> (sdlc)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328592"/>
          </a:xfrm>
        </p:spPr>
        <p:txBody>
          <a:bodyPr>
            <a:normAutofit/>
          </a:bodyPr>
          <a:lstStyle/>
          <a:p>
            <a:pPr indent="-3429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b="1" dirty="0"/>
              <a:t>SDLC </a:t>
            </a:r>
            <a:r>
              <a:rPr lang="en-US" b="1" dirty="0" err="1"/>
              <a:t>terdiri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5 </a:t>
            </a:r>
            <a:r>
              <a:rPr lang="en-US" b="1" dirty="0" err="1"/>
              <a:t>fase</a:t>
            </a:r>
            <a:r>
              <a:rPr lang="en-US" b="1" dirty="0"/>
              <a:t> </a:t>
            </a:r>
          </a:p>
          <a:p>
            <a:pPr marL="742950" lvl="1" indent="-28575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1700" b="1" dirty="0" err="1"/>
              <a:t>Masing</a:t>
            </a:r>
            <a:r>
              <a:rPr lang="en-US" sz="1700" b="1" dirty="0"/>
              <a:t> </a:t>
            </a:r>
            <a:r>
              <a:rPr lang="en-US" sz="1700" b="1" dirty="0" err="1"/>
              <a:t>masing</a:t>
            </a:r>
            <a:r>
              <a:rPr lang="en-US" sz="1700" b="1" dirty="0"/>
              <a:t> </a:t>
            </a:r>
            <a:r>
              <a:rPr lang="en-US" sz="1700" b="1" dirty="0" err="1"/>
              <a:t>fase</a:t>
            </a:r>
            <a:r>
              <a:rPr lang="en-US" sz="1700" b="1" dirty="0"/>
              <a:t> </a:t>
            </a:r>
            <a:r>
              <a:rPr lang="en-US" sz="1700" b="1" dirty="0" err="1"/>
              <a:t>terdiri</a:t>
            </a:r>
            <a:r>
              <a:rPr lang="en-US" sz="1700" b="1" dirty="0"/>
              <a:t> </a:t>
            </a:r>
            <a:r>
              <a:rPr lang="en-US" sz="1700" b="1" dirty="0" err="1"/>
              <a:t>dari</a:t>
            </a:r>
            <a:r>
              <a:rPr lang="en-US" sz="1700" b="1" dirty="0"/>
              <a:t> </a:t>
            </a:r>
            <a:r>
              <a:rPr lang="en-US" sz="1700" b="1" dirty="0" err="1"/>
              <a:t>aktivitas</a:t>
            </a:r>
            <a:r>
              <a:rPr lang="en-US" sz="1700" b="1" dirty="0"/>
              <a:t> yang </a:t>
            </a:r>
            <a:r>
              <a:rPr lang="en-US" sz="1700" b="1" dirty="0" err="1"/>
              <a:t>saling</a:t>
            </a:r>
            <a:r>
              <a:rPr lang="en-US" sz="1700" b="1" dirty="0"/>
              <a:t> </a:t>
            </a:r>
            <a:r>
              <a:rPr lang="en-US" sz="1700" b="1" dirty="0" err="1" smtClean="0"/>
              <a:t>terkait</a:t>
            </a:r>
            <a:r>
              <a:rPr lang="en-US" sz="1700" b="1" dirty="0" smtClean="0"/>
              <a:t>/</a:t>
            </a:r>
            <a:r>
              <a:rPr lang="en-US" sz="1700" b="1" dirty="0" err="1" smtClean="0"/>
              <a:t>berhubungan</a:t>
            </a:r>
            <a:endParaRPr lang="en-US" b="1" dirty="0"/>
          </a:p>
          <a:p>
            <a:pPr indent="-3429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b="1" dirty="0"/>
              <a:t>3 </a:t>
            </a:r>
            <a:r>
              <a:rPr lang="en-US" b="1" dirty="0" err="1"/>
              <a:t>Aktivitas</a:t>
            </a:r>
            <a:r>
              <a:rPr lang="en-US" b="1" dirty="0"/>
              <a:t> </a:t>
            </a:r>
            <a:r>
              <a:rPr lang="en-US" b="1" dirty="0" err="1"/>
              <a:t>utama</a:t>
            </a:r>
            <a:endParaRPr lang="en-US" b="1" dirty="0"/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defRPr/>
            </a:pPr>
            <a:r>
              <a:rPr lang="en-US" b="1" dirty="0" err="1"/>
              <a:t>Analis</a:t>
            </a:r>
            <a:r>
              <a:rPr lang="id-ID" b="1" dirty="0"/>
              <a:t>is</a:t>
            </a:r>
            <a:r>
              <a:rPr lang="en-US" b="1" dirty="0"/>
              <a:t>: </a:t>
            </a:r>
            <a:r>
              <a:rPr lang="en-US" b="1" dirty="0" err="1"/>
              <a:t>memahami</a:t>
            </a:r>
            <a:r>
              <a:rPr lang="en-US" b="1" dirty="0"/>
              <a:t> </a:t>
            </a:r>
            <a:r>
              <a:rPr lang="id-ID" b="1" dirty="0"/>
              <a:t>permasalahan dan </a:t>
            </a:r>
            <a:r>
              <a:rPr lang="en-US" b="1" dirty="0" err="1"/>
              <a:t>kebutuhan</a:t>
            </a:r>
            <a:r>
              <a:rPr lang="en-US" b="1" dirty="0"/>
              <a:t> </a:t>
            </a:r>
            <a:endParaRPr lang="id-ID" b="1" dirty="0"/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defRPr/>
            </a:pPr>
            <a:r>
              <a:rPr lang="en-US" b="1" dirty="0" err="1"/>
              <a:t>Desain</a:t>
            </a:r>
            <a:r>
              <a:rPr lang="en-US" b="1" dirty="0"/>
              <a:t>: </a:t>
            </a:r>
            <a:r>
              <a:rPr lang="en-US" b="1" dirty="0" err="1"/>
              <a:t>membuat</a:t>
            </a:r>
            <a:r>
              <a:rPr lang="en-US" b="1" dirty="0"/>
              <a:t> </a:t>
            </a:r>
            <a:r>
              <a:rPr lang="en-US" b="1" dirty="0" err="1"/>
              <a:t>konsep</a:t>
            </a:r>
            <a:r>
              <a:rPr lang="en-US" b="1" dirty="0"/>
              <a:t> </a:t>
            </a:r>
            <a:r>
              <a:rPr lang="en-US" b="1" dirty="0" err="1"/>
              <a:t>solusi</a:t>
            </a:r>
            <a:r>
              <a:rPr lang="en-US" b="1" dirty="0"/>
              <a:t> </a:t>
            </a:r>
            <a:r>
              <a:rPr lang="en-US" b="1" dirty="0" err="1"/>
              <a:t>pengembangan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endParaRPr lang="id-ID" b="1" dirty="0"/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defRPr/>
            </a:pPr>
            <a:r>
              <a:rPr lang="en-US" b="1" dirty="0" err="1"/>
              <a:t>Implementasi</a:t>
            </a:r>
            <a:r>
              <a:rPr lang="en-US" b="1" dirty="0"/>
              <a:t>: </a:t>
            </a:r>
            <a:r>
              <a:rPr lang="en-US" b="1" dirty="0" err="1"/>
              <a:t>konstruksi</a:t>
            </a:r>
            <a:r>
              <a:rPr lang="en-US" b="1" dirty="0"/>
              <a:t> </a:t>
            </a:r>
            <a:r>
              <a:rPr lang="id-ID" b="1" dirty="0"/>
              <a:t>/</a:t>
            </a:r>
            <a:r>
              <a:rPr lang="en-US" b="1" dirty="0" err="1"/>
              <a:t>pembuatan</a:t>
            </a:r>
            <a:r>
              <a:rPr lang="en-US" b="1" dirty="0"/>
              <a:t>, testing, </a:t>
            </a:r>
            <a:r>
              <a:rPr lang="en-US" b="1" dirty="0" err="1"/>
              <a:t>dan</a:t>
            </a:r>
            <a:r>
              <a:rPr lang="en-US" b="1" dirty="0"/>
              <a:t>  </a:t>
            </a:r>
            <a:r>
              <a:rPr lang="en-US" b="1" dirty="0" err="1"/>
              <a:t>instalasi</a:t>
            </a:r>
            <a:endParaRPr lang="en-US" sz="600" b="1" dirty="0"/>
          </a:p>
          <a:p>
            <a:pPr indent="-3429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b="1" dirty="0" smtClean="0"/>
              <a:t>2 </a:t>
            </a:r>
            <a:r>
              <a:rPr lang="en-US" b="1" dirty="0" err="1"/>
              <a:t>Fase</a:t>
            </a:r>
            <a:r>
              <a:rPr lang="en-US" b="1" dirty="0"/>
              <a:t> </a:t>
            </a:r>
            <a:r>
              <a:rPr lang="en-US" b="1" dirty="0" err="1"/>
              <a:t>tambahan</a:t>
            </a:r>
            <a:r>
              <a:rPr lang="en-US" b="1" dirty="0"/>
              <a:t>	</a:t>
            </a:r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defRPr/>
            </a:pPr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Proyek</a:t>
            </a:r>
            <a:endParaRPr lang="en-US" b="1" dirty="0"/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defRPr/>
            </a:pPr>
            <a:r>
              <a:rPr lang="en-US" b="1" dirty="0"/>
              <a:t>Support / </a:t>
            </a:r>
            <a:r>
              <a:rPr lang="en-US" b="1" dirty="0" err="1"/>
              <a:t>Dukungan</a:t>
            </a:r>
            <a:endParaRPr lang="en-US" b="1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id-ID" b="1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5118100"/>
            <a:ext cx="80772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31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6200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dirty="0" err="1" smtClean="0"/>
              <a:t>Fase</a:t>
            </a:r>
            <a:r>
              <a:rPr lang="en-US" sz="2800" dirty="0" smtClean="0"/>
              <a:t> </a:t>
            </a:r>
            <a:r>
              <a:rPr lang="en-US" sz="2800" dirty="0" err="1" smtClean="0"/>
              <a:t>Perencanaan</a:t>
            </a:r>
            <a:endParaRPr lang="en-US" sz="2800" dirty="0" smtClean="0"/>
          </a:p>
        </p:txBody>
      </p:sp>
      <p:sp>
        <p:nvSpPr>
          <p:cNvPr id="70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1658938"/>
            <a:ext cx="7221538" cy="4157662"/>
          </a:xfrm>
        </p:spPr>
        <p:txBody>
          <a:bodyPr/>
          <a:lstStyle/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dirty="0" err="1" smtClean="0"/>
              <a:t>Mengkonfirmasikan</a:t>
            </a:r>
            <a:r>
              <a:rPr lang="en-US" dirty="0" smtClean="0"/>
              <a:t> </a:t>
            </a:r>
            <a:r>
              <a:rPr lang="en-US" dirty="0" err="1" smtClean="0"/>
              <a:t>kelayakan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endParaRPr lang="en-US" dirty="0" smtClean="0"/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endParaRPr lang="en-US" dirty="0" smtClean="0"/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dirty="0" err="1" smtClean="0"/>
              <a:t>Menentukan</a:t>
            </a:r>
            <a:r>
              <a:rPr lang="en-US" dirty="0" smtClean="0"/>
              <a:t> staff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endParaRPr lang="en-US" dirty="0" smtClean="0"/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dirty="0" err="1" smtClean="0"/>
              <a:t>Memulai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4051300"/>
            <a:ext cx="8077200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own Arrow 4"/>
          <p:cNvSpPr/>
          <p:nvPr/>
        </p:nvSpPr>
        <p:spPr bwMode="auto">
          <a:xfrm rot="10800000">
            <a:off x="1054100" y="5295900"/>
            <a:ext cx="749300" cy="596900"/>
          </a:xfrm>
          <a:prstGeom prst="downArrow">
            <a:avLst/>
          </a:prstGeom>
          <a:solidFill>
            <a:schemeClr val="accent6"/>
          </a:solid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899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543800" cy="838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dirty="0" err="1" smtClean="0"/>
              <a:t>Fase</a:t>
            </a:r>
            <a:r>
              <a:rPr lang="en-US" sz="2800" dirty="0" smtClean="0"/>
              <a:t> </a:t>
            </a:r>
            <a:r>
              <a:rPr lang="en-US" sz="2800" dirty="0" err="1" smtClean="0"/>
              <a:t>Analis</a:t>
            </a:r>
            <a:r>
              <a:rPr lang="id-ID" sz="2800" dirty="0" smtClean="0"/>
              <a:t>is</a:t>
            </a:r>
            <a:endParaRPr lang="en-US" sz="2800" dirty="0" smtClean="0"/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3600" y="1612900"/>
            <a:ext cx="7686675" cy="3429000"/>
          </a:xfrm>
        </p:spPr>
        <p:txBody>
          <a:bodyPr/>
          <a:lstStyle/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-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prototipe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prototipe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endParaRPr lang="en-US" dirty="0"/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dirty="0" err="1" smtClean="0"/>
              <a:t>Mereview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 smtClean="0"/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4965700"/>
            <a:ext cx="80772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own Arrow 4"/>
          <p:cNvSpPr/>
          <p:nvPr/>
        </p:nvSpPr>
        <p:spPr bwMode="auto">
          <a:xfrm rot="10800000">
            <a:off x="2603500" y="6083300"/>
            <a:ext cx="749300" cy="596900"/>
          </a:xfrm>
          <a:prstGeom prst="downArrow">
            <a:avLst/>
          </a:prstGeom>
          <a:solidFill>
            <a:schemeClr val="accent6"/>
          </a:solid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58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5438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dirty="0" err="1" smtClean="0"/>
              <a:t>Fase</a:t>
            </a:r>
            <a:r>
              <a:rPr lang="en-US" sz="2800" dirty="0" smtClean="0"/>
              <a:t> </a:t>
            </a:r>
            <a:r>
              <a:rPr lang="en-US" sz="2800" dirty="0" err="1" smtClean="0"/>
              <a:t>Desain</a:t>
            </a:r>
            <a:endParaRPr lang="en-US" sz="2800" dirty="0" smtClean="0"/>
          </a:p>
        </p:txBody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6400" y="1536700"/>
            <a:ext cx="6705600" cy="44958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err="1" smtClean="0"/>
              <a:t>Desain</a:t>
            </a:r>
            <a:r>
              <a:rPr lang="en-US" dirty="0" smtClean="0"/>
              <a:t> Level </a:t>
            </a:r>
            <a:r>
              <a:rPr lang="en-US" dirty="0" err="1" smtClean="0"/>
              <a:t>Tinggi</a:t>
            </a:r>
            <a:r>
              <a:rPr lang="en-US" dirty="0" smtClean="0"/>
              <a:t> (</a:t>
            </a:r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)</a:t>
            </a:r>
          </a:p>
          <a:p>
            <a:pPr marL="742950" lvl="1" indent="-285750" eaLnBrk="1" hangingPunct="1">
              <a:defRPr/>
            </a:pP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endParaRPr lang="en-US" dirty="0" smtClean="0"/>
          </a:p>
          <a:p>
            <a:pPr marL="742950" lvl="1" indent="-285750" eaLnBrk="1" hangingPunct="1">
              <a:defRPr/>
            </a:pP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endParaRPr lang="en-US" dirty="0" smtClean="0"/>
          </a:p>
          <a:p>
            <a:pPr marL="342900" indent="-342900" eaLnBrk="1" hangingPunct="1">
              <a:defRPr/>
            </a:pPr>
            <a:r>
              <a:rPr lang="en-US" dirty="0" err="1" smtClean="0"/>
              <a:t>Desain</a:t>
            </a:r>
            <a:r>
              <a:rPr lang="en-US" dirty="0" smtClean="0"/>
              <a:t> Level </a:t>
            </a:r>
            <a:r>
              <a:rPr lang="en-US" dirty="0" err="1" smtClean="0"/>
              <a:t>Rendah</a:t>
            </a:r>
            <a:endParaRPr lang="en-US" dirty="0" smtClean="0"/>
          </a:p>
          <a:p>
            <a:pPr marL="742950" lvl="1" indent="-285750" eaLnBrk="1" hangingPunct="1">
              <a:defRPr/>
            </a:pPr>
            <a:r>
              <a:rPr lang="en-US" dirty="0" err="1" smtClean="0"/>
              <a:t>Desain</a:t>
            </a:r>
            <a:r>
              <a:rPr lang="en-US" dirty="0" smtClean="0"/>
              <a:t>  user interface</a:t>
            </a:r>
          </a:p>
          <a:p>
            <a:pPr marL="742950" lvl="1" indent="-285750" eaLnBrk="1" hangingPunct="1">
              <a:defRPr/>
            </a:pP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interface</a:t>
            </a:r>
          </a:p>
          <a:p>
            <a:pPr marL="742950" lvl="1" indent="-285750" eaLnBrk="1" hangingPunct="1">
              <a:defRPr/>
            </a:pP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database</a:t>
            </a:r>
          </a:p>
          <a:p>
            <a:pPr marL="742950" lvl="1" indent="-285750" eaLnBrk="1" hangingPunct="1">
              <a:defRPr/>
            </a:pPr>
            <a:r>
              <a:rPr lang="id-ID" dirty="0" smtClean="0"/>
              <a:t>Desain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endParaRPr lang="en-US" dirty="0" smtClean="0"/>
          </a:p>
          <a:p>
            <a:pPr marL="742950" lvl="1" indent="-285750" eaLnBrk="1" hangingPunct="1">
              <a:defRPr/>
            </a:pP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5216525"/>
            <a:ext cx="8077200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own Arrow 4"/>
          <p:cNvSpPr/>
          <p:nvPr/>
        </p:nvSpPr>
        <p:spPr bwMode="auto">
          <a:xfrm rot="2813655">
            <a:off x="4978400" y="5102225"/>
            <a:ext cx="749300" cy="596900"/>
          </a:xfrm>
          <a:prstGeom prst="downArrow">
            <a:avLst/>
          </a:prstGeom>
          <a:solidFill>
            <a:schemeClr val="accent6"/>
          </a:solid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826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6200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dirty="0" err="1" smtClean="0"/>
              <a:t>Fase</a:t>
            </a:r>
            <a:r>
              <a:rPr lang="en-US" sz="2800" dirty="0" smtClean="0"/>
              <a:t> </a:t>
            </a:r>
            <a:r>
              <a:rPr lang="en-US" sz="2800" dirty="0" err="1" smtClean="0"/>
              <a:t>Implementasi</a:t>
            </a:r>
            <a:endParaRPr lang="en-US" sz="2800" dirty="0" smtClean="0"/>
          </a:p>
        </p:txBody>
      </p:sp>
      <p:sp>
        <p:nvSpPr>
          <p:cNvPr id="70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125" y="1676400"/>
            <a:ext cx="7686675" cy="4621213"/>
          </a:xfrm>
        </p:spPr>
        <p:txBody>
          <a:bodyPr/>
          <a:lstStyle/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-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 smtClean="0"/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verifikasi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endParaRPr lang="en-US" dirty="0" smtClean="0"/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dirty="0" err="1" smtClean="0"/>
              <a:t>Mengkonversi</a:t>
            </a:r>
            <a:r>
              <a:rPr lang="en-US" dirty="0" smtClean="0"/>
              <a:t> data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dirty="0" err="1" smtClean="0"/>
              <a:t>Melakukan</a:t>
            </a:r>
            <a:r>
              <a:rPr lang="en-US" dirty="0" smtClean="0"/>
              <a:t> training user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mendokumentasikan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dirty="0" err="1" smtClean="0"/>
              <a:t>Menginstall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4305300"/>
            <a:ext cx="8077200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own Arrow 4"/>
          <p:cNvSpPr/>
          <p:nvPr/>
        </p:nvSpPr>
        <p:spPr bwMode="auto">
          <a:xfrm rot="10800000">
            <a:off x="5626100" y="5842000"/>
            <a:ext cx="749300" cy="596900"/>
          </a:xfrm>
          <a:prstGeom prst="downArrow">
            <a:avLst/>
          </a:prstGeom>
          <a:solidFill>
            <a:schemeClr val="accent6"/>
          </a:solid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540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228600"/>
            <a:ext cx="74295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dirty="0" err="1"/>
              <a:t>Fase</a:t>
            </a:r>
            <a:r>
              <a:rPr lang="en-US" sz="2800" dirty="0"/>
              <a:t> </a:t>
            </a:r>
            <a:r>
              <a:rPr lang="en-US" sz="2800" dirty="0" smtClean="0"/>
              <a:t>Support/</a:t>
            </a:r>
            <a:r>
              <a:rPr lang="en-US" sz="2800" dirty="0" err="1" smtClean="0"/>
              <a:t>Dukungan</a:t>
            </a:r>
            <a:endParaRPr lang="en-US" sz="2800" dirty="0"/>
          </a:p>
        </p:txBody>
      </p:sp>
      <p:sp>
        <p:nvSpPr>
          <p:cNvPr id="71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0300" y="1625600"/>
            <a:ext cx="5943600" cy="4621213"/>
          </a:xfrm>
        </p:spPr>
        <p:txBody>
          <a:bodyPr/>
          <a:lstStyle/>
          <a:p>
            <a:pPr marL="342900" indent="-342900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</a:p>
          <a:p>
            <a:pPr marL="342900" indent="-342900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dirty="0" err="1" smtClean="0"/>
              <a:t>Memperbaiki</a:t>
            </a:r>
            <a:r>
              <a:rPr lang="en-US" dirty="0" smtClean="0"/>
              <a:t> system</a:t>
            </a:r>
          </a:p>
          <a:p>
            <a:pPr marL="342900" indent="-342900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endParaRPr lang="en-US" dirty="0" smtClean="0"/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400" b="0" dirty="0" smtClean="0"/>
              <a:t>Help desk</a:t>
            </a:r>
          </a:p>
          <a:p>
            <a:pPr lvl="1" eaLnBrk="1" hangingPunct="1">
              <a:defRPr/>
            </a:pPr>
            <a:endParaRPr lang="en-US" sz="2400" b="0" dirty="0" smtClean="0"/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4699000"/>
            <a:ext cx="8077200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own Arrow 4"/>
          <p:cNvSpPr/>
          <p:nvPr/>
        </p:nvSpPr>
        <p:spPr bwMode="auto">
          <a:xfrm>
            <a:off x="7264400" y="4762500"/>
            <a:ext cx="749300" cy="596900"/>
          </a:xfrm>
          <a:prstGeom prst="downArrow">
            <a:avLst/>
          </a:prstGeom>
          <a:solidFill>
            <a:schemeClr val="accent6"/>
          </a:solid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03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718"/>
            <a:ext cx="5791200" cy="111604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i="1" dirty="0" smtClean="0"/>
              <a:t>SDLC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1800" y="1447800"/>
            <a:ext cx="4232275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err="1" smtClean="0"/>
              <a:t>Keuntungan</a:t>
            </a:r>
            <a:r>
              <a:rPr lang="en-US" sz="2400" dirty="0" smtClean="0"/>
              <a:t>:</a:t>
            </a:r>
          </a:p>
          <a:p>
            <a:pPr lvl="1" eaLnBrk="1" hangingPunct="1">
              <a:defRPr/>
            </a:pPr>
            <a:r>
              <a:rPr lang="en-US" sz="2000" b="0" dirty="0" err="1" smtClean="0"/>
              <a:t>Adanya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laporan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setiap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akhir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fase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sehingga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memudahkan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adanya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kontrol</a:t>
            </a:r>
            <a:r>
              <a:rPr lang="en-US" sz="2000" b="0" dirty="0" smtClean="0"/>
              <a:t> / </a:t>
            </a:r>
            <a:r>
              <a:rPr lang="en-US" sz="2000" b="0" dirty="0" err="1" smtClean="0"/>
              <a:t>pengawasan</a:t>
            </a:r>
            <a:endParaRPr lang="en-US" sz="2000" b="0" dirty="0" smtClean="0"/>
          </a:p>
          <a:p>
            <a:pPr lvl="1" eaLnBrk="1" hangingPunct="1">
              <a:defRPr/>
            </a:pPr>
            <a:r>
              <a:rPr lang="en-US" sz="2000" b="0" dirty="0" err="1" smtClean="0"/>
              <a:t>Mudah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melakukan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dokumentasi</a:t>
            </a:r>
            <a:endParaRPr lang="en-US" sz="2000" b="0" dirty="0" smtClean="0"/>
          </a:p>
          <a:p>
            <a:pPr lvl="1" eaLnBrk="1" hangingPunct="1">
              <a:defRPr/>
            </a:pPr>
            <a:r>
              <a:rPr lang="en-US" sz="2000" b="0" dirty="0" err="1" smtClean="0"/>
              <a:t>Dokumentasi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secara</a:t>
            </a:r>
            <a:r>
              <a:rPr lang="en-US" sz="2000" b="0" dirty="0" smtClean="0"/>
              <a:t> formal </a:t>
            </a:r>
            <a:r>
              <a:rPr lang="en-US" sz="2000" b="0" dirty="0" err="1" smtClean="0"/>
              <a:t>sehingga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memudahkan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penelusuran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kembali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terhadap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kebutuhan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bisnis</a:t>
            </a:r>
            <a:endParaRPr lang="en-US" sz="2000" b="0" dirty="0" smtClean="0"/>
          </a:p>
          <a:p>
            <a:pPr lvl="1" eaLnBrk="1" hangingPunct="1">
              <a:defRPr/>
            </a:pPr>
            <a:endParaRPr lang="en-US" sz="2000" dirty="0" smtClean="0"/>
          </a:p>
        </p:txBody>
      </p:sp>
      <p:sp>
        <p:nvSpPr>
          <p:cNvPr id="2048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08500" y="1435100"/>
            <a:ext cx="4635500" cy="45847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err="1" smtClean="0"/>
              <a:t>Kelemahan</a:t>
            </a:r>
            <a:r>
              <a:rPr lang="en-US" sz="2400" dirty="0" smtClean="0"/>
              <a:t>:</a:t>
            </a:r>
          </a:p>
          <a:p>
            <a:pPr lvl="1" eaLnBrk="1" hangingPunct="1">
              <a:defRPr/>
            </a:pPr>
            <a:r>
              <a:rPr lang="en-US" sz="2000" b="0" dirty="0" err="1" smtClean="0"/>
              <a:t>Pengguna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mendapatkan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produk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sesuai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dengan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pemahaman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pengembang</a:t>
            </a:r>
            <a:r>
              <a:rPr lang="en-US" sz="2000" b="0" dirty="0" smtClean="0"/>
              <a:t>, yang </a:t>
            </a:r>
            <a:r>
              <a:rPr lang="en-US" sz="2000" b="0" dirty="0" err="1" smtClean="0"/>
              <a:t>belum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tentu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sesuai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kebutuhan</a:t>
            </a:r>
            <a:endParaRPr lang="en-US" sz="2000" b="0" dirty="0" smtClean="0"/>
          </a:p>
          <a:p>
            <a:pPr lvl="1" eaLnBrk="1" hangingPunct="1">
              <a:defRPr/>
            </a:pPr>
            <a:r>
              <a:rPr lang="en-US" sz="2000" b="0" dirty="0" err="1" smtClean="0"/>
              <a:t>Dokumentasi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mahal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menghabiskan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waktu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dalam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pembuatan</a:t>
            </a:r>
            <a:r>
              <a:rPr lang="en-US" sz="2000" b="0" dirty="0" smtClean="0"/>
              <a:t>, </a:t>
            </a:r>
            <a:r>
              <a:rPr lang="en-US" sz="2000" b="0" dirty="0" err="1" smtClean="0"/>
              <a:t>dan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selalu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berubah</a:t>
            </a:r>
            <a:r>
              <a:rPr lang="en-US" sz="2000" b="0" dirty="0" smtClean="0"/>
              <a:t>/ </a:t>
            </a:r>
            <a:r>
              <a:rPr lang="en-US" sz="2000" b="0" dirty="0" err="1" smtClean="0"/>
              <a:t>mengalami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perbaikan</a:t>
            </a:r>
            <a:endParaRPr lang="en-US" sz="2000" b="0" dirty="0" smtClean="0"/>
          </a:p>
          <a:p>
            <a:pPr lvl="1" eaLnBrk="1" hangingPunct="1">
              <a:defRPr/>
            </a:pPr>
            <a:endParaRPr lang="en-US" sz="2000" b="0" dirty="0" smtClean="0"/>
          </a:p>
        </p:txBody>
      </p:sp>
    </p:spTree>
    <p:extLst>
      <p:ext uri="{BB962C8B-B14F-4D97-AF65-F5344CB8AC3E}">
        <p14:creationId xmlns:p14="http://schemas.microsoft.com/office/powerpoint/2010/main" val="63459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75240" cy="828010"/>
          </a:xfrm>
        </p:spPr>
        <p:txBody>
          <a:bodyPr>
            <a:normAutofit/>
          </a:bodyPr>
          <a:lstStyle/>
          <a:p>
            <a:r>
              <a:rPr lang="id-ID" sz="2800" b="1" dirty="0" smtClean="0"/>
              <a:t>PENGEMBANGAN SYSTEM</a:t>
            </a:r>
            <a:endParaRPr lang="id-ID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8712968" cy="5040560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id-ID" sz="2200" b="1" dirty="0" smtClean="0"/>
              <a:t>Pembuatan suatu </a:t>
            </a:r>
            <a:r>
              <a:rPr lang="id-ID" sz="2200" b="1" dirty="0"/>
              <a:t>sistem </a:t>
            </a:r>
            <a:r>
              <a:rPr lang="id-ID" sz="2200" b="1" dirty="0" smtClean="0"/>
              <a:t>sering </a:t>
            </a:r>
            <a:r>
              <a:rPr lang="id-ID" sz="2200" b="1" dirty="0"/>
              <a:t>disebut sebagai proses pengembangan sistem (</a:t>
            </a:r>
            <a:r>
              <a:rPr lang="id-ID" sz="2200" b="1" i="1" dirty="0"/>
              <a:t>System Development</a:t>
            </a:r>
            <a:r>
              <a:rPr lang="id-ID" sz="2200" b="1" dirty="0" smtClean="0"/>
              <a:t>).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id-ID" sz="2200" b="1" dirty="0" smtClean="0"/>
              <a:t>Pengembangan </a:t>
            </a:r>
            <a:r>
              <a:rPr lang="id-ID" sz="2200" b="1" dirty="0"/>
              <a:t>sistem didefinisikan sebagai : </a:t>
            </a:r>
            <a:endParaRPr lang="id-ID" sz="2200" b="1" dirty="0" smtClean="0"/>
          </a:p>
          <a:p>
            <a:pPr lvl="1" algn="just">
              <a:spcBef>
                <a:spcPts val="0"/>
              </a:spcBef>
              <a:spcAft>
                <a:spcPts val="1800"/>
              </a:spcAft>
            </a:pPr>
            <a:r>
              <a:rPr lang="id-ID" sz="2200" b="1" dirty="0" smtClean="0"/>
              <a:t>Aktivitas </a:t>
            </a:r>
            <a:r>
              <a:rPr lang="id-ID" sz="2200" b="1" dirty="0"/>
              <a:t>untuk menghasilkan sistem </a:t>
            </a:r>
            <a:r>
              <a:rPr lang="id-ID" sz="2200" b="1" dirty="0" smtClean="0"/>
              <a:t>berbasis </a:t>
            </a:r>
            <a:r>
              <a:rPr lang="id-ID" sz="2200" b="1" dirty="0"/>
              <a:t>komputer untuk menyelesaikan persoalan (</a:t>
            </a:r>
            <a:r>
              <a:rPr lang="id-ID" sz="2200" b="1" i="1" dirty="0"/>
              <a:t>problem</a:t>
            </a:r>
            <a:r>
              <a:rPr lang="id-ID" sz="2200" b="1" dirty="0"/>
              <a:t>) organisasi atau memanfaatkan kesempatan (</a:t>
            </a:r>
            <a:r>
              <a:rPr lang="id-ID" sz="2200" b="1" i="1" dirty="0"/>
              <a:t>opportunities</a:t>
            </a:r>
            <a:r>
              <a:rPr lang="id-ID" sz="2200" b="1" dirty="0"/>
              <a:t>) yang timbul. </a:t>
            </a:r>
            <a:endParaRPr lang="id-ID" sz="2200" b="1" dirty="0" smtClean="0"/>
          </a:p>
          <a:p>
            <a:pPr lvl="1" algn="just">
              <a:spcBef>
                <a:spcPts val="0"/>
              </a:spcBef>
              <a:spcAft>
                <a:spcPts val="1800"/>
              </a:spcAft>
            </a:pPr>
            <a:r>
              <a:rPr lang="id-ID" sz="2200" b="1" dirty="0" smtClean="0"/>
              <a:t>Menyusun </a:t>
            </a:r>
            <a:r>
              <a:rPr lang="id-ID" sz="2200" b="1" dirty="0"/>
              <a:t>suatu sistem yang baru untuk menggantikan sistem yang lama secara keseluruhan atau memperbaiki sistem yang ada.</a:t>
            </a:r>
          </a:p>
        </p:txBody>
      </p:sp>
    </p:spTree>
    <p:extLst>
      <p:ext uri="{BB962C8B-B14F-4D97-AF65-F5344CB8AC3E}">
        <p14:creationId xmlns:p14="http://schemas.microsoft.com/office/powerpoint/2010/main" val="362489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116042"/>
          </a:xfrm>
        </p:spPr>
        <p:txBody>
          <a:bodyPr>
            <a:normAutofit/>
          </a:bodyPr>
          <a:lstStyle/>
          <a:p>
            <a:r>
              <a:rPr lang="id-ID" sz="3200" dirty="0" smtClean="0"/>
              <a:t>Metode lain</a:t>
            </a:r>
            <a:endParaRPr lang="id-ID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752600"/>
            <a:ext cx="8363272" cy="4844752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/>
              <a:t>RAD</a:t>
            </a:r>
            <a:r>
              <a:rPr lang="id-ID" sz="2800" dirty="0"/>
              <a:t> (Rapid Application </a:t>
            </a:r>
            <a:r>
              <a:rPr lang="id-ID" sz="2800" dirty="0" smtClean="0"/>
              <a:t>Development)</a:t>
            </a:r>
            <a:endParaRPr lang="en-US" sz="2800" dirty="0"/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Quick development allowing fast, but limited functionality</a:t>
            </a:r>
          </a:p>
          <a:p>
            <a:pPr lvl="2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Phased development</a:t>
            </a:r>
          </a:p>
          <a:p>
            <a:pPr lvl="3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Sequential serial development</a:t>
            </a:r>
          </a:p>
          <a:p>
            <a:pPr lvl="2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Prototyping</a:t>
            </a:r>
          </a:p>
          <a:p>
            <a:pPr lvl="3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Rapid development of portions of projects for user input and modification</a:t>
            </a:r>
          </a:p>
          <a:p>
            <a:pPr lvl="3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Small working model or may become functional part of final system</a:t>
            </a:r>
          </a:p>
          <a:p>
            <a:pPr lvl="2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Throwaway prototyping</a:t>
            </a:r>
          </a:p>
          <a:p>
            <a:pPr lvl="3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Pilot test or simple development platforms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0668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4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317641"/>
            <a:ext cx="3810124" cy="8128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 i="1" dirty="0"/>
              <a:t>Prototyping</a:t>
            </a:r>
          </a:p>
        </p:txBody>
      </p:sp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107504" y="1146884"/>
            <a:ext cx="3672408" cy="258532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3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3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3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3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3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285750" indent="-285750" algn="just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800" i="1" dirty="0" smtClean="0">
                <a:solidFill>
                  <a:schemeClr val="tx1"/>
                </a:solidFill>
                <a:latin typeface="Calibri" pitchFamily="34" charset="0"/>
              </a:rPr>
              <a:t>Rapid development of portions of projects for user input and modification</a:t>
            </a:r>
          </a:p>
          <a:p>
            <a:pPr marL="285750" indent="-285750" algn="just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800" i="1" dirty="0" smtClean="0">
                <a:solidFill>
                  <a:schemeClr val="tx1"/>
                </a:solidFill>
                <a:latin typeface="Calibri" pitchFamily="34" charset="0"/>
              </a:rPr>
              <a:t>Small working model or may become functional part of final system</a:t>
            </a:r>
            <a:endParaRPr lang="en-US" sz="1800" i="1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5" name="Picture 4" descr="FIG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23928" y="404664"/>
            <a:ext cx="4996036" cy="6453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2425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718"/>
            <a:ext cx="303468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id-ID" sz="3200" dirty="0" smtClean="0"/>
              <a:t>METODE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err="1" smtClean="0"/>
              <a:t>Prototipe</a:t>
            </a:r>
            <a:endParaRPr lang="id-ID" sz="3200" dirty="0" smtClean="0"/>
          </a:p>
        </p:txBody>
      </p:sp>
      <p:sp>
        <p:nvSpPr>
          <p:cNvPr id="1029" name="Rectangle 3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644765"/>
              </p:ext>
            </p:extLst>
          </p:nvPr>
        </p:nvGraphicFramePr>
        <p:xfrm>
          <a:off x="2602525" y="0"/>
          <a:ext cx="6361963" cy="6741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Picture" r:id="rId4" imgW="5604091" imgH="6243346" progId="Word.Picture.8">
                  <p:embed/>
                </p:oleObj>
              </mc:Choice>
              <mc:Fallback>
                <p:oleObj name="Picture" r:id="rId4" imgW="5604091" imgH="6243346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1122" r="4691" b="14847"/>
                      <a:stretch>
                        <a:fillRect/>
                      </a:stretch>
                    </p:blipFill>
                    <p:spPr bwMode="auto">
                      <a:xfrm>
                        <a:off x="2602525" y="0"/>
                        <a:ext cx="6361963" cy="67413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680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dirty="0" smtClean="0"/>
              <a:t>prototIPE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91264" cy="4844752"/>
          </a:xfrm>
        </p:spPr>
        <p:txBody>
          <a:bodyPr>
            <a:normAutofit lnSpcReduction="10000"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b="0" dirty="0" err="1"/>
              <a:t>Suatu</a:t>
            </a:r>
            <a:r>
              <a:rPr lang="en-US" sz="2400" b="0" dirty="0"/>
              <a:t> </a:t>
            </a:r>
            <a:r>
              <a:rPr lang="en-US" sz="2400" b="0" dirty="0" err="1"/>
              <a:t>metode</a:t>
            </a:r>
            <a:r>
              <a:rPr lang="en-US" sz="2400" b="0" dirty="0"/>
              <a:t> </a:t>
            </a:r>
            <a:r>
              <a:rPr lang="en-US" sz="2400" b="0" dirty="0" err="1"/>
              <a:t>dalam</a:t>
            </a:r>
            <a:r>
              <a:rPr lang="en-US" sz="2400" b="0" dirty="0"/>
              <a:t> </a:t>
            </a:r>
            <a:r>
              <a:rPr lang="en-US" sz="2400" b="0" dirty="0" err="1"/>
              <a:t>pengembangan</a:t>
            </a:r>
            <a:r>
              <a:rPr lang="en-US" sz="2400" b="0" dirty="0"/>
              <a:t> </a:t>
            </a:r>
            <a:r>
              <a:rPr lang="en-US" sz="2400" b="0" dirty="0" err="1"/>
              <a:t>sistem</a:t>
            </a:r>
            <a:r>
              <a:rPr lang="en-US" sz="2400" b="0" dirty="0"/>
              <a:t> yang </a:t>
            </a:r>
            <a:r>
              <a:rPr lang="en-US" sz="2400" b="0" dirty="0" err="1"/>
              <a:t>menggunakan</a:t>
            </a:r>
            <a:r>
              <a:rPr lang="en-US" sz="2400" b="0" dirty="0"/>
              <a:t> </a:t>
            </a:r>
            <a:r>
              <a:rPr lang="en-US" sz="2400" b="0" dirty="0" err="1"/>
              <a:t>pendekatan</a:t>
            </a:r>
            <a:r>
              <a:rPr lang="en-US" sz="2400" b="0" dirty="0"/>
              <a:t> </a:t>
            </a:r>
            <a:r>
              <a:rPr lang="en-US" sz="2400" b="0" dirty="0" err="1"/>
              <a:t>untuk</a:t>
            </a:r>
            <a:r>
              <a:rPr lang="en-US" sz="2400" b="0" dirty="0"/>
              <a:t> </a:t>
            </a:r>
            <a:r>
              <a:rPr lang="en-US" sz="2400" b="0" dirty="0" err="1"/>
              <a:t>membuat</a:t>
            </a:r>
            <a:r>
              <a:rPr lang="en-US" sz="2400" b="0" dirty="0"/>
              <a:t> </a:t>
            </a:r>
            <a:r>
              <a:rPr lang="en-US" sz="2400" b="0" dirty="0" err="1"/>
              <a:t>sesuatu</a:t>
            </a:r>
            <a:r>
              <a:rPr lang="en-US" sz="2400" b="0" dirty="0"/>
              <a:t> program </a:t>
            </a:r>
            <a:r>
              <a:rPr lang="en-US" sz="2400" b="0" dirty="0" err="1"/>
              <a:t>dengan</a:t>
            </a:r>
            <a:r>
              <a:rPr lang="en-US" sz="2400" b="0" dirty="0"/>
              <a:t> </a:t>
            </a:r>
            <a:r>
              <a:rPr lang="en-US" sz="2400" b="0" dirty="0" err="1"/>
              <a:t>cepat</a:t>
            </a:r>
            <a:r>
              <a:rPr lang="en-US" sz="2400" b="0" dirty="0"/>
              <a:t> </a:t>
            </a:r>
            <a:r>
              <a:rPr lang="en-US" sz="2400" b="0" dirty="0" err="1"/>
              <a:t>dan</a:t>
            </a:r>
            <a:r>
              <a:rPr lang="en-US" sz="2400" b="0" dirty="0"/>
              <a:t> </a:t>
            </a:r>
            <a:r>
              <a:rPr lang="en-US" sz="2400" b="0" dirty="0" err="1"/>
              <a:t>bertahap</a:t>
            </a:r>
            <a:r>
              <a:rPr lang="en-US" sz="2400" b="0" dirty="0"/>
              <a:t> </a:t>
            </a:r>
            <a:r>
              <a:rPr lang="en-US" sz="2400" b="0" dirty="0" err="1"/>
              <a:t>sehingga</a:t>
            </a:r>
            <a:r>
              <a:rPr lang="en-US" sz="2400" b="0" dirty="0"/>
              <a:t> </a:t>
            </a:r>
            <a:r>
              <a:rPr lang="en-US" sz="2400" b="0" dirty="0" err="1"/>
              <a:t>segera</a:t>
            </a:r>
            <a:r>
              <a:rPr lang="en-US" sz="2400" b="0" dirty="0"/>
              <a:t> </a:t>
            </a:r>
            <a:r>
              <a:rPr lang="en-US" sz="2400" b="0" dirty="0" err="1"/>
              <a:t>dapat</a:t>
            </a:r>
            <a:r>
              <a:rPr lang="en-US" sz="2400" b="0" dirty="0"/>
              <a:t> </a:t>
            </a:r>
            <a:r>
              <a:rPr lang="en-US" sz="2400" b="0" dirty="0" err="1"/>
              <a:t>dievaluasi</a:t>
            </a:r>
            <a:r>
              <a:rPr lang="en-US" sz="2400" b="0" dirty="0"/>
              <a:t> </a:t>
            </a:r>
            <a:r>
              <a:rPr lang="en-US" sz="2400" b="0" dirty="0" err="1"/>
              <a:t>oleh</a:t>
            </a:r>
            <a:r>
              <a:rPr lang="en-US" sz="2400" b="0" dirty="0"/>
              <a:t> </a:t>
            </a:r>
            <a:r>
              <a:rPr lang="en-US" sz="2400" b="0" dirty="0" err="1"/>
              <a:t>pemakai</a:t>
            </a:r>
            <a:r>
              <a:rPr lang="id-ID" sz="2400" b="0" dirty="0"/>
              <a:t> </a:t>
            </a:r>
            <a:endParaRPr lang="en-US" sz="2400" b="0" dirty="0"/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b="0" dirty="0" err="1"/>
              <a:t>Selain</a:t>
            </a:r>
            <a:r>
              <a:rPr lang="en-US" sz="2400" b="0" dirty="0"/>
              <a:t> </a:t>
            </a:r>
            <a:r>
              <a:rPr lang="en-US" sz="2400" b="0" dirty="0" err="1"/>
              <a:t>itu</a:t>
            </a:r>
            <a:r>
              <a:rPr lang="en-US" sz="2400" b="0" dirty="0"/>
              <a:t>, </a:t>
            </a:r>
            <a:r>
              <a:rPr lang="en-US" sz="2400" b="0" dirty="0" err="1"/>
              <a:t>prototipe</a:t>
            </a:r>
            <a:r>
              <a:rPr lang="en-US" sz="2400" b="0" dirty="0"/>
              <a:t> </a:t>
            </a:r>
            <a:r>
              <a:rPr lang="en-US" sz="2400" b="0" dirty="0" err="1"/>
              <a:t>membuat</a:t>
            </a:r>
            <a:r>
              <a:rPr lang="en-US" sz="2400" b="0" dirty="0"/>
              <a:t> proses </a:t>
            </a:r>
            <a:r>
              <a:rPr lang="en-US" sz="2400" b="0" dirty="0" err="1"/>
              <a:t>pengembangan</a:t>
            </a:r>
            <a:r>
              <a:rPr lang="en-US" sz="2400" b="0" dirty="0"/>
              <a:t> </a:t>
            </a:r>
            <a:r>
              <a:rPr lang="en-US" sz="2400" b="0" dirty="0" err="1"/>
              <a:t>sistem</a:t>
            </a:r>
            <a:r>
              <a:rPr lang="en-US" sz="2400" b="0" dirty="0"/>
              <a:t> </a:t>
            </a:r>
            <a:r>
              <a:rPr lang="en-US" sz="2400" b="0" dirty="0" err="1"/>
              <a:t>informasi</a:t>
            </a:r>
            <a:r>
              <a:rPr lang="en-US" sz="2400" b="0" dirty="0"/>
              <a:t> </a:t>
            </a:r>
            <a:r>
              <a:rPr lang="en-US" sz="2400" b="0" dirty="0" err="1"/>
              <a:t>menjadi</a:t>
            </a:r>
            <a:r>
              <a:rPr lang="en-US" sz="2400" b="0" dirty="0"/>
              <a:t> </a:t>
            </a:r>
            <a:r>
              <a:rPr lang="en-US" sz="2400" b="0" dirty="0" err="1"/>
              <a:t>lebih</a:t>
            </a:r>
            <a:r>
              <a:rPr lang="en-US" sz="2400" b="0" dirty="0"/>
              <a:t> </a:t>
            </a:r>
            <a:r>
              <a:rPr lang="en-US" sz="2400" b="0" dirty="0" err="1"/>
              <a:t>cepat</a:t>
            </a:r>
            <a:r>
              <a:rPr lang="en-US" sz="2400" b="0" dirty="0"/>
              <a:t> </a:t>
            </a:r>
            <a:r>
              <a:rPr lang="en-US" sz="2400" b="0" dirty="0" err="1"/>
              <a:t>dan</a:t>
            </a:r>
            <a:r>
              <a:rPr lang="en-US" sz="2400" b="0" dirty="0"/>
              <a:t> </a:t>
            </a:r>
            <a:r>
              <a:rPr lang="en-US" sz="2400" b="0" dirty="0" err="1"/>
              <a:t>lebih</a:t>
            </a:r>
            <a:r>
              <a:rPr lang="en-US" sz="2400" b="0" dirty="0"/>
              <a:t> </a:t>
            </a:r>
            <a:r>
              <a:rPr lang="en-US" sz="2400" b="0" dirty="0" err="1"/>
              <a:t>mudah</a:t>
            </a:r>
            <a:r>
              <a:rPr lang="en-US" sz="2400" b="0" dirty="0"/>
              <a:t>, </a:t>
            </a:r>
            <a:r>
              <a:rPr lang="en-US" sz="2400" b="0" dirty="0" err="1"/>
              <a:t>terutama</a:t>
            </a:r>
            <a:r>
              <a:rPr lang="en-US" sz="2400" b="0" dirty="0"/>
              <a:t> </a:t>
            </a:r>
            <a:r>
              <a:rPr lang="en-US" sz="2400" b="0" dirty="0" err="1"/>
              <a:t>pada</a:t>
            </a:r>
            <a:r>
              <a:rPr lang="en-US" sz="2400" b="0" dirty="0"/>
              <a:t> </a:t>
            </a:r>
            <a:r>
              <a:rPr lang="en-US" sz="2400" b="0" dirty="0" err="1"/>
              <a:t>kedaaan</a:t>
            </a:r>
            <a:r>
              <a:rPr lang="en-US" sz="2400" b="0" dirty="0"/>
              <a:t> </a:t>
            </a:r>
            <a:r>
              <a:rPr lang="en-US" sz="2400" b="0" dirty="0" err="1"/>
              <a:t>kebutuhan</a:t>
            </a:r>
            <a:r>
              <a:rPr lang="en-US" sz="2400" b="0" dirty="0"/>
              <a:t> </a:t>
            </a:r>
            <a:r>
              <a:rPr lang="en-US" sz="2400" b="0" dirty="0" err="1"/>
              <a:t>pemakai</a:t>
            </a:r>
            <a:r>
              <a:rPr lang="en-US" sz="2400" b="0" dirty="0"/>
              <a:t> </a:t>
            </a:r>
            <a:r>
              <a:rPr lang="en-US" sz="2400" b="0" dirty="0" err="1"/>
              <a:t>sulit</a:t>
            </a:r>
            <a:r>
              <a:rPr lang="en-US" sz="2400" b="0" dirty="0"/>
              <a:t> </a:t>
            </a:r>
            <a:r>
              <a:rPr lang="en-US" sz="2400" b="0" dirty="0" err="1"/>
              <a:t>untuk</a:t>
            </a:r>
            <a:r>
              <a:rPr lang="en-US" sz="2400" b="0" dirty="0"/>
              <a:t> </a:t>
            </a:r>
            <a:r>
              <a:rPr lang="en-US" sz="2400" b="0" dirty="0" err="1"/>
              <a:t>diidentifikasi</a:t>
            </a:r>
            <a:r>
              <a:rPr lang="en-US" sz="2400" b="0" dirty="0"/>
              <a:t>.</a:t>
            </a:r>
          </a:p>
          <a:p>
            <a:pPr marL="342900" indent="-342900" algn="just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</a:pPr>
            <a:endParaRPr lang="id-ID" sz="2400" b="0" dirty="0"/>
          </a:p>
        </p:txBody>
      </p:sp>
    </p:spTree>
    <p:extLst>
      <p:ext uri="{BB962C8B-B14F-4D97-AF65-F5344CB8AC3E}">
        <p14:creationId xmlns:p14="http://schemas.microsoft.com/office/powerpoint/2010/main" val="343073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718"/>
            <a:ext cx="5791200" cy="900018"/>
          </a:xfrm>
        </p:spPr>
        <p:txBody>
          <a:bodyPr>
            <a:normAutofit/>
          </a:bodyPr>
          <a:lstStyle/>
          <a:p>
            <a:pPr eaLnBrk="1" hangingPunct="1"/>
            <a:r>
              <a:rPr lang="id-ID" sz="2800" dirty="0" smtClean="0"/>
              <a:t>TUJUA</a:t>
            </a:r>
            <a:r>
              <a:rPr lang="en-US" sz="2800" dirty="0" smtClean="0"/>
              <a:t>n </a:t>
            </a:r>
            <a:r>
              <a:rPr lang="en-US" sz="2800" dirty="0" err="1" smtClean="0"/>
              <a:t>Prototipe</a:t>
            </a:r>
            <a:r>
              <a:rPr lang="en-US" sz="2800" dirty="0" smtClean="0"/>
              <a:t> :</a:t>
            </a:r>
            <a:endParaRPr lang="id-ID" sz="2800" dirty="0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435280" cy="4916760"/>
          </a:xfrm>
        </p:spPr>
        <p:txBody>
          <a:bodyPr>
            <a:normAutofit/>
          </a:bodyPr>
          <a:lstStyle/>
          <a:p>
            <a:pPr marL="504000" indent="-504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rgbClr val="0000FF"/>
              </a:buClr>
              <a:buFont typeface="Arial" pitchFamily="34" charset="0"/>
              <a:buChar char="•"/>
            </a:pPr>
            <a:r>
              <a:rPr lang="en-US" sz="2400" b="0" dirty="0" err="1" smtClean="0"/>
              <a:t>Mengurangi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waktu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sebelum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pemakai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melihat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sesuatu</a:t>
            </a:r>
            <a:r>
              <a:rPr lang="en-US" sz="2400" b="0" dirty="0" smtClean="0"/>
              <a:t> yang </a:t>
            </a:r>
            <a:r>
              <a:rPr lang="en-US" sz="2400" b="0" dirty="0" err="1" smtClean="0"/>
              <a:t>konkret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dari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usaha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pengembangan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sistem</a:t>
            </a:r>
            <a:endParaRPr lang="en-US" sz="2400" b="0" dirty="0" smtClean="0"/>
          </a:p>
          <a:p>
            <a:pPr marL="504000" indent="-504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rgbClr val="0000FF"/>
              </a:buClr>
              <a:buFont typeface="Arial" pitchFamily="34" charset="0"/>
              <a:buChar char="•"/>
            </a:pPr>
            <a:r>
              <a:rPr lang="en-US" sz="2400" b="0" dirty="0" err="1" smtClean="0"/>
              <a:t>Menyediakan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umpan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balik</a:t>
            </a:r>
            <a:r>
              <a:rPr lang="en-US" sz="2400" b="0" dirty="0" smtClean="0"/>
              <a:t> yang </a:t>
            </a:r>
            <a:r>
              <a:rPr lang="en-US" sz="2400" b="0" dirty="0" err="1" smtClean="0"/>
              <a:t>cepat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dari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pemakai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kepada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pengembang</a:t>
            </a:r>
            <a:endParaRPr lang="en-US" sz="2400" b="0" dirty="0" smtClean="0"/>
          </a:p>
          <a:p>
            <a:pPr marL="504000" indent="-504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rgbClr val="0000FF"/>
              </a:buClr>
              <a:buFont typeface="Arial" pitchFamily="34" charset="0"/>
              <a:buChar char="•"/>
            </a:pPr>
            <a:r>
              <a:rPr lang="en-US" sz="2400" b="0" dirty="0" err="1" smtClean="0"/>
              <a:t>Membantu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menggambarkan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kebutuhan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pemakai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dengan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kesalahan</a:t>
            </a:r>
            <a:r>
              <a:rPr lang="en-US" sz="2400" b="0" dirty="0" smtClean="0"/>
              <a:t> yang </a:t>
            </a:r>
            <a:r>
              <a:rPr lang="en-US" sz="2400" b="0" dirty="0" err="1" smtClean="0"/>
              <a:t>lebih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sedikit</a:t>
            </a:r>
            <a:endParaRPr lang="en-US" sz="2400" b="0" dirty="0" smtClean="0"/>
          </a:p>
          <a:p>
            <a:pPr marL="504000" indent="-504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rgbClr val="0000FF"/>
              </a:buClr>
              <a:buFont typeface="Arial" pitchFamily="34" charset="0"/>
              <a:buChar char="•"/>
            </a:pPr>
            <a:r>
              <a:rPr lang="en-US" sz="2400" b="0" dirty="0" err="1" smtClean="0"/>
              <a:t>Meningkatkan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pemahaman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pengembang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dan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pemakai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terhadap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sasaran</a:t>
            </a:r>
            <a:r>
              <a:rPr lang="en-US" sz="2400" b="0" dirty="0" smtClean="0"/>
              <a:t> yang </a:t>
            </a:r>
            <a:r>
              <a:rPr lang="en-US" sz="2400" b="0" dirty="0" err="1" smtClean="0"/>
              <a:t>seharusnya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dicapai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oleh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sistem</a:t>
            </a:r>
            <a:endParaRPr lang="en-US" sz="2400" b="0" dirty="0" smtClean="0"/>
          </a:p>
          <a:p>
            <a:pPr marL="504000" indent="-504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rgbClr val="0000FF"/>
              </a:buClr>
              <a:buFont typeface="Arial" pitchFamily="34" charset="0"/>
              <a:buChar char="•"/>
            </a:pPr>
            <a:r>
              <a:rPr lang="en-US" sz="2400" b="0" dirty="0" err="1" smtClean="0"/>
              <a:t>Menjadikan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keterlibatan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pemakai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sangat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berarti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dalam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analisis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dan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desain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sistem</a:t>
            </a:r>
            <a:endParaRPr lang="id-ID" sz="2400" b="0" dirty="0" smtClean="0"/>
          </a:p>
        </p:txBody>
      </p:sp>
    </p:spTree>
    <p:extLst>
      <p:ext uri="{BB962C8B-B14F-4D97-AF65-F5344CB8AC3E}">
        <p14:creationId xmlns:p14="http://schemas.microsoft.com/office/powerpoint/2010/main" val="34122213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718"/>
            <a:ext cx="5791200" cy="75600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d-ID" sz="3200" dirty="0" smtClean="0"/>
              <a:t>PROTOTIPE</a:t>
            </a:r>
            <a:endParaRPr lang="en-US" sz="3200" dirty="0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1801" y="1196752"/>
            <a:ext cx="3996183" cy="5472608"/>
          </a:xfrm>
        </p:spPr>
        <p:txBody>
          <a:bodyPr>
            <a:normAutofit/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en-US" sz="2000" dirty="0" err="1" smtClean="0"/>
              <a:t>Keuntungan</a:t>
            </a:r>
            <a:r>
              <a:rPr lang="en-US" sz="2000" dirty="0" smtClean="0"/>
              <a:t>:</a:t>
            </a:r>
          </a:p>
          <a:p>
            <a:pPr marL="342900" lvl="0" indent="-342900" fontAlgn="base">
              <a:spcBef>
                <a:spcPct val="0"/>
              </a:spcBef>
              <a:spcAft>
                <a:spcPts val="1200"/>
              </a:spcAft>
              <a:buFont typeface="Symbol" pitchFamily="18" charset="2"/>
              <a:buChar char=""/>
              <a:tabLst>
                <a:tab pos="-914400" algn="l"/>
                <a:tab pos="-457200" algn="l"/>
                <a:tab pos="269875" algn="l"/>
              </a:tabLst>
            </a:pPr>
            <a:r>
              <a:rPr lang="en-US" sz="2000" b="0" dirty="0" err="1"/>
              <a:t>Pendefinisian</a:t>
            </a:r>
            <a:r>
              <a:rPr lang="en-US" sz="2000" b="0" dirty="0"/>
              <a:t> </a:t>
            </a:r>
            <a:r>
              <a:rPr lang="en-US" sz="2000" b="0" dirty="0" err="1"/>
              <a:t>kebutuhan</a:t>
            </a:r>
            <a:r>
              <a:rPr lang="en-US" sz="2000" b="0" dirty="0"/>
              <a:t> </a:t>
            </a:r>
            <a:r>
              <a:rPr lang="en-US" sz="2000" b="0" dirty="0" err="1"/>
              <a:t>pemakai</a:t>
            </a:r>
            <a:r>
              <a:rPr lang="en-US" sz="2000" b="0" dirty="0"/>
              <a:t> </a:t>
            </a:r>
            <a:r>
              <a:rPr lang="en-US" sz="2000" b="0" dirty="0" err="1"/>
              <a:t>menjadi</a:t>
            </a:r>
            <a:r>
              <a:rPr lang="en-US" sz="2000" b="0" dirty="0"/>
              <a:t> </a:t>
            </a:r>
            <a:r>
              <a:rPr lang="en-US" sz="2000" b="0" dirty="0" err="1"/>
              <a:t>lebih</a:t>
            </a:r>
            <a:r>
              <a:rPr lang="en-US" sz="2000" b="0" dirty="0"/>
              <a:t> </a:t>
            </a:r>
            <a:r>
              <a:rPr lang="en-US" sz="2000" b="0" dirty="0" err="1"/>
              <a:t>baik</a:t>
            </a:r>
            <a:r>
              <a:rPr lang="en-US" sz="2000" b="0" dirty="0"/>
              <a:t> </a:t>
            </a:r>
            <a:r>
              <a:rPr lang="en-US" sz="2000" b="0" dirty="0" err="1"/>
              <a:t>karena</a:t>
            </a:r>
            <a:r>
              <a:rPr lang="en-US" sz="2000" b="0" dirty="0"/>
              <a:t> </a:t>
            </a:r>
            <a:r>
              <a:rPr lang="en-US" sz="2000" b="0" dirty="0" err="1"/>
              <a:t>keterlibatan</a:t>
            </a:r>
            <a:r>
              <a:rPr lang="en-US" sz="2000" b="0" dirty="0"/>
              <a:t> </a:t>
            </a:r>
            <a:r>
              <a:rPr lang="en-US" sz="2000" b="0" dirty="0" err="1"/>
              <a:t>pemakai</a:t>
            </a:r>
            <a:r>
              <a:rPr lang="en-US" sz="2000" b="0" dirty="0"/>
              <a:t> yang </a:t>
            </a:r>
            <a:r>
              <a:rPr lang="en-US" sz="2000" b="0" dirty="0" err="1"/>
              <a:t>lebih</a:t>
            </a:r>
            <a:r>
              <a:rPr lang="en-US" sz="2000" b="0" dirty="0"/>
              <a:t> </a:t>
            </a:r>
            <a:r>
              <a:rPr lang="en-US" sz="2000" b="0" dirty="0" err="1"/>
              <a:t>intensif</a:t>
            </a:r>
            <a:endParaRPr lang="id-ID" sz="2000" b="0" dirty="0"/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1200"/>
              </a:spcAft>
              <a:buFont typeface="Symbol" pitchFamily="18" charset="2"/>
              <a:buChar char=""/>
              <a:tabLst>
                <a:tab pos="-914400" algn="l"/>
                <a:tab pos="-457200" algn="l"/>
                <a:tab pos="269875" algn="l"/>
              </a:tabLst>
            </a:pPr>
            <a:r>
              <a:rPr lang="en-US" sz="2000" b="0" dirty="0" err="1"/>
              <a:t>Mempersingkat</a:t>
            </a:r>
            <a:r>
              <a:rPr lang="en-US" sz="2000" b="0" dirty="0"/>
              <a:t> </a:t>
            </a:r>
            <a:r>
              <a:rPr lang="en-US" sz="2000" b="0" dirty="0" err="1"/>
              <a:t>waktu</a:t>
            </a:r>
            <a:r>
              <a:rPr lang="en-US" sz="2000" b="0" dirty="0"/>
              <a:t> </a:t>
            </a:r>
            <a:r>
              <a:rPr lang="en-US" sz="2000" b="0" dirty="0" err="1"/>
              <a:t>pengembangan</a:t>
            </a:r>
            <a:endParaRPr lang="id-ID" sz="2000" b="0" dirty="0"/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1200"/>
              </a:spcAft>
              <a:buFont typeface="Symbol" pitchFamily="18" charset="2"/>
              <a:buChar char=""/>
              <a:tabLst>
                <a:tab pos="-914400" algn="l"/>
                <a:tab pos="-457200" algn="l"/>
                <a:tab pos="269875" algn="l"/>
              </a:tabLst>
            </a:pPr>
            <a:r>
              <a:rPr lang="en-US" sz="2000" b="0" dirty="0" err="1"/>
              <a:t>Memperkecil</a:t>
            </a:r>
            <a:r>
              <a:rPr lang="en-US" sz="2000" b="0" dirty="0"/>
              <a:t> </a:t>
            </a:r>
            <a:r>
              <a:rPr lang="en-US" sz="2000" b="0" dirty="0" err="1"/>
              <a:t>kesalahan</a:t>
            </a:r>
            <a:r>
              <a:rPr lang="en-US" sz="2000" b="0" dirty="0"/>
              <a:t> </a:t>
            </a:r>
            <a:r>
              <a:rPr lang="en-US" sz="2000" b="0" dirty="0" err="1"/>
              <a:t>disebabkan</a:t>
            </a:r>
            <a:r>
              <a:rPr lang="en-US" sz="2000" b="0" dirty="0"/>
              <a:t> </a:t>
            </a:r>
            <a:r>
              <a:rPr lang="en-US" sz="2000" b="0" dirty="0" err="1"/>
              <a:t>pada</a:t>
            </a:r>
            <a:r>
              <a:rPr lang="en-US" sz="2000" b="0" dirty="0"/>
              <a:t> </a:t>
            </a:r>
            <a:r>
              <a:rPr lang="en-US" sz="2000" b="0" dirty="0" err="1"/>
              <a:t>setiap</a:t>
            </a:r>
            <a:r>
              <a:rPr lang="en-US" sz="2000" b="0" dirty="0"/>
              <a:t> </a:t>
            </a:r>
            <a:r>
              <a:rPr lang="en-US" sz="2000" b="0" dirty="0" err="1"/>
              <a:t>versi</a:t>
            </a:r>
            <a:r>
              <a:rPr lang="en-US" sz="2000" b="0" dirty="0"/>
              <a:t> </a:t>
            </a:r>
            <a:r>
              <a:rPr lang="en-US" sz="2000" b="0" dirty="0" err="1"/>
              <a:t>prototipe</a:t>
            </a:r>
            <a:r>
              <a:rPr lang="en-US" sz="2000" b="0" dirty="0"/>
              <a:t>, </a:t>
            </a:r>
            <a:r>
              <a:rPr lang="en-US" sz="2000" b="0" dirty="0" err="1"/>
              <a:t>kesalahan</a:t>
            </a:r>
            <a:r>
              <a:rPr lang="en-US" sz="2000" b="0" dirty="0"/>
              <a:t> </a:t>
            </a:r>
            <a:r>
              <a:rPr lang="en-US" sz="2000" b="0" dirty="0" err="1"/>
              <a:t>segera</a:t>
            </a:r>
            <a:r>
              <a:rPr lang="en-US" sz="2000" b="0" dirty="0"/>
              <a:t> </a:t>
            </a:r>
            <a:r>
              <a:rPr lang="en-US" sz="2000" b="0" dirty="0" err="1"/>
              <a:t>terdeteksi</a:t>
            </a:r>
            <a:r>
              <a:rPr lang="en-US" sz="2000" b="0" dirty="0"/>
              <a:t> </a:t>
            </a:r>
            <a:r>
              <a:rPr lang="en-US" sz="2000" b="0" dirty="0" err="1"/>
              <a:t>oleh</a:t>
            </a:r>
            <a:r>
              <a:rPr lang="en-US" sz="2000" b="0" dirty="0"/>
              <a:t> </a:t>
            </a:r>
            <a:r>
              <a:rPr lang="en-US" sz="2000" b="0" dirty="0" err="1"/>
              <a:t>pemakai</a:t>
            </a:r>
            <a:endParaRPr lang="id-ID" sz="2000" b="0" dirty="0"/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1200"/>
              </a:spcAft>
              <a:buFont typeface="Symbol" pitchFamily="18" charset="2"/>
              <a:buChar char=""/>
              <a:tabLst>
                <a:tab pos="-914400" algn="l"/>
                <a:tab pos="-457200" algn="l"/>
                <a:tab pos="269875" algn="l"/>
              </a:tabLst>
            </a:pPr>
            <a:r>
              <a:rPr lang="en-US" sz="2000" b="0" dirty="0" err="1"/>
              <a:t>Pemakai</a:t>
            </a:r>
            <a:r>
              <a:rPr lang="en-US" sz="2000" b="0" dirty="0"/>
              <a:t> </a:t>
            </a:r>
            <a:r>
              <a:rPr lang="en-US" sz="2000" b="0" dirty="0" err="1"/>
              <a:t>memiliki</a:t>
            </a:r>
            <a:r>
              <a:rPr lang="en-US" sz="2000" b="0" dirty="0"/>
              <a:t> </a:t>
            </a:r>
            <a:r>
              <a:rPr lang="en-US" sz="2000" b="0" dirty="0" err="1"/>
              <a:t>kesempatan</a:t>
            </a:r>
            <a:r>
              <a:rPr lang="en-US" sz="2000" b="0" dirty="0"/>
              <a:t> yang </a:t>
            </a:r>
            <a:r>
              <a:rPr lang="en-US" sz="2000" b="0" dirty="0" err="1"/>
              <a:t>lebih</a:t>
            </a:r>
            <a:r>
              <a:rPr lang="en-US" sz="2000" b="0" dirty="0"/>
              <a:t> </a:t>
            </a:r>
            <a:r>
              <a:rPr lang="en-US" sz="2000" b="0" dirty="0" err="1"/>
              <a:t>banyak</a:t>
            </a:r>
            <a:r>
              <a:rPr lang="en-US" sz="2000" b="0" dirty="0"/>
              <a:t> </a:t>
            </a:r>
            <a:r>
              <a:rPr lang="en-US" sz="2000" b="0" dirty="0" err="1"/>
              <a:t>dalam</a:t>
            </a:r>
            <a:r>
              <a:rPr lang="en-US" sz="2000" b="0" dirty="0"/>
              <a:t> </a:t>
            </a:r>
            <a:r>
              <a:rPr lang="en-US" sz="2000" b="0" dirty="0" err="1"/>
              <a:t>meminta</a:t>
            </a:r>
            <a:r>
              <a:rPr lang="en-US" sz="2000" b="0" dirty="0"/>
              <a:t> </a:t>
            </a:r>
            <a:r>
              <a:rPr lang="en-US" sz="2000" b="0" dirty="0" err="1"/>
              <a:t>perubahan-perubahan</a:t>
            </a:r>
            <a:endParaRPr lang="id-ID" sz="2000" b="0" dirty="0"/>
          </a:p>
          <a:p>
            <a:pPr lvl="1" eaLnBrk="1" hangingPunct="1">
              <a:spcAft>
                <a:spcPts val="1200"/>
              </a:spcAft>
              <a:defRPr/>
            </a:pPr>
            <a:endParaRPr lang="en-US" sz="2000" dirty="0" smtClean="0"/>
          </a:p>
        </p:txBody>
      </p:sp>
      <p:sp>
        <p:nvSpPr>
          <p:cNvPr id="2048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355976" y="1124744"/>
            <a:ext cx="4608512" cy="5733256"/>
          </a:xfrm>
        </p:spPr>
        <p:txBody>
          <a:bodyPr>
            <a:normAutofit fontScale="77500" lnSpcReduction="20000"/>
          </a:bodyPr>
          <a:lstStyle/>
          <a:p>
            <a:pPr algn="just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600" dirty="0" err="1" smtClean="0"/>
              <a:t>Kelemahan</a:t>
            </a:r>
            <a:r>
              <a:rPr lang="en-US" sz="2600" dirty="0" smtClean="0"/>
              <a:t>: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600" dirty="0" err="1"/>
              <a:t>Prototipe</a:t>
            </a:r>
            <a:r>
              <a:rPr lang="en-US" sz="2600" dirty="0"/>
              <a:t> </a:t>
            </a:r>
            <a:r>
              <a:rPr lang="en-US" sz="2600" dirty="0" err="1"/>
              <a:t>hanya</a:t>
            </a:r>
            <a:r>
              <a:rPr lang="en-US" sz="2600" dirty="0"/>
              <a:t> </a:t>
            </a:r>
            <a:r>
              <a:rPr lang="en-US" sz="2600" dirty="0" err="1"/>
              <a:t>bisa</a:t>
            </a:r>
            <a:r>
              <a:rPr lang="en-US" sz="2600" dirty="0"/>
              <a:t> </a:t>
            </a:r>
            <a:r>
              <a:rPr lang="en-US" sz="2600" dirty="0" err="1"/>
              <a:t>berhasil</a:t>
            </a:r>
            <a:r>
              <a:rPr lang="en-US" sz="2600" dirty="0"/>
              <a:t> </a:t>
            </a:r>
            <a:r>
              <a:rPr lang="en-US" sz="2600" dirty="0" err="1"/>
              <a:t>jika</a:t>
            </a:r>
            <a:r>
              <a:rPr lang="en-US" sz="2600" dirty="0"/>
              <a:t> </a:t>
            </a:r>
            <a:r>
              <a:rPr lang="en-US" sz="2600" dirty="0" err="1"/>
              <a:t>pemakai</a:t>
            </a:r>
            <a:r>
              <a:rPr lang="en-US" sz="2600" dirty="0"/>
              <a:t> </a:t>
            </a:r>
            <a:r>
              <a:rPr lang="en-US" sz="2600" dirty="0" err="1"/>
              <a:t>bersungguh-sungguh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menyediakan</a:t>
            </a:r>
            <a:r>
              <a:rPr lang="en-US" sz="2600" dirty="0"/>
              <a:t> </a:t>
            </a:r>
            <a:r>
              <a:rPr lang="en-US" sz="2600" dirty="0" err="1"/>
              <a:t>waktu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pikiran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menggarap</a:t>
            </a:r>
            <a:r>
              <a:rPr lang="en-US" sz="2600" dirty="0"/>
              <a:t> </a:t>
            </a:r>
            <a:r>
              <a:rPr lang="en-US" sz="2600" dirty="0" err="1"/>
              <a:t>prototipe</a:t>
            </a:r>
            <a:endParaRPr lang="en-US" sz="2600" dirty="0"/>
          </a:p>
          <a:p>
            <a:pPr lvl="1" algn="just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600" dirty="0" err="1"/>
              <a:t>Kemungkinan</a:t>
            </a:r>
            <a:r>
              <a:rPr lang="en-US" sz="2600" dirty="0"/>
              <a:t> </a:t>
            </a:r>
            <a:r>
              <a:rPr lang="en-US" sz="2600" dirty="0" err="1"/>
              <a:t>dokumentasi</a:t>
            </a:r>
            <a:r>
              <a:rPr lang="en-US" sz="2600" dirty="0"/>
              <a:t> </a:t>
            </a:r>
            <a:r>
              <a:rPr lang="en-US" sz="2600" dirty="0" err="1"/>
              <a:t>terabaikan</a:t>
            </a:r>
            <a:r>
              <a:rPr lang="en-US" sz="2600" dirty="0"/>
              <a:t> </a:t>
            </a:r>
            <a:r>
              <a:rPr lang="en-US" sz="2600" dirty="0" err="1"/>
              <a:t>karena</a:t>
            </a:r>
            <a:r>
              <a:rPr lang="en-US" sz="2600" dirty="0"/>
              <a:t> </a:t>
            </a:r>
            <a:r>
              <a:rPr lang="en-US" sz="2600" dirty="0" err="1"/>
              <a:t>pengembang</a:t>
            </a:r>
            <a:r>
              <a:rPr lang="en-US" sz="2600" dirty="0"/>
              <a:t> </a:t>
            </a:r>
            <a:r>
              <a:rPr lang="en-US" sz="2600" dirty="0" err="1"/>
              <a:t>lebih</a:t>
            </a:r>
            <a:r>
              <a:rPr lang="en-US" sz="2600" dirty="0"/>
              <a:t> </a:t>
            </a:r>
            <a:r>
              <a:rPr lang="en-US" sz="2600" dirty="0" err="1"/>
              <a:t>berkonsentrasi</a:t>
            </a:r>
            <a:r>
              <a:rPr lang="en-US" sz="2600" dirty="0"/>
              <a:t>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err="1"/>
              <a:t>pengujian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pembuatan</a:t>
            </a:r>
            <a:r>
              <a:rPr lang="en-US" sz="2600" dirty="0"/>
              <a:t> </a:t>
            </a:r>
            <a:r>
              <a:rPr lang="en-US" sz="2600" dirty="0" err="1"/>
              <a:t>prototipe</a:t>
            </a:r>
            <a:endParaRPr lang="en-US" sz="2600" dirty="0"/>
          </a:p>
          <a:p>
            <a:pPr lvl="1" algn="just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600" dirty="0" err="1"/>
              <a:t>Apabila</a:t>
            </a:r>
            <a:r>
              <a:rPr lang="en-US" sz="2600" dirty="0"/>
              <a:t> </a:t>
            </a:r>
            <a:r>
              <a:rPr lang="en-US" sz="2600" dirty="0" err="1"/>
              <a:t>tidak</a:t>
            </a:r>
            <a:r>
              <a:rPr lang="en-US" sz="2600" dirty="0"/>
              <a:t> </a:t>
            </a:r>
            <a:r>
              <a:rPr lang="en-US" sz="2600" dirty="0" err="1"/>
              <a:t>terkelola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baik</a:t>
            </a:r>
            <a:r>
              <a:rPr lang="en-US" sz="2600" dirty="0"/>
              <a:t>, </a:t>
            </a:r>
            <a:r>
              <a:rPr lang="en-US" sz="2600" dirty="0" err="1"/>
              <a:t>prototipe</a:t>
            </a:r>
            <a:r>
              <a:rPr lang="en-US" sz="2600" dirty="0"/>
              <a:t> </a:t>
            </a:r>
            <a:r>
              <a:rPr lang="en-US" sz="2600" dirty="0" err="1"/>
              <a:t>menjadi</a:t>
            </a:r>
            <a:r>
              <a:rPr lang="en-US" sz="2600" dirty="0"/>
              <a:t> </a:t>
            </a:r>
            <a:r>
              <a:rPr lang="en-US" sz="2600" dirty="0" err="1"/>
              <a:t>tak</a:t>
            </a:r>
            <a:r>
              <a:rPr lang="en-US" sz="2600" dirty="0"/>
              <a:t> </a:t>
            </a:r>
            <a:r>
              <a:rPr lang="en-US" sz="2600" dirty="0" err="1"/>
              <a:t>pernah</a:t>
            </a:r>
            <a:r>
              <a:rPr lang="en-US" sz="2600" dirty="0"/>
              <a:t> </a:t>
            </a:r>
            <a:r>
              <a:rPr lang="en-US" sz="2600" dirty="0" err="1"/>
              <a:t>berakhir</a:t>
            </a:r>
            <a:r>
              <a:rPr lang="en-US" sz="2600" dirty="0"/>
              <a:t>. Hal </a:t>
            </a:r>
            <a:r>
              <a:rPr lang="en-US" sz="2600" dirty="0" err="1"/>
              <a:t>ini</a:t>
            </a:r>
            <a:r>
              <a:rPr lang="en-US" sz="2600" dirty="0"/>
              <a:t> </a:t>
            </a:r>
            <a:r>
              <a:rPr lang="en-US" sz="2600" dirty="0" err="1"/>
              <a:t>disebabkan</a:t>
            </a:r>
            <a:r>
              <a:rPr lang="en-US" sz="2600" dirty="0"/>
              <a:t> </a:t>
            </a:r>
            <a:r>
              <a:rPr lang="en-US" sz="2600" dirty="0" err="1"/>
              <a:t>permintaan</a:t>
            </a:r>
            <a:r>
              <a:rPr lang="en-US" sz="2600" dirty="0"/>
              <a:t> </a:t>
            </a:r>
            <a:r>
              <a:rPr lang="en-US" sz="2600" dirty="0" err="1"/>
              <a:t>terhadap</a:t>
            </a:r>
            <a:r>
              <a:rPr lang="en-US" sz="2600" dirty="0"/>
              <a:t> </a:t>
            </a:r>
            <a:r>
              <a:rPr lang="en-US" sz="2600" dirty="0" err="1"/>
              <a:t>perubahan</a:t>
            </a:r>
            <a:r>
              <a:rPr lang="en-US" sz="2600" dirty="0"/>
              <a:t> </a:t>
            </a:r>
            <a:r>
              <a:rPr lang="en-US" sz="2600" dirty="0" err="1"/>
              <a:t>terlalu</a:t>
            </a:r>
            <a:r>
              <a:rPr lang="en-US" sz="2600" dirty="0"/>
              <a:t> </a:t>
            </a:r>
            <a:r>
              <a:rPr lang="en-US" sz="2600" dirty="0" err="1"/>
              <a:t>mudah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dipenuhi</a:t>
            </a:r>
            <a:endParaRPr lang="en-US" sz="2600" dirty="0"/>
          </a:p>
          <a:p>
            <a:pPr lvl="1" algn="just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600" dirty="0" err="1"/>
              <a:t>Jika</a:t>
            </a:r>
            <a:r>
              <a:rPr lang="en-US" sz="2600" dirty="0"/>
              <a:t> </a:t>
            </a:r>
            <a:r>
              <a:rPr lang="en-US" sz="2600" dirty="0" err="1"/>
              <a:t>terlalu</a:t>
            </a:r>
            <a:r>
              <a:rPr lang="en-US" sz="2600" dirty="0"/>
              <a:t> </a:t>
            </a:r>
            <a:r>
              <a:rPr lang="en-US" sz="2600" dirty="0" err="1"/>
              <a:t>banyak</a:t>
            </a:r>
            <a:r>
              <a:rPr lang="en-US" sz="2600" dirty="0"/>
              <a:t> proses </a:t>
            </a:r>
            <a:r>
              <a:rPr lang="en-US" sz="2600" dirty="0" err="1"/>
              <a:t>pengulangan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membuat</a:t>
            </a:r>
            <a:r>
              <a:rPr lang="en-US" sz="2600" dirty="0"/>
              <a:t> </a:t>
            </a:r>
            <a:r>
              <a:rPr lang="en-US" sz="2600" dirty="0" err="1"/>
              <a:t>prototipe</a:t>
            </a:r>
            <a:r>
              <a:rPr lang="en-US" sz="2600" dirty="0"/>
              <a:t>, </a:t>
            </a:r>
            <a:r>
              <a:rPr lang="en-US" sz="2600" dirty="0" err="1"/>
              <a:t>ada</a:t>
            </a:r>
            <a:r>
              <a:rPr lang="en-US" sz="2600" dirty="0"/>
              <a:t> </a:t>
            </a:r>
            <a:r>
              <a:rPr lang="en-US" sz="2600" dirty="0" err="1"/>
              <a:t>kemungkinan</a:t>
            </a:r>
            <a:r>
              <a:rPr lang="en-US" sz="2600" dirty="0"/>
              <a:t> </a:t>
            </a:r>
            <a:r>
              <a:rPr lang="en-US" sz="2600" dirty="0" err="1"/>
              <a:t>pemakai</a:t>
            </a:r>
            <a:r>
              <a:rPr lang="en-US" sz="2600" dirty="0"/>
              <a:t> </a:t>
            </a:r>
            <a:r>
              <a:rPr lang="en-US" sz="2600" dirty="0" err="1"/>
              <a:t>menjadi</a:t>
            </a:r>
            <a:r>
              <a:rPr lang="en-US" sz="2600" dirty="0"/>
              <a:t> </a:t>
            </a:r>
            <a:r>
              <a:rPr lang="en-US" sz="2600" dirty="0" err="1"/>
              <a:t>jenuh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memberikan</a:t>
            </a:r>
            <a:r>
              <a:rPr lang="en-US" sz="2600" dirty="0"/>
              <a:t> </a:t>
            </a:r>
            <a:r>
              <a:rPr lang="en-US" sz="2600" dirty="0" err="1"/>
              <a:t>reaksi</a:t>
            </a:r>
            <a:r>
              <a:rPr lang="en-US" sz="2600" dirty="0"/>
              <a:t> yang </a:t>
            </a:r>
            <a:r>
              <a:rPr lang="en-US" sz="2600" dirty="0" err="1"/>
              <a:t>negatif</a:t>
            </a:r>
            <a:r>
              <a:rPr lang="en-US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513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79450"/>
          </a:xfrm>
        </p:spPr>
        <p:txBody>
          <a:bodyPr/>
          <a:lstStyle/>
          <a:p>
            <a:pPr eaLnBrk="1" hangingPunct="1"/>
            <a:r>
              <a:rPr lang="en-US" sz="3000" dirty="0" err="1" smtClean="0"/>
              <a:t>Pengembangan</a:t>
            </a:r>
            <a:r>
              <a:rPr lang="en-US" sz="3000" dirty="0" smtClean="0"/>
              <a:t> DSS </a:t>
            </a:r>
            <a:r>
              <a:rPr lang="en-US" sz="3000" dirty="0" err="1" smtClean="0"/>
              <a:t>Berbasis</a:t>
            </a:r>
            <a:r>
              <a:rPr lang="en-US" sz="3000" dirty="0" smtClean="0"/>
              <a:t> User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435280" cy="547260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400" dirty="0" smtClean="0"/>
              <a:t>End </a:t>
            </a:r>
            <a:r>
              <a:rPr lang="en-US" sz="2400" dirty="0"/>
              <a:t>user developed DSS </a:t>
            </a:r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End-user Computing (end-user development): development and use of computer-based information systems by people outside the formal information systems areas</a:t>
            </a:r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End-users </a:t>
            </a:r>
          </a:p>
          <a:p>
            <a:pPr lvl="2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200" dirty="0"/>
              <a:t>At any level of the organization</a:t>
            </a:r>
          </a:p>
          <a:p>
            <a:pPr lvl="2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200" dirty="0"/>
              <a:t>In any functional area</a:t>
            </a:r>
          </a:p>
          <a:p>
            <a:pPr lvl="2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200" dirty="0"/>
              <a:t>Levels of computer skill vary </a:t>
            </a:r>
          </a:p>
          <a:p>
            <a:pPr lvl="2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200" dirty="0"/>
              <a:t>Growing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d-ID" sz="2400" dirty="0" smtClean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0" i="1" dirty="0" err="1" smtClean="0"/>
              <a:t>Pengembangan</a:t>
            </a:r>
            <a:r>
              <a:rPr lang="en-US" sz="2400" b="0" i="1" dirty="0" smtClean="0"/>
              <a:t> </a:t>
            </a:r>
            <a:r>
              <a:rPr lang="en-US" sz="2400" b="0" i="1" dirty="0"/>
              <a:t>DSS </a:t>
            </a:r>
            <a:r>
              <a:rPr lang="en-US" sz="2400" b="0" i="1" dirty="0" err="1"/>
              <a:t>berbasis</a:t>
            </a:r>
            <a:r>
              <a:rPr lang="en-US" sz="2400" b="0" i="1" dirty="0"/>
              <a:t> user </a:t>
            </a:r>
            <a:r>
              <a:rPr lang="en-US" sz="2400" b="0" i="1" dirty="0" err="1"/>
              <a:t>adalah</a:t>
            </a:r>
            <a:r>
              <a:rPr lang="en-US" sz="2400" b="0" i="1" dirty="0"/>
              <a:t> </a:t>
            </a:r>
            <a:r>
              <a:rPr lang="en-US" sz="2400" b="0" i="1" dirty="0" err="1"/>
              <a:t>pengembangan</a:t>
            </a:r>
            <a:r>
              <a:rPr lang="en-US" sz="2400" b="0" i="1" dirty="0"/>
              <a:t> </a:t>
            </a:r>
            <a:r>
              <a:rPr lang="en-US" sz="2400" b="0" i="1" dirty="0" err="1"/>
              <a:t>dan</a:t>
            </a:r>
            <a:r>
              <a:rPr lang="en-US" sz="2400" b="0" i="1" dirty="0"/>
              <a:t> </a:t>
            </a:r>
            <a:r>
              <a:rPr lang="en-US" sz="2400" b="0" i="1" dirty="0" err="1"/>
              <a:t>penggunaan</a:t>
            </a:r>
            <a:r>
              <a:rPr lang="en-US" sz="2400" b="0" i="1" dirty="0"/>
              <a:t> </a:t>
            </a:r>
            <a:r>
              <a:rPr lang="en-US" sz="2400" b="0" i="1" dirty="0" err="1"/>
              <a:t>sistem</a:t>
            </a:r>
            <a:r>
              <a:rPr lang="en-US" sz="2400" b="0" i="1" dirty="0"/>
              <a:t> </a:t>
            </a:r>
            <a:r>
              <a:rPr lang="en-US" sz="2400" b="0" i="1" dirty="0" err="1"/>
              <a:t>berbasis</a:t>
            </a:r>
            <a:r>
              <a:rPr lang="en-US" sz="2400" b="0" i="1" dirty="0"/>
              <a:t> </a:t>
            </a:r>
            <a:r>
              <a:rPr lang="en-US" sz="2400" b="0" i="1" dirty="0" err="1"/>
              <a:t>komputer</a:t>
            </a:r>
            <a:r>
              <a:rPr lang="en-US" sz="2400" b="0" i="1" dirty="0"/>
              <a:t> </a:t>
            </a:r>
            <a:r>
              <a:rPr lang="en-US" sz="2400" b="0" i="1" dirty="0" err="1"/>
              <a:t>oleh</a:t>
            </a:r>
            <a:r>
              <a:rPr lang="en-US" sz="2400" b="0" i="1" dirty="0"/>
              <a:t> orang-orang di </a:t>
            </a:r>
            <a:r>
              <a:rPr lang="en-US" sz="2400" b="0" i="1" dirty="0" err="1"/>
              <a:t>luar</a:t>
            </a:r>
            <a:r>
              <a:rPr lang="en-US" sz="2400" b="0" i="1" dirty="0"/>
              <a:t> </a:t>
            </a:r>
            <a:r>
              <a:rPr lang="en-US" sz="2400" b="0" i="1" dirty="0" err="1"/>
              <a:t>wilayah</a:t>
            </a:r>
            <a:r>
              <a:rPr lang="en-US" sz="2400" b="0" i="1" dirty="0"/>
              <a:t> </a:t>
            </a:r>
            <a:r>
              <a:rPr lang="en-US" sz="2400" b="0" i="1" dirty="0" err="1"/>
              <a:t>sistem</a:t>
            </a:r>
            <a:r>
              <a:rPr lang="en-US" sz="2400" b="0" i="1" dirty="0"/>
              <a:t> </a:t>
            </a:r>
            <a:r>
              <a:rPr lang="en-US" sz="2400" b="0" i="1" dirty="0" err="1"/>
              <a:t>informasi</a:t>
            </a:r>
            <a:r>
              <a:rPr lang="en-US" sz="2400" b="0" i="1" dirty="0"/>
              <a:t> formal.</a:t>
            </a:r>
          </a:p>
        </p:txBody>
      </p:sp>
    </p:spTree>
    <p:extLst>
      <p:ext uri="{BB962C8B-B14F-4D97-AF65-F5344CB8AC3E}">
        <p14:creationId xmlns:p14="http://schemas.microsoft.com/office/powerpoint/2010/main" val="101963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363272" cy="1371600"/>
          </a:xfrm>
        </p:spPr>
        <p:txBody>
          <a:bodyPr>
            <a:normAutofit/>
          </a:bodyPr>
          <a:lstStyle/>
          <a:p>
            <a:r>
              <a:rPr lang="en-US" sz="2800" dirty="0"/>
              <a:t>End user developed DSS 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63272" cy="43735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err="1"/>
              <a:t>Keuntungan</a:t>
            </a:r>
            <a:r>
              <a:rPr lang="en-US" sz="2400" dirty="0"/>
              <a:t> </a:t>
            </a:r>
            <a:r>
              <a:rPr lang="en-US" sz="2400" dirty="0" err="1"/>
              <a:t>bila</a:t>
            </a:r>
            <a:r>
              <a:rPr lang="en-US" sz="2400" dirty="0"/>
              <a:t> user </a:t>
            </a:r>
            <a:r>
              <a:rPr lang="en-US" sz="2400" dirty="0" err="1"/>
              <a:t>sendiri</a:t>
            </a:r>
            <a:r>
              <a:rPr lang="en-US" sz="2400" dirty="0"/>
              <a:t> yang </a:t>
            </a:r>
            <a:r>
              <a:rPr lang="en-US" sz="2400" dirty="0" err="1"/>
              <a:t>membangun</a:t>
            </a:r>
            <a:r>
              <a:rPr lang="en-US" sz="2400" dirty="0"/>
              <a:t> DSS :</a:t>
            </a:r>
          </a:p>
          <a:p>
            <a:pPr lvl="1">
              <a:lnSpc>
                <a:spcPct val="150000"/>
              </a:lnSpc>
            </a:pP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penyelesaian</a:t>
            </a:r>
            <a:r>
              <a:rPr lang="en-US" sz="2400" dirty="0"/>
              <a:t> </a:t>
            </a:r>
            <a:r>
              <a:rPr lang="en-US" sz="2400" dirty="0" err="1"/>
              <a:t>singkat</a:t>
            </a:r>
            <a:endParaRPr lang="en-US" sz="2400" dirty="0"/>
          </a:p>
          <a:p>
            <a:pPr lvl="1">
              <a:lnSpc>
                <a:spcPct val="150000"/>
              </a:lnSpc>
            </a:pPr>
            <a:r>
              <a:rPr lang="en-US" sz="2400" dirty="0" err="1"/>
              <a:t>Syarat-syarat</a:t>
            </a:r>
            <a:r>
              <a:rPr lang="en-US" sz="2400" dirty="0"/>
              <a:t> </a:t>
            </a:r>
            <a:r>
              <a:rPr lang="en-US" sz="2400" dirty="0" err="1"/>
              <a:t>spesifikasi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tak</a:t>
            </a:r>
            <a:r>
              <a:rPr lang="en-US" sz="2400" dirty="0"/>
              <a:t> </a:t>
            </a:r>
            <a:r>
              <a:rPr lang="en-US" sz="2400" dirty="0" err="1"/>
              <a:t>diperlukan</a:t>
            </a:r>
            <a:endParaRPr lang="en-US" sz="2400" dirty="0"/>
          </a:p>
          <a:p>
            <a:pPr lvl="1">
              <a:lnSpc>
                <a:spcPct val="150000"/>
              </a:lnSpc>
            </a:pPr>
            <a:r>
              <a:rPr lang="en-US" sz="2400" dirty="0" err="1" smtClean="0"/>
              <a:t>Biayanya</a:t>
            </a:r>
            <a:r>
              <a:rPr lang="en-US" sz="2400" dirty="0" smtClean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rendah</a:t>
            </a:r>
            <a:endParaRPr lang="en-US" sz="24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7842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900018"/>
          </a:xfrm>
        </p:spPr>
        <p:txBody>
          <a:bodyPr>
            <a:normAutofit/>
          </a:bodyPr>
          <a:lstStyle/>
          <a:p>
            <a:r>
              <a:rPr lang="en-US" sz="3200" dirty="0"/>
              <a:t>End user developed DSS 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4726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/>
              <a:t>Resikony</a:t>
            </a:r>
            <a:r>
              <a:rPr lang="id-ID" sz="2400" dirty="0"/>
              <a:t>a</a:t>
            </a:r>
            <a:r>
              <a:rPr lang="en-US" sz="2400" dirty="0" smtClean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:</a:t>
            </a:r>
          </a:p>
          <a:p>
            <a:pPr lvl="1">
              <a:lnSpc>
                <a:spcPct val="150000"/>
              </a:lnSpc>
            </a:pPr>
            <a:r>
              <a:rPr lang="en-US" sz="2400" dirty="0" err="1"/>
              <a:t>Kualitasnya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tak</a:t>
            </a:r>
            <a:r>
              <a:rPr lang="en-US" sz="2400" dirty="0"/>
              <a:t> </a:t>
            </a:r>
            <a:r>
              <a:rPr lang="en-US" sz="2400" dirty="0" err="1"/>
              <a:t>terjaga</a:t>
            </a:r>
            <a:r>
              <a:rPr lang="en-US" sz="2400" dirty="0"/>
              <a:t>.</a:t>
            </a:r>
          </a:p>
          <a:p>
            <a:pPr lvl="1">
              <a:lnSpc>
                <a:spcPct val="150000"/>
              </a:lnSpc>
            </a:pPr>
            <a:r>
              <a:rPr lang="en-US" sz="2400" dirty="0" err="1"/>
              <a:t>Resiko</a:t>
            </a:r>
            <a:r>
              <a:rPr lang="en-US" sz="2400" dirty="0"/>
              <a:t> </a:t>
            </a:r>
            <a:r>
              <a:rPr lang="en-US" sz="2400" dirty="0" err="1"/>
              <a:t>potensial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diklasifikasi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3 </a:t>
            </a:r>
            <a:r>
              <a:rPr lang="en-US" sz="2400" dirty="0" err="1" smtClean="0"/>
              <a:t>kat</a:t>
            </a:r>
            <a:r>
              <a:rPr lang="id-ID" sz="2400" dirty="0" smtClean="0"/>
              <a:t>e</a:t>
            </a:r>
            <a:r>
              <a:rPr lang="en-US" sz="2400" dirty="0" err="1" smtClean="0"/>
              <a:t>gori</a:t>
            </a:r>
            <a:r>
              <a:rPr lang="en-US" sz="2400" dirty="0"/>
              <a:t>: </a:t>
            </a:r>
            <a:endParaRPr lang="id-ID" sz="2400" dirty="0" smtClean="0"/>
          </a:p>
          <a:p>
            <a:pPr lvl="2">
              <a:lnSpc>
                <a:spcPct val="150000"/>
              </a:lnSpc>
            </a:pPr>
            <a:r>
              <a:rPr lang="en-US" sz="2000" dirty="0" smtClean="0"/>
              <a:t>tool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fasilitas</a:t>
            </a:r>
            <a:r>
              <a:rPr lang="en-US" sz="2000" dirty="0"/>
              <a:t> </a:t>
            </a:r>
            <a:r>
              <a:rPr lang="en-US" sz="2000" dirty="0" err="1"/>
              <a:t>dibawah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 </a:t>
            </a:r>
            <a:endParaRPr lang="id-ID" sz="2000" dirty="0" smtClean="0"/>
          </a:p>
          <a:p>
            <a:pPr lvl="2">
              <a:lnSpc>
                <a:spcPct val="150000"/>
              </a:lnSpc>
            </a:pPr>
            <a:r>
              <a:rPr lang="en-US" sz="2000" dirty="0" err="1" smtClean="0"/>
              <a:t>resiko</a:t>
            </a:r>
            <a:r>
              <a:rPr lang="en-US" sz="2000" dirty="0" smtClean="0"/>
              <a:t> </a:t>
            </a:r>
            <a:r>
              <a:rPr lang="en-US" sz="2000" dirty="0"/>
              <a:t>yang </a:t>
            </a:r>
            <a:r>
              <a:rPr lang="en-US" sz="2000" dirty="0" err="1"/>
              <a:t>berhubungan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proses </a:t>
            </a:r>
            <a:r>
              <a:rPr lang="en-US" sz="2000" dirty="0" err="1"/>
              <a:t>pengembangan</a:t>
            </a:r>
            <a:r>
              <a:rPr lang="en-US" sz="2000" dirty="0"/>
              <a:t> (</a:t>
            </a:r>
            <a:r>
              <a:rPr lang="en-US" sz="2000" dirty="0" err="1"/>
              <a:t>contoh</a:t>
            </a:r>
            <a:r>
              <a:rPr lang="en-US" sz="2000" dirty="0"/>
              <a:t> : </a:t>
            </a: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yang </a:t>
            </a:r>
            <a:r>
              <a:rPr lang="en-US" sz="2000" dirty="0" err="1"/>
              <a:t>mnghasilkan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yang </a:t>
            </a:r>
            <a:r>
              <a:rPr lang="en-US" sz="2000" dirty="0" err="1"/>
              <a:t>salah</a:t>
            </a:r>
            <a:r>
              <a:rPr lang="en-US" sz="2000" dirty="0"/>
              <a:t>),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endParaRPr lang="id-ID" sz="2000" dirty="0" smtClean="0"/>
          </a:p>
          <a:p>
            <a:pPr lvl="2">
              <a:lnSpc>
                <a:spcPct val="150000"/>
              </a:lnSpc>
            </a:pPr>
            <a:r>
              <a:rPr lang="en-US" sz="2000" dirty="0" err="1" smtClean="0"/>
              <a:t>resiko</a:t>
            </a:r>
            <a:r>
              <a:rPr lang="en-US" sz="2000" dirty="0" smtClean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data (</a:t>
            </a:r>
            <a:r>
              <a:rPr lang="en-US" sz="2000" dirty="0" err="1"/>
              <a:t>misal</a:t>
            </a:r>
            <a:r>
              <a:rPr lang="en-US" sz="2000" dirty="0"/>
              <a:t> : </a:t>
            </a:r>
            <a:r>
              <a:rPr lang="en-US" sz="2000" dirty="0" err="1"/>
              <a:t>kehilangan</a:t>
            </a:r>
            <a:r>
              <a:rPr lang="en-US" sz="2000" dirty="0"/>
              <a:t> data).</a:t>
            </a:r>
          </a:p>
          <a:p>
            <a:pPr>
              <a:lnSpc>
                <a:spcPct val="150000"/>
              </a:lnSpc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33647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19672" y="2276872"/>
            <a:ext cx="5791200" cy="1371600"/>
          </a:xfrm>
        </p:spPr>
        <p:txBody>
          <a:bodyPr/>
          <a:lstStyle/>
          <a:p>
            <a:pPr algn="ctr"/>
            <a:r>
              <a:rPr lang="id-ID" dirty="0" smtClean="0"/>
              <a:t>TERIMA KASIH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6239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504" y="408373"/>
            <a:ext cx="8928992" cy="716372"/>
          </a:xfrm>
        </p:spPr>
        <p:txBody>
          <a:bodyPr>
            <a:noAutofit/>
          </a:bodyPr>
          <a:lstStyle/>
          <a:p>
            <a:r>
              <a:rPr lang="id-ID" sz="2800" b="1" dirty="0"/>
              <a:t>Perlunya Pengembangan </a:t>
            </a:r>
            <a:r>
              <a:rPr lang="id-ID" sz="2800" b="1" dirty="0" smtClean="0"/>
              <a:t>suatu Sistem</a:t>
            </a:r>
            <a:endParaRPr lang="id-ID" sz="28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4824536"/>
          </a:xfrm>
        </p:spPr>
        <p:txBody>
          <a:bodyPr>
            <a:normAutofit/>
          </a:bodyPr>
          <a:lstStyle/>
          <a:p>
            <a:pPr marL="342900" indent="-342900" algn="just" defTabSz="912813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b="1" dirty="0" err="1"/>
              <a:t>Adanya</a:t>
            </a:r>
            <a:r>
              <a:rPr lang="en-US" b="1" dirty="0"/>
              <a:t> </a:t>
            </a:r>
            <a:r>
              <a:rPr lang="en-US" b="1" dirty="0" err="1"/>
              <a:t>permasalahan-permasalahan</a:t>
            </a:r>
            <a:r>
              <a:rPr lang="en-US" b="1" dirty="0"/>
              <a:t>(problem)</a:t>
            </a:r>
          </a:p>
          <a:p>
            <a:pPr lvl="1" algn="just" defTabSz="912813">
              <a:spcBef>
                <a:spcPts val="0"/>
              </a:spcBef>
              <a:spcAft>
                <a:spcPts val="1200"/>
              </a:spcAft>
            </a:pPr>
            <a:r>
              <a:rPr lang="en-US" b="1" dirty="0" err="1"/>
              <a:t>Ketidakberesan</a:t>
            </a:r>
            <a:r>
              <a:rPr lang="en-US" b="1" dirty="0"/>
              <a:t> (</a:t>
            </a:r>
            <a:r>
              <a:rPr lang="en-US" b="1" dirty="0" err="1"/>
              <a:t>kecurangan</a:t>
            </a:r>
            <a:r>
              <a:rPr lang="en-US" b="1" dirty="0"/>
              <a:t> </a:t>
            </a:r>
            <a:r>
              <a:rPr lang="en-US" b="1" dirty="0" err="1"/>
              <a:t>yg</a:t>
            </a:r>
            <a:r>
              <a:rPr lang="en-US" b="1" dirty="0"/>
              <a:t> </a:t>
            </a:r>
            <a:r>
              <a:rPr lang="en-US" b="1" dirty="0" err="1"/>
              <a:t>disengaja</a:t>
            </a:r>
            <a:r>
              <a:rPr lang="en-US" b="1" dirty="0"/>
              <a:t>, </a:t>
            </a:r>
            <a:r>
              <a:rPr lang="en-US" b="1" dirty="0" err="1"/>
              <a:t>kesalahan</a:t>
            </a:r>
            <a:r>
              <a:rPr lang="en-US" b="1" dirty="0"/>
              <a:t> </a:t>
            </a:r>
            <a:r>
              <a:rPr lang="en-US" b="1" dirty="0" err="1"/>
              <a:t>yg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disengaja</a:t>
            </a:r>
            <a:r>
              <a:rPr lang="en-US" b="1" dirty="0"/>
              <a:t>, </a:t>
            </a:r>
            <a:r>
              <a:rPr lang="en-US" b="1" dirty="0" err="1"/>
              <a:t>inefisiensi</a:t>
            </a:r>
            <a:r>
              <a:rPr lang="en-US" b="1" dirty="0"/>
              <a:t>, </a:t>
            </a:r>
            <a:r>
              <a:rPr lang="en-US" b="1" dirty="0" err="1"/>
              <a:t>dsb</a:t>
            </a:r>
            <a:r>
              <a:rPr lang="en-US" b="1" dirty="0"/>
              <a:t>)</a:t>
            </a:r>
          </a:p>
          <a:p>
            <a:pPr lvl="1" algn="just" defTabSz="912813">
              <a:spcBef>
                <a:spcPts val="0"/>
              </a:spcBef>
              <a:spcAft>
                <a:spcPts val="1200"/>
              </a:spcAft>
            </a:pPr>
            <a:r>
              <a:rPr lang="en-US" b="1" dirty="0" err="1"/>
              <a:t>Pertumbuhan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b="1" dirty="0"/>
              <a:t> (</a:t>
            </a:r>
            <a:r>
              <a:rPr lang="en-US" b="1" dirty="0" err="1"/>
              <a:t>kebutuhan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</a:t>
            </a:r>
            <a:r>
              <a:rPr lang="en-US" b="1" dirty="0" err="1"/>
              <a:t>meningkat</a:t>
            </a:r>
            <a:r>
              <a:rPr lang="en-US" b="1" dirty="0"/>
              <a:t>, </a:t>
            </a:r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b="1" dirty="0"/>
              <a:t>, </a:t>
            </a:r>
            <a:r>
              <a:rPr lang="en-US" b="1" dirty="0" err="1"/>
              <a:t>bertambahnya</a:t>
            </a:r>
            <a:r>
              <a:rPr lang="en-US" b="1" dirty="0"/>
              <a:t> volume </a:t>
            </a:r>
            <a:r>
              <a:rPr lang="en-US" b="1" dirty="0" err="1"/>
              <a:t>pekerjaan</a:t>
            </a:r>
            <a:r>
              <a:rPr lang="en-US" b="1" dirty="0"/>
              <a:t>, </a:t>
            </a:r>
            <a:r>
              <a:rPr lang="en-US" b="1" dirty="0" err="1"/>
              <a:t>dsb</a:t>
            </a:r>
            <a:r>
              <a:rPr lang="en-US" b="1" dirty="0"/>
              <a:t>)</a:t>
            </a:r>
          </a:p>
          <a:p>
            <a:pPr marL="342900" indent="-342900" algn="just" defTabSz="912813"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dirty="0" err="1"/>
              <a:t>Meraih</a:t>
            </a:r>
            <a:r>
              <a:rPr lang="en-US" b="1" dirty="0"/>
              <a:t> </a:t>
            </a:r>
            <a:r>
              <a:rPr lang="en-US" b="1" dirty="0" err="1"/>
              <a:t>kesempatan-kesempatan</a:t>
            </a:r>
            <a:r>
              <a:rPr lang="en-US" b="1" dirty="0"/>
              <a:t> (</a:t>
            </a:r>
            <a:r>
              <a:rPr lang="en-US" b="1" dirty="0" err="1"/>
              <a:t>oportunities</a:t>
            </a:r>
            <a:r>
              <a:rPr lang="en-US" b="1" dirty="0"/>
              <a:t>)</a:t>
            </a:r>
          </a:p>
          <a:p>
            <a:pPr lvl="1" algn="just" defTabSz="912813">
              <a:spcBef>
                <a:spcPts val="0"/>
              </a:spcBef>
              <a:spcAft>
                <a:spcPts val="1200"/>
              </a:spcAft>
            </a:pPr>
            <a:r>
              <a:rPr lang="en-US" b="1" dirty="0" err="1"/>
              <a:t>Kecepatan</a:t>
            </a:r>
            <a:r>
              <a:rPr lang="en-US" b="1" dirty="0"/>
              <a:t> </a:t>
            </a:r>
            <a:r>
              <a:rPr lang="en-US" b="1" dirty="0" err="1"/>
              <a:t>pertumbuhan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, </a:t>
            </a:r>
            <a:r>
              <a:rPr lang="en-US" b="1" dirty="0" err="1"/>
              <a:t>menghadapi</a:t>
            </a:r>
            <a:r>
              <a:rPr lang="en-US" b="1" dirty="0"/>
              <a:t> </a:t>
            </a:r>
            <a:r>
              <a:rPr lang="en-US" b="1" dirty="0" err="1"/>
              <a:t>kompetisi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saingan</a:t>
            </a:r>
            <a:r>
              <a:rPr lang="en-US" b="1" dirty="0"/>
              <a:t>, </a:t>
            </a:r>
            <a:r>
              <a:rPr lang="en-US" b="1" dirty="0" err="1"/>
              <a:t>dsb</a:t>
            </a:r>
            <a:endParaRPr lang="en-US" b="1" dirty="0"/>
          </a:p>
          <a:p>
            <a:pPr marL="342900" indent="-342900" algn="just" defTabSz="912813"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dirty="0" err="1"/>
              <a:t>Adanya</a:t>
            </a:r>
            <a:r>
              <a:rPr lang="en-US" b="1" dirty="0"/>
              <a:t> </a:t>
            </a:r>
            <a:r>
              <a:rPr lang="en-US" b="1" dirty="0" err="1"/>
              <a:t>instruksi-instruksi</a:t>
            </a:r>
            <a:r>
              <a:rPr lang="en-US" b="1" dirty="0"/>
              <a:t> (directives)</a:t>
            </a:r>
          </a:p>
          <a:p>
            <a:pPr lvl="1" algn="just" defTabSz="912813">
              <a:spcBef>
                <a:spcPts val="0"/>
              </a:spcBef>
              <a:spcAft>
                <a:spcPts val="1200"/>
              </a:spcAft>
            </a:pPr>
            <a:r>
              <a:rPr lang="en-US" b="1" dirty="0"/>
              <a:t>PP, UU, </a:t>
            </a:r>
            <a:r>
              <a:rPr lang="en-US" b="1" dirty="0" err="1"/>
              <a:t>dsb</a:t>
            </a:r>
            <a:r>
              <a:rPr lang="en-US" b="1" dirty="0" smtClean="0"/>
              <a:t>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25576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718"/>
            <a:ext cx="8363272" cy="90001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 smtClean="0"/>
              <a:t>DSS Technology Levels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DSS primary tools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Fundamental elements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Programming languages, graphics, editors, query systems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DSS generator (engine)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Integrated software package for building specific DSS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Modeling, report generation, graphics, risk analysis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Specific DSS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DSS application that accomplishes the work</a:t>
            </a:r>
            <a:endParaRPr lang="id-ID" sz="2000" dirty="0" smtClean="0"/>
          </a:p>
          <a:p>
            <a:pPr marL="274320" lvl="1" indent="0" eaLnBrk="1" hangingPunct="1">
              <a:lnSpc>
                <a:spcPct val="90000"/>
              </a:lnSpc>
              <a:buNone/>
            </a:pPr>
            <a:endParaRPr lang="en-US" sz="20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sz="2400" b="0" i="1" dirty="0" smtClean="0"/>
              <a:t>DSS primary tools are used to construct integrated tools that are used to construct specific tools</a:t>
            </a:r>
          </a:p>
          <a:p>
            <a:pPr lvl="2" eaLnBrk="1" hangingPunct="1">
              <a:lnSpc>
                <a:spcPct val="90000"/>
              </a:lnSpc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633388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476672"/>
            <a:ext cx="8229600" cy="1053189"/>
          </a:xfr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200" b="1" dirty="0"/>
              <a:t>DSS Technology </a:t>
            </a:r>
            <a:r>
              <a:rPr lang="en-US" sz="3200" b="1" dirty="0" smtClean="0"/>
              <a:t>Levels</a:t>
            </a:r>
            <a:r>
              <a:rPr lang="id-ID" sz="3200" b="1" dirty="0" smtClean="0">
                <a:solidFill>
                  <a:schemeClr val="tx1"/>
                </a:solidFill>
              </a:rPr>
              <a:t/>
            </a:r>
            <a:br>
              <a:rPr lang="id-ID" sz="3200" b="1" dirty="0" smtClean="0">
                <a:solidFill>
                  <a:schemeClr val="tx1"/>
                </a:solidFill>
              </a:rPr>
            </a:br>
            <a:r>
              <a:rPr lang="en-US" sz="2200" b="1" i="1" cap="none" dirty="0" smtClean="0">
                <a:solidFill>
                  <a:schemeClr val="tx1"/>
                </a:solidFill>
              </a:rPr>
              <a:t>Relationships among the three levels </a:t>
            </a:r>
            <a:endParaRPr lang="en-US" sz="2700" b="1" i="1" cap="none" dirty="0">
              <a:solidFill>
                <a:schemeClr val="tx1"/>
              </a:solidFill>
            </a:endParaRPr>
          </a:p>
        </p:txBody>
      </p:sp>
      <p:sp>
        <p:nvSpPr>
          <p:cNvPr id="318467" name="Text Box 3"/>
          <p:cNvSpPr txBox="1">
            <a:spLocks noChangeArrowheads="1"/>
          </p:cNvSpPr>
          <p:nvPr/>
        </p:nvSpPr>
        <p:spPr bwMode="auto">
          <a:xfrm>
            <a:off x="1016000" y="1981567"/>
            <a:ext cx="7594600" cy="52322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2800" b="1">
                <a:latin typeface="Times New Roman" pitchFamily="18" charset="0"/>
              </a:rPr>
              <a:t>Specific DSS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318468" name="Text Box 4"/>
          <p:cNvSpPr txBox="1">
            <a:spLocks noChangeArrowheads="1"/>
          </p:cNvSpPr>
          <p:nvPr/>
        </p:nvSpPr>
        <p:spPr bwMode="auto">
          <a:xfrm>
            <a:off x="4042834" y="3200400"/>
            <a:ext cx="4339167" cy="95410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2800" b="1" dirty="0">
                <a:latin typeface="Times New Roman" pitchFamily="18" charset="0"/>
              </a:rPr>
              <a:t>DSS Generators </a:t>
            </a:r>
          </a:p>
          <a:p>
            <a:pPr eaLnBrk="0" hangingPunct="0"/>
            <a:r>
              <a:rPr lang="en-US" sz="2800" b="1" dirty="0">
                <a:latin typeface="Times New Roman" pitchFamily="18" charset="0"/>
              </a:rPr>
              <a:t>(Spreadsheets, …)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318469" name="Text Box 5"/>
          <p:cNvSpPr txBox="1">
            <a:spLocks noChangeArrowheads="1"/>
          </p:cNvSpPr>
          <p:nvPr/>
        </p:nvSpPr>
        <p:spPr bwMode="auto">
          <a:xfrm>
            <a:off x="1016000" y="5257800"/>
            <a:ext cx="7594600" cy="52322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2800" b="1">
                <a:latin typeface="Times New Roman" pitchFamily="18" charset="0"/>
              </a:rPr>
              <a:t>DSS Tools (Languages, …)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318470" name="Line 6"/>
          <p:cNvSpPr>
            <a:spLocks noChangeShapeType="1"/>
          </p:cNvSpPr>
          <p:nvPr/>
        </p:nvSpPr>
        <p:spPr bwMode="auto">
          <a:xfrm flipH="1" flipV="1">
            <a:off x="6400800" y="2590434"/>
            <a:ext cx="0" cy="60996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318471" name="Line 7"/>
          <p:cNvSpPr>
            <a:spLocks noChangeShapeType="1"/>
          </p:cNvSpPr>
          <p:nvPr/>
        </p:nvSpPr>
        <p:spPr bwMode="auto">
          <a:xfrm flipH="1" flipV="1">
            <a:off x="3505200" y="2590434"/>
            <a:ext cx="0" cy="266736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318472" name="Line 8"/>
          <p:cNvSpPr>
            <a:spLocks noChangeShapeType="1"/>
          </p:cNvSpPr>
          <p:nvPr/>
        </p:nvSpPr>
        <p:spPr bwMode="auto">
          <a:xfrm flipV="1">
            <a:off x="6324600" y="4419234"/>
            <a:ext cx="0" cy="76273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6958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152718"/>
            <a:ext cx="8424936" cy="900018"/>
          </a:xfrm>
        </p:spPr>
        <p:txBody>
          <a:bodyPr>
            <a:normAutofit/>
          </a:bodyPr>
          <a:lstStyle/>
          <a:p>
            <a:r>
              <a:rPr lang="id-ID" sz="3200" b="1" dirty="0"/>
              <a:t>Proses Pengembangan </a:t>
            </a:r>
            <a:r>
              <a:rPr lang="id-ID" sz="3200" b="1" dirty="0" smtClean="0"/>
              <a:t>DSS</a:t>
            </a:r>
            <a:endParaRPr lang="id-ID" sz="32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4824536"/>
          </a:xfrm>
        </p:spPr>
        <p:txBody>
          <a:bodyPr/>
          <a:lstStyle/>
          <a:p>
            <a:pPr defTabSz="912813">
              <a:spcBef>
                <a:spcPts val="0"/>
              </a:spcBef>
              <a:spcAft>
                <a:spcPts val="1200"/>
              </a:spcAft>
            </a:pPr>
            <a:r>
              <a:rPr lang="id-ID" b="1" dirty="0"/>
              <a:t>Pengembangan suatu DSS terkait </a:t>
            </a:r>
            <a:r>
              <a:rPr lang="id-ID" b="1" dirty="0" smtClean="0"/>
              <a:t>dengan struktur </a:t>
            </a:r>
            <a:r>
              <a:rPr lang="id-ID" b="1" dirty="0"/>
              <a:t>permasalahan: </a:t>
            </a:r>
            <a:endParaRPr lang="id-ID" b="1" dirty="0" smtClean="0"/>
          </a:p>
          <a:p>
            <a:pPr lvl="1" defTabSz="912813">
              <a:spcBef>
                <a:spcPts val="0"/>
              </a:spcBef>
              <a:spcAft>
                <a:spcPts val="1200"/>
              </a:spcAft>
            </a:pPr>
            <a:r>
              <a:rPr lang="id-ID" b="1" dirty="0" smtClean="0"/>
              <a:t>tak </a:t>
            </a:r>
            <a:r>
              <a:rPr lang="id-ID" b="1" dirty="0"/>
              <a:t>terstruktur, </a:t>
            </a:r>
            <a:endParaRPr lang="id-ID" b="1" dirty="0" smtClean="0"/>
          </a:p>
          <a:p>
            <a:pPr lvl="1" defTabSz="912813">
              <a:spcBef>
                <a:spcPts val="0"/>
              </a:spcBef>
              <a:spcAft>
                <a:spcPts val="1200"/>
              </a:spcAft>
            </a:pPr>
            <a:r>
              <a:rPr lang="id-ID" b="1" dirty="0" smtClean="0"/>
              <a:t>semi </a:t>
            </a:r>
            <a:r>
              <a:rPr lang="id-ID" b="1" dirty="0"/>
              <a:t>terstruktur, ataupun </a:t>
            </a:r>
            <a:endParaRPr lang="id-ID" b="1" dirty="0" smtClean="0"/>
          </a:p>
          <a:p>
            <a:pPr lvl="1" defTabSz="912813">
              <a:spcBef>
                <a:spcPts val="0"/>
              </a:spcBef>
              <a:spcAft>
                <a:spcPts val="1200"/>
              </a:spcAft>
            </a:pPr>
            <a:r>
              <a:rPr lang="id-ID" b="1" dirty="0" smtClean="0"/>
              <a:t>terstruktur</a:t>
            </a:r>
            <a:r>
              <a:rPr lang="id-ID" b="1" dirty="0"/>
              <a:t>. </a:t>
            </a:r>
            <a:endParaRPr lang="id-ID" b="1" dirty="0" smtClean="0"/>
          </a:p>
          <a:p>
            <a:pPr defTabSz="912813">
              <a:spcBef>
                <a:spcPts val="0"/>
              </a:spcBef>
              <a:spcAft>
                <a:spcPts val="1200"/>
              </a:spcAft>
            </a:pPr>
            <a:r>
              <a:rPr lang="id-ID" b="1" dirty="0"/>
              <a:t>Pengembangan suatu </a:t>
            </a:r>
            <a:r>
              <a:rPr lang="id-ID" b="1" dirty="0" smtClean="0"/>
              <a:t>DSS melibatkan beberapa Fase</a:t>
            </a:r>
          </a:p>
        </p:txBody>
      </p:sp>
    </p:spTree>
    <p:extLst>
      <p:ext uri="{BB962C8B-B14F-4D97-AF65-F5344CB8AC3E}">
        <p14:creationId xmlns:p14="http://schemas.microsoft.com/office/powerpoint/2010/main" val="136526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34498"/>
            <a:ext cx="7092641" cy="6823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85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52718"/>
            <a:ext cx="8496944" cy="828010"/>
          </a:xfrm>
        </p:spPr>
        <p:txBody>
          <a:bodyPr>
            <a:normAutofit/>
          </a:bodyPr>
          <a:lstStyle/>
          <a:p>
            <a:r>
              <a:rPr lang="id-ID" sz="3200" dirty="0"/>
              <a:t>Proses Pengembangan </a:t>
            </a:r>
            <a:r>
              <a:rPr lang="id-ID" sz="3200" dirty="0" smtClean="0"/>
              <a:t>DSS </a:t>
            </a:r>
            <a:r>
              <a:rPr lang="id-ID" sz="2800" dirty="0" smtClean="0"/>
              <a:t>(</a:t>
            </a:r>
            <a:r>
              <a:rPr lang="id-ID" sz="2800" cap="none" dirty="0" smtClean="0"/>
              <a:t>lanj.</a:t>
            </a:r>
            <a:r>
              <a:rPr lang="id-ID" sz="2800" dirty="0" smtClean="0"/>
              <a:t>)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52600"/>
            <a:ext cx="8784976" cy="491676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d-ID" sz="2800" b="1" i="1" u="sng" dirty="0" smtClean="0"/>
              <a:t>Pre-Design</a:t>
            </a:r>
          </a:p>
          <a:p>
            <a:pPr marL="533400" indent="-5334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</a:pPr>
            <a:r>
              <a:rPr lang="id-ID" sz="2600" b="1" dirty="0" smtClean="0"/>
              <a:t>Planning</a:t>
            </a:r>
            <a:endParaRPr lang="en-US" sz="2600" b="1" dirty="0"/>
          </a:p>
          <a:p>
            <a:pPr marL="990600" lvl="1" indent="-533400" algn="just">
              <a:spcBef>
                <a:spcPts val="0"/>
              </a:spcBef>
              <a:spcAft>
                <a:spcPts val="1200"/>
              </a:spcAft>
            </a:pPr>
            <a:r>
              <a:rPr lang="en-US" b="1" dirty="0" err="1" smtClean="0"/>
              <a:t>Merumuskan</a:t>
            </a:r>
            <a:r>
              <a:rPr lang="en-US" b="1" dirty="0" smtClean="0"/>
              <a:t> </a:t>
            </a:r>
            <a:r>
              <a:rPr lang="en-US" b="1" dirty="0" err="1"/>
              <a:t>kerangka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lingkup</a:t>
            </a:r>
            <a:r>
              <a:rPr lang="en-US" b="1" dirty="0"/>
              <a:t> SPK, </a:t>
            </a:r>
            <a:r>
              <a:rPr lang="en-US" b="1" dirty="0" err="1"/>
              <a:t>persyaratan</a:t>
            </a:r>
            <a:r>
              <a:rPr lang="en-US" b="1" dirty="0"/>
              <a:t> </a:t>
            </a:r>
            <a:r>
              <a:rPr lang="en-US" b="1" dirty="0" err="1"/>
              <a:t>unjuk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 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memilih</a:t>
            </a:r>
            <a:r>
              <a:rPr lang="en-US" b="1" dirty="0"/>
              <a:t> </a:t>
            </a:r>
            <a:r>
              <a:rPr lang="en-US" b="1" dirty="0" err="1"/>
              <a:t>konsep-konsep</a:t>
            </a:r>
            <a:r>
              <a:rPr lang="en-US" b="1" dirty="0"/>
              <a:t> &amp; </a:t>
            </a:r>
            <a:r>
              <a:rPr lang="en-US" b="1" dirty="0" err="1"/>
              <a:t>menganalisis</a:t>
            </a:r>
            <a:r>
              <a:rPr lang="en-US" b="1" dirty="0"/>
              <a:t> model </a:t>
            </a:r>
            <a:r>
              <a:rPr lang="en-US" b="1" dirty="0" err="1"/>
              <a:t>pembuatan</a:t>
            </a:r>
            <a:r>
              <a:rPr lang="en-US" b="1" dirty="0"/>
              <a:t> </a:t>
            </a:r>
            <a:r>
              <a:rPr lang="en-US" b="1" dirty="0" err="1"/>
              <a:t>keputusan</a:t>
            </a:r>
            <a:r>
              <a:rPr lang="en-US" b="1" dirty="0"/>
              <a:t> yang </a:t>
            </a:r>
            <a:r>
              <a:rPr lang="en-US" b="1" dirty="0" err="1"/>
              <a:t>relevan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tujuan</a:t>
            </a:r>
            <a:r>
              <a:rPr lang="en-US" b="1" dirty="0"/>
              <a:t> SPK. </a:t>
            </a:r>
            <a:endParaRPr lang="id-ID" b="1" dirty="0" smtClean="0"/>
          </a:p>
          <a:p>
            <a:pPr marL="990600" lvl="1" indent="-533400" algn="just">
              <a:spcBef>
                <a:spcPts val="0"/>
              </a:spcBef>
              <a:spcAft>
                <a:spcPts val="1200"/>
              </a:spcAft>
            </a:pPr>
            <a:r>
              <a:rPr lang="en-US" b="1" dirty="0" err="1" smtClean="0"/>
              <a:t>Langkah</a:t>
            </a:r>
            <a:r>
              <a:rPr lang="en-US" b="1" dirty="0" smtClean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menentukan</a:t>
            </a:r>
            <a:r>
              <a:rPr lang="en-US" b="1" dirty="0"/>
              <a:t> </a:t>
            </a:r>
            <a:r>
              <a:rPr lang="en-US" b="1" dirty="0" err="1"/>
              <a:t>pemilihan</a:t>
            </a:r>
            <a:r>
              <a:rPr lang="en-US" b="1" dirty="0"/>
              <a:t> </a:t>
            </a:r>
            <a:r>
              <a:rPr lang="en-US" b="1" dirty="0" err="1"/>
              <a:t>jenis</a:t>
            </a:r>
            <a:r>
              <a:rPr lang="en-US" b="1" dirty="0"/>
              <a:t> SPK yang </a:t>
            </a:r>
            <a:r>
              <a:rPr lang="en-US" b="1" dirty="0" err="1"/>
              <a:t>akan</a:t>
            </a:r>
            <a:r>
              <a:rPr lang="en-US" b="1" dirty="0"/>
              <a:t> </a:t>
            </a:r>
            <a:r>
              <a:rPr lang="en-US" b="1" dirty="0" err="1"/>
              <a:t>dirancang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metode</a:t>
            </a:r>
            <a:r>
              <a:rPr lang="en-US" b="1" dirty="0"/>
              <a:t> </a:t>
            </a:r>
            <a:r>
              <a:rPr lang="en-US" b="1" dirty="0" err="1"/>
              <a:t>pendekatan</a:t>
            </a:r>
            <a:r>
              <a:rPr lang="en-US" b="1" dirty="0"/>
              <a:t> yang </a:t>
            </a:r>
            <a:r>
              <a:rPr lang="en-US" b="1" dirty="0" err="1"/>
              <a:t>dipergunakan</a:t>
            </a:r>
            <a:r>
              <a:rPr lang="en-US" b="1" dirty="0"/>
              <a:t>.</a:t>
            </a:r>
          </a:p>
          <a:p>
            <a:pPr marL="533400" indent="-5334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Tx/>
              <a:buAutoNum type="arabicPeriod" startAt="2"/>
            </a:pPr>
            <a:r>
              <a:rPr lang="id-ID" sz="2600" b="1" dirty="0" smtClean="0"/>
              <a:t>Research</a:t>
            </a:r>
            <a:endParaRPr lang="en-US" sz="2600" b="1" dirty="0"/>
          </a:p>
          <a:p>
            <a:pPr marL="533400" indent="-53340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/>
              <a:t>	</a:t>
            </a:r>
            <a:r>
              <a:rPr lang="en-US" b="1" dirty="0" err="1"/>
              <a:t>Berhubungan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pencarian</a:t>
            </a:r>
            <a:r>
              <a:rPr lang="en-US" b="1" dirty="0"/>
              <a:t> data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sumber</a:t>
            </a:r>
            <a:r>
              <a:rPr lang="en-US" b="1" dirty="0"/>
              <a:t> </a:t>
            </a:r>
            <a:r>
              <a:rPr lang="en-US" b="1" dirty="0" err="1"/>
              <a:t>daya</a:t>
            </a:r>
            <a:r>
              <a:rPr lang="en-US" b="1" dirty="0"/>
              <a:t> yang </a:t>
            </a:r>
            <a:r>
              <a:rPr lang="en-US" b="1" dirty="0" err="1"/>
              <a:t>tersedia</a:t>
            </a:r>
            <a:endParaRPr lang="en-US" b="1" dirty="0"/>
          </a:p>
          <a:p>
            <a:pPr marL="533400" indent="-5334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Tx/>
              <a:buAutoNum type="arabicPeriod" startAt="3"/>
            </a:pPr>
            <a:r>
              <a:rPr lang="en-US" sz="2600" b="1" dirty="0" smtClean="0"/>
              <a:t>Anal</a:t>
            </a:r>
            <a:r>
              <a:rPr lang="id-ID" sz="2600" b="1" dirty="0" smtClean="0"/>
              <a:t>y</a:t>
            </a:r>
            <a:r>
              <a:rPr lang="en-US" sz="2600" b="1" dirty="0" smtClean="0"/>
              <a:t>sis</a:t>
            </a:r>
            <a:endParaRPr lang="en-US" sz="2600" b="1" dirty="0"/>
          </a:p>
          <a:p>
            <a:pPr marL="533400" indent="-533400" algn="just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en-US" sz="3200" b="1" dirty="0"/>
              <a:t>	</a:t>
            </a:r>
            <a:r>
              <a:rPr lang="en-US" b="1" dirty="0" err="1"/>
              <a:t>Penentuan</a:t>
            </a:r>
            <a:r>
              <a:rPr lang="en-US" b="1" dirty="0"/>
              <a:t> </a:t>
            </a:r>
            <a:r>
              <a:rPr lang="en-US" b="1" dirty="0" err="1"/>
              <a:t>teknik</a:t>
            </a:r>
            <a:r>
              <a:rPr lang="en-US" b="1" dirty="0"/>
              <a:t> </a:t>
            </a:r>
            <a:r>
              <a:rPr lang="en-US" b="1" dirty="0" err="1"/>
              <a:t>pendekatan</a:t>
            </a:r>
            <a:r>
              <a:rPr lang="en-US" b="1" dirty="0"/>
              <a:t> yang </a:t>
            </a:r>
            <a:r>
              <a:rPr lang="en-US" b="1" dirty="0" err="1"/>
              <a:t>akan</a:t>
            </a:r>
            <a:r>
              <a:rPr lang="en-US" b="1" dirty="0"/>
              <a:t> </a:t>
            </a:r>
            <a:r>
              <a:rPr lang="en-US" b="1" dirty="0" err="1"/>
              <a:t>dilakukan</a:t>
            </a:r>
            <a:r>
              <a:rPr lang="en-US" b="1" dirty="0"/>
              <a:t>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sumber</a:t>
            </a:r>
            <a:r>
              <a:rPr lang="en-US" b="1" dirty="0"/>
              <a:t> </a:t>
            </a:r>
            <a:r>
              <a:rPr lang="en-US" b="1" dirty="0" err="1"/>
              <a:t>daya</a:t>
            </a:r>
            <a:r>
              <a:rPr lang="en-US" b="1" dirty="0"/>
              <a:t> yang </a:t>
            </a:r>
            <a:r>
              <a:rPr lang="en-US" b="1" dirty="0" err="1"/>
              <a:t>dibutuhkan</a:t>
            </a:r>
            <a:endParaRPr lang="en-US" b="1" dirty="0"/>
          </a:p>
          <a:p>
            <a:pPr algn="just"/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78828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52600"/>
            <a:ext cx="8964488" cy="4988768"/>
          </a:xfrm>
        </p:spPr>
        <p:txBody>
          <a:bodyPr>
            <a:normAutofit fontScale="47500" lnSpcReduction="20000"/>
          </a:bodyPr>
          <a:lstStyle/>
          <a:p>
            <a:pPr marL="609600" indent="-609600" algn="just">
              <a:lnSpc>
                <a:spcPct val="90000"/>
              </a:lnSpc>
              <a:spcBef>
                <a:spcPts val="0"/>
              </a:spcBef>
              <a:spcAft>
                <a:spcPts val="500"/>
              </a:spcAft>
              <a:buClr>
                <a:schemeClr val="tx1"/>
              </a:buClr>
              <a:buFontTx/>
              <a:buAutoNum type="arabicPeriod" startAt="4"/>
            </a:pPr>
            <a:r>
              <a:rPr lang="id-ID" sz="4400" b="1" dirty="0"/>
              <a:t>Design</a:t>
            </a:r>
            <a:endParaRPr lang="en-US" sz="4400" b="1" dirty="0"/>
          </a:p>
          <a:p>
            <a:pPr marL="609600" indent="-609600" algn="just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None/>
            </a:pPr>
            <a:r>
              <a:rPr lang="en-US" sz="3200" b="1" dirty="0"/>
              <a:t>	</a:t>
            </a:r>
            <a:r>
              <a:rPr lang="en-US" sz="3300" b="1" dirty="0" err="1"/>
              <a:t>Melakukan</a:t>
            </a:r>
            <a:r>
              <a:rPr lang="en-US" sz="3300" b="1" dirty="0"/>
              <a:t> </a:t>
            </a:r>
            <a:r>
              <a:rPr lang="en-US" sz="3300" b="1" dirty="0" err="1"/>
              <a:t>perancangan</a:t>
            </a:r>
            <a:r>
              <a:rPr lang="en-US" sz="3300" b="1" dirty="0"/>
              <a:t> </a:t>
            </a:r>
            <a:r>
              <a:rPr lang="en-US" sz="3300" b="1" dirty="0" err="1"/>
              <a:t>ketiga</a:t>
            </a:r>
            <a:r>
              <a:rPr lang="en-US" sz="3300" b="1" dirty="0"/>
              <a:t> </a:t>
            </a:r>
            <a:r>
              <a:rPr lang="en-US" sz="3300" b="1" dirty="0" err="1"/>
              <a:t>subsistem</a:t>
            </a:r>
            <a:r>
              <a:rPr lang="en-US" sz="3300" b="1" dirty="0"/>
              <a:t> </a:t>
            </a:r>
            <a:r>
              <a:rPr lang="en-US" sz="3300" b="1" dirty="0" err="1"/>
              <a:t>utama</a:t>
            </a:r>
            <a:r>
              <a:rPr lang="en-US" sz="3300" b="1" dirty="0"/>
              <a:t> SPK </a:t>
            </a:r>
            <a:r>
              <a:rPr lang="en-US" sz="3300" b="1" dirty="0" err="1"/>
              <a:t>yaitu</a:t>
            </a:r>
            <a:r>
              <a:rPr lang="en-US" sz="3300" b="1" dirty="0"/>
              <a:t> </a:t>
            </a:r>
            <a:r>
              <a:rPr lang="en-US" sz="3300" b="1" dirty="0" err="1"/>
              <a:t>subsistem</a:t>
            </a:r>
            <a:r>
              <a:rPr lang="en-US" sz="3300" b="1" dirty="0"/>
              <a:t> database, model </a:t>
            </a:r>
            <a:r>
              <a:rPr lang="en-US" sz="3300" b="1" dirty="0" err="1"/>
              <a:t>dan</a:t>
            </a:r>
            <a:r>
              <a:rPr lang="en-US" sz="3300" b="1" dirty="0"/>
              <a:t> Dialog.</a:t>
            </a:r>
          </a:p>
          <a:p>
            <a:pPr marL="609600" indent="-609600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Tx/>
              <a:buAutoNum type="arabicPeriod" startAt="5"/>
            </a:pPr>
            <a:r>
              <a:rPr lang="id-ID" sz="4400" b="1" dirty="0"/>
              <a:t>Contruction</a:t>
            </a:r>
            <a:endParaRPr lang="en-US" sz="4400" b="1" dirty="0"/>
          </a:p>
          <a:p>
            <a:pPr marL="609600" indent="-609600" algn="just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None/>
            </a:pPr>
            <a:r>
              <a:rPr lang="en-US" sz="2800" b="1" dirty="0"/>
              <a:t>	</a:t>
            </a:r>
            <a:r>
              <a:rPr lang="en-US" sz="3300" b="1" dirty="0" err="1"/>
              <a:t>Merupakan</a:t>
            </a:r>
            <a:r>
              <a:rPr lang="en-US" sz="3300" b="1" dirty="0"/>
              <a:t> </a:t>
            </a:r>
            <a:r>
              <a:rPr lang="en-US" sz="3300" b="1" dirty="0" err="1"/>
              <a:t>kelanjutan</a:t>
            </a:r>
            <a:r>
              <a:rPr lang="en-US" sz="3300" b="1" dirty="0"/>
              <a:t> </a:t>
            </a:r>
            <a:r>
              <a:rPr lang="en-US" sz="3300" b="1" dirty="0" err="1"/>
              <a:t>dari</a:t>
            </a:r>
            <a:r>
              <a:rPr lang="en-US" sz="3300" b="1" dirty="0"/>
              <a:t> </a:t>
            </a:r>
            <a:r>
              <a:rPr lang="en-US" sz="3300" b="1" dirty="0" err="1"/>
              <a:t>perancangan</a:t>
            </a:r>
            <a:r>
              <a:rPr lang="en-US" sz="3300" b="1" dirty="0"/>
              <a:t> </a:t>
            </a:r>
            <a:r>
              <a:rPr lang="en-US" sz="3300" b="1" dirty="0" err="1"/>
              <a:t>dimana</a:t>
            </a:r>
            <a:r>
              <a:rPr lang="en-US" sz="3300" b="1" dirty="0"/>
              <a:t> </a:t>
            </a:r>
            <a:r>
              <a:rPr lang="en-US" sz="3300" b="1" dirty="0" err="1"/>
              <a:t>ketiga</a:t>
            </a:r>
            <a:r>
              <a:rPr lang="en-US" sz="3300" b="1" dirty="0"/>
              <a:t> </a:t>
            </a:r>
            <a:r>
              <a:rPr lang="en-US" sz="3300" b="1" dirty="0" err="1"/>
              <a:t>subsistem</a:t>
            </a:r>
            <a:r>
              <a:rPr lang="en-US" sz="3300" b="1" dirty="0"/>
              <a:t> yang </a:t>
            </a:r>
            <a:r>
              <a:rPr lang="en-US" sz="3300" b="1" dirty="0" err="1"/>
              <a:t>telah</a:t>
            </a:r>
            <a:r>
              <a:rPr lang="en-US" sz="3300" b="1" dirty="0"/>
              <a:t> </a:t>
            </a:r>
            <a:r>
              <a:rPr lang="en-US" sz="3300" b="1" dirty="0" err="1"/>
              <a:t>dirancang</a:t>
            </a:r>
            <a:r>
              <a:rPr lang="en-US" sz="3300" b="1" dirty="0"/>
              <a:t> </a:t>
            </a:r>
            <a:r>
              <a:rPr lang="en-US" sz="3300" b="1" dirty="0" err="1"/>
              <a:t>digabungkan</a:t>
            </a:r>
            <a:r>
              <a:rPr lang="en-US" sz="3300" b="1" dirty="0"/>
              <a:t> </a:t>
            </a:r>
            <a:r>
              <a:rPr lang="en-US" sz="3300" b="1" dirty="0" err="1"/>
              <a:t>menjadi</a:t>
            </a:r>
            <a:r>
              <a:rPr lang="en-US" sz="3300" b="1" dirty="0"/>
              <a:t> </a:t>
            </a:r>
            <a:r>
              <a:rPr lang="en-US" sz="3300" b="1" dirty="0" err="1"/>
              <a:t>suatu</a:t>
            </a:r>
            <a:r>
              <a:rPr lang="en-US" sz="3300" b="1" dirty="0"/>
              <a:t> SPK</a:t>
            </a:r>
            <a:r>
              <a:rPr lang="id-ID" sz="3300" b="1" dirty="0"/>
              <a:t>.</a:t>
            </a:r>
            <a:endParaRPr lang="en-US" sz="3300" b="1" dirty="0"/>
          </a:p>
          <a:p>
            <a:pPr marL="609600" indent="-609600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Tx/>
              <a:buAutoNum type="arabicPeriod" startAt="6"/>
            </a:pPr>
            <a:r>
              <a:rPr lang="en-US" sz="4400" b="1" dirty="0" err="1"/>
              <a:t>Implementa</a:t>
            </a:r>
            <a:r>
              <a:rPr lang="id-ID" sz="4400" b="1" dirty="0"/>
              <a:t>t</a:t>
            </a:r>
            <a:r>
              <a:rPr lang="en-US" sz="4400" b="1" dirty="0"/>
              <a:t>i</a:t>
            </a:r>
            <a:r>
              <a:rPr lang="id-ID" sz="4400" b="1" dirty="0"/>
              <a:t>on</a:t>
            </a:r>
            <a:endParaRPr lang="en-US" sz="4400" b="1" dirty="0"/>
          </a:p>
          <a:p>
            <a:pPr marL="609600" indent="-609600" algn="just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None/>
            </a:pPr>
            <a:r>
              <a:rPr lang="en-US" sz="3300" b="1" dirty="0"/>
              <a:t>	</a:t>
            </a:r>
            <a:r>
              <a:rPr lang="en-US" sz="3300" b="1" dirty="0" err="1"/>
              <a:t>Menerapkan</a:t>
            </a:r>
            <a:r>
              <a:rPr lang="en-US" sz="3300" b="1" dirty="0"/>
              <a:t> </a:t>
            </a:r>
            <a:r>
              <a:rPr lang="en-US" sz="3300" b="1" dirty="0" smtClean="0"/>
              <a:t>SP</a:t>
            </a:r>
            <a:r>
              <a:rPr lang="id-ID" sz="3300" b="1" dirty="0" smtClean="0"/>
              <a:t>K</a:t>
            </a:r>
            <a:r>
              <a:rPr lang="en-US" sz="3300" b="1" dirty="0" smtClean="0"/>
              <a:t> </a:t>
            </a:r>
            <a:r>
              <a:rPr lang="en-US" sz="3300" b="1" dirty="0"/>
              <a:t>yang </a:t>
            </a:r>
            <a:r>
              <a:rPr lang="en-US" sz="3300" b="1" dirty="0" err="1"/>
              <a:t>dibangun</a:t>
            </a:r>
            <a:r>
              <a:rPr lang="en-US" sz="3300" b="1" dirty="0"/>
              <a:t>. </a:t>
            </a:r>
            <a:r>
              <a:rPr lang="en-US" sz="3300" b="1" dirty="0" err="1"/>
              <a:t>Pada</a:t>
            </a:r>
            <a:r>
              <a:rPr lang="en-US" sz="3300" b="1" dirty="0"/>
              <a:t> </a:t>
            </a:r>
            <a:r>
              <a:rPr lang="en-US" sz="3300" b="1" dirty="0" err="1"/>
              <a:t>tahap</a:t>
            </a:r>
            <a:r>
              <a:rPr lang="en-US" sz="3300" b="1" dirty="0"/>
              <a:t> </a:t>
            </a:r>
            <a:r>
              <a:rPr lang="id-ID" sz="3300" b="1" dirty="0"/>
              <a:t>ini </a:t>
            </a:r>
            <a:r>
              <a:rPr lang="en-US" sz="3300" b="1" dirty="0" err="1"/>
              <a:t>dilakukan</a:t>
            </a:r>
            <a:r>
              <a:rPr lang="en-US" sz="3300" b="1" dirty="0"/>
              <a:t> testing, </a:t>
            </a:r>
            <a:r>
              <a:rPr lang="en-US" sz="3300" b="1" dirty="0" err="1"/>
              <a:t>evaluasi</a:t>
            </a:r>
            <a:r>
              <a:rPr lang="en-US" sz="3300" b="1" dirty="0"/>
              <a:t>, </a:t>
            </a:r>
            <a:r>
              <a:rPr lang="id-ID" sz="3300" b="1" dirty="0"/>
              <a:t>demonstrasi/unjuk kerja</a:t>
            </a:r>
            <a:r>
              <a:rPr lang="en-US" sz="3300" b="1" dirty="0"/>
              <a:t>, </a:t>
            </a:r>
            <a:r>
              <a:rPr lang="en-US" sz="3300" b="1" dirty="0" err="1"/>
              <a:t>orientasi</a:t>
            </a:r>
            <a:r>
              <a:rPr lang="en-US" sz="3300" b="1" dirty="0"/>
              <a:t>, </a:t>
            </a:r>
            <a:r>
              <a:rPr lang="en-US" sz="3300" b="1" dirty="0" err="1"/>
              <a:t>pelatihan</a:t>
            </a:r>
            <a:r>
              <a:rPr lang="en-US" sz="3300" b="1" dirty="0"/>
              <a:t> </a:t>
            </a:r>
            <a:r>
              <a:rPr lang="en-US" sz="3300" b="1" dirty="0" err="1"/>
              <a:t>dan</a:t>
            </a:r>
            <a:r>
              <a:rPr lang="en-US" sz="3300" b="1" dirty="0"/>
              <a:t> </a:t>
            </a:r>
            <a:r>
              <a:rPr lang="en-US" sz="3300" b="1" dirty="0" err="1"/>
              <a:t>penyebaran</a:t>
            </a:r>
            <a:r>
              <a:rPr lang="id-ID" sz="3300" b="1" dirty="0"/>
              <a:t>.</a:t>
            </a:r>
            <a:endParaRPr lang="fi-FI" sz="3300" b="1" dirty="0"/>
          </a:p>
          <a:p>
            <a:pPr marL="609600" indent="-609600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Tx/>
              <a:buAutoNum type="arabicPeriod" startAt="7"/>
            </a:pPr>
            <a:r>
              <a:rPr lang="id-ID" sz="4400" b="1" dirty="0"/>
              <a:t>Maintenance</a:t>
            </a:r>
            <a:endParaRPr lang="fi-FI" sz="4400" b="1" dirty="0"/>
          </a:p>
          <a:p>
            <a:pPr marL="609600" indent="-609600" algn="just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None/>
            </a:pPr>
            <a:r>
              <a:rPr lang="fi-FI" sz="2800" b="1" dirty="0"/>
              <a:t>	</a:t>
            </a:r>
            <a:r>
              <a:rPr lang="fi-FI" sz="3300" b="1" dirty="0"/>
              <a:t>Tahapan yang dilakukan terus menerus untuk mempertahankan keandalan sistem</a:t>
            </a:r>
            <a:r>
              <a:rPr lang="id-ID" sz="3300" b="1" dirty="0"/>
              <a:t>.</a:t>
            </a:r>
            <a:endParaRPr lang="en-US" sz="3300" b="1" dirty="0"/>
          </a:p>
          <a:p>
            <a:pPr marL="609600" indent="-609600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Tx/>
              <a:buAutoNum type="arabicPeriod" startAt="8"/>
            </a:pPr>
            <a:r>
              <a:rPr lang="en-US" sz="4400" b="1" dirty="0" err="1"/>
              <a:t>Adapta</a:t>
            </a:r>
            <a:r>
              <a:rPr lang="id-ID" sz="4400" b="1" dirty="0"/>
              <a:t>t</a:t>
            </a:r>
            <a:r>
              <a:rPr lang="en-US" sz="4400" b="1" dirty="0"/>
              <a:t>i</a:t>
            </a:r>
            <a:r>
              <a:rPr lang="id-ID" sz="4400" b="1" dirty="0"/>
              <a:t>on</a:t>
            </a:r>
            <a:endParaRPr lang="en-US" sz="4400" b="1" dirty="0"/>
          </a:p>
          <a:p>
            <a:pPr marL="609600" indent="-609600" algn="just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None/>
            </a:pPr>
            <a:r>
              <a:rPr lang="en-US" sz="2800" b="1" dirty="0"/>
              <a:t>	</a:t>
            </a:r>
            <a:r>
              <a:rPr lang="en-US" sz="3400" b="1" dirty="0" err="1"/>
              <a:t>Melakukan</a:t>
            </a:r>
            <a:r>
              <a:rPr lang="en-US" sz="3400" b="1" dirty="0"/>
              <a:t> </a:t>
            </a:r>
            <a:r>
              <a:rPr lang="en-US" sz="3400" b="1" dirty="0" err="1"/>
              <a:t>pengulangan</a:t>
            </a:r>
            <a:r>
              <a:rPr lang="en-US" sz="3400" b="1" dirty="0"/>
              <a:t> </a:t>
            </a:r>
            <a:r>
              <a:rPr lang="en-US" sz="3400" b="1" dirty="0" err="1"/>
              <a:t>terhadap</a:t>
            </a:r>
            <a:r>
              <a:rPr lang="en-US" sz="3400" b="1" dirty="0"/>
              <a:t> </a:t>
            </a:r>
            <a:r>
              <a:rPr lang="en-US" sz="3400" b="1" dirty="0" err="1"/>
              <a:t>tahapan</a:t>
            </a:r>
            <a:r>
              <a:rPr lang="en-US" sz="3400" b="1" dirty="0"/>
              <a:t> </a:t>
            </a:r>
            <a:r>
              <a:rPr lang="en-US" sz="3400" b="1" dirty="0" err="1"/>
              <a:t>diatas</a:t>
            </a:r>
            <a:r>
              <a:rPr lang="en-US" sz="3400" b="1" dirty="0"/>
              <a:t> </a:t>
            </a:r>
            <a:r>
              <a:rPr lang="en-US" sz="3400" b="1" dirty="0" err="1"/>
              <a:t>sebagai</a:t>
            </a:r>
            <a:r>
              <a:rPr lang="en-US" sz="3400" b="1" dirty="0"/>
              <a:t> </a:t>
            </a:r>
            <a:r>
              <a:rPr lang="en-US" sz="3400" b="1" dirty="0" err="1"/>
              <a:t>tanggapan</a:t>
            </a:r>
            <a:r>
              <a:rPr lang="en-US" sz="3400" b="1" dirty="0"/>
              <a:t> </a:t>
            </a:r>
            <a:r>
              <a:rPr lang="en-US" sz="3400" b="1" dirty="0" err="1"/>
              <a:t>terhadap</a:t>
            </a:r>
            <a:r>
              <a:rPr lang="en-US" sz="3400" b="1" dirty="0"/>
              <a:t> </a:t>
            </a:r>
            <a:r>
              <a:rPr lang="en-US" sz="3400" b="1" dirty="0" err="1"/>
              <a:t>perubahan</a:t>
            </a:r>
            <a:r>
              <a:rPr lang="en-US" sz="3400" b="1" dirty="0"/>
              <a:t> </a:t>
            </a:r>
            <a:r>
              <a:rPr lang="en-US" sz="3400" b="1" dirty="0" err="1" smtClean="0"/>
              <a:t>kebutuhan</a:t>
            </a:r>
            <a:r>
              <a:rPr lang="id-ID" sz="3400" dirty="0"/>
              <a:t> </a:t>
            </a:r>
            <a:r>
              <a:rPr lang="en-US" sz="3400" b="1" dirty="0" err="1" smtClean="0"/>
              <a:t>pemakai</a:t>
            </a:r>
            <a:r>
              <a:rPr lang="en-US" sz="3400" b="1" dirty="0"/>
              <a:t>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828010"/>
          </a:xfrm>
        </p:spPr>
        <p:txBody>
          <a:bodyPr>
            <a:normAutofit/>
          </a:bodyPr>
          <a:lstStyle/>
          <a:p>
            <a:r>
              <a:rPr lang="id-ID" sz="3200" dirty="0"/>
              <a:t>Proses Pengembangan </a:t>
            </a:r>
            <a:r>
              <a:rPr lang="id-ID" sz="3200" dirty="0" smtClean="0"/>
              <a:t>DSS </a:t>
            </a:r>
            <a:r>
              <a:rPr lang="id-ID" sz="2800" dirty="0" smtClean="0"/>
              <a:t>(</a:t>
            </a:r>
            <a:r>
              <a:rPr lang="id-ID" sz="2800" cap="none" dirty="0" smtClean="0"/>
              <a:t>lanj.</a:t>
            </a:r>
            <a:r>
              <a:rPr lang="id-ID" sz="2800" dirty="0" smtClean="0"/>
              <a:t>)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78053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sential">
    <a:dk1>
      <a:srgbClr val="000000"/>
    </a:dk1>
    <a:lt1>
      <a:srgbClr val="FFFFFF"/>
    </a:lt1>
    <a:dk2>
      <a:srgbClr val="D1282E"/>
    </a:dk2>
    <a:lt2>
      <a:srgbClr val="C8C8B1"/>
    </a:lt2>
    <a:accent1>
      <a:srgbClr val="7A7A7A"/>
    </a:accent1>
    <a:accent2>
      <a:srgbClr val="F5C201"/>
    </a:accent2>
    <a:accent3>
      <a:srgbClr val="526DB0"/>
    </a:accent3>
    <a:accent4>
      <a:srgbClr val="989AAC"/>
    </a:accent4>
    <a:accent5>
      <a:srgbClr val="DC5924"/>
    </a:accent5>
    <a:accent6>
      <a:srgbClr val="B4B392"/>
    </a:accent6>
    <a:hlink>
      <a:srgbClr val="CC9900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1341</TotalTime>
  <Words>1047</Words>
  <Application>Microsoft Office PowerPoint</Application>
  <PresentationFormat>On-screen Show (4:3)</PresentationFormat>
  <Paragraphs>180</Paragraphs>
  <Slides>29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Essential</vt:lpstr>
      <vt:lpstr>Picture</vt:lpstr>
      <vt:lpstr>Decision Support System Development</vt:lpstr>
      <vt:lpstr>PENGEMBANGAN SYSTEM</vt:lpstr>
      <vt:lpstr>Perlunya Pengembangan suatu Sistem</vt:lpstr>
      <vt:lpstr>DSS Technology Levels</vt:lpstr>
      <vt:lpstr>DSS Technology Levels Relationships among the three levels </vt:lpstr>
      <vt:lpstr>Proses Pengembangan DSS</vt:lpstr>
      <vt:lpstr>PowerPoint Presentation</vt:lpstr>
      <vt:lpstr>Proses Pengembangan DSS (lanj.)</vt:lpstr>
      <vt:lpstr>Proses Pengembangan DSS (lanj.)</vt:lpstr>
      <vt:lpstr>METODE PENGEMBANGAN</vt:lpstr>
      <vt:lpstr>SDLC Waterfall model : Setiap tahapan harus diselesaikan terlebih dahulu sebelum meneruskan ke tahapan berikutnya. Cyclical : Can return to other phases</vt:lpstr>
      <vt:lpstr>Pendekatan SDLC  (System Development Life Cycle)</vt:lpstr>
      <vt:lpstr>System Development Life Cycle (sdlc)</vt:lpstr>
      <vt:lpstr>Fase Perencanaan</vt:lpstr>
      <vt:lpstr>Fase Analisis</vt:lpstr>
      <vt:lpstr>Fase Desain</vt:lpstr>
      <vt:lpstr>Fase Implementasi</vt:lpstr>
      <vt:lpstr>Fase Support/Dukungan</vt:lpstr>
      <vt:lpstr>SDLC</vt:lpstr>
      <vt:lpstr>Metode lain</vt:lpstr>
      <vt:lpstr>Prototyping</vt:lpstr>
      <vt:lpstr>METODE Prototipe</vt:lpstr>
      <vt:lpstr>prototIPE</vt:lpstr>
      <vt:lpstr>TUJUAn Prototipe :</vt:lpstr>
      <vt:lpstr>PROTOTIPE</vt:lpstr>
      <vt:lpstr>Pengembangan DSS Berbasis User</vt:lpstr>
      <vt:lpstr>End user developed DSS </vt:lpstr>
      <vt:lpstr>End user developed DSS 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 Support System Development</dc:title>
  <dc:creator>MyWindows</dc:creator>
  <cp:lastModifiedBy>MyWindows</cp:lastModifiedBy>
  <cp:revision>23</cp:revision>
  <dcterms:created xsi:type="dcterms:W3CDTF">2015-04-14T02:51:28Z</dcterms:created>
  <dcterms:modified xsi:type="dcterms:W3CDTF">2015-04-23T04:31:32Z</dcterms:modified>
</cp:coreProperties>
</file>