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3" r:id="rId2"/>
    <p:sldId id="257" r:id="rId3"/>
    <p:sldId id="258" r:id="rId4"/>
    <p:sldId id="259" r:id="rId5"/>
    <p:sldId id="279" r:id="rId6"/>
    <p:sldId id="280" r:id="rId7"/>
    <p:sldId id="281" r:id="rId8"/>
    <p:sldId id="282" r:id="rId9"/>
    <p:sldId id="273" r:id="rId10"/>
    <p:sldId id="274" r:id="rId11"/>
    <p:sldId id="275" r:id="rId12"/>
    <p:sldId id="276" r:id="rId13"/>
    <p:sldId id="277" r:id="rId14"/>
    <p:sldId id="256" r:id="rId15"/>
    <p:sldId id="260" r:id="rId16"/>
    <p:sldId id="268" r:id="rId17"/>
    <p:sldId id="269" r:id="rId18"/>
    <p:sldId id="265" r:id="rId19"/>
    <p:sldId id="261" r:id="rId20"/>
    <p:sldId id="263" r:id="rId21"/>
    <p:sldId id="266" r:id="rId22"/>
    <p:sldId id="267" r:id="rId23"/>
    <p:sldId id="270" r:id="rId24"/>
    <p:sldId id="271" r:id="rId25"/>
    <p:sldId id="272" r:id="rId26"/>
    <p:sldId id="284" r:id="rId27"/>
    <p:sldId id="285" r:id="rId28"/>
    <p:sldId id="286" r:id="rId29"/>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0117"/>
    <a:srgbClr val="02011D"/>
    <a:srgbClr val="000714"/>
    <a:srgbClr val="000B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42" d="100"/>
          <a:sy n="42" d="100"/>
        </p:scale>
        <p:origin x="72" y="6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839DC3-2CD9-451E-A5A5-4DF56CD8F240}" type="datetimeFigureOut">
              <a:rPr lang="id-ID" smtClean="0"/>
              <a:t>08/11/2015</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1986F6-36B7-4A09-BBA6-A96A881C620E}" type="slidenum">
              <a:rPr lang="id-ID" smtClean="0"/>
              <a:t>‹#›</a:t>
            </a:fld>
            <a:endParaRPr lang="id-ID"/>
          </a:p>
        </p:txBody>
      </p:sp>
    </p:spTree>
    <p:extLst>
      <p:ext uri="{BB962C8B-B14F-4D97-AF65-F5344CB8AC3E}">
        <p14:creationId xmlns:p14="http://schemas.microsoft.com/office/powerpoint/2010/main" val="1523955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b="1" dirty="0" smtClean="0">
                <a:solidFill>
                  <a:srgbClr val="FFFF00"/>
                </a:solidFill>
              </a:rPr>
              <a:t>DISINI DIBERI GAMBAR HUJAN DAN ALIRAN SUNGAI</a:t>
            </a:r>
            <a:endParaRPr lang="id-ID" b="1" dirty="0">
              <a:solidFill>
                <a:srgbClr val="FFFF00"/>
              </a:solidFill>
            </a:endParaRPr>
          </a:p>
        </p:txBody>
      </p:sp>
      <p:sp>
        <p:nvSpPr>
          <p:cNvPr id="4" name="Slide Number Placeholder 3"/>
          <p:cNvSpPr>
            <a:spLocks noGrp="1"/>
          </p:cNvSpPr>
          <p:nvPr>
            <p:ph type="sldNum" sz="quarter" idx="10"/>
          </p:nvPr>
        </p:nvSpPr>
        <p:spPr/>
        <p:txBody>
          <a:bodyPr/>
          <a:lstStyle/>
          <a:p>
            <a:fld id="{D11986F6-36B7-4A09-BBA6-A96A881C620E}" type="slidenum">
              <a:rPr lang="id-ID" smtClean="0"/>
              <a:t>9</a:t>
            </a:fld>
            <a:endParaRPr lang="id-ID"/>
          </a:p>
        </p:txBody>
      </p:sp>
    </p:spTree>
    <p:extLst>
      <p:ext uri="{BB962C8B-B14F-4D97-AF65-F5344CB8AC3E}">
        <p14:creationId xmlns:p14="http://schemas.microsoft.com/office/powerpoint/2010/main" val="845161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smtClean="0"/>
              <a:t>GANTI GAMBAR INI DENGAN PPT PAK EDY</a:t>
            </a:r>
            <a:endParaRPr lang="id-ID" dirty="0"/>
          </a:p>
        </p:txBody>
      </p:sp>
      <p:sp>
        <p:nvSpPr>
          <p:cNvPr id="4" name="Slide Number Placeholder 3"/>
          <p:cNvSpPr>
            <a:spLocks noGrp="1"/>
          </p:cNvSpPr>
          <p:nvPr>
            <p:ph type="sldNum" sz="quarter" idx="10"/>
          </p:nvPr>
        </p:nvSpPr>
        <p:spPr/>
        <p:txBody>
          <a:bodyPr/>
          <a:lstStyle/>
          <a:p>
            <a:fld id="{D11986F6-36B7-4A09-BBA6-A96A881C620E}" type="slidenum">
              <a:rPr lang="id-ID" smtClean="0"/>
              <a:t>17</a:t>
            </a:fld>
            <a:endParaRPr lang="id-ID"/>
          </a:p>
        </p:txBody>
      </p:sp>
    </p:spTree>
    <p:extLst>
      <p:ext uri="{BB962C8B-B14F-4D97-AF65-F5344CB8AC3E}">
        <p14:creationId xmlns:p14="http://schemas.microsoft.com/office/powerpoint/2010/main" val="95509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9B8537A-5ABA-45E1-A0EA-EB24EA07C60A}" type="slidenum">
              <a:rPr lang="en-US" smtClean="0"/>
              <a:pPr/>
              <a:t>18</a:t>
            </a:fld>
            <a:endParaRPr lang="en-US"/>
          </a:p>
        </p:txBody>
      </p:sp>
    </p:spTree>
    <p:extLst>
      <p:ext uri="{BB962C8B-B14F-4D97-AF65-F5344CB8AC3E}">
        <p14:creationId xmlns:p14="http://schemas.microsoft.com/office/powerpoint/2010/main" val="881270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9B8537A-5ABA-45E1-A0EA-EB24EA07C60A}" type="slidenum">
              <a:rPr lang="en-US" smtClean="0"/>
              <a:pPr/>
              <a:t>20</a:t>
            </a:fld>
            <a:endParaRPr lang="en-US"/>
          </a:p>
        </p:txBody>
      </p:sp>
    </p:spTree>
    <p:extLst>
      <p:ext uri="{BB962C8B-B14F-4D97-AF65-F5344CB8AC3E}">
        <p14:creationId xmlns:p14="http://schemas.microsoft.com/office/powerpoint/2010/main" val="323815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d-ID"/>
          </a:p>
        </p:txBody>
      </p:sp>
      <p:sp>
        <p:nvSpPr>
          <p:cNvPr id="4" name="Date Placeholder 3"/>
          <p:cNvSpPr>
            <a:spLocks noGrp="1"/>
          </p:cNvSpPr>
          <p:nvPr>
            <p:ph type="dt" sz="half" idx="10"/>
          </p:nvPr>
        </p:nvSpPr>
        <p:spPr/>
        <p:txBody>
          <a:bodyPr/>
          <a:lstStyle/>
          <a:p>
            <a:fld id="{8BF9543D-6B5D-4445-9EBF-0B718DD058FD}" type="datetimeFigureOut">
              <a:rPr lang="id-ID" smtClean="0"/>
              <a:t>08/11/2015</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F82C92BE-AD5F-446A-A128-74B4E8B7D73E}" type="slidenum">
              <a:rPr lang="id-ID" smtClean="0"/>
              <a:t>‹#›</a:t>
            </a:fld>
            <a:endParaRPr lang="id-ID"/>
          </a:p>
        </p:txBody>
      </p:sp>
    </p:spTree>
    <p:extLst>
      <p:ext uri="{BB962C8B-B14F-4D97-AF65-F5344CB8AC3E}">
        <p14:creationId xmlns:p14="http://schemas.microsoft.com/office/powerpoint/2010/main" val="1967599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8BF9543D-6B5D-4445-9EBF-0B718DD058FD}" type="datetimeFigureOut">
              <a:rPr lang="id-ID" smtClean="0"/>
              <a:t>08/11/2015</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F82C92BE-AD5F-446A-A128-74B4E8B7D73E}" type="slidenum">
              <a:rPr lang="id-ID" smtClean="0"/>
              <a:t>‹#›</a:t>
            </a:fld>
            <a:endParaRPr lang="id-ID"/>
          </a:p>
        </p:txBody>
      </p:sp>
    </p:spTree>
    <p:extLst>
      <p:ext uri="{BB962C8B-B14F-4D97-AF65-F5344CB8AC3E}">
        <p14:creationId xmlns:p14="http://schemas.microsoft.com/office/powerpoint/2010/main" val="2362508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8BF9543D-6B5D-4445-9EBF-0B718DD058FD}" type="datetimeFigureOut">
              <a:rPr lang="id-ID" smtClean="0"/>
              <a:t>08/11/2015</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F82C92BE-AD5F-446A-A128-74B4E8B7D73E}" type="slidenum">
              <a:rPr lang="id-ID" smtClean="0"/>
              <a:t>‹#›</a:t>
            </a:fld>
            <a:endParaRPr lang="id-ID"/>
          </a:p>
        </p:txBody>
      </p:sp>
    </p:spTree>
    <p:extLst>
      <p:ext uri="{BB962C8B-B14F-4D97-AF65-F5344CB8AC3E}">
        <p14:creationId xmlns:p14="http://schemas.microsoft.com/office/powerpoint/2010/main" val="125603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8BF9543D-6B5D-4445-9EBF-0B718DD058FD}" type="datetimeFigureOut">
              <a:rPr lang="id-ID" smtClean="0"/>
              <a:t>08/11/2015</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F82C92BE-AD5F-446A-A128-74B4E8B7D73E}" type="slidenum">
              <a:rPr lang="id-ID" smtClean="0"/>
              <a:t>‹#›</a:t>
            </a:fld>
            <a:endParaRPr lang="id-ID"/>
          </a:p>
        </p:txBody>
      </p:sp>
    </p:spTree>
    <p:extLst>
      <p:ext uri="{BB962C8B-B14F-4D97-AF65-F5344CB8AC3E}">
        <p14:creationId xmlns:p14="http://schemas.microsoft.com/office/powerpoint/2010/main" val="3431261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id-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F9543D-6B5D-4445-9EBF-0B718DD058FD}" type="datetimeFigureOut">
              <a:rPr lang="id-ID" smtClean="0"/>
              <a:t>08/11/2015</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F82C92BE-AD5F-446A-A128-74B4E8B7D73E}" type="slidenum">
              <a:rPr lang="id-ID" smtClean="0"/>
              <a:t>‹#›</a:t>
            </a:fld>
            <a:endParaRPr lang="id-ID"/>
          </a:p>
        </p:txBody>
      </p:sp>
    </p:spTree>
    <p:extLst>
      <p:ext uri="{BB962C8B-B14F-4D97-AF65-F5344CB8AC3E}">
        <p14:creationId xmlns:p14="http://schemas.microsoft.com/office/powerpoint/2010/main" val="4242540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p:txBody>
          <a:bodyPr/>
          <a:lstStyle/>
          <a:p>
            <a:fld id="{8BF9543D-6B5D-4445-9EBF-0B718DD058FD}" type="datetimeFigureOut">
              <a:rPr lang="id-ID" smtClean="0"/>
              <a:t>08/11/2015</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F82C92BE-AD5F-446A-A128-74B4E8B7D73E}" type="slidenum">
              <a:rPr lang="id-ID" smtClean="0"/>
              <a:t>‹#›</a:t>
            </a:fld>
            <a:endParaRPr lang="id-ID"/>
          </a:p>
        </p:txBody>
      </p:sp>
    </p:spTree>
    <p:extLst>
      <p:ext uri="{BB962C8B-B14F-4D97-AF65-F5344CB8AC3E}">
        <p14:creationId xmlns:p14="http://schemas.microsoft.com/office/powerpoint/2010/main" val="1391702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id-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p:txBody>
          <a:bodyPr/>
          <a:lstStyle/>
          <a:p>
            <a:fld id="{8BF9543D-6B5D-4445-9EBF-0B718DD058FD}" type="datetimeFigureOut">
              <a:rPr lang="id-ID" smtClean="0"/>
              <a:t>08/11/2015</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F82C92BE-AD5F-446A-A128-74B4E8B7D73E}" type="slidenum">
              <a:rPr lang="id-ID" smtClean="0"/>
              <a:t>‹#›</a:t>
            </a:fld>
            <a:endParaRPr lang="id-ID"/>
          </a:p>
        </p:txBody>
      </p:sp>
    </p:spTree>
    <p:extLst>
      <p:ext uri="{BB962C8B-B14F-4D97-AF65-F5344CB8AC3E}">
        <p14:creationId xmlns:p14="http://schemas.microsoft.com/office/powerpoint/2010/main" val="1347112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2"/>
          <p:cNvSpPr>
            <a:spLocks noGrp="1"/>
          </p:cNvSpPr>
          <p:nvPr>
            <p:ph type="dt" sz="half" idx="10"/>
          </p:nvPr>
        </p:nvSpPr>
        <p:spPr/>
        <p:txBody>
          <a:bodyPr/>
          <a:lstStyle/>
          <a:p>
            <a:fld id="{8BF9543D-6B5D-4445-9EBF-0B718DD058FD}" type="datetimeFigureOut">
              <a:rPr lang="id-ID" smtClean="0"/>
              <a:t>08/11/2015</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F82C92BE-AD5F-446A-A128-74B4E8B7D73E}" type="slidenum">
              <a:rPr lang="id-ID" smtClean="0"/>
              <a:t>‹#›</a:t>
            </a:fld>
            <a:endParaRPr lang="id-ID"/>
          </a:p>
        </p:txBody>
      </p:sp>
    </p:spTree>
    <p:extLst>
      <p:ext uri="{BB962C8B-B14F-4D97-AF65-F5344CB8AC3E}">
        <p14:creationId xmlns:p14="http://schemas.microsoft.com/office/powerpoint/2010/main" val="971137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F9543D-6B5D-4445-9EBF-0B718DD058FD}" type="datetimeFigureOut">
              <a:rPr lang="id-ID" smtClean="0"/>
              <a:t>08/11/2015</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F82C92BE-AD5F-446A-A128-74B4E8B7D73E}" type="slidenum">
              <a:rPr lang="id-ID" smtClean="0"/>
              <a:t>‹#›</a:t>
            </a:fld>
            <a:endParaRPr lang="id-ID"/>
          </a:p>
        </p:txBody>
      </p:sp>
    </p:spTree>
    <p:extLst>
      <p:ext uri="{BB962C8B-B14F-4D97-AF65-F5344CB8AC3E}">
        <p14:creationId xmlns:p14="http://schemas.microsoft.com/office/powerpoint/2010/main" val="1078025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id-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F9543D-6B5D-4445-9EBF-0B718DD058FD}" type="datetimeFigureOut">
              <a:rPr lang="id-ID" smtClean="0"/>
              <a:t>08/11/2015</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F82C92BE-AD5F-446A-A128-74B4E8B7D73E}" type="slidenum">
              <a:rPr lang="id-ID" smtClean="0"/>
              <a:t>‹#›</a:t>
            </a:fld>
            <a:endParaRPr lang="id-ID"/>
          </a:p>
        </p:txBody>
      </p:sp>
    </p:spTree>
    <p:extLst>
      <p:ext uri="{BB962C8B-B14F-4D97-AF65-F5344CB8AC3E}">
        <p14:creationId xmlns:p14="http://schemas.microsoft.com/office/powerpoint/2010/main" val="294024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id-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F9543D-6B5D-4445-9EBF-0B718DD058FD}" type="datetimeFigureOut">
              <a:rPr lang="id-ID" smtClean="0"/>
              <a:t>08/11/2015</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F82C92BE-AD5F-446A-A128-74B4E8B7D73E}" type="slidenum">
              <a:rPr lang="id-ID" smtClean="0"/>
              <a:t>‹#›</a:t>
            </a:fld>
            <a:endParaRPr lang="id-ID"/>
          </a:p>
        </p:txBody>
      </p:sp>
    </p:spTree>
    <p:extLst>
      <p:ext uri="{BB962C8B-B14F-4D97-AF65-F5344CB8AC3E}">
        <p14:creationId xmlns:p14="http://schemas.microsoft.com/office/powerpoint/2010/main" val="3094606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F9543D-6B5D-4445-9EBF-0B718DD058FD}" type="datetimeFigureOut">
              <a:rPr lang="id-ID" smtClean="0"/>
              <a:t>08/11/2015</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C92BE-AD5F-446A-A128-74B4E8B7D73E}" type="slidenum">
              <a:rPr lang="id-ID" smtClean="0"/>
              <a:t>‹#›</a:t>
            </a:fld>
            <a:endParaRPr lang="id-ID"/>
          </a:p>
        </p:txBody>
      </p:sp>
    </p:spTree>
    <p:extLst>
      <p:ext uri="{BB962C8B-B14F-4D97-AF65-F5344CB8AC3E}">
        <p14:creationId xmlns:p14="http://schemas.microsoft.com/office/powerpoint/2010/main" val="2600225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9675" r="9285"/>
          <a:stretch/>
        </p:blipFill>
        <p:spPr>
          <a:xfrm>
            <a:off x="-83566" y="-2"/>
            <a:ext cx="12286512" cy="6858002"/>
          </a:xfrm>
          <a:prstGeom prst="rect">
            <a:avLst/>
          </a:prstGeom>
        </p:spPr>
      </p:pic>
      <p:sp>
        <p:nvSpPr>
          <p:cNvPr id="5" name="Rectangle 4"/>
          <p:cNvSpPr/>
          <p:nvPr/>
        </p:nvSpPr>
        <p:spPr>
          <a:xfrm>
            <a:off x="5299810" y="316741"/>
            <a:ext cx="6292026" cy="9995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400" b="1" dirty="0" smtClean="0">
                <a:solidFill>
                  <a:srgbClr val="002060"/>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GEOGRAFI REGIONAL INDONESIA</a:t>
            </a:r>
          </a:p>
          <a:p>
            <a:pPr algn="r"/>
            <a:r>
              <a:rPr lang="id-ID" sz="2400" b="1" dirty="0" smtClean="0">
                <a:solidFill>
                  <a:srgbClr val="002060"/>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PGO 6230</a:t>
            </a:r>
            <a:endParaRPr lang="id-ID" sz="2400" b="1" dirty="0">
              <a:solidFill>
                <a:srgbClr val="002060"/>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endParaRPr>
          </a:p>
        </p:txBody>
      </p:sp>
      <p:sp>
        <p:nvSpPr>
          <p:cNvPr id="6" name="Rectangle 5"/>
          <p:cNvSpPr/>
          <p:nvPr/>
        </p:nvSpPr>
        <p:spPr>
          <a:xfrm>
            <a:off x="4435523" y="1122133"/>
            <a:ext cx="7184450" cy="810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200" b="1" dirty="0" smtClean="0">
                <a:solidFill>
                  <a:srgbClr val="C00000"/>
                </a:solidFill>
              </a:rPr>
              <a:t>Materi Kuliah:</a:t>
            </a:r>
          </a:p>
          <a:p>
            <a:pPr algn="r"/>
            <a:r>
              <a:rPr lang="id-ID" sz="2200" b="1" dirty="0" smtClean="0">
                <a:solidFill>
                  <a:srgbClr val="C00000"/>
                </a:solidFill>
              </a:rPr>
              <a:t>KONSEP REGION DAN INDONESIA SEBAGAI SUATU REGION</a:t>
            </a:r>
            <a:endParaRPr lang="id-ID" sz="2200" b="1" dirty="0">
              <a:solidFill>
                <a:srgbClr val="C00000"/>
              </a:solidFill>
            </a:endParaRPr>
          </a:p>
        </p:txBody>
      </p:sp>
    </p:spTree>
    <p:extLst>
      <p:ext uri="{BB962C8B-B14F-4D97-AF65-F5344CB8AC3E}">
        <p14:creationId xmlns:p14="http://schemas.microsoft.com/office/powerpoint/2010/main" val="219754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ak Carstensz\Gasal 2011-2012\Geomorfologi Dasar\Graphicz.jpg"/>
          <p:cNvPicPr>
            <a:picLocks noChangeAspect="1" noChangeArrowheads="1"/>
          </p:cNvPicPr>
          <p:nvPr/>
        </p:nvPicPr>
        <p:blipFill>
          <a:blip r:embed="rId2"/>
          <a:srcRect t="42105" r="6977"/>
          <a:stretch>
            <a:fillRect/>
          </a:stretch>
        </p:blipFill>
        <p:spPr bwMode="auto">
          <a:xfrm>
            <a:off x="0" y="992748"/>
            <a:ext cx="9144000" cy="314325"/>
          </a:xfrm>
          <a:prstGeom prst="rect">
            <a:avLst/>
          </a:prstGeom>
          <a:noFill/>
        </p:spPr>
      </p:pic>
      <p:sp>
        <p:nvSpPr>
          <p:cNvPr id="7" name="Rectangle 6"/>
          <p:cNvSpPr/>
          <p:nvPr/>
        </p:nvSpPr>
        <p:spPr>
          <a:xfrm>
            <a:off x="1143000" y="320901"/>
            <a:ext cx="7060842"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600" b="1" dirty="0" smtClean="0">
                <a:solidFill>
                  <a:schemeClr val="tx1"/>
                </a:solidFill>
                <a:latin typeface="Arial" pitchFamily="34" charset="0"/>
                <a:cs typeface="Arial" pitchFamily="34" charset="0"/>
              </a:rPr>
              <a:t>REGIONALISASI</a:t>
            </a:r>
            <a:endParaRPr lang="id-ID" sz="2600" b="1" dirty="0">
              <a:solidFill>
                <a:schemeClr val="tx1"/>
              </a:solidFill>
              <a:latin typeface="Arial" pitchFamily="34" charset="0"/>
              <a:cs typeface="Arial"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778" b="23434"/>
          <a:stretch/>
        </p:blipFill>
        <p:spPr>
          <a:xfrm>
            <a:off x="0" y="3213277"/>
            <a:ext cx="12192000" cy="3644723"/>
          </a:xfrm>
          <a:prstGeom prst="rect">
            <a:avLst/>
          </a:prstGeom>
        </p:spPr>
      </p:pic>
      <p:sp>
        <p:nvSpPr>
          <p:cNvPr id="3" name="Content Placeholder 2"/>
          <p:cNvSpPr>
            <a:spLocks noGrp="1"/>
          </p:cNvSpPr>
          <p:nvPr>
            <p:ph idx="1"/>
          </p:nvPr>
        </p:nvSpPr>
        <p:spPr>
          <a:xfrm>
            <a:off x="437882" y="1450886"/>
            <a:ext cx="11512103" cy="2309745"/>
          </a:xfrm>
        </p:spPr>
        <p:txBody>
          <a:bodyPr>
            <a:normAutofit/>
          </a:bodyPr>
          <a:lstStyle/>
          <a:p>
            <a:pPr marL="0" indent="0">
              <a:buNone/>
            </a:pPr>
            <a:r>
              <a:rPr lang="id-ID" sz="2500" b="1" dirty="0" smtClean="0">
                <a:latin typeface="Arial" panose="020B0604020202020204" pitchFamily="34" charset="0"/>
                <a:cs typeface="Arial" panose="020B0604020202020204" pitchFamily="34" charset="0"/>
              </a:rPr>
              <a:t>SIMILARITY</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Sering disebut juga homogenity</a:t>
            </a:r>
          </a:p>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 bagian permukaan bumi dinyatakan sebagai satu region karena ada kesamaan karakteristik, baik aspek fisik maupun sosial budaya</a:t>
            </a:r>
          </a:p>
        </p:txBody>
      </p:sp>
    </p:spTree>
    <p:extLst>
      <p:ext uri="{BB962C8B-B14F-4D97-AF65-F5344CB8AC3E}">
        <p14:creationId xmlns:p14="http://schemas.microsoft.com/office/powerpoint/2010/main" val="23901625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ak Carstensz\Gasal 2011-2012\Geomorfologi Dasar\Graphicz.jpg"/>
          <p:cNvPicPr>
            <a:picLocks noChangeAspect="1" noChangeArrowheads="1"/>
          </p:cNvPicPr>
          <p:nvPr/>
        </p:nvPicPr>
        <p:blipFill>
          <a:blip r:embed="rId2"/>
          <a:srcRect t="42105" r="6977"/>
          <a:stretch>
            <a:fillRect/>
          </a:stretch>
        </p:blipFill>
        <p:spPr bwMode="auto">
          <a:xfrm>
            <a:off x="0" y="992748"/>
            <a:ext cx="9144000" cy="314325"/>
          </a:xfrm>
          <a:prstGeom prst="rect">
            <a:avLst/>
          </a:prstGeom>
          <a:noFill/>
        </p:spPr>
      </p:pic>
      <p:sp>
        <p:nvSpPr>
          <p:cNvPr id="7" name="Rectangle 6"/>
          <p:cNvSpPr/>
          <p:nvPr/>
        </p:nvSpPr>
        <p:spPr>
          <a:xfrm>
            <a:off x="1143000" y="320901"/>
            <a:ext cx="7060842"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600" b="1" dirty="0" smtClean="0">
                <a:solidFill>
                  <a:schemeClr val="tx1"/>
                </a:solidFill>
                <a:latin typeface="Arial" pitchFamily="34" charset="0"/>
                <a:cs typeface="Arial" pitchFamily="34" charset="0"/>
              </a:rPr>
              <a:t>REGIONALISASI</a:t>
            </a:r>
            <a:endParaRPr lang="id-ID" sz="2600" b="1" dirty="0">
              <a:solidFill>
                <a:schemeClr val="tx1"/>
              </a:solidFill>
              <a:latin typeface="Arial" pitchFamily="34" charset="0"/>
              <a:cs typeface="Arial" pitchFamily="34" charset="0"/>
            </a:endParaRPr>
          </a:p>
        </p:txBody>
      </p:sp>
      <p:sp>
        <p:nvSpPr>
          <p:cNvPr id="3" name="Content Placeholder 2"/>
          <p:cNvSpPr>
            <a:spLocks noGrp="1"/>
          </p:cNvSpPr>
          <p:nvPr>
            <p:ph idx="1"/>
          </p:nvPr>
        </p:nvSpPr>
        <p:spPr>
          <a:xfrm>
            <a:off x="281726" y="2135748"/>
            <a:ext cx="4122849" cy="1740793"/>
          </a:xfrm>
        </p:spPr>
        <p:txBody>
          <a:bodyPr>
            <a:normAutofit/>
          </a:bodyPr>
          <a:lstStyle/>
          <a:p>
            <a:pPr marL="0" indent="0">
              <a:buNone/>
            </a:pPr>
            <a:r>
              <a:rPr lang="id-ID" sz="2500" b="1" dirty="0" smtClean="0">
                <a:latin typeface="Arial" panose="020B0604020202020204" pitchFamily="34" charset="0"/>
                <a:cs typeface="Arial" panose="020B0604020202020204" pitchFamily="34" charset="0"/>
              </a:rPr>
              <a:t>FUNCTIONALITY</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bagian permukaan bumi disebut region karena ada kesamaan fungsi</a:t>
            </a:r>
            <a:endParaRPr lang="id-ID" sz="25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575" y="1546443"/>
            <a:ext cx="7657684" cy="5189207"/>
          </a:xfrm>
          <a:prstGeom prst="rect">
            <a:avLst/>
          </a:prstGeom>
        </p:spPr>
      </p:pic>
      <p:cxnSp>
        <p:nvCxnSpPr>
          <p:cNvPr id="9" name="Straight Connector 8"/>
          <p:cNvCxnSpPr/>
          <p:nvPr/>
        </p:nvCxnSpPr>
        <p:spPr>
          <a:xfrm>
            <a:off x="1703231" y="3966694"/>
            <a:ext cx="2701344" cy="0"/>
          </a:xfrm>
          <a:prstGeom prst="line">
            <a:avLst/>
          </a:prstGeom>
          <a:ln w="76200">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8568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ak Carstensz\Gasal 2011-2012\Geomorfologi Dasar\Graphicz.jpg"/>
          <p:cNvPicPr>
            <a:picLocks noChangeAspect="1" noChangeArrowheads="1"/>
          </p:cNvPicPr>
          <p:nvPr/>
        </p:nvPicPr>
        <p:blipFill>
          <a:blip r:embed="rId2"/>
          <a:srcRect t="42105" r="6977"/>
          <a:stretch>
            <a:fillRect/>
          </a:stretch>
        </p:blipFill>
        <p:spPr bwMode="auto">
          <a:xfrm>
            <a:off x="0" y="992748"/>
            <a:ext cx="9144000" cy="314325"/>
          </a:xfrm>
          <a:prstGeom prst="rect">
            <a:avLst/>
          </a:prstGeom>
          <a:noFill/>
        </p:spPr>
      </p:pic>
      <p:sp>
        <p:nvSpPr>
          <p:cNvPr id="7" name="Rectangle 6"/>
          <p:cNvSpPr/>
          <p:nvPr/>
        </p:nvSpPr>
        <p:spPr>
          <a:xfrm>
            <a:off x="1143000" y="320901"/>
            <a:ext cx="7060842"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600" b="1" dirty="0" smtClean="0">
                <a:solidFill>
                  <a:schemeClr val="tx1"/>
                </a:solidFill>
                <a:latin typeface="Arial" pitchFamily="34" charset="0"/>
                <a:cs typeface="Arial" pitchFamily="34" charset="0"/>
              </a:rPr>
              <a:t>REGIONALISASI</a:t>
            </a:r>
            <a:endParaRPr lang="id-ID" sz="2600" b="1" dirty="0">
              <a:solidFill>
                <a:schemeClr val="tx1"/>
              </a:solidFill>
              <a:latin typeface="Arial" pitchFamily="34" charset="0"/>
              <a:cs typeface="Arial" pitchFamily="34" charset="0"/>
            </a:endParaRPr>
          </a:p>
        </p:txBody>
      </p:sp>
      <p:sp>
        <p:nvSpPr>
          <p:cNvPr id="3" name="Content Placeholder 2"/>
          <p:cNvSpPr>
            <a:spLocks noGrp="1"/>
          </p:cNvSpPr>
          <p:nvPr>
            <p:ph idx="1"/>
          </p:nvPr>
        </p:nvSpPr>
        <p:spPr>
          <a:xfrm>
            <a:off x="7066351" y="1515280"/>
            <a:ext cx="4948028" cy="1949137"/>
          </a:xfrm>
        </p:spPr>
        <p:txBody>
          <a:bodyPr>
            <a:normAutofit/>
          </a:bodyPr>
          <a:lstStyle/>
          <a:p>
            <a:pPr marL="0" indent="0">
              <a:buNone/>
            </a:pPr>
            <a:r>
              <a:rPr lang="id-ID" sz="2500" b="1" dirty="0" smtClean="0">
                <a:latin typeface="Arial" panose="020B0604020202020204" pitchFamily="34" charset="0"/>
                <a:cs typeface="Arial" panose="020B0604020202020204" pitchFamily="34" charset="0"/>
              </a:rPr>
              <a:t>ADHOC</a:t>
            </a:r>
          </a:p>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 region terbentuk berdasarkan kesamaan karakter bagian tertentu permukaan bumi yang bersifat tidak tetap</a:t>
            </a:r>
            <a:endParaRPr lang="id-ID" sz="25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14" y="1439750"/>
            <a:ext cx="6858000" cy="5191125"/>
          </a:xfrm>
          <a:prstGeom prst="rect">
            <a:avLst/>
          </a:prstGeom>
        </p:spPr>
      </p:pic>
      <p:cxnSp>
        <p:nvCxnSpPr>
          <p:cNvPr id="9" name="Straight Connector 8"/>
          <p:cNvCxnSpPr/>
          <p:nvPr/>
        </p:nvCxnSpPr>
        <p:spPr>
          <a:xfrm>
            <a:off x="7143625" y="3657602"/>
            <a:ext cx="2701344" cy="0"/>
          </a:xfrm>
          <a:prstGeom prst="line">
            <a:avLst/>
          </a:prstGeom>
          <a:ln w="76200">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4311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ak Carstensz\Gasal 2011-2012\Geomorfologi Dasar\Graphicz.jpg"/>
          <p:cNvPicPr>
            <a:picLocks noChangeAspect="1" noChangeArrowheads="1"/>
          </p:cNvPicPr>
          <p:nvPr/>
        </p:nvPicPr>
        <p:blipFill>
          <a:blip r:embed="rId2"/>
          <a:srcRect t="42105" r="6977"/>
          <a:stretch>
            <a:fillRect/>
          </a:stretch>
        </p:blipFill>
        <p:spPr bwMode="auto">
          <a:xfrm>
            <a:off x="0" y="992748"/>
            <a:ext cx="9144000" cy="314325"/>
          </a:xfrm>
          <a:prstGeom prst="rect">
            <a:avLst/>
          </a:prstGeom>
          <a:noFill/>
        </p:spPr>
      </p:pic>
      <p:sp>
        <p:nvSpPr>
          <p:cNvPr id="7" name="Rectangle 6"/>
          <p:cNvSpPr/>
          <p:nvPr/>
        </p:nvSpPr>
        <p:spPr>
          <a:xfrm>
            <a:off x="1143000" y="320901"/>
            <a:ext cx="7060842"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600" b="1" dirty="0" smtClean="0">
                <a:solidFill>
                  <a:schemeClr val="tx1"/>
                </a:solidFill>
                <a:latin typeface="Arial" pitchFamily="34" charset="0"/>
                <a:cs typeface="Arial" pitchFamily="34" charset="0"/>
              </a:rPr>
              <a:t>REGIONALISASI</a:t>
            </a:r>
            <a:endParaRPr lang="id-ID" sz="2600" b="1" dirty="0">
              <a:solidFill>
                <a:schemeClr val="tx1"/>
              </a:solidFill>
              <a:latin typeface="Arial" pitchFamily="34" charset="0"/>
              <a:cs typeface="Arial" pitchFamily="34" charset="0"/>
            </a:endParaRPr>
          </a:p>
        </p:txBody>
      </p:sp>
      <p:sp>
        <p:nvSpPr>
          <p:cNvPr id="3" name="Content Placeholder 2"/>
          <p:cNvSpPr>
            <a:spLocks noGrp="1"/>
          </p:cNvSpPr>
          <p:nvPr>
            <p:ph idx="1"/>
          </p:nvPr>
        </p:nvSpPr>
        <p:spPr>
          <a:xfrm>
            <a:off x="463640" y="1754748"/>
            <a:ext cx="11512103" cy="4761962"/>
          </a:xfrm>
        </p:spPr>
        <p:txBody>
          <a:bodyPr>
            <a:normAutofit/>
          </a:bodyPr>
          <a:lstStyle/>
          <a:p>
            <a:pPr marL="0" indent="0">
              <a:buNone/>
            </a:pPr>
            <a:r>
              <a:rPr lang="id-ID" sz="2500" b="1" dirty="0" smtClean="0">
                <a:latin typeface="Arial" panose="020B0604020202020204" pitchFamily="34" charset="0"/>
                <a:cs typeface="Arial" panose="020B0604020202020204" pitchFamily="34" charset="0"/>
              </a:rPr>
              <a:t>NODAL</a:t>
            </a:r>
          </a:p>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 Menjadi satu wilayah karena ada interaksi antar pusat kegiatan</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dalam sistem ini ada hierarkhi (orde)</a:t>
            </a:r>
          </a:p>
          <a:p>
            <a:pPr marL="0" indent="0">
              <a:buNone/>
            </a:pPr>
            <a:endParaRPr lang="id-ID" sz="2500" dirty="0" smtClean="0">
              <a:latin typeface="Arial" panose="020B0604020202020204" pitchFamily="34" charset="0"/>
              <a:cs typeface="Arial" panose="020B0604020202020204" pitchFamily="34" charset="0"/>
            </a:endParaRPr>
          </a:p>
          <a:p>
            <a:pPr marL="0" indent="0">
              <a:buNone/>
            </a:pPr>
            <a:r>
              <a:rPr lang="id-ID" sz="2500" b="1" dirty="0" smtClean="0">
                <a:latin typeface="Arial" panose="020B0604020202020204" pitchFamily="34" charset="0"/>
                <a:cs typeface="Arial" panose="020B0604020202020204" pitchFamily="34" charset="0"/>
              </a:rPr>
              <a:t>Metropolitan</a:t>
            </a:r>
            <a:endParaRPr lang="id-ID" sz="2500" b="1" dirty="0">
              <a:latin typeface="Arial" panose="020B0604020202020204" pitchFamily="34" charset="0"/>
              <a:cs typeface="Arial" panose="020B0604020202020204" pitchFamily="34" charset="0"/>
            </a:endParaRPr>
          </a:p>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 metro = master/induk</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dinyatakan sebagai region karena ada kota induk dengan kota satelit</a:t>
            </a:r>
          </a:p>
          <a:p>
            <a:pPr>
              <a:buFont typeface="Wingdings" panose="05000000000000000000" pitchFamily="2" charset="2"/>
              <a:buChar char="q"/>
            </a:pPr>
            <a:endParaRPr lang="id-ID" sz="2500" dirty="0">
              <a:latin typeface="Arial" panose="020B0604020202020204" pitchFamily="34" charset="0"/>
              <a:cs typeface="Arial" panose="020B0604020202020204" pitchFamily="34" charset="0"/>
            </a:endParaRPr>
          </a:p>
          <a:p>
            <a:pPr marL="0" indent="0">
              <a:buNone/>
            </a:pPr>
            <a:r>
              <a:rPr lang="id-ID" sz="2500" b="1" dirty="0" smtClean="0">
                <a:latin typeface="Arial" panose="020B0604020202020204" pitchFamily="34" charset="0"/>
                <a:cs typeface="Arial" panose="020B0604020202020204" pitchFamily="34" charset="0"/>
              </a:rPr>
              <a:t>Dasar lainnya</a:t>
            </a:r>
          </a:p>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 konsep benua maritim Indonesia</a:t>
            </a:r>
          </a:p>
        </p:txBody>
      </p:sp>
    </p:spTree>
    <p:extLst>
      <p:ext uri="{BB962C8B-B14F-4D97-AF65-F5344CB8AC3E}">
        <p14:creationId xmlns:p14="http://schemas.microsoft.com/office/powerpoint/2010/main" val="958010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38648" y="925915"/>
            <a:ext cx="8950817" cy="635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3600" b="1" dirty="0" smtClean="0">
                <a:solidFill>
                  <a:srgbClr val="002060"/>
                </a:solidFill>
                <a:effectLst>
                  <a:glow rad="63500">
                    <a:schemeClr val="accent1">
                      <a:satMod val="175000"/>
                      <a:alpha val="40000"/>
                    </a:schemeClr>
                  </a:glow>
                </a:effectLst>
                <a:latin typeface="Arial" pitchFamily="34" charset="0"/>
                <a:cs typeface="Arial" pitchFamily="34" charset="0"/>
              </a:rPr>
              <a:t>INDONESIA SEBAGAI SUATU REGION</a:t>
            </a:r>
            <a:endParaRPr lang="id-ID" sz="3600" b="1" dirty="0">
              <a:solidFill>
                <a:srgbClr val="002060"/>
              </a:solidFill>
              <a:effectLst>
                <a:glow rad="63500">
                  <a:schemeClr val="accent1">
                    <a:satMod val="175000"/>
                    <a:alpha val="40000"/>
                  </a:schemeClr>
                </a:glow>
              </a:effectLst>
              <a:latin typeface="Arial" pitchFamily="34" charset="0"/>
              <a:cs typeface="Arial"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1914"/>
            <a:ext cx="12192000" cy="4618654"/>
          </a:xfrm>
          <a:prstGeom prst="rect">
            <a:avLst/>
          </a:prstGeom>
        </p:spPr>
      </p:pic>
    </p:spTree>
    <p:extLst>
      <p:ext uri="{BB962C8B-B14F-4D97-AF65-F5344CB8AC3E}">
        <p14:creationId xmlns:p14="http://schemas.microsoft.com/office/powerpoint/2010/main" val="1023032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374" y="2246820"/>
            <a:ext cx="11795408" cy="4409874"/>
          </a:xfrm>
          <a:prstGeom prst="rect">
            <a:avLst/>
          </a:prstGeom>
        </p:spPr>
      </p:pic>
      <p:sp>
        <p:nvSpPr>
          <p:cNvPr id="6" name="Content Placeholder 2"/>
          <p:cNvSpPr>
            <a:spLocks noGrp="1"/>
          </p:cNvSpPr>
          <p:nvPr>
            <p:ph idx="1"/>
          </p:nvPr>
        </p:nvSpPr>
        <p:spPr>
          <a:xfrm>
            <a:off x="571655" y="247596"/>
            <a:ext cx="11070845" cy="2449883"/>
          </a:xfrm>
        </p:spPr>
        <p:txBody>
          <a:bodyPr>
            <a:normAutofit/>
          </a:bodyPr>
          <a:lstStyle/>
          <a:p>
            <a:pPr>
              <a:lnSpc>
                <a:spcPct val="100000"/>
              </a:lnSpc>
              <a:spcBef>
                <a:spcPts val="0"/>
              </a:spcBef>
              <a:buFont typeface="Wingdings" panose="05000000000000000000" pitchFamily="2" charset="2"/>
              <a:buChar char="q"/>
            </a:pPr>
            <a:r>
              <a:rPr lang="id-ID" sz="2400" dirty="0" smtClean="0">
                <a:latin typeface="Arial" panose="020B0604020202020204" pitchFamily="34" charset="0"/>
                <a:cs typeface="Arial" panose="020B0604020202020204" pitchFamily="34" charset="0"/>
              </a:rPr>
              <a:t>Indonesia merupakan suatu region</a:t>
            </a:r>
          </a:p>
          <a:p>
            <a:pPr>
              <a:lnSpc>
                <a:spcPct val="100000"/>
              </a:lnSpc>
              <a:spcBef>
                <a:spcPts val="0"/>
              </a:spcBef>
              <a:buFont typeface="Wingdings" panose="05000000000000000000" pitchFamily="2" charset="2"/>
              <a:buChar char="q"/>
            </a:pPr>
            <a:r>
              <a:rPr lang="id-ID" sz="2400" dirty="0" smtClean="0">
                <a:latin typeface="Arial" panose="020B0604020202020204" pitchFamily="34" charset="0"/>
                <a:cs typeface="Arial" panose="020B0604020202020204" pitchFamily="34" charset="0"/>
              </a:rPr>
              <a:t>Hal ini didasarkan pada adanya kesamaan-kesamaan tertentu baik fisik maupun manusia (iklim, letak, bahasa budaya, hukum, dll)</a:t>
            </a:r>
          </a:p>
          <a:p>
            <a:pPr>
              <a:lnSpc>
                <a:spcPct val="100000"/>
              </a:lnSpc>
              <a:spcBef>
                <a:spcPts val="0"/>
              </a:spcBef>
              <a:buFont typeface="Wingdings" panose="05000000000000000000" pitchFamily="2" charset="2"/>
              <a:buChar char="q"/>
            </a:pPr>
            <a:r>
              <a:rPr lang="id-ID" sz="2400" dirty="0" smtClean="0">
                <a:latin typeface="Arial" panose="020B0604020202020204" pitchFamily="34" charset="0"/>
                <a:cs typeface="Arial" panose="020B0604020202020204" pitchFamily="34" charset="0"/>
              </a:rPr>
              <a:t>Indonesia sebenarnya terdiri dari beberapa region karena ada ciri yang sangat beragam, kecuali apabila klasifikasi dibuat secara makro dengan memperhatikan lingkup wilayah yang luas</a:t>
            </a:r>
            <a:endParaRPr lang="id-ID"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04824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grayscl/>
            <a:extLst>
              <a:ext uri="{28A0092B-C50C-407E-A947-70E740481C1C}">
                <a14:useLocalDpi xmlns:a14="http://schemas.microsoft.com/office/drawing/2010/main" val="0"/>
              </a:ext>
            </a:extLst>
          </a:blip>
          <a:srcRect t="31200"/>
          <a:stretch/>
        </p:blipFill>
        <p:spPr>
          <a:xfrm>
            <a:off x="0" y="-8109"/>
            <a:ext cx="12192000" cy="6866109"/>
          </a:xfrm>
          <a:prstGeom prst="rect">
            <a:avLst/>
          </a:prstGeom>
        </p:spPr>
      </p:pic>
      <p:sp>
        <p:nvSpPr>
          <p:cNvPr id="5" name="Content Placeholder 2"/>
          <p:cNvSpPr>
            <a:spLocks noGrp="1"/>
          </p:cNvSpPr>
          <p:nvPr>
            <p:ph idx="1"/>
          </p:nvPr>
        </p:nvSpPr>
        <p:spPr>
          <a:xfrm>
            <a:off x="6766560" y="266401"/>
            <a:ext cx="5150260" cy="3044244"/>
          </a:xfrm>
        </p:spPr>
        <p:txBody>
          <a:bodyPr>
            <a:normAutofit/>
          </a:bodyPr>
          <a:lstStyle/>
          <a:p>
            <a:pPr>
              <a:lnSpc>
                <a:spcPct val="100000"/>
              </a:lnSpc>
              <a:spcBef>
                <a:spcPts val="0"/>
              </a:spcBef>
              <a:buFont typeface="Wingdings" panose="05000000000000000000" pitchFamily="2" charset="2"/>
              <a:buChar char="q"/>
            </a:pPr>
            <a:r>
              <a:rPr lang="id-ID" sz="2400" dirty="0" smtClean="0">
                <a:latin typeface="Arial" panose="020B0604020202020204" pitchFamily="34" charset="0"/>
                <a:cs typeface="Arial" panose="020B0604020202020204" pitchFamily="34" charset="0"/>
              </a:rPr>
              <a:t>Secara astronomis Indonesia terletak pada 6</a:t>
            </a:r>
            <a:r>
              <a:rPr lang="id-ID" sz="2400" baseline="30000" dirty="0" smtClean="0">
                <a:latin typeface="Arial" panose="020B0604020202020204" pitchFamily="34" charset="0"/>
                <a:cs typeface="Arial" panose="020B0604020202020204" pitchFamily="34" charset="0"/>
              </a:rPr>
              <a:t>0</a:t>
            </a:r>
            <a:r>
              <a:rPr lang="id-ID" sz="2400" dirty="0" smtClean="0">
                <a:latin typeface="Arial" panose="020B0604020202020204" pitchFamily="34" charset="0"/>
                <a:cs typeface="Arial" panose="020B0604020202020204" pitchFamily="34" charset="0"/>
              </a:rPr>
              <a:t> LU – 11</a:t>
            </a:r>
            <a:r>
              <a:rPr lang="id-ID" sz="2400" baseline="30000" dirty="0" smtClean="0">
                <a:latin typeface="Arial" panose="020B0604020202020204" pitchFamily="34" charset="0"/>
                <a:cs typeface="Arial" panose="020B0604020202020204" pitchFamily="34" charset="0"/>
              </a:rPr>
              <a:t>0</a:t>
            </a:r>
            <a:r>
              <a:rPr lang="id-ID" sz="2400" dirty="0" smtClean="0">
                <a:latin typeface="Arial" panose="020B0604020202020204" pitchFamily="34" charset="0"/>
                <a:cs typeface="Arial" panose="020B0604020202020204" pitchFamily="34" charset="0"/>
              </a:rPr>
              <a:t> LS serta 95</a:t>
            </a:r>
            <a:r>
              <a:rPr lang="id-ID" sz="2400" baseline="30000" dirty="0" smtClean="0">
                <a:latin typeface="Arial" panose="020B0604020202020204" pitchFamily="34" charset="0"/>
                <a:cs typeface="Arial" panose="020B0604020202020204" pitchFamily="34" charset="0"/>
              </a:rPr>
              <a:t>0</a:t>
            </a:r>
            <a:r>
              <a:rPr lang="id-ID" sz="2400" dirty="0" smtClean="0">
                <a:latin typeface="Arial" panose="020B0604020202020204" pitchFamily="34" charset="0"/>
                <a:cs typeface="Arial" panose="020B0604020202020204" pitchFamily="34" charset="0"/>
              </a:rPr>
              <a:t> BT – 141</a:t>
            </a:r>
            <a:r>
              <a:rPr lang="id-ID" sz="2400" baseline="30000" dirty="0" smtClean="0">
                <a:latin typeface="Arial" panose="020B0604020202020204" pitchFamily="34" charset="0"/>
                <a:cs typeface="Arial" panose="020B0604020202020204" pitchFamily="34" charset="0"/>
              </a:rPr>
              <a:t>0</a:t>
            </a:r>
            <a:r>
              <a:rPr lang="id-ID" sz="2400" dirty="0" smtClean="0">
                <a:latin typeface="Arial" panose="020B0604020202020204" pitchFamily="34" charset="0"/>
                <a:cs typeface="Arial" panose="020B0604020202020204" pitchFamily="34" charset="0"/>
              </a:rPr>
              <a:t> BT</a:t>
            </a:r>
          </a:p>
          <a:p>
            <a:pPr>
              <a:lnSpc>
                <a:spcPct val="100000"/>
              </a:lnSpc>
              <a:spcBef>
                <a:spcPts val="0"/>
              </a:spcBef>
              <a:buFont typeface="Wingdings" panose="05000000000000000000" pitchFamily="2" charset="2"/>
              <a:buChar char="q"/>
            </a:pPr>
            <a:r>
              <a:rPr lang="id-ID" sz="2400" dirty="0" smtClean="0">
                <a:latin typeface="Arial" panose="020B0604020202020204" pitchFamily="34" charset="0"/>
                <a:cs typeface="Arial" panose="020B0604020202020204" pitchFamily="34" charset="0"/>
              </a:rPr>
              <a:t>Letak lintang berpengaruh terhadap iklim matahari Indonesia yaitu berada di daerah iklim tropis</a:t>
            </a:r>
          </a:p>
          <a:p>
            <a:pPr>
              <a:lnSpc>
                <a:spcPct val="100000"/>
              </a:lnSpc>
              <a:spcBef>
                <a:spcPts val="0"/>
              </a:spcBef>
              <a:buFont typeface="Wingdings" panose="05000000000000000000" pitchFamily="2" charset="2"/>
              <a:buChar char="q"/>
            </a:pPr>
            <a:r>
              <a:rPr lang="id-ID" sz="2400" dirty="0" smtClean="0">
                <a:latin typeface="Arial" panose="020B0604020202020204" pitchFamily="34" charset="0"/>
                <a:cs typeface="Arial" panose="020B0604020202020204" pitchFamily="34" charset="0"/>
              </a:rPr>
              <a:t>Letak bujur berpengaruh terhadap adanya perbedaan waktu</a:t>
            </a:r>
            <a:endParaRPr lang="id-ID"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7587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6537278" y="266399"/>
            <a:ext cx="5464222" cy="6591601"/>
          </a:xfrm>
        </p:spPr>
        <p:txBody>
          <a:bodyPr>
            <a:normAutofit lnSpcReduction="10000"/>
          </a:bodyPr>
          <a:lstStyle/>
          <a:p>
            <a:pPr>
              <a:lnSpc>
                <a:spcPct val="100000"/>
              </a:lnSpc>
              <a:spcBef>
                <a:spcPts val="0"/>
              </a:spcBef>
              <a:buFont typeface="Wingdings" panose="05000000000000000000" pitchFamily="2" charset="2"/>
              <a:buChar char="q"/>
            </a:pPr>
            <a:r>
              <a:rPr lang="id-ID" sz="2400" dirty="0" smtClean="0">
                <a:latin typeface="Arial" panose="020B0604020202020204" pitchFamily="34" charset="0"/>
                <a:cs typeface="Arial" panose="020B0604020202020204" pitchFamily="34" charset="0"/>
              </a:rPr>
              <a:t>Secara geologis Kepulauan Indonesia terletak pada pertemuan tiga lempeng besar dunia yaitu lempeng eurasia, pasifik, dan hindia australia</a:t>
            </a:r>
          </a:p>
          <a:p>
            <a:pPr>
              <a:lnSpc>
                <a:spcPct val="100000"/>
              </a:lnSpc>
              <a:spcBef>
                <a:spcPts val="0"/>
              </a:spcBef>
              <a:buFont typeface="Wingdings" panose="05000000000000000000" pitchFamily="2" charset="2"/>
              <a:buChar char="q"/>
            </a:pPr>
            <a:r>
              <a:rPr lang="id-ID" sz="2400" dirty="0" smtClean="0">
                <a:latin typeface="Arial" panose="020B0604020202020204" pitchFamily="34" charset="0"/>
                <a:cs typeface="Arial" panose="020B0604020202020204" pitchFamily="34" charset="0"/>
              </a:rPr>
              <a:t>Kepulauan Indonesia secara geologis merupakan salah satu daerah yang paling rumit</a:t>
            </a:r>
          </a:p>
          <a:p>
            <a:pPr>
              <a:lnSpc>
                <a:spcPct val="100000"/>
              </a:lnSpc>
              <a:spcBef>
                <a:spcPts val="0"/>
              </a:spcBef>
              <a:buFont typeface="Wingdings" panose="05000000000000000000" pitchFamily="2" charset="2"/>
              <a:buChar char="q"/>
            </a:pPr>
            <a:r>
              <a:rPr lang="id-ID" sz="2400" dirty="0" smtClean="0">
                <a:latin typeface="Arial" panose="020B0604020202020204" pitchFamily="34" charset="0"/>
                <a:cs typeface="Arial" panose="020B0604020202020204" pitchFamily="34" charset="0"/>
              </a:rPr>
              <a:t>Letak geologis tersebut berakibat pada berkembangnya jalur pegunungan yang sebagian besar berupa vulkan, serta banyak gempa bumi hingga mencapai 500 kali gempa setiap tahun</a:t>
            </a:r>
          </a:p>
          <a:p>
            <a:pPr>
              <a:lnSpc>
                <a:spcPct val="100000"/>
              </a:lnSpc>
              <a:spcBef>
                <a:spcPts val="0"/>
              </a:spcBef>
              <a:buFont typeface="Wingdings" panose="05000000000000000000" pitchFamily="2" charset="2"/>
              <a:buChar char="q"/>
            </a:pPr>
            <a:r>
              <a:rPr lang="id-ID" sz="2400" dirty="0" smtClean="0">
                <a:latin typeface="Arial" panose="020B0604020202020204" pitchFamily="34" charset="0"/>
                <a:cs typeface="Arial" panose="020B0604020202020204" pitchFamily="34" charset="0"/>
              </a:rPr>
              <a:t>Indonesia merupakan salah satu daerah penting di planet bumi untuk mempelajari masalah evolusi geologis yang fundamental</a:t>
            </a:r>
            <a:endParaRPr lang="id-ID" sz="2400" dirty="0">
              <a:latin typeface="Arial" panose="020B0604020202020204" pitchFamily="34" charset="0"/>
              <a:cs typeface="Arial" panose="020B0604020202020204" pitchFamily="34" charset="0"/>
            </a:endParaRPr>
          </a:p>
        </p:txBody>
      </p:sp>
      <p:grpSp>
        <p:nvGrpSpPr>
          <p:cNvPr id="6" name="Group 5"/>
          <p:cNvGrpSpPr>
            <a:grpSpLocks/>
          </p:cNvGrpSpPr>
          <p:nvPr/>
        </p:nvGrpSpPr>
        <p:grpSpPr bwMode="auto">
          <a:xfrm>
            <a:off x="375313" y="815824"/>
            <a:ext cx="5976938" cy="5492750"/>
            <a:chOff x="1056" y="768"/>
            <a:chExt cx="3765" cy="3460"/>
          </a:xfrm>
        </p:grpSpPr>
        <p:pic>
          <p:nvPicPr>
            <p:cNvPr id="7" name="Picture 2"/>
            <p:cNvPicPr>
              <a:picLocks noChangeAspect="1" noChangeArrowheads="1"/>
            </p:cNvPicPr>
            <p:nvPr/>
          </p:nvPicPr>
          <p:blipFill>
            <a:blip r:embed="rId3" cstate="print"/>
            <a:srcRect/>
            <a:stretch>
              <a:fillRect/>
            </a:stretch>
          </p:blipFill>
          <p:spPr bwMode="auto">
            <a:xfrm>
              <a:off x="1056" y="768"/>
              <a:ext cx="3766" cy="3461"/>
            </a:xfrm>
            <a:prstGeom prst="rect">
              <a:avLst/>
            </a:prstGeom>
            <a:noFill/>
            <a:ln w="12600">
              <a:solidFill>
                <a:srgbClr val="000000"/>
              </a:solidFill>
              <a:miter lim="800000"/>
              <a:headEnd/>
              <a:tailEnd/>
            </a:ln>
          </p:spPr>
        </p:pic>
        <p:sp>
          <p:nvSpPr>
            <p:cNvPr id="8" name="Oval 3"/>
            <p:cNvSpPr>
              <a:spLocks noChangeArrowheads="1"/>
            </p:cNvSpPr>
            <p:nvPr/>
          </p:nvSpPr>
          <p:spPr bwMode="auto">
            <a:xfrm>
              <a:off x="2698" y="2209"/>
              <a:ext cx="888" cy="576"/>
            </a:xfrm>
            <a:prstGeom prst="ellipse">
              <a:avLst/>
            </a:prstGeom>
            <a:noFill/>
            <a:ln w="85725">
              <a:solidFill>
                <a:srgbClr val="FF0000"/>
              </a:solidFill>
              <a:prstDash val="sysDash"/>
              <a:miter lim="800000"/>
              <a:headEnd/>
              <a:tailEnd/>
            </a:ln>
          </p:spPr>
          <p:txBody>
            <a:bodyPr wrap="none" anchor="ctr"/>
            <a:lstStyle/>
            <a:p>
              <a:pPr defTabSz="449263">
                <a:lnSpc>
                  <a:spcPct val="81000"/>
                </a:lnSpc>
                <a:buClr>
                  <a:srgbClr val="FFFFFF"/>
                </a:buClr>
                <a:buSzPct val="100000"/>
              </a:pPr>
              <a:endParaRPr lang="id-ID">
                <a:solidFill>
                  <a:schemeClr val="bg1"/>
                </a:solidFill>
                <a:cs typeface="Lucida Sans Unicode" pitchFamily="34" charset="0"/>
              </a:endParaRPr>
            </a:p>
          </p:txBody>
        </p:sp>
      </p:grpSp>
      <p:sp>
        <p:nvSpPr>
          <p:cNvPr id="9" name="Rectangle 8"/>
          <p:cNvSpPr/>
          <p:nvPr/>
        </p:nvSpPr>
        <p:spPr>
          <a:xfrm>
            <a:off x="799835" y="5759354"/>
            <a:ext cx="1576589" cy="25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800" b="1" dirty="0" smtClean="0">
                <a:solidFill>
                  <a:schemeClr val="bg1">
                    <a:lumMod val="75000"/>
                  </a:schemeClr>
                </a:solidFill>
                <a:latin typeface="Arial" pitchFamily="34" charset="0"/>
                <a:cs typeface="Arial" pitchFamily="34" charset="0"/>
              </a:rPr>
              <a:t>© edy hidayat, LIPI</a:t>
            </a:r>
            <a:endParaRPr lang="id-ID" sz="800" b="1" dirty="0">
              <a:solidFill>
                <a:schemeClr val="bg1">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512587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2011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Content Placeholder 2"/>
          <p:cNvSpPr txBox="1">
            <a:spLocks/>
          </p:cNvSpPr>
          <p:nvPr/>
        </p:nvSpPr>
        <p:spPr>
          <a:xfrm>
            <a:off x="6871188" y="1569721"/>
            <a:ext cx="5130312" cy="4008119"/>
          </a:xfrm>
          <a:prstGeom prst="rect">
            <a:avLst/>
          </a:prstGeom>
        </p:spPr>
        <p:txBody>
          <a:bodyPr vert="horz">
            <a:noAutofit/>
          </a:bodyPr>
          <a:lstStyle/>
          <a:p>
            <a:pPr marL="36576">
              <a:spcBef>
                <a:spcPct val="20000"/>
              </a:spcBef>
              <a:buClr>
                <a:schemeClr val="accent1"/>
              </a:buClr>
              <a:buSzPct val="80000"/>
              <a:defRPr/>
            </a:pPr>
            <a:r>
              <a:rPr lang="id-ID" sz="2500" dirty="0" smtClean="0">
                <a:solidFill>
                  <a:srgbClr val="FFFF00"/>
                </a:solidFill>
                <a:latin typeface="Arial" panose="020B0604020202020204" pitchFamily="34" charset="0"/>
                <a:cs typeface="Arial" panose="020B0604020202020204" pitchFamily="34" charset="0"/>
              </a:rPr>
              <a:t>Secara Geografis wilayah Republik Indonesia terletak antara dua benua yaitu Benua Asia dan Benua Australia, serta berada antara dua samudera yaitu Samudera Hindia dan Samudera Pasifik. Letak ini sangat menguntungkan dalam tata hubungan internasional (Depdagri, 1992)</a:t>
            </a:r>
            <a:endParaRPr lang="id-ID" sz="2500" dirty="0">
              <a:solidFill>
                <a:srgbClr val="FFFF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 y="327660"/>
            <a:ext cx="6286500" cy="6286500"/>
          </a:xfrm>
          <a:prstGeom prst="rect">
            <a:avLst/>
          </a:prstGeom>
        </p:spPr>
      </p:pic>
    </p:spTree>
    <p:extLst>
      <p:ext uri="{BB962C8B-B14F-4D97-AF65-F5344CB8AC3E}">
        <p14:creationId xmlns:p14="http://schemas.microsoft.com/office/powerpoint/2010/main" val="28059201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7358"/>
          <a:stretch/>
        </p:blipFill>
        <p:spPr>
          <a:xfrm>
            <a:off x="4435805" y="793597"/>
            <a:ext cx="7395173" cy="34279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Content Placeholder 2"/>
          <p:cNvSpPr>
            <a:spLocks noGrp="1"/>
          </p:cNvSpPr>
          <p:nvPr>
            <p:ph idx="1"/>
          </p:nvPr>
        </p:nvSpPr>
        <p:spPr>
          <a:xfrm>
            <a:off x="342901" y="345846"/>
            <a:ext cx="4070045" cy="6192114"/>
          </a:xfrm>
        </p:spPr>
        <p:txBody>
          <a:bodyPr>
            <a:noAutofit/>
          </a:bodyPr>
          <a:lstStyle/>
          <a:p>
            <a:pPr marL="0" indent="0">
              <a:lnSpc>
                <a:spcPct val="100000"/>
              </a:lnSpc>
              <a:spcBef>
                <a:spcPts val="0"/>
              </a:spcBef>
              <a:buFont typeface="Wingdings" panose="05000000000000000000" pitchFamily="2" charset="2"/>
              <a:buChar char="q"/>
            </a:pPr>
            <a:r>
              <a:rPr lang="id-ID" sz="2400" dirty="0" smtClean="0">
                <a:latin typeface="Arial" panose="020B0604020202020204" pitchFamily="34" charset="0"/>
                <a:cs typeface="Arial" panose="020B0604020202020204" pitchFamily="34" charset="0"/>
              </a:rPr>
              <a:t>Luas wilayah keseluruhan: &gt; 5 juta km</a:t>
            </a:r>
            <a:r>
              <a:rPr lang="id-ID" sz="2400" baseline="30000" dirty="0" smtClean="0">
                <a:latin typeface="Arial" panose="020B0604020202020204" pitchFamily="34" charset="0"/>
                <a:cs typeface="Arial" panose="020B0604020202020204" pitchFamily="34" charset="0"/>
              </a:rPr>
              <a:t>2</a:t>
            </a:r>
            <a:r>
              <a:rPr lang="id-ID" sz="2400" dirty="0">
                <a:latin typeface="Arial" panose="020B0604020202020204" pitchFamily="34" charset="0"/>
                <a:cs typeface="Arial" panose="020B0604020202020204" pitchFamily="34" charset="0"/>
              </a:rPr>
              <a:t>, </a:t>
            </a:r>
            <a:r>
              <a:rPr lang="id-ID" sz="2400" dirty="0" smtClean="0">
                <a:solidFill>
                  <a:srgbClr val="002060"/>
                </a:solidFill>
                <a:latin typeface="Arial" panose="020B0604020202020204" pitchFamily="34" charset="0"/>
                <a:cs typeface="Arial" panose="020B0604020202020204" pitchFamily="34" charset="0"/>
              </a:rPr>
              <a:t>luas perairan </a:t>
            </a:r>
            <a:r>
              <a:rPr lang="id-ID" sz="2400" dirty="0">
                <a:solidFill>
                  <a:srgbClr val="002060"/>
                </a:solidFill>
                <a:latin typeface="Arial" panose="020B0604020202020204" pitchFamily="34" charset="0"/>
                <a:cs typeface="Arial" panose="020B0604020202020204" pitchFamily="34" charset="0"/>
              </a:rPr>
              <a:t>6.315.222 </a:t>
            </a:r>
            <a:r>
              <a:rPr lang="id-ID" sz="2400" dirty="0" smtClean="0">
                <a:solidFill>
                  <a:srgbClr val="002060"/>
                </a:solidFill>
                <a:latin typeface="Arial" panose="020B0604020202020204" pitchFamily="34" charset="0"/>
                <a:cs typeface="Arial" panose="020B0604020202020204" pitchFamily="34" charset="0"/>
              </a:rPr>
              <a:t>km</a:t>
            </a:r>
            <a:r>
              <a:rPr lang="id-ID" sz="2400" baseline="30000" dirty="0" smtClean="0">
                <a:solidFill>
                  <a:srgbClr val="002060"/>
                </a:solidFill>
                <a:latin typeface="Arial" panose="020B0604020202020204" pitchFamily="34" charset="0"/>
                <a:cs typeface="Arial" panose="020B0604020202020204" pitchFamily="34" charset="0"/>
              </a:rPr>
              <a:t>2</a:t>
            </a:r>
            <a:r>
              <a:rPr lang="id-ID" sz="2400" dirty="0" smtClean="0">
                <a:solidFill>
                  <a:srgbClr val="002060"/>
                </a:solidFill>
                <a:latin typeface="Arial" panose="020B0604020202020204" pitchFamily="34" charset="0"/>
                <a:cs typeface="Arial" panose="020B0604020202020204" pitchFamily="34" charset="0"/>
              </a:rPr>
              <a:t>, </a:t>
            </a:r>
            <a:r>
              <a:rPr lang="id-ID" sz="2400" dirty="0" smtClean="0">
                <a:latin typeface="Arial" panose="020B0604020202020204" pitchFamily="34" charset="0"/>
                <a:cs typeface="Arial" panose="020B0604020202020204" pitchFamily="34" charset="0"/>
              </a:rPr>
              <a:t>luas </a:t>
            </a:r>
            <a:r>
              <a:rPr lang="id-ID" sz="2400" dirty="0">
                <a:latin typeface="Arial" panose="020B0604020202020204" pitchFamily="34" charset="0"/>
                <a:cs typeface="Arial" panose="020B0604020202020204" pitchFamily="34" charset="0"/>
              </a:rPr>
              <a:t>daratan </a:t>
            </a:r>
            <a:r>
              <a:rPr lang="id-ID" sz="2400" dirty="0" smtClean="0">
                <a:solidFill>
                  <a:srgbClr val="002060"/>
                </a:solidFill>
                <a:latin typeface="Arial" panose="020B0604020202020204" pitchFamily="34" charset="0"/>
                <a:cs typeface="Arial" panose="020B0604020202020204" pitchFamily="34" charset="0"/>
              </a:rPr>
              <a:t>1.890.739 </a:t>
            </a:r>
            <a:r>
              <a:rPr lang="id-ID" sz="2400" dirty="0">
                <a:solidFill>
                  <a:srgbClr val="002060"/>
                </a:solidFill>
                <a:latin typeface="Arial" panose="020B0604020202020204" pitchFamily="34" charset="0"/>
                <a:cs typeface="Arial" panose="020B0604020202020204" pitchFamily="34" charset="0"/>
              </a:rPr>
              <a:t>km</a:t>
            </a:r>
            <a:r>
              <a:rPr lang="id-ID" sz="2400" baseline="30000" dirty="0">
                <a:solidFill>
                  <a:srgbClr val="002060"/>
                </a:solidFill>
                <a:latin typeface="Arial" panose="020B0604020202020204" pitchFamily="34" charset="0"/>
                <a:cs typeface="Arial" panose="020B0604020202020204" pitchFamily="34" charset="0"/>
              </a:rPr>
              <a:t>2</a:t>
            </a:r>
            <a:endParaRPr lang="id-ID" sz="2400" baseline="30000" dirty="0" smtClean="0">
              <a:latin typeface="Arial" panose="020B0604020202020204" pitchFamily="34" charset="0"/>
              <a:cs typeface="Arial" panose="020B0604020202020204" pitchFamily="34" charset="0"/>
            </a:endParaRPr>
          </a:p>
          <a:p>
            <a:pPr marL="0" indent="0">
              <a:lnSpc>
                <a:spcPct val="100000"/>
              </a:lnSpc>
              <a:spcBef>
                <a:spcPts val="0"/>
              </a:spcBef>
              <a:buNone/>
            </a:pPr>
            <a:endParaRPr lang="id-ID" sz="2400" dirty="0" smtClean="0">
              <a:latin typeface="Arial" panose="020B0604020202020204" pitchFamily="34" charset="0"/>
              <a:cs typeface="Arial" panose="020B0604020202020204" pitchFamily="34" charset="0"/>
            </a:endParaRPr>
          </a:p>
          <a:p>
            <a:pPr marL="0" indent="0">
              <a:lnSpc>
                <a:spcPct val="100000"/>
              </a:lnSpc>
              <a:spcBef>
                <a:spcPts val="0"/>
              </a:spcBef>
              <a:buFont typeface="Wingdings" panose="05000000000000000000" pitchFamily="2" charset="2"/>
              <a:buChar char="q"/>
            </a:pPr>
            <a:r>
              <a:rPr lang="id-ID" sz="2400" dirty="0" smtClean="0">
                <a:latin typeface="Arial" panose="020B0604020202020204" pitchFamily="34" charset="0"/>
                <a:cs typeface="Arial" panose="020B0604020202020204" pitchFamily="34" charset="0"/>
              </a:rPr>
              <a:t>Meliputi laut pedalaman, landas kontinen dan ZEE</a:t>
            </a:r>
          </a:p>
          <a:p>
            <a:pPr marL="0" indent="0">
              <a:lnSpc>
                <a:spcPct val="100000"/>
              </a:lnSpc>
              <a:spcBef>
                <a:spcPts val="0"/>
              </a:spcBef>
              <a:buNone/>
            </a:pPr>
            <a:endParaRPr lang="id-ID" sz="2400" baseline="30000" dirty="0" smtClean="0">
              <a:latin typeface="Arial" panose="020B0604020202020204" pitchFamily="34" charset="0"/>
              <a:cs typeface="Arial" panose="020B0604020202020204" pitchFamily="34" charset="0"/>
            </a:endParaRPr>
          </a:p>
          <a:p>
            <a:pPr marL="0" indent="0">
              <a:lnSpc>
                <a:spcPct val="100000"/>
              </a:lnSpc>
              <a:spcBef>
                <a:spcPts val="0"/>
              </a:spcBef>
              <a:buFont typeface="Wingdings" panose="05000000000000000000" pitchFamily="2" charset="2"/>
              <a:buChar char="q"/>
            </a:pPr>
            <a:r>
              <a:rPr lang="id-ID" sz="2400" dirty="0" smtClean="0">
                <a:latin typeface="Arial" panose="020B0604020202020204" pitchFamily="34" charset="0"/>
                <a:cs typeface="Arial" panose="020B0604020202020204" pitchFamily="34" charset="0"/>
              </a:rPr>
              <a:t>Jarak </a:t>
            </a:r>
            <a:r>
              <a:rPr lang="id-ID" sz="2400" dirty="0">
                <a:latin typeface="Arial" panose="020B0604020202020204" pitchFamily="34" charset="0"/>
                <a:cs typeface="Arial" panose="020B0604020202020204" pitchFamily="34" charset="0"/>
              </a:rPr>
              <a:t>utara-selatan mencapai 1.888 km, sedangkan rentang barat-timur mencapai 5.110 </a:t>
            </a:r>
            <a:r>
              <a:rPr lang="id-ID" sz="2400" dirty="0" smtClean="0">
                <a:latin typeface="Arial" panose="020B0604020202020204" pitchFamily="34" charset="0"/>
                <a:cs typeface="Arial" panose="020B0604020202020204" pitchFamily="34" charset="0"/>
              </a:rPr>
              <a:t>km</a:t>
            </a:r>
          </a:p>
          <a:p>
            <a:pPr marL="0" indent="0">
              <a:lnSpc>
                <a:spcPct val="100000"/>
              </a:lnSpc>
              <a:spcBef>
                <a:spcPts val="0"/>
              </a:spcBef>
              <a:buNone/>
            </a:pPr>
            <a:endParaRPr lang="id-ID" sz="2400" dirty="0" smtClean="0">
              <a:latin typeface="Arial" panose="020B0604020202020204" pitchFamily="34" charset="0"/>
              <a:cs typeface="Arial" panose="020B0604020202020204" pitchFamily="34" charset="0"/>
            </a:endParaRPr>
          </a:p>
          <a:p>
            <a:pPr marL="0" indent="0">
              <a:lnSpc>
                <a:spcPct val="100000"/>
              </a:lnSpc>
              <a:spcBef>
                <a:spcPts val="0"/>
              </a:spcBef>
              <a:buFont typeface="Wingdings" panose="05000000000000000000" pitchFamily="2" charset="2"/>
              <a:buChar char="q"/>
            </a:pPr>
            <a:r>
              <a:rPr lang="id-ID" sz="2400" dirty="0" smtClean="0">
                <a:latin typeface="Arial" panose="020B0604020202020204" pitchFamily="34" charset="0"/>
                <a:cs typeface="Arial" panose="020B0604020202020204" pitchFamily="34" charset="0"/>
              </a:rPr>
              <a:t>Rentang </a:t>
            </a:r>
            <a:r>
              <a:rPr lang="id-ID" sz="2400" dirty="0">
                <a:latin typeface="Arial" panose="020B0604020202020204" pitchFamily="34" charset="0"/>
                <a:cs typeface="Arial" panose="020B0604020202020204" pitchFamily="34" charset="0"/>
              </a:rPr>
              <a:t>barat-timur mencakup 1/8 </a:t>
            </a:r>
            <a:r>
              <a:rPr lang="id-ID" sz="2400" dirty="0" smtClean="0">
                <a:latin typeface="Arial" panose="020B0604020202020204" pitchFamily="34" charset="0"/>
                <a:cs typeface="Arial" panose="020B0604020202020204" pitchFamily="34" charset="0"/>
              </a:rPr>
              <a:t>keliling </a:t>
            </a:r>
            <a:r>
              <a:rPr lang="id-ID" sz="2400" dirty="0">
                <a:latin typeface="Arial" panose="020B0604020202020204" pitchFamily="34" charset="0"/>
                <a:cs typeface="Arial" panose="020B0604020202020204" pitchFamily="34" charset="0"/>
              </a:rPr>
              <a:t>dunia </a:t>
            </a:r>
            <a:r>
              <a:rPr lang="id-ID" sz="2400" dirty="0" smtClean="0">
                <a:latin typeface="Arial" panose="020B0604020202020204" pitchFamily="34" charset="0"/>
                <a:cs typeface="Arial" panose="020B0604020202020204" pitchFamily="34" charset="0"/>
              </a:rPr>
              <a:t>melebihi </a:t>
            </a:r>
            <a:r>
              <a:rPr lang="id-ID" sz="2400" dirty="0">
                <a:latin typeface="Arial" panose="020B0604020202020204" pitchFamily="34" charset="0"/>
                <a:cs typeface="Arial" panose="020B0604020202020204" pitchFamily="34" charset="0"/>
              </a:rPr>
              <a:t>panjang jarak </a:t>
            </a:r>
            <a:r>
              <a:rPr lang="id-ID" sz="2400" dirty="0" smtClean="0">
                <a:latin typeface="Arial" panose="020B0604020202020204" pitchFamily="34" charset="0"/>
                <a:cs typeface="Arial" panose="020B0604020202020204" pitchFamily="34" charset="0"/>
              </a:rPr>
              <a:t>pantai timur-pantai </a:t>
            </a:r>
            <a:r>
              <a:rPr lang="id-ID" sz="2400" dirty="0">
                <a:latin typeface="Arial" panose="020B0604020202020204" pitchFamily="34" charset="0"/>
                <a:cs typeface="Arial" panose="020B0604020202020204" pitchFamily="34" charset="0"/>
              </a:rPr>
              <a:t>barat </a:t>
            </a:r>
            <a:r>
              <a:rPr lang="id-ID" sz="2400" dirty="0" smtClean="0">
                <a:latin typeface="Arial" panose="020B0604020202020204" pitchFamily="34" charset="0"/>
                <a:cs typeface="Arial" panose="020B0604020202020204" pitchFamily="34" charset="0"/>
              </a:rPr>
              <a:t>AS</a:t>
            </a:r>
            <a:endParaRPr lang="id-ID" sz="2400" dirty="0">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4259105" y="4572000"/>
            <a:ext cx="7748574" cy="1965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id-ID" sz="2400" dirty="0">
                <a:latin typeface="Arial" panose="020B0604020202020204" pitchFamily="34" charset="0"/>
                <a:cs typeface="Arial" panose="020B0604020202020204" pitchFamily="34" charset="0"/>
              </a:rPr>
              <a:t>J</a:t>
            </a:r>
            <a:r>
              <a:rPr lang="id-ID" sz="2400" dirty="0" smtClean="0">
                <a:latin typeface="Arial" panose="020B0604020202020204" pitchFamily="34" charset="0"/>
                <a:cs typeface="Arial" panose="020B0604020202020204" pitchFamily="34" charset="0"/>
              </a:rPr>
              <a:t>umlah </a:t>
            </a:r>
            <a:r>
              <a:rPr lang="id-ID" sz="2400" dirty="0">
                <a:latin typeface="Arial" panose="020B0604020202020204" pitchFamily="34" charset="0"/>
                <a:cs typeface="Arial" panose="020B0604020202020204" pitchFamily="34" charset="0"/>
              </a:rPr>
              <a:t>pulau sekitar 13.667, </a:t>
            </a:r>
            <a:r>
              <a:rPr lang="id-ID" sz="2400" dirty="0">
                <a:solidFill>
                  <a:srgbClr val="002060"/>
                </a:solidFill>
                <a:latin typeface="Arial" panose="020B0604020202020204" pitchFamily="34" charset="0"/>
                <a:cs typeface="Arial" panose="020B0604020202020204" pitchFamily="34" charset="0"/>
              </a:rPr>
              <a:t>13.466 </a:t>
            </a:r>
            <a:r>
              <a:rPr lang="id-ID" sz="2400" dirty="0" smtClean="0">
                <a:solidFill>
                  <a:srgbClr val="002060"/>
                </a:solidFill>
                <a:latin typeface="Arial" panose="020B0604020202020204" pitchFamily="34" charset="0"/>
                <a:cs typeface="Arial" panose="020B0604020202020204" pitchFamily="34" charset="0"/>
              </a:rPr>
              <a:t>pulau telah dibakukan (diberi nama)</a:t>
            </a:r>
            <a:endParaRPr lang="id-ID" sz="2400" dirty="0">
              <a:latin typeface="Arial" panose="020B0604020202020204" pitchFamily="34" charset="0"/>
              <a:cs typeface="Arial" panose="020B0604020202020204" pitchFamily="34" charset="0"/>
            </a:endParaRPr>
          </a:p>
          <a:p>
            <a:pPr>
              <a:buFont typeface="Wingdings" panose="05000000000000000000" pitchFamily="2" charset="2"/>
              <a:buChar char="q"/>
            </a:pPr>
            <a:r>
              <a:rPr lang="id-ID" sz="2400" dirty="0" smtClean="0">
                <a:latin typeface="Arial" panose="020B0604020202020204" pitchFamily="34" charset="0"/>
                <a:cs typeface="Arial" panose="020B0604020202020204" pitchFamily="34" charset="0"/>
              </a:rPr>
              <a:t>Indonesia </a:t>
            </a:r>
            <a:r>
              <a:rPr lang="id-ID" sz="2400" dirty="0">
                <a:latin typeface="Arial" panose="020B0604020202020204" pitchFamily="34" charset="0"/>
                <a:cs typeface="Arial" panose="020B0604020202020204" pitchFamily="34" charset="0"/>
              </a:rPr>
              <a:t>adalah negara maritim, memiliki garis pantai sepanjang </a:t>
            </a:r>
            <a:r>
              <a:rPr lang="id-ID" sz="2400" dirty="0">
                <a:solidFill>
                  <a:srgbClr val="002060"/>
                </a:solidFill>
                <a:latin typeface="Arial" panose="020B0604020202020204" pitchFamily="34" charset="0"/>
                <a:cs typeface="Arial" panose="020B0604020202020204" pitchFamily="34" charset="0"/>
              </a:rPr>
              <a:t>99.093 </a:t>
            </a:r>
            <a:r>
              <a:rPr lang="id-ID" sz="2400" dirty="0" smtClean="0">
                <a:solidFill>
                  <a:srgbClr val="002060"/>
                </a:solidFill>
                <a:latin typeface="Arial" panose="020B0604020202020204" pitchFamily="34" charset="0"/>
                <a:cs typeface="Arial" panose="020B0604020202020204" pitchFamily="34" charset="0"/>
              </a:rPr>
              <a:t>km,</a:t>
            </a:r>
            <a:r>
              <a:rPr lang="id-ID" sz="2400" dirty="0" smtClean="0">
                <a:latin typeface="Arial" panose="020B0604020202020204" pitchFamily="34" charset="0"/>
                <a:cs typeface="Arial" panose="020B0604020202020204" pitchFamily="34" charset="0"/>
              </a:rPr>
              <a:t> terpanjang </a:t>
            </a:r>
            <a:r>
              <a:rPr lang="id-ID" sz="2400" dirty="0">
                <a:latin typeface="Arial" panose="020B0604020202020204" pitchFamily="34" charset="0"/>
                <a:cs typeface="Arial" panose="020B0604020202020204" pitchFamily="34" charset="0"/>
              </a:rPr>
              <a:t>kedua di </a:t>
            </a:r>
            <a:r>
              <a:rPr lang="id-ID" sz="2400" dirty="0" smtClean="0">
                <a:latin typeface="Arial" panose="020B0604020202020204" pitchFamily="34" charset="0"/>
                <a:cs typeface="Arial" panose="020B0604020202020204" pitchFamily="34" charset="0"/>
              </a:rPr>
              <a:t>dunia</a:t>
            </a:r>
            <a:endParaRPr lang="id-ID"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07809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rcRect l="41010" t="25926" r="26659" b="31955"/>
          <a:stretch>
            <a:fillRect/>
          </a:stretch>
        </p:blipFill>
        <p:spPr bwMode="auto">
          <a:xfrm>
            <a:off x="172254" y="1300766"/>
            <a:ext cx="4361975" cy="3683358"/>
          </a:xfrm>
          <a:prstGeom prst="rect">
            <a:avLst/>
          </a:prstGeom>
          <a:noFill/>
          <a:ln w="9525">
            <a:noFill/>
            <a:miter lim="800000"/>
            <a:headEnd/>
            <a:tailEnd/>
          </a:ln>
        </p:spPr>
      </p:pic>
      <p:sp>
        <p:nvSpPr>
          <p:cNvPr id="3" name="Content Placeholder 2"/>
          <p:cNvSpPr>
            <a:spLocks noGrp="1"/>
          </p:cNvSpPr>
          <p:nvPr>
            <p:ph idx="1"/>
          </p:nvPr>
        </p:nvSpPr>
        <p:spPr>
          <a:xfrm>
            <a:off x="4744411" y="2589942"/>
            <a:ext cx="3382019" cy="3515932"/>
          </a:xfrm>
        </p:spPr>
        <p:txBody>
          <a:bodyPr>
            <a:normAutofit/>
          </a:bodyPr>
          <a:lstStyle/>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 Sebagian permukaan bumi</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yang memiliki ciri-ciri keseragaman </a:t>
            </a:r>
            <a:r>
              <a:rPr lang="id-ID" sz="2500" b="1" dirty="0" smtClean="0">
                <a:solidFill>
                  <a:srgbClr val="C00000"/>
                </a:solidFill>
                <a:latin typeface="Arial" panose="020B0604020202020204" pitchFamily="34" charset="0"/>
                <a:cs typeface="Arial" panose="020B0604020202020204" pitchFamily="34" charset="0"/>
              </a:rPr>
              <a:t>gejala internal</a:t>
            </a:r>
            <a:r>
              <a:rPr lang="id-ID" sz="2500" b="1" dirty="0" smtClean="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atau </a:t>
            </a:r>
            <a:r>
              <a:rPr lang="id-ID" sz="2500" b="1" dirty="0" smtClean="0">
                <a:solidFill>
                  <a:schemeClr val="accent6">
                    <a:lumMod val="50000"/>
                  </a:schemeClr>
                </a:solidFill>
                <a:latin typeface="Arial" panose="020B0604020202020204" pitchFamily="34" charset="0"/>
                <a:cs typeface="Arial" panose="020B0604020202020204" pitchFamily="34" charset="0"/>
              </a:rPr>
              <a:t>fungsi</a:t>
            </a:r>
            <a:endParaRPr lang="id-ID" sz="2500" b="1" dirty="0">
              <a:latin typeface="Arial" panose="020B0604020202020204" pitchFamily="34" charset="0"/>
              <a:cs typeface="Arial" panose="020B0604020202020204" pitchFamily="34" charset="0"/>
            </a:endParaRPr>
          </a:p>
          <a:p>
            <a:pPr>
              <a:buFont typeface="Wingdings" panose="05000000000000000000" pitchFamily="2" charset="2"/>
              <a:buChar char="q"/>
            </a:pPr>
            <a:r>
              <a:rPr lang="id-ID" sz="2500" b="1" dirty="0" smtClean="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yang membedakan satu wilayah dengan wilayah lain</a:t>
            </a:r>
            <a:endParaRPr lang="id-ID" sz="2500" b="1" dirty="0">
              <a:latin typeface="Arial" panose="020B0604020202020204" pitchFamily="34" charset="0"/>
              <a:cs typeface="Arial" panose="020B0604020202020204" pitchFamily="34" charset="0"/>
            </a:endParaRPr>
          </a:p>
        </p:txBody>
      </p:sp>
      <p:sp>
        <p:nvSpPr>
          <p:cNvPr id="5" name="Rectangle 4"/>
          <p:cNvSpPr/>
          <p:nvPr/>
        </p:nvSpPr>
        <p:spPr>
          <a:xfrm>
            <a:off x="5268939" y="420878"/>
            <a:ext cx="1576589"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600" b="1" dirty="0" smtClean="0">
                <a:solidFill>
                  <a:schemeClr val="tx1"/>
                </a:solidFill>
                <a:latin typeface="Arial" pitchFamily="34" charset="0"/>
                <a:cs typeface="Arial" pitchFamily="34" charset="0"/>
              </a:rPr>
              <a:t>REGION</a:t>
            </a:r>
            <a:endParaRPr lang="id-ID" sz="2600" b="1" dirty="0">
              <a:solidFill>
                <a:schemeClr val="tx1"/>
              </a:solidFill>
              <a:latin typeface="Arial" pitchFamily="34" charset="0"/>
              <a:cs typeface="Arial" pitchFamily="34" charset="0"/>
            </a:endParaRPr>
          </a:p>
        </p:txBody>
      </p:sp>
      <p:cxnSp>
        <p:nvCxnSpPr>
          <p:cNvPr id="6" name="Straight Arrow Connector 5"/>
          <p:cNvCxnSpPr/>
          <p:nvPr/>
        </p:nvCxnSpPr>
        <p:spPr>
          <a:xfrm>
            <a:off x="6057234" y="1182878"/>
            <a:ext cx="0" cy="1250538"/>
          </a:xfrm>
          <a:prstGeom prst="straightConnector1">
            <a:avLst/>
          </a:prstGeom>
          <a:ln w="762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8848" t="60656" r="21419" b="14139"/>
          <a:stretch/>
        </p:blipFill>
        <p:spPr>
          <a:xfrm>
            <a:off x="8338108" y="4647366"/>
            <a:ext cx="3725714" cy="215726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7549" t="23850" r="41468" b="55868"/>
          <a:stretch/>
        </p:blipFill>
        <p:spPr>
          <a:xfrm>
            <a:off x="8339604" y="2364252"/>
            <a:ext cx="3725714" cy="218683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133" t="61972" r="58099" b="12864"/>
          <a:stretch/>
        </p:blipFill>
        <p:spPr>
          <a:xfrm>
            <a:off x="8338108" y="97786"/>
            <a:ext cx="3728706" cy="2170184"/>
          </a:xfrm>
          <a:prstGeom prst="rect">
            <a:avLst/>
          </a:prstGeom>
        </p:spPr>
      </p:pic>
    </p:spTree>
    <p:extLst>
      <p:ext uri="{BB962C8B-B14F-4D97-AF65-F5344CB8AC3E}">
        <p14:creationId xmlns:p14="http://schemas.microsoft.com/office/powerpoint/2010/main" val="12088605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Lain-lain\pulau_weh_map.jpg"/>
          <p:cNvPicPr>
            <a:picLocks noGrp="1" noChangeAspect="1" noChangeArrowheads="1"/>
          </p:cNvPicPr>
          <p:nvPr>
            <p:ph idx="1"/>
          </p:nvPr>
        </p:nvPicPr>
        <p:blipFill>
          <a:blip r:embed="rId3"/>
          <a:srcRect/>
          <a:stretch>
            <a:fillRect/>
          </a:stretch>
        </p:blipFill>
        <p:spPr bwMode="auto">
          <a:xfrm>
            <a:off x="2133600" y="0"/>
            <a:ext cx="3810000" cy="2667000"/>
          </a:xfrm>
          <a:prstGeom prst="rect">
            <a:avLst/>
          </a:prstGeom>
          <a:noFill/>
        </p:spPr>
      </p:pic>
      <p:sp>
        <p:nvSpPr>
          <p:cNvPr id="8" name="Content Placeholder 2"/>
          <p:cNvSpPr txBox="1">
            <a:spLocks/>
          </p:cNvSpPr>
          <p:nvPr/>
        </p:nvSpPr>
        <p:spPr>
          <a:xfrm>
            <a:off x="6096000" y="2630277"/>
            <a:ext cx="3886200" cy="609600"/>
          </a:xfrm>
          <a:prstGeom prst="rect">
            <a:avLst/>
          </a:prstGeom>
        </p:spPr>
        <p:txBody>
          <a:bodyPr vert="horz">
            <a:noAutofit/>
          </a:bodyPr>
          <a:lstStyle/>
          <a:p>
            <a:pPr marL="420624" indent="-384048" algn="ctr">
              <a:spcBef>
                <a:spcPct val="20000"/>
              </a:spcBef>
              <a:buClr>
                <a:schemeClr val="accent1"/>
              </a:buClr>
              <a:buSzPct val="80000"/>
            </a:pP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Titik</a:t>
            </a:r>
            <a:r>
              <a:rPr lang="en-US" sz="2000" dirty="0">
                <a:latin typeface="Arial" panose="020B0604020202020204" pitchFamily="34" charset="0"/>
                <a:cs typeface="Arial" panose="020B0604020202020204" pitchFamily="34" charset="0"/>
              </a:rPr>
              <a:t> paling </a:t>
            </a:r>
            <a:r>
              <a:rPr lang="en-US" sz="2000" dirty="0" err="1">
                <a:latin typeface="Arial" panose="020B0604020202020204" pitchFamily="34" charset="0"/>
                <a:cs typeface="Arial" panose="020B0604020202020204" pitchFamily="34" charset="0"/>
              </a:rPr>
              <a:t>utara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Pulau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Miangas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koordinat</a:t>
            </a:r>
            <a:r>
              <a:rPr lang="en-US" sz="2000" dirty="0">
                <a:latin typeface="Arial" panose="020B0604020202020204" pitchFamily="34" charset="0"/>
                <a:cs typeface="Arial" panose="020B0604020202020204" pitchFamily="34" charset="0"/>
              </a:rPr>
              <a:t> 6</a:t>
            </a:r>
            <a:r>
              <a:rPr lang="en-US" sz="2000" baseline="30000" dirty="0">
                <a:latin typeface="Arial" panose="020B0604020202020204" pitchFamily="34" charset="0"/>
                <a:cs typeface="Arial" panose="020B0604020202020204" pitchFamily="34" charset="0"/>
              </a:rPr>
              <a:t>0</a:t>
            </a:r>
            <a:r>
              <a:rPr lang="en-US" sz="2000" dirty="0">
                <a:latin typeface="Arial" panose="020B0604020202020204" pitchFamily="34" charset="0"/>
                <a:cs typeface="Arial" panose="020B0604020202020204" pitchFamily="34" charset="0"/>
              </a:rPr>
              <a:t> LU) </a:t>
            </a:r>
          </a:p>
        </p:txBody>
      </p:sp>
      <p:pic>
        <p:nvPicPr>
          <p:cNvPr id="1028" name="Picture 4" descr="I:\Lain-lain\miangaspulau.jpg"/>
          <p:cNvPicPr>
            <a:picLocks noChangeAspect="1" noChangeArrowheads="1"/>
          </p:cNvPicPr>
          <p:nvPr/>
        </p:nvPicPr>
        <p:blipFill>
          <a:blip r:embed="rId4"/>
          <a:srcRect/>
          <a:stretch>
            <a:fillRect/>
          </a:stretch>
        </p:blipFill>
        <p:spPr bwMode="auto">
          <a:xfrm>
            <a:off x="6400800" y="0"/>
            <a:ext cx="3756338" cy="2667000"/>
          </a:xfrm>
          <a:prstGeom prst="rect">
            <a:avLst/>
          </a:prstGeom>
          <a:noFill/>
        </p:spPr>
      </p:pic>
      <p:sp>
        <p:nvSpPr>
          <p:cNvPr id="11" name="Content Placeholder 2"/>
          <p:cNvSpPr txBox="1">
            <a:spLocks/>
          </p:cNvSpPr>
          <p:nvPr/>
        </p:nvSpPr>
        <p:spPr>
          <a:xfrm>
            <a:off x="1371600" y="6096000"/>
            <a:ext cx="5029200" cy="685800"/>
          </a:xfrm>
          <a:prstGeom prst="rect">
            <a:avLst/>
          </a:prstGeom>
          <a:solidFill>
            <a:schemeClr val="bg1"/>
          </a:solidFill>
        </p:spPr>
        <p:txBody>
          <a:bodyPr vert="horz">
            <a:noAutofit/>
          </a:bodyPr>
          <a:lstStyle/>
          <a:p>
            <a:pPr marL="420624" indent="-384048" algn="ctr">
              <a:spcBef>
                <a:spcPct val="20000"/>
              </a:spcBef>
              <a:buClr>
                <a:schemeClr val="accent1"/>
              </a:buClr>
              <a:buSzPct val="80000"/>
            </a:pP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Titik</a:t>
            </a:r>
            <a:r>
              <a:rPr lang="en-US" sz="2000" dirty="0">
                <a:latin typeface="Arial" panose="020B0604020202020204" pitchFamily="34" charset="0"/>
                <a:cs typeface="Arial" panose="020B0604020202020204" pitchFamily="34" charset="0"/>
              </a:rPr>
              <a:t> paling </a:t>
            </a:r>
            <a:r>
              <a:rPr lang="en-US" sz="2000" dirty="0" err="1">
                <a:latin typeface="Arial" panose="020B0604020202020204" pitchFamily="34" charset="0"/>
                <a:cs typeface="Arial" panose="020B0604020202020204" pitchFamily="34" charset="0"/>
              </a:rPr>
              <a:t>timur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Perbatasan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dengan</a:t>
            </a:r>
            <a:r>
              <a:rPr lang="en-US" sz="2000" dirty="0">
                <a:latin typeface="Arial" panose="020B0604020202020204" pitchFamily="34" charset="0"/>
                <a:cs typeface="Arial" panose="020B0604020202020204" pitchFamily="34" charset="0"/>
              </a:rPr>
              <a:t> Papua </a:t>
            </a:r>
            <a:r>
              <a:rPr lang="en-US" sz="2000" dirty="0" err="1">
                <a:latin typeface="Arial" panose="020B0604020202020204" pitchFamily="34" charset="0"/>
                <a:cs typeface="Arial" panose="020B0604020202020204" pitchFamily="34" charset="0"/>
              </a:rPr>
              <a:t>Nugini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koordinat</a:t>
            </a:r>
            <a:r>
              <a:rPr lang="en-US" sz="2000" dirty="0">
                <a:latin typeface="Arial" panose="020B0604020202020204" pitchFamily="34" charset="0"/>
                <a:cs typeface="Arial" panose="020B0604020202020204" pitchFamily="34" charset="0"/>
              </a:rPr>
              <a:t> 141</a:t>
            </a:r>
            <a:r>
              <a:rPr lang="en-US" sz="2000" baseline="30000" dirty="0">
                <a:latin typeface="Arial" panose="020B0604020202020204" pitchFamily="34" charset="0"/>
                <a:cs typeface="Arial" panose="020B0604020202020204" pitchFamily="34" charset="0"/>
              </a:rPr>
              <a:t>0</a:t>
            </a:r>
            <a:r>
              <a:rPr lang="en-US" sz="2000" dirty="0">
                <a:latin typeface="Arial" panose="020B0604020202020204" pitchFamily="34" charset="0"/>
                <a:cs typeface="Arial" panose="020B0604020202020204" pitchFamily="34" charset="0"/>
              </a:rPr>
              <a:t> BT)</a:t>
            </a:r>
            <a:endParaRPr lang="en-US" sz="2000" baseline="30000" dirty="0">
              <a:latin typeface="Arial" panose="020B0604020202020204" pitchFamily="34" charset="0"/>
              <a:cs typeface="Arial" panose="020B0604020202020204" pitchFamily="34" charset="0"/>
            </a:endParaRPr>
          </a:p>
        </p:txBody>
      </p:sp>
      <p:pic>
        <p:nvPicPr>
          <p:cNvPr id="1031" name="Picture 7" descr="I:\Lain-lain\tempat asal fahad.jpg"/>
          <p:cNvPicPr>
            <a:picLocks noChangeAspect="1" noChangeArrowheads="1"/>
          </p:cNvPicPr>
          <p:nvPr/>
        </p:nvPicPr>
        <p:blipFill>
          <a:blip r:embed="rId5"/>
          <a:srcRect/>
          <a:stretch>
            <a:fillRect/>
          </a:stretch>
        </p:blipFill>
        <p:spPr bwMode="auto">
          <a:xfrm>
            <a:off x="2133600" y="3352800"/>
            <a:ext cx="3810000" cy="2743200"/>
          </a:xfrm>
          <a:prstGeom prst="rect">
            <a:avLst/>
          </a:prstGeom>
          <a:noFill/>
        </p:spPr>
      </p:pic>
      <p:sp>
        <p:nvSpPr>
          <p:cNvPr id="14" name="Content Placeholder 2"/>
          <p:cNvSpPr txBox="1">
            <a:spLocks/>
          </p:cNvSpPr>
          <p:nvPr/>
        </p:nvSpPr>
        <p:spPr>
          <a:xfrm>
            <a:off x="1981200" y="2667000"/>
            <a:ext cx="3886200" cy="685800"/>
          </a:xfrm>
          <a:prstGeom prst="rect">
            <a:avLst/>
          </a:prstGeom>
        </p:spPr>
        <p:txBody>
          <a:bodyPr vert="horz">
            <a:normAutofit/>
          </a:bodyPr>
          <a:lstStyle/>
          <a:p>
            <a:pPr marL="420624" indent="-384048" algn="ctr">
              <a:spcBef>
                <a:spcPct val="20000"/>
              </a:spcBef>
              <a:buClr>
                <a:schemeClr val="accent1"/>
              </a:buClr>
              <a:buSzPct val="80000"/>
              <a:defRPr/>
            </a:pP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Titik</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terbarat</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Pulau</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Weh</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koordinat</a:t>
            </a:r>
            <a:r>
              <a:rPr lang="en-US" sz="1900" dirty="0">
                <a:latin typeface="Arial" panose="020B0604020202020204" pitchFamily="34" charset="0"/>
                <a:cs typeface="Arial" panose="020B0604020202020204" pitchFamily="34" charset="0"/>
              </a:rPr>
              <a:t> 95</a:t>
            </a:r>
            <a:r>
              <a:rPr lang="en-US" sz="1900" baseline="30000" dirty="0">
                <a:latin typeface="Arial" panose="020B0604020202020204" pitchFamily="34" charset="0"/>
                <a:cs typeface="Arial" panose="020B0604020202020204" pitchFamily="34" charset="0"/>
              </a:rPr>
              <a:t>0</a:t>
            </a:r>
            <a:r>
              <a:rPr lang="en-US" sz="1900" dirty="0">
                <a:latin typeface="Arial" panose="020B0604020202020204" pitchFamily="34" charset="0"/>
                <a:cs typeface="Arial" panose="020B0604020202020204" pitchFamily="34" charset="0"/>
              </a:rPr>
              <a:t> BT)</a:t>
            </a:r>
          </a:p>
        </p:txBody>
      </p:sp>
      <p:sp>
        <p:nvSpPr>
          <p:cNvPr id="15" name="Content Placeholder 2"/>
          <p:cNvSpPr txBox="1">
            <a:spLocks/>
          </p:cNvSpPr>
          <p:nvPr/>
        </p:nvSpPr>
        <p:spPr>
          <a:xfrm>
            <a:off x="6096000" y="6096000"/>
            <a:ext cx="3886200" cy="685800"/>
          </a:xfrm>
          <a:prstGeom prst="rect">
            <a:avLst/>
          </a:prstGeom>
        </p:spPr>
        <p:txBody>
          <a:bodyPr vert="horz">
            <a:noAutofit/>
          </a:bodyPr>
          <a:lstStyle/>
          <a:p>
            <a:pPr marL="420624" indent="-384048" algn="ctr">
              <a:spcBef>
                <a:spcPct val="20000"/>
              </a:spcBef>
              <a:buClr>
                <a:schemeClr val="accent1"/>
              </a:buClr>
              <a:buSzPct val="80000"/>
            </a:pP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Titik</a:t>
            </a:r>
            <a:r>
              <a:rPr lang="en-US" sz="2000" dirty="0">
                <a:latin typeface="Arial" panose="020B0604020202020204" pitchFamily="34" charset="0"/>
                <a:cs typeface="Arial" panose="020B0604020202020204" pitchFamily="34" charset="0"/>
              </a:rPr>
              <a:t> paling </a:t>
            </a:r>
            <a:r>
              <a:rPr lang="en-US" sz="2000" dirty="0" err="1">
                <a:latin typeface="Arial" panose="020B0604020202020204" pitchFamily="34" charset="0"/>
                <a:cs typeface="Arial" panose="020B0604020202020204" pitchFamily="34" charset="0"/>
              </a:rPr>
              <a:t>selatan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Pulau</a:t>
            </a:r>
            <a:r>
              <a:rPr lang="en-US" sz="2000" dirty="0">
                <a:latin typeface="Arial" panose="020B0604020202020204" pitchFamily="34" charset="0"/>
                <a:cs typeface="Arial" panose="020B0604020202020204" pitchFamily="34" charset="0"/>
              </a:rPr>
              <a:t> </a:t>
            </a:r>
            <a:r>
              <a:rPr lang="id-ID" sz="2000" dirty="0" smtClean="0">
                <a:latin typeface="Arial" panose="020B0604020202020204" pitchFamily="34" charset="0"/>
                <a:cs typeface="Arial" panose="020B0604020202020204" pitchFamily="34" charset="0"/>
              </a:rPr>
              <a:t>Dana </a:t>
            </a:r>
            <a:r>
              <a:rPr lang="en-US" sz="2000" dirty="0" smtClean="0">
                <a:latin typeface="Arial" panose="020B0604020202020204" pitchFamily="34" charset="0"/>
                <a:cs typeface="Arial" panose="020B0604020202020204" pitchFamily="34" charset="0"/>
              </a:rPr>
              <a:t>(</a:t>
            </a:r>
            <a:r>
              <a:rPr lang="en-US" sz="2000" dirty="0" err="1" smtClean="0">
                <a:latin typeface="Arial" panose="020B0604020202020204" pitchFamily="34" charset="0"/>
                <a:cs typeface="Arial" panose="020B0604020202020204" pitchFamily="34" charset="0"/>
              </a:rPr>
              <a:t>koordinat</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11</a:t>
            </a:r>
            <a:r>
              <a:rPr lang="en-US" sz="2000" baseline="30000" dirty="0">
                <a:latin typeface="Arial" panose="020B0604020202020204" pitchFamily="34" charset="0"/>
                <a:cs typeface="Arial" panose="020B0604020202020204" pitchFamily="34" charset="0"/>
              </a:rPr>
              <a:t>0</a:t>
            </a:r>
            <a:r>
              <a:rPr lang="en-US" sz="2000" dirty="0">
                <a:latin typeface="Arial" panose="020B0604020202020204" pitchFamily="34" charset="0"/>
                <a:cs typeface="Arial" panose="020B0604020202020204" pitchFamily="34" charset="0"/>
              </a:rPr>
              <a:t> LS)</a:t>
            </a:r>
          </a:p>
        </p:txBody>
      </p:sp>
      <p:pic>
        <p:nvPicPr>
          <p:cNvPr id="1032" name="Picture 8" descr="I:\Lain-lain\ntt.jpg"/>
          <p:cNvPicPr>
            <a:picLocks noChangeAspect="1" noChangeArrowheads="1"/>
          </p:cNvPicPr>
          <p:nvPr/>
        </p:nvPicPr>
        <p:blipFill>
          <a:blip r:embed="rId6"/>
          <a:srcRect/>
          <a:stretch>
            <a:fillRect/>
          </a:stretch>
        </p:blipFill>
        <p:spPr bwMode="auto">
          <a:xfrm>
            <a:off x="6400800" y="3316077"/>
            <a:ext cx="3733800" cy="2842311"/>
          </a:xfrm>
          <a:prstGeom prst="rect">
            <a:avLst/>
          </a:prstGeom>
          <a:noFill/>
        </p:spPr>
      </p:pic>
    </p:spTree>
    <p:extLst>
      <p:ext uri="{BB962C8B-B14F-4D97-AF65-F5344CB8AC3E}">
        <p14:creationId xmlns:p14="http://schemas.microsoft.com/office/powerpoint/2010/main" val="26797662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7220" y="2647950"/>
            <a:ext cx="2171700" cy="1417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200" dirty="0" smtClean="0">
                <a:latin typeface="Arial" panose="020B0604020202020204" pitchFamily="34" charset="0"/>
                <a:cs typeface="Arial" panose="020B0604020202020204" pitchFamily="34" charset="0"/>
              </a:rPr>
              <a:t>Batas Politik (beberapa kali mengalami perubahan)</a:t>
            </a:r>
            <a:endParaRPr lang="id-ID" sz="2200" dirty="0">
              <a:latin typeface="Arial" panose="020B0604020202020204" pitchFamily="34" charset="0"/>
              <a:cs typeface="Arial" panose="020B0604020202020204" pitchFamily="34" charset="0"/>
            </a:endParaRPr>
          </a:p>
        </p:txBody>
      </p:sp>
      <p:sp>
        <p:nvSpPr>
          <p:cNvPr id="5" name="Rectangle 4"/>
          <p:cNvSpPr/>
          <p:nvPr/>
        </p:nvSpPr>
        <p:spPr>
          <a:xfrm>
            <a:off x="4632960" y="746760"/>
            <a:ext cx="6842760" cy="739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d-ID" sz="2200" dirty="0" smtClean="0">
                <a:latin typeface="Arial" panose="020B0604020202020204" pitchFamily="34" charset="0"/>
                <a:cs typeface="Arial" panose="020B0604020202020204" pitchFamily="34" charset="0"/>
              </a:rPr>
              <a:t>Kesepakatan 1824 antara Kerajaan Belanda dan Kerajaan Inggris</a:t>
            </a:r>
            <a:endParaRPr lang="id-ID" sz="2200" dirty="0">
              <a:latin typeface="Arial" panose="020B0604020202020204" pitchFamily="34" charset="0"/>
              <a:cs typeface="Arial" panose="020B0604020202020204" pitchFamily="34" charset="0"/>
            </a:endParaRPr>
          </a:p>
        </p:txBody>
      </p:sp>
      <p:sp>
        <p:nvSpPr>
          <p:cNvPr id="6" name="Rectangle 5"/>
          <p:cNvSpPr/>
          <p:nvPr/>
        </p:nvSpPr>
        <p:spPr>
          <a:xfrm>
            <a:off x="4632960" y="1866900"/>
            <a:ext cx="6842760" cy="739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d-ID" sz="2200" dirty="0" smtClean="0">
                <a:latin typeface="Arial" panose="020B0604020202020204" pitchFamily="34" charset="0"/>
                <a:cs typeface="Arial" panose="020B0604020202020204" pitchFamily="34" charset="0"/>
              </a:rPr>
              <a:t>Keputusan pengadilan tetap Internasional tahun 1928</a:t>
            </a:r>
            <a:endParaRPr lang="id-ID" sz="2200" dirty="0">
              <a:latin typeface="Arial" panose="020B0604020202020204" pitchFamily="34" charset="0"/>
              <a:cs typeface="Arial" panose="020B0604020202020204" pitchFamily="34" charset="0"/>
            </a:endParaRPr>
          </a:p>
        </p:txBody>
      </p:sp>
      <p:sp>
        <p:nvSpPr>
          <p:cNvPr id="7" name="Rectangle 6"/>
          <p:cNvSpPr/>
          <p:nvPr/>
        </p:nvSpPr>
        <p:spPr>
          <a:xfrm>
            <a:off x="4632960" y="2987040"/>
            <a:ext cx="6842760" cy="739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d-ID" sz="2200" dirty="0" smtClean="0">
                <a:latin typeface="Arial" panose="020B0604020202020204" pitchFamily="34" charset="0"/>
                <a:cs typeface="Arial" panose="020B0604020202020204" pitchFamily="34" charset="0"/>
              </a:rPr>
              <a:t>Ordonansi 1939 (Teritorial zee en maritime kringen ordonantie</a:t>
            </a:r>
            <a:endParaRPr lang="id-ID" sz="2200" dirty="0">
              <a:latin typeface="Arial" panose="020B0604020202020204" pitchFamily="34" charset="0"/>
              <a:cs typeface="Arial" panose="020B0604020202020204" pitchFamily="34" charset="0"/>
            </a:endParaRPr>
          </a:p>
        </p:txBody>
      </p:sp>
      <p:sp>
        <p:nvSpPr>
          <p:cNvPr id="8" name="Rectangle 7"/>
          <p:cNvSpPr/>
          <p:nvPr/>
        </p:nvSpPr>
        <p:spPr>
          <a:xfrm>
            <a:off x="4632960" y="4107180"/>
            <a:ext cx="6842760" cy="739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d-ID" sz="2200" dirty="0" smtClean="0">
                <a:latin typeface="Arial" panose="020B0604020202020204" pitchFamily="34" charset="0"/>
                <a:cs typeface="Arial" panose="020B0604020202020204" pitchFamily="34" charset="0"/>
              </a:rPr>
              <a:t>Deklarasi Juanda 13 Desember 1957</a:t>
            </a:r>
            <a:endParaRPr lang="id-ID" sz="2200" dirty="0">
              <a:latin typeface="Arial" panose="020B0604020202020204" pitchFamily="34" charset="0"/>
              <a:cs typeface="Arial" panose="020B0604020202020204" pitchFamily="34" charset="0"/>
            </a:endParaRPr>
          </a:p>
        </p:txBody>
      </p:sp>
      <p:sp>
        <p:nvSpPr>
          <p:cNvPr id="10" name="Rectangle 9"/>
          <p:cNvSpPr/>
          <p:nvPr/>
        </p:nvSpPr>
        <p:spPr>
          <a:xfrm>
            <a:off x="4632960" y="5227320"/>
            <a:ext cx="6842760" cy="739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d-ID" sz="2200" dirty="0" smtClean="0">
                <a:latin typeface="Arial" panose="020B0604020202020204" pitchFamily="34" charset="0"/>
                <a:cs typeface="Arial" panose="020B0604020202020204" pitchFamily="34" charset="0"/>
              </a:rPr>
              <a:t>Konvensi hukum laut internasional Tahun 1982 (UNCLOS)</a:t>
            </a:r>
            <a:endParaRPr lang="id-ID" sz="2200" dirty="0">
              <a:latin typeface="Arial" panose="020B0604020202020204" pitchFamily="34" charset="0"/>
              <a:cs typeface="Arial" panose="020B0604020202020204" pitchFamily="34" charset="0"/>
            </a:endParaRPr>
          </a:p>
        </p:txBody>
      </p:sp>
      <p:cxnSp>
        <p:nvCxnSpPr>
          <p:cNvPr id="14" name="Straight Connector 13"/>
          <p:cNvCxnSpPr/>
          <p:nvPr/>
        </p:nvCxnSpPr>
        <p:spPr>
          <a:xfrm>
            <a:off x="3931920" y="1104900"/>
            <a:ext cx="0" cy="448056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4" idx="3"/>
            <a:endCxn id="7" idx="1"/>
          </p:cNvCxnSpPr>
          <p:nvPr/>
        </p:nvCxnSpPr>
        <p:spPr>
          <a:xfrm>
            <a:off x="2788920" y="3356610"/>
            <a:ext cx="184404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909060" y="1108234"/>
            <a:ext cx="7467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909060" y="2239804"/>
            <a:ext cx="7467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909060" y="4502944"/>
            <a:ext cx="7467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909060" y="5585460"/>
            <a:ext cx="7467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930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2"/>
          <p:cNvSpPr txBox="1">
            <a:spLocks/>
          </p:cNvSpPr>
          <p:nvPr/>
        </p:nvSpPr>
        <p:spPr>
          <a:xfrm>
            <a:off x="281464" y="251460"/>
            <a:ext cx="11445715" cy="1965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id-ID" sz="2400" dirty="0" smtClean="0">
                <a:latin typeface="Arial" panose="020B0604020202020204" pitchFamily="34" charset="0"/>
                <a:cs typeface="Arial" panose="020B0604020202020204" pitchFamily="34" charset="0"/>
              </a:rPr>
              <a:t>Batas fisik wilayah Indonesia berupa daratan dan perairan laut. </a:t>
            </a:r>
          </a:p>
          <a:p>
            <a:pPr>
              <a:buFont typeface="Wingdings" panose="05000000000000000000" pitchFamily="2" charset="2"/>
              <a:buChar char="q"/>
            </a:pPr>
            <a:r>
              <a:rPr lang="id-ID" sz="2400" dirty="0" smtClean="0">
                <a:latin typeface="Arial" panose="020B0604020202020204" pitchFamily="34" charset="0"/>
                <a:cs typeface="Arial" panose="020B0604020202020204" pitchFamily="34" charset="0"/>
              </a:rPr>
              <a:t>Batas daratan terdapat di Papua, Kalimantan, dan Timor, berupa patok dan tugu yang masih perlu dikelola dengan lebih baik</a:t>
            </a:r>
          </a:p>
          <a:p>
            <a:pPr>
              <a:buFont typeface="Wingdings" panose="05000000000000000000" pitchFamily="2" charset="2"/>
              <a:buChar char="q"/>
            </a:pPr>
            <a:r>
              <a:rPr lang="id-ID" sz="2400" dirty="0" smtClean="0">
                <a:latin typeface="Arial" panose="020B0604020202020204" pitchFamily="34" charset="0"/>
                <a:cs typeface="Arial" panose="020B0604020202020204" pitchFamily="34" charset="0"/>
              </a:rPr>
              <a:t>Batas perairan terdapat di Samudera Hindia, Selat Malaka</a:t>
            </a:r>
            <a:endParaRPr lang="id-ID"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17924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txBox="1">
            <a:spLocks/>
          </p:cNvSpPr>
          <p:nvPr/>
        </p:nvSpPr>
        <p:spPr>
          <a:xfrm>
            <a:off x="373142" y="142276"/>
            <a:ext cx="11445715" cy="309224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id-ID" sz="2400" dirty="0" smtClean="0">
                <a:solidFill>
                  <a:srgbClr val="002060"/>
                </a:solidFill>
                <a:latin typeface="Arial" panose="020B0604020202020204" pitchFamily="34" charset="0"/>
                <a:cs typeface="Arial" panose="020B0604020202020204" pitchFamily="34" charset="0"/>
              </a:rPr>
              <a:t>Sebagai negara maritim Indonesia memiliki batas-batas di wilayah laut yang meliputi batas laut teritorial, batas landas kontinen, batas zona ekonomi ekslusif (ZEE)</a:t>
            </a:r>
          </a:p>
          <a:p>
            <a:pPr algn="just">
              <a:buFont typeface="Wingdings" panose="05000000000000000000" pitchFamily="2" charset="2"/>
              <a:buChar char="q"/>
            </a:pPr>
            <a:r>
              <a:rPr lang="id-ID" sz="2400" dirty="0" smtClean="0">
                <a:solidFill>
                  <a:srgbClr val="002060"/>
                </a:solidFill>
                <a:latin typeface="Arial" panose="020B0604020202020204" pitchFamily="34" charset="0"/>
                <a:cs typeface="Arial" panose="020B0604020202020204" pitchFamily="34" charset="0"/>
              </a:rPr>
              <a:t>Batas laut teritorial ditarik dari garis dasar dengan jarak 12 mil dari garis dasar</a:t>
            </a:r>
          </a:p>
          <a:p>
            <a:pPr algn="just">
              <a:buFont typeface="Wingdings" panose="05000000000000000000" pitchFamily="2" charset="2"/>
              <a:buChar char="q"/>
            </a:pPr>
            <a:r>
              <a:rPr lang="id-ID" sz="2400" dirty="0" smtClean="0">
                <a:solidFill>
                  <a:srgbClr val="002060"/>
                </a:solidFill>
                <a:latin typeface="Arial" panose="020B0604020202020204" pitchFamily="34" charset="0"/>
                <a:cs typeface="Arial" panose="020B0604020202020204" pitchFamily="34" charset="0"/>
              </a:rPr>
              <a:t>Indonesia </a:t>
            </a:r>
            <a:r>
              <a:rPr lang="id-ID" sz="2400" dirty="0">
                <a:solidFill>
                  <a:srgbClr val="002060"/>
                </a:solidFill>
                <a:latin typeface="Arial" panose="020B0604020202020204" pitchFamily="34" charset="0"/>
                <a:cs typeface="Arial" panose="020B0604020202020204" pitchFamily="34" charset="0"/>
              </a:rPr>
              <a:t>dikenal sebagai benua maritim </a:t>
            </a:r>
            <a:r>
              <a:rPr lang="id-ID" sz="2400" i="1" dirty="0">
                <a:solidFill>
                  <a:srgbClr val="002060"/>
                </a:solidFill>
                <a:latin typeface="Arial" panose="020B0604020202020204" pitchFamily="34" charset="0"/>
                <a:cs typeface="Arial" panose="020B0604020202020204" pitchFamily="34" charset="0"/>
              </a:rPr>
              <a:t>(maritim continent),</a:t>
            </a:r>
            <a:r>
              <a:rPr lang="id-ID" sz="2400" dirty="0">
                <a:solidFill>
                  <a:srgbClr val="002060"/>
                </a:solidFill>
                <a:latin typeface="Arial" panose="020B0604020202020204" pitchFamily="34" charset="0"/>
                <a:cs typeface="Arial" panose="020B0604020202020204" pitchFamily="34" charset="0"/>
              </a:rPr>
              <a:t> sebutan yang diberikan oleh Charles Ramage (meteorolog dan oseanografer) tahun 1968</a:t>
            </a:r>
          </a:p>
          <a:p>
            <a:pPr algn="just">
              <a:buFont typeface="Wingdings" panose="05000000000000000000" pitchFamily="2" charset="2"/>
              <a:buChar char="q"/>
            </a:pPr>
            <a:r>
              <a:rPr lang="id-ID" sz="2400" dirty="0">
                <a:solidFill>
                  <a:srgbClr val="002060"/>
                </a:solidFill>
                <a:latin typeface="Arial" panose="020B0604020202020204" pitchFamily="34" charset="0"/>
                <a:cs typeface="Arial" panose="020B0604020202020204" pitchFamily="34" charset="0"/>
              </a:rPr>
              <a:t>Benua maritim ini terletak diantara Samudera Pasifik dan Hindia di suatu wilayah yang dikenal dengan kolam hangat tropis, dengan peran meteorologi yang sangat penting</a:t>
            </a:r>
          </a:p>
        </p:txBody>
      </p:sp>
    </p:spTree>
    <p:extLst>
      <p:ext uri="{BB962C8B-B14F-4D97-AF65-F5344CB8AC3E}">
        <p14:creationId xmlns:p14="http://schemas.microsoft.com/office/powerpoint/2010/main" val="23381821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Content Placeholder 2"/>
          <p:cNvSpPr txBox="1">
            <a:spLocks/>
          </p:cNvSpPr>
          <p:nvPr/>
        </p:nvSpPr>
        <p:spPr>
          <a:xfrm>
            <a:off x="373142" y="142277"/>
            <a:ext cx="11445715" cy="264664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d-ID" sz="2400" dirty="0">
                <a:solidFill>
                  <a:srgbClr val="002060"/>
                </a:solidFill>
                <a:latin typeface="Arial" panose="020B0604020202020204" pitchFamily="34" charset="0"/>
                <a:cs typeface="Arial" panose="020B0604020202020204" pitchFamily="34" charset="0"/>
              </a:rPr>
              <a:t>f</a:t>
            </a:r>
            <a:r>
              <a:rPr lang="id-ID" sz="2400" dirty="0" smtClean="0">
                <a:solidFill>
                  <a:srgbClr val="002060"/>
                </a:solidFill>
                <a:latin typeface="Arial" panose="020B0604020202020204" pitchFamily="34" charset="0"/>
                <a:cs typeface="Arial" panose="020B0604020202020204" pitchFamily="34" charset="0"/>
              </a:rPr>
              <a:t>yi:</a:t>
            </a:r>
          </a:p>
          <a:p>
            <a:pPr marL="0" indent="0" algn="just">
              <a:buNone/>
            </a:pPr>
            <a:r>
              <a:rPr lang="id-ID" sz="2400" dirty="0" smtClean="0">
                <a:solidFill>
                  <a:srgbClr val="002060"/>
                </a:solidFill>
                <a:latin typeface="Arial" panose="020B0604020202020204" pitchFamily="34" charset="0"/>
                <a:cs typeface="Arial" panose="020B0604020202020204" pitchFamily="34" charset="0"/>
              </a:rPr>
              <a:t>Landas Kontinen: merupakan konsep dalam geologi dimana dasar laut dengan kemiringan lereng kecil merupakan kelanjutan dari kontinen. Laut diatasnya adalah laut dangkal dengan kedalaman kurang dari 150 meter. Negara yang memiliki landas kontinen dapat memanfaatkan sumberdaya alam di wilayah tersebut namun tidak mengganggu lalu lintas pelayaran damai.</a:t>
            </a:r>
          </a:p>
          <a:p>
            <a:pPr marL="0" indent="0" algn="just">
              <a:buNone/>
            </a:pPr>
            <a:r>
              <a:rPr lang="id-ID" sz="2400" dirty="0" smtClean="0">
                <a:solidFill>
                  <a:srgbClr val="002060"/>
                </a:solidFill>
                <a:latin typeface="Arial" panose="020B0604020202020204" pitchFamily="34" charset="0"/>
                <a:cs typeface="Arial" panose="020B0604020202020204" pitchFamily="34" charset="0"/>
              </a:rPr>
              <a:t>Jarak batas landas kontinen dari garis dasar tidak tentu tetapi maksimal 200 mil</a:t>
            </a:r>
            <a:endParaRPr lang="id-ID"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09178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txBox="1">
            <a:spLocks/>
          </p:cNvSpPr>
          <p:nvPr/>
        </p:nvSpPr>
        <p:spPr>
          <a:xfrm>
            <a:off x="373142" y="228600"/>
            <a:ext cx="11445715" cy="2560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d-ID" sz="2400" dirty="0">
                <a:solidFill>
                  <a:srgbClr val="002060"/>
                </a:solidFill>
                <a:latin typeface="Arial" panose="020B0604020202020204" pitchFamily="34" charset="0"/>
                <a:cs typeface="Arial" panose="020B0604020202020204" pitchFamily="34" charset="0"/>
              </a:rPr>
              <a:t>f</a:t>
            </a:r>
            <a:r>
              <a:rPr lang="id-ID" sz="2400" dirty="0" smtClean="0">
                <a:solidFill>
                  <a:srgbClr val="002060"/>
                </a:solidFill>
                <a:latin typeface="Arial" panose="020B0604020202020204" pitchFamily="34" charset="0"/>
                <a:cs typeface="Arial" panose="020B0604020202020204" pitchFamily="34" charset="0"/>
              </a:rPr>
              <a:t>yi:</a:t>
            </a:r>
          </a:p>
          <a:p>
            <a:pPr marL="0" indent="0" algn="just">
              <a:buNone/>
            </a:pPr>
            <a:r>
              <a:rPr lang="id-ID" sz="2400" dirty="0" smtClean="0">
                <a:solidFill>
                  <a:srgbClr val="002060"/>
                </a:solidFill>
                <a:latin typeface="Arial" panose="020B0604020202020204" pitchFamily="34" charset="0"/>
                <a:cs typeface="Arial" panose="020B0604020202020204" pitchFamily="34" charset="0"/>
              </a:rPr>
              <a:t>Zona Ekonomi Ekslusif (ZEE): menurut UNCLOS merupakan suatu daerah di luar dan berdampingan dengan laut teritorial, ditentukan dengan cara menarik jarak maksimal 200 mil dari garis dasar. Suatu negara memiliki hak pengelolaan sumberdaya alam dengan kewajiban menghormati lalu lintas pelayaran damai. ZEE hanya dimiliki oleh negara kepulauan.</a:t>
            </a:r>
            <a:endParaRPr lang="id-ID"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8371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101632" y="1173709"/>
            <a:ext cx="10010447" cy="4135270"/>
            <a:chOff x="1101632" y="1282891"/>
            <a:chExt cx="10010447" cy="4135270"/>
          </a:xfrm>
        </p:grpSpPr>
        <p:grpSp>
          <p:nvGrpSpPr>
            <p:cNvPr id="21" name="Group 20"/>
            <p:cNvGrpSpPr/>
            <p:nvPr/>
          </p:nvGrpSpPr>
          <p:grpSpPr>
            <a:xfrm>
              <a:off x="1101632" y="1282891"/>
              <a:ext cx="10010447" cy="2702254"/>
              <a:chOff x="978800" y="586855"/>
              <a:chExt cx="10010447" cy="2702254"/>
            </a:xfrm>
          </p:grpSpPr>
          <p:sp>
            <p:nvSpPr>
              <p:cNvPr id="4" name="Rectangle 3"/>
              <p:cNvSpPr/>
              <p:nvPr/>
            </p:nvSpPr>
            <p:spPr>
              <a:xfrm>
                <a:off x="4779787" y="586855"/>
                <a:ext cx="2171700" cy="5322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dirty="0" smtClean="0">
                    <a:solidFill>
                      <a:schemeClr val="tx1"/>
                    </a:solidFill>
                    <a:latin typeface="Arial" panose="020B0604020202020204" pitchFamily="34" charset="0"/>
                    <a:cs typeface="Arial" panose="020B0604020202020204" pitchFamily="34" charset="0"/>
                  </a:rPr>
                  <a:t>Region Indonesia</a:t>
                </a:r>
                <a:endParaRPr lang="id-ID" sz="2000" dirty="0">
                  <a:solidFill>
                    <a:schemeClr val="tx1"/>
                  </a:solidFill>
                  <a:latin typeface="Arial" panose="020B0604020202020204" pitchFamily="34" charset="0"/>
                  <a:cs typeface="Arial" panose="020B0604020202020204" pitchFamily="34" charset="0"/>
                </a:endParaRPr>
              </a:p>
            </p:txBody>
          </p:sp>
          <p:cxnSp>
            <p:nvCxnSpPr>
              <p:cNvPr id="7" name="Straight Connector 6"/>
              <p:cNvCxnSpPr>
                <a:stCxn id="4" idx="2"/>
              </p:cNvCxnSpPr>
              <p:nvPr/>
            </p:nvCxnSpPr>
            <p:spPr>
              <a:xfrm flipH="1">
                <a:off x="5865636" y="1119117"/>
                <a:ext cx="1" cy="12146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652521" y="1448938"/>
                <a:ext cx="2426231" cy="5322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dirty="0" smtClean="0">
                    <a:solidFill>
                      <a:schemeClr val="tx1"/>
                    </a:solidFill>
                    <a:latin typeface="Arial" panose="020B0604020202020204" pitchFamily="34" charset="0"/>
                    <a:cs typeface="Arial" panose="020B0604020202020204" pitchFamily="34" charset="0"/>
                  </a:rPr>
                  <a:t>Pembagian region</a:t>
                </a:r>
                <a:endParaRPr lang="id-ID" sz="2000" dirty="0">
                  <a:solidFill>
                    <a:schemeClr val="tx1"/>
                  </a:solidFill>
                  <a:latin typeface="Arial" panose="020B0604020202020204" pitchFamily="34" charset="0"/>
                  <a:cs typeface="Arial" panose="020B0604020202020204" pitchFamily="34" charset="0"/>
                </a:endParaRPr>
              </a:p>
            </p:txBody>
          </p:sp>
          <p:cxnSp>
            <p:nvCxnSpPr>
              <p:cNvPr id="9" name="Straight Connector 8"/>
              <p:cNvCxnSpPr/>
              <p:nvPr/>
            </p:nvCxnSpPr>
            <p:spPr>
              <a:xfrm flipV="1">
                <a:off x="1815152" y="2333766"/>
                <a:ext cx="8297839"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15152" y="2333767"/>
                <a:ext cx="0" cy="423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654795" y="2333767"/>
                <a:ext cx="0" cy="423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78752" y="2333767"/>
                <a:ext cx="0" cy="423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126632" y="2333766"/>
                <a:ext cx="0" cy="423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978800" y="2756847"/>
                <a:ext cx="1672704" cy="5322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dirty="0" smtClean="0">
                    <a:solidFill>
                      <a:schemeClr val="tx1"/>
                    </a:solidFill>
                    <a:latin typeface="Arial" panose="020B0604020202020204" pitchFamily="34" charset="0"/>
                    <a:cs typeface="Arial" panose="020B0604020202020204" pitchFamily="34" charset="0"/>
                  </a:rPr>
                  <a:t>Administrasi</a:t>
                </a:r>
                <a:endParaRPr lang="id-ID" sz="2000"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3816169" y="2756847"/>
                <a:ext cx="1672704" cy="5322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dirty="0" smtClean="0">
                    <a:solidFill>
                      <a:schemeClr val="tx1"/>
                    </a:solidFill>
                    <a:latin typeface="Arial" panose="020B0604020202020204" pitchFamily="34" charset="0"/>
                    <a:cs typeface="Arial" panose="020B0604020202020204" pitchFamily="34" charset="0"/>
                  </a:rPr>
                  <a:t>Geologis</a:t>
                </a:r>
                <a:endParaRPr lang="id-ID" sz="2000"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6242400" y="2756847"/>
                <a:ext cx="1672704" cy="5322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dirty="0" smtClean="0">
                    <a:solidFill>
                      <a:schemeClr val="tx1"/>
                    </a:solidFill>
                    <a:latin typeface="Arial" panose="020B0604020202020204" pitchFamily="34" charset="0"/>
                    <a:cs typeface="Arial" panose="020B0604020202020204" pitchFamily="34" charset="0"/>
                  </a:rPr>
                  <a:t>Flora fauna</a:t>
                </a:r>
                <a:endParaRPr lang="id-ID" sz="2000" dirty="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a:off x="9316543" y="2756847"/>
                <a:ext cx="1672704" cy="5322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dirty="0" smtClean="0">
                    <a:solidFill>
                      <a:schemeClr val="tx1"/>
                    </a:solidFill>
                    <a:latin typeface="Arial" panose="020B0604020202020204" pitchFamily="34" charset="0"/>
                    <a:cs typeface="Arial" panose="020B0604020202020204" pitchFamily="34" charset="0"/>
                  </a:rPr>
                  <a:t>Iklim</a:t>
                </a:r>
                <a:endParaRPr lang="id-ID" sz="2000" dirty="0">
                  <a:solidFill>
                    <a:schemeClr val="tx1"/>
                  </a:solidFill>
                  <a:latin typeface="Arial" panose="020B0604020202020204" pitchFamily="34" charset="0"/>
                  <a:cs typeface="Arial" panose="020B0604020202020204" pitchFamily="34" charset="0"/>
                </a:endParaRPr>
              </a:p>
            </p:txBody>
          </p:sp>
        </p:grpSp>
        <p:cxnSp>
          <p:nvCxnSpPr>
            <p:cNvPr id="23" name="Straight Connector 22"/>
            <p:cNvCxnSpPr/>
            <p:nvPr/>
          </p:nvCxnSpPr>
          <p:spPr>
            <a:xfrm>
              <a:off x="3384645" y="3029802"/>
              <a:ext cx="0" cy="1760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988468" y="3029802"/>
              <a:ext cx="0" cy="1760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548293" y="4735773"/>
              <a:ext cx="1672704" cy="5322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dirty="0" smtClean="0">
                  <a:solidFill>
                    <a:schemeClr val="tx1"/>
                  </a:solidFill>
                  <a:latin typeface="Arial" panose="020B0604020202020204" pitchFamily="34" charset="0"/>
                  <a:cs typeface="Arial" panose="020B0604020202020204" pitchFamily="34" charset="0"/>
                </a:rPr>
                <a:t>Budaya</a:t>
              </a:r>
              <a:endParaRPr lang="id-ID" sz="2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5152116" y="4735773"/>
              <a:ext cx="1672704" cy="6823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dirty="0" smtClean="0">
                  <a:solidFill>
                    <a:schemeClr val="tx1"/>
                  </a:solidFill>
                  <a:latin typeface="Arial" panose="020B0604020202020204" pitchFamily="34" charset="0"/>
                  <a:cs typeface="Arial" panose="020B0604020202020204" pitchFamily="34" charset="0"/>
                </a:rPr>
                <a:t>Aktivitas penduduk</a:t>
              </a:r>
              <a:endParaRPr lang="id-ID" sz="2000" dirty="0">
                <a:solidFill>
                  <a:schemeClr val="tx1"/>
                </a:solidFill>
                <a:latin typeface="Arial" panose="020B0604020202020204" pitchFamily="34" charset="0"/>
                <a:cs typeface="Arial" panose="020B0604020202020204" pitchFamily="34" charset="0"/>
              </a:endParaRPr>
            </a:p>
          </p:txBody>
        </p:sp>
        <p:cxnSp>
          <p:nvCxnSpPr>
            <p:cNvPr id="27" name="Straight Connector 26"/>
            <p:cNvCxnSpPr/>
            <p:nvPr/>
          </p:nvCxnSpPr>
          <p:spPr>
            <a:xfrm>
              <a:off x="8603023" y="3029802"/>
              <a:ext cx="0" cy="1760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7766671" y="4735773"/>
              <a:ext cx="1672704" cy="5322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dirty="0" smtClean="0">
                  <a:solidFill>
                    <a:schemeClr val="tx1"/>
                  </a:solidFill>
                  <a:latin typeface="Arial" panose="020B0604020202020204" pitchFamily="34" charset="0"/>
                  <a:cs typeface="Arial" panose="020B0604020202020204" pitchFamily="34" charset="0"/>
                </a:rPr>
                <a:t>Lainnya</a:t>
              </a:r>
              <a:endParaRPr lang="id-ID" sz="2000"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05096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50626" y="1275009"/>
            <a:ext cx="10839394" cy="5098496"/>
          </a:xfrm>
        </p:spPr>
        <p:txBody>
          <a:bodyPr>
            <a:noAutofit/>
          </a:bodyPr>
          <a:lstStyle/>
          <a:p>
            <a:pPr algn="just">
              <a:buFont typeface="Wingdings" panose="05000000000000000000" pitchFamily="2" charset="2"/>
              <a:buChar char="q"/>
            </a:pPr>
            <a:r>
              <a:rPr lang="id-ID" sz="2200" dirty="0" smtClean="0">
                <a:latin typeface="Arial" panose="020B0604020202020204" pitchFamily="34" charset="0"/>
                <a:cs typeface="Arial" panose="020B0604020202020204" pitchFamily="34" charset="0"/>
              </a:rPr>
              <a:t>Region administrasi: Indonesia terbagi ke dalam wilayah Provinsi dan Kabupaten/Kota</a:t>
            </a:r>
          </a:p>
          <a:p>
            <a:pPr algn="just">
              <a:buFont typeface="Wingdings" panose="05000000000000000000" pitchFamily="2" charset="2"/>
              <a:buChar char="q"/>
            </a:pPr>
            <a:r>
              <a:rPr lang="id-ID" sz="2200" dirty="0" smtClean="0">
                <a:latin typeface="Arial" panose="020B0604020202020204" pitchFamily="34" charset="0"/>
                <a:cs typeface="Arial" panose="020B0604020202020204" pitchFamily="34" charset="0"/>
              </a:rPr>
              <a:t>Region Geologis: Indonesia terbagi ke dalam wilayah Kratogen (stabil secara tektonik) dan Tektogen (aktif secara tektonik). Indonesia juga terletak pada pertemuan tiga lempeng besar sehingga region geologis dapat disusun dengan memperhatikan aspek ini. Pembahasan mengenai regionalisasi secara geologis secara lebih rinci dibahas pada materi Fisiografi Indonesia Aspek Geologi</a:t>
            </a:r>
          </a:p>
          <a:p>
            <a:pPr algn="just">
              <a:buFont typeface="Wingdings" panose="05000000000000000000" pitchFamily="2" charset="2"/>
              <a:buChar char="q"/>
            </a:pPr>
            <a:r>
              <a:rPr lang="id-ID" sz="2200" dirty="0" smtClean="0">
                <a:latin typeface="Arial" panose="020B0604020202020204" pitchFamily="34" charset="0"/>
                <a:cs typeface="Arial" panose="020B0604020202020204" pitchFamily="34" charset="0"/>
              </a:rPr>
              <a:t>Region Flora dan Fauna: banyak ahli berpendapat, region flora dan fauna Indonesia berkaitan dengan kondisi geologis. </a:t>
            </a:r>
            <a:r>
              <a:rPr lang="id-ID" sz="2200" dirty="0" smtClean="0">
                <a:latin typeface="Arial" panose="020B0604020202020204" pitchFamily="34" charset="0"/>
                <a:cs typeface="Arial" panose="020B0604020202020204" pitchFamily="34" charset="0"/>
              </a:rPr>
              <a:t>Indonesia terbagi ke dalam tiga daerah fauna yang pembagiannya dibatasi oleh Wallace, Weber, dan Lydeker</a:t>
            </a:r>
          </a:p>
          <a:p>
            <a:pPr algn="just">
              <a:buFont typeface="Wingdings" panose="05000000000000000000" pitchFamily="2" charset="2"/>
              <a:buChar char="q"/>
            </a:pPr>
            <a:r>
              <a:rPr lang="id-ID" sz="2200" dirty="0" smtClean="0">
                <a:latin typeface="Arial" panose="020B0604020202020204" pitchFamily="34" charset="0"/>
                <a:cs typeface="Arial" panose="020B0604020202020204" pitchFamily="34" charset="0"/>
              </a:rPr>
              <a:t>Region Budaya: Indonesia terbagi dalam beberapa region berdasarkan budaya suku/ras yang besar. Budaya memiliki pengertian yang luas sehingga region budaya dapat dibuat berdasarkan unsur budaya tersebut, misal: unsur bahasa, kesenian, adat istiadat, dll</a:t>
            </a:r>
            <a:endParaRPr lang="id-ID" sz="2200" dirty="0">
              <a:latin typeface="Arial" panose="020B0604020202020204" pitchFamily="34" charset="0"/>
              <a:cs typeface="Arial" panose="020B0604020202020204" pitchFamily="34" charset="0"/>
            </a:endParaRPr>
          </a:p>
        </p:txBody>
      </p:sp>
      <p:sp>
        <p:nvSpPr>
          <p:cNvPr id="5" name="Rectangle 4"/>
          <p:cNvSpPr/>
          <p:nvPr/>
        </p:nvSpPr>
        <p:spPr>
          <a:xfrm>
            <a:off x="296214" y="0"/>
            <a:ext cx="218941"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p:nvSpPr>
        <p:spPr>
          <a:xfrm>
            <a:off x="492295" y="334851"/>
            <a:ext cx="4536905" cy="60530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dirty="0" smtClean="0">
                <a:latin typeface="Arial" panose="020B0604020202020204" pitchFamily="34" charset="0"/>
                <a:cs typeface="Arial" panose="020B0604020202020204" pitchFamily="34" charset="0"/>
              </a:rPr>
              <a:t>Regionalisasi Indonesia</a:t>
            </a:r>
            <a:endParaRPr lang="id-ID"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0932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50626" y="1275009"/>
            <a:ext cx="10839394" cy="5098496"/>
          </a:xfrm>
        </p:spPr>
        <p:txBody>
          <a:bodyPr>
            <a:noAutofit/>
          </a:bodyPr>
          <a:lstStyle/>
          <a:p>
            <a:pPr algn="just">
              <a:buFont typeface="Wingdings" panose="05000000000000000000" pitchFamily="2" charset="2"/>
              <a:buChar char="q"/>
            </a:pPr>
            <a:r>
              <a:rPr lang="id-ID" sz="2200" dirty="0" smtClean="0">
                <a:latin typeface="Arial" panose="020B0604020202020204" pitchFamily="34" charset="0"/>
                <a:cs typeface="Arial" panose="020B0604020202020204" pitchFamily="34" charset="0"/>
              </a:rPr>
              <a:t>Region aktivitas penduduk: aktivitas penduduk yang berbeda-beda juga memungkinkan terdapatnya pembagian region Indonesia, misalnya region pertanian, perdagangan, nelayan, dll</a:t>
            </a:r>
          </a:p>
          <a:p>
            <a:pPr algn="just">
              <a:buFont typeface="Wingdings" panose="05000000000000000000" pitchFamily="2" charset="2"/>
              <a:buChar char="q"/>
            </a:pPr>
            <a:r>
              <a:rPr lang="id-ID" sz="2200" dirty="0" smtClean="0">
                <a:latin typeface="Arial" panose="020B0604020202020204" pitchFamily="34" charset="0"/>
                <a:cs typeface="Arial" panose="020B0604020202020204" pitchFamily="34" charset="0"/>
              </a:rPr>
              <a:t>Region Iklim: Indonesia secara umum terletak pada satu iklim matahari yaitu iklim tropis, namun apabila melihat karakteristik elemen iklim di dalamnya (angin, hujan) ternyata terdapat variasi secara keruangan sehingga memungkinkan untuk adanya pembagian region berdasarkan iklim. Contoh regionalisasi berdasarkan iklim adalah memperhatikan variasi curah hujan yang dipengaruhi monsun. Banyak ahli klimatologi yang telah tipe-tipe iklim di Indonesia dengan tujuan yang spesifik antara lain Junghuhn (berdasarkan ketinggian), Oldeman (untuk irigasi pertanian), Koppen (berdasarkan suhu dan hujan), Schmidt-Fergusson (berdasarkan hujan), dan sebagainya</a:t>
            </a:r>
          </a:p>
          <a:p>
            <a:pPr algn="just">
              <a:buFont typeface="Wingdings" panose="05000000000000000000" pitchFamily="2" charset="2"/>
              <a:buChar char="q"/>
            </a:pPr>
            <a:r>
              <a:rPr lang="id-ID" sz="2200" smtClean="0">
                <a:latin typeface="Arial" panose="020B0604020202020204" pitchFamily="34" charset="0"/>
                <a:cs typeface="Arial" panose="020B0604020202020204" pitchFamily="34" charset="0"/>
              </a:rPr>
              <a:t>Dapatkah anda menemukan regionalisasi Indonesia berdasarkan aspek lainnya?</a:t>
            </a:r>
            <a:endParaRPr lang="id-ID" sz="2200" dirty="0">
              <a:latin typeface="Arial" panose="020B0604020202020204" pitchFamily="34" charset="0"/>
              <a:cs typeface="Arial" panose="020B0604020202020204" pitchFamily="34" charset="0"/>
            </a:endParaRPr>
          </a:p>
        </p:txBody>
      </p:sp>
      <p:sp>
        <p:nvSpPr>
          <p:cNvPr id="5" name="Rectangle 4"/>
          <p:cNvSpPr/>
          <p:nvPr/>
        </p:nvSpPr>
        <p:spPr>
          <a:xfrm>
            <a:off x="296214" y="0"/>
            <a:ext cx="218941"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p:nvSpPr>
        <p:spPr>
          <a:xfrm>
            <a:off x="492295" y="334851"/>
            <a:ext cx="4536905" cy="60530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dirty="0" smtClean="0">
                <a:latin typeface="Arial" panose="020B0604020202020204" pitchFamily="34" charset="0"/>
                <a:cs typeface="Arial" panose="020B0604020202020204" pitchFamily="34" charset="0"/>
              </a:rPr>
              <a:t>Regionalisasi Indonesia</a:t>
            </a:r>
            <a:endParaRPr lang="id-ID"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9113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6508" t="15273" r="17269" b="16946"/>
          <a:stretch/>
        </p:blipFill>
        <p:spPr>
          <a:xfrm>
            <a:off x="5576552" y="1579569"/>
            <a:ext cx="6438360" cy="4364029"/>
          </a:xfrm>
          <a:prstGeom prst="rect">
            <a:avLst/>
          </a:prstGeom>
        </p:spPr>
      </p:pic>
      <p:sp>
        <p:nvSpPr>
          <p:cNvPr id="5" name="Content Placeholder 2"/>
          <p:cNvSpPr>
            <a:spLocks noGrp="1"/>
          </p:cNvSpPr>
          <p:nvPr>
            <p:ph idx="1"/>
          </p:nvPr>
        </p:nvSpPr>
        <p:spPr>
          <a:xfrm>
            <a:off x="244698" y="1579569"/>
            <a:ext cx="5241701" cy="3913269"/>
          </a:xfrm>
        </p:spPr>
        <p:txBody>
          <a:bodyPr>
            <a:normAutofit/>
          </a:bodyPr>
          <a:lstStyle/>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 Studi tentang </a:t>
            </a:r>
            <a:r>
              <a:rPr lang="id-ID" sz="2500" b="1" dirty="0" smtClean="0">
                <a:latin typeface="Arial" panose="020B0604020202020204" pitchFamily="34" charset="0"/>
                <a:cs typeface="Arial" panose="020B0604020202020204" pitchFamily="34" charset="0"/>
              </a:rPr>
              <a:t>variasi persebaran gejala</a:t>
            </a:r>
            <a:r>
              <a:rPr lang="id-ID" sz="2500" dirty="0" smtClean="0">
                <a:latin typeface="Arial" panose="020B0604020202020204" pitchFamily="34" charset="0"/>
                <a:cs typeface="Arial" panose="020B0604020202020204" pitchFamily="34" charset="0"/>
              </a:rPr>
              <a:t> dalam ruang pada wilayah tertentu</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aspek-aspeknya ditinjau/dideskripsikan secara bertautan dalam hubungan integrasi, interelasi keruangannya</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dengan geografi regional karakteristik suatu wilayah dapat ditonjolkan</a:t>
            </a:r>
          </a:p>
        </p:txBody>
      </p:sp>
      <p:sp>
        <p:nvSpPr>
          <p:cNvPr id="6" name="Rectangle 5"/>
          <p:cNvSpPr/>
          <p:nvPr/>
        </p:nvSpPr>
        <p:spPr>
          <a:xfrm>
            <a:off x="334851" y="424765"/>
            <a:ext cx="4198512"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600" b="1" dirty="0" smtClean="0">
                <a:solidFill>
                  <a:srgbClr val="C00000"/>
                </a:solidFill>
                <a:latin typeface="Arial" pitchFamily="34" charset="0"/>
                <a:cs typeface="Arial" pitchFamily="34" charset="0"/>
              </a:rPr>
              <a:t>GEOGRAFI REGIONAL</a:t>
            </a:r>
            <a:endParaRPr lang="id-ID" sz="2600" b="1" dirty="0">
              <a:solidFill>
                <a:srgbClr val="C00000"/>
              </a:solidFill>
              <a:latin typeface="Arial" pitchFamily="34" charset="0"/>
              <a:cs typeface="Arial" pitchFamily="34" charset="0"/>
            </a:endParaRPr>
          </a:p>
        </p:txBody>
      </p:sp>
      <p:cxnSp>
        <p:nvCxnSpPr>
          <p:cNvPr id="8" name="Straight Connector 7"/>
          <p:cNvCxnSpPr/>
          <p:nvPr/>
        </p:nvCxnSpPr>
        <p:spPr>
          <a:xfrm>
            <a:off x="0" y="1219979"/>
            <a:ext cx="4290646" cy="0"/>
          </a:xfrm>
          <a:prstGeom prst="line">
            <a:avLst/>
          </a:prstGeom>
          <a:ln w="101600" cmpd="thickThi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672086" y="1692321"/>
            <a:ext cx="1576589" cy="25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800" b="1" dirty="0" smtClean="0">
                <a:solidFill>
                  <a:schemeClr val="bg1">
                    <a:lumMod val="75000"/>
                  </a:schemeClr>
                </a:solidFill>
                <a:latin typeface="Arial" pitchFamily="34" charset="0"/>
                <a:cs typeface="Arial" pitchFamily="34" charset="0"/>
              </a:rPr>
              <a:t>©Srijono dkk</a:t>
            </a:r>
            <a:endParaRPr lang="id-ID" sz="800" b="1" dirty="0">
              <a:solidFill>
                <a:schemeClr val="bg1">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13977949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649273" y="2614414"/>
            <a:ext cx="2781837" cy="189319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dirty="0" smtClean="0">
                <a:solidFill>
                  <a:schemeClr val="tx1"/>
                </a:solidFill>
                <a:latin typeface="Arial" panose="020B0604020202020204" pitchFamily="34" charset="0"/>
                <a:cs typeface="Arial" panose="020B0604020202020204" pitchFamily="34" charset="0"/>
              </a:rPr>
              <a:t>Unsur esensial dalam geografi regional</a:t>
            </a:r>
            <a:endParaRPr lang="id-ID" sz="2000" dirty="0">
              <a:solidFill>
                <a:schemeClr val="tx1"/>
              </a:solidFill>
              <a:latin typeface="Arial" panose="020B0604020202020204" pitchFamily="34" charset="0"/>
              <a:cs typeface="Arial" panose="020B0604020202020204" pitchFamily="34" charset="0"/>
            </a:endParaRPr>
          </a:p>
        </p:txBody>
      </p:sp>
      <p:cxnSp>
        <p:nvCxnSpPr>
          <p:cNvPr id="6" name="Straight Arrow Connector 5"/>
          <p:cNvCxnSpPr>
            <a:stCxn id="4" idx="0"/>
          </p:cNvCxnSpPr>
          <p:nvPr/>
        </p:nvCxnSpPr>
        <p:spPr>
          <a:xfrm flipH="1" flipV="1">
            <a:off x="6040190" y="1885677"/>
            <a:ext cx="2" cy="7287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932609" y="4407791"/>
            <a:ext cx="502278" cy="7147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902298" y="3539546"/>
            <a:ext cx="74697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431110" y="3539546"/>
            <a:ext cx="73409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658378" y="4398129"/>
            <a:ext cx="502278" cy="7244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4623514" y="2231260"/>
            <a:ext cx="489400" cy="6417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6954595" y="2274188"/>
            <a:ext cx="669699" cy="5859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459865" y="2008572"/>
            <a:ext cx="1957589" cy="5924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solidFill>
                  <a:schemeClr val="tx1"/>
                </a:solidFill>
              </a:rPr>
              <a:t>Letak / lokasi</a:t>
            </a:r>
            <a:endParaRPr lang="id-ID" dirty="0">
              <a:solidFill>
                <a:schemeClr val="tx1"/>
              </a:solidFill>
            </a:endParaRPr>
          </a:p>
        </p:txBody>
      </p:sp>
      <p:sp>
        <p:nvSpPr>
          <p:cNvPr id="38" name="Rectangle 37"/>
          <p:cNvSpPr/>
          <p:nvPr/>
        </p:nvSpPr>
        <p:spPr>
          <a:xfrm>
            <a:off x="5061396" y="1200952"/>
            <a:ext cx="1957589" cy="5924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solidFill>
                  <a:schemeClr val="tx1"/>
                </a:solidFill>
              </a:rPr>
              <a:t>Luas dan bentuk wilayah</a:t>
            </a:r>
            <a:endParaRPr lang="id-ID" dirty="0">
              <a:solidFill>
                <a:schemeClr val="tx1"/>
              </a:solidFill>
            </a:endParaRPr>
          </a:p>
        </p:txBody>
      </p:sp>
      <p:sp>
        <p:nvSpPr>
          <p:cNvPr id="39" name="Rectangle 38"/>
          <p:cNvSpPr/>
          <p:nvPr/>
        </p:nvSpPr>
        <p:spPr>
          <a:xfrm>
            <a:off x="7759522" y="2007495"/>
            <a:ext cx="1957589" cy="5924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solidFill>
                  <a:schemeClr val="tx1"/>
                </a:solidFill>
              </a:rPr>
              <a:t>Relief dan iklim</a:t>
            </a:r>
            <a:endParaRPr lang="id-ID" dirty="0">
              <a:solidFill>
                <a:schemeClr val="tx1"/>
              </a:solidFill>
            </a:endParaRPr>
          </a:p>
        </p:txBody>
      </p:sp>
      <p:sp>
        <p:nvSpPr>
          <p:cNvPr id="40" name="Rectangle 39"/>
          <p:cNvSpPr/>
          <p:nvPr/>
        </p:nvSpPr>
        <p:spPr>
          <a:xfrm>
            <a:off x="8306872" y="3264796"/>
            <a:ext cx="1957589" cy="5924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solidFill>
                  <a:schemeClr val="tx1"/>
                </a:solidFill>
              </a:rPr>
              <a:t>Geologi dan geomorfologi</a:t>
            </a:r>
            <a:endParaRPr lang="id-ID" dirty="0">
              <a:solidFill>
                <a:schemeClr val="tx1"/>
              </a:solidFill>
            </a:endParaRPr>
          </a:p>
        </p:txBody>
      </p:sp>
      <p:sp>
        <p:nvSpPr>
          <p:cNvPr id="41" name="Rectangle 40"/>
          <p:cNvSpPr/>
          <p:nvPr/>
        </p:nvSpPr>
        <p:spPr>
          <a:xfrm>
            <a:off x="1815922" y="3154252"/>
            <a:ext cx="1957589" cy="8135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solidFill>
                  <a:schemeClr val="tx1"/>
                </a:solidFill>
              </a:rPr>
              <a:t>Potensi dan permasalahan utama</a:t>
            </a:r>
            <a:endParaRPr lang="id-ID" dirty="0">
              <a:solidFill>
                <a:schemeClr val="tx1"/>
              </a:solidFill>
            </a:endParaRPr>
          </a:p>
        </p:txBody>
      </p:sp>
      <p:sp>
        <p:nvSpPr>
          <p:cNvPr id="42" name="Rectangle 41"/>
          <p:cNvSpPr/>
          <p:nvPr/>
        </p:nvSpPr>
        <p:spPr>
          <a:xfrm>
            <a:off x="2846231" y="4826367"/>
            <a:ext cx="1957589" cy="5924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solidFill>
                  <a:schemeClr val="tx1"/>
                </a:solidFill>
              </a:rPr>
              <a:t>Penduduk dan mata pencaharian</a:t>
            </a:r>
            <a:endParaRPr lang="id-ID" dirty="0">
              <a:solidFill>
                <a:schemeClr val="tx1"/>
              </a:solidFill>
            </a:endParaRPr>
          </a:p>
        </p:txBody>
      </p:sp>
      <p:sp>
        <p:nvSpPr>
          <p:cNvPr id="43" name="Rectangle 42"/>
          <p:cNvSpPr/>
          <p:nvPr/>
        </p:nvSpPr>
        <p:spPr>
          <a:xfrm>
            <a:off x="7289444" y="4826367"/>
            <a:ext cx="1957589" cy="5924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solidFill>
                  <a:schemeClr val="tx1"/>
                </a:solidFill>
              </a:rPr>
              <a:t>Sejarah </a:t>
            </a:r>
            <a:endParaRPr lang="id-ID" dirty="0">
              <a:solidFill>
                <a:schemeClr val="tx1"/>
              </a:solidFill>
            </a:endParaRPr>
          </a:p>
        </p:txBody>
      </p:sp>
    </p:spTree>
    <p:extLst>
      <p:ext uri="{BB962C8B-B14F-4D97-AF65-F5344CB8AC3E}">
        <p14:creationId xmlns:p14="http://schemas.microsoft.com/office/powerpoint/2010/main" val="36554729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ak Carstensz\Gasal 2011-2012\Geomorfologi Dasar\Graphicz.jpg"/>
          <p:cNvPicPr>
            <a:picLocks noChangeAspect="1" noChangeArrowheads="1"/>
          </p:cNvPicPr>
          <p:nvPr/>
        </p:nvPicPr>
        <p:blipFill>
          <a:blip r:embed="rId2"/>
          <a:srcRect t="42105" r="6977"/>
          <a:stretch>
            <a:fillRect/>
          </a:stretch>
        </p:blipFill>
        <p:spPr bwMode="auto">
          <a:xfrm>
            <a:off x="0" y="992748"/>
            <a:ext cx="9144000" cy="314325"/>
          </a:xfrm>
          <a:prstGeom prst="rect">
            <a:avLst/>
          </a:prstGeom>
          <a:noFill/>
        </p:spPr>
      </p:pic>
      <p:sp>
        <p:nvSpPr>
          <p:cNvPr id="7" name="Rectangle 6"/>
          <p:cNvSpPr/>
          <p:nvPr/>
        </p:nvSpPr>
        <p:spPr>
          <a:xfrm>
            <a:off x="1143000" y="320901"/>
            <a:ext cx="7060842"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600" b="1" dirty="0" smtClean="0">
                <a:solidFill>
                  <a:schemeClr val="tx1"/>
                </a:solidFill>
                <a:latin typeface="Arial" pitchFamily="34" charset="0"/>
                <a:cs typeface="Arial" pitchFamily="34" charset="0"/>
              </a:rPr>
              <a:t>GEOGRAFI REGIONAL</a:t>
            </a:r>
            <a:endParaRPr lang="id-ID" sz="2600" b="1" dirty="0">
              <a:solidFill>
                <a:schemeClr val="tx1"/>
              </a:solidFill>
              <a:latin typeface="Arial" pitchFamily="34" charset="0"/>
              <a:cs typeface="Arial" pitchFamily="34" charset="0"/>
            </a:endParaRPr>
          </a:p>
        </p:txBody>
      </p:sp>
      <p:sp>
        <p:nvSpPr>
          <p:cNvPr id="3" name="Content Placeholder 2"/>
          <p:cNvSpPr>
            <a:spLocks noGrp="1"/>
          </p:cNvSpPr>
          <p:nvPr>
            <p:ph idx="1"/>
          </p:nvPr>
        </p:nvSpPr>
        <p:spPr>
          <a:xfrm>
            <a:off x="553792" y="1766314"/>
            <a:ext cx="11037194" cy="4761962"/>
          </a:xfrm>
        </p:spPr>
        <p:txBody>
          <a:bodyPr>
            <a:normAutofit/>
          </a:bodyPr>
          <a:lstStyle/>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Geografi regional merupakan bagian dari geografi yang memusatkan perhatiannya pada </a:t>
            </a:r>
            <a:r>
              <a:rPr lang="id-ID" sz="2500" b="1" dirty="0" smtClean="0">
                <a:latin typeface="Arial" panose="020B0604020202020204" pitchFamily="34" charset="0"/>
                <a:cs typeface="Arial" panose="020B0604020202020204" pitchFamily="34" charset="0"/>
              </a:rPr>
              <a:t>kajian kewilayahan </a:t>
            </a:r>
            <a:r>
              <a:rPr lang="id-ID" sz="2500" dirty="0" smtClean="0">
                <a:latin typeface="Arial" panose="020B0604020202020204" pitchFamily="34" charset="0"/>
                <a:cs typeface="Arial" panose="020B0604020202020204" pitchFamily="34" charset="0"/>
              </a:rPr>
              <a:t>muka bumi yang keadaannya </a:t>
            </a:r>
            <a:r>
              <a:rPr lang="id-ID" sz="2500" b="1" dirty="0" smtClean="0">
                <a:latin typeface="Arial" panose="020B0604020202020204" pitchFamily="34" charset="0"/>
                <a:cs typeface="Arial" panose="020B0604020202020204" pitchFamily="34" charset="0"/>
              </a:rPr>
              <a:t>dinamis</a:t>
            </a:r>
            <a:r>
              <a:rPr lang="id-ID" sz="2500" dirty="0" smtClean="0">
                <a:latin typeface="Arial" panose="020B0604020202020204" pitchFamily="34" charset="0"/>
                <a:cs typeface="Arial" panose="020B0604020202020204" pitchFamily="34" charset="0"/>
              </a:rPr>
              <a:t>, berubah dari waktu ke waktu, dan menyangkut dimensi </a:t>
            </a:r>
            <a:r>
              <a:rPr lang="id-ID" sz="2500" b="1" dirty="0" smtClean="0">
                <a:latin typeface="Arial" panose="020B0604020202020204" pitchFamily="34" charset="0"/>
                <a:cs typeface="Arial" panose="020B0604020202020204" pitchFamily="34" charset="0"/>
              </a:rPr>
              <a:t>tempat</a:t>
            </a:r>
            <a:r>
              <a:rPr lang="id-ID" sz="2500" dirty="0" smtClean="0">
                <a:latin typeface="Arial" panose="020B0604020202020204" pitchFamily="34" charset="0"/>
                <a:cs typeface="Arial" panose="020B0604020202020204" pitchFamily="34" charset="0"/>
              </a:rPr>
              <a:t>, </a:t>
            </a:r>
            <a:r>
              <a:rPr lang="id-ID" sz="2500" b="1" dirty="0" smtClean="0">
                <a:latin typeface="Arial" panose="020B0604020202020204" pitchFamily="34" charset="0"/>
                <a:cs typeface="Arial" panose="020B0604020202020204" pitchFamily="34" charset="0"/>
              </a:rPr>
              <a:t>ruang </a:t>
            </a:r>
            <a:r>
              <a:rPr lang="id-ID" sz="2500" dirty="0" smtClean="0">
                <a:latin typeface="Arial" panose="020B0604020202020204" pitchFamily="34" charset="0"/>
                <a:cs typeface="Arial" panose="020B0604020202020204" pitchFamily="34" charset="0"/>
              </a:rPr>
              <a:t>dan </a:t>
            </a:r>
            <a:r>
              <a:rPr lang="id-ID" sz="2500" b="1" dirty="0" smtClean="0">
                <a:latin typeface="Arial" panose="020B0604020202020204" pitchFamily="34" charset="0"/>
                <a:cs typeface="Arial" panose="020B0604020202020204" pitchFamily="34" charset="0"/>
              </a:rPr>
              <a:t>waktu</a:t>
            </a:r>
            <a:r>
              <a:rPr lang="id-ID" sz="2500" dirty="0" smtClean="0">
                <a:latin typeface="Arial" panose="020B0604020202020204" pitchFamily="34" charset="0"/>
                <a:cs typeface="Arial" panose="020B0604020202020204" pitchFamily="34" charset="0"/>
              </a:rPr>
              <a:t>, baik yang terkait dengan keadaan </a:t>
            </a:r>
            <a:r>
              <a:rPr lang="id-ID" sz="2500" b="1" dirty="0" smtClean="0">
                <a:latin typeface="Arial" panose="020B0604020202020204" pitchFamily="34" charset="0"/>
                <a:cs typeface="Arial" panose="020B0604020202020204" pitchFamily="34" charset="0"/>
              </a:rPr>
              <a:t>lingkungan alami </a:t>
            </a:r>
            <a:r>
              <a:rPr lang="id-ID" sz="2500" dirty="0" smtClean="0">
                <a:latin typeface="Arial" panose="020B0604020202020204" pitchFamily="34" charset="0"/>
                <a:cs typeface="Arial" panose="020B0604020202020204" pitchFamily="34" charset="0"/>
              </a:rPr>
              <a:t>maupun kehidupan </a:t>
            </a:r>
            <a:r>
              <a:rPr lang="id-ID" sz="2500" b="1" dirty="0" smtClean="0">
                <a:latin typeface="Arial" panose="020B0604020202020204" pitchFamily="34" charset="0"/>
                <a:cs typeface="Arial" panose="020B0604020202020204" pitchFamily="34" charset="0"/>
              </a:rPr>
              <a:t>manusianya</a:t>
            </a:r>
          </a:p>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Karenanya, untuk sampai pada pemahamannya secara komprehensif dan kemanfaatannya secara optimal, kajiannya memadukan apa-apa </a:t>
            </a:r>
            <a:r>
              <a:rPr lang="id-ID" sz="2500" b="1" dirty="0" smtClean="0">
                <a:latin typeface="Arial" panose="020B0604020202020204" pitchFamily="34" charset="0"/>
                <a:cs typeface="Arial" panose="020B0604020202020204" pitchFamily="34" charset="0"/>
              </a:rPr>
              <a:t>yang sudah dipelajari </a:t>
            </a:r>
            <a:r>
              <a:rPr lang="id-ID" sz="2500" dirty="0" smtClean="0">
                <a:latin typeface="Arial" panose="020B0604020202020204" pitchFamily="34" charset="0"/>
                <a:cs typeface="Arial" panose="020B0604020202020204" pitchFamily="34" charset="0"/>
              </a:rPr>
              <a:t>oleh </a:t>
            </a:r>
            <a:r>
              <a:rPr lang="id-ID" sz="2500" b="1" dirty="0" smtClean="0">
                <a:latin typeface="Arial" panose="020B0604020202020204" pitchFamily="34" charset="0"/>
                <a:cs typeface="Arial" panose="020B0604020202020204" pitchFamily="34" charset="0"/>
              </a:rPr>
              <a:t>geografi fisik </a:t>
            </a:r>
            <a:r>
              <a:rPr lang="id-ID" sz="2500" dirty="0" smtClean="0">
                <a:latin typeface="Arial" panose="020B0604020202020204" pitchFamily="34" charset="0"/>
                <a:cs typeface="Arial" panose="020B0604020202020204" pitchFamily="34" charset="0"/>
              </a:rPr>
              <a:t>maupun juga </a:t>
            </a:r>
            <a:r>
              <a:rPr lang="id-ID" sz="2500" b="1" dirty="0" smtClean="0">
                <a:latin typeface="Arial" panose="020B0604020202020204" pitchFamily="34" charset="0"/>
                <a:cs typeface="Arial" panose="020B0604020202020204" pitchFamily="34" charset="0"/>
              </a:rPr>
              <a:t>geografi sosial dan budaya, </a:t>
            </a:r>
            <a:r>
              <a:rPr lang="id-ID" sz="2500" dirty="0" smtClean="0">
                <a:latin typeface="Arial" panose="020B0604020202020204" pitchFamily="34" charset="0"/>
                <a:cs typeface="Arial" panose="020B0604020202020204" pitchFamily="34" charset="0"/>
              </a:rPr>
              <a:t>serta berkaitan dengan aspek-aspek kehidupan politik dan kemasyarakatan penduduk suatu wilayah dalam hubungannya dengan wilayah/negara lain di dunia.</a:t>
            </a:r>
          </a:p>
        </p:txBody>
      </p:sp>
    </p:spTree>
    <p:extLst>
      <p:ext uri="{BB962C8B-B14F-4D97-AF65-F5344CB8AC3E}">
        <p14:creationId xmlns:p14="http://schemas.microsoft.com/office/powerpoint/2010/main" val="4168804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ak Carstensz\Gasal 2011-2012\Geomorfologi Dasar\Graphicz.jpg"/>
          <p:cNvPicPr>
            <a:picLocks noChangeAspect="1" noChangeArrowheads="1"/>
          </p:cNvPicPr>
          <p:nvPr/>
        </p:nvPicPr>
        <p:blipFill>
          <a:blip r:embed="rId2"/>
          <a:srcRect t="42105" r="6977"/>
          <a:stretch>
            <a:fillRect/>
          </a:stretch>
        </p:blipFill>
        <p:spPr bwMode="auto">
          <a:xfrm>
            <a:off x="0" y="992748"/>
            <a:ext cx="9144000" cy="314325"/>
          </a:xfrm>
          <a:prstGeom prst="rect">
            <a:avLst/>
          </a:prstGeom>
          <a:noFill/>
        </p:spPr>
      </p:pic>
      <p:sp>
        <p:nvSpPr>
          <p:cNvPr id="7" name="Rectangle 6"/>
          <p:cNvSpPr/>
          <p:nvPr/>
        </p:nvSpPr>
        <p:spPr>
          <a:xfrm>
            <a:off x="1143000" y="320901"/>
            <a:ext cx="7060842"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600" b="1" dirty="0" smtClean="0">
                <a:solidFill>
                  <a:schemeClr val="tx1"/>
                </a:solidFill>
                <a:latin typeface="Arial" pitchFamily="34" charset="0"/>
                <a:cs typeface="Arial" pitchFamily="34" charset="0"/>
              </a:rPr>
              <a:t>GEOGRAFI REGIONAL</a:t>
            </a:r>
            <a:endParaRPr lang="id-ID" sz="2600" b="1" dirty="0">
              <a:solidFill>
                <a:schemeClr val="tx1"/>
              </a:solidFill>
              <a:latin typeface="Arial" pitchFamily="34" charset="0"/>
              <a:cs typeface="Arial" pitchFamily="34" charset="0"/>
            </a:endParaRPr>
          </a:p>
        </p:txBody>
      </p:sp>
      <p:sp>
        <p:nvSpPr>
          <p:cNvPr id="3" name="Content Placeholder 2"/>
          <p:cNvSpPr>
            <a:spLocks noGrp="1"/>
          </p:cNvSpPr>
          <p:nvPr>
            <p:ph idx="1"/>
          </p:nvPr>
        </p:nvSpPr>
        <p:spPr>
          <a:xfrm>
            <a:off x="553792" y="1766314"/>
            <a:ext cx="11037194" cy="4761962"/>
          </a:xfrm>
        </p:spPr>
        <p:txBody>
          <a:bodyPr>
            <a:normAutofit/>
          </a:bodyPr>
          <a:lstStyle/>
          <a:p>
            <a:pPr marL="0" indent="0">
              <a:buNone/>
            </a:pPr>
            <a:r>
              <a:rPr lang="id-ID" sz="2500" dirty="0" smtClean="0">
                <a:latin typeface="Arial" panose="020B0604020202020204" pitchFamily="34" charset="0"/>
                <a:cs typeface="Arial" panose="020B0604020202020204" pitchFamily="34" charset="0"/>
              </a:rPr>
              <a:t>Unsur esensial dalam geografi regional:</a:t>
            </a:r>
          </a:p>
          <a:p>
            <a:pPr>
              <a:buFont typeface="Wingdings" panose="05000000000000000000" pitchFamily="2" charset="2"/>
              <a:buChar char="q"/>
            </a:pPr>
            <a:r>
              <a:rPr lang="id-ID" sz="2500" b="1" dirty="0" smtClean="0">
                <a:latin typeface="Arial" panose="020B0604020202020204" pitchFamily="34" charset="0"/>
                <a:cs typeface="Arial" panose="020B0604020202020204" pitchFamily="34" charset="0"/>
              </a:rPr>
              <a:t> letak atau lokasi</a:t>
            </a:r>
            <a:r>
              <a:rPr lang="id-ID" sz="2500" dirty="0" smtClean="0">
                <a:latin typeface="Arial" panose="020B0604020202020204" pitchFamily="34" charset="0"/>
                <a:cs typeface="Arial" panose="020B0604020202020204" pitchFamily="34" charset="0"/>
              </a:rPr>
              <a:t>	</a:t>
            </a:r>
          </a:p>
          <a:p>
            <a:pPr marL="0" indent="0">
              <a:buNone/>
            </a:pPr>
            <a:r>
              <a:rPr lang="id-ID" sz="2500" dirty="0" smtClean="0">
                <a:latin typeface="Arial" panose="020B0604020202020204" pitchFamily="34" charset="0"/>
                <a:cs typeface="Arial" panose="020B0604020202020204" pitchFamily="34" charset="0"/>
              </a:rPr>
              <a:t>merupakan unsur paling esensial dalam kajian keruangan muka bumi.      meliputi letak absolut (astronomis) dan letak relatif (geografis)</a:t>
            </a:r>
          </a:p>
          <a:p>
            <a:pPr>
              <a:buFont typeface="Wingdings" panose="05000000000000000000" pitchFamily="2" charset="2"/>
              <a:buChar char="q"/>
            </a:pPr>
            <a:r>
              <a:rPr lang="id-ID" sz="2500" b="1" dirty="0" smtClean="0">
                <a:latin typeface="Arial" panose="020B0604020202020204" pitchFamily="34" charset="0"/>
                <a:cs typeface="Arial" panose="020B0604020202020204" pitchFamily="34" charset="0"/>
              </a:rPr>
              <a:t> luas (ukuran) dan bentuk wilayah</a:t>
            </a:r>
          </a:p>
          <a:p>
            <a:pPr marL="0" indent="0">
              <a:buNone/>
            </a:pPr>
            <a:r>
              <a:rPr lang="id-ID" sz="2500" dirty="0" smtClean="0">
                <a:latin typeface="Arial" panose="020B0604020202020204" pitchFamily="34" charset="0"/>
                <a:cs typeface="Arial" panose="020B0604020202020204" pitchFamily="34" charset="0"/>
              </a:rPr>
              <a:t>Ukuran besar = potensi besar (termasuk dalam politik, contoh: RRC), tetapi juga menimbulkan kerawanan bagi eksistensi negara akibat gaya sentrifugal (multi ras, bahasa, agama, kelompok politik). Ukuran kecil = perlindungan yang tidak banyak terkait pada faktor lingkungan alam</a:t>
            </a:r>
          </a:p>
          <a:p>
            <a:pPr marL="0" indent="0">
              <a:buNone/>
            </a:pPr>
            <a:r>
              <a:rPr lang="id-ID" sz="2500" dirty="0" smtClean="0">
                <a:latin typeface="Arial" panose="020B0604020202020204" pitchFamily="34" charset="0"/>
                <a:cs typeface="Arial" panose="020B0604020202020204" pitchFamily="34" charset="0"/>
              </a:rPr>
              <a:t>Bentuk wilayah berkaitan dengan geografi politik dan geostrategi</a:t>
            </a:r>
          </a:p>
          <a:p>
            <a:pPr>
              <a:buFont typeface="Wingdings" panose="05000000000000000000" pitchFamily="2" charset="2"/>
              <a:buChar char="q"/>
            </a:pPr>
            <a:endParaRPr lang="id-ID" sz="25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588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ak Carstensz\Gasal 2011-2012\Geomorfologi Dasar\Graphicz.jpg"/>
          <p:cNvPicPr>
            <a:picLocks noChangeAspect="1" noChangeArrowheads="1"/>
          </p:cNvPicPr>
          <p:nvPr/>
        </p:nvPicPr>
        <p:blipFill>
          <a:blip r:embed="rId2"/>
          <a:srcRect t="42105" r="6977"/>
          <a:stretch>
            <a:fillRect/>
          </a:stretch>
        </p:blipFill>
        <p:spPr bwMode="auto">
          <a:xfrm>
            <a:off x="0" y="992748"/>
            <a:ext cx="9144000" cy="314325"/>
          </a:xfrm>
          <a:prstGeom prst="rect">
            <a:avLst/>
          </a:prstGeom>
          <a:noFill/>
        </p:spPr>
      </p:pic>
      <p:sp>
        <p:nvSpPr>
          <p:cNvPr id="7" name="Rectangle 6"/>
          <p:cNvSpPr/>
          <p:nvPr/>
        </p:nvSpPr>
        <p:spPr>
          <a:xfrm>
            <a:off x="1143000" y="320901"/>
            <a:ext cx="7060842"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600" b="1" dirty="0" smtClean="0">
                <a:solidFill>
                  <a:schemeClr val="tx1"/>
                </a:solidFill>
                <a:latin typeface="Arial" pitchFamily="34" charset="0"/>
                <a:cs typeface="Arial" pitchFamily="34" charset="0"/>
              </a:rPr>
              <a:t>GEOGRAFI REGIONAL</a:t>
            </a:r>
            <a:endParaRPr lang="id-ID" sz="2600" b="1" dirty="0">
              <a:solidFill>
                <a:schemeClr val="tx1"/>
              </a:solidFill>
              <a:latin typeface="Arial" pitchFamily="34" charset="0"/>
              <a:cs typeface="Arial" pitchFamily="34" charset="0"/>
            </a:endParaRPr>
          </a:p>
        </p:txBody>
      </p:sp>
      <p:sp>
        <p:nvSpPr>
          <p:cNvPr id="3" name="Content Placeholder 2"/>
          <p:cNvSpPr>
            <a:spLocks noGrp="1"/>
          </p:cNvSpPr>
          <p:nvPr>
            <p:ph idx="1"/>
          </p:nvPr>
        </p:nvSpPr>
        <p:spPr>
          <a:xfrm>
            <a:off x="553792" y="1766314"/>
            <a:ext cx="11037194" cy="4761962"/>
          </a:xfrm>
        </p:spPr>
        <p:txBody>
          <a:bodyPr>
            <a:normAutofit/>
          </a:bodyPr>
          <a:lstStyle/>
          <a:p>
            <a:pPr marL="0" indent="0">
              <a:buNone/>
            </a:pPr>
            <a:r>
              <a:rPr lang="id-ID" sz="2500" dirty="0" smtClean="0">
                <a:latin typeface="Arial" panose="020B0604020202020204" pitchFamily="34" charset="0"/>
                <a:cs typeface="Arial" panose="020B0604020202020204" pitchFamily="34" charset="0"/>
              </a:rPr>
              <a:t>Unsur esensial dalam geografi regional:</a:t>
            </a:r>
          </a:p>
          <a:p>
            <a:pPr>
              <a:buFont typeface="Wingdings" panose="05000000000000000000" pitchFamily="2" charset="2"/>
              <a:buChar char="q"/>
            </a:pPr>
            <a:r>
              <a:rPr lang="id-ID" sz="2500" b="1" dirty="0" smtClean="0">
                <a:latin typeface="Arial" panose="020B0604020202020204" pitchFamily="34" charset="0"/>
                <a:cs typeface="Arial" panose="020B0604020202020204" pitchFamily="34" charset="0"/>
              </a:rPr>
              <a:t> relief dan iklim</a:t>
            </a:r>
            <a:r>
              <a:rPr lang="id-ID" sz="2500" dirty="0" smtClean="0">
                <a:latin typeface="Arial" panose="020B0604020202020204" pitchFamily="34" charset="0"/>
                <a:cs typeface="Arial" panose="020B0604020202020204" pitchFamily="34" charset="0"/>
              </a:rPr>
              <a:t>	</a:t>
            </a:r>
          </a:p>
          <a:p>
            <a:pPr marL="0" indent="0">
              <a:buNone/>
            </a:pPr>
            <a:r>
              <a:rPr lang="id-ID" sz="2500" dirty="0" smtClean="0">
                <a:latin typeface="Arial" panose="020B0604020202020204" pitchFamily="34" charset="0"/>
                <a:cs typeface="Arial" panose="020B0604020202020204" pitchFamily="34" charset="0"/>
              </a:rPr>
              <a:t>Relief menjadi batas alami, mempengaruhi kehidupan masyarakat, berkaitan dengan perhubungan, mempengaruhi keanekaragaman hayati, dan iklim setempat (misalnya frost)</a:t>
            </a:r>
          </a:p>
          <a:p>
            <a:pPr marL="0" indent="0">
              <a:buNone/>
            </a:pPr>
            <a:r>
              <a:rPr lang="id-ID" sz="2500" dirty="0" smtClean="0">
                <a:latin typeface="Arial" panose="020B0604020202020204" pitchFamily="34" charset="0"/>
                <a:cs typeface="Arial" panose="020B0604020202020204" pitchFamily="34" charset="0"/>
              </a:rPr>
              <a:t>Iklim berpengaruh terhadap kehidupan sehari-hari</a:t>
            </a:r>
          </a:p>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 </a:t>
            </a:r>
            <a:r>
              <a:rPr lang="id-ID" sz="2500" b="1" dirty="0" smtClean="0">
                <a:latin typeface="Arial" panose="020B0604020202020204" pitchFamily="34" charset="0"/>
                <a:cs typeface="Arial" panose="020B0604020202020204" pitchFamily="34" charset="0"/>
              </a:rPr>
              <a:t>Geologi dan Geomorfologi</a:t>
            </a:r>
          </a:p>
          <a:p>
            <a:pPr marL="0" indent="0">
              <a:buNone/>
            </a:pPr>
            <a:r>
              <a:rPr lang="id-ID" sz="2500" dirty="0" smtClean="0">
                <a:latin typeface="Arial" panose="020B0604020202020204" pitchFamily="34" charset="0"/>
                <a:cs typeface="Arial" panose="020B0604020202020204" pitchFamily="34" charset="0"/>
              </a:rPr>
              <a:t>Mempengaruhi perkembangan bentuklahan yang menjadi dasar pertimbangan dalam pengembangan wilayah</a:t>
            </a:r>
          </a:p>
        </p:txBody>
      </p:sp>
    </p:spTree>
    <p:extLst>
      <p:ext uri="{BB962C8B-B14F-4D97-AF65-F5344CB8AC3E}">
        <p14:creationId xmlns:p14="http://schemas.microsoft.com/office/powerpoint/2010/main" val="39505568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ak Carstensz\Gasal 2011-2012\Geomorfologi Dasar\Graphicz.jpg"/>
          <p:cNvPicPr>
            <a:picLocks noChangeAspect="1" noChangeArrowheads="1"/>
          </p:cNvPicPr>
          <p:nvPr/>
        </p:nvPicPr>
        <p:blipFill>
          <a:blip r:embed="rId2"/>
          <a:srcRect t="42105" r="6977"/>
          <a:stretch>
            <a:fillRect/>
          </a:stretch>
        </p:blipFill>
        <p:spPr bwMode="auto">
          <a:xfrm>
            <a:off x="0" y="992748"/>
            <a:ext cx="9144000" cy="314325"/>
          </a:xfrm>
          <a:prstGeom prst="rect">
            <a:avLst/>
          </a:prstGeom>
          <a:noFill/>
        </p:spPr>
      </p:pic>
      <p:sp>
        <p:nvSpPr>
          <p:cNvPr id="7" name="Rectangle 6"/>
          <p:cNvSpPr/>
          <p:nvPr/>
        </p:nvSpPr>
        <p:spPr>
          <a:xfrm>
            <a:off x="1143000" y="320901"/>
            <a:ext cx="7060842"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600" b="1" dirty="0" smtClean="0">
                <a:solidFill>
                  <a:schemeClr val="tx1"/>
                </a:solidFill>
                <a:latin typeface="Arial" pitchFamily="34" charset="0"/>
                <a:cs typeface="Arial" pitchFamily="34" charset="0"/>
              </a:rPr>
              <a:t>GEOGRAFI REGIONAL</a:t>
            </a:r>
            <a:endParaRPr lang="id-ID" sz="2600" b="1" dirty="0">
              <a:solidFill>
                <a:schemeClr val="tx1"/>
              </a:solidFill>
              <a:latin typeface="Arial" pitchFamily="34" charset="0"/>
              <a:cs typeface="Arial" pitchFamily="34" charset="0"/>
            </a:endParaRPr>
          </a:p>
        </p:txBody>
      </p:sp>
      <p:sp>
        <p:nvSpPr>
          <p:cNvPr id="3" name="Content Placeholder 2"/>
          <p:cNvSpPr>
            <a:spLocks noGrp="1"/>
          </p:cNvSpPr>
          <p:nvPr>
            <p:ph idx="1"/>
          </p:nvPr>
        </p:nvSpPr>
        <p:spPr>
          <a:xfrm>
            <a:off x="553792" y="1766314"/>
            <a:ext cx="11037194" cy="4761962"/>
          </a:xfrm>
        </p:spPr>
        <p:txBody>
          <a:bodyPr>
            <a:normAutofit/>
          </a:bodyPr>
          <a:lstStyle/>
          <a:p>
            <a:pPr marL="0" indent="0">
              <a:buNone/>
            </a:pPr>
            <a:r>
              <a:rPr lang="id-ID" sz="2500" dirty="0" smtClean="0">
                <a:latin typeface="Arial" panose="020B0604020202020204" pitchFamily="34" charset="0"/>
                <a:cs typeface="Arial" panose="020B0604020202020204" pitchFamily="34" charset="0"/>
              </a:rPr>
              <a:t>Unsur esensial dalam geografi regional:</a:t>
            </a:r>
          </a:p>
          <a:p>
            <a:pPr>
              <a:buFont typeface="Wingdings" panose="05000000000000000000" pitchFamily="2" charset="2"/>
              <a:buChar char="q"/>
            </a:pPr>
            <a:r>
              <a:rPr lang="id-ID" sz="2500" b="1" dirty="0" smtClean="0">
                <a:latin typeface="Arial" panose="020B0604020202020204" pitchFamily="34" charset="0"/>
                <a:cs typeface="Arial" panose="020B0604020202020204" pitchFamily="34" charset="0"/>
              </a:rPr>
              <a:t> sejarah</a:t>
            </a:r>
          </a:p>
          <a:p>
            <a:pPr marL="0" indent="0">
              <a:buNone/>
            </a:pPr>
            <a:r>
              <a:rPr lang="id-ID" sz="2500" dirty="0" smtClean="0">
                <a:latin typeface="Arial" panose="020B0604020202020204" pitchFamily="34" charset="0"/>
                <a:cs typeface="Arial" panose="020B0604020202020204" pitchFamily="34" charset="0"/>
              </a:rPr>
              <a:t>Dapat menyangkut keadaan alam (geologi, geomorfologi), politik (pemerintahan), maupun penduduk</a:t>
            </a:r>
          </a:p>
          <a:p>
            <a:pPr>
              <a:buFont typeface="Wingdings" panose="05000000000000000000" pitchFamily="2" charset="2"/>
              <a:buChar char="q"/>
            </a:pPr>
            <a:r>
              <a:rPr lang="id-ID" sz="2500" b="1" dirty="0">
                <a:latin typeface="Arial" panose="020B0604020202020204" pitchFamily="34" charset="0"/>
                <a:cs typeface="Arial" panose="020B0604020202020204" pitchFamily="34" charset="0"/>
              </a:rPr>
              <a:t> </a:t>
            </a:r>
            <a:r>
              <a:rPr lang="id-ID" sz="2500" b="1" dirty="0" smtClean="0">
                <a:latin typeface="Arial" panose="020B0604020202020204" pitchFamily="34" charset="0"/>
                <a:cs typeface="Arial" panose="020B0604020202020204" pitchFamily="34" charset="0"/>
              </a:rPr>
              <a:t>penduduk, budaya, dan mata pencaharian</a:t>
            </a:r>
          </a:p>
          <a:p>
            <a:pPr marL="0" indent="0">
              <a:buNone/>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mempengaruhi berbagai corak kehidupan termasuk mengubah bentang alami menjadi bentang budaya</a:t>
            </a:r>
          </a:p>
          <a:p>
            <a:pPr>
              <a:buFont typeface="Wingdings" panose="05000000000000000000" pitchFamily="2" charset="2"/>
              <a:buChar char="q"/>
            </a:pPr>
            <a:r>
              <a:rPr lang="id-ID" sz="2500" b="1" dirty="0">
                <a:latin typeface="Arial" panose="020B0604020202020204" pitchFamily="34" charset="0"/>
                <a:cs typeface="Arial" panose="020B0604020202020204" pitchFamily="34" charset="0"/>
              </a:rPr>
              <a:t> p</a:t>
            </a:r>
            <a:r>
              <a:rPr lang="id-ID" sz="2500" b="1" dirty="0" smtClean="0">
                <a:latin typeface="Arial" panose="020B0604020202020204" pitchFamily="34" charset="0"/>
                <a:cs typeface="Arial" panose="020B0604020202020204" pitchFamily="34" charset="0"/>
              </a:rPr>
              <a:t>otensi dan permasalahan utama</a:t>
            </a:r>
            <a:endParaRPr lang="id-ID" sz="25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06398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ak Carstensz\Gasal 2011-2012\Geomorfologi Dasar\Graphicz.jpg"/>
          <p:cNvPicPr>
            <a:picLocks noChangeAspect="1" noChangeArrowheads="1"/>
          </p:cNvPicPr>
          <p:nvPr/>
        </p:nvPicPr>
        <p:blipFill>
          <a:blip r:embed="rId3"/>
          <a:srcRect t="42105" r="6977"/>
          <a:stretch>
            <a:fillRect/>
          </a:stretch>
        </p:blipFill>
        <p:spPr bwMode="auto">
          <a:xfrm>
            <a:off x="0" y="992748"/>
            <a:ext cx="9144000" cy="314325"/>
          </a:xfrm>
          <a:prstGeom prst="rect">
            <a:avLst/>
          </a:prstGeom>
          <a:noFill/>
        </p:spPr>
      </p:pic>
      <p:sp>
        <p:nvSpPr>
          <p:cNvPr id="7" name="Rectangle 6"/>
          <p:cNvSpPr/>
          <p:nvPr/>
        </p:nvSpPr>
        <p:spPr>
          <a:xfrm>
            <a:off x="1143000" y="320901"/>
            <a:ext cx="7060842"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600" b="1" dirty="0" smtClean="0">
                <a:solidFill>
                  <a:schemeClr val="tx1"/>
                </a:solidFill>
                <a:latin typeface="Arial" pitchFamily="34" charset="0"/>
                <a:cs typeface="Arial" pitchFamily="34" charset="0"/>
              </a:rPr>
              <a:t>REGIONALISASI</a:t>
            </a:r>
            <a:endParaRPr lang="id-ID" sz="2600" b="1" dirty="0">
              <a:solidFill>
                <a:schemeClr val="tx1"/>
              </a:solidFill>
              <a:latin typeface="Arial" pitchFamily="34" charset="0"/>
              <a:cs typeface="Arial" pitchFamily="34" charset="0"/>
            </a:endParaRPr>
          </a:p>
        </p:txBody>
      </p:sp>
      <p:pic>
        <p:nvPicPr>
          <p:cNvPr id="12" name="Picture 11"/>
          <p:cNvPicPr/>
          <p:nvPr/>
        </p:nvPicPr>
        <p:blipFill>
          <a:blip r:embed="rId4"/>
          <a:srcRect l="41010" t="25926" r="26659" b="31955"/>
          <a:stretch>
            <a:fillRect/>
          </a:stretch>
        </p:blipFill>
        <p:spPr bwMode="auto">
          <a:xfrm>
            <a:off x="326800" y="1692501"/>
            <a:ext cx="5442933" cy="4164303"/>
          </a:xfrm>
          <a:prstGeom prst="rect">
            <a:avLst/>
          </a:prstGeom>
          <a:noFill/>
          <a:ln w="9525">
            <a:noFill/>
            <a:miter lim="800000"/>
            <a:headEnd/>
            <a:tailEnd/>
          </a:ln>
        </p:spPr>
      </p:pic>
      <p:sp>
        <p:nvSpPr>
          <p:cNvPr id="3" name="Content Placeholder 2"/>
          <p:cNvSpPr>
            <a:spLocks noGrp="1"/>
          </p:cNvSpPr>
          <p:nvPr>
            <p:ph idx="1"/>
          </p:nvPr>
        </p:nvSpPr>
        <p:spPr>
          <a:xfrm>
            <a:off x="5613579" y="1515280"/>
            <a:ext cx="6362163" cy="5040066"/>
          </a:xfrm>
        </p:spPr>
        <p:txBody>
          <a:bodyPr>
            <a:normAutofit/>
          </a:bodyPr>
          <a:lstStyle/>
          <a:p>
            <a:pPr marL="0" indent="0">
              <a:buNone/>
            </a:pPr>
            <a:r>
              <a:rPr lang="id-ID" sz="2500" b="1" dirty="0" smtClean="0">
                <a:latin typeface="Arial" panose="020B0604020202020204" pitchFamily="34" charset="0"/>
                <a:cs typeface="Arial" panose="020B0604020202020204" pitchFamily="34" charset="0"/>
              </a:rPr>
              <a:t>DAS</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Istilah: river basin, drainage basin, catchment area, watershed</a:t>
            </a:r>
          </a:p>
          <a:p>
            <a:pPr>
              <a:buFont typeface="Wingdings" panose="05000000000000000000" pitchFamily="2" charset="2"/>
              <a:buChar char="q"/>
            </a:pPr>
            <a:r>
              <a:rPr lang="id-ID" sz="2500" b="1"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Merupakan batas alami</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keadaan yang dibentuk oleh alam</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merupakan suatu ekosistem, sangat jelas batasnya</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kriteria yang baik untuk pembangunan wilayah karena berdasarkan kondisi alami</a:t>
            </a:r>
          </a:p>
          <a:p>
            <a:pPr>
              <a:buFont typeface="Wingdings" panose="05000000000000000000" pitchFamily="2" charset="2"/>
              <a:buChar char="q"/>
            </a:pPr>
            <a:r>
              <a:rPr lang="id-ID" sz="2500" dirty="0">
                <a:latin typeface="Arial" panose="020B0604020202020204" pitchFamily="34" charset="0"/>
                <a:cs typeface="Arial" panose="020B0604020202020204" pitchFamily="34" charset="0"/>
              </a:rPr>
              <a:t> </a:t>
            </a:r>
            <a:r>
              <a:rPr lang="id-ID" sz="2500" dirty="0" smtClean="0">
                <a:latin typeface="Arial" panose="020B0604020202020204" pitchFamily="34" charset="0"/>
                <a:cs typeface="Arial" panose="020B0604020202020204" pitchFamily="34" charset="0"/>
              </a:rPr>
              <a:t>kelemahan: pengelolaan sering kurang optimum karena terbatasi administratif</a:t>
            </a:r>
            <a:endParaRPr lang="id-ID"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2980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1356</Words>
  <Application>Microsoft Office PowerPoint</Application>
  <PresentationFormat>Widescreen</PresentationFormat>
  <Paragraphs>142</Paragraphs>
  <Slides>28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Lucida Sans Unicode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ComputeR</dc:creator>
  <cp:lastModifiedBy>My ComputeR</cp:lastModifiedBy>
  <cp:revision>45</cp:revision>
  <dcterms:created xsi:type="dcterms:W3CDTF">2015-10-05T15:44:13Z</dcterms:created>
  <dcterms:modified xsi:type="dcterms:W3CDTF">2015-11-08T02:50:56Z</dcterms:modified>
</cp:coreProperties>
</file>