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7" r:id="rId2"/>
    <p:sldId id="258" r:id="rId3"/>
    <p:sldId id="268" r:id="rId4"/>
    <p:sldId id="259" r:id="rId5"/>
    <p:sldId id="269" r:id="rId6"/>
    <p:sldId id="260" r:id="rId7"/>
    <p:sldId id="270" r:id="rId8"/>
    <p:sldId id="261" r:id="rId9"/>
    <p:sldId id="271" r:id="rId10"/>
    <p:sldId id="262" r:id="rId11"/>
    <p:sldId id="272" r:id="rId12"/>
    <p:sldId id="263" r:id="rId13"/>
    <p:sldId id="273" r:id="rId14"/>
    <p:sldId id="264" r:id="rId15"/>
    <p:sldId id="274" r:id="rId16"/>
    <p:sldId id="265" r:id="rId17"/>
    <p:sldId id="275" r:id="rId18"/>
    <p:sldId id="266" r:id="rId19"/>
    <p:sldId id="276" r:id="rId20"/>
    <p:sldId id="26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6237" autoAdjust="0"/>
  </p:normalViewPr>
  <p:slideViewPr>
    <p:cSldViewPr>
      <p:cViewPr varScale="1">
        <p:scale>
          <a:sx n="66" d="100"/>
          <a:sy n="66" d="100"/>
        </p:scale>
        <p:origin x="-1422" y="-108"/>
      </p:cViewPr>
      <p:guideLst>
        <p:guide orient="horz" pos="2160"/>
        <p:guide pos="2880"/>
      </p:guideLst>
    </p:cSldViewPr>
  </p:slideViewPr>
  <p:outlineViewPr>
    <p:cViewPr>
      <p:scale>
        <a:sx n="33" d="100"/>
        <a:sy n="33" d="100"/>
      </p:scale>
      <p:origin x="0" y="18288"/>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2F8D14-7E6A-4069-892D-C2CD50256283}" type="datetimeFigureOut">
              <a:rPr lang="en-US" smtClean="0"/>
              <a:pPr/>
              <a:t>2/17/2012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33BA06-F1EA-4A22-A771-5262D4C55E4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ivythesis.typepad.com/term_paper_topics/2010/05/the-correlation-of-shrm-and-competitive-advantage.htm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r>
              <a:rPr lang="en-US" sz="1200" b="1" i="0" kern="1200" dirty="0" smtClean="0">
                <a:solidFill>
                  <a:schemeClr val="tx1"/>
                </a:solidFill>
                <a:latin typeface="+mn-lt"/>
                <a:ea typeface="+mn-ea"/>
                <a:cs typeface="+mn-cs"/>
              </a:rPr>
              <a:t>THE CORRELATION OF SHRM AND COMPETITIVE ADVANTAGE</a:t>
            </a:r>
            <a:endParaRPr lang="en-US" sz="1200" b="0" i="0" kern="1200" dirty="0" smtClean="0">
              <a:solidFill>
                <a:schemeClr val="tx1"/>
              </a:solidFill>
              <a:latin typeface="+mn-lt"/>
              <a:ea typeface="+mn-ea"/>
              <a:cs typeface="+mn-cs"/>
            </a:endParaRPr>
          </a:p>
          <a:p>
            <a:r>
              <a:rPr lang="en-US" sz="1200" b="1" i="0" kern="1200" dirty="0" smtClean="0">
                <a:solidFill>
                  <a:schemeClr val="tx1"/>
                </a:solidFill>
                <a:latin typeface="+mn-lt"/>
                <a:ea typeface="+mn-ea"/>
                <a:cs typeface="+mn-cs"/>
              </a:rPr>
              <a:t> </a:t>
            </a:r>
            <a:endParaRPr lang="en-US" sz="1200" b="0" i="0" kern="1200" dirty="0" smtClean="0">
              <a:solidFill>
                <a:schemeClr val="tx1"/>
              </a:solidFill>
              <a:latin typeface="+mn-lt"/>
              <a:ea typeface="+mn-ea"/>
              <a:cs typeface="+mn-cs"/>
            </a:endParaRPr>
          </a:p>
          <a:p>
            <a:r>
              <a:rPr lang="en-US" sz="1200" b="1" i="0" kern="1200" dirty="0" smtClean="0">
                <a:solidFill>
                  <a:schemeClr val="tx1"/>
                </a:solidFill>
                <a:latin typeface="+mn-lt"/>
                <a:ea typeface="+mn-ea"/>
                <a:cs typeface="+mn-cs"/>
              </a:rPr>
              <a:t>Introduction</a:t>
            </a:r>
            <a:endParaRPr lang="en-US" sz="1200" b="0" i="0" kern="1200" dirty="0" smtClean="0">
              <a:solidFill>
                <a:schemeClr val="tx1"/>
              </a:solidFill>
              <a:latin typeface="+mn-lt"/>
              <a:ea typeface="+mn-ea"/>
              <a:cs typeface="+mn-cs"/>
            </a:endParaRPr>
          </a:p>
          <a:p>
            <a:r>
              <a:rPr lang="en-US" sz="1200" b="1" i="0" kern="1200" dirty="0" smtClean="0">
                <a:solidFill>
                  <a:schemeClr val="tx1"/>
                </a:solidFill>
                <a:latin typeface="+mn-lt"/>
                <a:ea typeface="+mn-ea"/>
                <a:cs typeface="+mn-cs"/>
              </a:rPr>
              <a:t>            </a:t>
            </a:r>
            <a:r>
              <a:rPr lang="en-US" sz="1200" b="0" i="1" kern="1200" dirty="0" smtClean="0">
                <a:solidFill>
                  <a:schemeClr val="tx1"/>
                </a:solidFill>
                <a:latin typeface="+mn-lt"/>
                <a:ea typeface="+mn-ea"/>
                <a:cs typeface="+mn-cs"/>
              </a:rPr>
              <a:t>Strategy </a:t>
            </a:r>
            <a:r>
              <a:rPr lang="en-US" sz="1200" b="0" i="0" kern="1200" dirty="0" smtClean="0">
                <a:solidFill>
                  <a:schemeClr val="tx1"/>
                </a:solidFill>
                <a:latin typeface="+mn-lt"/>
                <a:ea typeface="+mn-ea"/>
                <a:cs typeface="+mn-cs"/>
              </a:rPr>
              <a:t>is an ambiguous term. Johnson and </a:t>
            </a:r>
            <a:r>
              <a:rPr lang="en-US" sz="1200" b="0" i="0" kern="1200" dirty="0" err="1" smtClean="0">
                <a:solidFill>
                  <a:schemeClr val="tx1"/>
                </a:solidFill>
                <a:latin typeface="+mn-lt"/>
                <a:ea typeface="+mn-ea"/>
                <a:cs typeface="+mn-cs"/>
              </a:rPr>
              <a:t>Scholes</a:t>
            </a:r>
            <a:r>
              <a:rPr lang="en-US" sz="1200" b="0" i="0" kern="1200" dirty="0" smtClean="0">
                <a:solidFill>
                  <a:schemeClr val="tx1"/>
                </a:solidFill>
                <a:latin typeface="+mn-lt"/>
                <a:ea typeface="+mn-ea"/>
                <a:cs typeface="+mn-cs"/>
              </a:rPr>
              <a:t> define strategy as the direction and scope of </a:t>
            </a:r>
            <a:r>
              <a:rPr lang="en-US" sz="1200" b="0" i="0" kern="1200" dirty="0" smtClean="0">
                <a:solidFill>
                  <a:schemeClr val="tx1"/>
                </a:solidFill>
                <a:latin typeface="+mn-lt"/>
                <a:ea typeface="+mn-ea"/>
                <a:cs typeface="+mn-cs"/>
              </a:rPr>
              <a:t>organizations </a:t>
            </a:r>
            <a:r>
              <a:rPr lang="en-US" sz="1200" b="0" i="0" kern="1200" dirty="0" smtClean="0">
                <a:solidFill>
                  <a:schemeClr val="tx1"/>
                </a:solidFill>
                <a:latin typeface="+mn-lt"/>
                <a:ea typeface="+mn-ea"/>
                <a:cs typeface="+mn-cs"/>
              </a:rPr>
              <a:t>over the long-term within a challenging environment whereby through the configuration of resources the needs of the markets are met and the stakeholders’ expectations are fulfilled in order to achieve an advantage. Nonetheless, strategy is applied unique to each levels of the </a:t>
            </a:r>
            <a:r>
              <a:rPr lang="en-US" sz="1200" b="0" i="0" kern="1200" dirty="0" smtClean="0">
                <a:solidFill>
                  <a:schemeClr val="tx1"/>
                </a:solidFill>
                <a:latin typeface="+mn-lt"/>
                <a:ea typeface="+mn-ea"/>
                <a:cs typeface="+mn-cs"/>
              </a:rPr>
              <a:t>organizations </a:t>
            </a:r>
            <a:r>
              <a:rPr lang="en-US" sz="1200" b="0" i="0" kern="1200" dirty="0" smtClean="0">
                <a:solidFill>
                  <a:schemeClr val="tx1"/>
                </a:solidFill>
                <a:latin typeface="+mn-lt"/>
                <a:ea typeface="+mn-ea"/>
                <a:cs typeface="+mn-cs"/>
              </a:rPr>
              <a:t>such as corporate, business unit and operational. Currently, the term ‘strategy’ is associated with every function of the </a:t>
            </a:r>
            <a:r>
              <a:rPr lang="en-US" sz="1200" b="0" i="0" kern="1200" dirty="0" smtClean="0">
                <a:solidFill>
                  <a:schemeClr val="tx1"/>
                </a:solidFill>
                <a:latin typeface="+mn-lt"/>
                <a:ea typeface="+mn-ea"/>
                <a:cs typeface="+mn-cs"/>
              </a:rPr>
              <a:t>organizations </a:t>
            </a:r>
            <a:r>
              <a:rPr lang="en-US" sz="1200" b="0" i="0" kern="1200" dirty="0" smtClean="0">
                <a:solidFill>
                  <a:schemeClr val="tx1"/>
                </a:solidFill>
                <a:latin typeface="+mn-lt"/>
                <a:ea typeface="+mn-ea"/>
                <a:cs typeface="+mn-cs"/>
              </a:rPr>
              <a:t>that purports on turning strategies into actions as a key to achieve cost and competitive advantages. Notable is the Strategic Human Resource Management (or simply SHRM).</a:t>
            </a:r>
          </a:p>
          <a:p>
            <a:r>
              <a:rPr lang="en-US" sz="1200" b="0" i="1" kern="1200" dirty="0" smtClean="0">
                <a:solidFill>
                  <a:schemeClr val="tx1"/>
                </a:solidFill>
                <a:latin typeface="+mn-lt"/>
                <a:ea typeface="+mn-ea"/>
                <a:cs typeface="+mn-cs"/>
              </a:rPr>
              <a:t>What is SHRM?</a:t>
            </a:r>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            The interest of numerous </a:t>
            </a:r>
            <a:r>
              <a:rPr lang="en-US" sz="1200" b="0" i="0" kern="1200" dirty="0" smtClean="0">
                <a:solidFill>
                  <a:schemeClr val="tx1"/>
                </a:solidFill>
                <a:latin typeface="+mn-lt"/>
                <a:ea typeface="+mn-ea"/>
                <a:cs typeface="+mn-cs"/>
              </a:rPr>
              <a:t>organizations in </a:t>
            </a:r>
            <a:r>
              <a:rPr lang="en-US" sz="1200" b="0" i="0" kern="1200" dirty="0" smtClean="0">
                <a:solidFill>
                  <a:schemeClr val="tx1"/>
                </a:solidFill>
                <a:latin typeface="+mn-lt"/>
                <a:ea typeface="+mn-ea"/>
                <a:cs typeface="+mn-cs"/>
              </a:rPr>
              <a:t>‘strategic management’ resulted in the integration of </a:t>
            </a:r>
            <a:r>
              <a:rPr lang="en-US" sz="1200" b="0" i="0" kern="1200" dirty="0" err="1" smtClean="0">
                <a:solidFill>
                  <a:schemeClr val="tx1"/>
                </a:solidFill>
                <a:latin typeface="+mn-lt"/>
                <a:ea typeface="+mn-ea"/>
                <a:cs typeface="+mn-cs"/>
              </a:rPr>
              <a:t>organizationsal</a:t>
            </a:r>
            <a:r>
              <a:rPr lang="en-US"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functions into strategic management processes. Human Resource Management (HRM) field likewise sought to integrate this strategic management schema through the development of a new discipline known as SHRM. As an outgrowth of its mother discipline, theorists and practitioners regarded SHRM as the reconciliation of HR practices and its determinants from a strategic context. However, the deficiency is that there is no strong theoretical model for HR determinants and the non-existence of clear delineation of SHRM with HRM.</a:t>
            </a:r>
          </a:p>
          <a:p>
            <a:r>
              <a:rPr lang="en-US" sz="1200" b="0" i="1" kern="1200" dirty="0" smtClean="0">
                <a:solidFill>
                  <a:schemeClr val="tx1"/>
                </a:solidFill>
                <a:latin typeface="+mn-lt"/>
                <a:ea typeface="+mn-ea"/>
                <a:cs typeface="+mn-cs"/>
              </a:rPr>
              <a:t>How SHRM can contribute in achieving competitive advantage?</a:t>
            </a:r>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            Nonetheless, despite universalistic, contingency or </a:t>
            </a:r>
            <a:r>
              <a:rPr lang="en-US" sz="1200" b="0" i="0" kern="1200" dirty="0" err="1" smtClean="0">
                <a:solidFill>
                  <a:schemeClr val="tx1"/>
                </a:solidFill>
                <a:latin typeface="+mn-lt"/>
                <a:ea typeface="+mn-ea"/>
                <a:cs typeface="+mn-cs"/>
              </a:rPr>
              <a:t>configurational</a:t>
            </a:r>
            <a:r>
              <a:rPr lang="en-US" sz="1200" b="0" i="0" kern="1200" dirty="0" smtClean="0">
                <a:solidFill>
                  <a:schemeClr val="tx1"/>
                </a:solidFill>
                <a:latin typeface="+mn-lt"/>
                <a:ea typeface="+mn-ea"/>
                <a:cs typeface="+mn-cs"/>
              </a:rPr>
              <a:t> approaches, SHRM is an important element of achieving the competitive edge in terms of quality, cost and flexibility. Either </a:t>
            </a:r>
            <a:r>
              <a:rPr lang="en-US" sz="1200" b="0" i="0" kern="1200" dirty="0" err="1" smtClean="0">
                <a:solidFill>
                  <a:schemeClr val="tx1"/>
                </a:solidFill>
                <a:latin typeface="+mn-lt"/>
                <a:ea typeface="+mn-ea"/>
                <a:cs typeface="+mn-cs"/>
              </a:rPr>
              <a:t>processual</a:t>
            </a:r>
            <a:r>
              <a:rPr lang="en-US" sz="1200" b="0" i="0" kern="1200" dirty="0" smtClean="0">
                <a:solidFill>
                  <a:schemeClr val="tx1"/>
                </a:solidFill>
                <a:latin typeface="+mn-lt"/>
                <a:ea typeface="+mn-ea"/>
                <a:cs typeface="+mn-cs"/>
              </a:rPr>
              <a:t> or systemic, SHRM puts human at the center. When we say ‘human’, it does not necessarily mean the employees, but embracing also those people whom the </a:t>
            </a:r>
            <a:r>
              <a:rPr lang="en-US" sz="1200" b="0" i="0" kern="1200" dirty="0" smtClean="0">
                <a:solidFill>
                  <a:schemeClr val="tx1"/>
                </a:solidFill>
                <a:latin typeface="+mn-lt"/>
                <a:ea typeface="+mn-ea"/>
                <a:cs typeface="+mn-cs"/>
              </a:rPr>
              <a:t>organizations </a:t>
            </a:r>
            <a:r>
              <a:rPr lang="en-US" sz="1200" b="0" i="0" kern="1200" dirty="0" smtClean="0">
                <a:solidFill>
                  <a:schemeClr val="tx1"/>
                </a:solidFill>
                <a:latin typeface="+mn-lt"/>
                <a:ea typeface="+mn-ea"/>
                <a:cs typeface="+mn-cs"/>
              </a:rPr>
              <a:t>does business with. Through them, </a:t>
            </a:r>
            <a:r>
              <a:rPr lang="en-US" sz="1200" b="0" i="1" kern="1200" dirty="0" err="1" smtClean="0">
                <a:solidFill>
                  <a:schemeClr val="tx1"/>
                </a:solidFill>
                <a:latin typeface="+mn-lt"/>
                <a:ea typeface="+mn-ea"/>
                <a:cs typeface="+mn-cs"/>
              </a:rPr>
              <a:t>sustainable</a:t>
            </a:r>
            <a:r>
              <a:rPr lang="en-US" sz="1200" b="0" i="0" kern="1200" dirty="0" err="1" smtClean="0">
                <a:solidFill>
                  <a:schemeClr val="tx1"/>
                </a:solidFill>
                <a:latin typeface="+mn-lt"/>
                <a:ea typeface="+mn-ea"/>
                <a:cs typeface="+mn-cs"/>
              </a:rPr>
              <a:t>competitive</a:t>
            </a:r>
            <a:r>
              <a:rPr lang="en-US" sz="1200" b="0" i="0" kern="1200" dirty="0" smtClean="0">
                <a:solidFill>
                  <a:schemeClr val="tx1"/>
                </a:solidFill>
                <a:latin typeface="+mn-lt"/>
                <a:ea typeface="+mn-ea"/>
                <a:cs typeface="+mn-cs"/>
              </a:rPr>
              <a:t> advantage, or the achievement of value-creating strategies that direct and indirect rivals could not implement, could be achieved.</a:t>
            </a:r>
          </a:p>
          <a:p>
            <a:r>
              <a:rPr lang="en-US" sz="1200" b="0" i="0" kern="1200" dirty="0" smtClean="0">
                <a:solidFill>
                  <a:schemeClr val="tx1"/>
                </a:solidFill>
                <a:latin typeface="+mn-lt"/>
                <a:ea typeface="+mn-ea"/>
                <a:cs typeface="+mn-cs"/>
              </a:rPr>
              <a:t>From a resource-based perspective, there are various categories of resources that SHRM can build upon to gain the so-called advantage such as physical, </a:t>
            </a:r>
            <a:r>
              <a:rPr lang="en-US" sz="1200" b="0" i="0" kern="1200" dirty="0" err="1" smtClean="0">
                <a:solidFill>
                  <a:schemeClr val="tx1"/>
                </a:solidFill>
                <a:latin typeface="+mn-lt"/>
                <a:ea typeface="+mn-ea"/>
                <a:cs typeface="+mn-cs"/>
              </a:rPr>
              <a:t>organizationsal</a:t>
            </a:r>
            <a:r>
              <a:rPr lang="en-US" sz="1200" b="0" i="0" kern="1200" dirty="0" smtClean="0">
                <a:solidFill>
                  <a:schemeClr val="tx1"/>
                </a:solidFill>
                <a:latin typeface="+mn-lt"/>
                <a:ea typeface="+mn-ea"/>
                <a:cs typeface="+mn-cs"/>
              </a:rPr>
              <a:t>, financial, and technological and most especially human resources. As assets, the mere existence of human is not sufficient but the relationship among them that therefore must be controlled for the purpose of long-term commercial success. The sustainable competitive advantage potential of human resources is central on the premises that human resources are valuable, rare, inimitable and non-substitutable.</a:t>
            </a:r>
          </a:p>
          <a:p>
            <a:r>
              <a:rPr lang="en-US" sz="1200" b="0" i="0" kern="1200" dirty="0" smtClean="0">
                <a:solidFill>
                  <a:schemeClr val="tx1"/>
                </a:solidFill>
                <a:latin typeface="+mn-lt"/>
                <a:ea typeface="+mn-ea"/>
                <a:cs typeface="+mn-cs"/>
              </a:rPr>
              <a:t>As valuable resources, human resources are heterogeneous since </a:t>
            </a:r>
            <a:r>
              <a:rPr lang="en-US" sz="1200" b="0" i="0" kern="1200" dirty="0" smtClean="0">
                <a:solidFill>
                  <a:schemeClr val="tx1"/>
                </a:solidFill>
                <a:latin typeface="+mn-lt"/>
                <a:ea typeface="+mn-ea"/>
                <a:cs typeface="+mn-cs"/>
              </a:rPr>
              <a:t>organizations require </a:t>
            </a:r>
            <a:r>
              <a:rPr lang="en-US" sz="1200" b="0" i="0" kern="1200" dirty="0" smtClean="0">
                <a:solidFill>
                  <a:schemeClr val="tx1"/>
                </a:solidFill>
                <a:latin typeface="+mn-lt"/>
                <a:ea typeface="+mn-ea"/>
                <a:cs typeface="+mn-cs"/>
              </a:rPr>
              <a:t>different jobs which require different skills as well as differing in types and level of idiosyncratic skills. As such, the variance placed on the contribution of individuals to the </a:t>
            </a:r>
            <a:r>
              <a:rPr lang="en-US" sz="1200" b="0" i="0" kern="1200" dirty="0" smtClean="0">
                <a:solidFill>
                  <a:schemeClr val="tx1"/>
                </a:solidFill>
                <a:latin typeface="+mn-lt"/>
                <a:ea typeface="+mn-ea"/>
                <a:cs typeface="+mn-cs"/>
              </a:rPr>
              <a:t>organizations </a:t>
            </a:r>
            <a:r>
              <a:rPr lang="en-US" sz="1200" b="0" i="0" kern="1200" dirty="0" smtClean="0">
                <a:solidFill>
                  <a:schemeClr val="tx1"/>
                </a:solidFill>
                <a:latin typeface="+mn-lt"/>
                <a:ea typeface="+mn-ea"/>
                <a:cs typeface="+mn-cs"/>
              </a:rPr>
              <a:t>means to provide value at diverse degrees. The rarity of high quality and ability workers is due to their skills and competency levels and the supposedly normal distribution of skills, competencies, expertise and capabilities. For the human asset to be imitated, competitors should be able to identify the exact source of such and duplicate exactly the elements of the human capital. In addition, human resources should not be imperfectly mobile so that they cannot be traded. Lastly, for the human resources to be able to provide sustainable competitive advantage, they must not be substitutable.</a:t>
            </a:r>
          </a:p>
          <a:p>
            <a:r>
              <a:rPr lang="en-US" sz="1200" b="0" i="0" kern="1200" dirty="0" smtClean="0">
                <a:solidFill>
                  <a:schemeClr val="tx1"/>
                </a:solidFill>
                <a:latin typeface="+mn-lt"/>
                <a:ea typeface="+mn-ea"/>
                <a:cs typeface="+mn-cs"/>
              </a:rPr>
              <a:t>Achieving competitive advantage is based on the collective practices within that are intended for the outside environment which otherwise cannot be achieved or limited through HRM alone.  These are employment security, recruitment selectivity, high wages, incentive pay, employee ownership, information sharing, participation and empowerment, self-managed teams, training and skills development, cross-utilization and cross-training symbolic egalitarianism, wage compression and promotion from within. The emphasis is on envisioning individual workers as sources of competitive advantage instead of complementary or limiting factor of the </a:t>
            </a:r>
            <a:r>
              <a:rPr lang="en-US" sz="1200" b="0" i="0" kern="1200" dirty="0" err="1" smtClean="0">
                <a:solidFill>
                  <a:schemeClr val="tx1"/>
                </a:solidFill>
                <a:latin typeface="+mn-lt"/>
                <a:ea typeface="+mn-ea"/>
                <a:cs typeface="+mn-cs"/>
              </a:rPr>
              <a:t>organizationsal</a:t>
            </a:r>
            <a:r>
              <a:rPr lang="en-US"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success.</a:t>
            </a:r>
          </a:p>
          <a:p>
            <a:r>
              <a:rPr lang="en-US" sz="1200" b="0" i="0" kern="1200" dirty="0" smtClean="0">
                <a:solidFill>
                  <a:schemeClr val="tx1"/>
                </a:solidFill>
                <a:latin typeface="+mn-lt"/>
                <a:ea typeface="+mn-ea"/>
                <a:cs typeface="+mn-cs"/>
              </a:rPr>
              <a:t>Competitive advantage is also realized when the </a:t>
            </a:r>
            <a:r>
              <a:rPr lang="en-US" sz="1200" b="0" i="0" kern="1200" dirty="0" smtClean="0">
                <a:solidFill>
                  <a:schemeClr val="tx1"/>
                </a:solidFill>
                <a:latin typeface="+mn-lt"/>
                <a:ea typeface="+mn-ea"/>
                <a:cs typeface="+mn-cs"/>
              </a:rPr>
              <a:t>organizations </a:t>
            </a:r>
            <a:r>
              <a:rPr lang="en-US" sz="1200" b="0" i="0" kern="1200" dirty="0" smtClean="0">
                <a:solidFill>
                  <a:schemeClr val="tx1"/>
                </a:solidFill>
                <a:latin typeface="+mn-lt"/>
                <a:ea typeface="+mn-ea"/>
                <a:cs typeface="+mn-cs"/>
              </a:rPr>
              <a:t>through SHRM is continuously investing on its reputation or image stressing the need for sound human resource policies and practices and aligning such with the business strategies and its external context. The focus is both on cost and quality whereby there are definite processes, systems and procedures that consolidates competencies, continuous education, proficient performance at individual and collegial levels and balance monetary and non-monetary reward systems.</a:t>
            </a:r>
          </a:p>
          <a:p>
            <a:r>
              <a:rPr lang="en-US" sz="1200" b="0" i="0" kern="1200" dirty="0" smtClean="0">
                <a:solidFill>
                  <a:schemeClr val="tx1"/>
                </a:solidFill>
                <a:latin typeface="+mn-lt"/>
                <a:ea typeface="+mn-ea"/>
                <a:cs typeface="+mn-cs"/>
              </a:rPr>
              <a:t>Apart from this, the materialization of the competitive advantage is delivered by investing on diversity and </a:t>
            </a:r>
            <a:r>
              <a:rPr lang="en-US" sz="1200" b="0" i="0" kern="1200" dirty="0" err="1" smtClean="0">
                <a:solidFill>
                  <a:schemeClr val="tx1"/>
                </a:solidFill>
                <a:latin typeface="+mn-lt"/>
                <a:ea typeface="+mn-ea"/>
                <a:cs typeface="+mn-cs"/>
              </a:rPr>
              <a:t>maximising</a:t>
            </a:r>
            <a:r>
              <a:rPr lang="en-US" sz="1200" b="0" i="0" kern="1200" dirty="0" smtClean="0">
                <a:solidFill>
                  <a:schemeClr val="tx1"/>
                </a:solidFill>
                <a:latin typeface="+mn-lt"/>
                <a:ea typeface="+mn-ea"/>
                <a:cs typeface="+mn-cs"/>
              </a:rPr>
              <a:t> their potential through SHRM. The things to consider are retention/turnover and motivation, morale and productivity, innovation, creativity and problem-solving, </a:t>
            </a:r>
            <a:r>
              <a:rPr lang="en-US" sz="1200" b="0" i="0" kern="1200" dirty="0" err="1" smtClean="0">
                <a:solidFill>
                  <a:schemeClr val="tx1"/>
                </a:solidFill>
                <a:latin typeface="+mn-lt"/>
                <a:ea typeface="+mn-ea"/>
                <a:cs typeface="+mn-cs"/>
              </a:rPr>
              <a:t>teamworking</a:t>
            </a:r>
            <a:r>
              <a:rPr lang="en-US" sz="1200" b="0" i="0" kern="1200" dirty="0" smtClean="0">
                <a:solidFill>
                  <a:schemeClr val="tx1"/>
                </a:solidFill>
                <a:latin typeface="+mn-lt"/>
                <a:ea typeface="+mn-ea"/>
                <a:cs typeface="+mn-cs"/>
              </a:rPr>
              <a:t>, ensuring synergy at all levels and avoidance of legal suits. It is also through SHRM that the creation of an inclusive workforce is plausible since there are structured opportunities for sharing and self-disclosure, increased understanding of the cultural diversity, demonstrated flexibility for varying needs and preferences, demonstrated unwritten rules and mutually-satisfying conflict resolution systems.</a:t>
            </a:r>
          </a:p>
          <a:p>
            <a:r>
              <a:rPr lang="en-US" sz="1200" b="0" i="1" kern="1200" dirty="0" smtClean="0">
                <a:solidFill>
                  <a:schemeClr val="tx1"/>
                </a:solidFill>
                <a:latin typeface="+mn-lt"/>
                <a:ea typeface="+mn-ea"/>
                <a:cs typeface="+mn-cs"/>
              </a:rPr>
              <a:t>Why not HRM alone?</a:t>
            </a:r>
            <a:endParaRPr lang="en-US" sz="1200" b="0" i="0" kern="1200" dirty="0" smtClean="0">
              <a:solidFill>
                <a:schemeClr val="tx1"/>
              </a:solidFill>
              <a:latin typeface="+mn-lt"/>
              <a:ea typeface="+mn-ea"/>
              <a:cs typeface="+mn-cs"/>
            </a:endParaRPr>
          </a:p>
          <a:p>
            <a:r>
              <a:rPr lang="en-US" sz="1200" b="0" i="1"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HRM that are too centered on human as an integral asset while neglecting the key factor of nurturing relationships with them and between them makes HRM a shallow endeavor though it is not to say that HRM is futile. With HRM, relationships stagnate whereas with SHRM relationships are optimized and translated into loyalty, engagement, trust and confidence among others. SHRM, unlike HRM which is confined as a mere </a:t>
            </a:r>
            <a:r>
              <a:rPr lang="en-US" sz="1200" b="0" i="0" kern="1200" dirty="0" err="1" smtClean="0">
                <a:solidFill>
                  <a:schemeClr val="tx1"/>
                </a:solidFill>
                <a:latin typeface="+mn-lt"/>
                <a:ea typeface="+mn-ea"/>
                <a:cs typeface="+mn-cs"/>
              </a:rPr>
              <a:t>organizationsal</a:t>
            </a:r>
            <a:r>
              <a:rPr lang="en-US"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function, is tended on ‘above and beyond’ </a:t>
            </a:r>
            <a:r>
              <a:rPr lang="en-US" sz="1200" b="0" i="0" kern="1200" dirty="0" err="1" smtClean="0">
                <a:solidFill>
                  <a:schemeClr val="tx1"/>
                </a:solidFill>
                <a:latin typeface="+mn-lt"/>
                <a:ea typeface="+mn-ea"/>
                <a:cs typeface="+mn-cs"/>
              </a:rPr>
              <a:t>behaviours</a:t>
            </a:r>
            <a:r>
              <a:rPr lang="en-US" sz="1200" b="0" i="0" kern="1200" dirty="0" smtClean="0">
                <a:solidFill>
                  <a:schemeClr val="tx1"/>
                </a:solidFill>
                <a:latin typeface="+mn-lt"/>
                <a:ea typeface="+mn-ea"/>
                <a:cs typeface="+mn-cs"/>
              </a:rPr>
              <a:t>. Though HRM is in charge of relationship with employees at the business level, SHRM is responsible for the total stakeholder relationship strategy.</a:t>
            </a:r>
          </a:p>
          <a:p>
            <a:r>
              <a:rPr lang="en-US" sz="1200" b="0" i="0" kern="1200" dirty="0" smtClean="0">
                <a:solidFill>
                  <a:schemeClr val="tx1"/>
                </a:solidFill>
                <a:latin typeface="+mn-lt"/>
                <a:ea typeface="+mn-ea"/>
                <a:cs typeface="+mn-cs"/>
              </a:rPr>
              <a:t>HRM cannot be considered doing so since there are still inconsistencies of defining what actually constitutes the best HR practices per se much more taking on a holistic approach to managing people and managing relationships between these people. There are also no clear evidences that HRM practices lead to improved </a:t>
            </a:r>
            <a:r>
              <a:rPr lang="en-US" sz="1200" b="0" i="0" kern="1200" dirty="0" err="1" smtClean="0">
                <a:solidFill>
                  <a:schemeClr val="tx1"/>
                </a:solidFill>
                <a:latin typeface="+mn-lt"/>
                <a:ea typeface="+mn-ea"/>
                <a:cs typeface="+mn-cs"/>
              </a:rPr>
              <a:t>organizationsal</a:t>
            </a:r>
            <a:r>
              <a:rPr lang="en-US"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performance apart from difficult in justifying costs devoted to HR practices. Further, HRM are aligned only to specific </a:t>
            </a:r>
            <a:r>
              <a:rPr lang="en-US" sz="1200" b="0" i="0" kern="1200" dirty="0" err="1" smtClean="0">
                <a:solidFill>
                  <a:schemeClr val="tx1"/>
                </a:solidFill>
                <a:latin typeface="+mn-lt"/>
                <a:ea typeface="+mn-ea"/>
                <a:cs typeface="+mn-cs"/>
              </a:rPr>
              <a:t>organizationsal</a:t>
            </a:r>
            <a:r>
              <a:rPr lang="en-US"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context such as the needs of the employees, its contradicting ideologies, the inadequacy of HRM systems and lack of synergy between HR practices.</a:t>
            </a:r>
          </a:p>
          <a:p>
            <a:r>
              <a:rPr lang="en-US" sz="1200" b="1" i="0" kern="1200" dirty="0" smtClean="0">
                <a:solidFill>
                  <a:schemeClr val="tx1"/>
                </a:solidFill>
                <a:latin typeface="+mn-lt"/>
                <a:ea typeface="+mn-ea"/>
                <a:cs typeface="+mn-cs"/>
              </a:rPr>
              <a:t>Conclusion</a:t>
            </a:r>
            <a:endParaRPr lang="en-US" sz="1200" b="0" i="0" kern="1200" dirty="0" smtClean="0">
              <a:solidFill>
                <a:schemeClr val="tx1"/>
              </a:solidFill>
              <a:latin typeface="+mn-lt"/>
              <a:ea typeface="+mn-ea"/>
              <a:cs typeface="+mn-cs"/>
            </a:endParaRPr>
          </a:p>
          <a:p>
            <a:r>
              <a:rPr lang="en-US" sz="1200" b="1"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SHRM is not just a strategy that puts the human resource at the heart of the business but a holistic approach that builds on the human asset as value-adding factor and the relationship between and among them through inclusion and diversity as well as the process of building on </a:t>
            </a:r>
            <a:r>
              <a:rPr lang="en-US" sz="1200" b="0" i="0" kern="1200" dirty="0" err="1" smtClean="0">
                <a:solidFill>
                  <a:schemeClr val="tx1"/>
                </a:solidFill>
                <a:latin typeface="+mn-lt"/>
                <a:ea typeface="+mn-ea"/>
                <a:cs typeface="+mn-cs"/>
              </a:rPr>
              <a:t>organizationsal</a:t>
            </a:r>
            <a:r>
              <a:rPr lang="en-US"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reputation or image through internal-to-external policies, systems and procedures.</a:t>
            </a:r>
          </a:p>
          <a:p>
            <a:r>
              <a:rPr lang="en-US" sz="1200" b="0" i="0" kern="1200" dirty="0" smtClean="0">
                <a:solidFill>
                  <a:schemeClr val="tx1"/>
                </a:solidFill>
                <a:latin typeface="+mn-lt"/>
                <a:ea typeface="+mn-ea"/>
                <a:cs typeface="+mn-cs"/>
              </a:rPr>
              <a:t/>
            </a:r>
            <a:br>
              <a:rPr lang="en-US" sz="1200" b="0" i="0" kern="1200" dirty="0" smtClean="0">
                <a:solidFill>
                  <a:schemeClr val="tx1"/>
                </a:solidFill>
                <a:latin typeface="+mn-lt"/>
                <a:ea typeface="+mn-ea"/>
                <a:cs typeface="+mn-cs"/>
              </a:rPr>
            </a:br>
            <a:r>
              <a:rPr lang="en-US" sz="1200" b="0" i="0" kern="1200" dirty="0" smtClean="0">
                <a:solidFill>
                  <a:schemeClr val="tx1"/>
                </a:solidFill>
                <a:latin typeface="+mn-lt"/>
                <a:ea typeface="+mn-ea"/>
                <a:cs typeface="+mn-cs"/>
              </a:rPr>
              <a:t/>
            </a:r>
            <a:br>
              <a:rPr lang="en-US" sz="1200" b="0" i="0" kern="1200" dirty="0" smtClean="0">
                <a:solidFill>
                  <a:schemeClr val="tx1"/>
                </a:solidFill>
                <a:latin typeface="+mn-lt"/>
                <a:ea typeface="+mn-ea"/>
                <a:cs typeface="+mn-cs"/>
              </a:rPr>
            </a:br>
            <a:r>
              <a:rPr lang="en-US" sz="1200" b="0" i="0" kern="1200" dirty="0" smtClean="0">
                <a:solidFill>
                  <a:schemeClr val="tx1"/>
                </a:solidFill>
                <a:latin typeface="+mn-lt"/>
                <a:ea typeface="+mn-ea"/>
                <a:cs typeface="+mn-cs"/>
              </a:rPr>
              <a:t>Read more: </a:t>
            </a:r>
            <a:r>
              <a:rPr lang="en-US" sz="1200" b="0" i="0" u="sng" kern="1200" dirty="0" smtClean="0">
                <a:solidFill>
                  <a:schemeClr val="tx1"/>
                </a:solidFill>
                <a:latin typeface="+mn-lt"/>
                <a:ea typeface="+mn-ea"/>
                <a:cs typeface="+mn-cs"/>
                <a:hlinkClick r:id="rId3"/>
              </a:rPr>
              <a:t>http://ivythesis.typepad.com/term_paper_topics/2010/05/the-correlation-of-shrm-and-competitive-advantage.html#ixzz1mRby0tVE</a:t>
            </a:r>
            <a:endParaRPr lang="en-US" dirty="0" smtClean="0"/>
          </a:p>
          <a:p>
            <a:endParaRPr lang="en-US" dirty="0"/>
          </a:p>
        </p:txBody>
      </p:sp>
      <p:sp>
        <p:nvSpPr>
          <p:cNvPr id="4" name="Slide Number Placeholder 3"/>
          <p:cNvSpPr>
            <a:spLocks noGrp="1"/>
          </p:cNvSpPr>
          <p:nvPr>
            <p:ph type="sldNum" sz="quarter" idx="10"/>
          </p:nvPr>
        </p:nvSpPr>
        <p:spPr/>
        <p:txBody>
          <a:bodyPr/>
          <a:lstStyle/>
          <a:p>
            <a:fld id="{5C33BA06-F1EA-4A22-A771-5262D4C55E42}"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343D472-253C-4CC7-990B-C4377A51BE55}" type="datetimeFigureOut">
              <a:rPr lang="en-US" smtClean="0"/>
              <a:pPr/>
              <a:t>2/17/2012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D631B61-AE37-404F-93C0-36E14468675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43D472-253C-4CC7-990B-C4377A51BE55}" type="datetimeFigureOut">
              <a:rPr lang="en-US" smtClean="0"/>
              <a:pPr/>
              <a:t>2/17/2012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43D472-253C-4CC7-990B-C4377A51BE55}" type="datetimeFigureOut">
              <a:rPr lang="en-US" smtClean="0"/>
              <a:pPr/>
              <a:t>2/17/2012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43D472-253C-4CC7-990B-C4377A51BE55}" type="datetimeFigureOut">
              <a:rPr lang="en-US" smtClean="0"/>
              <a:pPr/>
              <a:t>2/17/2012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343D472-253C-4CC7-990B-C4377A51BE55}" type="datetimeFigureOut">
              <a:rPr lang="en-US" smtClean="0"/>
              <a:pPr/>
              <a:t>2/17/2012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31B61-AE37-404F-93C0-36E14468675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343D472-253C-4CC7-990B-C4377A51BE55}" type="datetimeFigureOut">
              <a:rPr lang="en-US" smtClean="0"/>
              <a:pPr/>
              <a:t>2/17/2012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343D472-253C-4CC7-990B-C4377A51BE55}" type="datetimeFigureOut">
              <a:rPr lang="en-US" smtClean="0"/>
              <a:pPr/>
              <a:t>2/17/2012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343D472-253C-4CC7-990B-C4377A51BE55}" type="datetimeFigureOut">
              <a:rPr lang="en-US" smtClean="0"/>
              <a:pPr/>
              <a:t>2/17/2012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43D472-253C-4CC7-990B-C4377A51BE55}" type="datetimeFigureOut">
              <a:rPr lang="en-US" smtClean="0"/>
              <a:pPr/>
              <a:t>2/17/2012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343D472-253C-4CC7-990B-C4377A51BE55}" type="datetimeFigureOut">
              <a:rPr lang="en-US" smtClean="0"/>
              <a:pPr/>
              <a:t>2/17/2012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343D472-253C-4CC7-990B-C4377A51BE55}" type="datetimeFigureOut">
              <a:rPr lang="en-US" smtClean="0"/>
              <a:pPr/>
              <a:t>2/17/2012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D631B61-AE37-404F-93C0-36E144686751}"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343D472-253C-4CC7-990B-C4377A51BE55}" type="datetimeFigureOut">
              <a:rPr lang="en-US" smtClean="0"/>
              <a:pPr/>
              <a:t>2/17/2012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D631B61-AE37-404F-93C0-36E144686751}"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890144"/>
            <a:ext cx="8882296" cy="1472184"/>
          </a:xfrm>
        </p:spPr>
        <p:txBody>
          <a:bodyPr>
            <a:normAutofit fontScale="90000"/>
          </a:bodyPr>
          <a:lstStyle/>
          <a:p>
            <a:r>
              <a:rPr lang="en-US" dirty="0" smtClean="0"/>
              <a:t>Strategic Human Resources Management</a:t>
            </a:r>
            <a:br>
              <a:rPr lang="en-US" dirty="0" smtClean="0"/>
            </a:br>
            <a:r>
              <a:rPr lang="en-US" dirty="0" smtClean="0"/>
              <a:t/>
            </a:r>
            <a:br>
              <a:rPr lang="en-US" dirty="0" smtClean="0"/>
            </a:br>
            <a:r>
              <a:rPr lang="en-US" sz="8000" dirty="0" smtClean="0">
                <a:solidFill>
                  <a:schemeClr val="tx1"/>
                </a:solidFill>
              </a:rPr>
              <a:t> </a:t>
            </a:r>
            <a:r>
              <a:rPr lang="en-US" sz="5300" dirty="0" smtClean="0">
                <a:solidFill>
                  <a:schemeClr val="tx1"/>
                </a:solidFill>
              </a:rPr>
              <a:t>COMPETITIVE ADVANTAGE</a:t>
            </a:r>
            <a:endParaRPr lang="en-US" sz="4000" dirty="0"/>
          </a:p>
        </p:txBody>
      </p:sp>
      <p:sp>
        <p:nvSpPr>
          <p:cNvPr id="3" name="Subtitle 2"/>
          <p:cNvSpPr>
            <a:spLocks noGrp="1"/>
          </p:cNvSpPr>
          <p:nvPr>
            <p:ph type="subTitle" idx="1"/>
          </p:nvPr>
        </p:nvSpPr>
        <p:spPr>
          <a:xfrm>
            <a:off x="1428728" y="4437112"/>
            <a:ext cx="7406640" cy="1080120"/>
          </a:xfrm>
        </p:spPr>
        <p:txBody>
          <a:bodyPr>
            <a:normAutofit fontScale="85000" lnSpcReduction="20000"/>
          </a:bodyPr>
          <a:lstStyle/>
          <a:p>
            <a:pPr algn="r"/>
            <a:r>
              <a:rPr lang="en-US" dirty="0" smtClean="0"/>
              <a:t>Fakultas Ekonomi</a:t>
            </a:r>
          </a:p>
          <a:p>
            <a:pPr algn="r"/>
            <a:r>
              <a:rPr lang="en-US" dirty="0" smtClean="0"/>
              <a:t>Universitas Negeri Yogyakarta</a:t>
            </a:r>
          </a:p>
          <a:p>
            <a:pPr algn="r"/>
            <a:r>
              <a:rPr lang="en-US" dirty="0" smtClean="0"/>
              <a:t>2012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i="1" dirty="0" smtClean="0"/>
              <a:t>Why not HRM alone?</a:t>
            </a:r>
            <a:endParaRPr lang="en-US" dirty="0"/>
          </a:p>
        </p:txBody>
      </p:sp>
      <p:sp>
        <p:nvSpPr>
          <p:cNvPr id="3" name="Content Placeholder 2"/>
          <p:cNvSpPr>
            <a:spLocks noGrp="1"/>
          </p:cNvSpPr>
          <p:nvPr>
            <p:ph idx="1"/>
          </p:nvPr>
        </p:nvSpPr>
        <p:spPr/>
        <p:txBody>
          <a:bodyPr>
            <a:normAutofit fontScale="92500" lnSpcReduction="20000"/>
          </a:bodyPr>
          <a:lstStyle/>
          <a:p>
            <a:r>
              <a:rPr lang="en-US" sz="2800" i="1" dirty="0" smtClean="0"/>
              <a:t> </a:t>
            </a:r>
            <a:r>
              <a:rPr lang="en-US" sz="2800" dirty="0" smtClean="0"/>
              <a:t>HRM that are too centered on human as an integral asset while neglecting the key factor of nurturing relationships with them and between them makes HRM a shallow endeavor though it is not to say that HRM is futile. With HRM, relationships stagnate whereas with SHRM relationships are optimized and translated into loyalty, engagement, trust and confidence among others. SHRM, unlike HRM which is confined as a mere </a:t>
            </a:r>
            <a:r>
              <a:rPr lang="en-US" sz="2800" dirty="0" err="1" smtClean="0"/>
              <a:t>organizationsal</a:t>
            </a:r>
            <a:r>
              <a:rPr lang="en-US" sz="2800" dirty="0" smtClean="0"/>
              <a:t> </a:t>
            </a:r>
            <a:r>
              <a:rPr lang="en-US" sz="2800" dirty="0" smtClean="0"/>
              <a:t>function, is tended on ‘above and beyond’ </a:t>
            </a:r>
            <a:r>
              <a:rPr lang="en-US" sz="2800" dirty="0" err="1" smtClean="0"/>
              <a:t>behaviours</a:t>
            </a:r>
            <a:r>
              <a:rPr lang="en-US" sz="2800" dirty="0" smtClean="0"/>
              <a:t>. Though HRM is in charge of relationship with employees at the business level, SHRM is responsible for the total stakeholder relationship strategy</a:t>
            </a:r>
            <a:r>
              <a:rPr lang="en-US" sz="2800"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i="1" dirty="0" smtClean="0"/>
              <a:t>Why not HRM alone?</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smtClean="0"/>
              <a:t>HRM </a:t>
            </a:r>
            <a:r>
              <a:rPr lang="en-US" sz="2800" dirty="0" smtClean="0"/>
              <a:t>cannot be considered doing so since there are still inconsistencies of defining what actually constitutes the best HR practices per se much more taking on a holistic approach to managing people and managing relationships between these people. There are also no clear evidences that HRM practices lead to improved </a:t>
            </a:r>
            <a:r>
              <a:rPr lang="en-US" sz="2800" dirty="0" err="1" smtClean="0"/>
              <a:t>organizationsal</a:t>
            </a:r>
            <a:r>
              <a:rPr lang="en-US" sz="2800" dirty="0" smtClean="0"/>
              <a:t> </a:t>
            </a:r>
            <a:r>
              <a:rPr lang="en-US" sz="2800" dirty="0" smtClean="0"/>
              <a:t>performance apart from difficult in justifying costs devoted to HR practices. Further, HRM are aligned only to specific </a:t>
            </a:r>
            <a:r>
              <a:rPr lang="en-US" sz="2800" dirty="0" err="1" smtClean="0"/>
              <a:t>organizationsal</a:t>
            </a:r>
            <a:r>
              <a:rPr lang="en-US" sz="2800" dirty="0" smtClean="0"/>
              <a:t> </a:t>
            </a:r>
            <a:r>
              <a:rPr lang="en-US" sz="2800" dirty="0" smtClean="0"/>
              <a:t>context such as the needs of the employees, its contradicting ideologies, the inadequacy of HRM systems and lack of synergy between HR practices.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Achieving competitive advantage through strategic human resource management.</a:t>
            </a:r>
            <a:endParaRPr lang="en-US" sz="3200" dirty="0"/>
          </a:p>
        </p:txBody>
      </p:sp>
      <p:sp>
        <p:nvSpPr>
          <p:cNvPr id="3" name="Content Placeholder 2"/>
          <p:cNvSpPr>
            <a:spLocks noGrp="1"/>
          </p:cNvSpPr>
          <p:nvPr>
            <p:ph idx="1"/>
          </p:nvPr>
        </p:nvSpPr>
        <p:spPr/>
        <p:txBody>
          <a:bodyPr>
            <a:normAutofit fontScale="92500"/>
          </a:bodyPr>
          <a:lstStyle/>
          <a:p>
            <a:pPr>
              <a:buNone/>
            </a:pPr>
            <a:r>
              <a:rPr lang="en-US" dirty="0" err="1" smtClean="0"/>
              <a:t>Fottler</a:t>
            </a:r>
            <a:r>
              <a:rPr lang="en-US" dirty="0" smtClean="0"/>
              <a:t> MD, Phillips RL, Blair JD, Duran CA.</a:t>
            </a:r>
          </a:p>
          <a:p>
            <a:r>
              <a:rPr lang="en-US" dirty="0" smtClean="0"/>
              <a:t>The framework presented how manage human resources strategically as an integral part of the strategic planning process. Executives should consciously formulate human resource strategies and practices that are linked to and reinforce the broader strategic posture of the organization. </a:t>
            </a:r>
          </a:p>
          <a:p>
            <a:r>
              <a:rPr lang="en-US" dirty="0" smtClean="0"/>
              <a:t>The framework consist</a:t>
            </a:r>
          </a:p>
          <a:p>
            <a:pPr lvl="1"/>
            <a:r>
              <a:rPr lang="en-US" dirty="0" smtClean="0"/>
              <a:t>(1) determining and focusing on desired strategic outcomes, </a:t>
            </a:r>
          </a:p>
          <a:p>
            <a:pPr lvl="1"/>
            <a:r>
              <a:rPr lang="en-US" dirty="0" smtClean="0"/>
              <a:t>(2) identifying and implementing essential human resource management actions, and</a:t>
            </a:r>
          </a:p>
          <a:p>
            <a:pPr lvl="1"/>
            <a:r>
              <a:rPr lang="en-US" dirty="0" smtClean="0"/>
              <a:t>(3) maintaining or enhancing competitive advantage.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Achieving competitive advantage through strategic human resource management.</a:t>
            </a:r>
            <a:endParaRPr lang="en-US" sz="3200" dirty="0"/>
          </a:p>
        </p:txBody>
      </p:sp>
      <p:sp>
        <p:nvSpPr>
          <p:cNvPr id="3" name="Content Placeholder 2"/>
          <p:cNvSpPr>
            <a:spLocks noGrp="1"/>
          </p:cNvSpPr>
          <p:nvPr>
            <p:ph idx="1"/>
          </p:nvPr>
        </p:nvSpPr>
        <p:spPr/>
        <p:txBody>
          <a:bodyPr>
            <a:normAutofit fontScale="85000" lnSpcReduction="10000"/>
          </a:bodyPr>
          <a:lstStyle/>
          <a:p>
            <a:r>
              <a:rPr lang="en-US" dirty="0" smtClean="0"/>
              <a:t>The </a:t>
            </a:r>
            <a:r>
              <a:rPr lang="en-US" dirty="0" smtClean="0"/>
              <a:t>strategic approach to human resource management includes:</a:t>
            </a:r>
          </a:p>
          <a:p>
            <a:pPr lvl="1"/>
            <a:r>
              <a:rPr lang="en-US" dirty="0" smtClean="0"/>
              <a:t>assessing the organization's environment and mission; </a:t>
            </a:r>
          </a:p>
          <a:p>
            <a:pPr lvl="1"/>
            <a:r>
              <a:rPr lang="en-US" dirty="0" smtClean="0"/>
              <a:t>formulating the organization's business strategy; assessing the human resources requirements based on the intended strategy; </a:t>
            </a:r>
          </a:p>
          <a:p>
            <a:pPr lvl="1"/>
            <a:r>
              <a:rPr lang="en-US" dirty="0" smtClean="0"/>
              <a:t>comparing the current inventory of human resources in terms of numbers, characteristics, and human resource management practices with respect to the strategic requirements of the organization and its services or product lines; </a:t>
            </a:r>
          </a:p>
          <a:p>
            <a:pPr lvl="1"/>
            <a:r>
              <a:rPr lang="en-US" dirty="0" smtClean="0"/>
              <a:t>formulating the human resource strategy based on the differences between the assessed requirements and the current inventory; and implementing the appropriate human resource practices to reinforce the strategy and attain competitive advantage.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resource-based view of competitive advantage</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Hamish G. H. Elliott </a:t>
            </a:r>
          </a:p>
          <a:p>
            <a:r>
              <a:rPr lang="en-US" dirty="0" smtClean="0"/>
              <a:t>Over the last twenty years, protagonists of  the resource-based view of competitive advantage have produced an increasing amount of empirical research substantiating their espoused theories that the resources and capabilities of the firm are the foundation for its long-term strategy because of two premises.  First, internal resources and capabilities are viewed as the key competitive sources of a firm’s strategy; and secondly, the majority of the firm’s superior returns are derived from these (Barney, 1991; Chamberlin, 1962; Collis, 1991, 1994; Collis &amp; Montgomery, 1995; Conner &amp; </a:t>
            </a:r>
            <a:r>
              <a:rPr lang="en-US" dirty="0" err="1" smtClean="0"/>
              <a:t>Prahalad</a:t>
            </a:r>
            <a:r>
              <a:rPr lang="en-US" dirty="0" smtClean="0"/>
              <a:t>, 1996; Grant, 1991; </a:t>
            </a:r>
            <a:r>
              <a:rPr lang="en-US" dirty="0" err="1" smtClean="0"/>
              <a:t>Peteraf</a:t>
            </a:r>
            <a:r>
              <a:rPr lang="en-US" dirty="0" smtClean="0"/>
              <a:t>, 1993).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resource-based view of competitive advantage</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……Hamish </a:t>
            </a:r>
            <a:r>
              <a:rPr lang="en-US" dirty="0" smtClean="0"/>
              <a:t>G. H. Elliott </a:t>
            </a:r>
          </a:p>
          <a:p>
            <a:r>
              <a:rPr lang="en-US" dirty="0" smtClean="0"/>
              <a:t>The </a:t>
            </a:r>
            <a:r>
              <a:rPr lang="en-US" dirty="0" smtClean="0"/>
              <a:t>resource-based view defines competitive advantage as when a firm is implementing a value creating strategy not simultaneously being implemented by any current or </a:t>
            </a:r>
            <a:r>
              <a:rPr lang="en-US" dirty="0" err="1" smtClean="0"/>
              <a:t>otential</a:t>
            </a:r>
            <a:r>
              <a:rPr lang="en-US" dirty="0" smtClean="0"/>
              <a:t> competitors (Barney, 1991). This assumes a firm’s competition includes all current competitors, but also, potential competitors. Within this definition, a firm can create short run competitive advantage or first-mover advantage (Barney, 1991). However, it is not sustainable because other competitors may be able to imitate or purchase the sources of the advantage (</a:t>
            </a:r>
            <a:r>
              <a:rPr lang="en-US" dirty="0" err="1" smtClean="0"/>
              <a:t>Amit</a:t>
            </a:r>
            <a:r>
              <a:rPr lang="en-US" dirty="0" smtClean="0"/>
              <a:t> &amp; </a:t>
            </a:r>
            <a:r>
              <a:rPr lang="en-US" dirty="0" err="1" smtClean="0"/>
              <a:t>Schoemaker</a:t>
            </a:r>
            <a:r>
              <a:rPr lang="en-US" dirty="0" smtClean="0"/>
              <a:t>, 1993; Barney, 1991; Collis &amp; Montgomery, 1995).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resource-based view of competitive advantage</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Hamish G. H. Elliott </a:t>
            </a:r>
          </a:p>
          <a:p>
            <a:r>
              <a:rPr lang="en-US" dirty="0" smtClean="0"/>
              <a:t>Sustained competitive advantage is achieved when a firm is implementing a value creating strategy not simultaneously being implemented by any current or potential competitors and when these other firms are imperfectly able to imitate the benefits of this strategy (Barney,  1991).</a:t>
            </a:r>
          </a:p>
          <a:p>
            <a:r>
              <a:rPr lang="en-US" dirty="0" smtClean="0"/>
              <a:t>Firm resources are defined as including “all assets, capabilities, organizational processes, firm attributes, information, knowledge, etc. controlled by a firm that enable it to conceive of  and implement strategies that improve its efficiency and effectiveness” (Daft, 1983, cited in  Barney, 1991, p. 101). These are </a:t>
            </a:r>
            <a:r>
              <a:rPr lang="en-US" dirty="0" err="1" smtClean="0"/>
              <a:t>categorised</a:t>
            </a:r>
            <a:r>
              <a:rPr lang="en-US" dirty="0" smtClean="0"/>
              <a:t> as physical capital resources, human capital resources, </a:t>
            </a:r>
            <a:r>
              <a:rPr lang="en-US" dirty="0" err="1" smtClean="0"/>
              <a:t>organizationsal</a:t>
            </a:r>
            <a:r>
              <a:rPr lang="en-US" dirty="0" smtClean="0"/>
              <a:t> </a:t>
            </a:r>
            <a:r>
              <a:rPr lang="en-US" dirty="0" smtClean="0"/>
              <a:t>capital resources (Becker, 1964, Williamson, 1975, </a:t>
            </a:r>
            <a:r>
              <a:rPr lang="en-US" dirty="0" err="1" smtClean="0"/>
              <a:t>Tomer</a:t>
            </a:r>
            <a:r>
              <a:rPr lang="en-US" dirty="0" smtClean="0"/>
              <a:t>, 1987, cited in Barney, 1991), and financial resources, technological resources, and reputation (</a:t>
            </a:r>
            <a:r>
              <a:rPr lang="en-US" dirty="0" err="1" smtClean="0"/>
              <a:t>Amit</a:t>
            </a:r>
            <a:r>
              <a:rPr lang="en-US" dirty="0" smtClean="0"/>
              <a:t> &amp; </a:t>
            </a:r>
            <a:r>
              <a:rPr lang="en-US" dirty="0" err="1" smtClean="0"/>
              <a:t>Schoemaker</a:t>
            </a:r>
            <a:r>
              <a:rPr lang="en-US" dirty="0" smtClean="0"/>
              <a:t>, 1993; Grant, 1991).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resource-based view of competitive advantage</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…..Hamish </a:t>
            </a:r>
            <a:r>
              <a:rPr lang="en-US" dirty="0" smtClean="0"/>
              <a:t>G. H. Elliott </a:t>
            </a:r>
          </a:p>
          <a:p>
            <a:r>
              <a:rPr lang="en-US" dirty="0" smtClean="0"/>
              <a:t>To </a:t>
            </a:r>
            <a:r>
              <a:rPr lang="en-US" dirty="0" smtClean="0"/>
              <a:t>sustain competitive advantage from a firm’s  idiosyncratic resources, </a:t>
            </a:r>
            <a:r>
              <a:rPr lang="en-US" dirty="0" err="1" smtClean="0"/>
              <a:t>Dierickx</a:t>
            </a:r>
            <a:r>
              <a:rPr lang="en-US" dirty="0" smtClean="0"/>
              <a:t> &amp; Cool  (1989) propose the notion of asset stock accumulation. They argue that if resources are  freely available on an open strategic factor market, as proposed by Barney (1986b), then  anyone can attain the resource and potentially use it to achieve the same/or better results,  unless the resource is limited by supply. Conversely, a more </a:t>
            </a:r>
            <a:r>
              <a:rPr lang="en-US" dirty="0" err="1" smtClean="0"/>
              <a:t>favourable</a:t>
            </a:r>
            <a:r>
              <a:rPr lang="en-US" dirty="0" smtClean="0"/>
              <a:t> approach to  sustainable competitive advantage is the use of intangible (or tacit) resources that are generally built rather than bought (</a:t>
            </a:r>
            <a:r>
              <a:rPr lang="en-US" dirty="0" err="1" smtClean="0"/>
              <a:t>Dierickx</a:t>
            </a:r>
            <a:r>
              <a:rPr lang="en-US" dirty="0" smtClean="0"/>
              <a:t> &amp; Cool, 1989).</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6888"/>
            <a:ext cx="8229600" cy="1143000"/>
          </a:xfrm>
        </p:spPr>
        <p:txBody>
          <a:bodyPr>
            <a:normAutofit fontScale="90000"/>
          </a:bodyPr>
          <a:lstStyle/>
          <a:p>
            <a:r>
              <a:rPr lang="en-US" dirty="0" smtClean="0"/>
              <a:t>The resource-based view of competitive advantage</a:t>
            </a:r>
            <a:endParaRPr lang="en-US" dirty="0"/>
          </a:p>
        </p:txBody>
      </p:sp>
      <p:sp>
        <p:nvSpPr>
          <p:cNvPr id="3" name="Content Placeholder 2"/>
          <p:cNvSpPr>
            <a:spLocks noGrp="1"/>
          </p:cNvSpPr>
          <p:nvPr>
            <p:ph idx="1"/>
          </p:nvPr>
        </p:nvSpPr>
        <p:spPr>
          <a:xfrm>
            <a:off x="457200" y="1478280"/>
            <a:ext cx="8229600" cy="4389120"/>
          </a:xfrm>
        </p:spPr>
        <p:txBody>
          <a:bodyPr>
            <a:noAutofit/>
          </a:bodyPr>
          <a:lstStyle/>
          <a:p>
            <a:pPr>
              <a:buNone/>
            </a:pPr>
            <a:r>
              <a:rPr lang="en-US" sz="2000" dirty="0" smtClean="0"/>
              <a:t>Hamish G. H. Elliott </a:t>
            </a:r>
          </a:p>
          <a:p>
            <a:pPr>
              <a:buNone/>
            </a:pPr>
            <a:r>
              <a:rPr lang="en-US" sz="2000" dirty="0" smtClean="0"/>
              <a:t>Strategic assets are the cumulative result of adhering to a set of consistent policies over a  period of time, that is, strategic asset stocks are accumulated by choosing appropriate time  paths of flows over a period of time (</a:t>
            </a:r>
            <a:r>
              <a:rPr lang="en-US" sz="2000" dirty="0" err="1" smtClean="0"/>
              <a:t>Dierickx</a:t>
            </a:r>
            <a:r>
              <a:rPr lang="en-US" sz="2000" dirty="0" smtClean="0"/>
              <a:t> &amp; Cool, 1989; Hall, 1992, 1993). For example, a  reputation for quality may be built (rather than bought) by following a consistent set of  production, quality control etc. policies over some period of time (</a:t>
            </a:r>
            <a:r>
              <a:rPr lang="en-US" sz="2000" dirty="0" err="1" smtClean="0"/>
              <a:t>Dierickx</a:t>
            </a:r>
            <a:r>
              <a:rPr lang="en-US" sz="2000" dirty="0" smtClean="0"/>
              <a:t> &amp; Cool, 1989). It is  proposed that human resources are a strategic asset capable of providing or contributing to a  firm’s competitive advantage (Barney &amp; Wright, 1998; Becker &amp; </a:t>
            </a:r>
            <a:r>
              <a:rPr lang="en-US" sz="2000" dirty="0" err="1" smtClean="0"/>
              <a:t>Gerhart</a:t>
            </a:r>
            <a:r>
              <a:rPr lang="en-US" sz="2000" dirty="0" smtClean="0"/>
              <a:t>, 1996; </a:t>
            </a:r>
            <a:r>
              <a:rPr lang="en-US" sz="2000" dirty="0" err="1" smtClean="0"/>
              <a:t>Boxall</a:t>
            </a:r>
            <a:r>
              <a:rPr lang="en-US" sz="2000" dirty="0" smtClean="0"/>
              <a:t>, 1996,  1998; </a:t>
            </a:r>
            <a:r>
              <a:rPr lang="en-US" sz="2000" dirty="0" err="1" smtClean="0"/>
              <a:t>Coff</a:t>
            </a:r>
            <a:r>
              <a:rPr lang="en-US" sz="2000" dirty="0" smtClean="0"/>
              <a:t>, 1997; De </a:t>
            </a:r>
            <a:r>
              <a:rPr lang="en-US" sz="2000" dirty="0" err="1" smtClean="0"/>
              <a:t>Saa</a:t>
            </a:r>
            <a:r>
              <a:rPr lang="en-US" sz="2000" dirty="0" smtClean="0"/>
              <a:t>-Perez &amp; Garcia-Falcon, 2002; Jackson &amp; Schuler, 1995; </a:t>
            </a:r>
            <a:r>
              <a:rPr lang="en-US" sz="2000" dirty="0" err="1" smtClean="0"/>
              <a:t>Khatri</a:t>
            </a:r>
            <a:r>
              <a:rPr lang="en-US" sz="2000" dirty="0" smtClean="0"/>
              <a:t>,  2000; </a:t>
            </a:r>
            <a:r>
              <a:rPr lang="en-US" sz="2000" dirty="0" err="1" smtClean="0"/>
              <a:t>Lado</a:t>
            </a:r>
            <a:r>
              <a:rPr lang="en-US" sz="2000" dirty="0" smtClean="0"/>
              <a:t> &amp; Wilson, 1994; Mueller, 1996; Schuler et al., 1993; </a:t>
            </a:r>
            <a:r>
              <a:rPr lang="en-US" sz="2000" dirty="0" err="1" smtClean="0"/>
              <a:t>Swiercz</a:t>
            </a:r>
            <a:r>
              <a:rPr lang="en-US" sz="2000" dirty="0" smtClean="0"/>
              <a:t> &amp; Spencer, 1992;  Wright &amp; McMahan, 1992; Wright et al., 1994). </a:t>
            </a:r>
            <a:endParaRPr lang="en-US"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6888"/>
            <a:ext cx="8229600" cy="1143000"/>
          </a:xfrm>
        </p:spPr>
        <p:txBody>
          <a:bodyPr>
            <a:normAutofit fontScale="90000"/>
          </a:bodyPr>
          <a:lstStyle/>
          <a:p>
            <a:r>
              <a:rPr lang="en-US" dirty="0" smtClean="0"/>
              <a:t>The resource-based view of competitive advantage</a:t>
            </a:r>
            <a:endParaRPr lang="en-US" dirty="0"/>
          </a:p>
        </p:txBody>
      </p:sp>
      <p:sp>
        <p:nvSpPr>
          <p:cNvPr id="3" name="Content Placeholder 2"/>
          <p:cNvSpPr>
            <a:spLocks noGrp="1"/>
          </p:cNvSpPr>
          <p:nvPr>
            <p:ph idx="1"/>
          </p:nvPr>
        </p:nvSpPr>
        <p:spPr>
          <a:xfrm>
            <a:off x="457200" y="1478280"/>
            <a:ext cx="8229600" cy="4389120"/>
          </a:xfrm>
        </p:spPr>
        <p:txBody>
          <a:bodyPr>
            <a:noAutofit/>
          </a:bodyPr>
          <a:lstStyle/>
          <a:p>
            <a:pPr>
              <a:buNone/>
            </a:pPr>
            <a:r>
              <a:rPr lang="en-US" sz="2800" dirty="0" smtClean="0"/>
              <a:t>….Hamish </a:t>
            </a:r>
            <a:r>
              <a:rPr lang="en-US" sz="2800" dirty="0" smtClean="0"/>
              <a:t>G. H. Elliott </a:t>
            </a:r>
          </a:p>
          <a:p>
            <a:pPr>
              <a:buNone/>
            </a:pPr>
            <a:r>
              <a:rPr lang="en-US" sz="2800" dirty="0" smtClean="0"/>
              <a:t>To </a:t>
            </a:r>
            <a:r>
              <a:rPr lang="en-US" sz="2800" dirty="0" smtClean="0"/>
              <a:t>have the potential of sustained competitive  advantage, the resource-based view proposes that a firm must have four attributes: </a:t>
            </a:r>
          </a:p>
          <a:p>
            <a:pPr marL="880110" lvl="1" indent="-514350">
              <a:buAutoNum type="arabicParenBoth"/>
            </a:pPr>
            <a:r>
              <a:rPr lang="en-US" dirty="0" smtClean="0"/>
              <a:t>valuable resources; </a:t>
            </a:r>
          </a:p>
          <a:p>
            <a:pPr marL="880110" lvl="1" indent="-514350">
              <a:buAutoNum type="arabicParenBoth"/>
            </a:pPr>
            <a:r>
              <a:rPr lang="en-US" dirty="0" smtClean="0"/>
              <a:t>rare resources; </a:t>
            </a:r>
          </a:p>
          <a:p>
            <a:pPr marL="880110" lvl="1" indent="-514350">
              <a:buAutoNum type="arabicParenBoth"/>
            </a:pPr>
            <a:r>
              <a:rPr lang="en-US" dirty="0" smtClean="0"/>
              <a:t>imperfectly imitable resources; and </a:t>
            </a:r>
          </a:p>
          <a:p>
            <a:pPr marL="880110" lvl="1" indent="-514350">
              <a:buAutoNum type="arabicParenBoth"/>
            </a:pPr>
            <a:r>
              <a:rPr lang="en-US" dirty="0" smtClean="0"/>
              <a:t>Non substitutability </a:t>
            </a:r>
            <a:r>
              <a:rPr lang="en-US" dirty="0" smtClean="0"/>
              <a:t>of resources (Barney, 1991; Collis &amp; Montgomery, 1995; Conner &amp; </a:t>
            </a:r>
            <a:r>
              <a:rPr lang="en-US" dirty="0" err="1" smtClean="0"/>
              <a:t>Prahalad</a:t>
            </a:r>
            <a:r>
              <a:rPr lang="en-US" dirty="0" smtClean="0"/>
              <a:t>,  1996).</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tx1"/>
                </a:solidFill>
              </a:rPr>
              <a:t>Introduction</a:t>
            </a:r>
            <a:endParaRPr lang="en-US" dirty="0"/>
          </a:p>
        </p:txBody>
      </p:sp>
      <p:sp>
        <p:nvSpPr>
          <p:cNvPr id="3" name="Content Placeholder 2"/>
          <p:cNvSpPr>
            <a:spLocks noGrp="1"/>
          </p:cNvSpPr>
          <p:nvPr>
            <p:ph idx="1"/>
          </p:nvPr>
        </p:nvSpPr>
        <p:spPr/>
        <p:txBody>
          <a:bodyPr>
            <a:noAutofit/>
          </a:bodyPr>
          <a:lstStyle/>
          <a:p>
            <a:r>
              <a:rPr lang="en-US" sz="2400" i="1" dirty="0" smtClean="0"/>
              <a:t>Strategy </a:t>
            </a:r>
            <a:r>
              <a:rPr lang="en-US" sz="2400" dirty="0" smtClean="0"/>
              <a:t>is an ambiguous term. Johnson and </a:t>
            </a:r>
            <a:r>
              <a:rPr lang="en-US" sz="2400" dirty="0" err="1" smtClean="0"/>
              <a:t>Scholes</a:t>
            </a:r>
            <a:r>
              <a:rPr lang="en-US" sz="2400" dirty="0" smtClean="0"/>
              <a:t> define strategy as the direction and scope of </a:t>
            </a:r>
            <a:r>
              <a:rPr lang="en-US" sz="2400" dirty="0" smtClean="0"/>
              <a:t>organizations </a:t>
            </a:r>
            <a:r>
              <a:rPr lang="en-US" sz="2400" dirty="0" smtClean="0"/>
              <a:t>over the long-term within a challenging environment whereby through the configuration of resources the needs of the markets are met and the stakeholders’ expectations are fulfilled in order to achieve an advantage. Nonetheless, strategy is applied unique to each levels of the </a:t>
            </a:r>
            <a:r>
              <a:rPr lang="en-US" sz="2400" dirty="0" smtClean="0"/>
              <a:t>organizations </a:t>
            </a:r>
            <a:r>
              <a:rPr lang="en-US" sz="2400" dirty="0" smtClean="0"/>
              <a:t>such as corporate, business unit and operational. Currently, the term ‘strategy’ is associated with every function of the </a:t>
            </a:r>
            <a:r>
              <a:rPr lang="en-US" sz="2400" dirty="0" smtClean="0"/>
              <a:t>organizations </a:t>
            </a:r>
            <a:r>
              <a:rPr lang="en-US" sz="2400" dirty="0" smtClean="0"/>
              <a:t>that purports on turning strategies into actions as a key to achieve cost and competitive advantages. Notable is the Strategic Human Resource Management (or simply SHRM).</a:t>
            </a:r>
          </a:p>
          <a:p>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cstate="print"/>
          <a:srcRect l="26940" t="30769" r="27965" b="31868"/>
          <a:stretch>
            <a:fillRect/>
          </a:stretch>
        </p:blipFill>
        <p:spPr bwMode="auto">
          <a:xfrm>
            <a:off x="53788" y="1143000"/>
            <a:ext cx="9090212" cy="401386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tx1"/>
                </a:solidFill>
              </a:rPr>
              <a:t>Introduction</a:t>
            </a:r>
            <a:endParaRPr lang="en-US" dirty="0"/>
          </a:p>
        </p:txBody>
      </p:sp>
      <p:sp>
        <p:nvSpPr>
          <p:cNvPr id="3" name="Content Placeholder 2"/>
          <p:cNvSpPr>
            <a:spLocks noGrp="1"/>
          </p:cNvSpPr>
          <p:nvPr>
            <p:ph idx="1"/>
          </p:nvPr>
        </p:nvSpPr>
        <p:spPr/>
        <p:txBody>
          <a:bodyPr>
            <a:noAutofit/>
          </a:bodyPr>
          <a:lstStyle/>
          <a:p>
            <a:pPr>
              <a:buNone/>
            </a:pPr>
            <a:r>
              <a:rPr lang="en-US" sz="2000" i="1" dirty="0" smtClean="0"/>
              <a:t>What </a:t>
            </a:r>
            <a:r>
              <a:rPr lang="en-US" sz="2000" i="1" dirty="0" smtClean="0"/>
              <a:t>is SHRM?</a:t>
            </a:r>
            <a:endParaRPr lang="en-US" sz="2000" dirty="0" smtClean="0"/>
          </a:p>
          <a:p>
            <a:r>
              <a:rPr lang="en-US" sz="2000" dirty="0" smtClean="0"/>
              <a:t>The </a:t>
            </a:r>
            <a:r>
              <a:rPr lang="en-US" sz="2000" dirty="0" smtClean="0"/>
              <a:t>interest of numerous </a:t>
            </a:r>
            <a:r>
              <a:rPr lang="en-US" sz="2000" dirty="0" smtClean="0"/>
              <a:t>organizations in </a:t>
            </a:r>
            <a:r>
              <a:rPr lang="en-US" sz="2000" dirty="0" smtClean="0"/>
              <a:t>‘strategic management’ resulted in the integration of </a:t>
            </a:r>
            <a:r>
              <a:rPr lang="en-US" sz="2000" dirty="0" err="1" smtClean="0"/>
              <a:t>organizationsal</a:t>
            </a:r>
            <a:r>
              <a:rPr lang="en-US" sz="2000" dirty="0" smtClean="0"/>
              <a:t> </a:t>
            </a:r>
            <a:r>
              <a:rPr lang="en-US" sz="2000" dirty="0" smtClean="0"/>
              <a:t>functions into strategic management processes. Human Resource Management (HRM) field likewise sought to integrate this strategic management schema through the development of a new discipline known as SHRM. As an outgrowth of its mother discipline, theorists and practitioners regarded SHRM as the reconciliation of HR practices and its determinants from a strategic context. However, the deficiency is that there is no strong theoretical model for HR determinants and the non-existence of clear delineation of SHRM with HRM.</a:t>
            </a:r>
          </a:p>
          <a:p>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Autofit/>
          </a:bodyPr>
          <a:lstStyle/>
          <a:p>
            <a:r>
              <a:rPr lang="en-US" sz="4000" i="1" dirty="0" smtClean="0">
                <a:solidFill>
                  <a:schemeClr val="tx1"/>
                </a:solidFill>
              </a:rPr>
              <a:t>How SHRM can contribute in achieving competitive advantage?</a:t>
            </a:r>
            <a:endParaRPr lang="en-US" sz="3600" dirty="0"/>
          </a:p>
        </p:txBody>
      </p:sp>
      <p:sp>
        <p:nvSpPr>
          <p:cNvPr id="3" name="Content Placeholder 2"/>
          <p:cNvSpPr>
            <a:spLocks noGrp="1"/>
          </p:cNvSpPr>
          <p:nvPr>
            <p:ph idx="1"/>
          </p:nvPr>
        </p:nvSpPr>
        <p:spPr>
          <a:xfrm>
            <a:off x="457200" y="1459992"/>
            <a:ext cx="8229600" cy="4389120"/>
          </a:xfrm>
        </p:spPr>
        <p:txBody>
          <a:bodyPr>
            <a:noAutofit/>
          </a:bodyPr>
          <a:lstStyle/>
          <a:p>
            <a:r>
              <a:rPr lang="en-US" sz="2400" dirty="0" smtClean="0"/>
              <a:t>Nonetheless, despite </a:t>
            </a:r>
            <a:r>
              <a:rPr lang="en-US" sz="2400" b="1" dirty="0" smtClean="0"/>
              <a:t>universalistic, contingency or </a:t>
            </a:r>
            <a:r>
              <a:rPr lang="en-US" sz="2400" b="1" dirty="0" err="1" smtClean="0"/>
              <a:t>configurational</a:t>
            </a:r>
            <a:r>
              <a:rPr lang="en-US" sz="2400" b="1" dirty="0" smtClean="0"/>
              <a:t> approaches,</a:t>
            </a:r>
            <a:r>
              <a:rPr lang="en-US" sz="2400" dirty="0" smtClean="0"/>
              <a:t> SHRM is an important element of achieving the competitive edge in terms of </a:t>
            </a:r>
            <a:r>
              <a:rPr lang="en-US" sz="2400" b="1" dirty="0" smtClean="0"/>
              <a:t>quality, cost </a:t>
            </a:r>
            <a:r>
              <a:rPr lang="en-US" sz="2400" dirty="0" smtClean="0"/>
              <a:t>and </a:t>
            </a:r>
            <a:r>
              <a:rPr lang="en-US" sz="2400" b="1" dirty="0" smtClean="0"/>
              <a:t>flexibility</a:t>
            </a:r>
            <a:r>
              <a:rPr lang="en-US" sz="2400" dirty="0" smtClean="0"/>
              <a:t>. Either </a:t>
            </a:r>
            <a:r>
              <a:rPr lang="en-US" sz="2400" dirty="0" err="1" smtClean="0"/>
              <a:t>processual</a:t>
            </a:r>
            <a:r>
              <a:rPr lang="en-US" sz="2400" dirty="0" smtClean="0"/>
              <a:t> or systemic, SHRM puts human at the center. When we say ‘human’, it does not necessarily mean the employees, but embracing also those people whom the </a:t>
            </a:r>
            <a:r>
              <a:rPr lang="en-US" sz="2400" dirty="0" smtClean="0"/>
              <a:t>organizations </a:t>
            </a:r>
            <a:r>
              <a:rPr lang="en-US" sz="2400" dirty="0" smtClean="0"/>
              <a:t>does business with. </a:t>
            </a:r>
            <a:r>
              <a:rPr lang="en-US" sz="2400" dirty="0" smtClean="0"/>
              <a:t>Through </a:t>
            </a:r>
            <a:r>
              <a:rPr lang="en-US" sz="2400" dirty="0" smtClean="0"/>
              <a:t>t</a:t>
            </a:r>
            <a:r>
              <a:rPr lang="en-US" sz="2400" dirty="0" smtClean="0"/>
              <a:t>hem</a:t>
            </a:r>
            <a:r>
              <a:rPr lang="en-US" sz="2400" dirty="0" smtClean="0"/>
              <a:t>, </a:t>
            </a:r>
            <a:r>
              <a:rPr lang="en-US" sz="2400" i="1" dirty="0" smtClean="0"/>
              <a:t>sustainable </a:t>
            </a:r>
            <a:r>
              <a:rPr lang="en-US" sz="2400" dirty="0" smtClean="0"/>
              <a:t>competitive </a:t>
            </a:r>
            <a:r>
              <a:rPr lang="en-US" sz="2400" dirty="0" smtClean="0"/>
              <a:t>advantage, or the achievement of </a:t>
            </a:r>
            <a:r>
              <a:rPr lang="en-US" sz="2400" b="1" dirty="0" smtClean="0"/>
              <a:t>value-creating strategies </a:t>
            </a:r>
            <a:r>
              <a:rPr lang="en-US" sz="2400" dirty="0" smtClean="0"/>
              <a:t>that direct and indirect rivals could not implement, could be achieved</a:t>
            </a:r>
            <a:r>
              <a:rPr lang="en-US" sz="2400" dirty="0" smtClean="0"/>
              <a:t>.</a:t>
            </a:r>
            <a:endParaRPr lang="en-US" sz="24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Autofit/>
          </a:bodyPr>
          <a:lstStyle/>
          <a:p>
            <a:r>
              <a:rPr lang="en-US" sz="4000" i="1" dirty="0" smtClean="0">
                <a:solidFill>
                  <a:schemeClr val="tx1"/>
                </a:solidFill>
              </a:rPr>
              <a:t>How SHRM can contribute in achieving competitive advantage?</a:t>
            </a:r>
            <a:endParaRPr lang="en-US" sz="3600" dirty="0"/>
          </a:p>
        </p:txBody>
      </p:sp>
      <p:sp>
        <p:nvSpPr>
          <p:cNvPr id="3" name="Content Placeholder 2"/>
          <p:cNvSpPr>
            <a:spLocks noGrp="1"/>
          </p:cNvSpPr>
          <p:nvPr>
            <p:ph idx="1"/>
          </p:nvPr>
        </p:nvSpPr>
        <p:spPr>
          <a:xfrm>
            <a:off x="457200" y="1459992"/>
            <a:ext cx="8229600" cy="4389120"/>
          </a:xfrm>
        </p:spPr>
        <p:txBody>
          <a:bodyPr>
            <a:noAutofit/>
          </a:bodyPr>
          <a:lstStyle/>
          <a:p>
            <a:r>
              <a:rPr lang="en-US" sz="2400" dirty="0" smtClean="0"/>
              <a:t>From </a:t>
            </a:r>
            <a:r>
              <a:rPr lang="en-US" sz="2400" dirty="0" smtClean="0"/>
              <a:t>a resource-based perspective, there are various categories of resources that SHRM can build upon to gain the so-called advantage such as </a:t>
            </a:r>
            <a:r>
              <a:rPr lang="en-US" sz="2400" b="1" dirty="0" smtClean="0"/>
              <a:t>physical, </a:t>
            </a:r>
            <a:r>
              <a:rPr lang="en-US" sz="2400" b="1" dirty="0" err="1" smtClean="0"/>
              <a:t>organizationsal</a:t>
            </a:r>
            <a:r>
              <a:rPr lang="en-US" sz="2400" b="1" dirty="0" smtClean="0"/>
              <a:t>, financial, and technological and most especially human resources</a:t>
            </a:r>
            <a:r>
              <a:rPr lang="en-US" sz="2400" dirty="0" smtClean="0"/>
              <a:t>. As assets, the mere existence of human is not sufficient but the relationship among them that therefore must be controlled for the purpose of long-term commercial success. The sustainable competitive advantage potential of human resources is central on the premises that human resources are </a:t>
            </a:r>
            <a:r>
              <a:rPr lang="en-US" sz="2400" b="1" dirty="0" smtClean="0"/>
              <a:t>valuable, rare, inimitable and non-substitutable.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i="1" dirty="0" smtClean="0">
                <a:solidFill>
                  <a:schemeClr val="tx1"/>
                </a:solidFill>
              </a:rPr>
              <a:t>How SHRM can contribute in achieving competitive advantage?</a:t>
            </a:r>
            <a:endParaRPr lang="en-US" sz="3600" dirty="0"/>
          </a:p>
        </p:txBody>
      </p:sp>
      <p:sp>
        <p:nvSpPr>
          <p:cNvPr id="3" name="Content Placeholder 2"/>
          <p:cNvSpPr>
            <a:spLocks noGrp="1"/>
          </p:cNvSpPr>
          <p:nvPr>
            <p:ph idx="1"/>
          </p:nvPr>
        </p:nvSpPr>
        <p:spPr/>
        <p:txBody>
          <a:bodyPr>
            <a:noAutofit/>
          </a:bodyPr>
          <a:lstStyle/>
          <a:p>
            <a:r>
              <a:rPr lang="en-US" sz="2000" dirty="0" smtClean="0"/>
              <a:t>As valuable resources, human resources are heterogeneous since </a:t>
            </a:r>
            <a:r>
              <a:rPr lang="en-US" sz="2000" dirty="0" smtClean="0"/>
              <a:t>organizations require </a:t>
            </a:r>
            <a:r>
              <a:rPr lang="en-US" sz="2000" dirty="0" smtClean="0"/>
              <a:t>different jobs which require different skills as well as differing in types and level of idiosyncratic skills. As such, the variance placed on the contribution of individuals to the </a:t>
            </a:r>
            <a:r>
              <a:rPr lang="en-US" sz="2000" dirty="0" smtClean="0"/>
              <a:t>organizations </a:t>
            </a:r>
            <a:r>
              <a:rPr lang="en-US" sz="2000" dirty="0" smtClean="0"/>
              <a:t>means to provide value at diverse degrees. The rarity of high quality and ability workers is due to their skills and competency levels and the supposedly normal distribution of </a:t>
            </a:r>
            <a:r>
              <a:rPr lang="en-US" sz="2000" b="1" dirty="0" smtClean="0"/>
              <a:t>skills, competencies, expertise and capabilities</a:t>
            </a:r>
            <a:r>
              <a:rPr lang="en-US" sz="2000" dirty="0" smtClean="0"/>
              <a:t>. For the human asset to be imitated, competitors should be able to identify the exact source of such and duplicate exactly the elements of the human capital. In addition, human resources should not be imperfectly mobile so that they cannot be traded. Lastly, for the human resources to be able to provide sustainable competitive advantage, they must not be substitutable</a:t>
            </a:r>
            <a:r>
              <a:rPr lang="en-US" sz="2000" dirty="0" smtClean="0"/>
              <a:t>.</a:t>
            </a:r>
            <a:endParaRPr lang="en-US" sz="20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i="1" dirty="0" smtClean="0">
                <a:solidFill>
                  <a:schemeClr val="tx1"/>
                </a:solidFill>
              </a:rPr>
              <a:t>How SHRM can contribute in achieving competitive advantage?</a:t>
            </a:r>
            <a:endParaRPr lang="en-US" sz="3600" dirty="0"/>
          </a:p>
        </p:txBody>
      </p:sp>
      <p:sp>
        <p:nvSpPr>
          <p:cNvPr id="3" name="Content Placeholder 2"/>
          <p:cNvSpPr>
            <a:spLocks noGrp="1"/>
          </p:cNvSpPr>
          <p:nvPr>
            <p:ph idx="1"/>
          </p:nvPr>
        </p:nvSpPr>
        <p:spPr/>
        <p:txBody>
          <a:bodyPr>
            <a:noAutofit/>
          </a:bodyPr>
          <a:lstStyle/>
          <a:p>
            <a:r>
              <a:rPr lang="en-US" sz="2000" dirty="0" smtClean="0"/>
              <a:t>Achieving </a:t>
            </a:r>
            <a:r>
              <a:rPr lang="en-US" sz="2000" dirty="0" smtClean="0"/>
              <a:t>competitive advantage is based on the collective practices within that are intended for the outside environment which otherwise cannot be achieved or limited through HRM alone.  These are </a:t>
            </a:r>
            <a:r>
              <a:rPr lang="en-US" sz="2000" b="1" dirty="0" smtClean="0"/>
              <a:t>employment security, recruitment selectivity, high wages, incentive pay, employee ownership, information sharing, participation and empowerment, self-managed teams, training and skills development, cross-utilization and cross-training symbolic egalitarianism, wage compression and promotion </a:t>
            </a:r>
            <a:r>
              <a:rPr lang="en-US" sz="2000" dirty="0" smtClean="0"/>
              <a:t>from within. The emphasis is on envisioning individual workers as sources of competitive advantage instead of complementary or limiting factor of the </a:t>
            </a:r>
            <a:r>
              <a:rPr lang="en-US" sz="2000" dirty="0" smtClean="0"/>
              <a:t>organizational </a:t>
            </a:r>
            <a:r>
              <a:rPr lang="en-US" sz="2000" dirty="0" smtClean="0"/>
              <a:t>success.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i="1" dirty="0" smtClean="0">
                <a:solidFill>
                  <a:schemeClr val="tx1"/>
                </a:solidFill>
              </a:rPr>
              <a:t>How SHRM can contribute in achieving competitive advantage?</a:t>
            </a:r>
            <a:endParaRPr lang="en-US" sz="3600" dirty="0"/>
          </a:p>
        </p:txBody>
      </p:sp>
      <p:sp>
        <p:nvSpPr>
          <p:cNvPr id="3" name="Content Placeholder 2"/>
          <p:cNvSpPr>
            <a:spLocks noGrp="1"/>
          </p:cNvSpPr>
          <p:nvPr>
            <p:ph idx="1"/>
          </p:nvPr>
        </p:nvSpPr>
        <p:spPr/>
        <p:txBody>
          <a:bodyPr>
            <a:normAutofit fontScale="92500" lnSpcReduction="10000"/>
          </a:bodyPr>
          <a:lstStyle/>
          <a:p>
            <a:r>
              <a:rPr lang="en-US" sz="2800" dirty="0" smtClean="0"/>
              <a:t>Competitive advantage is also realized when the </a:t>
            </a:r>
            <a:r>
              <a:rPr lang="en-US" sz="2800" dirty="0" smtClean="0"/>
              <a:t>organizations </a:t>
            </a:r>
            <a:r>
              <a:rPr lang="en-US" sz="2800" dirty="0" smtClean="0"/>
              <a:t>through SHRM is continuously investing on its reputation or image stressing the need for sound human resource policies and practices and aligning such with the business strategies and its external context. The focus is both on cost and quality whereby there are definite processes, systems and procedures that consolidates competencies, continuous education, proficient performance at individual and collegial levels and balance monetary and non-monetary reward systems</a:t>
            </a:r>
            <a:r>
              <a:rPr lang="en-US" sz="2800"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i="1" dirty="0" smtClean="0">
                <a:solidFill>
                  <a:schemeClr val="tx1"/>
                </a:solidFill>
              </a:rPr>
              <a:t>How SHRM can contribute in achieving competitive advantage?</a:t>
            </a:r>
            <a:endParaRPr lang="en-US" sz="3600" dirty="0"/>
          </a:p>
        </p:txBody>
      </p:sp>
      <p:sp>
        <p:nvSpPr>
          <p:cNvPr id="3" name="Content Placeholder 2"/>
          <p:cNvSpPr>
            <a:spLocks noGrp="1"/>
          </p:cNvSpPr>
          <p:nvPr>
            <p:ph idx="1"/>
          </p:nvPr>
        </p:nvSpPr>
        <p:spPr/>
        <p:txBody>
          <a:bodyPr>
            <a:normAutofit fontScale="85000" lnSpcReduction="10000"/>
          </a:bodyPr>
          <a:lstStyle/>
          <a:p>
            <a:r>
              <a:rPr lang="en-US" sz="2800" dirty="0" smtClean="0"/>
              <a:t>Apart </a:t>
            </a:r>
            <a:r>
              <a:rPr lang="en-US" sz="2800" dirty="0" smtClean="0"/>
              <a:t>from this, the materialization of the competitive advantage is delivered by investing on diversity and </a:t>
            </a:r>
            <a:r>
              <a:rPr lang="en-US" sz="2800" dirty="0" err="1" smtClean="0"/>
              <a:t>maximising</a:t>
            </a:r>
            <a:r>
              <a:rPr lang="en-US" sz="2800" dirty="0" smtClean="0"/>
              <a:t> their potential through SHRM. The things to consider are retention/turnover and motivation, morale and productivity, innovation, creativity and problem-solving, </a:t>
            </a:r>
            <a:r>
              <a:rPr lang="en-US" sz="2800" dirty="0" err="1" smtClean="0"/>
              <a:t>teamworking</a:t>
            </a:r>
            <a:r>
              <a:rPr lang="en-US" sz="2800" dirty="0" smtClean="0"/>
              <a:t>, ensuring synergy at all levels and avoidance of legal suits. It is also through SHRM that the creation of an inclusive workforce is plausible since there are structured opportunities for sharing and self-disclosure, increased understanding of the cultural diversity, demonstrated flexibility for varying needs and preferences, demonstrated unwritten rules and mutually-satisfying conflict resolution systems.</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28</TotalTime>
  <Words>1582</Words>
  <Application>Microsoft Office PowerPoint</Application>
  <PresentationFormat>On-screen Show (4:3)</PresentationFormat>
  <Paragraphs>81</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Strategic Human Resources Management   COMPETITIVE ADVANTAGE</vt:lpstr>
      <vt:lpstr>Introduction</vt:lpstr>
      <vt:lpstr>Introduction</vt:lpstr>
      <vt:lpstr>How SHRM can contribute in achieving competitive advantage?</vt:lpstr>
      <vt:lpstr>How SHRM can contribute in achieving competitive advantage?</vt:lpstr>
      <vt:lpstr>How SHRM can contribute in achieving competitive advantage?</vt:lpstr>
      <vt:lpstr>How SHRM can contribute in achieving competitive advantage?</vt:lpstr>
      <vt:lpstr>How SHRM can contribute in achieving competitive advantage?</vt:lpstr>
      <vt:lpstr>How SHRM can contribute in achieving competitive advantage?</vt:lpstr>
      <vt:lpstr>Why not HRM alone?</vt:lpstr>
      <vt:lpstr>Why not HRM alone?</vt:lpstr>
      <vt:lpstr>Achieving competitive advantage through strategic human resource management.</vt:lpstr>
      <vt:lpstr>Achieving competitive advantage through strategic human resource management.</vt:lpstr>
      <vt:lpstr>The resource-based view of competitive advantage</vt:lpstr>
      <vt:lpstr>The resource-based view of competitive advantage</vt:lpstr>
      <vt:lpstr>The resource-based view of competitive advantage</vt:lpstr>
      <vt:lpstr>The resource-based view of competitive advantage</vt:lpstr>
      <vt:lpstr>The resource-based view of competitive advantage</vt:lpstr>
      <vt:lpstr>The resource-based view of competitive advantage</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Human Resources Management   COMPETITIVE ADVANTAGE</dc:title>
  <dc:creator>user</dc:creator>
  <cp:lastModifiedBy>user</cp:lastModifiedBy>
  <cp:revision>13</cp:revision>
  <dcterms:created xsi:type="dcterms:W3CDTF">2012-02-15T10:15:30Z</dcterms:created>
  <dcterms:modified xsi:type="dcterms:W3CDTF">2012-02-17T07:53:37Z</dcterms:modified>
</cp:coreProperties>
</file>