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257" r:id="rId3"/>
    <p:sldId id="258" r:id="rId4"/>
    <p:sldId id="272" r:id="rId5"/>
    <p:sldId id="263" r:id="rId6"/>
    <p:sldId id="273" r:id="rId7"/>
    <p:sldId id="264" r:id="rId8"/>
    <p:sldId id="274" r:id="rId9"/>
    <p:sldId id="271" r:id="rId10"/>
    <p:sldId id="268" r:id="rId11"/>
    <p:sldId id="269" r:id="rId12"/>
    <p:sldId id="270" r:id="rId13"/>
    <p:sldId id="266" r:id="rId14"/>
    <p:sldId id="275" r:id="rId15"/>
    <p:sldId id="276" r:id="rId16"/>
    <p:sldId id="277" r:id="rId17"/>
    <p:sldId id="278" r:id="rId18"/>
    <p:sldId id="279" r:id="rId1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0A2C25-02FE-44F2-A5DE-8391335179A4}" type="datetimeFigureOut">
              <a:rPr lang="id-ID" smtClean="0"/>
              <a:t>29/04/2015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29BDD-CF78-4388-AED9-C9BAE6BE957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32234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9F4FF4-C484-4A36-B56B-608D9FBDE368}" type="slidenum">
              <a:rPr lang="en-US"/>
              <a:pPr/>
              <a:t>3</a:t>
            </a:fld>
            <a:endParaRPr lang="en-US"/>
          </a:p>
        </p:txBody>
      </p:sp>
      <p:sp>
        <p:nvSpPr>
          <p:cNvPr id="984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840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CA5EB-FEEE-4687-844F-BF98A21DC492}" type="datetimeFigureOut">
              <a:rPr lang="id-ID" smtClean="0"/>
              <a:t>29/04/2015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F66D8-CAFA-4EBD-89EC-14CE4CFE6003}" type="slidenum">
              <a:rPr lang="id-ID" smtClean="0"/>
              <a:t>‹#›</a:t>
            </a:fld>
            <a:endParaRPr lang="id-ID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CA5EB-FEEE-4687-844F-BF98A21DC492}" type="datetimeFigureOut">
              <a:rPr lang="id-ID" smtClean="0"/>
              <a:t>29/04/2015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F66D8-CAFA-4EBD-89EC-14CE4CFE600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CA5EB-FEEE-4687-844F-BF98A21DC492}" type="datetimeFigureOut">
              <a:rPr lang="id-ID" smtClean="0"/>
              <a:t>29/04/2015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F66D8-CAFA-4EBD-89EC-14CE4CFE600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CA5EB-FEEE-4687-844F-BF98A21DC492}" type="datetimeFigureOut">
              <a:rPr lang="id-ID" smtClean="0"/>
              <a:t>29/04/2015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F66D8-CAFA-4EBD-89EC-14CE4CFE600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CA5EB-FEEE-4687-844F-BF98A21DC492}" type="datetimeFigureOut">
              <a:rPr lang="id-ID" smtClean="0"/>
              <a:t>29/04/2015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F66D8-CAFA-4EBD-89EC-14CE4CFE6003}" type="slidenum">
              <a:rPr lang="id-ID" smtClean="0"/>
              <a:t>‹#›</a:t>
            </a:fld>
            <a:endParaRPr lang="id-ID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CA5EB-FEEE-4687-844F-BF98A21DC492}" type="datetimeFigureOut">
              <a:rPr lang="id-ID" smtClean="0"/>
              <a:t>29/04/2015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F66D8-CAFA-4EBD-89EC-14CE4CFE600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CA5EB-FEEE-4687-844F-BF98A21DC492}" type="datetimeFigureOut">
              <a:rPr lang="id-ID" smtClean="0"/>
              <a:t>29/04/2015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F66D8-CAFA-4EBD-89EC-14CE4CFE6003}" type="slidenum">
              <a:rPr lang="id-ID" smtClean="0"/>
              <a:t>‹#›</a:t>
            </a:fld>
            <a:endParaRPr lang="id-ID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CA5EB-FEEE-4687-844F-BF98A21DC492}" type="datetimeFigureOut">
              <a:rPr lang="id-ID" smtClean="0"/>
              <a:t>29/04/2015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F66D8-CAFA-4EBD-89EC-14CE4CFE600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CA5EB-FEEE-4687-844F-BF98A21DC492}" type="datetimeFigureOut">
              <a:rPr lang="id-ID" smtClean="0"/>
              <a:t>29/04/2015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F66D8-CAFA-4EBD-89EC-14CE4CFE600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CA5EB-FEEE-4687-844F-BF98A21DC492}" type="datetimeFigureOut">
              <a:rPr lang="id-ID" smtClean="0"/>
              <a:t>29/04/2015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F66D8-CAFA-4EBD-89EC-14CE4CFE6003}" type="slidenum">
              <a:rPr lang="id-ID" smtClean="0"/>
              <a:t>‹#›</a:t>
            </a:fld>
            <a:endParaRPr lang="id-ID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CA5EB-FEEE-4687-844F-BF98A21DC492}" type="datetimeFigureOut">
              <a:rPr lang="id-ID" smtClean="0"/>
              <a:t>29/04/2015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F66D8-CAFA-4EBD-89EC-14CE4CFE600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FDCA5EB-FEEE-4687-844F-BF98A21DC492}" type="datetimeFigureOut">
              <a:rPr lang="id-ID" smtClean="0"/>
              <a:t>29/04/2015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E34F66D8-CAFA-4EBD-89EC-14CE4CFE6003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1628799"/>
            <a:ext cx="8496944" cy="2304257"/>
          </a:xfrm>
        </p:spPr>
        <p:txBody>
          <a:bodyPr>
            <a:normAutofit/>
          </a:bodyPr>
          <a:lstStyle/>
          <a:p>
            <a:r>
              <a:rPr lang="id-ID" sz="3600" b="1" dirty="0" smtClean="0"/>
              <a:t>Chapter 7</a:t>
            </a:r>
            <a:br>
              <a:rPr lang="id-ID" sz="3600" b="1" dirty="0" smtClean="0"/>
            </a:br>
            <a:r>
              <a:rPr lang="en-AU" sz="3600" b="1" dirty="0" smtClean="0"/>
              <a:t>Collaborative </a:t>
            </a:r>
            <a:r>
              <a:rPr lang="en-AU" sz="3600" b="1" dirty="0" smtClean="0"/>
              <a:t>Computing Technologies: </a:t>
            </a:r>
            <a:r>
              <a:rPr lang="id-ID" sz="3600" b="1" dirty="0"/>
              <a:t/>
            </a:r>
            <a:br>
              <a:rPr lang="id-ID" sz="3600" b="1" dirty="0"/>
            </a:br>
            <a:r>
              <a:rPr lang="en-AU" sz="3600" b="1" dirty="0" smtClean="0"/>
              <a:t>Group </a:t>
            </a:r>
            <a:r>
              <a:rPr lang="id-ID" sz="3600" b="1" dirty="0" smtClean="0"/>
              <a:t>DECISION </a:t>
            </a:r>
            <a:r>
              <a:rPr lang="en-AU" sz="3600" b="1" dirty="0" smtClean="0"/>
              <a:t>Support Systems</a:t>
            </a:r>
            <a:endParaRPr lang="id-ID" sz="3600" b="1" dirty="0"/>
          </a:p>
        </p:txBody>
      </p:sp>
    </p:spTree>
    <p:extLst>
      <p:ext uri="{BB962C8B-B14F-4D97-AF65-F5344CB8AC3E}">
        <p14:creationId xmlns:p14="http://schemas.microsoft.com/office/powerpoint/2010/main" val="194333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EC51E-650A-4E64-BD89-D6B8CFBF7AFC}" type="slidenum">
              <a:rPr lang="en-US"/>
              <a:pPr/>
              <a:t>10</a:t>
            </a:fld>
            <a:endParaRPr lang="en-US"/>
          </a:p>
        </p:txBody>
      </p:sp>
      <p:sp>
        <p:nvSpPr>
          <p:cNvPr id="580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7772400" cy="1143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algn="ctr"/>
            <a:r>
              <a:rPr lang="en-US" b="1"/>
              <a:t>Cool Rooms</a:t>
            </a:r>
          </a:p>
        </p:txBody>
      </p:sp>
      <p:sp>
        <p:nvSpPr>
          <p:cNvPr id="580611" name="Rectangle 3"/>
          <p:cNvSpPr>
            <a:spLocks noChangeArrowheads="1"/>
          </p:cNvSpPr>
          <p:nvPr/>
        </p:nvSpPr>
        <p:spPr bwMode="auto">
          <a:xfrm>
            <a:off x="1295400" y="5562600"/>
            <a:ext cx="6713538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000" i="1" dirty="0"/>
              <a:t>Source: Groupsystem.com, </a:t>
            </a:r>
            <a:r>
              <a:rPr lang="en-US" sz="2000" i="1" dirty="0" err="1"/>
              <a:t>Tuscon</a:t>
            </a:r>
            <a:r>
              <a:rPr lang="en-US" sz="2000" i="1" dirty="0"/>
              <a:t>, AZ, www.groupsystems.com</a:t>
            </a:r>
          </a:p>
        </p:txBody>
      </p:sp>
      <p:pic>
        <p:nvPicPr>
          <p:cNvPr id="580612" name="Picture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295399"/>
            <a:ext cx="5330155" cy="3793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80613" name="Rectangle 5"/>
          <p:cNvSpPr>
            <a:spLocks noChangeArrowheads="1"/>
          </p:cNvSpPr>
          <p:nvPr/>
        </p:nvSpPr>
        <p:spPr bwMode="auto">
          <a:xfrm>
            <a:off x="3719270" y="5109513"/>
            <a:ext cx="264160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3200" b="1" i="1" dirty="0">
                <a:latin typeface="Arial" charset="0"/>
              </a:rPr>
              <a:t>US Air Force</a:t>
            </a:r>
          </a:p>
        </p:txBody>
      </p:sp>
    </p:spTree>
    <p:extLst>
      <p:ext uri="{BB962C8B-B14F-4D97-AF65-F5344CB8AC3E}">
        <p14:creationId xmlns:p14="http://schemas.microsoft.com/office/powerpoint/2010/main" val="25186564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C320-53F9-4567-9EFC-664A12516227}" type="slidenum">
              <a:rPr lang="en-US"/>
              <a:pPr/>
              <a:t>11</a:t>
            </a:fld>
            <a:endParaRPr lang="en-US"/>
          </a:p>
        </p:txBody>
      </p:sp>
      <p:sp>
        <p:nvSpPr>
          <p:cNvPr id="581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7772400" cy="1143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algn="ctr"/>
            <a:r>
              <a:rPr lang="en-US" b="1"/>
              <a:t>Cool Rooms</a:t>
            </a:r>
          </a:p>
        </p:txBody>
      </p:sp>
      <p:pic>
        <p:nvPicPr>
          <p:cNvPr id="581635" name="Picture 3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295400"/>
            <a:ext cx="5391150" cy="331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81636" name="Rectangle 4"/>
          <p:cNvSpPr>
            <a:spLocks noChangeArrowheads="1"/>
          </p:cNvSpPr>
          <p:nvPr/>
        </p:nvSpPr>
        <p:spPr bwMode="auto">
          <a:xfrm>
            <a:off x="4191000" y="4953000"/>
            <a:ext cx="186055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800" b="1" i="1">
                <a:latin typeface="Arial" charset="0"/>
              </a:rPr>
              <a:t>IBM Corp.</a:t>
            </a:r>
          </a:p>
        </p:txBody>
      </p:sp>
      <p:sp>
        <p:nvSpPr>
          <p:cNvPr id="581640" name="Rectangle 8"/>
          <p:cNvSpPr>
            <a:spLocks noChangeArrowheads="1"/>
          </p:cNvSpPr>
          <p:nvPr/>
        </p:nvSpPr>
        <p:spPr bwMode="auto">
          <a:xfrm>
            <a:off x="1295400" y="5638800"/>
            <a:ext cx="6713538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000" i="1"/>
              <a:t>Source: Groupsystem.com, Tuscon, AZ, www.groupsystems.com</a:t>
            </a:r>
          </a:p>
        </p:txBody>
      </p:sp>
    </p:spTree>
    <p:extLst>
      <p:ext uri="{BB962C8B-B14F-4D97-AF65-F5344CB8AC3E}">
        <p14:creationId xmlns:p14="http://schemas.microsoft.com/office/powerpoint/2010/main" val="30798622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61652-1CC0-49D4-B4D2-A70D7DFFC08C}" type="slidenum">
              <a:rPr lang="en-US"/>
              <a:pPr/>
              <a:t>12</a:t>
            </a:fld>
            <a:endParaRPr lang="en-US"/>
          </a:p>
        </p:txBody>
      </p:sp>
      <p:sp>
        <p:nvSpPr>
          <p:cNvPr id="58265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algn="ctr"/>
            <a:r>
              <a:rPr lang="en-US" b="1"/>
              <a:t>Cool Rooms</a:t>
            </a:r>
          </a:p>
        </p:txBody>
      </p:sp>
      <p:pic>
        <p:nvPicPr>
          <p:cNvPr id="582659" name="Picture 3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676400"/>
            <a:ext cx="3838575" cy="223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82660" name="Rectangle 4"/>
          <p:cNvSpPr>
            <a:spLocks noChangeArrowheads="1"/>
          </p:cNvSpPr>
          <p:nvPr/>
        </p:nvSpPr>
        <p:spPr bwMode="auto">
          <a:xfrm>
            <a:off x="1524000" y="4419600"/>
            <a:ext cx="670560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2800" b="1" i="1">
                <a:latin typeface="Arial" charset="0"/>
              </a:rPr>
              <a:t>Murraysville School District Bus</a:t>
            </a:r>
          </a:p>
        </p:txBody>
      </p:sp>
      <p:sp>
        <p:nvSpPr>
          <p:cNvPr id="582664" name="Rectangle 8"/>
          <p:cNvSpPr>
            <a:spLocks noChangeArrowheads="1"/>
          </p:cNvSpPr>
          <p:nvPr/>
        </p:nvSpPr>
        <p:spPr bwMode="auto">
          <a:xfrm>
            <a:off x="1295400" y="5410200"/>
            <a:ext cx="6713538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000" i="1"/>
              <a:t>Source: Groupsystem.com, Tuscon, AZ, www.groupsystems.com</a:t>
            </a:r>
          </a:p>
        </p:txBody>
      </p:sp>
    </p:spTree>
    <p:extLst>
      <p:ext uri="{BB962C8B-B14F-4D97-AF65-F5344CB8AC3E}">
        <p14:creationId xmlns:p14="http://schemas.microsoft.com/office/powerpoint/2010/main" val="35353269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Software GDSS</a:t>
            </a:r>
            <a:endParaRPr lang="en-US" dirty="0"/>
          </a:p>
        </p:txBody>
      </p:sp>
      <p:sp>
        <p:nvSpPr>
          <p:cNvPr id="1033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dirty="0" smtClean="0"/>
              <a:t>Workstation individual dilengkapi dengan kumpulan penciptaan teks dan file biasa, grafik, spreadsheet, database dan help routine.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dirty="0" smtClean="0"/>
              <a:t>Untuk kelompok, memberikan pemanggilan dan display </a:t>
            </a:r>
            <a:r>
              <a:rPr lang="nn-NO" dirty="0" smtClean="0"/>
              <a:t>informasi, software untuk meringkaskan / menyimpulkan</a:t>
            </a:r>
            <a:r>
              <a:rPr lang="id-ID" dirty="0" smtClean="0"/>
              <a:t> opini kelompok.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dirty="0" smtClean="0"/>
              <a:t>Layar umum untuk menampilkan daftar kumulatif dari semua usulan / menunjukkan hasil agregat dari voting dan ranking / penilaian dari alternatif.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dirty="0" smtClean="0"/>
              <a:t>Pencatatan informasi pada layar umum akan mengurangi terlalu banyaknya percakapan.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8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335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Rangka Kerja Komunikasi (Place &amp; Time)</a:t>
            </a:r>
            <a:endParaRPr lang="id-ID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1388306"/>
            <a:ext cx="8904988" cy="5209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711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Gaya Meeting GDSS (1)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dirty="0"/>
              <a:t>Gaya meeting GDSS dikelompokkan menjadi 3 :</a:t>
            </a:r>
          </a:p>
          <a:p>
            <a:pPr lvl="1" algn="just"/>
            <a:r>
              <a:rPr lang="id-ID" sz="2400" dirty="0" smtClean="0"/>
              <a:t>Chauffeured </a:t>
            </a:r>
            <a:r>
              <a:rPr lang="id-ID" sz="2400" dirty="0"/>
              <a:t>(terkendali)</a:t>
            </a:r>
          </a:p>
          <a:p>
            <a:pPr marL="274320" lvl="1" indent="0" algn="just">
              <a:buNone/>
            </a:pPr>
            <a:r>
              <a:rPr lang="id-ID" sz="2400" dirty="0"/>
              <a:t>Hanya 1 orang yang menggunakan software, baik </a:t>
            </a:r>
            <a:r>
              <a:rPr lang="id-ID" sz="2400" dirty="0" smtClean="0"/>
              <a:t>itu anggota </a:t>
            </a:r>
            <a:r>
              <a:rPr lang="id-ID" sz="2400" dirty="0"/>
              <a:t>kelompok / pimpinan meeting. Kelompok </a:t>
            </a:r>
            <a:r>
              <a:rPr lang="id-ID" sz="2400" dirty="0" smtClean="0"/>
              <a:t>tsb membahas </a:t>
            </a:r>
            <a:r>
              <a:rPr lang="id-ID" sz="2400" dirty="0"/>
              <a:t>persolan secara verbal.</a:t>
            </a:r>
          </a:p>
          <a:p>
            <a:pPr lvl="1" algn="just">
              <a:spcBef>
                <a:spcPts val="1800"/>
              </a:spcBef>
            </a:pPr>
            <a:r>
              <a:rPr lang="id-ID" sz="2400" dirty="0" smtClean="0"/>
              <a:t>Supported </a:t>
            </a:r>
            <a:r>
              <a:rPr lang="id-ID" sz="2400" dirty="0"/>
              <a:t>(terdukung)</a:t>
            </a:r>
          </a:p>
          <a:p>
            <a:pPr marL="274320" lvl="1" indent="0" algn="just">
              <a:buNone/>
            </a:pPr>
            <a:r>
              <a:rPr lang="id-ID" sz="2400" dirty="0" smtClean="0"/>
              <a:t>Setiap </a:t>
            </a:r>
            <a:r>
              <a:rPr lang="id-ID" sz="2400" dirty="0"/>
              <a:t>anggota mempunyai akses ke </a:t>
            </a:r>
            <a:r>
              <a:rPr lang="id-ID" sz="2400" dirty="0" smtClean="0"/>
              <a:t>workstation komputer </a:t>
            </a:r>
            <a:r>
              <a:rPr lang="id-ID" sz="2400" dirty="0"/>
              <a:t>yang memberi channel komunikasi </a:t>
            </a:r>
            <a:r>
              <a:rPr lang="id-ID" sz="2400" dirty="0" smtClean="0"/>
              <a:t>elektronik, tanpa </a:t>
            </a:r>
            <a:r>
              <a:rPr lang="id-ID" sz="2400" dirty="0"/>
              <a:t>nama, paralel dengan memori kelompok. </a:t>
            </a:r>
            <a:r>
              <a:rPr lang="id-ID" sz="2400" dirty="0" smtClean="0"/>
              <a:t>Meeting tsb </a:t>
            </a:r>
            <a:r>
              <a:rPr lang="id-ID" sz="2400" dirty="0"/>
              <a:t>berlangsung dengan menggunakan </a:t>
            </a:r>
            <a:r>
              <a:rPr lang="id-ID" sz="2400" dirty="0" smtClean="0"/>
              <a:t>campuran interaksi </a:t>
            </a:r>
            <a:r>
              <a:rPr lang="id-ID" sz="2400" dirty="0"/>
              <a:t>verbal dan elektronik</a:t>
            </a:r>
          </a:p>
        </p:txBody>
      </p:sp>
    </p:spTree>
    <p:extLst>
      <p:ext uri="{BB962C8B-B14F-4D97-AF65-F5344CB8AC3E}">
        <p14:creationId xmlns:p14="http://schemas.microsoft.com/office/powerpoint/2010/main" val="268028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Gaya Meeting GDSS (2)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id-ID" dirty="0"/>
              <a:t>Interaktif</a:t>
            </a:r>
          </a:p>
          <a:p>
            <a:pPr marL="274320" lvl="1" indent="0" algn="just">
              <a:lnSpc>
                <a:spcPct val="150000"/>
              </a:lnSpc>
              <a:buNone/>
            </a:pPr>
            <a:r>
              <a:rPr lang="id-ID" sz="2400" dirty="0"/>
              <a:t>Channel komunikasi elektronik, tanpa nama, </a:t>
            </a:r>
            <a:r>
              <a:rPr lang="id-ID" sz="2400" dirty="0" smtClean="0"/>
              <a:t>paralel dengan </a:t>
            </a:r>
            <a:r>
              <a:rPr lang="id-ID" sz="2400" dirty="0"/>
              <a:t>memori kelompok digunakan untuk </a:t>
            </a:r>
            <a:r>
              <a:rPr lang="id-ID" sz="2400" dirty="0" smtClean="0"/>
              <a:t>hampir semua </a:t>
            </a:r>
            <a:r>
              <a:rPr lang="id-ID" sz="2400" dirty="0"/>
              <a:t>komunikasi. Tak ada satu orang pun yang </a:t>
            </a:r>
            <a:r>
              <a:rPr lang="id-ID" sz="2400" dirty="0" smtClean="0"/>
              <a:t>benarbenar bicara</a:t>
            </a:r>
            <a:r>
              <a:rPr lang="id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2255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Keterkaitan GDSS dengan DSS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dirty="0"/>
              <a:t>Apabila ukuran (jumlah orang) dalam kelompok </a:t>
            </a:r>
            <a:r>
              <a:rPr lang="id-ID" dirty="0" smtClean="0"/>
              <a:t>menyusut menjadi </a:t>
            </a:r>
            <a:r>
              <a:rPr lang="id-ID" dirty="0"/>
              <a:t>satu, GDSS akan menjadi DSS</a:t>
            </a:r>
          </a:p>
          <a:p>
            <a:pPr algn="just"/>
            <a:r>
              <a:rPr lang="id-ID" dirty="0"/>
              <a:t>Sebaliknya jika DSS akan menjadi GDSS, maka </a:t>
            </a:r>
            <a:r>
              <a:rPr lang="id-ID" dirty="0" smtClean="0"/>
              <a:t>harus ditambahkan </a:t>
            </a:r>
            <a:r>
              <a:rPr lang="id-ID" dirty="0"/>
              <a:t>persyaratan atau keperluan baru :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id-ID" sz="2400" dirty="0" smtClean="0"/>
              <a:t>Penambahan </a:t>
            </a:r>
            <a:r>
              <a:rPr lang="id-ID" sz="2400" dirty="0"/>
              <a:t>kemampuan komunikasi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id-ID" sz="2400" dirty="0" smtClean="0"/>
              <a:t>Peningkatan </a:t>
            </a:r>
            <a:r>
              <a:rPr lang="id-ID" sz="2400" dirty="0"/>
              <a:t>base model yang digunakan </a:t>
            </a:r>
            <a:r>
              <a:rPr lang="id-ID" sz="2400" dirty="0" smtClean="0"/>
              <a:t>untuk </a:t>
            </a:r>
            <a:r>
              <a:rPr lang="fi-FI" sz="2400" dirty="0" smtClean="0"/>
              <a:t>pelaksanaan </a:t>
            </a:r>
            <a:r>
              <a:rPr lang="fi-FI" sz="2400" dirty="0"/>
              <a:t>voting, ranking penilaian dsb, </a:t>
            </a:r>
            <a:r>
              <a:rPr lang="fi-FI" sz="2400" dirty="0" smtClean="0"/>
              <a:t>guna</a:t>
            </a:r>
            <a:r>
              <a:rPr lang="id-ID" sz="2400" dirty="0" smtClean="0"/>
              <a:t> mengembangkan </a:t>
            </a:r>
            <a:r>
              <a:rPr lang="id-ID" sz="2400" dirty="0"/>
              <a:t>atau membentuk konsensus.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id-ID" sz="2400" dirty="0" smtClean="0"/>
              <a:t>Peningkatan </a:t>
            </a:r>
            <a:r>
              <a:rPr lang="id-ID" sz="2400" dirty="0"/>
              <a:t>reliabilitas atau kehandalan sistem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id-ID" sz="2400" dirty="0" smtClean="0"/>
              <a:t>Peningkatan </a:t>
            </a:r>
            <a:r>
              <a:rPr lang="id-ID" sz="2400" dirty="0"/>
              <a:t>fasilitas </a:t>
            </a:r>
            <a:r>
              <a:rPr lang="id-ID" sz="2400" dirty="0" smtClean="0"/>
              <a:t>fisik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49193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Penerapan GDSS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id-ID" dirty="0" smtClean="0"/>
              <a:t>Penerapan </a:t>
            </a:r>
            <a:r>
              <a:rPr lang="id-ID" dirty="0"/>
              <a:t>GDSS meliputi :</a:t>
            </a:r>
          </a:p>
          <a:p>
            <a:pPr algn="just">
              <a:lnSpc>
                <a:spcPct val="150000"/>
              </a:lnSpc>
            </a:pPr>
            <a:r>
              <a:rPr lang="id-ID" dirty="0" smtClean="0"/>
              <a:t>Mendukung </a:t>
            </a:r>
            <a:r>
              <a:rPr lang="id-ID" dirty="0"/>
              <a:t>negosiasi</a:t>
            </a:r>
          </a:p>
          <a:p>
            <a:pPr algn="just">
              <a:lnSpc>
                <a:spcPct val="150000"/>
              </a:lnSpc>
            </a:pPr>
            <a:r>
              <a:rPr lang="id-ID" dirty="0" smtClean="0"/>
              <a:t>Mendukung </a:t>
            </a:r>
            <a:r>
              <a:rPr lang="id-ID" dirty="0"/>
              <a:t>team bisnis yang sedang terlibat </a:t>
            </a:r>
            <a:r>
              <a:rPr lang="id-ID" dirty="0" smtClean="0"/>
              <a:t>dalam </a:t>
            </a:r>
            <a:r>
              <a:rPr lang="fi-FI" dirty="0" smtClean="0"/>
              <a:t>pelaksanaan </a:t>
            </a:r>
            <a:r>
              <a:rPr lang="fi-FI" dirty="0"/>
              <a:t>pekerjaan </a:t>
            </a:r>
            <a:r>
              <a:rPr lang="fi-FI" dirty="0" smtClean="0"/>
              <a:t>disain</a:t>
            </a:r>
            <a:r>
              <a:rPr lang="id-ID" dirty="0" smtClean="0"/>
              <a:t>, peninjauan </a:t>
            </a:r>
            <a:r>
              <a:rPr lang="id-ID" dirty="0"/>
              <a:t>quality control dan tugas yang relatif </a:t>
            </a:r>
            <a:r>
              <a:rPr lang="id-ID" dirty="0" smtClean="0"/>
              <a:t>baru seperti </a:t>
            </a:r>
            <a:r>
              <a:rPr lang="id-ID" dirty="0"/>
              <a:t>reengineering</a:t>
            </a:r>
          </a:p>
          <a:p>
            <a:pPr algn="just">
              <a:lnSpc>
                <a:spcPct val="150000"/>
              </a:lnSpc>
            </a:pPr>
            <a:r>
              <a:rPr lang="fi-FI" dirty="0" smtClean="0"/>
              <a:t>Mendukung </a:t>
            </a:r>
            <a:r>
              <a:rPr lang="fi-FI" dirty="0"/>
              <a:t>keputusan visual seperti </a:t>
            </a:r>
            <a:r>
              <a:rPr lang="fi-FI" dirty="0" smtClean="0"/>
              <a:t>pemilihan</a:t>
            </a:r>
            <a:r>
              <a:rPr lang="id-ID" dirty="0" smtClean="0"/>
              <a:t> pemaketan </a:t>
            </a:r>
            <a:r>
              <a:rPr lang="id-ID" dirty="0"/>
              <a:t>untuk produk baru.</a:t>
            </a:r>
          </a:p>
        </p:txBody>
      </p:sp>
    </p:spTree>
    <p:extLst>
      <p:ext uri="{BB962C8B-B14F-4D97-AF65-F5344CB8AC3E}">
        <p14:creationId xmlns:p14="http://schemas.microsoft.com/office/powerpoint/2010/main" val="47795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Group Decision Support System </a:t>
            </a:r>
          </a:p>
        </p:txBody>
      </p:sp>
      <p:sp>
        <p:nvSpPr>
          <p:cNvPr id="10250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363272" cy="5069160"/>
          </a:xfrm>
        </p:spPr>
        <p:txBody>
          <a:bodyPr>
            <a:normAutofit/>
          </a:bodyPr>
          <a:lstStyle/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dirty="0"/>
              <a:t>Dikemukakan oleh Huber maupun oleh DeSanctis </a:t>
            </a:r>
            <a:r>
              <a:rPr lang="fi-FI" dirty="0" smtClean="0"/>
              <a:t>dan</a:t>
            </a:r>
            <a:r>
              <a:rPr lang="id-ID" dirty="0" smtClean="0"/>
              <a:t> Gallupe </a:t>
            </a:r>
            <a:r>
              <a:rPr lang="id-ID" dirty="0"/>
              <a:t>:</a:t>
            </a:r>
          </a:p>
          <a:p>
            <a:pPr lvl="1" algn="just">
              <a:lnSpc>
                <a:spcPct val="114000"/>
              </a:lnSpc>
              <a:spcBef>
                <a:spcPts val="0"/>
              </a:spcBef>
              <a:spcAft>
                <a:spcPts val="1800"/>
              </a:spcAft>
            </a:pPr>
            <a:r>
              <a:rPr lang="id-ID" sz="2400" dirty="0" smtClean="0"/>
              <a:t>“Suatu </a:t>
            </a:r>
            <a:r>
              <a:rPr lang="id-ID" sz="2400" dirty="0"/>
              <a:t>GDSS terdiri atas set software, hardware </a:t>
            </a:r>
            <a:r>
              <a:rPr lang="id-ID" sz="2400" dirty="0" smtClean="0"/>
              <a:t>dan komponen </a:t>
            </a:r>
            <a:r>
              <a:rPr lang="id-ID" sz="2400" dirty="0"/>
              <a:t>bahasa dan prosedur yang </a:t>
            </a:r>
            <a:r>
              <a:rPr lang="id-ID" sz="2400" dirty="0" smtClean="0"/>
              <a:t>mendukung sekelompok </a:t>
            </a:r>
            <a:r>
              <a:rPr lang="id-ID" sz="2400" dirty="0"/>
              <a:t>orang yang melakukan meeting yg </a:t>
            </a:r>
            <a:r>
              <a:rPr lang="id-ID" sz="2400" dirty="0" smtClean="0"/>
              <a:t>berkaitan dengan </a:t>
            </a:r>
            <a:r>
              <a:rPr lang="id-ID" sz="2400" dirty="0"/>
              <a:t>pembuatan keputusan” (Huber</a:t>
            </a:r>
            <a:r>
              <a:rPr lang="id-ID" sz="2400" dirty="0" smtClean="0"/>
              <a:t>)</a:t>
            </a:r>
          </a:p>
          <a:p>
            <a:pPr lvl="1" algn="just">
              <a:lnSpc>
                <a:spcPct val="114000"/>
              </a:lnSpc>
              <a:spcBef>
                <a:spcPts val="0"/>
              </a:spcBef>
              <a:spcAft>
                <a:spcPts val="1800"/>
              </a:spcAft>
            </a:pPr>
            <a:r>
              <a:rPr lang="id-ID" sz="2400" dirty="0"/>
              <a:t>“Sistem berdasarkan komputer yang interaktif yang memudahkan pemecahan masalah tak terstruktur oleh beberapa pembuat keputusan yang bekerja bersama sebagai sebuah kelompok” (DeSanctis and Gallupe)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8964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47" name="Rectangle 7"/>
          <p:cNvSpPr>
            <a:spLocks noChangeArrowheads="1"/>
          </p:cNvSpPr>
          <p:nvPr/>
        </p:nvSpPr>
        <p:spPr bwMode="auto">
          <a:xfrm>
            <a:off x="3886200" y="304800"/>
            <a:ext cx="1447800" cy="609600"/>
          </a:xfrm>
          <a:prstGeom prst="rect">
            <a:avLst/>
          </a:prstGeom>
          <a:gradFill rotWithShape="0">
            <a:gsLst>
              <a:gs pos="0">
                <a:srgbClr val="A0B3D4"/>
              </a:gs>
              <a:gs pos="100000">
                <a:srgbClr val="A0B3D4">
                  <a:gamma/>
                  <a:tint val="24314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Databases</a:t>
            </a:r>
          </a:p>
        </p:txBody>
      </p:sp>
      <p:sp>
        <p:nvSpPr>
          <p:cNvPr id="983048" name="Rectangle 8"/>
          <p:cNvSpPr>
            <a:spLocks noChangeArrowheads="1"/>
          </p:cNvSpPr>
          <p:nvPr/>
        </p:nvSpPr>
        <p:spPr bwMode="auto">
          <a:xfrm>
            <a:off x="2057400" y="1600200"/>
            <a:ext cx="1447800" cy="609600"/>
          </a:xfrm>
          <a:prstGeom prst="rect">
            <a:avLst/>
          </a:prstGeom>
          <a:gradFill rotWithShape="0">
            <a:gsLst>
              <a:gs pos="0">
                <a:srgbClr val="A0B3D4"/>
              </a:gs>
              <a:gs pos="100000">
                <a:srgbClr val="A0B3D4">
                  <a:gamma/>
                  <a:tint val="24314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Model base</a:t>
            </a:r>
          </a:p>
        </p:txBody>
      </p:sp>
      <p:sp>
        <p:nvSpPr>
          <p:cNvPr id="983049" name="Rectangle 9"/>
          <p:cNvSpPr>
            <a:spLocks noChangeArrowheads="1"/>
          </p:cNvSpPr>
          <p:nvPr/>
        </p:nvSpPr>
        <p:spPr bwMode="auto">
          <a:xfrm>
            <a:off x="3886200" y="1600200"/>
            <a:ext cx="1447800" cy="609600"/>
          </a:xfrm>
          <a:prstGeom prst="rect">
            <a:avLst/>
          </a:prstGeom>
          <a:gradFill rotWithShape="0">
            <a:gsLst>
              <a:gs pos="0">
                <a:srgbClr val="A0B3D4"/>
              </a:gs>
              <a:gs pos="100000">
                <a:srgbClr val="A0B3D4">
                  <a:gamma/>
                  <a:tint val="24314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 dirty="0"/>
              <a:t>GDSS processor</a:t>
            </a:r>
          </a:p>
        </p:txBody>
      </p:sp>
      <p:sp>
        <p:nvSpPr>
          <p:cNvPr id="983050" name="Rectangle 10"/>
          <p:cNvSpPr>
            <a:spLocks noChangeArrowheads="1"/>
          </p:cNvSpPr>
          <p:nvPr/>
        </p:nvSpPr>
        <p:spPr bwMode="auto">
          <a:xfrm>
            <a:off x="5715000" y="1600200"/>
            <a:ext cx="1447800" cy="609600"/>
          </a:xfrm>
          <a:prstGeom prst="rect">
            <a:avLst/>
          </a:prstGeom>
          <a:gradFill rotWithShape="0">
            <a:gsLst>
              <a:gs pos="0">
                <a:srgbClr val="A0B3D4"/>
              </a:gs>
              <a:gs pos="100000">
                <a:srgbClr val="A0B3D4">
                  <a:gamma/>
                  <a:tint val="24314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GDSS software</a:t>
            </a:r>
          </a:p>
        </p:txBody>
      </p:sp>
      <p:sp>
        <p:nvSpPr>
          <p:cNvPr id="983051" name="Rectangle 11"/>
          <p:cNvSpPr>
            <a:spLocks noChangeArrowheads="1"/>
          </p:cNvSpPr>
          <p:nvPr/>
        </p:nvSpPr>
        <p:spPr bwMode="auto">
          <a:xfrm>
            <a:off x="3886200" y="2819400"/>
            <a:ext cx="1447800" cy="609600"/>
          </a:xfrm>
          <a:prstGeom prst="rect">
            <a:avLst/>
          </a:prstGeom>
          <a:gradFill rotWithShape="0">
            <a:gsLst>
              <a:gs pos="0">
                <a:srgbClr val="A0B3D4"/>
              </a:gs>
              <a:gs pos="100000">
                <a:srgbClr val="A0B3D4">
                  <a:gamma/>
                  <a:tint val="24314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Dialogue</a:t>
            </a:r>
            <a:br>
              <a:rPr lang="en-US" sz="1400"/>
            </a:br>
            <a:r>
              <a:rPr lang="en-US" sz="1400"/>
              <a:t>manager</a:t>
            </a:r>
          </a:p>
        </p:txBody>
      </p:sp>
      <p:sp>
        <p:nvSpPr>
          <p:cNvPr id="983052" name="Rectangle 12"/>
          <p:cNvSpPr>
            <a:spLocks noChangeArrowheads="1"/>
          </p:cNvSpPr>
          <p:nvPr/>
        </p:nvSpPr>
        <p:spPr bwMode="auto">
          <a:xfrm>
            <a:off x="5715000" y="2819400"/>
            <a:ext cx="1447800" cy="609600"/>
          </a:xfrm>
          <a:prstGeom prst="rect">
            <a:avLst/>
          </a:prstGeom>
          <a:gradFill rotWithShape="0">
            <a:gsLst>
              <a:gs pos="0">
                <a:srgbClr val="A0B3D4"/>
              </a:gs>
              <a:gs pos="100000">
                <a:srgbClr val="A0B3D4">
                  <a:gamma/>
                  <a:tint val="24314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External database</a:t>
            </a:r>
            <a:br>
              <a:rPr lang="en-US" sz="1400"/>
            </a:br>
            <a:r>
              <a:rPr lang="en-US" sz="1400"/>
              <a:t>access</a:t>
            </a:r>
          </a:p>
        </p:txBody>
      </p:sp>
      <p:sp>
        <p:nvSpPr>
          <p:cNvPr id="983053" name="Rectangle 13"/>
          <p:cNvSpPr>
            <a:spLocks noChangeArrowheads="1"/>
          </p:cNvSpPr>
          <p:nvPr/>
        </p:nvSpPr>
        <p:spPr bwMode="auto">
          <a:xfrm>
            <a:off x="3886200" y="4267200"/>
            <a:ext cx="1447800" cy="609600"/>
          </a:xfrm>
          <a:prstGeom prst="rect">
            <a:avLst/>
          </a:prstGeom>
          <a:gradFill rotWithShape="0">
            <a:gsLst>
              <a:gs pos="0">
                <a:srgbClr val="A0B3D4"/>
              </a:gs>
              <a:gs pos="100000">
                <a:srgbClr val="A0B3D4">
                  <a:gamma/>
                  <a:tint val="24314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Users</a:t>
            </a:r>
          </a:p>
        </p:txBody>
      </p:sp>
      <p:sp>
        <p:nvSpPr>
          <p:cNvPr id="983054" name="Rectangle 14"/>
          <p:cNvSpPr>
            <a:spLocks noChangeArrowheads="1"/>
          </p:cNvSpPr>
          <p:nvPr/>
        </p:nvSpPr>
        <p:spPr bwMode="auto">
          <a:xfrm>
            <a:off x="1981200" y="2819400"/>
            <a:ext cx="1524000" cy="762000"/>
          </a:xfrm>
          <a:prstGeom prst="rect">
            <a:avLst/>
          </a:prstGeom>
          <a:gradFill rotWithShape="0">
            <a:gsLst>
              <a:gs pos="0">
                <a:srgbClr val="A0B3D4"/>
              </a:gs>
              <a:gs pos="100000">
                <a:srgbClr val="A0B3D4">
                  <a:gamma/>
                  <a:tint val="24314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200"/>
              <a:t>Access to the internet</a:t>
            </a:r>
            <a:br>
              <a:rPr lang="en-US" sz="1200"/>
            </a:br>
            <a:r>
              <a:rPr lang="en-US" sz="1200"/>
              <a:t>and corporate intranet,</a:t>
            </a:r>
            <a:br>
              <a:rPr lang="en-US" sz="1200"/>
            </a:br>
            <a:r>
              <a:rPr lang="en-US" sz="1200"/>
              <a:t>networks, and other</a:t>
            </a:r>
            <a:br>
              <a:rPr lang="en-US" sz="1200"/>
            </a:br>
            <a:r>
              <a:rPr lang="en-US" sz="1200"/>
              <a:t>computer system</a:t>
            </a:r>
          </a:p>
        </p:txBody>
      </p:sp>
      <p:pic>
        <p:nvPicPr>
          <p:cNvPr id="983056" name="Picture 16" descr="C:\WINDOWS\Desktop\Scott\Courses\Itec1010-W00\Comput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19400"/>
            <a:ext cx="1031875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83057" name="AutoShape 17"/>
          <p:cNvSpPr>
            <a:spLocks noChangeArrowheads="1"/>
          </p:cNvSpPr>
          <p:nvPr/>
        </p:nvSpPr>
        <p:spPr bwMode="auto">
          <a:xfrm>
            <a:off x="7696200" y="2438400"/>
            <a:ext cx="1066800" cy="1371600"/>
          </a:xfrm>
          <a:prstGeom prst="can">
            <a:avLst>
              <a:gd name="adj" fmla="val 32143"/>
            </a:avLst>
          </a:prstGeom>
          <a:gradFill rotWithShape="0">
            <a:gsLst>
              <a:gs pos="0">
                <a:srgbClr val="A0B3D4"/>
              </a:gs>
              <a:gs pos="100000">
                <a:srgbClr val="A0B3D4">
                  <a:gamma/>
                  <a:tint val="24314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/>
              <a:t>External</a:t>
            </a:r>
            <a:br>
              <a:rPr lang="en-US" sz="1400"/>
            </a:br>
            <a:r>
              <a:rPr lang="en-US" sz="1400"/>
              <a:t>databases</a:t>
            </a:r>
          </a:p>
        </p:txBody>
      </p:sp>
      <p:pic>
        <p:nvPicPr>
          <p:cNvPr id="983058" name="Picture 18" descr="C:\WINDOWS\Desktop\Scott\Courses\Itec1010-W00\JaneManage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572000"/>
            <a:ext cx="2387600" cy="130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83059" name="AutoShape 19"/>
          <p:cNvCxnSpPr>
            <a:cxnSpLocks noChangeShapeType="1"/>
            <a:stCxn id="983048" idx="3"/>
            <a:endCxn id="983049" idx="1"/>
          </p:cNvCxnSpPr>
          <p:nvPr/>
        </p:nvCxnSpPr>
        <p:spPr bwMode="auto">
          <a:xfrm>
            <a:off x="3505200" y="1905000"/>
            <a:ext cx="381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060" name="AutoShape 20"/>
          <p:cNvCxnSpPr>
            <a:cxnSpLocks noChangeShapeType="1"/>
            <a:stCxn id="983049" idx="3"/>
            <a:endCxn id="983050" idx="1"/>
          </p:cNvCxnSpPr>
          <p:nvPr/>
        </p:nvCxnSpPr>
        <p:spPr bwMode="auto">
          <a:xfrm>
            <a:off x="5334000" y="1905000"/>
            <a:ext cx="381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061" name="AutoShape 21"/>
          <p:cNvCxnSpPr>
            <a:cxnSpLocks noChangeShapeType="1"/>
            <a:stCxn id="983049" idx="0"/>
            <a:endCxn id="983047" idx="2"/>
          </p:cNvCxnSpPr>
          <p:nvPr/>
        </p:nvCxnSpPr>
        <p:spPr bwMode="auto">
          <a:xfrm flipV="1">
            <a:off x="4610100" y="914400"/>
            <a:ext cx="0" cy="685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062" name="AutoShape 22"/>
          <p:cNvCxnSpPr>
            <a:cxnSpLocks noChangeShapeType="1"/>
            <a:stCxn id="983049" idx="2"/>
            <a:endCxn id="983051" idx="0"/>
          </p:cNvCxnSpPr>
          <p:nvPr/>
        </p:nvCxnSpPr>
        <p:spPr bwMode="auto">
          <a:xfrm>
            <a:off x="4610100" y="2209800"/>
            <a:ext cx="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063" name="AutoShape 23"/>
          <p:cNvCxnSpPr>
            <a:cxnSpLocks noChangeShapeType="1"/>
            <a:stCxn id="983051" idx="2"/>
            <a:endCxn id="983053" idx="0"/>
          </p:cNvCxnSpPr>
          <p:nvPr/>
        </p:nvCxnSpPr>
        <p:spPr bwMode="auto">
          <a:xfrm>
            <a:off x="4610100" y="3429000"/>
            <a:ext cx="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064" name="AutoShape 24"/>
          <p:cNvCxnSpPr>
            <a:cxnSpLocks noChangeShapeType="1"/>
            <a:stCxn id="983052" idx="3"/>
            <a:endCxn id="983057" idx="2"/>
          </p:cNvCxnSpPr>
          <p:nvPr/>
        </p:nvCxnSpPr>
        <p:spPr bwMode="auto">
          <a:xfrm>
            <a:off x="7162800" y="3124200"/>
            <a:ext cx="533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065" name="AutoShape 25"/>
          <p:cNvCxnSpPr>
            <a:cxnSpLocks noChangeShapeType="1"/>
            <a:stCxn id="983054" idx="1"/>
          </p:cNvCxnSpPr>
          <p:nvPr/>
        </p:nvCxnSpPr>
        <p:spPr bwMode="auto">
          <a:xfrm flipH="1">
            <a:off x="1524000" y="3200400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066" name="AutoShape 26"/>
          <p:cNvCxnSpPr>
            <a:cxnSpLocks noChangeShapeType="1"/>
          </p:cNvCxnSpPr>
          <p:nvPr/>
        </p:nvCxnSpPr>
        <p:spPr bwMode="auto">
          <a:xfrm flipH="1">
            <a:off x="3581400" y="2362200"/>
            <a:ext cx="3048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067" name="AutoShape 27"/>
          <p:cNvCxnSpPr>
            <a:cxnSpLocks noChangeShapeType="1"/>
          </p:cNvCxnSpPr>
          <p:nvPr/>
        </p:nvCxnSpPr>
        <p:spPr bwMode="auto">
          <a:xfrm>
            <a:off x="5410200" y="2286000"/>
            <a:ext cx="3048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068" name="AutoShape 28"/>
          <p:cNvCxnSpPr>
            <a:cxnSpLocks noChangeShapeType="1"/>
            <a:stCxn id="983053" idx="3"/>
            <a:endCxn id="983058" idx="0"/>
          </p:cNvCxnSpPr>
          <p:nvPr/>
        </p:nvCxnSpPr>
        <p:spPr bwMode="auto">
          <a:xfrm>
            <a:off x="5334000" y="4572000"/>
            <a:ext cx="1574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14634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371600"/>
          </a:xfrm>
        </p:spPr>
        <p:txBody>
          <a:bodyPr>
            <a:normAutofit/>
          </a:bodyPr>
          <a:lstStyle/>
          <a:p>
            <a:r>
              <a:rPr lang="id-ID" dirty="0" smtClean="0"/>
              <a:t>Komponen </a:t>
            </a:r>
            <a:r>
              <a:rPr lang="en-US" dirty="0" smtClean="0"/>
              <a:t>GDSS</a:t>
            </a:r>
            <a:endParaRPr lang="en-US" dirty="0"/>
          </a:p>
        </p:txBody>
      </p:sp>
      <p:sp>
        <p:nvSpPr>
          <p:cNvPr id="1029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Database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Model base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Dialogue manager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Communication capability</a:t>
            </a:r>
          </a:p>
          <a:p>
            <a:pPr algn="just">
              <a:lnSpc>
                <a:spcPct val="90000"/>
              </a:lnSpc>
            </a:pPr>
            <a:r>
              <a:rPr lang="en-US" dirty="0"/>
              <a:t>Special software (also called GroupWare)</a:t>
            </a:r>
          </a:p>
          <a:p>
            <a:pPr lvl="1" algn="just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E.g., </a:t>
            </a:r>
            <a:r>
              <a:rPr lang="id-ID" sz="2400" dirty="0"/>
              <a:t>Server </a:t>
            </a:r>
            <a:r>
              <a:rPr lang="en-US" sz="2400" dirty="0" smtClean="0"/>
              <a:t>Lotus Notes</a:t>
            </a:r>
            <a:r>
              <a:rPr lang="id-ID" sz="2400" dirty="0" smtClean="0"/>
              <a:t>, </a:t>
            </a:r>
            <a:r>
              <a:rPr lang="id-ID" sz="2400" dirty="0"/>
              <a:t>Server kolaborasi </a:t>
            </a:r>
            <a:r>
              <a:rPr lang="id-ID" sz="2400" dirty="0" smtClean="0"/>
              <a:t>Netscape, Microsoft NetMeeting, GroupSystems </a:t>
            </a:r>
          </a:p>
          <a:p>
            <a:pPr lvl="1" algn="just">
              <a:lnSpc>
                <a:spcPct val="90000"/>
              </a:lnSpc>
            </a:pPr>
            <a:r>
              <a:rPr lang="en-US" sz="2400" dirty="0" smtClean="0"/>
              <a:t>people </a:t>
            </a:r>
            <a:r>
              <a:rPr lang="en-US" sz="2400" dirty="0"/>
              <a:t>located around the world work on the same project, documents, and files, efficiently and at the same time</a:t>
            </a:r>
          </a:p>
        </p:txBody>
      </p:sp>
    </p:spTree>
    <p:extLst>
      <p:ext uri="{BB962C8B-B14F-4D97-AF65-F5344CB8AC3E}">
        <p14:creationId xmlns:p14="http://schemas.microsoft.com/office/powerpoint/2010/main" val="287933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GDSS Alternatives</a:t>
            </a:r>
          </a:p>
        </p:txBody>
      </p:sp>
      <p:sp>
        <p:nvSpPr>
          <p:cNvPr id="1030148" name="Rectangle 4"/>
          <p:cNvSpPr>
            <a:spLocks noChangeArrowheads="1"/>
          </p:cNvSpPr>
          <p:nvPr/>
        </p:nvSpPr>
        <p:spPr bwMode="auto">
          <a:xfrm>
            <a:off x="2743200" y="2057400"/>
            <a:ext cx="1828800" cy="1600200"/>
          </a:xfrm>
          <a:prstGeom prst="rect">
            <a:avLst/>
          </a:prstGeom>
          <a:gradFill rotWithShape="0">
            <a:gsLst>
              <a:gs pos="0">
                <a:srgbClr val="FFE6CD"/>
              </a:gs>
              <a:gs pos="100000">
                <a:srgbClr val="FFE6CD">
                  <a:gamma/>
                  <a:tint val="33333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Local area</a:t>
            </a:r>
            <a:br>
              <a:rPr lang="en-US"/>
            </a:br>
            <a:r>
              <a:rPr lang="en-US"/>
              <a:t>decision network</a:t>
            </a:r>
          </a:p>
        </p:txBody>
      </p:sp>
      <p:sp>
        <p:nvSpPr>
          <p:cNvPr id="1030149" name="Rectangle 5"/>
          <p:cNvSpPr>
            <a:spLocks noChangeArrowheads="1"/>
          </p:cNvSpPr>
          <p:nvPr/>
        </p:nvSpPr>
        <p:spPr bwMode="auto">
          <a:xfrm>
            <a:off x="4572000" y="2057400"/>
            <a:ext cx="1905000" cy="1600200"/>
          </a:xfrm>
          <a:prstGeom prst="rect">
            <a:avLst/>
          </a:prstGeom>
          <a:gradFill rotWithShape="0">
            <a:gsLst>
              <a:gs pos="0">
                <a:srgbClr val="A0B3D4"/>
              </a:gs>
              <a:gs pos="100000">
                <a:srgbClr val="A0B3D4">
                  <a:gamma/>
                  <a:tint val="24314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Wide area</a:t>
            </a:r>
            <a:br>
              <a:rPr lang="en-US"/>
            </a:br>
            <a:r>
              <a:rPr lang="en-US"/>
              <a:t>decision network</a:t>
            </a:r>
          </a:p>
        </p:txBody>
      </p:sp>
      <p:sp>
        <p:nvSpPr>
          <p:cNvPr id="1030150" name="Rectangle 6"/>
          <p:cNvSpPr>
            <a:spLocks noChangeArrowheads="1"/>
          </p:cNvSpPr>
          <p:nvPr/>
        </p:nvSpPr>
        <p:spPr bwMode="auto">
          <a:xfrm>
            <a:off x="2743200" y="3657600"/>
            <a:ext cx="1828800" cy="1600200"/>
          </a:xfrm>
          <a:prstGeom prst="rect">
            <a:avLst/>
          </a:prstGeom>
          <a:gradFill rotWithShape="0">
            <a:gsLst>
              <a:gs pos="0">
                <a:srgbClr val="FFFF89"/>
              </a:gs>
              <a:gs pos="100000">
                <a:srgbClr val="FFFF89">
                  <a:gamma/>
                  <a:tint val="24314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Decision</a:t>
            </a:r>
            <a:br>
              <a:rPr lang="en-US"/>
            </a:br>
            <a:r>
              <a:rPr lang="en-US"/>
              <a:t>room</a:t>
            </a:r>
          </a:p>
        </p:txBody>
      </p:sp>
      <p:sp>
        <p:nvSpPr>
          <p:cNvPr id="1030151" name="Rectangle 7"/>
          <p:cNvSpPr>
            <a:spLocks noChangeArrowheads="1"/>
          </p:cNvSpPr>
          <p:nvPr/>
        </p:nvSpPr>
        <p:spPr bwMode="auto">
          <a:xfrm>
            <a:off x="4572000" y="3657600"/>
            <a:ext cx="1905000" cy="16002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30196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Teleconferencing</a:t>
            </a:r>
          </a:p>
        </p:txBody>
      </p:sp>
      <p:sp>
        <p:nvSpPr>
          <p:cNvPr id="1030152" name="Text Box 8"/>
          <p:cNvSpPr txBox="1">
            <a:spLocks noChangeArrowheads="1"/>
          </p:cNvSpPr>
          <p:nvPr/>
        </p:nvSpPr>
        <p:spPr bwMode="auto">
          <a:xfrm>
            <a:off x="3067050" y="5715000"/>
            <a:ext cx="30083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A0B3D4"/>
                    </a:gs>
                    <a:gs pos="100000">
                      <a:srgbClr val="A0B3D4">
                        <a:gamma/>
                        <a:tint val="24314"/>
                        <a:invGamma/>
                      </a:srgb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Location of group members</a:t>
            </a:r>
          </a:p>
        </p:txBody>
      </p:sp>
      <p:sp>
        <p:nvSpPr>
          <p:cNvPr id="1030153" name="Text Box 9"/>
          <p:cNvSpPr txBox="1">
            <a:spLocks noChangeArrowheads="1"/>
          </p:cNvSpPr>
          <p:nvPr/>
        </p:nvSpPr>
        <p:spPr bwMode="auto">
          <a:xfrm>
            <a:off x="2667000" y="5257800"/>
            <a:ext cx="704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A0B3D4"/>
                    </a:gs>
                    <a:gs pos="100000">
                      <a:srgbClr val="A0B3D4">
                        <a:gamma/>
                        <a:tint val="24314"/>
                        <a:invGamma/>
                      </a:srgb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close</a:t>
            </a:r>
          </a:p>
        </p:txBody>
      </p:sp>
      <p:sp>
        <p:nvSpPr>
          <p:cNvPr id="1030154" name="Text Box 10"/>
          <p:cNvSpPr txBox="1">
            <a:spLocks noChangeArrowheads="1"/>
          </p:cNvSpPr>
          <p:nvPr/>
        </p:nvSpPr>
        <p:spPr bwMode="auto">
          <a:xfrm>
            <a:off x="5638800" y="5257800"/>
            <a:ext cx="8588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A0B3D4"/>
                    </a:gs>
                    <a:gs pos="100000">
                      <a:srgbClr val="A0B3D4">
                        <a:gamma/>
                        <a:tint val="24314"/>
                        <a:invGamma/>
                      </a:srgb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distant</a:t>
            </a:r>
          </a:p>
        </p:txBody>
      </p:sp>
      <p:sp>
        <p:nvSpPr>
          <p:cNvPr id="1030155" name="Text Box 11"/>
          <p:cNvSpPr txBox="1">
            <a:spLocks noChangeArrowheads="1"/>
          </p:cNvSpPr>
          <p:nvPr/>
        </p:nvSpPr>
        <p:spPr bwMode="auto">
          <a:xfrm>
            <a:off x="2133600" y="2057400"/>
            <a:ext cx="635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A0B3D4"/>
                    </a:gs>
                    <a:gs pos="100000">
                      <a:srgbClr val="A0B3D4">
                        <a:gamma/>
                        <a:tint val="24314"/>
                        <a:invGamma/>
                      </a:srgb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high</a:t>
            </a:r>
          </a:p>
        </p:txBody>
      </p:sp>
      <p:sp>
        <p:nvSpPr>
          <p:cNvPr id="1030156" name="Text Box 12"/>
          <p:cNvSpPr txBox="1">
            <a:spLocks noChangeArrowheads="1"/>
          </p:cNvSpPr>
          <p:nvPr/>
        </p:nvSpPr>
        <p:spPr bwMode="auto">
          <a:xfrm>
            <a:off x="2133600" y="4800600"/>
            <a:ext cx="565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A0B3D4"/>
                    </a:gs>
                    <a:gs pos="100000">
                      <a:srgbClr val="A0B3D4">
                        <a:gamma/>
                        <a:tint val="24314"/>
                        <a:invGamma/>
                      </a:srgb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low</a:t>
            </a:r>
          </a:p>
        </p:txBody>
      </p:sp>
      <p:sp>
        <p:nvSpPr>
          <p:cNvPr id="1030157" name="Text Box 13"/>
          <p:cNvSpPr txBox="1">
            <a:spLocks noChangeArrowheads="1"/>
          </p:cNvSpPr>
          <p:nvPr/>
        </p:nvSpPr>
        <p:spPr bwMode="auto">
          <a:xfrm rot="-5400000">
            <a:off x="700881" y="3442494"/>
            <a:ext cx="21637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A0B3D4"/>
                    </a:gs>
                    <a:gs pos="100000">
                      <a:srgbClr val="A0B3D4">
                        <a:gamma/>
                        <a:tint val="24314"/>
                        <a:invGamma/>
                      </a:srgb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Decision frequency</a:t>
            </a:r>
          </a:p>
        </p:txBody>
      </p:sp>
    </p:spTree>
    <p:extLst>
      <p:ext uri="{BB962C8B-B14F-4D97-AF65-F5344CB8AC3E}">
        <p14:creationId xmlns:p14="http://schemas.microsoft.com/office/powerpoint/2010/main" val="330853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Teknologi</a:t>
            </a:r>
            <a:r>
              <a:rPr lang="en-US" dirty="0" smtClean="0"/>
              <a:t> GDSS</a:t>
            </a:r>
            <a:endParaRPr lang="en-US" dirty="0"/>
          </a:p>
        </p:txBody>
      </p:sp>
      <p:sp>
        <p:nvSpPr>
          <p:cNvPr id="10260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id-ID" sz="2800" dirty="0"/>
              <a:t>Sistem meeting elektronik meliputi :</a:t>
            </a:r>
          </a:p>
          <a:p>
            <a:pPr lvl="1">
              <a:lnSpc>
                <a:spcPct val="150000"/>
              </a:lnSpc>
            </a:pPr>
            <a:r>
              <a:rPr lang="id-ID" sz="2800" dirty="0" smtClean="0"/>
              <a:t>computer </a:t>
            </a:r>
            <a:r>
              <a:rPr lang="id-ID" sz="2800" dirty="0"/>
              <a:t>conference dan audio</a:t>
            </a:r>
          </a:p>
          <a:p>
            <a:pPr lvl="1">
              <a:lnSpc>
                <a:spcPct val="150000"/>
              </a:lnSpc>
            </a:pPr>
            <a:r>
              <a:rPr lang="id-ID" sz="2800" dirty="0" smtClean="0"/>
              <a:t>video </a:t>
            </a:r>
            <a:r>
              <a:rPr lang="id-ID" sz="2800" dirty="0"/>
              <a:t>teleconference</a:t>
            </a:r>
          </a:p>
          <a:p>
            <a:pPr lvl="1">
              <a:lnSpc>
                <a:spcPct val="150000"/>
              </a:lnSpc>
            </a:pPr>
            <a:r>
              <a:rPr lang="id-ID" sz="2800" dirty="0" smtClean="0"/>
              <a:t>“</a:t>
            </a:r>
            <a:r>
              <a:rPr lang="id-ID" sz="2800" dirty="0"/>
              <a:t>decision room” (ruang keputusan)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2688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</a:t>
            </a:r>
            <a:r>
              <a:rPr lang="en-US" dirty="0" smtClean="0"/>
              <a:t>Room</a:t>
            </a:r>
            <a:endParaRPr lang="en-US" dirty="0"/>
          </a:p>
        </p:txBody>
      </p:sp>
      <p:sp>
        <p:nvSpPr>
          <p:cNvPr id="1031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1800"/>
              </a:spcAft>
            </a:pPr>
            <a:r>
              <a:rPr lang="en-US" sz="2600" dirty="0"/>
              <a:t>Decision Room</a:t>
            </a:r>
            <a:r>
              <a:rPr lang="id-ID" sz="2600" dirty="0"/>
              <a:t> </a:t>
            </a:r>
            <a:r>
              <a:rPr lang="id-ID" sz="2600" dirty="0" smtClean="0"/>
              <a:t>biasanya </a:t>
            </a:r>
            <a:r>
              <a:rPr lang="id-ID" sz="2600" dirty="0"/>
              <a:t>meliputi :</a:t>
            </a:r>
          </a:p>
          <a:p>
            <a:pPr lvl="1" algn="just">
              <a:spcBef>
                <a:spcPts val="0"/>
              </a:spcBef>
              <a:spcAft>
                <a:spcPts val="1800"/>
              </a:spcAft>
            </a:pPr>
            <a:r>
              <a:rPr lang="id-ID" sz="2400" dirty="0" smtClean="0"/>
              <a:t>File </a:t>
            </a:r>
            <a:r>
              <a:rPr lang="id-ID" sz="2400" dirty="0"/>
              <a:t>server, berfungsi sebagai penyimpanan dedicated.</a:t>
            </a:r>
          </a:p>
          <a:p>
            <a:pPr lvl="1" algn="just">
              <a:spcBef>
                <a:spcPts val="0"/>
              </a:spcBef>
              <a:spcAft>
                <a:spcPts val="1800"/>
              </a:spcAft>
            </a:pPr>
            <a:r>
              <a:rPr lang="nn-NO" sz="2400" dirty="0" smtClean="0"/>
              <a:t>Jaringan </a:t>
            </a:r>
            <a:r>
              <a:rPr lang="nn-NO" sz="2400" dirty="0"/>
              <a:t>area lokal utk menghubungkan antara </a:t>
            </a:r>
            <a:r>
              <a:rPr lang="nn-NO" sz="2400" dirty="0" smtClean="0"/>
              <a:t>terminal</a:t>
            </a:r>
            <a:r>
              <a:rPr lang="id-ID" sz="2400" dirty="0" smtClean="0"/>
              <a:t> dan </a:t>
            </a:r>
            <a:r>
              <a:rPr lang="id-ID" sz="2400" dirty="0"/>
              <a:t>server.</a:t>
            </a:r>
          </a:p>
          <a:p>
            <a:pPr lvl="1" algn="just">
              <a:spcBef>
                <a:spcPts val="0"/>
              </a:spcBef>
              <a:spcAft>
                <a:spcPts val="1800"/>
              </a:spcAft>
            </a:pPr>
            <a:r>
              <a:rPr lang="id-ID" sz="2400" dirty="0" smtClean="0"/>
              <a:t>Sambungan </a:t>
            </a:r>
            <a:r>
              <a:rPr lang="id-ID" sz="2400" dirty="0"/>
              <a:t>ke komputer sentral </a:t>
            </a:r>
            <a:endParaRPr lang="id-ID" sz="2400" dirty="0" smtClean="0"/>
          </a:p>
          <a:p>
            <a:pPr lvl="1" algn="just">
              <a:spcBef>
                <a:spcPts val="0"/>
              </a:spcBef>
              <a:spcAft>
                <a:spcPts val="1800"/>
              </a:spcAft>
            </a:pPr>
            <a:r>
              <a:rPr lang="fi-FI" sz="2400" dirty="0" smtClean="0"/>
              <a:t>Peralatan </a:t>
            </a:r>
            <a:r>
              <a:rPr lang="fi-FI" sz="2400" dirty="0"/>
              <a:t>penunjang seperti printer dan papan </a:t>
            </a:r>
            <a:r>
              <a:rPr lang="fi-FI" sz="2400" dirty="0" smtClean="0"/>
              <a:t>tulis</a:t>
            </a:r>
            <a:r>
              <a:rPr lang="id-ID" sz="2400" dirty="0" smtClean="0"/>
              <a:t> elektronik</a:t>
            </a:r>
            <a:r>
              <a:rPr lang="id-ID" sz="2400" dirty="0"/>
              <a:t>.</a:t>
            </a:r>
          </a:p>
          <a:p>
            <a:pPr lvl="1" algn="just">
              <a:spcBef>
                <a:spcPts val="0"/>
              </a:spcBef>
              <a:spcAft>
                <a:spcPts val="1800"/>
              </a:spcAft>
            </a:pPr>
            <a:r>
              <a:rPr lang="nl-NL" sz="2400" dirty="0" smtClean="0"/>
              <a:t>Whiteboard</a:t>
            </a:r>
            <a:r>
              <a:rPr lang="nl-NL" sz="2400" dirty="0"/>
              <a:t>, overhead dan slide projector dan </a:t>
            </a:r>
            <a:r>
              <a:rPr lang="nl-NL" sz="2400" dirty="0" smtClean="0"/>
              <a:t>alat</a:t>
            </a:r>
            <a:r>
              <a:rPr lang="id-ID" sz="2400" dirty="0" smtClean="0"/>
              <a:t> audiovisual </a:t>
            </a:r>
            <a:r>
              <a:rPr lang="id-ID" sz="2400" dirty="0"/>
              <a:t>lain.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326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48680"/>
            <a:ext cx="6858000" cy="605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A0B3D4"/>
                    </a:gs>
                    <a:gs pos="100000">
                      <a:srgbClr val="A0B3D4">
                        <a:gamma/>
                        <a:tint val="24314"/>
                        <a:invGamma/>
                      </a:srgb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683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412776"/>
            <a:ext cx="8640961" cy="5256584"/>
          </a:xfrm>
        </p:spPr>
        <p:txBody>
          <a:bodyPr>
            <a:noAutofit/>
          </a:bodyPr>
          <a:lstStyle/>
          <a:p>
            <a:pPr algn="just">
              <a:lnSpc>
                <a:spcPct val="134000"/>
              </a:lnSpc>
              <a:spcBef>
                <a:spcPts val="0"/>
              </a:spcBef>
              <a:spcAft>
                <a:spcPts val="1200"/>
              </a:spcAft>
            </a:pPr>
            <a:r>
              <a:rPr lang="id-ID" dirty="0"/>
              <a:t>Kelompok yang menggunakan GDSS tidak boleh membuat keputusan akhir, ia hanya menciptakan dan / atau meninjau </a:t>
            </a:r>
            <a:r>
              <a:rPr lang="sv-SE" dirty="0"/>
              <a:t>atau melihat alternatif yang kemudian disatukan dalam</a:t>
            </a:r>
            <a:r>
              <a:rPr lang="id-ID" dirty="0"/>
              <a:t> daftar pendek, dimana daftar alternatif ini kemudian diserahkan ke orang yang berada di tingkat hirarkiorganisasi yang lebih tinggi.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id-ID" dirty="0"/>
              <a:t>Karena Decision </a:t>
            </a:r>
            <a:r>
              <a:rPr lang="id-ID" dirty="0" smtClean="0"/>
              <a:t>Room dirancang </a:t>
            </a:r>
            <a:r>
              <a:rPr lang="id-ID" dirty="0"/>
              <a:t>untuk para </a:t>
            </a:r>
            <a:r>
              <a:rPr lang="id-ID" dirty="0" smtClean="0"/>
              <a:t>manajer senior</a:t>
            </a:r>
            <a:r>
              <a:rPr lang="id-ID" dirty="0"/>
              <a:t>, maka ruang ini cenderung memiliki “executive </a:t>
            </a:r>
            <a:r>
              <a:rPr lang="id-ID" dirty="0" smtClean="0"/>
              <a:t>feel” bagi </a:t>
            </a:r>
            <a:r>
              <a:rPr lang="id-ID" dirty="0"/>
              <a:t>mereka</a:t>
            </a:r>
            <a:r>
              <a:rPr lang="id-ID" dirty="0" smtClean="0"/>
              <a:t>.</a:t>
            </a:r>
          </a:p>
          <a:p>
            <a:pPr lvl="1" algn="just">
              <a:lnSpc>
                <a:spcPct val="134000"/>
              </a:lnSpc>
              <a:spcBef>
                <a:spcPts val="0"/>
              </a:spcBef>
              <a:spcAft>
                <a:spcPts val="1200"/>
              </a:spcAft>
            </a:pPr>
            <a:r>
              <a:rPr lang="id-ID" sz="2400" dirty="0" smtClean="0"/>
              <a:t>Eg: &gt;&gt;</a:t>
            </a:r>
            <a:endParaRPr lang="en-US" sz="2400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</a:t>
            </a:r>
            <a:r>
              <a:rPr lang="en-US" dirty="0" smtClean="0"/>
              <a:t>Room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8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308</TotalTime>
  <Words>637</Words>
  <Application>Microsoft Office PowerPoint</Application>
  <PresentationFormat>On-screen Show (4:3)</PresentationFormat>
  <Paragraphs>89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Clarity</vt:lpstr>
      <vt:lpstr>Chapter 7 Collaborative Computing Technologies:  Group DECISION Support Systems</vt:lpstr>
      <vt:lpstr>Group Decision Support System </vt:lpstr>
      <vt:lpstr>PowerPoint Presentation</vt:lpstr>
      <vt:lpstr>Komponen GDSS</vt:lpstr>
      <vt:lpstr>GDSS Alternatives</vt:lpstr>
      <vt:lpstr>Teknologi GDSS</vt:lpstr>
      <vt:lpstr>Decision Room</vt:lpstr>
      <vt:lpstr>PowerPoint Presentation</vt:lpstr>
      <vt:lpstr>Decision Room</vt:lpstr>
      <vt:lpstr>Cool Rooms</vt:lpstr>
      <vt:lpstr>Cool Rooms</vt:lpstr>
      <vt:lpstr>Cool Rooms</vt:lpstr>
      <vt:lpstr>Software GDSS</vt:lpstr>
      <vt:lpstr>Rangka Kerja Komunikasi (Place &amp; Time)</vt:lpstr>
      <vt:lpstr>Gaya Meeting GDSS (1)</vt:lpstr>
      <vt:lpstr>Gaya Meeting GDSS (2)</vt:lpstr>
      <vt:lpstr>Keterkaitan GDSS dengan DSS</vt:lpstr>
      <vt:lpstr>Penerapan GDSS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Collaborative Computing Technologies:  Group DECISION Support Systems</dc:title>
  <dc:creator>MyWindows</dc:creator>
  <cp:lastModifiedBy>MyWindows</cp:lastModifiedBy>
  <cp:revision>11</cp:revision>
  <dcterms:created xsi:type="dcterms:W3CDTF">2015-04-22T03:09:25Z</dcterms:created>
  <dcterms:modified xsi:type="dcterms:W3CDTF">2015-04-29T01:05:50Z</dcterms:modified>
</cp:coreProperties>
</file>