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7" r:id="rId20"/>
    <p:sldId id="278" r:id="rId21"/>
    <p:sldId id="274"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A3C66816-8F31-4154-9EED-5B2F00AB12E5}"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C66816-8F31-4154-9EED-5B2F00AB12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C66816-8F31-4154-9EED-5B2F00AB12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C66816-8F31-4154-9EED-5B2F00AB12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C66816-8F31-4154-9EED-5B2F00AB12E5}"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3C66816-8F31-4154-9EED-5B2F00AB12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3C66816-8F31-4154-9EED-5B2F00AB12E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3C66816-8F31-4154-9EED-5B2F00AB12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3C66816-8F31-4154-9EED-5B2F00AB12E5}"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3C66816-8F31-4154-9EED-5B2F00AB12E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0C2383F-D79D-46CF-B372-BF88D30ECD9B}" type="datetimeFigureOut">
              <a:rPr lang="en-US" smtClean="0"/>
              <a:pPr/>
              <a:t>2/15/2012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3C66816-8F31-4154-9EED-5B2F00AB12E5}"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0C2383F-D79D-46CF-B372-BF88D30ECD9B}" type="datetimeFigureOut">
              <a:rPr lang="en-US" smtClean="0"/>
              <a:pPr/>
              <a:t>2/15/2012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3C66816-8F31-4154-9EED-5B2F00AB12E5}"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5656" y="1890144"/>
            <a:ext cx="7406640" cy="1472184"/>
          </a:xfrm>
        </p:spPr>
        <p:txBody>
          <a:bodyPr>
            <a:normAutofit fontScale="90000"/>
          </a:bodyPr>
          <a:lstStyle/>
          <a:p>
            <a:r>
              <a:rPr lang="en-US" dirty="0" smtClean="0"/>
              <a:t>Strategic Human Resources </a:t>
            </a:r>
            <a:r>
              <a:rPr lang="en-US" dirty="0" smtClean="0"/>
              <a:t>Management</a:t>
            </a:r>
            <a:br>
              <a:rPr lang="en-US" dirty="0" smtClean="0"/>
            </a:br>
            <a:r>
              <a:rPr lang="en-US" dirty="0" smtClean="0"/>
              <a:t/>
            </a:r>
            <a:br>
              <a:rPr lang="en-US" dirty="0" smtClean="0"/>
            </a:br>
            <a:r>
              <a:rPr lang="en-US" sz="7300" dirty="0" smtClean="0"/>
              <a:t>Concept and Issues</a:t>
            </a:r>
            <a:endParaRPr lang="en-US" dirty="0"/>
          </a:p>
        </p:txBody>
      </p:sp>
      <p:sp>
        <p:nvSpPr>
          <p:cNvPr id="3" name="Subtitle 2"/>
          <p:cNvSpPr>
            <a:spLocks noGrp="1"/>
          </p:cNvSpPr>
          <p:nvPr>
            <p:ph type="subTitle" idx="1"/>
          </p:nvPr>
        </p:nvSpPr>
        <p:spPr>
          <a:xfrm>
            <a:off x="1428728" y="3764632"/>
            <a:ext cx="7406640" cy="1752600"/>
          </a:xfrm>
        </p:spPr>
        <p:txBody>
          <a:bodyPr>
            <a:normAutofit/>
          </a:bodyPr>
          <a:lstStyle/>
          <a:p>
            <a:r>
              <a:rPr lang="en-US" dirty="0" smtClean="0"/>
              <a:t>Fakultas Ekonomi</a:t>
            </a:r>
          </a:p>
          <a:p>
            <a:r>
              <a:rPr lang="en-US" dirty="0" smtClean="0"/>
              <a:t>Universitas Negeri Yogyakarta</a:t>
            </a:r>
          </a:p>
          <a:p>
            <a:r>
              <a:rPr lang="en-US" dirty="0" smtClean="0"/>
              <a:t>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fit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HR strategy should be aligned to the business strategy (vertical fit). Better still, HR strategy should be an integral part of the business strategy, contributing to the business planning process as it happens. Vertical integration is necessary to provide congruence between business and human resource strategy so that the latter supports the accomplishment of the former and, indeed, helps to define it. Horizontal integration with other aspects of the HR strategy is required so that its different elements fit together. The aim is to achieve a coherent approach to managing people in which the various practices are mutually supportive.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High-performance management </a:t>
            </a:r>
            <a:endParaRPr lang="en-US" dirty="0"/>
          </a:p>
        </p:txBody>
      </p:sp>
      <p:sp>
        <p:nvSpPr>
          <p:cNvPr id="3" name="Content Placeholder 2"/>
          <p:cNvSpPr>
            <a:spLocks noGrp="1"/>
          </p:cNvSpPr>
          <p:nvPr>
            <p:ph idx="1"/>
          </p:nvPr>
        </p:nvSpPr>
        <p:spPr>
          <a:xfrm>
            <a:off x="1071538" y="1214422"/>
            <a:ext cx="7862150" cy="4891102"/>
          </a:xfrm>
        </p:spPr>
        <p:txBody>
          <a:bodyPr>
            <a:noAutofit/>
          </a:bodyPr>
          <a:lstStyle/>
          <a:p>
            <a:pPr>
              <a:spcBef>
                <a:spcPts val="0"/>
              </a:spcBef>
              <a:buNone/>
            </a:pPr>
            <a:r>
              <a:rPr lang="en-US" sz="1800" dirty="0" smtClean="0"/>
              <a:t>High-performance management (called in the United States </a:t>
            </a:r>
            <a:r>
              <a:rPr lang="en-US" sz="1800" dirty="0" err="1" smtClean="0"/>
              <a:t>highperformance</a:t>
            </a:r>
            <a:r>
              <a:rPr lang="en-US" sz="1800" dirty="0" smtClean="0"/>
              <a:t> work systems or practices) aims to make an impact on the performance of the firm through its people in such areas as productivity, quality, levels of customer service, growth, profits and, ultimately, the delivery of increased shareholder value. High-performance management practices include rigorous recruitment and selection procedures, extensive and relevant training and management development activities, incentive pay systems and performance management processes. </a:t>
            </a:r>
          </a:p>
          <a:p>
            <a:pPr>
              <a:spcBef>
                <a:spcPts val="0"/>
              </a:spcBef>
              <a:buNone/>
            </a:pPr>
            <a:r>
              <a:rPr lang="en-US" sz="1800" dirty="0" smtClean="0"/>
              <a:t>A well-known definition of a high-performance work system was produced by the US Department of Labor (1993). The characteristics listed were: </a:t>
            </a:r>
          </a:p>
          <a:p>
            <a:pPr marL="425196" indent="-342900">
              <a:spcBef>
                <a:spcPts val="0"/>
              </a:spcBef>
              <a:buFont typeface="+mj-lt"/>
              <a:buAutoNum type="arabicPeriod"/>
            </a:pPr>
            <a:r>
              <a:rPr lang="en-US" sz="1800" dirty="0" smtClean="0"/>
              <a:t>careful and extensive systems for recruitment, selection and training; </a:t>
            </a:r>
          </a:p>
          <a:p>
            <a:pPr marL="425196" indent="-342900">
              <a:spcBef>
                <a:spcPts val="0"/>
              </a:spcBef>
              <a:buFont typeface="+mj-lt"/>
              <a:buAutoNum type="arabicPeriod"/>
            </a:pPr>
            <a:r>
              <a:rPr lang="en-US" sz="1800" dirty="0" smtClean="0"/>
              <a:t>formal systems for sharing information with the individuals who work in the organization; </a:t>
            </a:r>
          </a:p>
          <a:p>
            <a:pPr marL="425196" indent="-342900">
              <a:spcBef>
                <a:spcPts val="0"/>
              </a:spcBef>
              <a:buFont typeface="+mj-lt"/>
              <a:buAutoNum type="arabicPeriod"/>
            </a:pPr>
            <a:r>
              <a:rPr lang="en-US" sz="1800" dirty="0" smtClean="0"/>
              <a:t>clear job design; </a:t>
            </a:r>
          </a:p>
          <a:p>
            <a:pPr marL="425196" indent="-342900">
              <a:spcBef>
                <a:spcPts val="0"/>
              </a:spcBef>
              <a:buFont typeface="+mj-lt"/>
              <a:buAutoNum type="arabicPeriod"/>
            </a:pPr>
            <a:r>
              <a:rPr lang="en-US" sz="1800" dirty="0" smtClean="0"/>
              <a:t>high-level participation processes; </a:t>
            </a:r>
          </a:p>
          <a:p>
            <a:pPr marL="425196" indent="-342900">
              <a:spcBef>
                <a:spcPts val="0"/>
              </a:spcBef>
              <a:buFont typeface="+mj-lt"/>
              <a:buAutoNum type="arabicPeriod"/>
            </a:pPr>
            <a:r>
              <a:rPr lang="en-US" sz="1800" dirty="0" smtClean="0"/>
              <a:t>monitoring of attitudes; </a:t>
            </a:r>
          </a:p>
          <a:p>
            <a:pPr marL="425196" indent="-342900">
              <a:spcBef>
                <a:spcPts val="0"/>
              </a:spcBef>
              <a:buFont typeface="+mj-lt"/>
              <a:buAutoNum type="arabicPeriod"/>
            </a:pPr>
            <a:r>
              <a:rPr lang="en-US" sz="1800" dirty="0" smtClean="0"/>
              <a:t>performance appraisals; </a:t>
            </a:r>
          </a:p>
          <a:p>
            <a:pPr marL="425196" indent="-342900">
              <a:spcBef>
                <a:spcPts val="0"/>
              </a:spcBef>
              <a:buFont typeface="+mj-lt"/>
              <a:buAutoNum type="arabicPeriod"/>
            </a:pPr>
            <a:r>
              <a:rPr lang="en-US" sz="1800" dirty="0" smtClean="0"/>
              <a:t>properly functioning grievance procedures; </a:t>
            </a:r>
          </a:p>
          <a:p>
            <a:pPr marL="425196" indent="-342900">
              <a:spcBef>
                <a:spcPts val="0"/>
              </a:spcBef>
              <a:buFont typeface="+mj-lt"/>
              <a:buAutoNum type="arabicPeriod"/>
            </a:pPr>
            <a:r>
              <a:rPr lang="en-US" sz="1800" dirty="0" smtClean="0"/>
              <a:t>promotion and compensation schemes that provide for the recognition and financial rewarding of the high-performing members of the workforce.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High-commitment management</a:t>
            </a:r>
            <a:endParaRPr lang="en-US" dirty="0"/>
          </a:p>
        </p:txBody>
      </p:sp>
      <p:sp>
        <p:nvSpPr>
          <p:cNvPr id="3" name="Content Placeholder 2"/>
          <p:cNvSpPr>
            <a:spLocks noGrp="1"/>
          </p:cNvSpPr>
          <p:nvPr>
            <p:ph idx="1"/>
          </p:nvPr>
        </p:nvSpPr>
        <p:spPr/>
        <p:txBody>
          <a:bodyPr>
            <a:normAutofit fontScale="55000" lnSpcReduction="20000"/>
          </a:bodyPr>
          <a:lstStyle/>
          <a:p>
            <a:pPr marL="0" indent="274638">
              <a:buNone/>
            </a:pPr>
            <a:r>
              <a:rPr lang="en-US" dirty="0" smtClean="0"/>
              <a:t>One of the defining characteristics of </a:t>
            </a:r>
            <a:r>
              <a:rPr lang="en-US" dirty="0" err="1" smtClean="0"/>
              <a:t>HRM</a:t>
            </a:r>
            <a:r>
              <a:rPr lang="en-US" dirty="0" smtClean="0"/>
              <a:t> is its emphasis on the importance of enhancing mutual commitment (Walton, 1985). High-commitment management has been described by Wood (1996) as: ‘A form of management which is aimed at eliciting a commitment so that </a:t>
            </a:r>
            <a:r>
              <a:rPr lang="en-US" dirty="0" err="1" smtClean="0"/>
              <a:t>behaviour</a:t>
            </a:r>
            <a:r>
              <a:rPr lang="en-US" dirty="0" smtClean="0"/>
              <a:t> is primarily self-regulated rather than controlled by sanctions and pressures external to the individual, and relations within the organization are based on high levels of trust.’ </a:t>
            </a:r>
          </a:p>
          <a:p>
            <a:pPr marL="0" indent="274638">
              <a:buNone/>
            </a:pPr>
            <a:r>
              <a:rPr lang="en-US" dirty="0" smtClean="0"/>
              <a:t>The approaches to achieving high commitment as described by Beer et al (1984) and Walton (1985) are: </a:t>
            </a:r>
          </a:p>
          <a:p>
            <a:pPr marL="0" indent="274638">
              <a:buFont typeface="+mj-lt"/>
              <a:buAutoNum type="arabicPeriod"/>
            </a:pPr>
            <a:r>
              <a:rPr lang="en-US" dirty="0" smtClean="0"/>
              <a:t>the development of career ladders and emphasis on trainability and commitment as highly valued characteristics of employees at all levels in the organization; </a:t>
            </a:r>
          </a:p>
          <a:p>
            <a:pPr marL="0" indent="274638">
              <a:buFont typeface="+mj-lt"/>
              <a:buAutoNum type="arabicPeriod"/>
            </a:pPr>
            <a:r>
              <a:rPr lang="en-US" dirty="0" smtClean="0"/>
              <a:t>a high level of functional flexibility with the abandonment of potentially rigid job descriptions; </a:t>
            </a:r>
          </a:p>
          <a:p>
            <a:pPr marL="0" indent="274638">
              <a:buFont typeface="+mj-lt"/>
              <a:buAutoNum type="arabicPeriod"/>
            </a:pPr>
            <a:r>
              <a:rPr lang="en-US" dirty="0" smtClean="0"/>
              <a:t>the reduction of hierarchies and the ending of status differentials; </a:t>
            </a:r>
          </a:p>
          <a:p>
            <a:pPr marL="0" indent="274638">
              <a:buFont typeface="+mj-lt"/>
              <a:buAutoNum type="arabicPeriod"/>
            </a:pPr>
            <a:r>
              <a:rPr lang="en-US" dirty="0" smtClean="0"/>
              <a:t>a heavy reliance on team structure for disseminating information (team briefing), structuring work (team working) and problem solving (improvement groups or quality circles). </a:t>
            </a:r>
          </a:p>
          <a:p>
            <a:pPr>
              <a:buNone/>
            </a:pPr>
            <a:endParaRPr lang="en-US" dirty="0" smtClean="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High-involvement management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approach involves treating employees as partners in the enterprise whose interests are respected and who have a voice on matters that concern them. It is concerned with communication and involvement. The aim is to create a climate in which a continuing dialogue between managers and the members of their teams takes place in order to define expectations and share information on the organization’s mission, values and objectives. This establishes mutual understanding of what is to be achieved and a framework for managing and developing people to ensure that it will be achieved.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LIMITATIONS TO THE CONCEPT OF STRATEGIC </a:t>
            </a:r>
            <a:r>
              <a:rPr lang="en-US" dirty="0" err="1" smtClean="0"/>
              <a:t>HRM</a:t>
            </a:r>
            <a:r>
              <a:rPr lang="en-US" dirty="0" smtClean="0"/>
              <a:t> </a:t>
            </a:r>
            <a:br>
              <a:rPr lang="en-US" dirty="0" smtClean="0"/>
            </a:br>
            <a:endParaRPr lang="en-US" dirty="0"/>
          </a:p>
        </p:txBody>
      </p:sp>
      <p:sp>
        <p:nvSpPr>
          <p:cNvPr id="3" name="Content Placeholder 2"/>
          <p:cNvSpPr>
            <a:spLocks noGrp="1"/>
          </p:cNvSpPr>
          <p:nvPr>
            <p:ph idx="1"/>
          </p:nvPr>
        </p:nvSpPr>
        <p:spPr>
          <a:xfrm>
            <a:off x="1000100" y="1285860"/>
            <a:ext cx="7933588" cy="4962540"/>
          </a:xfrm>
        </p:spPr>
        <p:txBody>
          <a:bodyPr>
            <a:noAutofit/>
          </a:bodyPr>
          <a:lstStyle/>
          <a:p>
            <a:pPr marL="0" indent="365125">
              <a:buNone/>
            </a:pPr>
            <a:r>
              <a:rPr lang="en-US" sz="2100" dirty="0" smtClean="0"/>
              <a:t>The concept of strategic </a:t>
            </a:r>
            <a:r>
              <a:rPr lang="en-US" sz="2100" dirty="0" err="1" smtClean="0"/>
              <a:t>HRM</a:t>
            </a:r>
            <a:r>
              <a:rPr lang="en-US" sz="2100" dirty="0" smtClean="0"/>
              <a:t> appears to be based on the belief that the formulation of strategy is a rational and linear process, as </a:t>
            </a:r>
            <a:r>
              <a:rPr lang="en-US" sz="2100" dirty="0" err="1" smtClean="0"/>
              <a:t>modelled</a:t>
            </a:r>
            <a:r>
              <a:rPr lang="en-US" sz="2100" dirty="0" smtClean="0"/>
              <a:t> in Figure 3.1. This indicates that the overall HR strategy flows from the business strategy and generates specific HR strategies in key areas. The process takes place by reference to systematic reviews of the internal and external environment of the organization, which identify the business, organizational and HR issues that need to be dealt with. </a:t>
            </a:r>
          </a:p>
          <a:p>
            <a:pPr marL="0" indent="365125">
              <a:buNone/>
            </a:pPr>
            <a:endParaRPr lang="en-US" sz="2100" dirty="0" smtClean="0"/>
          </a:p>
          <a:p>
            <a:pPr marL="0" indent="365125">
              <a:buNone/>
            </a:pPr>
            <a:r>
              <a:rPr lang="en-US" sz="2100" dirty="0" smtClean="0"/>
              <a:t>But strategic </a:t>
            </a:r>
            <a:r>
              <a:rPr lang="en-US" sz="2100" dirty="0" err="1" smtClean="0"/>
              <a:t>HRM</a:t>
            </a:r>
            <a:r>
              <a:rPr lang="en-US" sz="2100" dirty="0" smtClean="0"/>
              <a:t> in real life does not usually take the form of a formal, </a:t>
            </a:r>
            <a:r>
              <a:rPr lang="en-US" sz="2100" dirty="0" err="1" smtClean="0"/>
              <a:t>wellarticulated</a:t>
            </a:r>
            <a:r>
              <a:rPr lang="en-US" sz="2100" dirty="0" smtClean="0"/>
              <a:t> and linear process that flows logically from the business strategy, as </a:t>
            </a:r>
            <a:r>
              <a:rPr lang="en-US" sz="2100" dirty="0" err="1" smtClean="0"/>
              <a:t>Mintzberg</a:t>
            </a:r>
            <a:r>
              <a:rPr lang="en-US" sz="2100" dirty="0" smtClean="0"/>
              <a:t> (1987) and others have emphasized. The research conducted by </a:t>
            </a:r>
            <a:r>
              <a:rPr lang="en-US" sz="2100" dirty="0" err="1" smtClean="0"/>
              <a:t>Gratton</a:t>
            </a:r>
            <a:r>
              <a:rPr lang="en-US" sz="2100" dirty="0" smtClean="0"/>
              <a:t> et al (1999) in eight British organizations established that ‘In no case was there a clearly developed and articulated strategy that was translated into a mutually supportive set of human resource initiatives or practices.’</a:t>
            </a:r>
          </a:p>
          <a:p>
            <a:pPr marL="0" indent="365125">
              <a:buNone/>
            </a:pPr>
            <a:r>
              <a:rPr lang="en-US" sz="2100" dirty="0" smtClean="0"/>
              <a:t/>
            </a:r>
            <a:br>
              <a:rPr lang="en-US" sz="2100" dirty="0" smtClean="0"/>
            </a:br>
            <a:endParaRPr lang="en-US" sz="2100" dirty="0" smtClean="0"/>
          </a:p>
          <a:p>
            <a:pPr marL="0" indent="365125">
              <a:buNone/>
            </a:pPr>
            <a:endParaRPr lang="en-US" sz="2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of Specific HR strategies</a:t>
            </a:r>
            <a:endParaRPr lang="en-US" dirty="0"/>
          </a:p>
        </p:txBody>
      </p:sp>
      <p:sp>
        <p:nvSpPr>
          <p:cNvPr id="3" name="Content Placeholder 2"/>
          <p:cNvSpPr>
            <a:spLocks noGrp="1"/>
          </p:cNvSpPr>
          <p:nvPr>
            <p:ph idx="1"/>
          </p:nvPr>
        </p:nvSpPr>
        <p:spPr>
          <a:xfrm>
            <a:off x="857224" y="1447800"/>
            <a:ext cx="8076464" cy="4800600"/>
          </a:xfrm>
        </p:spPr>
        <p:txBody>
          <a:bodyPr>
            <a:noAutofit/>
          </a:bodyPr>
          <a:lstStyle/>
          <a:p>
            <a:pPr>
              <a:spcBef>
                <a:spcPts val="0"/>
              </a:spcBef>
            </a:pPr>
            <a:r>
              <a:rPr lang="en-US" sz="2000" dirty="0" smtClean="0"/>
              <a:t>talent management – how the organization intends to ‘win the war for talent’;</a:t>
            </a:r>
          </a:p>
          <a:p>
            <a:pPr>
              <a:spcBef>
                <a:spcPts val="0"/>
              </a:spcBef>
            </a:pPr>
            <a:r>
              <a:rPr lang="en-US" sz="2000" dirty="0" smtClean="0"/>
              <a:t>continuous improvement – providing for focused and continuous incremental innovation sustained over a period of time;</a:t>
            </a:r>
          </a:p>
          <a:p>
            <a:pPr>
              <a:spcBef>
                <a:spcPts val="0"/>
              </a:spcBef>
            </a:pPr>
            <a:r>
              <a:rPr lang="en-US" sz="2000" dirty="0" smtClean="0"/>
              <a:t>knowledge management – creating, acquiring, capturing, sharing and using knowledge to enhance learning and performance;</a:t>
            </a:r>
          </a:p>
          <a:p>
            <a:pPr>
              <a:spcBef>
                <a:spcPts val="0"/>
              </a:spcBef>
            </a:pPr>
            <a:r>
              <a:rPr lang="en-US" sz="2000" dirty="0" smtClean="0"/>
              <a:t>resourcing – attracting and retaining high-quality people;</a:t>
            </a:r>
          </a:p>
          <a:p>
            <a:pPr>
              <a:spcBef>
                <a:spcPts val="0"/>
              </a:spcBef>
            </a:pPr>
            <a:r>
              <a:rPr lang="en-US" sz="2000" dirty="0" smtClean="0"/>
              <a:t>learning and developing – providing an environment in which employees are encouraged to learn and develop;</a:t>
            </a:r>
          </a:p>
          <a:p>
            <a:pPr>
              <a:spcBef>
                <a:spcPts val="0"/>
              </a:spcBef>
            </a:pPr>
            <a:r>
              <a:rPr lang="en-US" sz="2000" dirty="0" smtClean="0"/>
              <a:t>l reward – defining what the organization wants to do in the longer term to develop and implement reward policies, practices and processes that will further the achievement of its business goals and meet the needs of</a:t>
            </a:r>
            <a:br>
              <a:rPr lang="en-US" sz="2000" dirty="0" smtClean="0"/>
            </a:br>
            <a:r>
              <a:rPr lang="en-US" sz="2000" dirty="0" smtClean="0"/>
              <a:t>its stakeholders;</a:t>
            </a:r>
          </a:p>
          <a:p>
            <a:pPr>
              <a:spcBef>
                <a:spcPts val="0"/>
              </a:spcBef>
            </a:pPr>
            <a:r>
              <a:rPr lang="en-US" sz="2000" dirty="0" smtClean="0"/>
              <a:t>employee relations – defining the intentions of the organization about what needs to be done and what needs to be changed in the ways in which the organization manages its relationships with employees and</a:t>
            </a:r>
            <a:br>
              <a:rPr lang="en-US" sz="2000" dirty="0" smtClean="0"/>
            </a:br>
            <a:r>
              <a:rPr lang="en-US" sz="2000" dirty="0" smtClean="0"/>
              <a:t>their trade unions.</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specific HR strategies</a:t>
            </a:r>
            <a:endParaRPr lang="en-US" dirty="0"/>
          </a:p>
        </p:txBody>
      </p:sp>
      <p:sp>
        <p:nvSpPr>
          <p:cNvPr id="3" name="Content Placeholder 2"/>
          <p:cNvSpPr>
            <a:spLocks noGrp="1"/>
          </p:cNvSpPr>
          <p:nvPr>
            <p:ph idx="1"/>
          </p:nvPr>
        </p:nvSpPr>
        <p:spPr/>
        <p:txBody>
          <a:bodyPr>
            <a:normAutofit fontScale="77500" lnSpcReduction="20000"/>
          </a:bodyPr>
          <a:lstStyle/>
          <a:p>
            <a:pPr marL="596646" indent="-514350">
              <a:buNone/>
            </a:pPr>
            <a:r>
              <a:rPr lang="en-US" dirty="0" smtClean="0"/>
              <a:t>The Children’s Society:</a:t>
            </a:r>
          </a:p>
          <a:p>
            <a:pPr marL="596646" indent="-514350">
              <a:buFont typeface="+mj-lt"/>
              <a:buAutoNum type="arabicPeriod"/>
            </a:pPr>
            <a:r>
              <a:rPr lang="en-US" dirty="0" smtClean="0"/>
              <a:t>Implement the rewards strategy of the Society to support the corporate plan and secure the recruitment, retention and motivation of staff to deliver its business objectives.</a:t>
            </a:r>
          </a:p>
          <a:p>
            <a:pPr marL="596646" indent="-514350">
              <a:buFont typeface="+mj-lt"/>
              <a:buAutoNum type="arabicPeriod"/>
            </a:pPr>
            <a:r>
              <a:rPr lang="en-US" dirty="0" smtClean="0"/>
              <a:t>Manage the development of the human resources information system </a:t>
            </a:r>
            <a:r>
              <a:rPr lang="en-US" dirty="0" err="1" smtClean="0"/>
              <a:t>tosecure</a:t>
            </a:r>
            <a:r>
              <a:rPr lang="en-US" dirty="0" smtClean="0"/>
              <a:t> productivity improvements in administrative processes.</a:t>
            </a:r>
          </a:p>
          <a:p>
            <a:pPr marL="596646" indent="-514350">
              <a:buFont typeface="+mj-lt"/>
              <a:buAutoNum type="arabicPeriod"/>
            </a:pPr>
            <a:r>
              <a:rPr lang="en-US" dirty="0" smtClean="0"/>
              <a:t>Introduce improved performance management processes for managers and staff of the Society.</a:t>
            </a:r>
          </a:p>
          <a:p>
            <a:pPr marL="596646" indent="-514350">
              <a:buFont typeface="+mj-lt"/>
              <a:buAutoNum type="arabicPeriod"/>
            </a:pPr>
            <a:r>
              <a:rPr lang="en-US" dirty="0" smtClean="0"/>
              <a:t>Implement training and development which supports the business objectives of the Society and improves the quality of work with children and young people.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specific HR strategies</a:t>
            </a:r>
            <a:endParaRPr lang="en-US" dirty="0"/>
          </a:p>
        </p:txBody>
      </p:sp>
      <p:sp>
        <p:nvSpPr>
          <p:cNvPr id="3" name="Content Placeholder 2"/>
          <p:cNvSpPr>
            <a:spLocks noGrp="1"/>
          </p:cNvSpPr>
          <p:nvPr>
            <p:ph idx="1"/>
          </p:nvPr>
        </p:nvSpPr>
        <p:spPr>
          <a:xfrm>
            <a:off x="996098" y="1428736"/>
            <a:ext cx="8147902" cy="4800600"/>
          </a:xfrm>
        </p:spPr>
        <p:txBody>
          <a:bodyPr>
            <a:noAutofit/>
          </a:bodyPr>
          <a:lstStyle/>
          <a:p>
            <a:pPr>
              <a:buNone/>
            </a:pPr>
            <a:r>
              <a:rPr lang="en-US" sz="2000" dirty="0" smtClean="0"/>
              <a:t>Diageo:</a:t>
            </a:r>
            <a:br>
              <a:rPr lang="en-US" sz="2000" dirty="0" smtClean="0"/>
            </a:br>
            <a:r>
              <a:rPr lang="en-US" sz="2000" dirty="0" smtClean="0"/>
              <a:t>These are the three broad strands to the Organization and People Strategy:</a:t>
            </a:r>
          </a:p>
          <a:p>
            <a:pPr marL="596646" indent="-514350">
              <a:buFont typeface="+mj-lt"/>
              <a:buAutoNum type="arabicPeriod"/>
            </a:pPr>
            <a:r>
              <a:rPr lang="en-US" sz="2000" dirty="0" smtClean="0"/>
              <a:t>Reward and recognition: use recognition and reward </a:t>
            </a:r>
            <a:r>
              <a:rPr lang="en-US" sz="2000" dirty="0" err="1" smtClean="0"/>
              <a:t>programmes</a:t>
            </a:r>
            <a:r>
              <a:rPr lang="en-US" sz="2000" dirty="0" smtClean="0"/>
              <a:t> to stimulate outstanding team and individual performance contributions.</a:t>
            </a:r>
          </a:p>
          <a:p>
            <a:pPr marL="596646" indent="-514350">
              <a:buFont typeface="+mj-lt"/>
              <a:buAutoNum type="arabicPeriod"/>
            </a:pPr>
            <a:r>
              <a:rPr lang="en-US" sz="2000" dirty="0" smtClean="0"/>
              <a:t>Talent management: drive the attraction, retention and professional </a:t>
            </a:r>
            <a:r>
              <a:rPr lang="en-US" sz="2000" dirty="0" err="1" smtClean="0"/>
              <a:t>growthof</a:t>
            </a:r>
            <a:r>
              <a:rPr lang="en-US" sz="2000" dirty="0" smtClean="0"/>
              <a:t> a deep pool of diverse, talented employees.</a:t>
            </a:r>
          </a:p>
          <a:p>
            <a:pPr marL="596646" indent="-514350">
              <a:buFont typeface="+mj-lt"/>
              <a:buAutoNum type="arabicPeriod"/>
            </a:pPr>
            <a:r>
              <a:rPr lang="en-US" sz="2000" dirty="0" smtClean="0"/>
              <a:t>Organizational effectiveness: ensure that the business adapts its organization to maximize employee contribution and deliver performance goals. </a:t>
            </a:r>
          </a:p>
          <a:p>
            <a:pPr>
              <a:buNone/>
            </a:pPr>
            <a:r>
              <a:rPr lang="en-US" sz="2000" dirty="0" smtClean="0"/>
              <a:t>It provides direction to the company’s talent, operational effectiveness and performance and reward agendas. The company’s underlying thinking is that the people strategy is not for the human resource function to own but is the responsibility of the whole organization, hence the title ‘Organization and</a:t>
            </a:r>
            <a:br>
              <a:rPr lang="en-US" sz="2000" dirty="0" smtClean="0"/>
            </a:br>
            <a:r>
              <a:rPr lang="en-US" sz="2000" dirty="0" smtClean="0"/>
              <a:t>People Strategy’.</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specific HR strategies</a:t>
            </a:r>
            <a:endParaRPr lang="en-US" dirty="0"/>
          </a:p>
        </p:txBody>
      </p:sp>
      <p:sp>
        <p:nvSpPr>
          <p:cNvPr id="3" name="Content Placeholder 2"/>
          <p:cNvSpPr>
            <a:spLocks noGrp="1"/>
          </p:cNvSpPr>
          <p:nvPr>
            <p:ph idx="1"/>
          </p:nvPr>
        </p:nvSpPr>
        <p:spPr>
          <a:xfrm>
            <a:off x="1071538" y="1447800"/>
            <a:ext cx="7862150" cy="4800600"/>
          </a:xfrm>
        </p:spPr>
        <p:txBody>
          <a:bodyPr>
            <a:noAutofit/>
          </a:bodyPr>
          <a:lstStyle/>
          <a:p>
            <a:pPr>
              <a:buNone/>
            </a:pPr>
            <a:r>
              <a:rPr lang="en-US" sz="2400" dirty="0" err="1" smtClean="0"/>
              <a:t>Agovernment</a:t>
            </a:r>
            <a:r>
              <a:rPr lang="en-US" sz="2400" dirty="0" smtClean="0"/>
              <a:t> agency:</a:t>
            </a:r>
          </a:p>
          <a:p>
            <a:pPr>
              <a:buNone/>
            </a:pPr>
            <a:r>
              <a:rPr lang="en-US" sz="2400" dirty="0" smtClean="0"/>
              <a:t>The key components of the HR strategy are:</a:t>
            </a:r>
          </a:p>
          <a:p>
            <a:r>
              <a:rPr lang="en-US" sz="2400" dirty="0" smtClean="0"/>
              <a:t>Investing in people – improving the level of intellectual capital.</a:t>
            </a:r>
          </a:p>
          <a:p>
            <a:r>
              <a:rPr lang="en-US" sz="2400" dirty="0" smtClean="0"/>
              <a:t>Performance management – integrating the values contained in the HR strategy into performance management processes and ensuring that reviews concentrate on how well people are performing those values.</a:t>
            </a:r>
          </a:p>
          <a:p>
            <a:r>
              <a:rPr lang="en-US" sz="2400" dirty="0" smtClean="0"/>
              <a:t>Job design – a key component concerned with how jobs are designed and how they relate to the whole business.</a:t>
            </a:r>
          </a:p>
          <a:p>
            <a:r>
              <a:rPr lang="en-US" sz="2400" dirty="0" smtClean="0"/>
              <a:t>The reward system – in developing rewards strategies, taking into account that this is a very hard driven business.</a:t>
            </a:r>
          </a:p>
          <a:p>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specific HR strategies</a:t>
            </a:r>
            <a:endParaRPr lang="en-US" dirty="0"/>
          </a:p>
        </p:txBody>
      </p:sp>
      <p:sp>
        <p:nvSpPr>
          <p:cNvPr id="3" name="Content Placeholder 2"/>
          <p:cNvSpPr>
            <a:spLocks noGrp="1"/>
          </p:cNvSpPr>
          <p:nvPr>
            <p:ph idx="1"/>
          </p:nvPr>
        </p:nvSpPr>
        <p:spPr>
          <a:xfrm>
            <a:off x="857224" y="1447800"/>
            <a:ext cx="8076464" cy="4800600"/>
          </a:xfrm>
        </p:spPr>
        <p:txBody>
          <a:bodyPr>
            <a:noAutofit/>
          </a:bodyPr>
          <a:lstStyle/>
          <a:p>
            <a:pPr>
              <a:buNone/>
            </a:pPr>
            <a:r>
              <a:rPr lang="en-US" sz="2200" dirty="0" smtClean="0"/>
              <a:t>HR strategies for higher education institutions (The Higher Education Funding Council):</a:t>
            </a:r>
          </a:p>
          <a:p>
            <a:pPr marL="539496" indent="-457200">
              <a:buFont typeface="+mj-lt"/>
              <a:buAutoNum type="arabicPeriod"/>
            </a:pPr>
            <a:r>
              <a:rPr lang="en-US" sz="2200" dirty="0" smtClean="0"/>
              <a:t> Address recruitment and retention difficulties in a targeted and </a:t>
            </a:r>
            <a:r>
              <a:rPr lang="en-US" sz="2200" dirty="0" err="1" smtClean="0"/>
              <a:t>costeffectivemanner</a:t>
            </a:r>
            <a:r>
              <a:rPr lang="en-US" sz="2200" dirty="0" smtClean="0"/>
              <a:t>.</a:t>
            </a:r>
          </a:p>
          <a:p>
            <a:pPr marL="539496" indent="-457200">
              <a:buFont typeface="+mj-lt"/>
              <a:buAutoNum type="arabicPeriod"/>
            </a:pPr>
            <a:r>
              <a:rPr lang="en-US" sz="2200" dirty="0" smtClean="0"/>
              <a:t>Meet specific staff development and training objectives that not only equip staff to meet their current needs but also prepare them for future changes, such as using new technologies for learning and teaching. This would</a:t>
            </a:r>
            <a:br>
              <a:rPr lang="en-US" sz="2200" dirty="0" smtClean="0"/>
            </a:br>
            <a:r>
              <a:rPr lang="en-US" sz="2200" dirty="0" smtClean="0"/>
              <a:t>include management development.</a:t>
            </a:r>
          </a:p>
          <a:p>
            <a:pPr marL="539496" indent="-457200">
              <a:buFont typeface="+mj-lt"/>
              <a:buAutoNum type="arabicPeriod"/>
            </a:pPr>
            <a:r>
              <a:rPr lang="en-US" sz="2200" dirty="0" smtClean="0"/>
              <a:t>Develop equal opportunity targets with </a:t>
            </a:r>
            <a:r>
              <a:rPr lang="en-US" sz="2200" dirty="0" err="1" smtClean="0"/>
              <a:t>programmes</a:t>
            </a:r>
            <a:r>
              <a:rPr lang="en-US" sz="2200" dirty="0" smtClean="0"/>
              <a:t> to implement good practice throughout an institution. This would include ensuring equal pay for work of equal value, using institution-wide systems of job evaluation. This could involve institutions working collectively – regionally or nationally.</a:t>
            </a:r>
            <a:br>
              <a:rPr lang="en-US" sz="2200" dirty="0" smtClean="0"/>
            </a:br>
            <a:r>
              <a:rPr lang="en-US" sz="2200" dirty="0" smtClean="0"/>
              <a:t> </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STRATEGIC </a:t>
            </a:r>
            <a:r>
              <a:rPr lang="en-US" dirty="0" err="1" smtClean="0"/>
              <a:t>HRM</a:t>
            </a:r>
            <a:r>
              <a:rPr lang="en-US" dirty="0" smtClean="0"/>
              <a:t> DEFINED </a:t>
            </a:r>
            <a:endParaRPr lang="en-US" dirty="0"/>
          </a:p>
        </p:txBody>
      </p:sp>
      <p:sp>
        <p:nvSpPr>
          <p:cNvPr id="3" name="Content Placeholder 2"/>
          <p:cNvSpPr>
            <a:spLocks noGrp="1"/>
          </p:cNvSpPr>
          <p:nvPr>
            <p:ph idx="1"/>
          </p:nvPr>
        </p:nvSpPr>
        <p:spPr/>
        <p:txBody>
          <a:bodyPr>
            <a:noAutofit/>
          </a:bodyPr>
          <a:lstStyle/>
          <a:p>
            <a:r>
              <a:rPr lang="en-US" sz="1800" dirty="0" smtClean="0"/>
              <a:t>Strategic </a:t>
            </a:r>
            <a:r>
              <a:rPr lang="en-US" sz="1800" dirty="0" err="1" smtClean="0"/>
              <a:t>HRM</a:t>
            </a:r>
            <a:r>
              <a:rPr lang="en-US" sz="1800" dirty="0" smtClean="0"/>
              <a:t> defines the organization’s intentions and plans on how its business goals should be achieved through people. It is based on three propositions: first, that human capital is a major source of competitive advantage; second, that it is people who implement the strategic plan; and, third, that a systematic approach should be adopted to defining where the organization wants to go and how it should get there. </a:t>
            </a:r>
          </a:p>
          <a:p>
            <a:pPr>
              <a:buNone/>
            </a:pPr>
            <a:endParaRPr lang="en-US" sz="1800" dirty="0" smtClean="0"/>
          </a:p>
          <a:p>
            <a:r>
              <a:rPr lang="en-US" sz="1800" dirty="0" smtClean="0"/>
              <a:t>Strategic </a:t>
            </a:r>
            <a:r>
              <a:rPr lang="en-US" sz="1800" dirty="0" err="1" smtClean="0"/>
              <a:t>HRM</a:t>
            </a:r>
            <a:r>
              <a:rPr lang="en-US" sz="1800" dirty="0" smtClean="0"/>
              <a:t> is a process that involves the use of overarching approaches to the development of HR strategies, which are integrated vertically with the business strategy and horizontally with one another. </a:t>
            </a:r>
          </a:p>
          <a:p>
            <a:pPr>
              <a:buNone/>
            </a:pPr>
            <a:endParaRPr lang="en-US" sz="1800" dirty="0" smtClean="0"/>
          </a:p>
          <a:p>
            <a:r>
              <a:rPr lang="en-US" sz="1800" dirty="0" smtClean="0"/>
              <a:t>These strategies define intentions and plans related to overall organizational considerations, such as organizational effectiveness, and to more specific aspects of people management, such as resourcing, learning and development, reward and employee relations. </a:t>
            </a:r>
          </a:p>
          <a:p>
            <a:endParaRPr 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specific HR strategies</a:t>
            </a:r>
            <a:endParaRPr lang="en-US" dirty="0"/>
          </a:p>
        </p:txBody>
      </p:sp>
      <p:sp>
        <p:nvSpPr>
          <p:cNvPr id="3" name="Content Placeholder 2"/>
          <p:cNvSpPr>
            <a:spLocks noGrp="1"/>
          </p:cNvSpPr>
          <p:nvPr>
            <p:ph idx="1"/>
          </p:nvPr>
        </p:nvSpPr>
        <p:spPr>
          <a:xfrm>
            <a:off x="1071538" y="1447800"/>
            <a:ext cx="7862150" cy="4800600"/>
          </a:xfrm>
        </p:spPr>
        <p:txBody>
          <a:bodyPr>
            <a:noAutofit/>
          </a:bodyPr>
          <a:lstStyle/>
          <a:p>
            <a:pPr>
              <a:buNone/>
            </a:pPr>
            <a:r>
              <a:rPr lang="en-US" sz="2400" dirty="0" smtClean="0"/>
              <a:t>4. Carry out regular reviews of staffing needs, reflecting changes in market demands and technology. The reviews would consider overall numbers and the balance of different categories of staff.</a:t>
            </a:r>
          </a:p>
          <a:p>
            <a:pPr>
              <a:buNone/>
            </a:pPr>
            <a:r>
              <a:rPr lang="en-US" sz="2400" dirty="0" smtClean="0"/>
              <a:t>5. Conduct annual performance reviews of all staff, based on open and objective criteria, with reward connected to the performance of individuals including, where appropriate, their contribution to teams.</a:t>
            </a:r>
          </a:p>
          <a:p>
            <a:pPr>
              <a:buNone/>
            </a:pPr>
            <a:r>
              <a:rPr lang="en-US" sz="2400" dirty="0" smtClean="0"/>
              <a:t>6. Take action to tackle poor performance.</a:t>
            </a:r>
          </a:p>
          <a:p>
            <a:pPr>
              <a:buNone/>
            </a:pPr>
            <a:r>
              <a:rPr lang="en-US" sz="2000" dirty="0" smtClean="0"/>
              <a:t>A local authority:</a:t>
            </a:r>
            <a:br>
              <a:rPr lang="en-US" sz="2000" dirty="0" smtClean="0"/>
            </a:br>
            <a:r>
              <a:rPr lang="en-US" sz="2000" dirty="0" smtClean="0"/>
              <a:t>The focus is on the organization of excellence. The strategy is broken down into eight sections: employee relations, recruitment and retention, training, performance management, pay and benefits, health and safety, absence management and equal opportunities.</a:t>
            </a:r>
          </a:p>
          <a:p>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CRITERIA FOR AN EFFECTIVE HR STRATEGY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An effective HR strategy is one that works in the sense that it achieves what it sets out to achieve. In particular, it:</a:t>
            </a:r>
          </a:p>
          <a:p>
            <a:r>
              <a:rPr lang="en-US" dirty="0" smtClean="0"/>
              <a:t/>
            </a:r>
            <a:br>
              <a:rPr lang="en-US" dirty="0" smtClean="0"/>
            </a:br>
            <a:r>
              <a:rPr lang="en-US" dirty="0" smtClean="0"/>
              <a:t>- will satisfy business needs;</a:t>
            </a:r>
            <a:br>
              <a:rPr lang="en-US" dirty="0" smtClean="0"/>
            </a:br>
            <a:r>
              <a:rPr lang="en-US" dirty="0" smtClean="0"/>
              <a:t>- be founded on detailed analysis and study, not just wishful thinking;</a:t>
            </a:r>
            <a:br>
              <a:rPr lang="en-US" dirty="0" smtClean="0"/>
            </a:br>
            <a:r>
              <a:rPr lang="en-US" dirty="0" smtClean="0"/>
              <a:t>- can be turned into actionable </a:t>
            </a:r>
            <a:r>
              <a:rPr lang="en-US" dirty="0" err="1" smtClean="0"/>
              <a:t>programmes</a:t>
            </a:r>
            <a:r>
              <a:rPr lang="en-US" dirty="0" smtClean="0"/>
              <a:t> that anticipate </a:t>
            </a:r>
            <a:r>
              <a:rPr lang="en-US" dirty="0" err="1" smtClean="0"/>
              <a:t>implementationrequirements</a:t>
            </a:r>
            <a:r>
              <a:rPr lang="en-US" dirty="0" smtClean="0"/>
              <a:t> and problems;</a:t>
            </a:r>
            <a:br>
              <a:rPr lang="en-US" dirty="0" smtClean="0"/>
            </a:br>
            <a:r>
              <a:rPr lang="en-US" dirty="0" smtClean="0"/>
              <a:t>- is coherent and integrated, being composed of components that fit with and support each other;</a:t>
            </a:r>
            <a:br>
              <a:rPr lang="en-US" dirty="0" smtClean="0"/>
            </a:br>
            <a:r>
              <a:rPr lang="en-US" dirty="0" smtClean="0"/>
              <a:t>- takes account of the needs of line managers and employees generally as well as those of the organization and its other stakeholders. As </a:t>
            </a:r>
            <a:r>
              <a:rPr lang="en-US" dirty="0" err="1" smtClean="0"/>
              <a:t>Boxall</a:t>
            </a:r>
            <a:r>
              <a:rPr lang="en-US" dirty="0" smtClean="0"/>
              <a:t> and Purcell (2003) emphasize: ‘HR planning should aim to meet the</a:t>
            </a:r>
            <a:br>
              <a:rPr lang="en-US" dirty="0" smtClean="0"/>
            </a:br>
            <a:r>
              <a:rPr lang="en-US" dirty="0" smtClean="0"/>
              <a:t>needs of the key stakeholder groups involved in people management in the firm.’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2800" i="1" dirty="0" smtClean="0"/>
              <a:t>A good strategy is one which actually makes people feel valued. It makes them knowledgeable about the organization and makes them feel clear about where they sit as a group, or team, or individual. It must show them how what they do either together or individually fits into that strategy. Importantly, it should indicate how people are going to be rewarded for their contribution and how they might be developed and grow in the organization.</a:t>
            </a:r>
          </a:p>
          <a:p>
            <a:pPr algn="ctr">
              <a:buNone/>
            </a:pPr>
            <a:r>
              <a:rPr lang="en-US" sz="2800" dirty="0" smtClean="0"/>
              <a:t>(Chief Executive, Peabody Trust)</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MEANING OF STRATEGIC </a:t>
            </a:r>
            <a:r>
              <a:rPr lang="en-US" dirty="0" err="1" smtClean="0"/>
              <a:t>HRM</a:t>
            </a:r>
            <a:r>
              <a:rPr lang="en-US" dirty="0" smtClean="0"/>
              <a:t> </a:t>
            </a:r>
            <a:endParaRPr lang="en-US" dirty="0"/>
          </a:p>
        </p:txBody>
      </p:sp>
      <p:sp>
        <p:nvSpPr>
          <p:cNvPr id="3" name="Content Placeholder 2"/>
          <p:cNvSpPr>
            <a:spLocks noGrp="1"/>
          </p:cNvSpPr>
          <p:nvPr>
            <p:ph idx="1"/>
          </p:nvPr>
        </p:nvSpPr>
        <p:spPr/>
        <p:txBody>
          <a:bodyPr>
            <a:noAutofit/>
          </a:bodyPr>
          <a:lstStyle/>
          <a:p>
            <a:pPr>
              <a:spcBef>
                <a:spcPts val="0"/>
              </a:spcBef>
              <a:buNone/>
            </a:pPr>
            <a:r>
              <a:rPr lang="en-US" sz="1600" dirty="0" smtClean="0"/>
              <a:t>Strategic </a:t>
            </a:r>
            <a:r>
              <a:rPr lang="en-US" sz="1600" dirty="0" err="1" smtClean="0"/>
              <a:t>HRM</a:t>
            </a:r>
            <a:r>
              <a:rPr lang="en-US" sz="1600" dirty="0" smtClean="0"/>
              <a:t> focuses on actions that differentiate the firm from its competitors (Purcell, 1999). It is suggested by Hendry and Pettigrew (1986) that it has four meanings: </a:t>
            </a:r>
          </a:p>
          <a:p>
            <a:pPr>
              <a:spcBef>
                <a:spcPts val="0"/>
              </a:spcBef>
            </a:pPr>
            <a:r>
              <a:rPr lang="en-US" sz="1600" dirty="0" smtClean="0"/>
              <a:t>the use of planning; </a:t>
            </a:r>
          </a:p>
          <a:p>
            <a:pPr>
              <a:spcBef>
                <a:spcPts val="0"/>
              </a:spcBef>
            </a:pPr>
            <a:r>
              <a:rPr lang="en-US" sz="1600" dirty="0" smtClean="0"/>
              <a:t>a coherent approach to the design and management of personnel </a:t>
            </a:r>
          </a:p>
          <a:p>
            <a:pPr>
              <a:spcBef>
                <a:spcPts val="0"/>
              </a:spcBef>
            </a:pPr>
            <a:r>
              <a:rPr lang="en-US" sz="1600" dirty="0" smtClean="0"/>
              <a:t>systems based on an employment policy and workforce strategy and </a:t>
            </a:r>
          </a:p>
          <a:p>
            <a:pPr>
              <a:spcBef>
                <a:spcPts val="0"/>
              </a:spcBef>
            </a:pPr>
            <a:r>
              <a:rPr lang="en-US" sz="1600" dirty="0" smtClean="0"/>
              <a:t>often underpinned by a ‘philosophy’; </a:t>
            </a:r>
          </a:p>
          <a:p>
            <a:pPr>
              <a:spcBef>
                <a:spcPts val="0"/>
              </a:spcBef>
            </a:pPr>
            <a:r>
              <a:rPr lang="en-US" sz="1600" dirty="0" smtClean="0"/>
              <a:t>matching </a:t>
            </a:r>
            <a:r>
              <a:rPr lang="en-US" sz="1600" dirty="0" err="1" smtClean="0"/>
              <a:t>HRM</a:t>
            </a:r>
            <a:r>
              <a:rPr lang="en-US" sz="1600" dirty="0" smtClean="0"/>
              <a:t> activities and policies to some explicit business strategy; </a:t>
            </a:r>
          </a:p>
          <a:p>
            <a:pPr>
              <a:spcBef>
                <a:spcPts val="0"/>
              </a:spcBef>
            </a:pPr>
            <a:r>
              <a:rPr lang="en-US" sz="1600" dirty="0" smtClean="0"/>
              <a:t>seeing the people of the organization as a ‘strategic resource’ for the </a:t>
            </a:r>
          </a:p>
          <a:p>
            <a:pPr>
              <a:spcBef>
                <a:spcPts val="0"/>
              </a:spcBef>
            </a:pPr>
            <a:r>
              <a:rPr lang="en-US" sz="1600" dirty="0" smtClean="0"/>
              <a:t>achievement of ‘competitive advantage’. </a:t>
            </a:r>
          </a:p>
          <a:p>
            <a:pPr>
              <a:spcBef>
                <a:spcPts val="0"/>
              </a:spcBef>
              <a:buNone/>
            </a:pPr>
            <a:endParaRPr lang="en-US" sz="1600" dirty="0" smtClean="0"/>
          </a:p>
          <a:p>
            <a:pPr>
              <a:spcBef>
                <a:spcPts val="0"/>
              </a:spcBef>
              <a:buNone/>
            </a:pPr>
            <a:r>
              <a:rPr lang="en-US" sz="1600" dirty="0" smtClean="0"/>
              <a:t>Strategic </a:t>
            </a:r>
            <a:r>
              <a:rPr lang="en-US" sz="1600" dirty="0" err="1" smtClean="0"/>
              <a:t>HRM</a:t>
            </a:r>
            <a:r>
              <a:rPr lang="en-US" sz="1600" dirty="0" smtClean="0"/>
              <a:t> addresses broad organizational issues relating to changes in structure and culture, organizational effectiveness and performance, matching resources to future requirements, the development of distinctive capabilities, knowledge management, and the management of change. It is concerned with both human capital requirements and the development of process capabilities, that is, the ability to get things done effectively. Overall, it deals with any major people issues that affect or are affected by the strategic plans of the organization. As </a:t>
            </a:r>
            <a:r>
              <a:rPr lang="en-US" sz="1600" dirty="0" err="1" smtClean="0"/>
              <a:t>Boxall</a:t>
            </a:r>
            <a:r>
              <a:rPr lang="en-US" sz="1600" dirty="0" smtClean="0"/>
              <a:t> (1996) remarks: ‘The critical concerns of </a:t>
            </a:r>
            <a:r>
              <a:rPr lang="en-US" sz="1600" dirty="0" err="1" smtClean="0"/>
              <a:t>HRM</a:t>
            </a:r>
            <a:r>
              <a:rPr lang="en-US" sz="1600" dirty="0" smtClean="0"/>
              <a:t>, such as choice of executive leadership and formation of positive patterns of </a:t>
            </a:r>
            <a:r>
              <a:rPr lang="en-US" sz="1600" dirty="0" err="1" smtClean="0"/>
              <a:t>labour</a:t>
            </a:r>
            <a:r>
              <a:rPr lang="en-US" sz="1600" dirty="0" smtClean="0"/>
              <a:t> relations, are strategic in any firm.’ </a:t>
            </a:r>
          </a:p>
          <a:p>
            <a:pPr>
              <a:spcBef>
                <a:spcPts val="0"/>
              </a:spcBef>
            </a:pP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OF STRATEGIC </a:t>
            </a:r>
            <a:r>
              <a:rPr lang="en-US" dirty="0" err="1" smtClean="0"/>
              <a:t>HRM</a:t>
            </a:r>
            <a:endParaRPr lang="en-US" dirty="0"/>
          </a:p>
        </p:txBody>
      </p:sp>
      <p:sp>
        <p:nvSpPr>
          <p:cNvPr id="3" name="Content Placeholder 2"/>
          <p:cNvSpPr>
            <a:spLocks noGrp="1"/>
          </p:cNvSpPr>
          <p:nvPr>
            <p:ph idx="1"/>
          </p:nvPr>
        </p:nvSpPr>
        <p:spPr>
          <a:xfrm>
            <a:off x="642910" y="1271606"/>
            <a:ext cx="8290778" cy="4800600"/>
          </a:xfrm>
        </p:spPr>
        <p:txBody>
          <a:bodyPr>
            <a:noAutofit/>
          </a:bodyPr>
          <a:lstStyle/>
          <a:p>
            <a:r>
              <a:rPr lang="en-US" sz="1900" dirty="0" smtClean="0"/>
              <a:t>The rationale for strategic </a:t>
            </a:r>
            <a:r>
              <a:rPr lang="en-US" sz="1900" dirty="0" err="1" smtClean="0"/>
              <a:t>HRM</a:t>
            </a:r>
            <a:r>
              <a:rPr lang="en-US" sz="1900" dirty="0" smtClean="0"/>
              <a:t> is the perceived advantage of having an agreed and understood basis for developing approaches to people management in the longer term. It has been suggested by </a:t>
            </a:r>
            <a:r>
              <a:rPr lang="en-US" sz="1900" dirty="0" err="1" smtClean="0"/>
              <a:t>Lengnick</a:t>
            </a:r>
            <a:r>
              <a:rPr lang="en-US" sz="1900" dirty="0" smtClean="0"/>
              <a:t>-Hall and </a:t>
            </a:r>
            <a:r>
              <a:rPr lang="en-US" sz="1900" dirty="0" err="1" smtClean="0"/>
              <a:t>Lengnick</a:t>
            </a:r>
            <a:r>
              <a:rPr lang="en-US" sz="1900" dirty="0" smtClean="0"/>
              <a:t>-Hall (1990) that underlying this rationale in a business is the concept of achieving competitive advantage through </a:t>
            </a:r>
            <a:r>
              <a:rPr lang="en-US" sz="1900" dirty="0" err="1" smtClean="0"/>
              <a:t>HRM</a:t>
            </a:r>
            <a:r>
              <a:rPr lang="en-US" sz="1900" dirty="0" smtClean="0"/>
              <a:t>. </a:t>
            </a:r>
          </a:p>
          <a:p>
            <a:pPr>
              <a:buNone/>
            </a:pPr>
            <a:endParaRPr lang="en-US" sz="1900" dirty="0" smtClean="0"/>
          </a:p>
          <a:p>
            <a:r>
              <a:rPr lang="en-US" sz="1900" dirty="0" smtClean="0"/>
              <a:t>Strategic </a:t>
            </a:r>
            <a:r>
              <a:rPr lang="en-US" sz="1900" dirty="0" err="1" smtClean="0"/>
              <a:t>HRM</a:t>
            </a:r>
            <a:r>
              <a:rPr lang="en-US" sz="1900" dirty="0" smtClean="0"/>
              <a:t> supplies a perspective on the way in which critical issues or success factors related to people can be addressed, and strategic decisions are made that have a major and long-term impact on the </a:t>
            </a:r>
            <a:r>
              <a:rPr lang="en-US" sz="1900" dirty="0" err="1" smtClean="0"/>
              <a:t>behaviour</a:t>
            </a:r>
            <a:r>
              <a:rPr lang="en-US" sz="1900" dirty="0" smtClean="0"/>
              <a:t> and success of the organization. The fundamental aim of strategic </a:t>
            </a:r>
            <a:r>
              <a:rPr lang="en-US" sz="1900" dirty="0" err="1" smtClean="0"/>
              <a:t>HRM</a:t>
            </a:r>
            <a:r>
              <a:rPr lang="en-US" sz="1900" dirty="0" smtClean="0"/>
              <a:t> is to generate strategic capability by ensuring that the organization has the skilled, committed and well-motivated employees it needs to achieve sustained competitive advantage. Its objective is to provide a sense of direction in an often turbulent environment so that the business needs of the organization, and the individual and collective needs of its employees can be met by the development and implementation of coherent and practical HR policies and </a:t>
            </a:r>
            <a:r>
              <a:rPr lang="en-US" sz="1900" dirty="0" err="1" smtClean="0"/>
              <a:t>programmes</a:t>
            </a:r>
            <a:r>
              <a:rPr lang="en-US" sz="1900" dirty="0" smtClean="0"/>
              <a:t>. As Dyer and Holder (1988) remark, strategic </a:t>
            </a:r>
            <a:r>
              <a:rPr lang="en-US" sz="1900" dirty="0" err="1" smtClean="0"/>
              <a:t>HRM</a:t>
            </a:r>
            <a:r>
              <a:rPr lang="en-US" sz="1900" dirty="0" smtClean="0"/>
              <a:t> should provide ‘unifying frameworks which are at once broad, contingency based and integrative’. </a:t>
            </a:r>
          </a:p>
          <a:p>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OF STRATEGIC </a:t>
            </a:r>
            <a:r>
              <a:rPr lang="en-US" dirty="0" err="1" smtClean="0"/>
              <a:t>HRM</a:t>
            </a:r>
            <a:endParaRPr lang="en-US" dirty="0"/>
          </a:p>
        </p:txBody>
      </p:sp>
      <p:sp>
        <p:nvSpPr>
          <p:cNvPr id="3" name="Content Placeholder 2"/>
          <p:cNvSpPr>
            <a:spLocks noGrp="1"/>
          </p:cNvSpPr>
          <p:nvPr>
            <p:ph idx="1"/>
          </p:nvPr>
        </p:nvSpPr>
        <p:spPr>
          <a:xfrm>
            <a:off x="567502" y="1142984"/>
            <a:ext cx="8219340" cy="4962540"/>
          </a:xfrm>
        </p:spPr>
        <p:txBody>
          <a:bodyPr>
            <a:noAutofit/>
          </a:bodyPr>
          <a:lstStyle/>
          <a:p>
            <a:r>
              <a:rPr lang="en-US" sz="1900" dirty="0" smtClean="0"/>
              <a:t>When considering the aims of strategic </a:t>
            </a:r>
            <a:r>
              <a:rPr lang="en-US" sz="1900" dirty="0" err="1" smtClean="0"/>
              <a:t>HRM</a:t>
            </a:r>
            <a:r>
              <a:rPr lang="en-US" sz="1900" dirty="0" smtClean="0"/>
              <a:t> it is necessary to consider how HR strategies will take into account the interests of all the stakeholders in the organization: employees in general as well as owners and management. In Storey’s (1989) terms, ‘soft strategic </a:t>
            </a:r>
            <a:r>
              <a:rPr lang="en-US" sz="1900" dirty="0" err="1" smtClean="0"/>
              <a:t>HRM</a:t>
            </a:r>
            <a:r>
              <a:rPr lang="en-US" sz="1900" dirty="0" smtClean="0"/>
              <a:t>’ will place greater emphasis on the human relations aspect of people management, stressing continuous development, communication, involvement, security of employment, the quality of working life and work–life balance. Ethical considerations will be important. ‘Hard strategic </a:t>
            </a:r>
            <a:r>
              <a:rPr lang="en-US" sz="1900" dirty="0" err="1" smtClean="0"/>
              <a:t>HRM</a:t>
            </a:r>
            <a:r>
              <a:rPr lang="en-US" sz="1900" dirty="0" smtClean="0"/>
              <a:t>’ on the other hand will emphasize the yield to be obtained by investing in human resources in the interests of the business. </a:t>
            </a:r>
          </a:p>
          <a:p>
            <a:pPr>
              <a:buNone/>
            </a:pPr>
            <a:endParaRPr lang="en-US" sz="1900" dirty="0" smtClean="0"/>
          </a:p>
          <a:p>
            <a:r>
              <a:rPr lang="en-US" sz="1900" dirty="0" smtClean="0"/>
              <a:t>Strategic </a:t>
            </a:r>
            <a:r>
              <a:rPr lang="en-US" sz="1900" dirty="0" err="1" smtClean="0"/>
              <a:t>HRM</a:t>
            </a:r>
            <a:r>
              <a:rPr lang="en-US" sz="1900" dirty="0" smtClean="0"/>
              <a:t> should attempt to achieve a proper balance between the hard and soft elements. All organizations exist to achieve a purpose and they must ensure that they have the resources required to do so and that they use them effectively. But they should also take into account the human considerations contained in the concept of soft strategic </a:t>
            </a:r>
            <a:r>
              <a:rPr lang="en-US" sz="1900" dirty="0" err="1" smtClean="0"/>
              <a:t>HRM</a:t>
            </a:r>
            <a:r>
              <a:rPr lang="en-US" sz="1900" dirty="0" smtClean="0"/>
              <a:t>. In the words of Quinn Mills (1983), they should plan with people in mind, taking into account the needs and aspirations of all the members of the organization. The problem is that hard considerations in many businesses will come first, leaving soft ones some way behind. </a:t>
            </a:r>
          </a:p>
          <a:p>
            <a:endParaRPr lang="en-US"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APPROACHES TO STRATEGIC </a:t>
            </a:r>
            <a:r>
              <a:rPr lang="en-US" dirty="0" err="1" smtClean="0"/>
              <a:t>HRM</a:t>
            </a:r>
            <a:r>
              <a:rPr lang="en-US" dirty="0" smtClean="0"/>
              <a:t> </a:t>
            </a:r>
            <a:endParaRPr lang="en-US" dirty="0"/>
          </a:p>
        </p:txBody>
      </p:sp>
      <p:sp>
        <p:nvSpPr>
          <p:cNvPr id="3" name="Content Placeholder 2"/>
          <p:cNvSpPr>
            <a:spLocks noGrp="1"/>
          </p:cNvSpPr>
          <p:nvPr>
            <p:ph idx="1"/>
          </p:nvPr>
        </p:nvSpPr>
        <p:spPr/>
        <p:txBody>
          <a:bodyPr/>
          <a:lstStyle/>
          <a:p>
            <a:r>
              <a:rPr lang="en-US" dirty="0" smtClean="0"/>
              <a:t>There are five approaches to strategic </a:t>
            </a:r>
            <a:r>
              <a:rPr lang="en-US" dirty="0" err="1" smtClean="0"/>
              <a:t>HRM</a:t>
            </a:r>
            <a:r>
              <a:rPr lang="en-US" dirty="0" smtClean="0"/>
              <a:t>. These consist of resource-based strategy, achieving strategic fit, high-performance management, high- commitment management and high-involvement management, as described below.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resource-based approach</a:t>
            </a:r>
            <a:endParaRPr lang="en-US" dirty="0"/>
          </a:p>
        </p:txBody>
      </p:sp>
      <p:sp>
        <p:nvSpPr>
          <p:cNvPr id="3" name="Content Placeholder 2"/>
          <p:cNvSpPr>
            <a:spLocks noGrp="1"/>
          </p:cNvSpPr>
          <p:nvPr>
            <p:ph idx="1"/>
          </p:nvPr>
        </p:nvSpPr>
        <p:spPr>
          <a:xfrm>
            <a:off x="928662" y="1447800"/>
            <a:ext cx="8005026" cy="4800600"/>
          </a:xfrm>
        </p:spPr>
        <p:txBody>
          <a:bodyPr>
            <a:noAutofit/>
          </a:bodyPr>
          <a:lstStyle/>
          <a:p>
            <a:r>
              <a:rPr lang="en-US" sz="2000" dirty="0" smtClean="0"/>
              <a:t>A fundamental aim of resource-based HR strategy, as Barney (1991) indicates, is to develop strategic capability – achieving strategic fit between resources and opportunities and obtaining added value from the effective deployment of resources. A resource-based approach will address methods of increasing the firm’s strategic capability by the development of managers and other staff who can think and plan strategically and who understand the key strategic issues. </a:t>
            </a:r>
          </a:p>
          <a:p>
            <a:r>
              <a:rPr lang="en-US" sz="2000" dirty="0" smtClean="0"/>
              <a:t>The resource-based approach is founded on the belief that competitive advantage is obtained if a firm can obtain and develop human resources that enable it to learn faster and apply its learning more effectively than its rivals (Hamel and </a:t>
            </a:r>
            <a:r>
              <a:rPr lang="en-US" sz="2000" dirty="0" err="1" smtClean="0"/>
              <a:t>Prahalad</a:t>
            </a:r>
            <a:r>
              <a:rPr lang="en-US" sz="2000" dirty="0" smtClean="0"/>
              <a:t>, 1989). Human resources are defined by Barney (1995) as follows: ‘Human resources include all the experience, knowledge, </a:t>
            </a:r>
            <a:r>
              <a:rPr lang="en-US" sz="2000" dirty="0" err="1" smtClean="0"/>
              <a:t>judgement</a:t>
            </a:r>
            <a:r>
              <a:rPr lang="en-US" sz="2000" dirty="0" smtClean="0"/>
              <a:t>, risk-taking propensity and wisdom of individuals associated with the firm.’ </a:t>
            </a:r>
            <a:r>
              <a:rPr lang="en-US" sz="2000" dirty="0" err="1" smtClean="0"/>
              <a:t>Kamoche</a:t>
            </a:r>
            <a:r>
              <a:rPr lang="en-US" sz="2000" dirty="0" smtClean="0"/>
              <a:t> (1996) suggests that: ‘In the resource-based view, the firm is seen as a bundle of tangible and intangible resources and capabilities required for product/market competition.’ </a:t>
            </a:r>
            <a:br>
              <a:rPr lang="en-US" sz="2000" dirty="0" smtClean="0"/>
            </a:b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resource-based approach</a:t>
            </a:r>
            <a:endParaRPr lang="en-US" dirty="0"/>
          </a:p>
        </p:txBody>
      </p:sp>
      <p:sp>
        <p:nvSpPr>
          <p:cNvPr id="3" name="Content Placeholder 2"/>
          <p:cNvSpPr>
            <a:spLocks noGrp="1"/>
          </p:cNvSpPr>
          <p:nvPr>
            <p:ph idx="1"/>
          </p:nvPr>
        </p:nvSpPr>
        <p:spPr>
          <a:xfrm>
            <a:off x="857224" y="1285860"/>
            <a:ext cx="8076464" cy="4962540"/>
          </a:xfrm>
        </p:spPr>
        <p:txBody>
          <a:bodyPr>
            <a:normAutofit fontScale="70000" lnSpcReduction="20000"/>
          </a:bodyPr>
          <a:lstStyle/>
          <a:p>
            <a:r>
              <a:rPr lang="en-US" dirty="0" smtClean="0"/>
              <a:t>In line with human capital theory, resource-based theory emphasizes that investment in people adds to their value in the firm. The strategic goal will be to ‘create firms which are more intelligent and flexible than their competitors’ (</a:t>
            </a:r>
            <a:r>
              <a:rPr lang="en-US" dirty="0" err="1" smtClean="0"/>
              <a:t>Boxall</a:t>
            </a:r>
            <a:r>
              <a:rPr lang="en-US" dirty="0" smtClean="0"/>
              <a:t>, 1996) by hiring and developing more talented staff and by extending their skills base. Resource-based strategy is therefore concerned with the enhancement of the human or intellectual capital of the firm. As Ulrich (1998) comments: ‘Knowledge has become a direct competitive advantage for companies selling ideas and relationships. The challenge to organizations is to ensure that they have the capability to find, assimilate, compensate and retain the talented individuals they need.’ </a:t>
            </a:r>
          </a:p>
          <a:p>
            <a:endParaRPr lang="en-US" dirty="0" smtClean="0"/>
          </a:p>
          <a:p>
            <a:r>
              <a:rPr lang="en-US" dirty="0" err="1" smtClean="0"/>
              <a:t>Aconvincing</a:t>
            </a:r>
            <a:r>
              <a:rPr lang="en-US" dirty="0" smtClean="0"/>
              <a:t> rationale for resource-based strategy has been produced by Grant (1991):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resource-based approach</a:t>
            </a:r>
            <a:endParaRPr lang="en-US" dirty="0"/>
          </a:p>
        </p:txBody>
      </p:sp>
      <p:sp>
        <p:nvSpPr>
          <p:cNvPr id="3" name="Content Placeholder 2"/>
          <p:cNvSpPr>
            <a:spLocks noGrp="1"/>
          </p:cNvSpPr>
          <p:nvPr>
            <p:ph idx="1"/>
          </p:nvPr>
        </p:nvSpPr>
        <p:spPr>
          <a:xfrm>
            <a:off x="714348" y="1142984"/>
            <a:ext cx="8076464" cy="4800600"/>
          </a:xfrm>
        </p:spPr>
        <p:txBody>
          <a:bodyPr>
            <a:noAutofit/>
          </a:bodyPr>
          <a:lstStyle/>
          <a:p>
            <a:r>
              <a:rPr lang="en-US" sz="1800" i="1" dirty="0" smtClean="0"/>
              <a:t>When the external environment is in a state of flux, the firm’s own resources and capabilities may be a much more stable basis on which to define its identity. Hence, a definition of a business in terms of what it is capable of doing may offer a more durable basis for strategy than a definition based upon the needs (</a:t>
            </a:r>
            <a:r>
              <a:rPr lang="en-US" sz="1800" i="1" dirty="0" err="1" smtClean="0"/>
              <a:t>eg</a:t>
            </a:r>
            <a:r>
              <a:rPr lang="en-US" sz="1800" i="1" dirty="0" smtClean="0"/>
              <a:t> markets) which the business seeks to satisfy. </a:t>
            </a:r>
            <a:endParaRPr lang="en-US" sz="1800" dirty="0" smtClean="0"/>
          </a:p>
          <a:p>
            <a:r>
              <a:rPr lang="en-US" sz="1800" dirty="0" smtClean="0"/>
              <a:t>Unique talents among employees, including superior performance, productivity, flexibility, innovation, and the ability to deliver high levels of personal customer service, are ways in which people provide a critical ingredient in developing an organization’s competitive position. People also provide the key to managing the pivotal interdependencies across functional activities and the important external relationships. It can be argued that one of the clear benefits arising from competitive advantage based on the effective management of people is that such an advantage is hard to imitate. An organization’s HR strategies, policies and practices are a unique blend of processes, procedures, personalities, styles, capabilities and organizational culture. One of the keys to competitive advantage is the ability to differentiate what the business supplies to its customers from what is supplied by its competitors. Such differentiation can be achieved by having HR strategies that ensure that the firm has higher-quality people than its competitors, by developing and nurturing the intellectual capital possessed by the business and by functioning as a ‘learning organization’. </a:t>
            </a:r>
          </a:p>
          <a:p>
            <a:endParaRPr lang="en-US"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TotalTime>
  <Words>800</Words>
  <Application>Microsoft Office PowerPoint</Application>
  <PresentationFormat>On-screen Show (4:3)</PresentationFormat>
  <Paragraphs>110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Solstice</vt:lpstr>
      <vt:lpstr>Strategic Human Resources Management  Concept and Issues</vt:lpstr>
      <vt:lpstr>STRATEGIC HRM DEFINED </vt:lpstr>
      <vt:lpstr>THE MEANING OF STRATEGIC HRM </vt:lpstr>
      <vt:lpstr>AIMS OF STRATEGIC HRM</vt:lpstr>
      <vt:lpstr>AIMS OF STRATEGIC HRM</vt:lpstr>
      <vt:lpstr>APPROACHES TO STRATEGIC HRM </vt:lpstr>
      <vt:lpstr>The resource-based approach</vt:lpstr>
      <vt:lpstr>The resource-based approach</vt:lpstr>
      <vt:lpstr>The resource-based approach</vt:lpstr>
      <vt:lpstr>Strategic fit </vt:lpstr>
      <vt:lpstr>High-performance management </vt:lpstr>
      <vt:lpstr>High-commitment management</vt:lpstr>
      <vt:lpstr>High-involvement management </vt:lpstr>
      <vt:lpstr>LIMITATIONS TO THE CONCEPT OF STRATEGIC HRM  </vt:lpstr>
      <vt:lpstr>Issues of Specific HR strategies</vt:lpstr>
      <vt:lpstr>examples of specific HR strategies</vt:lpstr>
      <vt:lpstr>examples of specific HR strategies</vt:lpstr>
      <vt:lpstr>examples of specific HR strategies</vt:lpstr>
      <vt:lpstr>examples of specific HR strategies</vt:lpstr>
      <vt:lpstr>examples of specific HR strategies</vt:lpstr>
      <vt:lpstr>CRITERIA FOR AN EFFECTIVE HR STRATEGY</vt:lpstr>
      <vt:lpstr>Slide 22</vt:lpstr>
    </vt:vector>
  </TitlesOfParts>
  <Company>UNY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Human Resources Management</dc:title>
  <dc:creator>UNY</dc:creator>
  <cp:lastModifiedBy>user</cp:lastModifiedBy>
  <cp:revision>18</cp:revision>
  <dcterms:created xsi:type="dcterms:W3CDTF">2012-02-15T07:07:05Z</dcterms:created>
  <dcterms:modified xsi:type="dcterms:W3CDTF">2012-02-15T09:31:36Z</dcterms:modified>
</cp:coreProperties>
</file>