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0" r:id="rId4"/>
    <p:sldId id="295" r:id="rId5"/>
    <p:sldId id="291" r:id="rId6"/>
    <p:sldId id="293" r:id="rId7"/>
    <p:sldId id="294" r:id="rId8"/>
    <p:sldId id="302" r:id="rId9"/>
    <p:sldId id="303" r:id="rId10"/>
    <p:sldId id="304" r:id="rId11"/>
    <p:sldId id="300" r:id="rId12"/>
    <p:sldId id="292" r:id="rId13"/>
    <p:sldId id="301" r:id="rId14"/>
    <p:sldId id="298" r:id="rId15"/>
    <p:sldId id="296" r:id="rId16"/>
    <p:sldId id="299" r:id="rId17"/>
    <p:sldId id="297" r:id="rId18"/>
    <p:sldId id="282" r:id="rId19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451B"/>
    <a:srgbClr val="E4955A"/>
    <a:srgbClr val="C45A12"/>
    <a:srgbClr val="993300"/>
    <a:srgbClr val="FF9966"/>
    <a:srgbClr val="800000"/>
    <a:srgbClr val="F09456"/>
    <a:srgbClr val="993366"/>
    <a:srgbClr val="EE0000"/>
    <a:srgbClr val="FF1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02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17/11/2015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53503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17/11/2015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2709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17/11/2015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974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17/11/2015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7833816" y="0"/>
            <a:ext cx="4358186" cy="6858000"/>
          </a:xfrm>
          <a:prstGeom prst="rect">
            <a:avLst/>
          </a:prstGeom>
          <a:solidFill>
            <a:schemeClr val="accent4">
              <a:lumMod val="20000"/>
              <a:lumOff val="80000"/>
              <a:alpha val="7215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Rectangle 13"/>
          <p:cNvSpPr/>
          <p:nvPr userDrawn="1"/>
        </p:nvSpPr>
        <p:spPr>
          <a:xfrm>
            <a:off x="1821376" y="256963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ectangle 20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7" t="8007" r="49935" b="5732"/>
          <a:stretch/>
        </p:blipFill>
        <p:spPr>
          <a:xfrm>
            <a:off x="257965" y="185738"/>
            <a:ext cx="1205948" cy="2238721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5486054"/>
            <a:ext cx="1665027" cy="1177235"/>
          </a:xfrm>
          <a:prstGeom prst="rect">
            <a:avLst/>
          </a:prstGeom>
          <a:solidFill>
            <a:srgbClr val="DF451B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57" y="3768023"/>
            <a:ext cx="1479471" cy="282218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"/>
          <a:stretch/>
        </p:blipFill>
        <p:spPr>
          <a:xfrm>
            <a:off x="226842" y="2572508"/>
            <a:ext cx="476770" cy="107051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"/>
          <a:stretch/>
        </p:blipFill>
        <p:spPr>
          <a:xfrm>
            <a:off x="959847" y="2560984"/>
            <a:ext cx="476770" cy="107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10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17/11/2015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18130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17/11/2015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6825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17/11/2015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6220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17/11/2015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899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17/11/2015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6597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17/11/2015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25162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17/11/2015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8230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33F96-1634-485F-8387-403A94344EF7}" type="datetimeFigureOut">
              <a:rPr lang="id-ID" smtClean="0"/>
              <a:t>17/11/2015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559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6.JPG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5845" y="1543248"/>
            <a:ext cx="3878363" cy="4762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/>
        </p:nvSpPr>
        <p:spPr>
          <a:xfrm>
            <a:off x="2662518" y="3272"/>
            <a:ext cx="9529482" cy="6858000"/>
          </a:xfrm>
          <a:prstGeom prst="rect">
            <a:avLst/>
          </a:prstGeom>
          <a:solidFill>
            <a:schemeClr val="accent4">
              <a:lumMod val="20000"/>
              <a:lumOff val="80000"/>
              <a:alpha val="611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86513" y="3734490"/>
            <a:ext cx="6505487" cy="553793"/>
          </a:xfrm>
        </p:spPr>
        <p:txBody>
          <a:bodyPr/>
          <a:lstStyle/>
          <a:p>
            <a:r>
              <a:rPr lang="id-ID" dirty="0" smtClean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Oleh: Ikhwanuddin, MT &amp; TIM</a:t>
            </a:r>
            <a:endParaRPr lang="id-ID" dirty="0">
              <a:ln w="0"/>
              <a:solidFill>
                <a:schemeClr val="bg2">
                  <a:lumMod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2662517" cy="6858000"/>
          </a:xfrm>
          <a:prstGeom prst="rect">
            <a:avLst/>
          </a:prstGeom>
          <a:solidFill>
            <a:schemeClr val="accent2">
              <a:lumMod val="75000"/>
              <a:alpha val="6078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86513" y="897326"/>
            <a:ext cx="6505487" cy="1524718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id-ID" sz="5400" b="1" dirty="0" smtClean="0">
                <a:ln/>
                <a:solidFill>
                  <a:schemeClr val="accent2">
                    <a:lumMod val="50000"/>
                  </a:schemeClr>
                </a:solidFill>
              </a:rPr>
              <a:t>MENGGAMBAR RENCANA &amp; DETIL  </a:t>
            </a:r>
            <a:endParaRPr lang="id-ID" sz="5400" b="1" dirty="0">
              <a:ln/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344208" y="2471922"/>
            <a:ext cx="7847794" cy="96035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800" b="1" spc="50" dirty="0" smtClean="0">
                <a:ln w="9525" cmpd="sng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PINTU &amp; JENDELA</a:t>
            </a:r>
            <a:endParaRPr lang="id-ID" sz="4800" b="1" spc="50" dirty="0"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43" y="1125060"/>
            <a:ext cx="3836683" cy="316322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60" y="4288283"/>
            <a:ext cx="3920047" cy="201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1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93075" y="259307"/>
            <a:ext cx="9598924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NOTASI BUKAAN TIPE </a:t>
            </a:r>
            <a:r>
              <a:rPr lang="id-ID" sz="4000" dirty="0" smtClean="0">
                <a:solidFill>
                  <a:schemeClr val="bg1"/>
                </a:solidFill>
              </a:rPr>
              <a:t>PINTU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907473" y="1479837"/>
            <a:ext cx="5967285" cy="8812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dirty="0" smtClean="0"/>
              <a:t>B</a:t>
            </a:r>
            <a:r>
              <a:rPr lang="id-ID" sz="3200" dirty="0" smtClean="0"/>
              <a:t>.3b. Arah bukaan pintu memiliki notasi sbb:</a:t>
            </a:r>
            <a:endParaRPr lang="id-ID" sz="3200" dirty="0" smtClean="0"/>
          </a:p>
          <a:p>
            <a:pPr marL="0" indent="0" algn="just">
              <a:buNone/>
            </a:pPr>
            <a:endParaRPr lang="id-ID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8246362" y="1556859"/>
            <a:ext cx="1405720" cy="2636606"/>
            <a:chOff x="8362384" y="4041656"/>
            <a:chExt cx="1405720" cy="2333768"/>
          </a:xfrm>
        </p:grpSpPr>
        <p:sp>
          <p:nvSpPr>
            <p:cNvPr id="7" name="Rectangle 6"/>
            <p:cNvSpPr/>
            <p:nvPr/>
          </p:nvSpPr>
          <p:spPr>
            <a:xfrm>
              <a:off x="8362384" y="4041656"/>
              <a:ext cx="1405720" cy="2333768"/>
            </a:xfrm>
            <a:prstGeom prst="rect">
              <a:avLst/>
            </a:prstGeom>
            <a:solidFill>
              <a:srgbClr val="C45A12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" name="Rectangle 7"/>
            <p:cNvSpPr/>
            <p:nvPr/>
          </p:nvSpPr>
          <p:spPr>
            <a:xfrm>
              <a:off x="8460003" y="4133313"/>
              <a:ext cx="1210481" cy="2132242"/>
            </a:xfrm>
            <a:prstGeom prst="rect">
              <a:avLst/>
            </a:prstGeom>
            <a:solidFill>
              <a:srgbClr val="E4955A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641643" y="4310727"/>
              <a:ext cx="841422" cy="17644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10" name="Straight Connector 9"/>
            <p:cNvCxnSpPr>
              <a:endCxn id="9" idx="3"/>
            </p:cNvCxnSpPr>
            <p:nvPr/>
          </p:nvCxnSpPr>
          <p:spPr>
            <a:xfrm>
              <a:off x="8612782" y="4285397"/>
              <a:ext cx="870283" cy="90755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9" idx="3"/>
            </p:cNvCxnSpPr>
            <p:nvPr/>
          </p:nvCxnSpPr>
          <p:spPr>
            <a:xfrm flipH="1">
              <a:off x="8641643" y="5192950"/>
              <a:ext cx="841422" cy="8822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ontent Placeholder 2"/>
          <p:cNvSpPr txBox="1">
            <a:spLocks/>
          </p:cNvSpPr>
          <p:nvPr/>
        </p:nvSpPr>
        <p:spPr>
          <a:xfrm>
            <a:off x="1907473" y="2711345"/>
            <a:ext cx="5612679" cy="2964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Bukaan samping (engsel samping)</a:t>
            </a:r>
            <a:endParaRPr lang="id-ID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Bukaan samping (Geser</a:t>
            </a:r>
            <a:r>
              <a:rPr lang="id-ID" dirty="0" smtClean="0"/>
              <a:t>)</a:t>
            </a:r>
          </a:p>
          <a:p>
            <a:pPr marL="0" indent="0">
              <a:buNone/>
            </a:pPr>
            <a:endParaRPr lang="id-ID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10403751" y="1556859"/>
            <a:ext cx="1405720" cy="2636606"/>
          </a:xfrm>
          <a:prstGeom prst="rect">
            <a:avLst/>
          </a:prstGeom>
          <a:solidFill>
            <a:srgbClr val="C45A12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Rectangle 14"/>
          <p:cNvSpPr/>
          <p:nvPr/>
        </p:nvSpPr>
        <p:spPr>
          <a:xfrm>
            <a:off x="10501370" y="1660410"/>
            <a:ext cx="1210481" cy="2408929"/>
          </a:xfrm>
          <a:prstGeom prst="rect">
            <a:avLst/>
          </a:prstGeom>
          <a:solidFill>
            <a:srgbClr val="E4955A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Rectangle 15"/>
          <p:cNvSpPr/>
          <p:nvPr/>
        </p:nvSpPr>
        <p:spPr>
          <a:xfrm>
            <a:off x="10683010" y="1860846"/>
            <a:ext cx="841422" cy="19934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0235405" y="2841784"/>
            <a:ext cx="699970" cy="1576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e 24"/>
          <p:cNvSpPr/>
          <p:nvPr/>
        </p:nvSpPr>
        <p:spPr>
          <a:xfrm>
            <a:off x="7226058" y="4739176"/>
            <a:ext cx="2286000" cy="2314253"/>
          </a:xfrm>
          <a:prstGeom prst="pie">
            <a:avLst>
              <a:gd name="adj1" fmla="val 16226279"/>
              <a:gd name="adj2" fmla="val 21579058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8162876" y="4723573"/>
            <a:ext cx="1538050" cy="1497723"/>
            <a:chOff x="8329069" y="4713890"/>
            <a:chExt cx="1538050" cy="1497723"/>
          </a:xfrm>
        </p:grpSpPr>
        <p:sp>
          <p:nvSpPr>
            <p:cNvPr id="22" name="Rectangle 21"/>
            <p:cNvSpPr/>
            <p:nvPr/>
          </p:nvSpPr>
          <p:spPr>
            <a:xfrm>
              <a:off x="8329069" y="5880537"/>
              <a:ext cx="181640" cy="331076"/>
            </a:xfrm>
            <a:prstGeom prst="rect">
              <a:avLst/>
            </a:prstGeom>
            <a:solidFill>
              <a:srgbClr val="E4955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685479" y="5872652"/>
              <a:ext cx="181640" cy="331076"/>
            </a:xfrm>
            <a:prstGeom prst="rect">
              <a:avLst/>
            </a:prstGeom>
            <a:solidFill>
              <a:srgbClr val="E4955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496760" y="4713890"/>
              <a:ext cx="45719" cy="1166647"/>
            </a:xfrm>
            <a:prstGeom prst="rect">
              <a:avLst/>
            </a:prstGeom>
            <a:solidFill>
              <a:srgbClr val="E4955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542479" y="5872652"/>
              <a:ext cx="1143000" cy="4571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0235405" y="5606923"/>
            <a:ext cx="1538050" cy="620328"/>
            <a:chOff x="10235405" y="5606923"/>
            <a:chExt cx="1538050" cy="620328"/>
          </a:xfrm>
        </p:grpSpPr>
        <p:sp>
          <p:nvSpPr>
            <p:cNvPr id="29" name="Rectangle 28"/>
            <p:cNvSpPr/>
            <p:nvPr/>
          </p:nvSpPr>
          <p:spPr>
            <a:xfrm>
              <a:off x="10235405" y="5896175"/>
              <a:ext cx="181640" cy="331076"/>
            </a:xfrm>
            <a:prstGeom prst="rect">
              <a:avLst/>
            </a:prstGeom>
            <a:solidFill>
              <a:srgbClr val="E4955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1591815" y="5888290"/>
              <a:ext cx="181640" cy="331076"/>
            </a:xfrm>
            <a:prstGeom prst="rect">
              <a:avLst/>
            </a:prstGeom>
            <a:solidFill>
              <a:srgbClr val="E4955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1" name="Rectangle 30"/>
            <p:cNvSpPr/>
            <p:nvPr/>
          </p:nvSpPr>
          <p:spPr>
            <a:xfrm rot="5400000">
              <a:off x="10985632" y="5283118"/>
              <a:ext cx="45719" cy="1166647"/>
            </a:xfrm>
            <a:prstGeom prst="rect">
              <a:avLst/>
            </a:prstGeom>
            <a:solidFill>
              <a:srgbClr val="E4955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0448815" y="5888290"/>
              <a:ext cx="1143000" cy="4571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33" name="Straight Arrow Connector 32"/>
            <p:cNvCxnSpPr/>
            <p:nvPr/>
          </p:nvCxnSpPr>
          <p:spPr>
            <a:xfrm>
              <a:off x="10753736" y="5606923"/>
              <a:ext cx="699970" cy="1576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535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0129" y="259307"/>
            <a:ext cx="9811870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PENGERTIAN </a:t>
            </a:r>
            <a:r>
              <a:rPr lang="id-ID" sz="4000" dirty="0" smtClean="0">
                <a:solidFill>
                  <a:schemeClr val="bg1"/>
                </a:solidFill>
              </a:rPr>
              <a:t>JENDELA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876516" y="1617648"/>
            <a:ext cx="9832263" cy="1618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b="1" dirty="0" smtClean="0"/>
              <a:t>Jendela</a:t>
            </a:r>
            <a:r>
              <a:rPr lang="id-ID" sz="3200" dirty="0" smtClean="0"/>
              <a:t>: elemen bangunan yang merupakan bukaan ruang pada dinding penyekat ruang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186086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80129" y="309282"/>
            <a:ext cx="9811870" cy="820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accent2">
                    <a:lumMod val="50000"/>
                  </a:schemeClr>
                </a:solidFill>
              </a:rPr>
              <a:t>ELEMEN GAMBAR DENAH</a:t>
            </a:r>
            <a:endParaRPr lang="id-ID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93075" y="259307"/>
            <a:ext cx="9598924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FUNGSI </a:t>
            </a:r>
            <a:r>
              <a:rPr lang="id-ID" sz="4000" dirty="0" smtClean="0">
                <a:solidFill>
                  <a:schemeClr val="bg1"/>
                </a:solidFill>
              </a:rPr>
              <a:t>JENDELA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907473" y="2397446"/>
            <a:ext cx="6021876" cy="40579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Sebagai penyedia view ke luar ruangan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Sebagai elemen yang memungkinkan masuknya cahaya alami ke dalam ruang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Sebagai elemen yang memungkinkan terjadinya sirkulasi udara ruangan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Sebagai elemen estetika ruang</a:t>
            </a:r>
            <a:endParaRPr lang="id-ID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907473" y="1479837"/>
            <a:ext cx="5830808" cy="567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d-ID" sz="3200" dirty="0"/>
              <a:t>B</a:t>
            </a:r>
            <a:r>
              <a:rPr lang="id-ID" sz="3200" dirty="0" smtClean="0"/>
              <a:t>. </a:t>
            </a:r>
            <a:r>
              <a:rPr lang="id-ID" sz="3200" dirty="0" smtClean="0"/>
              <a:t>FUNGSI JENDELA:</a:t>
            </a:r>
          </a:p>
          <a:p>
            <a:pPr marL="0" indent="0" algn="just">
              <a:buNone/>
            </a:pP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62253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93075" y="259307"/>
            <a:ext cx="9598924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ELEMEN KONSTRUKSI </a:t>
            </a:r>
            <a:r>
              <a:rPr lang="id-ID" sz="4000" dirty="0" smtClean="0">
                <a:solidFill>
                  <a:schemeClr val="bg1"/>
                </a:solidFill>
              </a:rPr>
              <a:t>JENDELA</a:t>
            </a:r>
            <a:endParaRPr lang="id-ID" sz="40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1712" b="47990"/>
          <a:stretch/>
        </p:blipFill>
        <p:spPr>
          <a:xfrm>
            <a:off x="6588142" y="2556173"/>
            <a:ext cx="3021804" cy="345308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299434" y="3055110"/>
            <a:ext cx="1300537" cy="24183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907473" y="1479837"/>
            <a:ext cx="5967285" cy="4809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dirty="0" smtClean="0"/>
              <a:t>Elemen </a:t>
            </a:r>
            <a:r>
              <a:rPr lang="id-ID" sz="3200" dirty="0" smtClean="0"/>
              <a:t>Jendela </a:t>
            </a:r>
            <a:r>
              <a:rPr lang="id-ID" sz="3200" dirty="0" smtClean="0"/>
              <a:t>terdiri dari: 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953242" y="2096377"/>
            <a:ext cx="3517891" cy="3580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Kusen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Daun pintu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/>
              <a:t>K</a:t>
            </a:r>
            <a:r>
              <a:rPr lang="id-ID" dirty="0" smtClean="0"/>
              <a:t>upingan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Angkur</a:t>
            </a:r>
            <a:endParaRPr lang="id-ID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Engsel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Pengunci </a:t>
            </a:r>
            <a:r>
              <a:rPr lang="id-ID" dirty="0" smtClean="0"/>
              <a:t>(grendel)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Hak angin</a:t>
            </a:r>
            <a:endParaRPr lang="id-ID" dirty="0"/>
          </a:p>
        </p:txBody>
      </p:sp>
      <p:sp>
        <p:nvSpPr>
          <p:cNvPr id="3" name="Oval 2"/>
          <p:cNvSpPr/>
          <p:nvPr/>
        </p:nvSpPr>
        <p:spPr>
          <a:xfrm>
            <a:off x="7693975" y="2096377"/>
            <a:ext cx="416858" cy="38881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solidFill>
                  <a:schemeClr val="tx1"/>
                </a:solidFill>
              </a:rPr>
              <a:t>1</a:t>
            </a:r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391817" y="2104515"/>
            <a:ext cx="416858" cy="38881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>
                <a:solidFill>
                  <a:schemeClr val="tx1"/>
                </a:solidFill>
              </a:rPr>
              <a:t>2</a:t>
            </a:r>
            <a:endParaRPr lang="id-ID" sz="2000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0600246" y="2492203"/>
            <a:ext cx="1" cy="35857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339" y="2850775"/>
            <a:ext cx="1603813" cy="2826391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6588142" y="2955015"/>
            <a:ext cx="343711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6196346" y="2760608"/>
            <a:ext cx="416858" cy="38881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solidFill>
                  <a:schemeClr val="tx1"/>
                </a:solidFill>
              </a:rPr>
              <a:t>3</a:t>
            </a:r>
            <a:endParaRPr lang="id-ID" sz="2000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6519363" y="3548264"/>
            <a:ext cx="343711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6127567" y="3353857"/>
            <a:ext cx="416858" cy="38881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>
                <a:solidFill>
                  <a:schemeClr val="tx1"/>
                </a:solidFill>
              </a:rPr>
              <a:t>4</a:t>
            </a:r>
            <a:endParaRPr lang="id-ID" sz="2000" dirty="0">
              <a:solidFill>
                <a:schemeClr val="tx1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7918169" y="2481535"/>
            <a:ext cx="1" cy="35857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583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93075" y="259307"/>
            <a:ext cx="9598924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TIPE JENDELA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07473" y="1479837"/>
            <a:ext cx="5967285" cy="8812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dirty="0"/>
              <a:t>B</a:t>
            </a:r>
            <a:r>
              <a:rPr lang="id-ID" sz="3200" dirty="0" smtClean="0"/>
              <a:t>.1</a:t>
            </a:r>
            <a:r>
              <a:rPr lang="id-ID" sz="3200" dirty="0" smtClean="0"/>
              <a:t>. Tipe Jendela </a:t>
            </a:r>
            <a:r>
              <a:rPr lang="id-ID" sz="3200" dirty="0" smtClean="0"/>
              <a:t>berdasarkan </a:t>
            </a:r>
            <a:r>
              <a:rPr lang="id-ID" sz="3200" dirty="0"/>
              <a:t>j</a:t>
            </a:r>
            <a:r>
              <a:rPr lang="id-ID" sz="3200" dirty="0" smtClean="0"/>
              <a:t>umlah daunnya :</a:t>
            </a:r>
            <a:endParaRPr lang="id-ID" sz="3200" dirty="0" smtClean="0"/>
          </a:p>
          <a:p>
            <a:pPr marL="0" indent="0" algn="just">
              <a:buNone/>
            </a:pPr>
            <a:endParaRPr lang="id-ID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907473" y="2711346"/>
            <a:ext cx="4367203" cy="1182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Jendela berdaun Tunggal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Jendela berdaun Ganda</a:t>
            </a:r>
          </a:p>
          <a:p>
            <a:pPr marL="0" indent="0">
              <a:buNone/>
            </a:pPr>
            <a:endParaRPr lang="id-ID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583" y="1608083"/>
            <a:ext cx="1298349" cy="22860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691" y="4172444"/>
            <a:ext cx="2354275" cy="23387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665" y="1608083"/>
            <a:ext cx="1280032" cy="22860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429" y="1607270"/>
            <a:ext cx="1306350" cy="22868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0745" y="4172444"/>
            <a:ext cx="1968489" cy="233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72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93075" y="259307"/>
            <a:ext cx="9598924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TIPE JENDELA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07473" y="1479837"/>
            <a:ext cx="5967285" cy="8812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dirty="0"/>
              <a:t>B</a:t>
            </a:r>
            <a:r>
              <a:rPr lang="id-ID" sz="3200" dirty="0" smtClean="0"/>
              <a:t>.2</a:t>
            </a:r>
            <a:r>
              <a:rPr lang="id-ID" sz="3200" dirty="0" smtClean="0"/>
              <a:t>. Tipe Jendela </a:t>
            </a:r>
            <a:r>
              <a:rPr lang="id-ID" sz="3200" dirty="0" smtClean="0"/>
              <a:t>berdasarkan Jenis daun </a:t>
            </a:r>
            <a:r>
              <a:rPr lang="id-ID" sz="3200" dirty="0" smtClean="0"/>
              <a:t>Jendela:</a:t>
            </a:r>
          </a:p>
          <a:p>
            <a:pPr marL="0" indent="0" algn="just">
              <a:buNone/>
            </a:pPr>
            <a:endParaRPr lang="id-ID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907473" y="2711345"/>
            <a:ext cx="4304141" cy="2706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Kaca mati (tanpa daun jendela)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Jendela Ram </a:t>
            </a:r>
            <a:r>
              <a:rPr lang="id-ID" dirty="0" smtClean="0"/>
              <a:t>kaca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Jendela </a:t>
            </a:r>
            <a:r>
              <a:rPr lang="id-ID" dirty="0" smtClean="0"/>
              <a:t>Krepyak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Jendela Nako</a:t>
            </a:r>
          </a:p>
          <a:p>
            <a:pPr marL="0" indent="0">
              <a:buNone/>
            </a:pPr>
            <a:endParaRPr lang="id-ID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519" y="4019899"/>
            <a:ext cx="1459346" cy="25694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771" y="4019899"/>
            <a:ext cx="1519943" cy="25694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814" y="4064752"/>
            <a:ext cx="1394875" cy="25047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" t="12874" r="10614" b="14253"/>
          <a:stretch/>
        </p:blipFill>
        <p:spPr>
          <a:xfrm>
            <a:off x="7547422" y="1479837"/>
            <a:ext cx="3230640" cy="239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7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93075" y="259307"/>
            <a:ext cx="9598924" cy="668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TIPE JENDELA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907473" y="1479837"/>
            <a:ext cx="5967285" cy="8812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dirty="0" smtClean="0"/>
              <a:t>B</a:t>
            </a:r>
            <a:r>
              <a:rPr lang="id-ID" sz="3200" dirty="0" smtClean="0"/>
              <a:t>.3a. </a:t>
            </a:r>
            <a:r>
              <a:rPr lang="id-ID" sz="3200" dirty="0" smtClean="0"/>
              <a:t>Berdasarkan </a:t>
            </a:r>
            <a:r>
              <a:rPr lang="id-ID" sz="3200" dirty="0"/>
              <a:t>t</a:t>
            </a:r>
            <a:r>
              <a:rPr lang="id-ID" sz="3200" dirty="0" smtClean="0"/>
              <a:t>eknik </a:t>
            </a:r>
            <a:r>
              <a:rPr lang="id-ID" sz="3200" dirty="0"/>
              <a:t>b</a:t>
            </a:r>
            <a:r>
              <a:rPr lang="id-ID" sz="3200" dirty="0" smtClean="0"/>
              <a:t>ukaan </a:t>
            </a:r>
            <a:r>
              <a:rPr lang="id-ID" sz="3200" dirty="0"/>
              <a:t>j</a:t>
            </a:r>
            <a:r>
              <a:rPr lang="id-ID" sz="3200" dirty="0" smtClean="0"/>
              <a:t>endela:</a:t>
            </a:r>
          </a:p>
          <a:p>
            <a:pPr marL="0" indent="0" algn="just">
              <a:buNone/>
            </a:pPr>
            <a:endParaRPr lang="id-ID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07474" y="2451041"/>
            <a:ext cx="4256844" cy="2846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sz="2400" dirty="0" smtClean="0"/>
              <a:t>Putar arah horisontal</a:t>
            </a:r>
            <a:endParaRPr lang="id-ID" sz="2400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sz="2400" dirty="0" smtClean="0"/>
              <a:t>Putar arah vertikal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sz="2400" dirty="0" smtClean="0"/>
              <a:t>Geser arah atas bawah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sz="2400" dirty="0" smtClean="0"/>
              <a:t>Buka sisi</a:t>
            </a:r>
            <a:r>
              <a:rPr lang="id-ID" sz="2400" dirty="0" smtClean="0"/>
              <a:t> bawah (gantung)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sz="2400" dirty="0" smtClean="0"/>
              <a:t>Buka arah samping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sz="2400" dirty="0" smtClean="0"/>
              <a:t>Kombinasi</a:t>
            </a:r>
            <a:endParaRPr lang="id-ID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5" y="1920450"/>
            <a:ext cx="6547945" cy="483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90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93075" y="259307"/>
            <a:ext cx="9598924" cy="668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NOTASI BUKAAN</a:t>
            </a:r>
            <a:r>
              <a:rPr lang="id-ID" sz="4000" dirty="0" smtClean="0">
                <a:solidFill>
                  <a:schemeClr val="bg1"/>
                </a:solidFill>
              </a:rPr>
              <a:t> </a:t>
            </a:r>
            <a:r>
              <a:rPr lang="id-ID" sz="4000" dirty="0" smtClean="0">
                <a:solidFill>
                  <a:schemeClr val="bg1"/>
                </a:solidFill>
              </a:rPr>
              <a:t>JENDELA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07473" y="1479837"/>
            <a:ext cx="5967285" cy="8812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dirty="0" smtClean="0"/>
              <a:t>B</a:t>
            </a:r>
            <a:r>
              <a:rPr lang="id-ID" sz="3200" dirty="0" smtClean="0"/>
              <a:t>.3b. Arah bukaan jendela memiliki notasi sbb:</a:t>
            </a:r>
            <a:endParaRPr lang="id-ID" sz="3200" dirty="0" smtClean="0"/>
          </a:p>
          <a:p>
            <a:pPr marL="0" indent="0" algn="just">
              <a:buNone/>
            </a:pPr>
            <a:endParaRPr lang="id-ID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907473" y="2711345"/>
            <a:ext cx="4871699" cy="2964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Bukaan bawah (engsel atas)</a:t>
            </a:r>
            <a:endParaRPr lang="id-ID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Bukaan atas (engsel bawah)</a:t>
            </a:r>
            <a:endParaRPr lang="id-ID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Bukaan samping (</a:t>
            </a:r>
            <a:r>
              <a:rPr lang="id-ID" dirty="0" smtClean="0"/>
              <a:t>engsel samping)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Bukaan atas bawah-geser</a:t>
            </a:r>
            <a:endParaRPr lang="id-ID" dirty="0" smtClean="0"/>
          </a:p>
          <a:p>
            <a:pPr marL="0" indent="0">
              <a:buNone/>
            </a:pPr>
            <a:endParaRPr lang="id-ID" dirty="0" smtClean="0"/>
          </a:p>
        </p:txBody>
      </p:sp>
      <p:grpSp>
        <p:nvGrpSpPr>
          <p:cNvPr id="21" name="Group 20"/>
          <p:cNvGrpSpPr/>
          <p:nvPr/>
        </p:nvGrpSpPr>
        <p:grpSpPr>
          <a:xfrm>
            <a:off x="7890734" y="1553996"/>
            <a:ext cx="1405720" cy="2333768"/>
            <a:chOff x="8147713" y="1692322"/>
            <a:chExt cx="1405720" cy="2333768"/>
          </a:xfrm>
        </p:grpSpPr>
        <p:sp>
          <p:nvSpPr>
            <p:cNvPr id="10" name="Rectangle 9"/>
            <p:cNvSpPr/>
            <p:nvPr/>
          </p:nvSpPr>
          <p:spPr>
            <a:xfrm>
              <a:off x="8147713" y="1692322"/>
              <a:ext cx="1405720" cy="2333768"/>
            </a:xfrm>
            <a:prstGeom prst="rect">
              <a:avLst/>
            </a:prstGeom>
            <a:solidFill>
              <a:srgbClr val="C45A12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245332" y="1783979"/>
              <a:ext cx="1210481" cy="2132242"/>
            </a:xfrm>
            <a:prstGeom prst="rect">
              <a:avLst/>
            </a:prstGeom>
            <a:solidFill>
              <a:srgbClr val="E4955A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426972" y="1961393"/>
              <a:ext cx="841422" cy="17644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18" name="Straight Connector 17"/>
            <p:cNvCxnSpPr/>
            <p:nvPr/>
          </p:nvCxnSpPr>
          <p:spPr>
            <a:xfrm flipV="1">
              <a:off x="8426972" y="1961393"/>
              <a:ext cx="420711" cy="17644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8847683" y="1961393"/>
              <a:ext cx="420711" cy="17644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10086654" y="1544461"/>
            <a:ext cx="1405720" cy="2333768"/>
            <a:chOff x="10017456" y="1730984"/>
            <a:chExt cx="1405720" cy="2333768"/>
          </a:xfrm>
        </p:grpSpPr>
        <p:sp>
          <p:nvSpPr>
            <p:cNvPr id="23" name="Rectangle 22"/>
            <p:cNvSpPr/>
            <p:nvPr/>
          </p:nvSpPr>
          <p:spPr>
            <a:xfrm>
              <a:off x="10017456" y="1730984"/>
              <a:ext cx="1405720" cy="2333768"/>
            </a:xfrm>
            <a:prstGeom prst="rect">
              <a:avLst/>
            </a:prstGeom>
            <a:solidFill>
              <a:srgbClr val="C45A12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0115075" y="1822641"/>
              <a:ext cx="1210481" cy="2132242"/>
            </a:xfrm>
            <a:prstGeom prst="rect">
              <a:avLst/>
            </a:prstGeom>
            <a:solidFill>
              <a:srgbClr val="E4955A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0296715" y="2000055"/>
              <a:ext cx="841422" cy="17644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10296715" y="2000055"/>
              <a:ext cx="420711" cy="17644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10717426" y="2000055"/>
              <a:ext cx="420711" cy="17644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7874758" y="4156409"/>
            <a:ext cx="1405720" cy="2333768"/>
            <a:chOff x="8362384" y="4041656"/>
            <a:chExt cx="1405720" cy="2333768"/>
          </a:xfrm>
        </p:grpSpPr>
        <p:sp>
          <p:nvSpPr>
            <p:cNvPr id="30" name="Rectangle 29"/>
            <p:cNvSpPr/>
            <p:nvPr/>
          </p:nvSpPr>
          <p:spPr>
            <a:xfrm>
              <a:off x="8362384" y="4041656"/>
              <a:ext cx="1405720" cy="2333768"/>
            </a:xfrm>
            <a:prstGeom prst="rect">
              <a:avLst/>
            </a:prstGeom>
            <a:solidFill>
              <a:srgbClr val="C45A12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8460003" y="4133313"/>
              <a:ext cx="1210481" cy="2132242"/>
            </a:xfrm>
            <a:prstGeom prst="rect">
              <a:avLst/>
            </a:prstGeom>
            <a:solidFill>
              <a:srgbClr val="E4955A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8641643" y="4310727"/>
              <a:ext cx="841422" cy="17644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36" name="Straight Connector 35"/>
            <p:cNvCxnSpPr>
              <a:endCxn id="32" idx="3"/>
            </p:cNvCxnSpPr>
            <p:nvPr/>
          </p:nvCxnSpPr>
          <p:spPr>
            <a:xfrm>
              <a:off x="8612782" y="4285397"/>
              <a:ext cx="870283" cy="90755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32" idx="3"/>
            </p:cNvCxnSpPr>
            <p:nvPr/>
          </p:nvCxnSpPr>
          <p:spPr>
            <a:xfrm flipH="1">
              <a:off x="8641643" y="5192950"/>
              <a:ext cx="841422" cy="8822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10086654" y="4193465"/>
            <a:ext cx="1405720" cy="2333768"/>
            <a:chOff x="10086654" y="4193465"/>
            <a:chExt cx="1405720" cy="2333768"/>
          </a:xfrm>
        </p:grpSpPr>
        <p:sp>
          <p:nvSpPr>
            <p:cNvPr id="41" name="Rectangle 40"/>
            <p:cNvSpPr/>
            <p:nvPr/>
          </p:nvSpPr>
          <p:spPr>
            <a:xfrm>
              <a:off x="10086654" y="4193465"/>
              <a:ext cx="1405720" cy="2333768"/>
            </a:xfrm>
            <a:prstGeom prst="rect">
              <a:avLst/>
            </a:prstGeom>
            <a:solidFill>
              <a:srgbClr val="C45A12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0184273" y="4285122"/>
              <a:ext cx="1210481" cy="1022581"/>
            </a:xfrm>
            <a:prstGeom prst="rect">
              <a:avLst/>
            </a:prstGeom>
            <a:solidFill>
              <a:srgbClr val="E4955A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0365913" y="4462536"/>
              <a:ext cx="841422" cy="64549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184273" y="5281449"/>
              <a:ext cx="1210481" cy="1048836"/>
            </a:xfrm>
            <a:prstGeom prst="rect">
              <a:avLst/>
            </a:prstGeom>
            <a:solidFill>
              <a:srgbClr val="E4955A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0365913" y="5281449"/>
              <a:ext cx="841422" cy="84916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V="1">
              <a:off x="10786624" y="4871545"/>
              <a:ext cx="0" cy="80404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8284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9422" y="283779"/>
            <a:ext cx="9584377" cy="945931"/>
          </a:xfrm>
        </p:spPr>
        <p:txBody>
          <a:bodyPr>
            <a:normAutofit/>
          </a:bodyPr>
          <a:lstStyle/>
          <a:p>
            <a:pPr algn="ctr"/>
            <a:r>
              <a:rPr lang="id-ID" sz="6000" dirty="0" smtClean="0">
                <a:solidFill>
                  <a:schemeClr val="bg1"/>
                </a:solidFill>
              </a:rPr>
              <a:t>SELESAI</a:t>
            </a:r>
            <a:endParaRPr lang="id-ID" sz="6000" i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13192" y="2931458"/>
            <a:ext cx="82968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8000" b="0" cap="none" spc="0" dirty="0" smtClean="0">
                <a:ln w="0"/>
                <a:solidFill>
                  <a:srgbClr val="DF451B"/>
                </a:solidFill>
                <a:effectLst>
                  <a:reflection blurRad="6350" stA="53000" endA="300" endPos="35500" dir="5400000" sy="-90000" algn="bl" rotWithShape="0"/>
                </a:effectLst>
              </a:rPr>
              <a:t>TERIMA KASIH</a:t>
            </a:r>
            <a:endParaRPr lang="en-US" sz="8000" b="0" cap="none" spc="0" dirty="0">
              <a:ln w="0"/>
              <a:solidFill>
                <a:srgbClr val="DF451B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905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0129" y="259307"/>
            <a:ext cx="9811870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PENGERTIAN PINTU &amp; JENDELA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21121" y="1425247"/>
            <a:ext cx="9497728" cy="17137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3200" b="1" dirty="0" smtClean="0"/>
              <a:t>Pintu</a:t>
            </a:r>
            <a:r>
              <a:rPr lang="id-ID" sz="3200" dirty="0" smtClean="0"/>
              <a:t>: elemen bangunan yang merupakan bukaan ruang yang berfungsi sebagai penyekat sekaligus penghubung antar ruang 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81278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80130" y="336176"/>
            <a:ext cx="9811870" cy="8202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accent2">
                    <a:lumMod val="50000"/>
                  </a:schemeClr>
                </a:solidFill>
              </a:rPr>
              <a:t>FUNGSI GAMBAR DENAH</a:t>
            </a:r>
            <a:endParaRPr lang="id-ID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907473" y="1479837"/>
            <a:ext cx="5626091" cy="567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d-ID" sz="3200" dirty="0" smtClean="0"/>
              <a:t>A. </a:t>
            </a:r>
            <a:r>
              <a:rPr lang="id-ID" sz="3200" dirty="0" smtClean="0"/>
              <a:t>FUNGSI PINTU:</a:t>
            </a:r>
          </a:p>
          <a:p>
            <a:pPr marL="0" indent="0" algn="just">
              <a:buNone/>
            </a:pPr>
            <a:endParaRPr lang="id-ID" sz="32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93075" y="259307"/>
            <a:ext cx="9598924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FUNGSI PINTU &amp; JENDELA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907473" y="2264310"/>
            <a:ext cx="5626091" cy="4158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Sebagai elemen sirkulasi (menghubungkan antar ruang)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 Sebagai elemen penanda tingkat privasi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Sebagai sebagai elemen penentu keamanan ruang/ bangunan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Sebagai </a:t>
            </a:r>
            <a:r>
              <a:rPr lang="id-ID" dirty="0"/>
              <a:t>elemen estetika </a:t>
            </a:r>
            <a:r>
              <a:rPr lang="id-ID" dirty="0" smtClean="0"/>
              <a:t>ruang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Sebagai penanda adanya suatu ruang dibaliknya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5788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1907473" y="1479837"/>
            <a:ext cx="5967285" cy="4809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dirty="0" smtClean="0"/>
              <a:t>Elemen Pintu terdiri dari: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53242" y="2096377"/>
            <a:ext cx="4829503" cy="33482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Kusen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Daun pintu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/>
              <a:t>K</a:t>
            </a:r>
            <a:r>
              <a:rPr lang="id-ID" dirty="0" smtClean="0"/>
              <a:t>upingan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Duk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/>
              <a:t>A</a:t>
            </a:r>
            <a:r>
              <a:rPr lang="id-ID" dirty="0" smtClean="0"/>
              <a:t>ngkur</a:t>
            </a:r>
            <a:endParaRPr lang="id-ID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Engsel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Pengunci (slot </a:t>
            </a:r>
            <a:r>
              <a:rPr lang="id-ID" dirty="0" smtClean="0"/>
              <a:t>/ </a:t>
            </a:r>
            <a:r>
              <a:rPr lang="id-ID" dirty="0" smtClean="0"/>
              <a:t>grendel)</a:t>
            </a:r>
            <a:endParaRPr lang="id-ID" dirty="0"/>
          </a:p>
          <a:p>
            <a:pPr marL="0" indent="0">
              <a:buNone/>
            </a:pPr>
            <a:endParaRPr lang="id-ID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93075" y="259307"/>
            <a:ext cx="9598924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ELEMEN KONSTRUKSI PINTU</a:t>
            </a:r>
            <a:endParaRPr lang="id-ID" sz="4000" dirty="0">
              <a:solidFill>
                <a:schemeClr val="bg1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6343216" y="1960792"/>
            <a:ext cx="2797859" cy="3553244"/>
            <a:chOff x="6343216" y="1960792"/>
            <a:chExt cx="2797859" cy="355324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9129" y="1960792"/>
              <a:ext cx="2131946" cy="3553244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>
              <a:off x="6418455" y="2002800"/>
              <a:ext cx="416858" cy="38881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000" dirty="0">
                  <a:solidFill>
                    <a:schemeClr val="tx1"/>
                  </a:solidFill>
                </a:rPr>
                <a:t>3</a:t>
              </a:r>
              <a:endParaRPr lang="id-ID" sz="2000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569173" y="4962247"/>
              <a:ext cx="416858" cy="38881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000" dirty="0" smtClean="0">
                  <a:solidFill>
                    <a:schemeClr val="tx1"/>
                  </a:solidFill>
                </a:rPr>
                <a:t>4</a:t>
              </a:r>
              <a:endParaRPr lang="id-ID" sz="2000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6343216" y="4253702"/>
              <a:ext cx="416858" cy="38881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000" dirty="0">
                  <a:solidFill>
                    <a:schemeClr val="tx1"/>
                  </a:solidFill>
                </a:rPr>
                <a:t>5</a:t>
              </a:r>
              <a:endParaRPr lang="id-ID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>
              <a:off x="7009129" y="5173794"/>
              <a:ext cx="34763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6777602" y="4448109"/>
              <a:ext cx="34763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>
              <a:off x="6835313" y="2186766"/>
              <a:ext cx="34763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9256101" y="1516028"/>
            <a:ext cx="2593684" cy="4221068"/>
            <a:chOff x="9256101" y="1516028"/>
            <a:chExt cx="2593684" cy="422106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3" t="1547" r="2315" b="-1"/>
            <a:stretch/>
          </p:blipFill>
          <p:spPr>
            <a:xfrm>
              <a:off x="9789460" y="2123767"/>
              <a:ext cx="1411940" cy="3227294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9789460" y="2123767"/>
              <a:ext cx="1411940" cy="317437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0" name="Oval 9"/>
            <p:cNvSpPr/>
            <p:nvPr/>
          </p:nvSpPr>
          <p:spPr>
            <a:xfrm>
              <a:off x="10287000" y="1516028"/>
              <a:ext cx="416858" cy="38881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000" dirty="0" smtClean="0">
                  <a:solidFill>
                    <a:schemeClr val="tx1"/>
                  </a:solidFill>
                </a:rPr>
                <a:t>1</a:t>
              </a:r>
              <a:endParaRPr lang="id-ID" sz="2000" dirty="0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0287000" y="5348282"/>
              <a:ext cx="416858" cy="38881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000" dirty="0" smtClean="0">
                  <a:solidFill>
                    <a:schemeClr val="tx1"/>
                  </a:solidFill>
                </a:rPr>
                <a:t>2</a:t>
              </a:r>
              <a:endParaRPr lang="id-ID" sz="2000" dirty="0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9266734" y="2651550"/>
              <a:ext cx="416858" cy="38881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000" dirty="0">
                  <a:solidFill>
                    <a:schemeClr val="tx1"/>
                  </a:solidFill>
                </a:rPr>
                <a:t>6</a:t>
              </a:r>
              <a:endParaRPr lang="id-ID" sz="2000" dirty="0">
                <a:solidFill>
                  <a:schemeClr val="tx1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1432927" y="3516547"/>
              <a:ext cx="416858" cy="38881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000" dirty="0">
                  <a:solidFill>
                    <a:schemeClr val="tx1"/>
                  </a:solidFill>
                </a:rPr>
                <a:t>7</a:t>
              </a:r>
              <a:endParaRPr lang="id-ID" sz="2000" dirty="0">
                <a:solidFill>
                  <a:schemeClr val="tx1"/>
                </a:solidFill>
              </a:endParaRP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10740240" y="3498410"/>
              <a:ext cx="348318" cy="478008"/>
              <a:chOff x="10164052" y="5690780"/>
              <a:chExt cx="348318" cy="478008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10394575" y="5690780"/>
                <a:ext cx="117795" cy="478008"/>
              </a:xfrm>
              <a:prstGeom prst="rect">
                <a:avLst/>
              </a:prstGeom>
              <a:solidFill>
                <a:schemeClr val="bg2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 flipH="1">
                <a:off x="10164052" y="5737059"/>
                <a:ext cx="345055" cy="76887"/>
                <a:chOff x="10206318" y="5822576"/>
                <a:chExt cx="252132" cy="67236"/>
              </a:xfrm>
            </p:grpSpPr>
            <p:sp>
              <p:nvSpPr>
                <p:cNvPr id="17" name="Rectangle 16"/>
                <p:cNvSpPr/>
                <p:nvPr/>
              </p:nvSpPr>
              <p:spPr>
                <a:xfrm flipV="1">
                  <a:off x="10246659" y="5833334"/>
                  <a:ext cx="211791" cy="45719"/>
                </a:xfrm>
                <a:prstGeom prst="rect">
                  <a:avLst/>
                </a:prstGeom>
                <a:solidFill>
                  <a:schemeClr val="bg2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sp>
              <p:nvSpPr>
                <p:cNvPr id="18" name="Oval 17"/>
                <p:cNvSpPr/>
                <p:nvPr/>
              </p:nvSpPr>
              <p:spPr>
                <a:xfrm>
                  <a:off x="10206318" y="5822576"/>
                  <a:ext cx="80682" cy="67236"/>
                </a:xfrm>
                <a:prstGeom prst="ellipse">
                  <a:avLst/>
                </a:prstGeom>
                <a:solidFill>
                  <a:schemeClr val="bg2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</p:grpSp>
          <p:grpSp>
            <p:nvGrpSpPr>
              <p:cNvPr id="24" name="Group 23"/>
              <p:cNvGrpSpPr/>
              <p:nvPr/>
            </p:nvGrpSpPr>
            <p:grpSpPr>
              <a:xfrm>
                <a:off x="10404661" y="5909268"/>
                <a:ext cx="97622" cy="87311"/>
                <a:chOff x="10958305" y="6161585"/>
                <a:chExt cx="146236" cy="173156"/>
              </a:xfrm>
            </p:grpSpPr>
            <p:sp>
              <p:nvSpPr>
                <p:cNvPr id="20" name="Oval 19"/>
                <p:cNvSpPr/>
                <p:nvPr/>
              </p:nvSpPr>
              <p:spPr>
                <a:xfrm>
                  <a:off x="10958305" y="6161585"/>
                  <a:ext cx="146236" cy="173156"/>
                </a:xfrm>
                <a:prstGeom prst="ellipse">
                  <a:avLst/>
                </a:prstGeom>
                <a:solidFill>
                  <a:schemeClr val="bg2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11031423" y="6195349"/>
                  <a:ext cx="0" cy="10562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27" name="Straight Arrow Connector 26"/>
            <p:cNvCxnSpPr>
              <a:stCxn id="16" idx="2"/>
            </p:cNvCxnSpPr>
            <p:nvPr/>
          </p:nvCxnSpPr>
          <p:spPr>
            <a:xfrm flipH="1">
              <a:off x="11085296" y="3710954"/>
              <a:ext cx="34763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15" idx="6"/>
            </p:cNvCxnSpPr>
            <p:nvPr/>
          </p:nvCxnSpPr>
          <p:spPr>
            <a:xfrm flipV="1">
              <a:off x="9683592" y="2835515"/>
              <a:ext cx="189238" cy="1044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9862934" y="4457607"/>
              <a:ext cx="45719" cy="24454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9862934" y="2729860"/>
              <a:ext cx="45719" cy="24454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5" name="Oval 34"/>
            <p:cNvSpPr/>
            <p:nvPr/>
          </p:nvSpPr>
          <p:spPr>
            <a:xfrm>
              <a:off x="9256101" y="4375052"/>
              <a:ext cx="416858" cy="38881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2000" dirty="0">
                  <a:solidFill>
                    <a:schemeClr val="tx1"/>
                  </a:solidFill>
                </a:rPr>
                <a:t>6</a:t>
              </a:r>
              <a:endParaRPr lang="id-ID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36" name="Straight Arrow Connector 35"/>
            <p:cNvCxnSpPr>
              <a:stCxn id="35" idx="6"/>
            </p:cNvCxnSpPr>
            <p:nvPr/>
          </p:nvCxnSpPr>
          <p:spPr>
            <a:xfrm flipV="1">
              <a:off x="9672959" y="4559017"/>
              <a:ext cx="189238" cy="1044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10" idx="4"/>
            </p:cNvCxnSpPr>
            <p:nvPr/>
          </p:nvCxnSpPr>
          <p:spPr>
            <a:xfrm>
              <a:off x="10495429" y="1904842"/>
              <a:ext cx="0" cy="204357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3146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380129" y="376518"/>
            <a:ext cx="9811870" cy="7530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4000" dirty="0" smtClean="0">
                <a:solidFill>
                  <a:schemeClr val="accent2">
                    <a:lumMod val="50000"/>
                  </a:schemeClr>
                </a:solidFill>
              </a:rPr>
              <a:t>PRINSIP-PRINSIP DALAM MENGGAMBAR DENAH</a:t>
            </a:r>
            <a:endParaRPr lang="id-ID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93075" y="259307"/>
            <a:ext cx="9598924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TIPE PINTU &amp; JENDELA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907473" y="1479837"/>
            <a:ext cx="5967285" cy="8812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dirty="0" smtClean="0"/>
              <a:t>A.1. TIPE PINTU BERDASARKAN MODEL KUSEN:</a:t>
            </a:r>
          </a:p>
          <a:p>
            <a:pPr marL="0" indent="0" algn="just">
              <a:buNone/>
            </a:pPr>
            <a:endParaRPr lang="id-ID" sz="32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907473" y="2711345"/>
            <a:ext cx="5626091" cy="2706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Pintu Tunggal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/>
              <a:t>Pintu Ganda Simetri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/>
              <a:t>Pintu Ganda Asimetri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Pintu </a:t>
            </a:r>
            <a:r>
              <a:rPr lang="id-ID" dirty="0" smtClean="0"/>
              <a:t>Gendong satu sisi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Pintu Gendong dua sisi</a:t>
            </a:r>
          </a:p>
          <a:p>
            <a:pPr marL="0" indent="0">
              <a:buNone/>
            </a:pPr>
            <a:endParaRPr lang="id-ID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23" y="2029814"/>
            <a:ext cx="1039804" cy="2197524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104733" y="2058356"/>
            <a:ext cx="416858" cy="3888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solidFill>
                  <a:schemeClr val="tx1"/>
                </a:solidFill>
              </a:rPr>
              <a:t>1</a:t>
            </a:r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112094" y="4603248"/>
            <a:ext cx="416858" cy="3888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>
                <a:solidFill>
                  <a:schemeClr val="tx1"/>
                </a:solidFill>
              </a:rPr>
              <a:t>4</a:t>
            </a:r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0" t="22237" r="10533" b="3733"/>
          <a:stretch/>
        </p:blipFill>
        <p:spPr>
          <a:xfrm>
            <a:off x="9289347" y="4575952"/>
            <a:ext cx="2727613" cy="208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651" y="2029814"/>
            <a:ext cx="1736043" cy="2197524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7756177" y="2058356"/>
            <a:ext cx="416858" cy="3888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solidFill>
                  <a:schemeClr val="tx1"/>
                </a:solidFill>
              </a:rPr>
              <a:t>2</a:t>
            </a:r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022" y="2029814"/>
            <a:ext cx="1503938" cy="2197524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10082516" y="2058355"/>
            <a:ext cx="416858" cy="3888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>
                <a:solidFill>
                  <a:schemeClr val="tx1"/>
                </a:solidFill>
              </a:rPr>
              <a:t>3</a:t>
            </a:r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8869970" y="4589600"/>
            <a:ext cx="416858" cy="3888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solidFill>
                  <a:schemeClr val="tx1"/>
                </a:solidFill>
              </a:rPr>
              <a:t>5</a:t>
            </a:r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23" y="4575952"/>
            <a:ext cx="2173655" cy="210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8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1907473" y="1479837"/>
            <a:ext cx="5967285" cy="8812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dirty="0" smtClean="0"/>
              <a:t>A.2. TIPE PINTU BERDASARKAN </a:t>
            </a:r>
            <a:r>
              <a:rPr lang="id-ID" sz="3200" dirty="0" smtClean="0"/>
              <a:t>BAHAN</a:t>
            </a:r>
            <a:r>
              <a:rPr lang="id-ID" sz="3200" dirty="0"/>
              <a:t> </a:t>
            </a:r>
            <a:r>
              <a:rPr lang="id-ID" sz="3200" dirty="0" smtClean="0"/>
              <a:t>DAUN </a:t>
            </a:r>
            <a:r>
              <a:rPr lang="id-ID" sz="3200" dirty="0" smtClean="0"/>
              <a:t>PINTU:</a:t>
            </a:r>
          </a:p>
          <a:p>
            <a:pPr marL="0" indent="0" algn="just">
              <a:buNone/>
            </a:pPr>
            <a:endParaRPr lang="id-ID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07473" y="2711346"/>
            <a:ext cx="5159623" cy="3216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Daun Pintu Panil Kayu</a:t>
            </a:r>
            <a:endParaRPr lang="id-ID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/>
              <a:t>Daun Pintu </a:t>
            </a:r>
            <a:r>
              <a:rPr lang="id-ID" dirty="0" smtClean="0"/>
              <a:t>Krepyak</a:t>
            </a:r>
            <a:r>
              <a:rPr lang="id-ID" dirty="0" smtClean="0"/>
              <a:t> Kayu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/>
              <a:t>Daun </a:t>
            </a:r>
            <a:r>
              <a:rPr lang="id-ID" dirty="0" smtClean="0"/>
              <a:t>Pintu Plywood/Multiplek</a:t>
            </a:r>
            <a:endParaRPr lang="id-ID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/>
              <a:t>Daun Pintu </a:t>
            </a:r>
            <a:r>
              <a:rPr lang="id-ID" dirty="0" smtClean="0"/>
              <a:t>Kaca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Daun </a:t>
            </a:r>
            <a:r>
              <a:rPr lang="id-ID" dirty="0"/>
              <a:t>Pintu </a:t>
            </a:r>
            <a:r>
              <a:rPr lang="id-ID" dirty="0" smtClean="0"/>
              <a:t>Alumunium</a:t>
            </a:r>
            <a:endParaRPr lang="id-ID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93075" y="259307"/>
            <a:ext cx="9598924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TIPE PINTU</a:t>
            </a:r>
            <a:endParaRPr lang="id-ID" sz="40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" t="2312" r="69850" b="6937"/>
          <a:stretch/>
        </p:blipFill>
        <p:spPr>
          <a:xfrm>
            <a:off x="7488010" y="1490760"/>
            <a:ext cx="1151215" cy="24491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246" y="4213913"/>
            <a:ext cx="1157786" cy="24491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471" y="1490760"/>
            <a:ext cx="1165708" cy="24491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7" r="28412"/>
          <a:stretch/>
        </p:blipFill>
        <p:spPr>
          <a:xfrm>
            <a:off x="10834852" y="1479430"/>
            <a:ext cx="1160806" cy="244960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7069124" y="3540216"/>
            <a:ext cx="416858" cy="3888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solidFill>
                  <a:schemeClr val="tx1"/>
                </a:solidFill>
              </a:rPr>
              <a:t>1</a:t>
            </a:r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8752712" y="3532897"/>
            <a:ext cx="416858" cy="3888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>
                <a:solidFill>
                  <a:schemeClr val="tx1"/>
                </a:solidFill>
              </a:rPr>
              <a:t>2</a:t>
            </a:r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0381505" y="3540216"/>
            <a:ext cx="416858" cy="3888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solidFill>
                  <a:schemeClr val="tx1"/>
                </a:solidFill>
              </a:rPr>
              <a:t>3</a:t>
            </a:r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7731743" y="6274292"/>
            <a:ext cx="416858" cy="3888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solidFill>
                  <a:schemeClr val="tx1"/>
                </a:solidFill>
              </a:rPr>
              <a:t>4</a:t>
            </a:r>
            <a:endParaRPr lang="id-ID" sz="2000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9769222" y="6274292"/>
            <a:ext cx="416858" cy="3888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>
                <a:solidFill>
                  <a:schemeClr val="tx1"/>
                </a:solidFill>
              </a:rPr>
              <a:t>5</a:t>
            </a:r>
            <a:endParaRPr lang="id-ID" sz="2000" dirty="0">
              <a:solidFill>
                <a:schemeClr val="tx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846" y="4229678"/>
            <a:ext cx="1193034" cy="244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8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1907473" y="1479837"/>
            <a:ext cx="5967285" cy="8812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dirty="0" smtClean="0"/>
              <a:t>A.3. TIPE PINTU BERDASARKAN </a:t>
            </a:r>
            <a:r>
              <a:rPr lang="id-ID" sz="3200" dirty="0" smtClean="0"/>
              <a:t>TEKNIK BUKAANNYA </a:t>
            </a:r>
            <a:r>
              <a:rPr lang="id-ID" sz="3200" dirty="0" smtClean="0"/>
              <a:t>:</a:t>
            </a:r>
          </a:p>
          <a:p>
            <a:pPr marL="0" indent="0" algn="just">
              <a:buNone/>
            </a:pPr>
            <a:endParaRPr lang="id-ID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66866" y="6125803"/>
            <a:ext cx="2549268" cy="47328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dirty="0" smtClean="0"/>
              <a:t>Pintu </a:t>
            </a:r>
            <a:r>
              <a:rPr lang="id-ID" dirty="0"/>
              <a:t>E</a:t>
            </a:r>
            <a:r>
              <a:rPr lang="id-ID" dirty="0" smtClean="0"/>
              <a:t>ngsel</a:t>
            </a:r>
            <a:endParaRPr lang="id-ID" dirty="0" smtClean="0"/>
          </a:p>
          <a:p>
            <a:pPr marL="0" indent="0">
              <a:buNone/>
            </a:pPr>
            <a:endParaRPr lang="id-ID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93075" y="259307"/>
            <a:ext cx="9598924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TIPE PINTU</a:t>
            </a:r>
            <a:endParaRPr lang="id-ID" sz="40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861" y="2541870"/>
            <a:ext cx="2880345" cy="346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4" r="27476"/>
          <a:stretch/>
        </p:blipFill>
        <p:spPr>
          <a:xfrm>
            <a:off x="9362125" y="2541870"/>
            <a:ext cx="2463163" cy="346477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466897" y="6168040"/>
            <a:ext cx="416858" cy="3888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</a:rPr>
              <a:t>2</a:t>
            </a:r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7883755" y="6168040"/>
            <a:ext cx="3941533" cy="491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dirty="0" smtClean="0"/>
              <a:t>Pintu </a:t>
            </a:r>
            <a:r>
              <a:rPr lang="id-ID" dirty="0" smtClean="0"/>
              <a:t>Geser/Sorong</a:t>
            </a:r>
            <a:endParaRPr lang="id-ID" dirty="0"/>
          </a:p>
          <a:p>
            <a:pPr marL="0" indent="0">
              <a:buNone/>
            </a:pPr>
            <a:endParaRPr lang="id-ID" dirty="0" smtClean="0"/>
          </a:p>
        </p:txBody>
      </p:sp>
      <p:sp>
        <p:nvSpPr>
          <p:cNvPr id="11" name="Oval 10"/>
          <p:cNvSpPr/>
          <p:nvPr/>
        </p:nvSpPr>
        <p:spPr>
          <a:xfrm>
            <a:off x="3425861" y="6121250"/>
            <a:ext cx="416858" cy="3888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>
                <a:solidFill>
                  <a:schemeClr val="tx1"/>
                </a:solidFill>
              </a:rPr>
              <a:t>1</a:t>
            </a:r>
            <a:endParaRPr lang="id-ID" sz="2400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90"/>
          <a:stretch/>
        </p:blipFill>
        <p:spPr>
          <a:xfrm>
            <a:off x="6972622" y="2541869"/>
            <a:ext cx="2389503" cy="346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3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1907473" y="1479837"/>
            <a:ext cx="5967285" cy="8812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dirty="0" smtClean="0"/>
              <a:t>A.3. TIPE PINTU BERDASARKAN </a:t>
            </a:r>
            <a:r>
              <a:rPr lang="id-ID" sz="3200" dirty="0" smtClean="0"/>
              <a:t>TEKNIK BUKAANNYA </a:t>
            </a:r>
            <a:r>
              <a:rPr lang="id-ID" sz="3200" dirty="0" smtClean="0"/>
              <a:t>:</a:t>
            </a:r>
          </a:p>
          <a:p>
            <a:pPr marL="0" indent="0" algn="just">
              <a:buNone/>
            </a:pPr>
            <a:endParaRPr lang="id-ID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655210" y="6232964"/>
            <a:ext cx="3137493" cy="552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dirty="0" smtClean="0"/>
              <a:t>3. </a:t>
            </a:r>
            <a:r>
              <a:rPr lang="id-ID" dirty="0" smtClean="0"/>
              <a:t>Pintu Putar</a:t>
            </a:r>
            <a:endParaRPr lang="id-ID" dirty="0" smtClean="0"/>
          </a:p>
          <a:p>
            <a:pPr marL="0" indent="0">
              <a:buNone/>
            </a:pPr>
            <a:endParaRPr lang="id-ID" dirty="0" smtClean="0"/>
          </a:p>
        </p:txBody>
      </p:sp>
      <p:sp>
        <p:nvSpPr>
          <p:cNvPr id="5" name="Oval 4"/>
          <p:cNvSpPr/>
          <p:nvPr/>
        </p:nvSpPr>
        <p:spPr>
          <a:xfrm>
            <a:off x="3655210" y="6212257"/>
            <a:ext cx="372200" cy="38881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>
                <a:solidFill>
                  <a:schemeClr val="tx1"/>
                </a:solidFill>
              </a:rPr>
              <a:t>3</a:t>
            </a:r>
            <a:endParaRPr lang="id-ID" sz="24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924" y="2554034"/>
            <a:ext cx="4674901" cy="35113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3" t="8506" r="9720" b="14942"/>
          <a:stretch/>
        </p:blipFill>
        <p:spPr>
          <a:xfrm>
            <a:off x="8044416" y="2566720"/>
            <a:ext cx="3771559" cy="3532077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8678482" y="6232964"/>
            <a:ext cx="3137493" cy="485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dirty="0" smtClean="0"/>
              <a:t>4. Pintu </a:t>
            </a:r>
            <a:r>
              <a:rPr lang="id-ID" dirty="0" smtClean="0"/>
              <a:t>Lipat</a:t>
            </a:r>
            <a:endParaRPr lang="id-ID" dirty="0" smtClean="0"/>
          </a:p>
          <a:p>
            <a:pPr marL="0" indent="0">
              <a:buNone/>
            </a:pPr>
            <a:endParaRPr lang="id-ID" dirty="0" smtClean="0"/>
          </a:p>
        </p:txBody>
      </p:sp>
      <p:sp>
        <p:nvSpPr>
          <p:cNvPr id="10" name="Oval 9"/>
          <p:cNvSpPr/>
          <p:nvPr/>
        </p:nvSpPr>
        <p:spPr>
          <a:xfrm>
            <a:off x="8678482" y="6254376"/>
            <a:ext cx="372200" cy="38881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</a:rPr>
              <a:t>4</a:t>
            </a:r>
            <a:endParaRPr lang="id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703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1907473" y="1479837"/>
            <a:ext cx="5967285" cy="8812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200" dirty="0" smtClean="0"/>
              <a:t>A.3. TIPE PINTU BERDASARKAN </a:t>
            </a:r>
            <a:r>
              <a:rPr lang="id-ID" sz="3200" dirty="0" smtClean="0"/>
              <a:t>TEKNIK BUKAANNYA </a:t>
            </a:r>
            <a:r>
              <a:rPr lang="id-ID" sz="3200" dirty="0" smtClean="0"/>
              <a:t>:</a:t>
            </a:r>
          </a:p>
          <a:p>
            <a:pPr marL="0" indent="0" algn="just">
              <a:buNone/>
            </a:pPr>
            <a:endParaRPr lang="id-ID" sz="32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93075" y="259307"/>
            <a:ext cx="9598924" cy="668741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TIPE PINTU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779175" y="6149194"/>
            <a:ext cx="4698124" cy="5521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400" dirty="0" smtClean="0"/>
              <a:t>Pintu Lipat Berteralis (bagian depan)</a:t>
            </a:r>
            <a:endParaRPr lang="id-ID" sz="2400" dirty="0" smtClean="0"/>
          </a:p>
          <a:p>
            <a:pPr marL="0" indent="0">
              <a:buNone/>
            </a:pPr>
            <a:endParaRPr lang="id-ID" sz="2400" dirty="0" smtClean="0"/>
          </a:p>
        </p:txBody>
      </p:sp>
      <p:sp>
        <p:nvSpPr>
          <p:cNvPr id="6" name="Oval 5"/>
          <p:cNvSpPr/>
          <p:nvPr/>
        </p:nvSpPr>
        <p:spPr>
          <a:xfrm>
            <a:off x="2406975" y="6149194"/>
            <a:ext cx="372200" cy="38881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</a:rPr>
              <a:t>5</a:t>
            </a:r>
            <a:endParaRPr lang="id-ID" sz="24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22"/>
          <a:stretch/>
        </p:blipFill>
        <p:spPr>
          <a:xfrm>
            <a:off x="2822312" y="2912853"/>
            <a:ext cx="4109605" cy="31153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427" y="2912851"/>
            <a:ext cx="4210883" cy="3115395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8182303" y="6153843"/>
            <a:ext cx="2578342" cy="43084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600" dirty="0" smtClean="0"/>
              <a:t>(bagian belakang)</a:t>
            </a:r>
            <a:endParaRPr lang="id-ID" sz="2600" dirty="0" smtClean="0"/>
          </a:p>
          <a:p>
            <a:pPr marL="0" indent="0">
              <a:buNone/>
            </a:pP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2308440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13831</TotalTime>
  <Words>439</Words>
  <Application>Microsoft Office PowerPoint</Application>
  <PresentationFormat>Widescreen</PresentationFormat>
  <Paragraphs>123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MENGGAMBAR RENCANA &amp; DETIL  </vt:lpstr>
      <vt:lpstr>PENGERTIAN PINTU &amp; JENDELA</vt:lpstr>
      <vt:lpstr>FUNGSI PINTU &amp; JENDELA</vt:lpstr>
      <vt:lpstr>ELEMEN KONSTRUKSI PINTU</vt:lpstr>
      <vt:lpstr>TIPE PINTU &amp; JENDELA</vt:lpstr>
      <vt:lpstr>TIPE PINTU</vt:lpstr>
      <vt:lpstr>TIPE PINTU</vt:lpstr>
      <vt:lpstr>PowerPoint Presentation</vt:lpstr>
      <vt:lpstr>TIPE PINTU</vt:lpstr>
      <vt:lpstr>NOTASI BUKAAN TIPE PINTU</vt:lpstr>
      <vt:lpstr>PENGERTIAN JENDELA</vt:lpstr>
      <vt:lpstr>FUNGSI JENDELA</vt:lpstr>
      <vt:lpstr>ELEMEN KONSTRUKSI JENDELA</vt:lpstr>
      <vt:lpstr>TIPE JENDELA</vt:lpstr>
      <vt:lpstr>TIPE JENDELA</vt:lpstr>
      <vt:lpstr>PowerPoint Presentation</vt:lpstr>
      <vt:lpstr>PowerPoint Presentation</vt:lpstr>
      <vt:lpstr>SELESAI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MENGGAMBAR PONDASI</dc:title>
  <dc:creator>debu gurun</dc:creator>
  <cp:lastModifiedBy>debu gurun</cp:lastModifiedBy>
  <cp:revision>156</cp:revision>
  <dcterms:created xsi:type="dcterms:W3CDTF">2015-09-26T06:40:38Z</dcterms:created>
  <dcterms:modified xsi:type="dcterms:W3CDTF">2015-11-16T22:15:21Z</dcterms:modified>
</cp:coreProperties>
</file>