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5" r:id="rId6"/>
    <p:sldId id="266" r:id="rId7"/>
    <p:sldId id="260" r:id="rId8"/>
    <p:sldId id="261" r:id="rId9"/>
    <p:sldId id="262" r:id="rId10"/>
    <p:sldId id="268" r:id="rId11"/>
    <p:sldId id="263" r:id="rId12"/>
    <p:sldId id="264" r:id="rId13"/>
    <p:sldId id="267" r:id="rId14"/>
    <p:sldId id="270" r:id="rId15"/>
    <p:sldId id="275" r:id="rId16"/>
    <p:sldId id="271" r:id="rId17"/>
    <p:sldId id="272" r:id="rId18"/>
    <p:sldId id="274" r:id="rId19"/>
    <p:sldId id="273" r:id="rId20"/>
    <p:sldId id="276" r:id="rId21"/>
    <p:sldId id="277" r:id="rId22"/>
    <p:sldId id="278" r:id="rId23"/>
    <p:sldId id="279"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7B839-8F03-441E-BF29-1312453A0E5E}" type="datetimeFigureOut">
              <a:rPr lang="id-ID" smtClean="0"/>
              <a:t>17/11/2015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2E848-1FB4-46DB-83C1-B92D6378F6C5}" type="slidenum">
              <a:rPr lang="id-ID" smtClean="0"/>
              <a:t>‹#›</a:t>
            </a:fld>
            <a:endParaRPr lang="id-ID"/>
          </a:p>
        </p:txBody>
      </p:sp>
    </p:spTree>
    <p:extLst>
      <p:ext uri="{BB962C8B-B14F-4D97-AF65-F5344CB8AC3E}">
        <p14:creationId xmlns:p14="http://schemas.microsoft.com/office/powerpoint/2010/main" val="209729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EF2919-EEE1-4DC4-8A17-B25995DF0850}"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FFA138-FA69-47C8-8187-0FEACCC2067F}" type="slidenum">
              <a:rPr lang="id-ID" smtClean="0"/>
              <a:t>‹#›</a:t>
            </a:fld>
            <a:endParaRPr lang="id-ID"/>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F2919-EEE1-4DC4-8A17-B25995DF0850}"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F2919-EEE1-4DC4-8A17-B25995DF0850}"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EF2919-EEE1-4DC4-8A17-B25995DF0850}"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FFA138-FA69-47C8-8187-0FEACCC2067F}"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F2919-EEE1-4DC4-8A17-B25995DF0850}"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EF2919-EEE1-4DC4-8A17-B25995DF0850}"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FFA138-FA69-47C8-8187-0FEACCC2067F}"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EF2919-EEE1-4DC4-8A17-B25995DF0850}" type="datetimeFigureOut">
              <a:rPr lang="id-ID" smtClean="0"/>
              <a:t>17/11/2015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FFA138-FA69-47C8-8187-0FEACCC2067F}" type="slidenum">
              <a:rPr lang="id-ID" smtClean="0"/>
              <a:t>‹#›</a:t>
            </a:fld>
            <a:endParaRPr lang="id-ID"/>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EF2919-EEE1-4DC4-8A17-B25995DF0850}" type="datetimeFigureOut">
              <a:rPr lang="id-ID" smtClean="0"/>
              <a:t>17/11/2015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F2919-EEE1-4DC4-8A17-B25995DF0850}" type="datetimeFigureOut">
              <a:rPr lang="id-ID" smtClean="0"/>
              <a:t>17/11/2015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F2919-EEE1-4DC4-8A17-B25995DF0850}"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FFA138-FA69-47C8-8187-0FEACCC2067F}" type="slidenum">
              <a:rPr lang="id-ID" smtClean="0"/>
              <a:t>‹#›</a:t>
            </a:fld>
            <a:endParaRPr lang="id-ID"/>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F2919-EEE1-4DC4-8A17-B25995DF0850}"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FFA138-FA69-47C8-8187-0FEACCC2067F}" type="slidenum">
              <a:rPr lang="id-ID" smtClean="0"/>
              <a:t>‹#›</a:t>
            </a:fld>
            <a:endParaRPr lang="id-ID"/>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EEF2919-EEE1-4DC4-8A17-B25995DF0850}" type="datetimeFigureOut">
              <a:rPr lang="id-ID" smtClean="0"/>
              <a:t>17/11/2015</a:t>
            </a:fld>
            <a:endParaRPr lang="id-ID"/>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d-ID"/>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8FFA138-FA69-47C8-8187-0FEACCC2067F}"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kemenperin.go.id/"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2" name="Title 1"/>
          <p:cNvSpPr>
            <a:spLocks noGrp="1"/>
          </p:cNvSpPr>
          <p:nvPr>
            <p:ph type="ctrTitle"/>
          </p:nvPr>
        </p:nvSpPr>
        <p:spPr>
          <a:xfrm>
            <a:off x="4716016" y="620688"/>
            <a:ext cx="4427984" cy="1944216"/>
          </a:xfrm>
        </p:spPr>
        <p:txBody>
          <a:bodyPr>
            <a:normAutofit/>
          </a:bodyPr>
          <a:lstStyle/>
          <a:p>
            <a:pPr marL="182880" indent="0">
              <a:buNone/>
            </a:pPr>
            <a:r>
              <a:rPr lang="id-ID" sz="2000" dirty="0" smtClean="0">
                <a:effectLst>
                  <a:outerShdw blurRad="38100" dist="38100" dir="2700000" algn="tl">
                    <a:srgbClr val="000000">
                      <a:alpha val="43137"/>
                    </a:srgbClr>
                  </a:outerShdw>
                  <a:reflection blurRad="6350" stA="55000" endA="300" endPos="45500" dir="5400000" sy="-100000" algn="bl" rotWithShape="0"/>
                </a:effectLst>
              </a:rPr>
              <a:t>GEOGRAFI REGIONAL INDONESIA</a:t>
            </a:r>
            <a:br>
              <a:rPr lang="id-ID" sz="2000" dirty="0" smtClean="0">
                <a:effectLst>
                  <a:outerShdw blurRad="38100" dist="38100" dir="2700000" algn="tl">
                    <a:srgbClr val="000000">
                      <a:alpha val="43137"/>
                    </a:srgbClr>
                  </a:outerShdw>
                  <a:reflection blurRad="6350" stA="55000" endA="300" endPos="45500" dir="5400000" sy="-100000" algn="bl" rotWithShape="0"/>
                </a:effectLst>
              </a:rPr>
            </a:br>
            <a:r>
              <a:rPr lang="id-ID" sz="2000" dirty="0" smtClean="0">
                <a:effectLst>
                  <a:outerShdw blurRad="38100" dist="38100" dir="2700000" algn="tl">
                    <a:srgbClr val="000000">
                      <a:alpha val="43137"/>
                    </a:srgbClr>
                  </a:outerShdw>
                  <a:reflection blurRad="6350" stA="55000" endA="300" endPos="45500" dir="5400000" sy="-100000" algn="bl" rotWithShape="0"/>
                </a:effectLst>
              </a:rPr>
              <a:t>EKSPOR DAN IMPOR</a:t>
            </a:r>
            <a:br>
              <a:rPr lang="id-ID" sz="2000" dirty="0" smtClean="0">
                <a:effectLst>
                  <a:outerShdw blurRad="38100" dist="38100" dir="2700000" algn="tl">
                    <a:srgbClr val="000000">
                      <a:alpha val="43137"/>
                    </a:srgbClr>
                  </a:outerShdw>
                  <a:reflection blurRad="6350" stA="55000" endA="300" endPos="45500" dir="5400000" sy="-100000" algn="bl" rotWithShape="0"/>
                </a:effectLst>
              </a:rPr>
            </a:br>
            <a:r>
              <a:rPr lang="id-ID" sz="2000" smtClean="0">
                <a:effectLst>
                  <a:outerShdw blurRad="38100" dist="38100" dir="2700000" algn="tl">
                    <a:srgbClr val="000000">
                      <a:alpha val="43137"/>
                    </a:srgbClr>
                  </a:outerShdw>
                  <a:reflection blurRad="6350" stA="55000" endA="300" endPos="45500" dir="5400000" sy="-100000" algn="bl" rotWithShape="0"/>
                </a:effectLst>
              </a:rPr>
              <a:t/>
            </a:r>
            <a:br>
              <a:rPr lang="id-ID" sz="2000" smtClean="0">
                <a:effectLst>
                  <a:outerShdw blurRad="38100" dist="38100" dir="2700000" algn="tl">
                    <a:srgbClr val="000000">
                      <a:alpha val="43137"/>
                    </a:srgbClr>
                  </a:outerShdw>
                  <a:reflection blurRad="6350" stA="55000" endA="300" endPos="45500" dir="5400000" sy="-100000" algn="bl" rotWithShape="0"/>
                </a:effectLst>
              </a:rPr>
            </a:br>
            <a:endParaRPr lang="id-ID" sz="20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7273"/>
            <a:ext cx="9144000" cy="374072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16016" cy="3284984"/>
          </a:xfrm>
          <a:prstGeom prst="rect">
            <a:avLst/>
          </a:prstGeom>
          <a:ln>
            <a:noFill/>
          </a:ln>
          <a:effectLst>
            <a:softEdge rad="112500"/>
          </a:effectLst>
        </p:spPr>
      </p:pic>
    </p:spTree>
    <p:extLst>
      <p:ext uri="{BB962C8B-B14F-4D97-AF65-F5344CB8AC3E}">
        <p14:creationId xmlns:p14="http://schemas.microsoft.com/office/powerpoint/2010/main" val="345619145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755576" y="764704"/>
            <a:ext cx="6480720" cy="92333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4" name="TextBox 3"/>
          <p:cNvSpPr txBox="1"/>
          <p:nvPr/>
        </p:nvSpPr>
        <p:spPr>
          <a:xfrm>
            <a:off x="755576" y="764704"/>
            <a:ext cx="6480720" cy="923330"/>
          </a:xfrm>
          <a:prstGeom prst="rect">
            <a:avLst/>
          </a:prstGeom>
          <a:noFill/>
        </p:spPr>
        <p:txBody>
          <a:bodyPr wrap="square" rtlCol="0">
            <a:spAutoFit/>
          </a:bodyPr>
          <a:lstStyle/>
          <a:p>
            <a:r>
              <a:rPr lang="id-ID" dirty="0"/>
              <a:t>Barang atau produk yang tidak diperbolehkan untuk diekspor diantaranya </a:t>
            </a:r>
            <a:r>
              <a:rPr lang="id-ID" dirty="0" smtClean="0"/>
              <a:t>terdapat dalam berbagai bidang dan kategori:</a:t>
            </a:r>
            <a:endParaRPr lang="id-ID" dirty="0"/>
          </a:p>
          <a:p>
            <a:endParaRPr lang="id-ID"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
        <p:nvSpPr>
          <p:cNvPr id="7" name="Rounded Rectangle 6"/>
          <p:cNvSpPr/>
          <p:nvPr/>
        </p:nvSpPr>
        <p:spPr>
          <a:xfrm>
            <a:off x="1619672" y="1916832"/>
            <a:ext cx="3456384" cy="280831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8" name="TextBox 7"/>
          <p:cNvSpPr txBox="1"/>
          <p:nvPr/>
        </p:nvSpPr>
        <p:spPr>
          <a:xfrm>
            <a:off x="1907704" y="1972776"/>
            <a:ext cx="2880320" cy="3139321"/>
          </a:xfrm>
          <a:prstGeom prst="rect">
            <a:avLst/>
          </a:prstGeom>
          <a:noFill/>
        </p:spPr>
        <p:txBody>
          <a:bodyPr wrap="square" rtlCol="0">
            <a:spAutoFit/>
          </a:bodyPr>
          <a:lstStyle/>
          <a:p>
            <a:pPr marL="285750" lvl="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Bidang </a:t>
            </a:r>
            <a:r>
              <a:rPr lang="id-ID" b="1" dirty="0" smtClean="0">
                <a:solidFill>
                  <a:schemeClr val="bg1"/>
                </a:solidFill>
                <a:effectLst>
                  <a:outerShdw blurRad="38100" dist="38100" dir="2700000" algn="tl">
                    <a:srgbClr val="000000">
                      <a:alpha val="43137"/>
                    </a:srgbClr>
                  </a:outerShdw>
                </a:effectLst>
              </a:rPr>
              <a:t>pertanian</a:t>
            </a:r>
          </a:p>
          <a:p>
            <a:pPr marL="28575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Bidang Kehutanan</a:t>
            </a:r>
          </a:p>
          <a:p>
            <a:pPr marL="28575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Bidang Perikanan</a:t>
            </a:r>
          </a:p>
          <a:p>
            <a:pPr marL="28575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Bidang Industri</a:t>
            </a:r>
          </a:p>
          <a:p>
            <a:pPr marL="28575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Bidang </a:t>
            </a:r>
            <a:r>
              <a:rPr lang="id-ID" b="1" dirty="0" smtClean="0">
                <a:solidFill>
                  <a:schemeClr val="bg1"/>
                </a:solidFill>
                <a:effectLst>
                  <a:outerShdw blurRad="38100" dist="38100" dir="2700000" algn="tl">
                    <a:srgbClr val="000000">
                      <a:alpha val="43137"/>
                    </a:srgbClr>
                  </a:outerShdw>
                </a:effectLst>
              </a:rPr>
              <a:t>Pertambangan</a:t>
            </a:r>
          </a:p>
          <a:p>
            <a:pPr marL="285750" lvl="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Barang yang Masuk dalam Daftar Cites Appendix I</a:t>
            </a:r>
          </a:p>
          <a:p>
            <a:pPr marL="285750" lvl="0" indent="-285750">
              <a:buFont typeface="Arial" pitchFamily="34" charset="0"/>
              <a:buChar char="•"/>
            </a:pPr>
            <a:r>
              <a:rPr lang="id-ID" b="1" dirty="0">
                <a:solidFill>
                  <a:schemeClr val="bg1"/>
                </a:solidFill>
                <a:effectLst>
                  <a:outerShdw blurRad="38100" dist="38100" dir="2700000" algn="tl">
                    <a:srgbClr val="000000">
                      <a:alpha val="43137"/>
                    </a:srgbClr>
                  </a:outerShdw>
                </a:effectLst>
              </a:rPr>
              <a:t>Barang Cagar </a:t>
            </a:r>
            <a:r>
              <a:rPr lang="id-ID" b="1" dirty="0" smtClean="0">
                <a:solidFill>
                  <a:schemeClr val="bg1"/>
                </a:solidFill>
                <a:effectLst>
                  <a:outerShdw blurRad="38100" dist="38100" dir="2700000" algn="tl">
                    <a:srgbClr val="000000">
                      <a:alpha val="43137"/>
                    </a:srgbClr>
                  </a:outerShdw>
                </a:effectLst>
              </a:rPr>
              <a:t>Budaya</a:t>
            </a:r>
            <a:endParaRPr lang="id-ID" b="1" dirty="0">
              <a:solidFill>
                <a:schemeClr val="bg1"/>
              </a:solidFill>
              <a:effectLst>
                <a:outerShdw blurRad="38100" dist="38100" dir="2700000" algn="tl">
                  <a:srgbClr val="000000">
                    <a:alpha val="43137"/>
                  </a:srgbClr>
                </a:outerShdw>
              </a:effectLst>
            </a:endParaRPr>
          </a:p>
          <a:p>
            <a:pPr marL="285750" lvl="0" indent="-285750">
              <a:buFont typeface="Arial" pitchFamily="34" charset="0"/>
              <a:buChar char="•"/>
            </a:pPr>
            <a:endParaRPr lang="id-ID" dirty="0"/>
          </a:p>
          <a:p>
            <a:endParaRPr lang="id-ID" dirty="0"/>
          </a:p>
        </p:txBody>
      </p:sp>
    </p:spTree>
    <p:extLst>
      <p:ext uri="{BB962C8B-B14F-4D97-AF65-F5344CB8AC3E}">
        <p14:creationId xmlns:p14="http://schemas.microsoft.com/office/powerpoint/2010/main" val="22629657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683568" y="764704"/>
            <a:ext cx="6192688" cy="1296144"/>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4" name="TextBox 3"/>
          <p:cNvSpPr txBox="1"/>
          <p:nvPr/>
        </p:nvSpPr>
        <p:spPr>
          <a:xfrm>
            <a:off x="971600" y="764704"/>
            <a:ext cx="6048672" cy="1477328"/>
          </a:xfrm>
          <a:prstGeom prst="rect">
            <a:avLst/>
          </a:prstGeom>
          <a:noFill/>
        </p:spPr>
        <p:txBody>
          <a:bodyPr wrap="square" rtlCol="0">
            <a:spAutoFit/>
          </a:bodyPr>
          <a:lstStyle/>
          <a:p>
            <a:r>
              <a:rPr lang="id-ID" dirty="0"/>
              <a:t>B</a:t>
            </a:r>
            <a:r>
              <a:rPr lang="id-ID" dirty="0" smtClean="0"/>
              <a:t>arang </a:t>
            </a:r>
            <a:r>
              <a:rPr lang="id-ID" dirty="0"/>
              <a:t>yang tidak boleh diekspor dalam </a:t>
            </a:r>
            <a:r>
              <a:rPr lang="id-ID" b="1" dirty="0" smtClean="0">
                <a:solidFill>
                  <a:srgbClr val="FF0000"/>
                </a:solidFill>
                <a:effectLst>
                  <a:outerShdw blurRad="38100" dist="38100" dir="2700000" algn="tl">
                    <a:srgbClr val="000000">
                      <a:alpha val="43137"/>
                    </a:srgbClr>
                  </a:outerShdw>
                </a:effectLst>
              </a:rPr>
              <a:t>BIDANG PERTANIAN</a:t>
            </a:r>
            <a:r>
              <a:rPr lang="id-ID" dirty="0" smtClean="0"/>
              <a:t> contohnya:</a:t>
            </a:r>
          </a:p>
          <a:p>
            <a:pPr marL="285750" lvl="0" indent="-285750">
              <a:buFont typeface="Arial" pitchFamily="34" charset="0"/>
              <a:buChar char="•"/>
            </a:pPr>
            <a:r>
              <a:rPr lang="id-ID" dirty="0"/>
              <a:t>Karet </a:t>
            </a:r>
            <a:r>
              <a:rPr lang="id-ID" dirty="0" smtClean="0"/>
              <a:t>alam </a:t>
            </a:r>
            <a:r>
              <a:rPr lang="id-ID" dirty="0"/>
              <a:t>spesifikasi teknis (TSNR) atau Standard Indonesia Rubber (SIR) yang tidak memenuhi SNI</a:t>
            </a:r>
          </a:p>
          <a:p>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662" y="2335082"/>
            <a:ext cx="3176378" cy="2464869"/>
          </a:xfrm>
          <a:prstGeom prst="rect">
            <a:avLst/>
          </a:prstGeom>
        </p:spPr>
      </p:pic>
      <p:sp>
        <p:nvSpPr>
          <p:cNvPr id="6" name="Right Arrow 5"/>
          <p:cNvSpPr/>
          <p:nvPr/>
        </p:nvSpPr>
        <p:spPr>
          <a:xfrm>
            <a:off x="5076056" y="3429000"/>
            <a:ext cx="648072" cy="43204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8" name="Rounded Rectangle 7"/>
          <p:cNvSpPr/>
          <p:nvPr/>
        </p:nvSpPr>
        <p:spPr>
          <a:xfrm>
            <a:off x="5940152" y="3429000"/>
            <a:ext cx="1584176" cy="43204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7" name="TextBox 6"/>
          <p:cNvSpPr txBox="1"/>
          <p:nvPr/>
        </p:nvSpPr>
        <p:spPr>
          <a:xfrm>
            <a:off x="5940152" y="3429000"/>
            <a:ext cx="1584176" cy="369332"/>
          </a:xfrm>
          <a:prstGeom prst="rect">
            <a:avLst/>
          </a:prstGeom>
          <a:noFill/>
        </p:spPr>
        <p:txBody>
          <a:bodyPr wrap="square" rtlCol="0">
            <a:spAutoFit/>
          </a:bodyPr>
          <a:lstStyle/>
          <a:p>
            <a:pPr algn="ctr"/>
            <a:r>
              <a:rPr lang="id-ID" dirty="0" smtClean="0"/>
              <a:t>Latex Crepe</a:t>
            </a:r>
            <a:endParaRPr lang="id-ID"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Tree>
    <p:extLst>
      <p:ext uri="{BB962C8B-B14F-4D97-AF65-F5344CB8AC3E}">
        <p14:creationId xmlns:p14="http://schemas.microsoft.com/office/powerpoint/2010/main" val="166326276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683568" y="899572"/>
            <a:ext cx="7776864" cy="1233284"/>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2" name="TextBox 1"/>
          <p:cNvSpPr txBox="1"/>
          <p:nvPr/>
        </p:nvSpPr>
        <p:spPr>
          <a:xfrm>
            <a:off x="683568" y="899572"/>
            <a:ext cx="7776864" cy="1477328"/>
          </a:xfrm>
          <a:prstGeom prst="rect">
            <a:avLst/>
          </a:prstGeom>
          <a:noFill/>
        </p:spPr>
        <p:txBody>
          <a:bodyPr wrap="square" rtlCol="0">
            <a:spAutoFit/>
          </a:bodyPr>
          <a:lstStyle/>
          <a:p>
            <a:pPr lvl="0"/>
            <a:r>
              <a:rPr lang="id-ID" dirty="0" smtClean="0"/>
              <a:t>BARANG YANG MASUK DALAM DAFTAR CITES APPENDIX I</a:t>
            </a:r>
          </a:p>
          <a:p>
            <a:pPr marL="285750" indent="-285750">
              <a:buFont typeface="Arial" pitchFamily="34" charset="0"/>
              <a:buChar char="•"/>
            </a:pPr>
            <a:r>
              <a:rPr lang="id-ID" dirty="0" smtClean="0"/>
              <a:t>Barang </a:t>
            </a:r>
            <a:r>
              <a:rPr lang="id-ID" dirty="0"/>
              <a:t>yang dilarang diekspor tersebut yang dimaksud adalah </a:t>
            </a:r>
            <a:r>
              <a:rPr lang="id-ID" b="1" dirty="0" smtClean="0">
                <a:solidFill>
                  <a:srgbClr val="FF0000"/>
                </a:solidFill>
                <a:effectLst>
                  <a:outerShdw blurRad="38100" dist="38100" dir="2700000" algn="tl">
                    <a:srgbClr val="000000">
                      <a:alpha val="43137"/>
                    </a:srgbClr>
                  </a:outerShdw>
                </a:effectLst>
              </a:rPr>
              <a:t>MAKHLUK HIDUP SEPERTI HEWAN MAUPUN TUMBUH-TUMBUHAN </a:t>
            </a:r>
            <a:r>
              <a:rPr lang="id-ID" dirty="0" smtClean="0"/>
              <a:t>yang </a:t>
            </a:r>
            <a:r>
              <a:rPr lang="id-ID" dirty="0"/>
              <a:t>uraiannya sebagai berikut:</a:t>
            </a:r>
          </a:p>
          <a:p>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50" y="2543175"/>
            <a:ext cx="3750042" cy="2583362"/>
          </a:xfrm>
          <a:prstGeom prst="rect">
            <a:avLst/>
          </a:prstGeom>
        </p:spPr>
      </p:pic>
      <p:sp>
        <p:nvSpPr>
          <p:cNvPr id="5" name="TextBox 4"/>
          <p:cNvSpPr txBox="1"/>
          <p:nvPr/>
        </p:nvSpPr>
        <p:spPr>
          <a:xfrm>
            <a:off x="749950" y="5126537"/>
            <a:ext cx="375004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d-ID" b="1" dirty="0" smtClean="0">
                <a:solidFill>
                  <a:schemeClr val="tx1"/>
                </a:solidFill>
                <a:effectLst>
                  <a:outerShdw blurRad="38100" dist="38100" dir="2700000" algn="tl">
                    <a:srgbClr val="000000">
                      <a:alpha val="43137"/>
                    </a:srgbClr>
                  </a:outerShdw>
                </a:effectLst>
              </a:rPr>
              <a:t>Primata jenis Surili </a:t>
            </a:r>
          </a:p>
          <a:p>
            <a:pPr algn="ctr"/>
            <a:r>
              <a:rPr lang="id-ID" b="1" dirty="0" smtClean="0">
                <a:solidFill>
                  <a:schemeClr val="tx1"/>
                </a:solidFill>
                <a:effectLst>
                  <a:outerShdw blurRad="38100" dist="38100" dir="2700000" algn="tl">
                    <a:srgbClr val="000000">
                      <a:alpha val="43137"/>
                    </a:srgbClr>
                  </a:outerShdw>
                </a:effectLst>
              </a:rPr>
              <a:t>(Kategori Mamalia)</a:t>
            </a:r>
            <a:endParaRPr lang="id-ID"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4571999" y="5126536"/>
            <a:ext cx="3588747"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d-ID" b="1" dirty="0" smtClean="0">
                <a:solidFill>
                  <a:schemeClr val="tx1"/>
                </a:solidFill>
                <a:effectLst>
                  <a:outerShdw blurRad="38100" dist="38100" dir="2700000" algn="tl">
                    <a:srgbClr val="000000">
                      <a:alpha val="43137"/>
                    </a:srgbClr>
                  </a:outerShdw>
                </a:effectLst>
              </a:rPr>
              <a:t>Anggrek Hitam</a:t>
            </a:r>
          </a:p>
          <a:p>
            <a:pPr algn="ctr"/>
            <a:r>
              <a:rPr lang="id-ID" b="1" dirty="0" smtClean="0">
                <a:solidFill>
                  <a:schemeClr val="tx1"/>
                </a:solidFill>
                <a:effectLst>
                  <a:outerShdw blurRad="38100" dist="38100" dir="2700000" algn="tl">
                    <a:srgbClr val="000000">
                      <a:alpha val="43137"/>
                    </a:srgbClr>
                  </a:outerShdw>
                </a:effectLst>
              </a:rPr>
              <a:t>(</a:t>
            </a:r>
            <a:r>
              <a:rPr lang="id-ID" b="1" dirty="0">
                <a:solidFill>
                  <a:schemeClr val="tx1"/>
                </a:solidFill>
                <a:effectLst>
                  <a:outerShdw blurRad="38100" dist="38100" dir="2700000" algn="tl">
                    <a:srgbClr val="000000">
                      <a:alpha val="43137"/>
                    </a:srgbClr>
                  </a:outerShdw>
                </a:effectLst>
              </a:rPr>
              <a:t>Kategori </a:t>
            </a:r>
            <a:r>
              <a:rPr lang="id-ID" b="1" i="1" dirty="0" smtClean="0">
                <a:solidFill>
                  <a:schemeClr val="tx1"/>
                </a:solidFill>
                <a:effectLst>
                  <a:outerShdw blurRad="38100" dist="38100" dir="2700000" algn="tl">
                    <a:srgbClr val="000000">
                      <a:alpha val="43137"/>
                    </a:srgbClr>
                  </a:outerShdw>
                </a:effectLst>
              </a:rPr>
              <a:t>Orchidaceae</a:t>
            </a:r>
            <a:r>
              <a:rPr lang="id-ID" b="1" dirty="0">
                <a:solidFill>
                  <a:schemeClr val="tx1"/>
                </a:solidFill>
                <a:effectLst>
                  <a:outerShdw blurRad="38100" dist="38100" dir="2700000" algn="tl">
                    <a:srgbClr val="000000">
                      <a:alpha val="43137"/>
                    </a:srgbClr>
                  </a:outerShdw>
                </a:effectLst>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543175"/>
            <a:ext cx="3588747" cy="2583362"/>
          </a:xfrm>
          <a:prstGeom prst="rect">
            <a:avLst/>
          </a:prstGeom>
        </p:spPr>
      </p:pic>
    </p:spTree>
    <p:extLst>
      <p:ext uri="{BB962C8B-B14F-4D97-AF65-F5344CB8AC3E}">
        <p14:creationId xmlns:p14="http://schemas.microsoft.com/office/powerpoint/2010/main" val="299249982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884" y="476672"/>
            <a:ext cx="7848872" cy="523220"/>
          </a:xfrm>
          <a:prstGeom prst="rect">
            <a:avLst/>
          </a:prstGeom>
          <a:noFill/>
        </p:spPr>
        <p:txBody>
          <a:bodyPr wrap="square" rtlCol="0">
            <a:spAutoFit/>
          </a:bodyPr>
          <a:lstStyle/>
          <a:p>
            <a:pPr algn="ctr"/>
            <a:r>
              <a:rPr lang="id-ID" sz="2800" dirty="0" smtClean="0"/>
              <a:t>NEGARA TUJUAN KOMODITI EKSPOR INDONESIA</a:t>
            </a:r>
            <a:endParaRPr lang="id-ID" sz="2800" dirty="0"/>
          </a:p>
        </p:txBody>
      </p:sp>
      <p:sp>
        <p:nvSpPr>
          <p:cNvPr id="5" name="TextBox 4"/>
          <p:cNvSpPr txBox="1"/>
          <p:nvPr/>
        </p:nvSpPr>
        <p:spPr>
          <a:xfrm>
            <a:off x="661884" y="1988840"/>
            <a:ext cx="7848872" cy="258532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lvl="0" indent="-285750">
              <a:buFont typeface="Arial" pitchFamily="34" charset="0"/>
              <a:buChar char="•"/>
            </a:pPr>
            <a:r>
              <a:rPr lang="id-ID" b="1" dirty="0">
                <a:solidFill>
                  <a:schemeClr val="tx1"/>
                </a:solidFill>
              </a:rPr>
              <a:t>Minyak bumi: Jepang, Korea Selatan, Singapura, Taiwan, Australia, Amerika Serikat, dan lainnya.</a:t>
            </a:r>
          </a:p>
          <a:p>
            <a:pPr marL="285750" lvl="0" indent="-285750">
              <a:buFont typeface="Arial" pitchFamily="34" charset="0"/>
              <a:buChar char="•"/>
            </a:pPr>
            <a:r>
              <a:rPr lang="id-ID" b="1" dirty="0">
                <a:solidFill>
                  <a:schemeClr val="tx1"/>
                </a:solidFill>
              </a:rPr>
              <a:t>Karet: Jepang, Singapura, Amerika Serikat, Belgia, Inggris, Perancis, Belanda, Jerman, Italia, Polandia, dan </a:t>
            </a:r>
            <a:r>
              <a:rPr lang="id-ID" b="1" dirty="0" smtClean="0">
                <a:solidFill>
                  <a:schemeClr val="tx1"/>
                </a:solidFill>
              </a:rPr>
              <a:t>lainnya.</a:t>
            </a:r>
          </a:p>
          <a:p>
            <a:pPr marL="285750" lvl="0" indent="-285750">
              <a:buFont typeface="Arial" pitchFamily="34" charset="0"/>
              <a:buChar char="•"/>
            </a:pPr>
            <a:r>
              <a:rPr lang="id-ID" b="1" dirty="0" smtClean="0">
                <a:solidFill>
                  <a:schemeClr val="tx1"/>
                </a:solidFill>
              </a:rPr>
              <a:t>Tembakau</a:t>
            </a:r>
            <a:r>
              <a:rPr lang="id-ID" b="1" dirty="0">
                <a:solidFill>
                  <a:schemeClr val="tx1"/>
                </a:solidFill>
              </a:rPr>
              <a:t>: Spanyol, Perancis, Malaysia, Jepang, Amerika Serikat, Belgia, Perancis, Jerman, dan </a:t>
            </a:r>
            <a:r>
              <a:rPr lang="id-ID" b="1" dirty="0" smtClean="0">
                <a:solidFill>
                  <a:schemeClr val="tx1"/>
                </a:solidFill>
              </a:rPr>
              <a:t>lainnya.</a:t>
            </a:r>
          </a:p>
          <a:p>
            <a:pPr marL="285750" lvl="0" indent="-285750">
              <a:buFont typeface="Arial" pitchFamily="34" charset="0"/>
              <a:buChar char="•"/>
            </a:pPr>
            <a:r>
              <a:rPr lang="id-ID" b="1" dirty="0" smtClean="0">
                <a:solidFill>
                  <a:schemeClr val="tx1"/>
                </a:solidFill>
              </a:rPr>
              <a:t>Lada </a:t>
            </a:r>
            <a:r>
              <a:rPr lang="id-ID" b="1" dirty="0">
                <a:solidFill>
                  <a:schemeClr val="tx1"/>
                </a:solidFill>
              </a:rPr>
              <a:t>putih: Hongkong, Singapura, Inggris, Belanda, Perancis, Jerman, Belgia, dan lainnya</a:t>
            </a:r>
            <a:r>
              <a:rPr lang="id-ID" b="1" dirty="0" smtClean="0">
                <a:solidFill>
                  <a:schemeClr val="tx1"/>
                </a:solidFill>
              </a:rPr>
              <a:t>.</a:t>
            </a:r>
          </a:p>
          <a:p>
            <a:pPr marL="285750" lvl="0" indent="-285750">
              <a:buFont typeface="Arial" pitchFamily="34" charset="0"/>
              <a:buChar char="•"/>
            </a:pPr>
            <a:r>
              <a:rPr lang="id-ID" b="1" dirty="0" smtClean="0">
                <a:solidFill>
                  <a:schemeClr val="tx1"/>
                </a:solidFill>
              </a:rPr>
              <a:t>Dan lain-lain.</a:t>
            </a:r>
            <a:endParaRPr lang="id-ID" b="1" dirty="0">
              <a:solidFill>
                <a:schemeClr val="tx1"/>
              </a:solidFill>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Tree>
    <p:extLst>
      <p:ext uri="{BB962C8B-B14F-4D97-AF65-F5344CB8AC3E}">
        <p14:creationId xmlns:p14="http://schemas.microsoft.com/office/powerpoint/2010/main" val="2157557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764703"/>
            <a:ext cx="7848872" cy="646331"/>
          </a:xfrm>
          <a:prstGeom prst="rect">
            <a:avLst/>
          </a:prstGeom>
          <a:noFill/>
        </p:spPr>
        <p:txBody>
          <a:bodyPr wrap="square" rtlCol="0">
            <a:spAutoFit/>
          </a:bodyPr>
          <a:lstStyle/>
          <a:p>
            <a:pPr algn="ctr"/>
            <a:r>
              <a:rPr lang="id-ID" dirty="0" smtClean="0"/>
              <a:t>Tabel 10 Negara </a:t>
            </a:r>
            <a:r>
              <a:rPr lang="id-ID" dirty="0"/>
              <a:t>Tujuan Ekspor Terbesar Untuk Produk Hasil Industri</a:t>
            </a:r>
          </a:p>
          <a:p>
            <a:pPr algn="ctr"/>
            <a:endParaRPr lang="id-ID"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90" y="1411034"/>
            <a:ext cx="7786841" cy="439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55148" y="5984329"/>
            <a:ext cx="3888432" cy="369332"/>
          </a:xfrm>
          <a:prstGeom prst="rect">
            <a:avLst/>
          </a:prstGeom>
          <a:noFill/>
        </p:spPr>
        <p:txBody>
          <a:bodyPr wrap="square" rtlCol="0">
            <a:spAutoFit/>
          </a:bodyPr>
          <a:lstStyle/>
          <a:p>
            <a:r>
              <a:rPr lang="id-ID" dirty="0"/>
              <a:t>Sumber: </a:t>
            </a:r>
            <a:r>
              <a:rPr lang="id-ID" u="sng" dirty="0">
                <a:hlinkClick r:id="rId3"/>
              </a:rPr>
              <a:t>http://</a:t>
            </a:r>
            <a:r>
              <a:rPr lang="id-ID" u="sng" dirty="0" smtClean="0">
                <a:hlinkClick r:id="rId3"/>
              </a:rPr>
              <a:t>kemenperin.go.id</a:t>
            </a:r>
            <a:endParaRPr lang="id-ID" dirty="0"/>
          </a:p>
        </p:txBody>
      </p:sp>
    </p:spTree>
    <p:extLst>
      <p:ext uri="{BB962C8B-B14F-4D97-AF65-F5344CB8AC3E}">
        <p14:creationId xmlns:p14="http://schemas.microsoft.com/office/powerpoint/2010/main" val="18929835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37403"/>
            <a:ext cx="7815468" cy="456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620688"/>
            <a:ext cx="6840760" cy="369332"/>
          </a:xfrm>
          <a:prstGeom prst="rect">
            <a:avLst/>
          </a:prstGeom>
          <a:noFill/>
        </p:spPr>
        <p:txBody>
          <a:bodyPr wrap="square" rtlCol="0">
            <a:spAutoFit/>
          </a:bodyPr>
          <a:lstStyle/>
          <a:p>
            <a:pPr algn="ctr"/>
            <a:r>
              <a:rPr lang="id-ID" dirty="0"/>
              <a:t>Tabel </a:t>
            </a:r>
            <a:r>
              <a:rPr lang="id-ID" dirty="0" smtClean="0"/>
              <a:t>Pemantauan Ekspor </a:t>
            </a:r>
            <a:r>
              <a:rPr lang="id-ID" dirty="0"/>
              <a:t>Kelompok Hasil </a:t>
            </a:r>
            <a:r>
              <a:rPr lang="id-ID" dirty="0" smtClean="0"/>
              <a:t>Industri</a:t>
            </a:r>
            <a:endParaRPr lang="id-ID" dirty="0"/>
          </a:p>
        </p:txBody>
      </p:sp>
    </p:spTree>
    <p:extLst>
      <p:ext uri="{BB962C8B-B14F-4D97-AF65-F5344CB8AC3E}">
        <p14:creationId xmlns:p14="http://schemas.microsoft.com/office/powerpoint/2010/main" val="7513263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80728"/>
            <a:ext cx="6984776" cy="2400657"/>
          </a:xfrm>
          <a:prstGeom prst="rect">
            <a:avLst/>
          </a:prstGeom>
          <a:noFill/>
        </p:spPr>
        <p:txBody>
          <a:bodyPr wrap="square" rtlCol="0">
            <a:spAutoFit/>
          </a:bodyPr>
          <a:lstStyle/>
          <a:p>
            <a:pPr lvl="0"/>
            <a:r>
              <a:rPr lang="id-ID" sz="2400" b="1" dirty="0" smtClean="0"/>
              <a:t>2) Perdagangan </a:t>
            </a:r>
            <a:r>
              <a:rPr lang="id-ID" sz="2400" b="1" dirty="0"/>
              <a:t>Impor</a:t>
            </a:r>
            <a:endParaRPr lang="id-ID" sz="2400" dirty="0"/>
          </a:p>
          <a:p>
            <a:pPr algn="just"/>
            <a:r>
              <a:rPr lang="id-ID" dirty="0"/>
              <a:t>Menurut Banowati (2012), perdagangan impor merupakan aktivitas perdagangan untuk membeli produk dari luar negeri untuk dimasukkan ke dalam negeri. Dengan adanya impor berarti devisa yang ada pada negara akan kita berikan kepada negara lain untuk membayar barang atau jasa yang kita impor dari negara tersebut. </a:t>
            </a:r>
            <a:endParaRPr lang="id-ID" dirty="0" smtClean="0"/>
          </a:p>
          <a:p>
            <a:pPr algn="just"/>
            <a:endParaRPr lang="id-ID"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
        <p:nvSpPr>
          <p:cNvPr id="6" name="Rounded Rectangle 5"/>
          <p:cNvSpPr/>
          <p:nvPr/>
        </p:nvSpPr>
        <p:spPr>
          <a:xfrm>
            <a:off x="5508104" y="3363962"/>
            <a:ext cx="2448272" cy="1055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63962"/>
            <a:ext cx="24685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3440163" y="3717032"/>
            <a:ext cx="1923925"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5796136" y="3577371"/>
            <a:ext cx="1944216" cy="646331"/>
          </a:xfrm>
          <a:prstGeom prst="rect">
            <a:avLst/>
          </a:prstGeom>
          <a:noFill/>
        </p:spPr>
        <p:txBody>
          <a:bodyPr wrap="square" rtlCol="0">
            <a:spAutoFit/>
          </a:bodyPr>
          <a:lstStyle/>
          <a:p>
            <a:pPr algn="ctr"/>
            <a:r>
              <a:rPr lang="id-ID" b="1" dirty="0" smtClean="0">
                <a:solidFill>
                  <a:schemeClr val="bg1"/>
                </a:solidFill>
                <a:effectLst>
                  <a:outerShdw blurRad="38100" dist="38100" dir="2700000" algn="tl">
                    <a:srgbClr val="000000">
                      <a:alpha val="43137"/>
                    </a:srgbClr>
                  </a:outerShdw>
                </a:effectLst>
              </a:rPr>
              <a:t>Produk Luar Negeri</a:t>
            </a:r>
            <a:endParaRPr lang="id-ID"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1233773" y="3707159"/>
            <a:ext cx="1944216" cy="369332"/>
          </a:xfrm>
          <a:prstGeom prst="rect">
            <a:avLst/>
          </a:prstGeom>
          <a:noFill/>
        </p:spPr>
        <p:txBody>
          <a:bodyPr wrap="square" rtlCol="0">
            <a:spAutoFit/>
          </a:bodyPr>
          <a:lstStyle/>
          <a:p>
            <a:pPr algn="ctr"/>
            <a:r>
              <a:rPr lang="id-ID" b="1" dirty="0" smtClean="0">
                <a:solidFill>
                  <a:schemeClr val="bg1"/>
                </a:solidFill>
                <a:effectLst>
                  <a:outerShdw blurRad="38100" dist="38100" dir="2700000" algn="tl">
                    <a:srgbClr val="000000">
                      <a:alpha val="43137"/>
                    </a:srgbClr>
                  </a:outerShdw>
                </a:effectLst>
              </a:rPr>
              <a:t>Dalam Negeri</a:t>
            </a:r>
            <a:endParaRPr lang="id-ID"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07904" y="3381385"/>
            <a:ext cx="151216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d-ID" b="1" dirty="0" smtClean="0">
                <a:solidFill>
                  <a:schemeClr val="tx1"/>
                </a:solidFill>
                <a:effectLst>
                  <a:outerShdw blurRad="38100" dist="38100" dir="2700000" algn="tl">
                    <a:srgbClr val="000000">
                      <a:alpha val="43137"/>
                    </a:srgbClr>
                  </a:outerShdw>
                </a:effectLst>
              </a:rPr>
              <a:t>Arus Barang</a:t>
            </a:r>
            <a:endParaRPr lang="id-ID"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4031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340768"/>
            <a:ext cx="7704856" cy="2862322"/>
          </a:xfrm>
          <a:prstGeom prst="rect">
            <a:avLst/>
          </a:prstGeom>
          <a:noFill/>
        </p:spPr>
        <p:txBody>
          <a:bodyPr wrap="square" rtlCol="0">
            <a:spAutoFit/>
          </a:bodyPr>
          <a:lstStyle/>
          <a:p>
            <a:pPr algn="just"/>
            <a:r>
              <a:rPr lang="id-ID" dirty="0"/>
              <a:t>Jenis-jenis barang/bahan yang diimpor, antara lain sebagai berikut.</a:t>
            </a:r>
          </a:p>
          <a:p>
            <a:pPr marL="285750" lvl="0" indent="-285750" algn="just">
              <a:buFont typeface="Arial" pitchFamily="34" charset="0"/>
              <a:buChar char="•"/>
            </a:pPr>
            <a:r>
              <a:rPr lang="id-ID" dirty="0"/>
              <a:t>Barang-barang konsumsi: barang-barang konsumsi terdiri dari makanan, minuman, barang yang sudah diawetkan sehingga tahan lama, maupun barang yang tidak tahan lama (belum diawetkan).</a:t>
            </a:r>
          </a:p>
          <a:p>
            <a:pPr marL="285750" lvl="0" indent="-285750" algn="just">
              <a:buFont typeface="Arial" pitchFamily="34" charset="0"/>
              <a:buChar char="•"/>
            </a:pPr>
            <a:r>
              <a:rPr lang="id-ID" dirty="0"/>
              <a:t>Bahan baku: bahan baku yang diimpor terdiri dari bahan baku industri pangan dan minuman, suku cadang, dan bahan baku industri lainnya.</a:t>
            </a:r>
          </a:p>
          <a:p>
            <a:pPr marL="285750" lvl="0" indent="-285750" algn="just">
              <a:buFont typeface="Arial" pitchFamily="34" charset="0"/>
              <a:buChar char="•"/>
            </a:pPr>
            <a:r>
              <a:rPr lang="id-ID" dirty="0"/>
              <a:t>Barang modal: barang modal yang diimpor dari luar terdiri dari mesin pembangkit tenaga listrik, alat telekomunikasi, peralatan listrik, alat-alat pengangkutan, mesin industri, dan lain-lain.</a:t>
            </a:r>
          </a:p>
          <a:p>
            <a:pPr algn="just"/>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4675"/>
            <a:ext cx="9144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3588" y="559355"/>
            <a:ext cx="7488832" cy="523220"/>
          </a:xfrm>
          <a:prstGeom prst="rect">
            <a:avLst/>
          </a:prstGeom>
          <a:noFill/>
        </p:spPr>
        <p:txBody>
          <a:bodyPr wrap="square" rtlCol="0">
            <a:spAutoFit/>
          </a:bodyPr>
          <a:lstStyle/>
          <a:p>
            <a:pPr algn="ctr"/>
            <a:r>
              <a:rPr lang="id-ID" sz="2800" dirty="0" smtClean="0"/>
              <a:t>PRODUK IMPOR</a:t>
            </a:r>
            <a:endParaRPr lang="id-ID" sz="2800" dirty="0"/>
          </a:p>
        </p:txBody>
      </p:sp>
    </p:spTree>
    <p:extLst>
      <p:ext uri="{BB962C8B-B14F-4D97-AF65-F5344CB8AC3E}">
        <p14:creationId xmlns:p14="http://schemas.microsoft.com/office/powerpoint/2010/main" val="362030858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64704"/>
            <a:ext cx="6512511" cy="504056"/>
          </a:xfrm>
        </p:spPr>
        <p:txBody>
          <a:bodyPr/>
          <a:lstStyle/>
          <a:p>
            <a:pPr marL="0" indent="0" algn="ctr">
              <a:buNone/>
            </a:pPr>
            <a:r>
              <a:rPr lang="id-ID" sz="1800" b="0" dirty="0" smtClean="0">
                <a:solidFill>
                  <a:schemeClr val="tx1"/>
                </a:solidFill>
                <a:effectLst/>
              </a:rPr>
              <a:t>Tabel Negara </a:t>
            </a:r>
            <a:r>
              <a:rPr lang="id-ID" sz="1800" b="0" dirty="0">
                <a:solidFill>
                  <a:schemeClr val="tx1"/>
                </a:solidFill>
                <a:effectLst/>
              </a:rPr>
              <a:t>Asal Impor Terbesar Untuk Produk Hasil Industri</a:t>
            </a:r>
            <a:br>
              <a:rPr lang="id-ID" sz="1800" b="0" dirty="0">
                <a:solidFill>
                  <a:schemeClr val="tx1"/>
                </a:solidFill>
                <a:effectLst/>
              </a:rPr>
            </a:br>
            <a:endParaRPr lang="id-ID" sz="1800" b="0" dirty="0">
              <a:solidFill>
                <a:schemeClr val="tx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05" y="1340768"/>
            <a:ext cx="8111996" cy="429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2656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90020"/>
            <a:ext cx="8280920" cy="586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429211"/>
            <a:ext cx="6912768" cy="369332"/>
          </a:xfrm>
          <a:prstGeom prst="rect">
            <a:avLst/>
          </a:prstGeom>
          <a:noFill/>
        </p:spPr>
        <p:txBody>
          <a:bodyPr wrap="square" rtlCol="0">
            <a:spAutoFit/>
          </a:bodyPr>
          <a:lstStyle/>
          <a:p>
            <a:pPr algn="ctr"/>
            <a:r>
              <a:rPr lang="id-ID" dirty="0" smtClean="0"/>
              <a:t>Tabel </a:t>
            </a:r>
            <a:r>
              <a:rPr lang="id-ID" dirty="0"/>
              <a:t>Pemantauan Impor </a:t>
            </a:r>
            <a:r>
              <a:rPr lang="id-ID" dirty="0" smtClean="0"/>
              <a:t> </a:t>
            </a:r>
            <a:r>
              <a:rPr lang="id-ID" dirty="0"/>
              <a:t>Kelompok Hasil </a:t>
            </a:r>
            <a:r>
              <a:rPr lang="id-ID" dirty="0" smtClean="0"/>
              <a:t>Industri</a:t>
            </a:r>
          </a:p>
        </p:txBody>
      </p:sp>
    </p:spTree>
    <p:extLst>
      <p:ext uri="{BB962C8B-B14F-4D97-AF65-F5344CB8AC3E}">
        <p14:creationId xmlns:p14="http://schemas.microsoft.com/office/powerpoint/2010/main" val="380903525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92696"/>
            <a:ext cx="7704856" cy="3970318"/>
          </a:xfrm>
          <a:prstGeom prst="rect">
            <a:avLst/>
          </a:prstGeom>
          <a:noFill/>
        </p:spPr>
        <p:txBody>
          <a:bodyPr wrap="square" rtlCol="0">
            <a:spAutoFit/>
          </a:bodyPr>
          <a:lstStyle/>
          <a:p>
            <a:pPr lvl="0" algn="just"/>
            <a:r>
              <a:rPr lang="id-ID" b="1" dirty="0"/>
              <a:t>Perdagangan Luar Negeri </a:t>
            </a:r>
            <a:endParaRPr lang="id-ID" dirty="0"/>
          </a:p>
          <a:p>
            <a:pPr algn="just"/>
            <a:r>
              <a:rPr lang="id-ID" dirty="0" smtClean="0"/>
              <a:t>Perdagangan </a:t>
            </a:r>
            <a:r>
              <a:rPr lang="id-ID" dirty="0"/>
              <a:t>luar negeri, yaitu semua kegiatan perdagangan yang berlangsung antara satu negara dengan negara yang lain (Banowati, 2012). Dalam kegiatan perdagangan luar negeri digunakan devisa yaitu alat pembayaran luar negeri yang dapat diuangkan dengan uang luar negeri (mata uang asing). Alat pembayaran luar negeri dapat berupa cek, wesel, dan sebagainya. Perdagangan luar negeri terdiri dari dua macam kegiatan, yaitu ekspor dan impor. </a:t>
            </a:r>
            <a:endParaRPr lang="id-ID" dirty="0" smtClean="0"/>
          </a:p>
          <a:p>
            <a:pPr algn="just"/>
            <a:endParaRPr lang="id-ID" dirty="0"/>
          </a:p>
          <a:p>
            <a:pPr algn="just"/>
            <a:r>
              <a:rPr lang="id-ID" dirty="0"/>
              <a:t>Banowati (2012) menyatakan bahwa aktivitas perdagangan ini arus barang dalam distribusinya sudah melewati batas administratif suatu negara lain. Dengan demikian perijinan akan keluar masuknya barang dari dan ke negara lain harus dilengkapi dengan dokumen perdagangan.</a:t>
            </a:r>
          </a:p>
          <a:p>
            <a:pPr algn="just"/>
            <a:endParaRPr lang="id-ID"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Tree>
    <p:extLst>
      <p:ext uri="{BB962C8B-B14F-4D97-AF65-F5344CB8AC3E}">
        <p14:creationId xmlns:p14="http://schemas.microsoft.com/office/powerpoint/2010/main" val="381160369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1311"/>
            <a:ext cx="7488832" cy="1107996"/>
          </a:xfrm>
          <a:prstGeom prst="rect">
            <a:avLst/>
          </a:prstGeom>
          <a:noFill/>
        </p:spPr>
        <p:txBody>
          <a:bodyPr wrap="square" rtlCol="0">
            <a:spAutoFit/>
          </a:bodyPr>
          <a:lstStyle/>
          <a:p>
            <a:pPr lvl="0" algn="ctr"/>
            <a:r>
              <a:rPr lang="id-ID" sz="2400" dirty="0" smtClean="0"/>
              <a:t>MANFAAT PERDAGANGAN INTERNASIONAL BAGI INDONESIA</a:t>
            </a:r>
          </a:p>
          <a:p>
            <a:endParaRPr lang="id-ID" dirty="0"/>
          </a:p>
        </p:txBody>
      </p:sp>
      <p:sp>
        <p:nvSpPr>
          <p:cNvPr id="5" name="Rounded Rectangle 4"/>
          <p:cNvSpPr/>
          <p:nvPr/>
        </p:nvSpPr>
        <p:spPr>
          <a:xfrm>
            <a:off x="503548" y="922611"/>
            <a:ext cx="6876764" cy="129614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d-ID"/>
          </a:p>
        </p:txBody>
      </p:sp>
      <p:sp>
        <p:nvSpPr>
          <p:cNvPr id="6" name="Rounded Rectangle 5"/>
          <p:cNvSpPr/>
          <p:nvPr/>
        </p:nvSpPr>
        <p:spPr>
          <a:xfrm>
            <a:off x="1259632" y="2408312"/>
            <a:ext cx="6660730" cy="12241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id-ID" b="1" dirty="0">
                <a:solidFill>
                  <a:schemeClr val="accent6"/>
                </a:solidFill>
                <a:effectLst>
                  <a:outerShdw blurRad="38100" dist="38100" dir="2700000" algn="tl">
                    <a:srgbClr val="000000">
                      <a:alpha val="43137"/>
                    </a:srgbClr>
                  </a:outerShdw>
                </a:effectLst>
              </a:rPr>
              <a:t>Bidang </a:t>
            </a:r>
            <a:r>
              <a:rPr lang="id-ID" b="1" dirty="0" smtClean="0">
                <a:solidFill>
                  <a:schemeClr val="accent6"/>
                </a:solidFill>
                <a:effectLst>
                  <a:outerShdw blurRad="38100" dist="38100" dir="2700000" algn="tl">
                    <a:srgbClr val="000000">
                      <a:alpha val="43137"/>
                    </a:srgbClr>
                  </a:outerShdw>
                </a:effectLst>
              </a:rPr>
              <a:t>Ekonomi</a:t>
            </a:r>
          </a:p>
          <a:p>
            <a:pPr marL="285750" lvl="0" indent="-285750">
              <a:buFont typeface="Arial" pitchFamily="34" charset="0"/>
              <a:buChar char="•"/>
            </a:pPr>
            <a:r>
              <a:rPr lang="id-ID" dirty="0">
                <a:solidFill>
                  <a:schemeClr val="tx1"/>
                </a:solidFill>
              </a:rPr>
              <a:t>Menambah kemakmuran negara Indonesia, karena dengan adanya perdagangan internasional dapat menaikkan pendapatan masing-masing dari setiap negara.</a:t>
            </a:r>
          </a:p>
        </p:txBody>
      </p:sp>
      <p:sp>
        <p:nvSpPr>
          <p:cNvPr id="7" name="TextBox 6"/>
          <p:cNvSpPr txBox="1"/>
          <p:nvPr/>
        </p:nvSpPr>
        <p:spPr>
          <a:xfrm>
            <a:off x="899592" y="1018426"/>
            <a:ext cx="5544616" cy="1200329"/>
          </a:xfrm>
          <a:prstGeom prst="rect">
            <a:avLst/>
          </a:prstGeom>
          <a:noFill/>
        </p:spPr>
        <p:txBody>
          <a:bodyPr wrap="square" rtlCol="0">
            <a:spAutoFit/>
          </a:bodyPr>
          <a:lstStyle/>
          <a:p>
            <a:pPr lvl="0"/>
            <a:r>
              <a:rPr lang="id-ID" b="1" dirty="0">
                <a:solidFill>
                  <a:schemeClr val="accent6"/>
                </a:solidFill>
                <a:effectLst>
                  <a:outerShdw blurRad="38100" dist="38100" dir="2700000" algn="tl">
                    <a:srgbClr val="000000">
                      <a:alpha val="43137"/>
                    </a:srgbClr>
                  </a:outerShdw>
                </a:effectLst>
              </a:rPr>
              <a:t>Secara Umum</a:t>
            </a:r>
          </a:p>
          <a:p>
            <a:pPr marL="285750" lvl="0" indent="-285750">
              <a:buFont typeface="Arial" pitchFamily="34" charset="0"/>
              <a:buChar char="•"/>
            </a:pPr>
            <a:r>
              <a:rPr lang="id-ID" dirty="0"/>
              <a:t>Dapat dengan mudah memperoleh barang yang tidak diproduksi oleh negara sendiri.</a:t>
            </a:r>
          </a:p>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37" y="3753065"/>
            <a:ext cx="67669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54" y="5213502"/>
            <a:ext cx="6552708"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55576" y="3767502"/>
            <a:ext cx="6408712" cy="1477328"/>
          </a:xfrm>
          <a:prstGeom prst="rect">
            <a:avLst/>
          </a:prstGeom>
        </p:spPr>
        <p:txBody>
          <a:bodyPr wrap="square">
            <a:spAutoFit/>
          </a:bodyPr>
          <a:lstStyle/>
          <a:p>
            <a:pPr lvl="0"/>
            <a:r>
              <a:rPr lang="id-ID" b="1" dirty="0">
                <a:solidFill>
                  <a:schemeClr val="accent6"/>
                </a:solidFill>
                <a:effectLst>
                  <a:outerShdw blurRad="38100" dist="38100" dir="2700000" algn="tl">
                    <a:srgbClr val="000000">
                      <a:alpha val="43137"/>
                    </a:srgbClr>
                  </a:outerShdw>
                </a:effectLst>
              </a:rPr>
              <a:t>Bidang </a:t>
            </a:r>
            <a:r>
              <a:rPr lang="id-ID" b="1" dirty="0" smtClean="0">
                <a:solidFill>
                  <a:schemeClr val="accent6"/>
                </a:solidFill>
                <a:effectLst>
                  <a:outerShdw blurRad="38100" dist="38100" dir="2700000" algn="tl">
                    <a:srgbClr val="000000">
                      <a:alpha val="43137"/>
                    </a:srgbClr>
                  </a:outerShdw>
                </a:effectLst>
              </a:rPr>
              <a:t>Sosial</a:t>
            </a:r>
          </a:p>
          <a:p>
            <a:pPr marL="285750" indent="-285750">
              <a:buFont typeface="Arial" pitchFamily="34" charset="0"/>
              <a:buChar char="•"/>
            </a:pPr>
            <a:r>
              <a:rPr lang="id-ID" dirty="0" smtClean="0"/>
              <a:t>Mencegah </a:t>
            </a:r>
            <a:r>
              <a:rPr lang="id-ID" dirty="0"/>
              <a:t>terjadinya krisis, misalnya di suatu negara sedang mengalami krisis salah satu bahan pokok </a:t>
            </a:r>
            <a:endParaRPr lang="id-ID" dirty="0" smtClean="0"/>
          </a:p>
          <a:p>
            <a:pPr marL="285750" indent="-285750">
              <a:buFont typeface="Arial" pitchFamily="34" charset="0"/>
              <a:buChar char="•"/>
            </a:pPr>
            <a:r>
              <a:rPr lang="id-ID" dirty="0"/>
              <a:t>Mempererat hubungan sosial antar bangsa</a:t>
            </a:r>
          </a:p>
          <a:p>
            <a:pPr marL="285750" indent="-285750">
              <a:buFont typeface="Arial" pitchFamily="34" charset="0"/>
              <a:buChar char="•"/>
            </a:pPr>
            <a:endParaRPr lang="id-ID" b="1" dirty="0">
              <a:solidFill>
                <a:schemeClr val="accent6"/>
              </a:solidFill>
              <a:effectLst>
                <a:outerShdw blurRad="38100" dist="38100" dir="2700000" algn="tl">
                  <a:srgbClr val="000000">
                    <a:alpha val="43137"/>
                  </a:srgbClr>
                </a:outerShdw>
              </a:effectLst>
            </a:endParaRPr>
          </a:p>
        </p:txBody>
      </p:sp>
      <p:sp>
        <p:nvSpPr>
          <p:cNvPr id="9" name="TextBox 8"/>
          <p:cNvSpPr txBox="1"/>
          <p:nvPr/>
        </p:nvSpPr>
        <p:spPr>
          <a:xfrm>
            <a:off x="1619672" y="5445224"/>
            <a:ext cx="6048672" cy="646331"/>
          </a:xfrm>
          <a:prstGeom prst="rect">
            <a:avLst/>
          </a:prstGeom>
          <a:noFill/>
        </p:spPr>
        <p:txBody>
          <a:bodyPr wrap="square" rtlCol="0">
            <a:spAutoFit/>
          </a:bodyPr>
          <a:lstStyle/>
          <a:p>
            <a:pPr lvl="0"/>
            <a:r>
              <a:rPr lang="id-ID" b="1" dirty="0">
                <a:solidFill>
                  <a:schemeClr val="accent6"/>
                </a:solidFill>
                <a:effectLst>
                  <a:outerShdw blurRad="38100" dist="38100" dir="2700000" algn="tl">
                    <a:srgbClr val="000000">
                      <a:alpha val="43137"/>
                    </a:srgbClr>
                  </a:outerShdw>
                </a:effectLst>
              </a:rPr>
              <a:t>Bidang </a:t>
            </a:r>
            <a:r>
              <a:rPr lang="id-ID" b="1" dirty="0" smtClean="0">
                <a:solidFill>
                  <a:schemeClr val="accent6"/>
                </a:solidFill>
                <a:effectLst>
                  <a:outerShdw blurRad="38100" dist="38100" dir="2700000" algn="tl">
                    <a:srgbClr val="000000">
                      <a:alpha val="43137"/>
                    </a:srgbClr>
                  </a:outerShdw>
                </a:effectLst>
              </a:rPr>
              <a:t>Poitik </a:t>
            </a:r>
            <a:endParaRPr lang="id-ID" dirty="0" smtClean="0"/>
          </a:p>
          <a:p>
            <a:pPr marL="285750" indent="-285750">
              <a:buFont typeface="Arial" pitchFamily="34" charset="0"/>
              <a:buChar char="•"/>
            </a:pPr>
            <a:r>
              <a:rPr lang="id-ID" dirty="0" smtClean="0"/>
              <a:t>Dapat </a:t>
            </a:r>
            <a:r>
              <a:rPr lang="id-ID" dirty="0"/>
              <a:t>mempererat hubungan politik antar </a:t>
            </a:r>
            <a:r>
              <a:rPr lang="id-ID" dirty="0" smtClean="0"/>
              <a:t>negara. </a:t>
            </a:r>
            <a:endParaRPr lang="id-ID" dirty="0"/>
          </a:p>
        </p:txBody>
      </p:sp>
    </p:spTree>
    <p:extLst>
      <p:ext uri="{BB962C8B-B14F-4D97-AF65-F5344CB8AC3E}">
        <p14:creationId xmlns:p14="http://schemas.microsoft.com/office/powerpoint/2010/main" val="303722546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764704"/>
            <a:ext cx="7200800" cy="523220"/>
          </a:xfrm>
          <a:prstGeom prst="rect">
            <a:avLst/>
          </a:prstGeom>
          <a:noFill/>
        </p:spPr>
        <p:txBody>
          <a:bodyPr wrap="square" rtlCol="0">
            <a:spAutoFit/>
          </a:bodyPr>
          <a:lstStyle/>
          <a:p>
            <a:pPr lvl="0" algn="ctr"/>
            <a:r>
              <a:rPr lang="id-ID" sz="2800" dirty="0" smtClean="0"/>
              <a:t>MANFAAT KEGIATAN EKSPOR BAGI INDONESIA</a:t>
            </a:r>
          </a:p>
        </p:txBody>
      </p:sp>
      <p:sp>
        <p:nvSpPr>
          <p:cNvPr id="5" name="TextBox 4"/>
          <p:cNvSpPr txBox="1"/>
          <p:nvPr/>
        </p:nvSpPr>
        <p:spPr>
          <a:xfrm>
            <a:off x="1043608" y="1344725"/>
            <a:ext cx="6768752" cy="3139321"/>
          </a:xfrm>
          <a:prstGeom prst="rect">
            <a:avLst/>
          </a:prstGeom>
          <a:noFill/>
        </p:spPr>
        <p:txBody>
          <a:bodyPr wrap="square" rtlCol="0">
            <a:spAutoFit/>
          </a:bodyPr>
          <a:lstStyle/>
          <a:p>
            <a:pPr marL="342900" indent="-342900">
              <a:buFont typeface="+mj-lt"/>
              <a:buAutoNum type="arabicParenR"/>
            </a:pPr>
            <a:r>
              <a:rPr lang="id-ID" dirty="0"/>
              <a:t>Memperluas Pasar bagi Produk </a:t>
            </a:r>
            <a:r>
              <a:rPr lang="id-ID" dirty="0" smtClean="0"/>
              <a:t>Indonesia</a:t>
            </a:r>
          </a:p>
          <a:p>
            <a:pPr marL="354013"/>
            <a:r>
              <a:rPr lang="id-ID" dirty="0"/>
              <a:t>Kegiatan ekspor merupakan salah satu cara untuk memasarkan produk Indonesia ke luar negeri. Contohnya batik Indonesia yang mulai dikenal di </a:t>
            </a:r>
            <a:r>
              <a:rPr lang="id-ID" dirty="0" smtClean="0"/>
              <a:t>dunia</a:t>
            </a:r>
          </a:p>
          <a:p>
            <a:pPr marL="354013"/>
            <a:endParaRPr lang="id-ID" dirty="0" smtClean="0"/>
          </a:p>
          <a:p>
            <a:pPr marL="342900" lvl="0" indent="-342900">
              <a:buAutoNum type="arabicParenR" startAt="2"/>
            </a:pPr>
            <a:r>
              <a:rPr lang="id-ID" dirty="0" smtClean="0"/>
              <a:t>Memperluas </a:t>
            </a:r>
            <a:r>
              <a:rPr lang="id-ID" dirty="0"/>
              <a:t>Lapangan Kerja </a:t>
            </a:r>
            <a:endParaRPr lang="id-ID" dirty="0" smtClean="0"/>
          </a:p>
          <a:p>
            <a:pPr marL="354013" lvl="0"/>
            <a:r>
              <a:rPr lang="id-ID" dirty="0"/>
              <a:t>Kegiatan ekspor akan membuka lapangan kerja bagi masyarakat. Hal ini berhubungan dengan semakin luasnya pasar produk indonesia. Kegiatan produksi di dalam negeri akan meningkat.</a:t>
            </a:r>
          </a:p>
          <a:p>
            <a:endParaRPr lang="id-ID"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 y="3098631"/>
            <a:ext cx="9144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07988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348880"/>
            <a:ext cx="6512511" cy="1143000"/>
          </a:xfrm>
        </p:spPr>
        <p:txBody>
          <a:bodyPr/>
          <a:lstStyle/>
          <a:p>
            <a:pPr marL="0" indent="0" algn="ctr">
              <a:buNone/>
            </a:pPr>
            <a:r>
              <a:rPr lang="id-ID" dirty="0" smtClean="0"/>
              <a:t>SEKIAN</a:t>
            </a:r>
            <a:endParaRPr lang="id-ID" dirty="0"/>
          </a:p>
        </p:txBody>
      </p:sp>
    </p:spTree>
    <p:extLst>
      <p:ext uri="{BB962C8B-B14F-4D97-AF65-F5344CB8AC3E}">
        <p14:creationId xmlns:p14="http://schemas.microsoft.com/office/powerpoint/2010/main" val="111027325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3"/>
          </p:nvPr>
        </p:nvSpPr>
        <p:spPr/>
        <p:txBody>
          <a:bodyPr/>
          <a:lstStyle/>
          <a:p>
            <a:pPr marL="45720" indent="0">
              <a:buNone/>
            </a:pPr>
            <a:r>
              <a:rPr lang="id-ID" dirty="0" smtClean="0"/>
              <a:t>PERDAGANGAN ANTARA PULAU</a:t>
            </a:r>
          </a:p>
          <a:p>
            <a:pPr marL="45720" indent="0">
              <a:buNone/>
            </a:pPr>
            <a:r>
              <a:rPr lang="id-ID" dirty="0" smtClean="0"/>
              <a:t>1. Achmad Fadhilah: Upaya apa seharusnya pemerintah lakukan agara perdagangan antar pulau?</a:t>
            </a:r>
          </a:p>
          <a:p>
            <a:pPr marL="45720" indent="0">
              <a:buNone/>
            </a:pPr>
            <a:r>
              <a:rPr lang="id-ID" dirty="0" smtClean="0"/>
              <a:t>2. Yan Budiarti : bagaimana cara mempertahankan kualitas tekstil agar tidak kalah dengan kualitas impor?</a:t>
            </a:r>
          </a:p>
          <a:p>
            <a:pPr marL="45720" indent="0">
              <a:buNone/>
            </a:pPr>
            <a:r>
              <a:rPr lang="id-ID" dirty="0" smtClean="0"/>
              <a:t>3. </a:t>
            </a:r>
            <a:r>
              <a:rPr lang="id-ID" smtClean="0"/>
              <a:t>Okta Via : apa faktor pendorong ekspor dan impor</a:t>
            </a:r>
            <a:endParaRPr lang="id-ID" dirty="0"/>
          </a:p>
        </p:txBody>
      </p:sp>
    </p:spTree>
    <p:extLst>
      <p:ext uri="{BB962C8B-B14F-4D97-AF65-F5344CB8AC3E}">
        <p14:creationId xmlns:p14="http://schemas.microsoft.com/office/powerpoint/2010/main" val="16796207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
        <p:nvSpPr>
          <p:cNvPr id="5" name="TextBox 4"/>
          <p:cNvSpPr txBox="1"/>
          <p:nvPr/>
        </p:nvSpPr>
        <p:spPr>
          <a:xfrm>
            <a:off x="827584" y="1052736"/>
            <a:ext cx="7488832" cy="369332"/>
          </a:xfrm>
          <a:prstGeom prst="rect">
            <a:avLst/>
          </a:prstGeom>
          <a:noFill/>
        </p:spPr>
        <p:txBody>
          <a:bodyPr wrap="square" rtlCol="0">
            <a:spAutoFit/>
          </a:bodyPr>
          <a:lstStyle/>
          <a:p>
            <a:endParaRPr lang="id-ID"/>
          </a:p>
        </p:txBody>
      </p:sp>
      <p:sp>
        <p:nvSpPr>
          <p:cNvPr id="2" name="TextBox 1"/>
          <p:cNvSpPr txBox="1"/>
          <p:nvPr/>
        </p:nvSpPr>
        <p:spPr>
          <a:xfrm>
            <a:off x="827584" y="764704"/>
            <a:ext cx="7560840" cy="2954655"/>
          </a:xfrm>
          <a:prstGeom prst="rect">
            <a:avLst/>
          </a:prstGeom>
          <a:noFill/>
        </p:spPr>
        <p:txBody>
          <a:bodyPr wrap="square" rtlCol="0">
            <a:spAutoFit/>
          </a:bodyPr>
          <a:lstStyle/>
          <a:p>
            <a:pPr marL="342900" lvl="0" indent="-342900">
              <a:buAutoNum type="arabicParenR"/>
            </a:pPr>
            <a:r>
              <a:rPr lang="id-ID" sz="2400" b="1" dirty="0" smtClean="0"/>
              <a:t>Perdagangan ekspor</a:t>
            </a:r>
          </a:p>
          <a:p>
            <a:pPr algn="just"/>
            <a:r>
              <a:rPr lang="id-ID" dirty="0"/>
              <a:t>Menurut Peraturan Menteri Perdagangan Republik Indonesia No. 13 tahun 2012 dicantumkan bahwa Ekspor adalah kegiatan mengeluarkan barang dari Daerah Pabean. Aktivitas perdagangan untuk menjual produk ke luar negeri. Daerah Pabean adalah Wilayah Republik Indonesia yang meliputi wilayah darat, perairan dan ruang udara di atas, serta tempat tertentu di zona ekonomi eksklusif dan landas kontinen yang di dalamnya berlaku Undang-undang Nomor 10 Tahun 1995 tentang Kepabeanan. </a:t>
            </a:r>
          </a:p>
          <a:p>
            <a:endParaRPr lang="id-ID" dirty="0"/>
          </a:p>
        </p:txBody>
      </p:sp>
    </p:spTree>
    <p:extLst>
      <p:ext uri="{BB962C8B-B14F-4D97-AF65-F5344CB8AC3E}">
        <p14:creationId xmlns:p14="http://schemas.microsoft.com/office/powerpoint/2010/main" val="33842499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08720"/>
            <a:ext cx="7488832" cy="3970318"/>
          </a:xfrm>
          <a:prstGeom prst="rect">
            <a:avLst/>
          </a:prstGeom>
          <a:noFill/>
        </p:spPr>
        <p:txBody>
          <a:bodyPr wrap="square" rtlCol="0">
            <a:spAutoFit/>
          </a:bodyPr>
          <a:lstStyle/>
          <a:p>
            <a:pPr lvl="0"/>
            <a:r>
              <a:rPr lang="id-ID" dirty="0" smtClean="0"/>
              <a:t>1) Produk </a:t>
            </a:r>
            <a:r>
              <a:rPr lang="id-ID" dirty="0"/>
              <a:t>ekspor Indonesia</a:t>
            </a:r>
          </a:p>
          <a:p>
            <a:pPr marL="265113"/>
            <a:r>
              <a:rPr lang="id-ID" dirty="0"/>
              <a:t>Produk ekspor Indonesia meliputi hasil produk pertanian, hasil hutan, hasil perikanan, hasil pertambangan, hasil industri maupun jasa.</a:t>
            </a:r>
          </a:p>
          <a:p>
            <a:pPr marL="608013" lvl="0" indent="-342900">
              <a:buAutoNum type="alphaLcParenR"/>
            </a:pPr>
            <a:r>
              <a:rPr lang="id-ID" dirty="0" smtClean="0"/>
              <a:t>Hasil Pertanian</a:t>
            </a:r>
          </a:p>
          <a:p>
            <a:pPr marL="633413"/>
            <a:r>
              <a:rPr lang="id-ID" dirty="0"/>
              <a:t>Hasil pertanian yang diekspor contohnya: karet, kopi, kelapa sawit, cengkeh, teh, lada, kina, tembakau dan cokelat.</a:t>
            </a:r>
          </a:p>
          <a:p>
            <a:pPr marL="265113" lvl="0"/>
            <a:r>
              <a:rPr lang="id-ID" dirty="0" smtClean="0"/>
              <a:t>b)  Hasil </a:t>
            </a:r>
            <a:r>
              <a:rPr lang="id-ID" dirty="0"/>
              <a:t>Hutan</a:t>
            </a:r>
          </a:p>
          <a:p>
            <a:pPr marL="633413"/>
            <a:r>
              <a:rPr lang="id-ID" dirty="0"/>
              <a:t>Contoh kayu dan rotan. Ekspor  kayu atau rotan tidak boleh dalam bentuk kayu gelondongan atau bahan mentah, namun dalam bentuk barang setengah jadi maupun barang jadi, seperti meubel</a:t>
            </a:r>
            <a:r>
              <a:rPr lang="id-ID" dirty="0" smtClean="0"/>
              <a:t>.</a:t>
            </a:r>
          </a:p>
          <a:p>
            <a:pPr marL="265113"/>
            <a:endParaRPr lang="id-ID" dirty="0"/>
          </a:p>
          <a:p>
            <a:endParaRPr lang="id-ID"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Tree>
    <p:extLst>
      <p:ext uri="{BB962C8B-B14F-4D97-AF65-F5344CB8AC3E}">
        <p14:creationId xmlns:p14="http://schemas.microsoft.com/office/powerpoint/2010/main" val="7011955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0885" y="479794"/>
            <a:ext cx="7200800" cy="523220"/>
          </a:xfrm>
          <a:prstGeom prst="rect">
            <a:avLst/>
          </a:prstGeom>
          <a:noFill/>
        </p:spPr>
        <p:txBody>
          <a:bodyPr wrap="square" rtlCol="0">
            <a:spAutoFit/>
          </a:bodyPr>
          <a:lstStyle/>
          <a:p>
            <a:pPr algn="ctr"/>
            <a:r>
              <a:rPr lang="id-ID" sz="2800" dirty="0" smtClean="0"/>
              <a:t>EKSPOR KOPI ROBUSTA ASAL LAMPUNG</a:t>
            </a:r>
            <a:endParaRPr lang="id-ID" sz="2800" dirty="0"/>
          </a:p>
        </p:txBody>
      </p:sp>
      <p:sp>
        <p:nvSpPr>
          <p:cNvPr id="8" name="TextBox 7"/>
          <p:cNvSpPr txBox="1"/>
          <p:nvPr/>
        </p:nvSpPr>
        <p:spPr>
          <a:xfrm>
            <a:off x="467544" y="1003014"/>
            <a:ext cx="4968552" cy="5632311"/>
          </a:xfrm>
          <a:prstGeom prst="rect">
            <a:avLst/>
          </a:prstGeom>
          <a:noFill/>
        </p:spPr>
        <p:txBody>
          <a:bodyPr wrap="square" rtlCol="0">
            <a:spAutoFit/>
          </a:bodyPr>
          <a:lstStyle/>
          <a:p>
            <a:pPr marL="285750" indent="-285750" algn="just">
              <a:buFont typeface="Arial" pitchFamily="34" charset="0"/>
              <a:buChar char="•"/>
            </a:pPr>
            <a:r>
              <a:rPr lang="id-ID" dirty="0"/>
              <a:t>Lampung merupakan pemasok kopi robusta terbesar di Tanah Air dengan produksi rata-rata 100 ribu-131 ribu ton pertahun dengan luas areal kopi mencapai 173.670 </a:t>
            </a:r>
            <a:r>
              <a:rPr lang="id-ID" dirty="0" smtClean="0"/>
              <a:t>hektare.</a:t>
            </a:r>
          </a:p>
          <a:p>
            <a:pPr marL="285750" indent="-285750" algn="just">
              <a:buFont typeface="Arial" pitchFamily="34" charset="0"/>
              <a:buChar char="•"/>
            </a:pPr>
            <a:r>
              <a:rPr lang="id-ID" dirty="0" smtClean="0"/>
              <a:t>Produktivitas </a:t>
            </a:r>
            <a:r>
              <a:rPr lang="id-ID" dirty="0"/>
              <a:t>kopi Lampung 900 kilogram perhektare dengan sentra produksi di Kabupaten Lampung Barat (65.010 hektare), Tanggamus (43.897 hektare) serta 22.594 hektare tersebar di Kabupaten Way Kanan, Lampung Utara, Pringsewu dan Pesawaran. </a:t>
            </a:r>
            <a:endParaRPr lang="id-ID" dirty="0" smtClean="0"/>
          </a:p>
          <a:p>
            <a:pPr marL="285750" indent="-285750" algn="just">
              <a:buFont typeface="Arial" pitchFamily="34" charset="0"/>
              <a:buChar char="•"/>
            </a:pPr>
            <a:r>
              <a:rPr lang="id-ID" dirty="0" smtClean="0"/>
              <a:t>Negara </a:t>
            </a:r>
            <a:r>
              <a:rPr lang="id-ID" dirty="0"/>
              <a:t>tujuan ekspor kopi Lampung antara lain Aljazair, Armenia, Belgia, Bulgaria, Republik Ceko, Mesir, Georgia, Jerman, Yunani, Hong kong, India, Italia, Jepang, Malaysia, Maroko, Portugal, Rusia, Singapura, Swiss, Inggris, Afrika Selatan, Rumania, Iran, Amerika Serikat dan Swedia</a:t>
            </a:r>
            <a:r>
              <a:rPr lang="id-ID" dirty="0" smtClean="0"/>
              <a:t>.</a:t>
            </a:r>
          </a:p>
          <a:p>
            <a:pPr algn="just"/>
            <a:r>
              <a:rPr lang="id-ID" i="1" dirty="0" smtClean="0"/>
              <a:t>Sumber: Republika Online</a:t>
            </a:r>
            <a:endParaRPr lang="id-ID" i="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174254"/>
            <a:ext cx="3515883"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876583"/>
            <a:ext cx="3515883" cy="2576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858042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Oval 4"/>
          <p:cNvSpPr/>
          <p:nvPr/>
        </p:nvSpPr>
        <p:spPr>
          <a:xfrm>
            <a:off x="2051720" y="1844824"/>
            <a:ext cx="1944216" cy="1440160"/>
          </a:xfrm>
          <a:prstGeom prst="ellipse">
            <a:avLst/>
          </a:prstGeom>
          <a:no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7" name="Rounded Rectangular Callout 6"/>
          <p:cNvSpPr/>
          <p:nvPr/>
        </p:nvSpPr>
        <p:spPr>
          <a:xfrm>
            <a:off x="1691680" y="186041"/>
            <a:ext cx="2304256" cy="1512168"/>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8" name="TextBox 7"/>
          <p:cNvSpPr txBox="1"/>
          <p:nvPr/>
        </p:nvSpPr>
        <p:spPr>
          <a:xfrm>
            <a:off x="1907704" y="357349"/>
            <a:ext cx="1944216" cy="1169551"/>
          </a:xfrm>
          <a:prstGeom prst="rect">
            <a:avLst/>
          </a:prstGeom>
          <a:noFill/>
        </p:spPr>
        <p:txBody>
          <a:bodyPr wrap="square" rtlCol="0">
            <a:spAutoFit/>
          </a:bodyPr>
          <a:lstStyle/>
          <a:p>
            <a:r>
              <a:rPr lang="id-ID" sz="1400" b="1" dirty="0">
                <a:solidFill>
                  <a:schemeClr val="bg1"/>
                </a:solidFill>
                <a:effectLst>
                  <a:outerShdw blurRad="38100" dist="38100" dir="2700000" algn="tl">
                    <a:srgbClr val="000000">
                      <a:alpha val="43137"/>
                    </a:srgbClr>
                  </a:outerShdw>
                </a:effectLst>
              </a:rPr>
              <a:t>produksi </a:t>
            </a:r>
            <a:r>
              <a:rPr lang="id-ID" sz="1400" b="1" dirty="0" smtClean="0">
                <a:solidFill>
                  <a:schemeClr val="bg1"/>
                </a:solidFill>
                <a:effectLst>
                  <a:outerShdw blurRad="38100" dist="38100" dir="2700000" algn="tl">
                    <a:srgbClr val="000000">
                      <a:alpha val="43137"/>
                    </a:srgbClr>
                  </a:outerShdw>
                </a:effectLst>
              </a:rPr>
              <a:t>kopi rata-rata </a:t>
            </a:r>
            <a:r>
              <a:rPr lang="id-ID" sz="1400" b="1" dirty="0">
                <a:solidFill>
                  <a:schemeClr val="bg1"/>
                </a:solidFill>
                <a:effectLst>
                  <a:outerShdw blurRad="38100" dist="38100" dir="2700000" algn="tl">
                    <a:srgbClr val="000000">
                      <a:alpha val="43137"/>
                    </a:srgbClr>
                  </a:outerShdw>
                </a:effectLst>
              </a:rPr>
              <a:t>100 ribu-131 ribu </a:t>
            </a:r>
            <a:r>
              <a:rPr lang="id-ID" sz="1400" b="1" dirty="0" smtClean="0">
                <a:solidFill>
                  <a:schemeClr val="bg1"/>
                </a:solidFill>
                <a:effectLst>
                  <a:outerShdw blurRad="38100" dist="38100" dir="2700000" algn="tl">
                    <a:srgbClr val="000000">
                      <a:alpha val="43137"/>
                    </a:srgbClr>
                  </a:outerShdw>
                </a:effectLst>
              </a:rPr>
              <a:t>ton/tahun, </a:t>
            </a:r>
            <a:r>
              <a:rPr lang="id-ID" sz="1400" b="1" dirty="0">
                <a:solidFill>
                  <a:schemeClr val="bg1"/>
                </a:solidFill>
                <a:effectLst>
                  <a:outerShdw blurRad="38100" dist="38100" dir="2700000" algn="tl">
                    <a:srgbClr val="000000">
                      <a:alpha val="43137"/>
                    </a:srgbClr>
                  </a:outerShdw>
                </a:effectLst>
              </a:rPr>
              <a:t>luas areal kopi mencapai 173.670 hektare</a:t>
            </a:r>
            <a:r>
              <a:rPr lang="id-ID" sz="1400" b="1" dirty="0" smtClean="0">
                <a:solidFill>
                  <a:schemeClr val="bg1"/>
                </a:solidFill>
                <a:effectLst>
                  <a:outerShdw blurRad="38100" dist="38100" dir="2700000" algn="tl">
                    <a:srgbClr val="000000">
                      <a:alpha val="43137"/>
                    </a:srgbClr>
                  </a:outerShdw>
                </a:effectLst>
              </a:rPr>
              <a:t>.</a:t>
            </a:r>
            <a:endParaRPr lang="id-ID" sz="1400" dirty="0"/>
          </a:p>
        </p:txBody>
      </p:sp>
      <p:sp>
        <p:nvSpPr>
          <p:cNvPr id="9" name="Rectangle 8"/>
          <p:cNvSpPr/>
          <p:nvPr/>
        </p:nvSpPr>
        <p:spPr>
          <a:xfrm>
            <a:off x="7092280" y="5661248"/>
            <a:ext cx="1152128" cy="432048"/>
          </a:xfrm>
          <a:prstGeom prst="rect">
            <a:avLst/>
          </a:prstGeom>
          <a:no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564814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99592" y="620688"/>
            <a:ext cx="7416824" cy="3474720"/>
          </a:xfrm>
        </p:spPr>
        <p:txBody>
          <a:bodyPr>
            <a:normAutofit fontScale="77500" lnSpcReduction="20000"/>
          </a:bodyPr>
          <a:lstStyle/>
          <a:p>
            <a:pPr marL="45720" lvl="0" indent="0">
              <a:buNone/>
            </a:pPr>
            <a:r>
              <a:rPr lang="id-ID" dirty="0" smtClean="0"/>
              <a:t>c) Hasil </a:t>
            </a:r>
            <a:r>
              <a:rPr lang="id-ID" dirty="0"/>
              <a:t>Perikanan</a:t>
            </a:r>
          </a:p>
          <a:p>
            <a:pPr marL="263525" indent="0">
              <a:buNone/>
            </a:pPr>
            <a:r>
              <a:rPr lang="id-ID" dirty="0"/>
              <a:t>Hasil perikanan yang banyak di ekspor merupakan hasil dari laut. Produk ekspor hasil perikanan, antara lain ikan tuna, cakalang, udang dan bandeng.</a:t>
            </a:r>
          </a:p>
          <a:p>
            <a:pPr marL="45720" lvl="0" indent="0">
              <a:buNone/>
            </a:pPr>
            <a:r>
              <a:rPr lang="id-ID" dirty="0" smtClean="0"/>
              <a:t>d)Hasil </a:t>
            </a:r>
            <a:r>
              <a:rPr lang="id-ID" dirty="0"/>
              <a:t>Pertambangan</a:t>
            </a:r>
          </a:p>
          <a:p>
            <a:pPr marL="265113" indent="0">
              <a:buNone/>
            </a:pPr>
            <a:r>
              <a:rPr lang="id-ID" dirty="0"/>
              <a:t>Contoh barang tambang yang di ekspor timah, alumunium, batu bara tembaga dan emas.</a:t>
            </a:r>
          </a:p>
          <a:p>
            <a:pPr marL="45720" lvl="0" indent="0">
              <a:buNone/>
            </a:pPr>
            <a:r>
              <a:rPr lang="id-ID" dirty="0" smtClean="0"/>
              <a:t>e) Hasil </a:t>
            </a:r>
            <a:r>
              <a:rPr lang="id-ID" dirty="0"/>
              <a:t>Industri</a:t>
            </a:r>
          </a:p>
          <a:p>
            <a:pPr marL="265113" indent="0">
              <a:buNone/>
            </a:pPr>
            <a:r>
              <a:rPr lang="id-ID" dirty="0"/>
              <a:t>Contoh semen, pupuk, tekstil, dan pakaian jadi.</a:t>
            </a:r>
          </a:p>
          <a:p>
            <a:pPr marL="45720" lvl="0" indent="0">
              <a:buNone/>
            </a:pPr>
            <a:r>
              <a:rPr lang="id-ID" dirty="0" smtClean="0"/>
              <a:t>f) Jasa</a:t>
            </a:r>
            <a:endParaRPr lang="id-ID" dirty="0"/>
          </a:p>
          <a:p>
            <a:pPr marL="265113" indent="0">
              <a:buNone/>
            </a:pPr>
            <a:r>
              <a:rPr lang="id-ID" dirty="0"/>
              <a:t>Dalam bidang jasa, Indonesia mengirim tenaga kerja keluar negeri antara lain ke malaysia dan negara-negara timur tengah.</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778" l="0" r="99773">
                        <a14:foregroundMark x1="8045" y1="64556" x2="8045" y2="64556"/>
                        <a14:foregroundMark x1="13727" y1="85000" x2="13727" y2="85000"/>
                        <a14:foregroundMark x1="23727" y1="90889" x2="23727" y2="90889"/>
                        <a14:foregroundMark x1="30182" y1="93333" x2="30182" y2="93333"/>
                        <a14:foregroundMark x1="35318" y1="89333" x2="35318" y2="89333"/>
                        <a14:foregroundMark x1="22591" y1="71222" x2="22591" y2="71222"/>
                        <a14:foregroundMark x1="30000" y1="78667" x2="30000" y2="78667"/>
                        <a14:foregroundMark x1="8727" y1="56222" x2="8727" y2="56222"/>
                        <a14:foregroundMark x1="13545" y1="56222" x2="13545" y2="56222"/>
                        <a14:foregroundMark x1="74045" y1="62889" x2="74045" y2="62889"/>
                        <a14:foregroundMark x1="79364" y1="59000" x2="79364" y2="59000"/>
                        <a14:foregroundMark x1="83409" y1="87333" x2="83409" y2="87333"/>
                        <a14:foregroundMark x1="81773" y1="85444" x2="81773" y2="85444"/>
                        <a14:foregroundMark x1="83227" y1="92111" x2="83227" y2="92111"/>
                        <a14:foregroundMark x1="87273" y1="81111" x2="87273" y2="81111"/>
                        <a14:foregroundMark x1="91455" y1="68444" x2="91455" y2="68444"/>
                        <a14:foregroundMark x1="89182" y1="63333" x2="89182" y2="63333"/>
                        <a14:foregroundMark x1="93045" y1="60556" x2="93045" y2="60556"/>
                        <a14:foregroundMark x1="95636" y1="63778" x2="95636" y2="63778"/>
                        <a14:foregroundMark x1="95318" y1="60556" x2="95318" y2="60556"/>
                        <a14:foregroundMark x1="84364" y1="53111" x2="84364" y2="53111"/>
                        <a14:foregroundMark x1="81955" y1="46000" x2="81955" y2="46000"/>
                        <a14:foregroundMark x1="47591" y1="86556" x2="47591" y2="86556"/>
                        <a14:foregroundMark x1="6591" y1="60222" x2="6591" y2="60222"/>
                        <a14:foregroundMark x1="90636" y1="55444" x2="90636" y2="55444"/>
                        <a14:foregroundMark x1="88545" y1="57000" x2="88545" y2="57000"/>
                        <a14:foregroundMark x1="83864" y1="49111" x2="83864" y2="49111"/>
                        <a14:foregroundMark x1="80000" y1="45556" x2="80000" y2="45556"/>
                        <a14:foregroundMark x1="13409" y1="49556" x2="13409" y2="49556"/>
                        <a14:foregroundMark x1="8545" y1="39667" x2="8545" y2="39667"/>
                        <a14:foregroundMark x1="9682" y1="39333" x2="9682" y2="39333"/>
                        <a14:foregroundMark x1="19818" y1="66444" x2="19818" y2="66444"/>
                        <a14:foregroundMark x1="60636" y1="96444" x2="60636" y2="96444"/>
                        <a14:foregroundMark x1="65318" y1="95222" x2="65318" y2="95222"/>
                        <a14:foregroundMark x1="68409" y1="94889" x2="68409" y2="94889"/>
                      </a14:backgroundRemoval>
                    </a14:imgEffect>
                  </a14:imgLayer>
                </a14:imgProps>
              </a:ext>
              <a:ext uri="{28A0092B-C50C-407E-A947-70E740481C1C}">
                <a14:useLocalDpi xmlns:a14="http://schemas.microsoft.com/office/drawing/2010/main" val="0"/>
              </a:ext>
            </a:extLst>
          </a:blip>
          <a:stretch>
            <a:fillRect/>
          </a:stretch>
        </p:blipFill>
        <p:spPr>
          <a:xfrm>
            <a:off x="0" y="3117273"/>
            <a:ext cx="9144000" cy="3740727"/>
          </a:xfrm>
          <a:prstGeom prst="rect">
            <a:avLst/>
          </a:prstGeom>
        </p:spPr>
      </p:pic>
    </p:spTree>
    <p:extLst>
      <p:ext uri="{BB962C8B-B14F-4D97-AF65-F5344CB8AC3E}">
        <p14:creationId xmlns:p14="http://schemas.microsoft.com/office/powerpoint/2010/main" val="18922542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76" y="860483"/>
            <a:ext cx="3692288" cy="2278341"/>
          </a:xfrm>
          <a:prstGeom prst="rect">
            <a:avLst/>
          </a:prstGeom>
        </p:spPr>
      </p:pic>
      <p:sp>
        <p:nvSpPr>
          <p:cNvPr id="3" name="TextBox 2"/>
          <p:cNvSpPr txBox="1"/>
          <p:nvPr/>
        </p:nvSpPr>
        <p:spPr>
          <a:xfrm>
            <a:off x="812798" y="476672"/>
            <a:ext cx="3249453" cy="369332"/>
          </a:xfrm>
          <a:prstGeom prst="rect">
            <a:avLst/>
          </a:prstGeom>
          <a:noFill/>
        </p:spPr>
        <p:txBody>
          <a:bodyPr wrap="square" rtlCol="0">
            <a:spAutoFit/>
          </a:bodyPr>
          <a:lstStyle/>
          <a:p>
            <a:pPr algn="ctr"/>
            <a:r>
              <a:rPr lang="id-ID" dirty="0" smtClean="0"/>
              <a:t>Bidang Perikanan</a:t>
            </a:r>
            <a:endParaRPr lang="id-ID" dirty="0"/>
          </a:p>
        </p:txBody>
      </p:sp>
      <p:sp>
        <p:nvSpPr>
          <p:cNvPr id="4" name="AutoShape 2" descr="https://encrypted-tbn3.gstatic.com/images?q=tbn:ANd9GcRzNPvwRI8WvMYZ9QcnIZ1NqcQMVa3uRDgSdlEpKDzFUxQwyB0G8Q"/>
          <p:cNvSpPr>
            <a:spLocks noChangeAspect="1" noChangeArrowheads="1"/>
          </p:cNvSpPr>
          <p:nvPr/>
        </p:nvSpPr>
        <p:spPr bwMode="auto">
          <a:xfrm>
            <a:off x="155575" y="-1447800"/>
            <a:ext cx="4543425"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3645024"/>
            <a:ext cx="3712765" cy="2448272"/>
          </a:xfrm>
          <a:prstGeom prst="rect">
            <a:avLst/>
          </a:prstGeom>
        </p:spPr>
      </p:pic>
      <p:sp>
        <p:nvSpPr>
          <p:cNvPr id="6" name="TextBox 5"/>
          <p:cNvSpPr txBox="1"/>
          <p:nvPr/>
        </p:nvSpPr>
        <p:spPr>
          <a:xfrm>
            <a:off x="812798" y="3275692"/>
            <a:ext cx="3228975" cy="369332"/>
          </a:xfrm>
          <a:prstGeom prst="rect">
            <a:avLst/>
          </a:prstGeom>
          <a:noFill/>
        </p:spPr>
        <p:txBody>
          <a:bodyPr wrap="square" rtlCol="0">
            <a:spAutoFit/>
          </a:bodyPr>
          <a:lstStyle/>
          <a:p>
            <a:pPr algn="ctr"/>
            <a:r>
              <a:rPr lang="id-ID" dirty="0" smtClean="0"/>
              <a:t>Bidang pertambangan</a:t>
            </a:r>
            <a:endParaRPr lang="id-ID"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693" y="846004"/>
            <a:ext cx="3751337" cy="2799020"/>
          </a:xfrm>
          <a:prstGeom prst="rect">
            <a:avLst/>
          </a:prstGeom>
        </p:spPr>
      </p:pic>
      <p:sp>
        <p:nvSpPr>
          <p:cNvPr id="8" name="TextBox 7"/>
          <p:cNvSpPr txBox="1"/>
          <p:nvPr/>
        </p:nvSpPr>
        <p:spPr>
          <a:xfrm>
            <a:off x="5019693" y="472229"/>
            <a:ext cx="3751337" cy="369332"/>
          </a:xfrm>
          <a:prstGeom prst="rect">
            <a:avLst/>
          </a:prstGeom>
          <a:noFill/>
        </p:spPr>
        <p:txBody>
          <a:bodyPr wrap="square" rtlCol="0">
            <a:spAutoFit/>
          </a:bodyPr>
          <a:lstStyle/>
          <a:p>
            <a:pPr algn="ctr"/>
            <a:r>
              <a:rPr lang="id-ID" dirty="0" smtClean="0"/>
              <a:t>Bidang Industri</a:t>
            </a:r>
            <a:endParaRPr lang="id-ID"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9693" y="3645024"/>
            <a:ext cx="3751337" cy="2743200"/>
          </a:xfrm>
          <a:prstGeom prst="rect">
            <a:avLst/>
          </a:prstGeom>
        </p:spPr>
      </p:pic>
    </p:spTree>
    <p:extLst>
      <p:ext uri="{BB962C8B-B14F-4D97-AF65-F5344CB8AC3E}">
        <p14:creationId xmlns:p14="http://schemas.microsoft.com/office/powerpoint/2010/main" val="19499839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7816"/>
            <a:ext cx="7704856" cy="769441"/>
          </a:xfrm>
          <a:prstGeom prst="rect">
            <a:avLst/>
          </a:prstGeom>
          <a:noFill/>
        </p:spPr>
        <p:txBody>
          <a:bodyPr wrap="square" rtlCol="0">
            <a:spAutoFit/>
          </a:bodyPr>
          <a:lstStyle/>
          <a:p>
            <a:pPr lvl="0" algn="ctr"/>
            <a:r>
              <a:rPr lang="id-ID" sz="2800" dirty="0" smtClean="0"/>
              <a:t>PRODUK TIDAK DIPERBOLEHKAN DIEKSPOR </a:t>
            </a:r>
          </a:p>
          <a:p>
            <a:pPr algn="ctr"/>
            <a:endParaRPr lang="id-ID" sz="1600" dirty="0"/>
          </a:p>
        </p:txBody>
      </p:sp>
      <p:sp>
        <p:nvSpPr>
          <p:cNvPr id="5" name="Rounded Rectangular Callout 4"/>
          <p:cNvSpPr/>
          <p:nvPr/>
        </p:nvSpPr>
        <p:spPr>
          <a:xfrm>
            <a:off x="683568" y="1556792"/>
            <a:ext cx="7920880" cy="1296144"/>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 name="TextBox 2"/>
          <p:cNvSpPr txBox="1"/>
          <p:nvPr/>
        </p:nvSpPr>
        <p:spPr>
          <a:xfrm>
            <a:off x="755576" y="1661220"/>
            <a:ext cx="7704856" cy="923330"/>
          </a:xfrm>
          <a:prstGeom prst="rect">
            <a:avLst/>
          </a:prstGeom>
          <a:noFill/>
        </p:spPr>
        <p:txBody>
          <a:bodyPr wrap="square" rtlCol="0">
            <a:spAutoFit/>
          </a:bodyPr>
          <a:lstStyle/>
          <a:p>
            <a:pPr marL="285750" indent="-285750" algn="just">
              <a:buFont typeface="Arial" pitchFamily="34" charset="0"/>
              <a:buChar char="•"/>
            </a:pPr>
            <a:r>
              <a:rPr lang="id-ID" dirty="0"/>
              <a:t>Permendag (Peraturan Menteri Perdagangan) Republik Indonesia No. 44 tentang Barang Dilarang Ekspor menyatakan bahwa pengertian dari barang dilarang ekspor adalah barang yang tidak boleh diekspor</a:t>
            </a:r>
            <a:r>
              <a:rPr lang="id-ID" dirty="0" smtClean="0"/>
              <a:t>.</a:t>
            </a:r>
          </a:p>
        </p:txBody>
      </p:sp>
      <p:sp>
        <p:nvSpPr>
          <p:cNvPr id="6" name="Rounded Rectangle 5"/>
          <p:cNvSpPr/>
          <p:nvPr/>
        </p:nvSpPr>
        <p:spPr>
          <a:xfrm>
            <a:off x="2195736" y="3284984"/>
            <a:ext cx="6408712" cy="324036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7" name="TextBox 6"/>
          <p:cNvSpPr txBox="1"/>
          <p:nvPr/>
        </p:nvSpPr>
        <p:spPr>
          <a:xfrm>
            <a:off x="2699792" y="3399476"/>
            <a:ext cx="5400600" cy="3416320"/>
          </a:xfrm>
          <a:prstGeom prst="rect">
            <a:avLst/>
          </a:prstGeom>
          <a:noFill/>
        </p:spPr>
        <p:txBody>
          <a:bodyPr wrap="square" rtlCol="0">
            <a:spAutoFit/>
          </a:bodyPr>
          <a:lstStyle/>
          <a:p>
            <a:pPr marL="285750" lvl="0" indent="-285750">
              <a:buFont typeface="Arial" pitchFamily="34" charset="0"/>
              <a:buChar char="•"/>
            </a:pPr>
            <a:r>
              <a:rPr lang="id-ID" b="1" dirty="0" smtClean="0">
                <a:solidFill>
                  <a:schemeClr val="bg1"/>
                </a:solidFill>
                <a:effectLst>
                  <a:outerShdw blurRad="38100" dist="38100" dir="2700000" algn="tl">
                    <a:srgbClr val="000000">
                      <a:alpha val="43137"/>
                    </a:srgbClr>
                  </a:outerShdw>
                </a:effectLst>
              </a:rPr>
              <a:t>mengancam </a:t>
            </a:r>
            <a:r>
              <a:rPr lang="id-ID" b="1" dirty="0">
                <a:solidFill>
                  <a:schemeClr val="bg1"/>
                </a:solidFill>
                <a:effectLst>
                  <a:outerShdw blurRad="38100" dist="38100" dir="2700000" algn="tl">
                    <a:srgbClr val="000000">
                      <a:alpha val="43137"/>
                    </a:srgbClr>
                  </a:outerShdw>
                </a:effectLst>
              </a:rPr>
              <a:t>keamanan nasional atau kepentingan umum termasuk sosial, budaya dan moral </a:t>
            </a:r>
            <a:r>
              <a:rPr lang="id-ID" b="1" dirty="0" smtClean="0">
                <a:solidFill>
                  <a:schemeClr val="bg1"/>
                </a:solidFill>
                <a:effectLst>
                  <a:outerShdw blurRad="38100" dist="38100" dir="2700000" algn="tl">
                    <a:srgbClr val="000000">
                      <a:alpha val="43137"/>
                    </a:srgbClr>
                  </a:outerShdw>
                </a:effectLst>
              </a:rPr>
              <a:t>masyarakat;</a:t>
            </a:r>
          </a:p>
          <a:p>
            <a:pPr marL="285750" lvl="0" indent="-285750">
              <a:buFont typeface="Arial" pitchFamily="34" charset="0"/>
              <a:buChar char="•"/>
            </a:pPr>
            <a:r>
              <a:rPr lang="id-ID" b="1" dirty="0" smtClean="0">
                <a:solidFill>
                  <a:schemeClr val="bg1"/>
                </a:solidFill>
                <a:effectLst>
                  <a:outerShdw blurRad="38100" dist="38100" dir="2700000" algn="tl">
                    <a:srgbClr val="000000">
                      <a:alpha val="43137"/>
                    </a:srgbClr>
                  </a:outerShdw>
                </a:effectLst>
              </a:rPr>
              <a:t>melindungi </a:t>
            </a:r>
            <a:r>
              <a:rPr lang="id-ID" b="1" dirty="0">
                <a:solidFill>
                  <a:schemeClr val="bg1"/>
                </a:solidFill>
                <a:effectLst>
                  <a:outerShdw blurRad="38100" dist="38100" dir="2700000" algn="tl">
                    <a:srgbClr val="000000">
                      <a:alpha val="43137"/>
                    </a:srgbClr>
                  </a:outerShdw>
                </a:effectLst>
              </a:rPr>
              <a:t>hak atas kekayaan </a:t>
            </a:r>
            <a:r>
              <a:rPr lang="id-ID" b="1" dirty="0" smtClean="0">
                <a:solidFill>
                  <a:schemeClr val="bg1"/>
                </a:solidFill>
                <a:effectLst>
                  <a:outerShdw blurRad="38100" dist="38100" dir="2700000" algn="tl">
                    <a:srgbClr val="000000">
                      <a:alpha val="43137"/>
                    </a:srgbClr>
                  </a:outerShdw>
                </a:effectLst>
              </a:rPr>
              <a:t>intelektual;</a:t>
            </a:r>
          </a:p>
          <a:p>
            <a:pPr marL="285750" lvl="0" indent="-285750">
              <a:buFont typeface="Arial" pitchFamily="34" charset="0"/>
              <a:buChar char="•"/>
            </a:pPr>
            <a:r>
              <a:rPr lang="id-ID" b="1" dirty="0" smtClean="0">
                <a:solidFill>
                  <a:schemeClr val="bg1"/>
                </a:solidFill>
                <a:effectLst>
                  <a:outerShdw blurRad="38100" dist="38100" dir="2700000" algn="tl">
                    <a:srgbClr val="000000">
                      <a:alpha val="43137"/>
                    </a:srgbClr>
                  </a:outerShdw>
                </a:effectLst>
              </a:rPr>
              <a:t>melindung </a:t>
            </a:r>
            <a:r>
              <a:rPr lang="id-ID" b="1" dirty="0">
                <a:solidFill>
                  <a:schemeClr val="bg1"/>
                </a:solidFill>
                <a:effectLst>
                  <a:outerShdw blurRad="38100" dist="38100" dir="2700000" algn="tl">
                    <a:srgbClr val="000000">
                      <a:alpha val="43137"/>
                    </a:srgbClr>
                  </a:outerShdw>
                </a:effectLst>
              </a:rPr>
              <a:t>kehidupan manusia dan </a:t>
            </a:r>
            <a:r>
              <a:rPr lang="id-ID" b="1" dirty="0" smtClean="0">
                <a:solidFill>
                  <a:schemeClr val="bg1"/>
                </a:solidFill>
                <a:effectLst>
                  <a:outerShdw blurRad="38100" dist="38100" dir="2700000" algn="tl">
                    <a:srgbClr val="000000">
                      <a:alpha val="43137"/>
                    </a:srgbClr>
                  </a:outerShdw>
                </a:effectLst>
              </a:rPr>
              <a:t>kesehatan;</a:t>
            </a:r>
          </a:p>
          <a:p>
            <a:pPr marL="285750" lvl="0" indent="-285750">
              <a:buFont typeface="Arial" pitchFamily="34" charset="0"/>
              <a:buChar char="•"/>
            </a:pPr>
            <a:r>
              <a:rPr lang="id-ID" b="1" dirty="0" smtClean="0">
                <a:solidFill>
                  <a:schemeClr val="bg1"/>
                </a:solidFill>
                <a:effectLst>
                  <a:outerShdw blurRad="38100" dist="38100" dir="2700000" algn="tl">
                    <a:srgbClr val="000000">
                      <a:alpha val="43137"/>
                    </a:srgbClr>
                  </a:outerShdw>
                </a:effectLst>
              </a:rPr>
              <a:t>merusak </a:t>
            </a:r>
            <a:r>
              <a:rPr lang="id-ID" b="1" dirty="0">
                <a:solidFill>
                  <a:schemeClr val="bg1"/>
                </a:solidFill>
                <a:effectLst>
                  <a:outerShdw blurRad="38100" dist="38100" dir="2700000" algn="tl">
                    <a:srgbClr val="000000">
                      <a:alpha val="43137"/>
                    </a:srgbClr>
                  </a:outerShdw>
                </a:effectLst>
              </a:rPr>
              <a:t>lingkungan hidup dan ekosistem; </a:t>
            </a:r>
            <a:r>
              <a:rPr lang="id-ID" b="1" dirty="0" smtClean="0">
                <a:solidFill>
                  <a:schemeClr val="bg1"/>
                </a:solidFill>
                <a:effectLst>
                  <a:outerShdw blurRad="38100" dist="38100" dir="2700000" algn="tl">
                    <a:srgbClr val="000000">
                      <a:alpha val="43137"/>
                    </a:srgbClr>
                  </a:outerShdw>
                </a:effectLst>
              </a:rPr>
              <a:t>dan/atau</a:t>
            </a:r>
          </a:p>
          <a:p>
            <a:pPr marL="285750" lvl="0" indent="-285750">
              <a:buFont typeface="Arial" pitchFamily="34" charset="0"/>
              <a:buChar char="•"/>
            </a:pPr>
            <a:r>
              <a:rPr lang="id-ID" b="1" dirty="0" smtClean="0">
                <a:solidFill>
                  <a:schemeClr val="bg1"/>
                </a:solidFill>
                <a:effectLst>
                  <a:outerShdw blurRad="38100" dist="38100" dir="2700000" algn="tl">
                    <a:srgbClr val="000000">
                      <a:alpha val="43137"/>
                    </a:srgbClr>
                  </a:outerShdw>
                </a:effectLst>
              </a:rPr>
              <a:t>berdasarkan </a:t>
            </a:r>
            <a:r>
              <a:rPr lang="id-ID" b="1" dirty="0">
                <a:solidFill>
                  <a:schemeClr val="bg1"/>
                </a:solidFill>
                <a:effectLst>
                  <a:outerShdw blurRad="38100" dist="38100" dir="2700000" algn="tl">
                    <a:srgbClr val="000000">
                      <a:alpha val="43137"/>
                    </a:srgbClr>
                  </a:outerShdw>
                </a:effectLst>
              </a:rPr>
              <a:t>perjanjian internasional atau kesepakatan yang ditandatangani dan diratifikasi oleh Pemerintah.</a:t>
            </a:r>
          </a:p>
          <a:p>
            <a:endParaRPr lang="id-ID" dirty="0"/>
          </a:p>
        </p:txBody>
      </p:sp>
      <p:sp>
        <p:nvSpPr>
          <p:cNvPr id="8" name="Left Arrow 7"/>
          <p:cNvSpPr/>
          <p:nvPr/>
        </p:nvSpPr>
        <p:spPr>
          <a:xfrm>
            <a:off x="1763688" y="4437112"/>
            <a:ext cx="432048" cy="468052"/>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0" name="Rounded Rectangle 9"/>
          <p:cNvSpPr/>
          <p:nvPr/>
        </p:nvSpPr>
        <p:spPr>
          <a:xfrm>
            <a:off x="251520" y="4437112"/>
            <a:ext cx="1512168" cy="3693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9" name="TextBox 8"/>
          <p:cNvSpPr txBox="1"/>
          <p:nvPr/>
        </p:nvSpPr>
        <p:spPr>
          <a:xfrm>
            <a:off x="251520" y="4437112"/>
            <a:ext cx="1512168" cy="369332"/>
          </a:xfrm>
          <a:prstGeom prst="rect">
            <a:avLst/>
          </a:prstGeom>
          <a:noFill/>
        </p:spPr>
        <p:txBody>
          <a:bodyPr wrap="square" rtlCol="0">
            <a:spAutoFit/>
          </a:bodyPr>
          <a:lstStyle/>
          <a:p>
            <a:pPr algn="ctr"/>
            <a:r>
              <a:rPr lang="id-ID" b="1" dirty="0" smtClean="0">
                <a:solidFill>
                  <a:schemeClr val="bg1"/>
                </a:solidFill>
                <a:effectLst>
                  <a:outerShdw blurRad="38100" dist="38100" dir="2700000" algn="tl">
                    <a:srgbClr val="000000">
                      <a:alpha val="43137"/>
                    </a:srgbClr>
                  </a:outerShdw>
                </a:effectLst>
              </a:rPr>
              <a:t>ALASAN</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370160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493</TotalTime>
  <Words>1058</Words>
  <Application>Microsoft Office PowerPoint</Application>
  <PresentationFormat>On-screen Show (4:3)</PresentationFormat>
  <Paragraphs>97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Trebuchet MS</vt:lpstr>
      <vt:lpstr>Slipstream</vt:lpstr>
      <vt:lpstr>GEOGRAFI REGIONAL INDONESIA EKSPOR DAN IMPOR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Tabel Negara Asal Impor Terbesar Untuk Produk Hasil Industri </vt:lpstr>
      <vt:lpstr>PowerPoint Presentation</vt:lpstr>
      <vt:lpstr>PowerPoint Presentation</vt:lpstr>
      <vt:lpstr>PowerPoint Presentation</vt:lpstr>
      <vt:lpstr>SEKIAN</vt:lpstr>
      <vt:lpstr>PowerPoint Presentation</vt:lpstr>
    </vt:vector>
  </TitlesOfParts>
  <Company>Deftones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 REGIONAL INDONESIA  Nama Anggota :  1. Yulia Mili Rizki (13405241059) 2. Niswah Muti’ah (13405241071)</dc:title>
  <dc:creator>Yulia Mili Rizky</dc:creator>
  <cp:lastModifiedBy>My ComputeR</cp:lastModifiedBy>
  <cp:revision>39</cp:revision>
  <dcterms:created xsi:type="dcterms:W3CDTF">2015-05-08T04:45:33Z</dcterms:created>
  <dcterms:modified xsi:type="dcterms:W3CDTF">2015-11-17T00:59:17Z</dcterms:modified>
</cp:coreProperties>
</file>