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44"/>
  </p:notesMasterIdLst>
  <p:sldIdLst>
    <p:sldId id="331" r:id="rId3"/>
    <p:sldId id="332" r:id="rId4"/>
    <p:sldId id="342" r:id="rId5"/>
    <p:sldId id="343" r:id="rId6"/>
    <p:sldId id="333" r:id="rId7"/>
    <p:sldId id="334" r:id="rId8"/>
    <p:sldId id="335" r:id="rId9"/>
    <p:sldId id="300" r:id="rId10"/>
    <p:sldId id="337" r:id="rId11"/>
    <p:sldId id="338" r:id="rId12"/>
    <p:sldId id="340" r:id="rId13"/>
    <p:sldId id="339" r:id="rId14"/>
    <p:sldId id="341" r:id="rId15"/>
    <p:sldId id="347" r:id="rId16"/>
    <p:sldId id="344" r:id="rId17"/>
    <p:sldId id="345" r:id="rId18"/>
    <p:sldId id="346" r:id="rId19"/>
    <p:sldId id="356" r:id="rId20"/>
    <p:sldId id="348" r:id="rId21"/>
    <p:sldId id="349" r:id="rId22"/>
    <p:sldId id="350" r:id="rId23"/>
    <p:sldId id="351" r:id="rId24"/>
    <p:sldId id="256" r:id="rId25"/>
    <p:sldId id="357" r:id="rId26"/>
    <p:sldId id="359" r:id="rId27"/>
    <p:sldId id="360" r:id="rId28"/>
    <p:sldId id="361" r:id="rId29"/>
    <p:sldId id="365" r:id="rId30"/>
    <p:sldId id="362" r:id="rId31"/>
    <p:sldId id="363" r:id="rId32"/>
    <p:sldId id="367" r:id="rId33"/>
    <p:sldId id="364" r:id="rId34"/>
    <p:sldId id="370" r:id="rId35"/>
    <p:sldId id="366" r:id="rId36"/>
    <p:sldId id="368" r:id="rId37"/>
    <p:sldId id="369" r:id="rId38"/>
    <p:sldId id="330" r:id="rId39"/>
    <p:sldId id="259" r:id="rId40"/>
    <p:sldId id="257" r:id="rId41"/>
    <p:sldId id="371" r:id="rId42"/>
    <p:sldId id="372" r:id="rId4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usaini Usman, Prof. Dr. M.Pd., M.T." initials="HUPDMM" lastIdx="1" clrIdx="0">
    <p:extLst>
      <p:ext uri="{19B8F6BF-5375-455C-9EA6-DF929625EA0E}">
        <p15:presenceInfo xmlns:p15="http://schemas.microsoft.com/office/powerpoint/2012/main" userId="669db28c56f9709a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2" autoAdjust="0"/>
    <p:restoredTop sz="94660"/>
  </p:normalViewPr>
  <p:slideViewPr>
    <p:cSldViewPr snapToGrid="0">
      <p:cViewPr varScale="1">
        <p:scale>
          <a:sx n="82" d="100"/>
          <a:sy n="82" d="100"/>
        </p:scale>
        <p:origin x="126" y="3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viewProps" Target="view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commentAuthors" Target="commentAuthor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theme" Target="theme/theme1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presProps" Target="presProps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9-06-03T11:35:48.456" idx="1">
    <p:pos x="10" y="10"/>
    <p:text/>
    <p:extLst>
      <p:ext uri="{C676402C-5697-4E1C-873F-D02D1690AC5C}">
        <p15:threadingInfo xmlns:p15="http://schemas.microsoft.com/office/powerpoint/2012/main" timeZoneBias="-420"/>
      </p:ext>
    </p:extLst>
  </p:cm>
</p:cmLst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692E42-9BEB-4535-8504-7AF2A0D92F39}" type="datetimeFigureOut">
              <a:rPr lang="en-US" smtClean="0"/>
              <a:t>7/2/2019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2CAC43-4DEA-49F9-AE38-958E53C32F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8362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Image Placeholder 1">
            <a:extLst>
              <a:ext uri="{FF2B5EF4-FFF2-40B4-BE49-F238E27FC236}">
                <a16:creationId xmlns:a16="http://schemas.microsoft.com/office/drawing/2014/main" id="{43319F42-7196-430E-B2BE-C391631EB34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5" name="Notes Placeholder 2">
            <a:extLst>
              <a:ext uri="{FF2B5EF4-FFF2-40B4-BE49-F238E27FC236}">
                <a16:creationId xmlns:a16="http://schemas.microsoft.com/office/drawing/2014/main" id="{A06BDD32-30EC-41F4-A673-B93ACEECEE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18436" name="Slide Number Placeholder 3">
            <a:extLst>
              <a:ext uri="{FF2B5EF4-FFF2-40B4-BE49-F238E27FC236}">
                <a16:creationId xmlns:a16="http://schemas.microsoft.com/office/drawing/2014/main" id="{44E7F6CE-E6D1-45EA-A5F6-A4E8358D77A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8545808-2445-4BB1-9100-AB56B74375ED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Slide Image Placeholder 1">
            <a:extLst>
              <a:ext uri="{FF2B5EF4-FFF2-40B4-BE49-F238E27FC236}">
                <a16:creationId xmlns:a16="http://schemas.microsoft.com/office/drawing/2014/main" id="{B2CC6ACC-0681-48A4-BA2A-54CC681AB4C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7" name="Notes Placeholder 2">
            <a:extLst>
              <a:ext uri="{FF2B5EF4-FFF2-40B4-BE49-F238E27FC236}">
                <a16:creationId xmlns:a16="http://schemas.microsoft.com/office/drawing/2014/main" id="{24946A4B-6D8A-43BE-B73A-EE451CB12D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36868" name="Slide Number Placeholder 3">
            <a:extLst>
              <a:ext uri="{FF2B5EF4-FFF2-40B4-BE49-F238E27FC236}">
                <a16:creationId xmlns:a16="http://schemas.microsoft.com/office/drawing/2014/main" id="{A3683E66-C097-4EFD-B6A6-473F9AF3490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44FEB50B-9A9F-4569-8A12-5A92E68928E6}" type="slidenum">
              <a:rPr lang="en-US" altLang="en-US" smtClean="0"/>
              <a:pPr/>
              <a:t>37</a:t>
            </a:fld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2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7/2/2019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12493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7/2/2019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25600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7/2/2019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52867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67">
            <a:extLst>
              <a:ext uri="{FF2B5EF4-FFF2-40B4-BE49-F238E27FC236}">
                <a16:creationId xmlns:a16="http://schemas.microsoft.com/office/drawing/2014/main" id="{72FE83F0-04A1-421F-8564-367904FDA63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0" y="1"/>
          <a:ext cx="6705600" cy="58785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2" name="Image" r:id="rId3" imgW="7415873" imgH="7225397" progId="Photoshop.Image.7">
                  <p:embed/>
                </p:oleObj>
              </mc:Choice>
              <mc:Fallback>
                <p:oleObj name="Image" r:id="rId3" imgW="7415873" imgH="7225397" progId="Photoshop.Image.7">
                  <p:embed/>
                  <p:pic>
                    <p:nvPicPr>
                      <p:cNvPr id="4" name="Object 67">
                        <a:extLst>
                          <a:ext uri="{FF2B5EF4-FFF2-40B4-BE49-F238E27FC236}">
                            <a16:creationId xmlns:a16="http://schemas.microsoft.com/office/drawing/2014/main" id="{72FE83F0-04A1-421F-8564-367904FDA63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1"/>
                        <a:ext cx="6705600" cy="58785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Freeform 58">
            <a:extLst>
              <a:ext uri="{FF2B5EF4-FFF2-40B4-BE49-F238E27FC236}">
                <a16:creationId xmlns:a16="http://schemas.microsoft.com/office/drawing/2014/main" id="{CAD887DF-A0C5-4EB9-ABDD-1533D134B4C0}"/>
              </a:ext>
            </a:extLst>
          </p:cNvPr>
          <p:cNvSpPr>
            <a:spLocks/>
          </p:cNvSpPr>
          <p:nvPr/>
        </p:nvSpPr>
        <p:spPr bwMode="gray">
          <a:xfrm>
            <a:off x="0" y="4483100"/>
            <a:ext cx="5496984" cy="2368550"/>
          </a:xfrm>
          <a:custGeom>
            <a:avLst/>
            <a:gdLst/>
            <a:ahLst/>
            <a:cxnLst>
              <a:cxn ang="0">
                <a:pos x="0" y="489"/>
              </a:cxn>
              <a:cxn ang="0">
                <a:pos x="1328" y="840"/>
              </a:cxn>
              <a:cxn ang="0">
                <a:pos x="2488" y="0"/>
              </a:cxn>
              <a:cxn ang="0">
                <a:pos x="1712" y="1124"/>
              </a:cxn>
              <a:cxn ang="0">
                <a:pos x="636" y="1492"/>
              </a:cxn>
              <a:cxn ang="0">
                <a:pos x="1" y="1492"/>
              </a:cxn>
              <a:cxn ang="0">
                <a:pos x="0" y="489"/>
              </a:cxn>
            </a:cxnLst>
            <a:rect l="0" t="0" r="r" b="b"/>
            <a:pathLst>
              <a:path w="2597" h="1492">
                <a:moveTo>
                  <a:pt x="0" y="489"/>
                </a:moveTo>
                <a:cubicBezTo>
                  <a:pt x="247" y="671"/>
                  <a:pt x="632" y="920"/>
                  <a:pt x="1328" y="840"/>
                </a:cubicBezTo>
                <a:cubicBezTo>
                  <a:pt x="2024" y="760"/>
                  <a:pt x="2360" y="131"/>
                  <a:pt x="2488" y="0"/>
                </a:cubicBezTo>
                <a:cubicBezTo>
                  <a:pt x="2597" y="53"/>
                  <a:pt x="1792" y="1068"/>
                  <a:pt x="1712" y="1124"/>
                </a:cubicBezTo>
                <a:cubicBezTo>
                  <a:pt x="1632" y="1180"/>
                  <a:pt x="921" y="1431"/>
                  <a:pt x="636" y="1492"/>
                </a:cubicBezTo>
                <a:lnTo>
                  <a:pt x="1" y="1492"/>
                </a:lnTo>
                <a:lnTo>
                  <a:pt x="0" y="489"/>
                </a:lnTo>
                <a:close/>
              </a:path>
            </a:pathLst>
          </a:custGeom>
          <a:gradFill rotWithShape="1">
            <a:gsLst>
              <a:gs pos="0">
                <a:schemeClr val="hlink">
                  <a:gamma/>
                  <a:shade val="24314"/>
                  <a:invGamma/>
                </a:schemeClr>
              </a:gs>
              <a:gs pos="100000">
                <a:schemeClr val="hlink"/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 eaLnBrk="1" hangingPunct="1">
              <a:defRPr/>
            </a:pPr>
            <a:endParaRPr lang="id-ID" sz="1800">
              <a:latin typeface="Arial" charset="0"/>
            </a:endParaRPr>
          </a:p>
        </p:txBody>
      </p:sp>
      <p:sp>
        <p:nvSpPr>
          <p:cNvPr id="6" name="Freeform 59">
            <a:extLst>
              <a:ext uri="{FF2B5EF4-FFF2-40B4-BE49-F238E27FC236}">
                <a16:creationId xmlns:a16="http://schemas.microsoft.com/office/drawing/2014/main" id="{D13B3D9B-2604-4D6B-9850-C932C1B302A2}"/>
              </a:ext>
            </a:extLst>
          </p:cNvPr>
          <p:cNvSpPr>
            <a:spLocks/>
          </p:cNvSpPr>
          <p:nvPr/>
        </p:nvSpPr>
        <p:spPr bwMode="gray">
          <a:xfrm>
            <a:off x="-16933" y="4149726"/>
            <a:ext cx="5537200" cy="2708275"/>
          </a:xfrm>
          <a:custGeom>
            <a:avLst/>
            <a:gdLst/>
            <a:ahLst/>
            <a:cxnLst>
              <a:cxn ang="0">
                <a:pos x="0" y="1688"/>
              </a:cxn>
              <a:cxn ang="0">
                <a:pos x="0" y="1112"/>
              </a:cxn>
              <a:cxn ang="0">
                <a:pos x="2576" y="0"/>
              </a:cxn>
              <a:cxn ang="0">
                <a:pos x="2135" y="826"/>
              </a:cxn>
              <a:cxn ang="0">
                <a:pos x="635" y="1688"/>
              </a:cxn>
              <a:cxn ang="0">
                <a:pos x="0" y="1688"/>
              </a:cxn>
            </a:cxnLst>
            <a:rect l="0" t="0" r="r" b="b"/>
            <a:pathLst>
              <a:path w="2576" h="1688">
                <a:moveTo>
                  <a:pt x="0" y="1688"/>
                </a:moveTo>
                <a:lnTo>
                  <a:pt x="0" y="1112"/>
                </a:lnTo>
                <a:cubicBezTo>
                  <a:pt x="1960" y="1464"/>
                  <a:pt x="2419" y="304"/>
                  <a:pt x="2576" y="0"/>
                </a:cubicBezTo>
                <a:lnTo>
                  <a:pt x="2135" y="826"/>
                </a:lnTo>
                <a:cubicBezTo>
                  <a:pt x="1618" y="1315"/>
                  <a:pt x="1286" y="1456"/>
                  <a:pt x="635" y="1688"/>
                </a:cubicBezTo>
                <a:lnTo>
                  <a:pt x="0" y="1688"/>
                </a:lnTo>
                <a:close/>
              </a:path>
            </a:pathLst>
          </a:cu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shade val="46275"/>
                  <a:invGamma/>
                </a:schemeClr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 eaLnBrk="1" hangingPunct="1">
              <a:defRPr/>
            </a:pPr>
            <a:endParaRPr lang="id-ID" sz="1800">
              <a:latin typeface="Arial" charset="0"/>
            </a:endParaRPr>
          </a:p>
        </p:txBody>
      </p:sp>
      <p:sp>
        <p:nvSpPr>
          <p:cNvPr id="7" name="Freeform 60">
            <a:extLst>
              <a:ext uri="{FF2B5EF4-FFF2-40B4-BE49-F238E27FC236}">
                <a16:creationId xmlns:a16="http://schemas.microsoft.com/office/drawing/2014/main" id="{16209F88-13FE-4599-8A8C-D57D6DB73354}"/>
              </a:ext>
            </a:extLst>
          </p:cNvPr>
          <p:cNvSpPr>
            <a:spLocks/>
          </p:cNvSpPr>
          <p:nvPr/>
        </p:nvSpPr>
        <p:spPr bwMode="white">
          <a:xfrm>
            <a:off x="3028951" y="-9525"/>
            <a:ext cx="9190567" cy="6880225"/>
          </a:xfrm>
          <a:custGeom>
            <a:avLst/>
            <a:gdLst>
              <a:gd name="T0" fmla="*/ 2147483646 w 4362"/>
              <a:gd name="T1" fmla="*/ 0 h 4342"/>
              <a:gd name="T2" fmla="*/ 2147483646 w 4362"/>
              <a:gd name="T3" fmla="*/ 2147483646 h 4342"/>
              <a:gd name="T4" fmla="*/ 2147483646 w 4362"/>
              <a:gd name="T5" fmla="*/ 2147483646 h 4342"/>
              <a:gd name="T6" fmla="*/ 2147483646 w 4362"/>
              <a:gd name="T7" fmla="*/ 2147483646 h 4342"/>
              <a:gd name="T8" fmla="*/ 2147483646 w 4362"/>
              <a:gd name="T9" fmla="*/ 2147483646 h 4342"/>
              <a:gd name="T10" fmla="*/ 2147483646 w 4362"/>
              <a:gd name="T11" fmla="*/ 2147483646 h 4342"/>
              <a:gd name="T12" fmla="*/ 0 w 4362"/>
              <a:gd name="T13" fmla="*/ 2147483646 h 4342"/>
              <a:gd name="T14" fmla="*/ 2147483646 w 4362"/>
              <a:gd name="T15" fmla="*/ 2147483646 h 4342"/>
              <a:gd name="T16" fmla="*/ 2147483646 w 4362"/>
              <a:gd name="T17" fmla="*/ 2147483646 h 4342"/>
              <a:gd name="T18" fmla="*/ 2147483646 w 4362"/>
              <a:gd name="T19" fmla="*/ 0 h 4342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4362" h="4342">
                <a:moveTo>
                  <a:pt x="148" y="0"/>
                </a:moveTo>
                <a:lnTo>
                  <a:pt x="561" y="193"/>
                </a:lnTo>
                <a:lnTo>
                  <a:pt x="943" y="501"/>
                </a:lnTo>
                <a:lnTo>
                  <a:pt x="1221" y="967"/>
                </a:lnTo>
                <a:lnTo>
                  <a:pt x="1413" y="1630"/>
                </a:lnTo>
                <a:lnTo>
                  <a:pt x="1290" y="2660"/>
                </a:lnTo>
                <a:lnTo>
                  <a:pt x="0" y="4342"/>
                </a:lnTo>
                <a:lnTo>
                  <a:pt x="4349" y="4342"/>
                </a:lnTo>
                <a:lnTo>
                  <a:pt x="4362" y="7"/>
                </a:lnTo>
                <a:lnTo>
                  <a:pt x="148" y="0"/>
                </a:lnTo>
                <a:close/>
              </a:path>
            </a:pathLst>
          </a:custGeom>
          <a:gradFill rotWithShape="1">
            <a:gsLst>
              <a:gs pos="0">
                <a:schemeClr val="accent1"/>
              </a:gs>
              <a:gs pos="100000">
                <a:schemeClr val="tx2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1800"/>
          </a:p>
        </p:txBody>
      </p:sp>
      <p:sp>
        <p:nvSpPr>
          <p:cNvPr id="8" name="Text Box 14">
            <a:extLst>
              <a:ext uri="{FF2B5EF4-FFF2-40B4-BE49-F238E27FC236}">
                <a16:creationId xmlns:a16="http://schemas.microsoft.com/office/drawing/2014/main" id="{0DB6478A-065D-40F6-82D6-1B919C1FEBE5}"/>
              </a:ext>
            </a:extLst>
          </p:cNvPr>
          <p:cNvSpPr txBox="1">
            <a:spLocks noChangeArrowheads="1"/>
          </p:cNvSpPr>
          <p:nvPr/>
        </p:nvSpPr>
        <p:spPr bwMode="black">
          <a:xfrm>
            <a:off x="9855200" y="5867401"/>
            <a:ext cx="1845733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r>
              <a:rPr lang="en-US" sz="2800" b="1" i="1">
                <a:solidFill>
                  <a:schemeClr val="bg1"/>
                </a:solidFill>
              </a:rPr>
              <a:t>LOGO</a:t>
            </a:r>
          </a:p>
        </p:txBody>
      </p:sp>
      <p:sp>
        <p:nvSpPr>
          <p:cNvPr id="9" name="Text Box 53">
            <a:extLst>
              <a:ext uri="{FF2B5EF4-FFF2-40B4-BE49-F238E27FC236}">
                <a16:creationId xmlns:a16="http://schemas.microsoft.com/office/drawing/2014/main" id="{AD292E54-18B1-44CF-96FC-0BF20B174247}"/>
              </a:ext>
            </a:extLst>
          </p:cNvPr>
          <p:cNvSpPr txBox="1">
            <a:spLocks noChangeArrowheads="1"/>
          </p:cNvSpPr>
          <p:nvPr/>
        </p:nvSpPr>
        <p:spPr bwMode="black">
          <a:xfrm>
            <a:off x="7416800" y="457200"/>
            <a:ext cx="43688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en-US" sz="1600" i="1">
                <a:solidFill>
                  <a:schemeClr val="folHlink"/>
                </a:solidFill>
              </a:rPr>
              <a:t>“ Add your company slogan ”</a:t>
            </a:r>
          </a:p>
        </p:txBody>
      </p:sp>
      <p:sp>
        <p:nvSpPr>
          <p:cNvPr id="10" name="Rectangle 62">
            <a:extLst>
              <a:ext uri="{FF2B5EF4-FFF2-40B4-BE49-F238E27FC236}">
                <a16:creationId xmlns:a16="http://schemas.microsoft.com/office/drawing/2014/main" id="{43A07BA5-0D18-44A7-9650-D45FDA515E89}"/>
              </a:ext>
            </a:extLst>
          </p:cNvPr>
          <p:cNvSpPr>
            <a:spLocks noChangeArrowheads="1"/>
          </p:cNvSpPr>
          <p:nvPr/>
        </p:nvSpPr>
        <p:spPr bwMode="grayWhite">
          <a:xfrm>
            <a:off x="5712884" y="3933825"/>
            <a:ext cx="6500283" cy="431800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id-ID" altLang="en-US" sz="1800"/>
          </a:p>
        </p:txBody>
      </p:sp>
      <p:sp>
        <p:nvSpPr>
          <p:cNvPr id="11" name="Line 63">
            <a:extLst>
              <a:ext uri="{FF2B5EF4-FFF2-40B4-BE49-F238E27FC236}">
                <a16:creationId xmlns:a16="http://schemas.microsoft.com/office/drawing/2014/main" id="{CDB0836C-75BA-4A6A-AF76-B63DB92061F4}"/>
              </a:ext>
            </a:extLst>
          </p:cNvPr>
          <p:cNvSpPr>
            <a:spLocks noChangeShapeType="1"/>
          </p:cNvSpPr>
          <p:nvPr/>
        </p:nvSpPr>
        <p:spPr bwMode="grayWhite">
          <a:xfrm>
            <a:off x="5712885" y="3933825"/>
            <a:ext cx="6479116" cy="0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800"/>
          </a:p>
        </p:txBody>
      </p:sp>
      <p:sp>
        <p:nvSpPr>
          <p:cNvPr id="12" name="Line 64">
            <a:extLst>
              <a:ext uri="{FF2B5EF4-FFF2-40B4-BE49-F238E27FC236}">
                <a16:creationId xmlns:a16="http://schemas.microsoft.com/office/drawing/2014/main" id="{EDF436B8-1757-499B-801F-CB7651EFB7AF}"/>
              </a:ext>
            </a:extLst>
          </p:cNvPr>
          <p:cNvSpPr>
            <a:spLocks noChangeShapeType="1"/>
          </p:cNvSpPr>
          <p:nvPr/>
        </p:nvSpPr>
        <p:spPr bwMode="grayWhite">
          <a:xfrm>
            <a:off x="5712885" y="4365625"/>
            <a:ext cx="6479116" cy="0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800"/>
          </a:p>
        </p:txBody>
      </p:sp>
      <p:sp>
        <p:nvSpPr>
          <p:cNvPr id="13" name="Freeform 61">
            <a:extLst>
              <a:ext uri="{FF2B5EF4-FFF2-40B4-BE49-F238E27FC236}">
                <a16:creationId xmlns:a16="http://schemas.microsoft.com/office/drawing/2014/main" id="{40C28F2B-A1F3-4227-9390-A68CEEADC80A}"/>
              </a:ext>
            </a:extLst>
          </p:cNvPr>
          <p:cNvSpPr>
            <a:spLocks/>
          </p:cNvSpPr>
          <p:nvPr/>
        </p:nvSpPr>
        <p:spPr bwMode="gray">
          <a:xfrm>
            <a:off x="1286934" y="-11113"/>
            <a:ext cx="5096933" cy="6881813"/>
          </a:xfrm>
          <a:custGeom>
            <a:avLst/>
            <a:gdLst/>
            <a:ahLst/>
            <a:cxnLst>
              <a:cxn ang="0">
                <a:pos x="858" y="0"/>
              </a:cxn>
              <a:cxn ang="0">
                <a:pos x="1984" y="2583"/>
              </a:cxn>
              <a:cxn ang="0">
                <a:pos x="0" y="4327"/>
              </a:cxn>
              <a:cxn ang="0">
                <a:pos x="1208" y="4335"/>
              </a:cxn>
              <a:cxn ang="0">
                <a:pos x="2272" y="2567"/>
              </a:cxn>
              <a:cxn ang="0">
                <a:pos x="998" y="3"/>
              </a:cxn>
              <a:cxn ang="0">
                <a:pos x="858" y="0"/>
              </a:cxn>
            </a:cxnLst>
            <a:rect l="0" t="0" r="r" b="b"/>
            <a:pathLst>
              <a:path w="2408" h="4335">
                <a:moveTo>
                  <a:pt x="858" y="0"/>
                </a:moveTo>
                <a:cubicBezTo>
                  <a:pt x="2020" y="270"/>
                  <a:pt x="2408" y="1631"/>
                  <a:pt x="1984" y="2583"/>
                </a:cubicBezTo>
                <a:cubicBezTo>
                  <a:pt x="1560" y="3535"/>
                  <a:pt x="880" y="3976"/>
                  <a:pt x="0" y="4327"/>
                </a:cubicBezTo>
                <a:lnTo>
                  <a:pt x="1208" y="4335"/>
                </a:lnTo>
                <a:cubicBezTo>
                  <a:pt x="1520" y="4079"/>
                  <a:pt x="2144" y="3343"/>
                  <a:pt x="2272" y="2567"/>
                </a:cubicBezTo>
                <a:cubicBezTo>
                  <a:pt x="2400" y="1791"/>
                  <a:pt x="2278" y="419"/>
                  <a:pt x="998" y="3"/>
                </a:cubicBezTo>
                <a:lnTo>
                  <a:pt x="858" y="0"/>
                </a:lnTo>
                <a:close/>
              </a:path>
            </a:pathLst>
          </a:custGeom>
          <a:gradFill rotWithShape="1">
            <a:gsLst>
              <a:gs pos="0">
                <a:schemeClr val="folHlink">
                  <a:gamma/>
                  <a:tint val="27451"/>
                  <a:invGamma/>
                </a:schemeClr>
              </a:gs>
              <a:gs pos="100000">
                <a:schemeClr val="folHlink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 eaLnBrk="1" hangingPunct="1">
              <a:defRPr/>
            </a:pPr>
            <a:endParaRPr lang="id-ID" sz="1800">
              <a:latin typeface="Arial" charset="0"/>
            </a:endParaRPr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 bwMode="black">
          <a:xfrm>
            <a:off x="6299200" y="2362200"/>
            <a:ext cx="5689600" cy="1219200"/>
          </a:xfrm>
        </p:spPr>
        <p:txBody>
          <a:bodyPr/>
          <a:lstStyle>
            <a:lvl1pPr algn="l">
              <a:defRPr sz="4000" b="0" i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 bwMode="black">
          <a:xfrm>
            <a:off x="6299200" y="3962400"/>
            <a:ext cx="5588000" cy="3810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1600"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4" name="Rectangle 4">
            <a:extLst>
              <a:ext uri="{FF2B5EF4-FFF2-40B4-BE49-F238E27FC236}">
                <a16:creationId xmlns:a16="http://schemas.microsoft.com/office/drawing/2014/main" id="{1B26B7C3-FDDD-437A-83B5-534D49F7839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 bwMode="gray">
          <a:xfrm>
            <a:off x="609600" y="6477001"/>
            <a:ext cx="2844800" cy="244475"/>
          </a:xfrm>
        </p:spPr>
        <p:txBody>
          <a:bodyPr/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" name="Rectangle 5">
            <a:extLst>
              <a:ext uri="{FF2B5EF4-FFF2-40B4-BE49-F238E27FC236}">
                <a16:creationId xmlns:a16="http://schemas.microsoft.com/office/drawing/2014/main" id="{D330C51B-9E23-420E-8AAD-09CBADB9420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 bwMode="black">
          <a:xfrm>
            <a:off x="7823200" y="6477001"/>
            <a:ext cx="3860800" cy="244475"/>
          </a:xfrm>
        </p:spPr>
        <p:txBody>
          <a:bodyPr/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" name="Rectangle 6">
            <a:extLst>
              <a:ext uri="{FF2B5EF4-FFF2-40B4-BE49-F238E27FC236}">
                <a16:creationId xmlns:a16="http://schemas.microsoft.com/office/drawing/2014/main" id="{8B45670D-E8BF-42AB-8808-7FFD8D53D46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black">
          <a:xfrm>
            <a:off x="4572000" y="6477001"/>
            <a:ext cx="2844800" cy="244475"/>
          </a:xfrm>
        </p:spPr>
        <p:txBody>
          <a:bodyPr/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9ABF05E5-049E-4F4A-A2D8-0DA60954A3E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6010488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CB8AD21E-6CC0-4274-A7AA-3711C175888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3841CE5-7902-41B2-B4D7-725B0676702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www.themegallery.com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8550E8A-950B-40C7-BE24-0DDED92DD97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8A683B-626B-4CC8-8AD1-EF3250A8062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493528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FBD9ACC-F156-4D1A-9E7F-62E1E20AFD9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2E13310-BC39-47F7-815C-93EB18A1B46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www.themegallery.com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7ADECFB-F80C-452A-BAD3-27DDED2DED7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74A6B9-C45C-4FBB-A597-9642B77D254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7453213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219200"/>
            <a:ext cx="5384800" cy="5181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19200"/>
            <a:ext cx="5384800" cy="5181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52FA990-7B43-4F8E-8585-7110FF36061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B10E983-2603-4227-8495-01851F81CF3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www.themegallery.com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81FA29C-DA48-4675-B12A-3FD81ECAD49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973FD4-E1CC-44A1-99E0-CA3CCCF76F9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98372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F5399B16-C578-4E32-809E-35353EA5723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F3B42B06-AC4A-44A7-A9BF-76472C1A628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www.themegallery.com</a:t>
            </a:r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61F87C0F-75E3-47BB-AC35-E47F9771C29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2E92EF-7330-4DB0-BE04-8E83369B668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4094012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2EF6D4FF-223C-4AF5-837A-239B8380903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0E7C8219-69E8-4098-BBC9-B22CF695AF0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www.themegallery.com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06705FE0-93FA-4A5B-B176-2AA35D59E1E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D3C781-8585-47F3-95A6-8749124D0FC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8315013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8DC93DF8-2263-4FA0-B204-1E63E00DD1B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C170C566-DB09-452A-BA5B-B0F467A1659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www.themegallery.com</a:t>
            </a: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7BD2D4D8-7211-4C78-AA7E-211BFE4D976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36BFBB-9334-4265-95EB-C6261330CEA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0804876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E15867C-1AC6-4BF4-A611-BE3A961A9E1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2153E12-4321-4DBF-99C4-C66D76C9923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www.themegallery.com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84FBBF3-CDEA-4817-A21D-5F960140B83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3B2552-FDFD-4714-9A33-EAF9F452C70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984094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7/2/2019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20645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d-ID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E6EBC08-01FD-4CE7-978E-0A6941ED468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6C0AFA8-C59A-4827-85A8-208A90DAA96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www.themegallery.com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6EE614C-DFC8-4B69-9311-FB8A4860633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0C3C09-4D15-41D8-9635-7201AD6E3B8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9256563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72B9F522-D614-426B-B682-1957A09312A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E9CA665-FE3E-4644-BA28-5CB90D67459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www.themegallery.com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4480754-B726-4D81-ABE0-11AB4BF966C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1685ED-194F-4F5B-96F5-91ADE653D9F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260283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28600"/>
            <a:ext cx="2743200" cy="6172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28600"/>
            <a:ext cx="8026400" cy="6172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14810021-BA2A-4714-95C0-40F4554CC13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BDA76F5-8BFF-49F2-84BD-ADA90EF88F4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www.themegallery.com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0CDB5EA-4AF1-4310-996F-D89ABEC3C76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EEAFCF-0F99-4801-AE22-E3842480B43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6402235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28601"/>
            <a:ext cx="10464800" cy="563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609600" y="1219200"/>
            <a:ext cx="10972800" cy="5181600"/>
          </a:xfrm>
        </p:spPr>
        <p:txBody>
          <a:bodyPr/>
          <a:lstStyle/>
          <a:p>
            <a:pPr lvl="0"/>
            <a:endParaRPr lang="id-ID" noProof="0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4F13FB8-8293-40A1-B19E-915D1744005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94DAA37-A0F0-42FE-9370-1314ADD419A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www.themegallery.com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1B1418A8-AC53-4A12-8A9D-542E340E53B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23591F-76F2-49CA-8C5E-ACE33F4A7F1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476359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7/2/2019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55473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7/2/2019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51496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7/2/2019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9435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7/2/2019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80844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7/2/2019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40631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7/2/2019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05379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7/2/2019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58763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oleObject" Target="../embeddings/oleObject1.bin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vmlDrawing" Target="../drawings/vmlDrawing1.v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A1C593-65D0-4073-BCC9-577B9352EA97}" type="datetimeFigureOut">
              <a:rPr lang="en-US" smtClean="0"/>
              <a:t>7/2/2019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73008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lt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Object 105">
            <a:extLst>
              <a:ext uri="{FF2B5EF4-FFF2-40B4-BE49-F238E27FC236}">
                <a16:creationId xmlns:a16="http://schemas.microsoft.com/office/drawing/2014/main" id="{83302DA9-4B6C-4BE0-BE57-A31C77FD4F4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0" y="0"/>
          <a:ext cx="12192000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8" name="Image" r:id="rId15" imgW="11034921" imgH="1130159" progId="Photoshop.Image.7">
                  <p:embed/>
                </p:oleObj>
              </mc:Choice>
              <mc:Fallback>
                <p:oleObj name="Image" r:id="rId15" imgW="11034921" imgH="1130159" progId="Photoshop.Image.7">
                  <p:embed/>
                  <p:pic>
                    <p:nvPicPr>
                      <p:cNvPr id="1026" name="Object 105">
                        <a:extLst>
                          <a:ext uri="{FF2B5EF4-FFF2-40B4-BE49-F238E27FC236}">
                            <a16:creationId xmlns:a16="http://schemas.microsoft.com/office/drawing/2014/main" id="{83302DA9-4B6C-4BE0-BE57-A31C77FD4F4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2192000" cy="381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7" name="Freeform 99">
            <a:extLst>
              <a:ext uri="{FF2B5EF4-FFF2-40B4-BE49-F238E27FC236}">
                <a16:creationId xmlns:a16="http://schemas.microsoft.com/office/drawing/2014/main" id="{3FF2B8B4-F6BC-4A0F-89AA-D9E3AD5A5C83}"/>
              </a:ext>
            </a:extLst>
          </p:cNvPr>
          <p:cNvSpPr>
            <a:spLocks/>
          </p:cNvSpPr>
          <p:nvPr/>
        </p:nvSpPr>
        <p:spPr bwMode="gray">
          <a:xfrm>
            <a:off x="-2118" y="6413500"/>
            <a:ext cx="5607051" cy="444500"/>
          </a:xfrm>
          <a:custGeom>
            <a:avLst/>
            <a:gdLst>
              <a:gd name="T0" fmla="*/ 2147483646 w 2649"/>
              <a:gd name="T1" fmla="*/ 2147483646 h 280"/>
              <a:gd name="T2" fmla="*/ 2147483646 w 2649"/>
              <a:gd name="T3" fmla="*/ 2147483646 h 280"/>
              <a:gd name="T4" fmla="*/ 2147483646 w 2649"/>
              <a:gd name="T5" fmla="*/ 0 h 280"/>
              <a:gd name="T6" fmla="*/ 0 w 2649"/>
              <a:gd name="T7" fmla="*/ 2147483646 h 280"/>
              <a:gd name="T8" fmla="*/ 2147483646 w 2649"/>
              <a:gd name="T9" fmla="*/ 2147483646 h 2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2649" h="280">
                <a:moveTo>
                  <a:pt x="2649" y="280"/>
                </a:moveTo>
                <a:cubicBezTo>
                  <a:pt x="2211" y="248"/>
                  <a:pt x="2061" y="246"/>
                  <a:pt x="1337" y="184"/>
                </a:cubicBezTo>
                <a:cubicBezTo>
                  <a:pt x="610" y="123"/>
                  <a:pt x="9" y="0"/>
                  <a:pt x="1" y="0"/>
                </a:cubicBezTo>
                <a:lnTo>
                  <a:pt x="0" y="279"/>
                </a:lnTo>
                <a:lnTo>
                  <a:pt x="2649" y="280"/>
                </a:lnTo>
                <a:close/>
              </a:path>
            </a:pathLst>
          </a:custGeom>
          <a:gradFill rotWithShape="1">
            <a:gsLst>
              <a:gs pos="0">
                <a:schemeClr val="accent1"/>
              </a:gs>
              <a:gs pos="100000">
                <a:schemeClr val="folHlink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1800"/>
          </a:p>
        </p:txBody>
      </p:sp>
      <p:sp>
        <p:nvSpPr>
          <p:cNvPr id="1028" name="Freeform 100">
            <a:extLst>
              <a:ext uri="{FF2B5EF4-FFF2-40B4-BE49-F238E27FC236}">
                <a16:creationId xmlns:a16="http://schemas.microsoft.com/office/drawing/2014/main" id="{388C4322-0BD3-46DB-B5E2-6D008F6C936F}"/>
              </a:ext>
            </a:extLst>
          </p:cNvPr>
          <p:cNvSpPr>
            <a:spLocks/>
          </p:cNvSpPr>
          <p:nvPr/>
        </p:nvSpPr>
        <p:spPr bwMode="gray">
          <a:xfrm>
            <a:off x="6576485" y="6337300"/>
            <a:ext cx="5615516" cy="520700"/>
          </a:xfrm>
          <a:custGeom>
            <a:avLst/>
            <a:gdLst>
              <a:gd name="T0" fmla="*/ 0 w 2653"/>
              <a:gd name="T1" fmla="*/ 2147483646 h 328"/>
              <a:gd name="T2" fmla="*/ 2147483646 w 2653"/>
              <a:gd name="T3" fmla="*/ 2147483646 h 328"/>
              <a:gd name="T4" fmla="*/ 2147483646 w 2653"/>
              <a:gd name="T5" fmla="*/ 0 h 328"/>
              <a:gd name="T6" fmla="*/ 2147483646 w 2653"/>
              <a:gd name="T7" fmla="*/ 2147483646 h 328"/>
              <a:gd name="T8" fmla="*/ 0 w 2653"/>
              <a:gd name="T9" fmla="*/ 2147483646 h 32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2653" h="328">
                <a:moveTo>
                  <a:pt x="0" y="328"/>
                </a:moveTo>
                <a:cubicBezTo>
                  <a:pt x="428" y="297"/>
                  <a:pt x="612" y="285"/>
                  <a:pt x="1321" y="224"/>
                </a:cubicBezTo>
                <a:cubicBezTo>
                  <a:pt x="2031" y="163"/>
                  <a:pt x="2595" y="29"/>
                  <a:pt x="2653" y="0"/>
                </a:cubicBezTo>
                <a:lnTo>
                  <a:pt x="2653" y="328"/>
                </a:lnTo>
                <a:lnTo>
                  <a:pt x="0" y="328"/>
                </a:lnTo>
                <a:close/>
              </a:path>
            </a:pathLst>
          </a:custGeom>
          <a:gradFill rotWithShape="1">
            <a:gsLst>
              <a:gs pos="0">
                <a:schemeClr val="accent1"/>
              </a:gs>
              <a:gs pos="100000">
                <a:schemeClr val="folHlink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1800"/>
          </a:p>
        </p:txBody>
      </p:sp>
      <p:sp>
        <p:nvSpPr>
          <p:cNvPr id="1029" name="Freeform 102">
            <a:extLst>
              <a:ext uri="{FF2B5EF4-FFF2-40B4-BE49-F238E27FC236}">
                <a16:creationId xmlns:a16="http://schemas.microsoft.com/office/drawing/2014/main" id="{48C7F3E2-22B5-41B2-9755-C2756B684BCC}"/>
              </a:ext>
            </a:extLst>
          </p:cNvPr>
          <p:cNvSpPr>
            <a:spLocks/>
          </p:cNvSpPr>
          <p:nvPr/>
        </p:nvSpPr>
        <p:spPr bwMode="gray">
          <a:xfrm>
            <a:off x="6637867" y="800100"/>
            <a:ext cx="5554133" cy="444500"/>
          </a:xfrm>
          <a:custGeom>
            <a:avLst/>
            <a:gdLst>
              <a:gd name="T0" fmla="*/ 0 w 2624"/>
              <a:gd name="T1" fmla="*/ 2147483646 h 280"/>
              <a:gd name="T2" fmla="*/ 2147483646 w 2624"/>
              <a:gd name="T3" fmla="*/ 2147483646 h 280"/>
              <a:gd name="T4" fmla="*/ 2147483646 w 2624"/>
              <a:gd name="T5" fmla="*/ 2147483646 h 280"/>
              <a:gd name="T6" fmla="*/ 2147483646 w 2624"/>
              <a:gd name="T7" fmla="*/ 0 h 280"/>
              <a:gd name="T8" fmla="*/ 0 w 2624"/>
              <a:gd name="T9" fmla="*/ 2147483646 h 2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2624" h="280">
                <a:moveTo>
                  <a:pt x="0" y="8"/>
                </a:moveTo>
                <a:cubicBezTo>
                  <a:pt x="438" y="40"/>
                  <a:pt x="564" y="59"/>
                  <a:pt x="1288" y="120"/>
                </a:cubicBezTo>
                <a:cubicBezTo>
                  <a:pt x="2015" y="181"/>
                  <a:pt x="2616" y="280"/>
                  <a:pt x="2624" y="280"/>
                </a:cubicBezTo>
                <a:lnTo>
                  <a:pt x="2624" y="0"/>
                </a:lnTo>
                <a:lnTo>
                  <a:pt x="0" y="8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1800"/>
          </a:p>
        </p:txBody>
      </p:sp>
      <p:sp>
        <p:nvSpPr>
          <p:cNvPr id="1127" name="Freeform 103">
            <a:extLst>
              <a:ext uri="{FF2B5EF4-FFF2-40B4-BE49-F238E27FC236}">
                <a16:creationId xmlns:a16="http://schemas.microsoft.com/office/drawing/2014/main" id="{D8C8D8CF-1809-446A-81BB-59628FC8EC7E}"/>
              </a:ext>
            </a:extLst>
          </p:cNvPr>
          <p:cNvSpPr>
            <a:spLocks/>
          </p:cNvSpPr>
          <p:nvPr/>
        </p:nvSpPr>
        <p:spPr bwMode="invGray">
          <a:xfrm>
            <a:off x="0" y="0"/>
            <a:ext cx="12192000" cy="812800"/>
          </a:xfrm>
          <a:custGeom>
            <a:avLst/>
            <a:gdLst/>
            <a:ahLst/>
            <a:cxnLst>
              <a:cxn ang="0">
                <a:pos x="0" y="512"/>
              </a:cxn>
              <a:cxn ang="0">
                <a:pos x="5760" y="512"/>
              </a:cxn>
              <a:cxn ang="0">
                <a:pos x="5760" y="0"/>
              </a:cxn>
              <a:cxn ang="0">
                <a:pos x="2804" y="134"/>
              </a:cxn>
              <a:cxn ang="0">
                <a:pos x="0" y="9"/>
              </a:cxn>
              <a:cxn ang="0">
                <a:pos x="0" y="512"/>
              </a:cxn>
            </a:cxnLst>
            <a:rect l="0" t="0" r="r" b="b"/>
            <a:pathLst>
              <a:path w="5760" h="512">
                <a:moveTo>
                  <a:pt x="0" y="512"/>
                </a:moveTo>
                <a:lnTo>
                  <a:pt x="5760" y="512"/>
                </a:lnTo>
                <a:lnTo>
                  <a:pt x="5760" y="0"/>
                </a:lnTo>
                <a:cubicBezTo>
                  <a:pt x="5554" y="37"/>
                  <a:pt x="3760" y="147"/>
                  <a:pt x="2804" y="134"/>
                </a:cubicBezTo>
                <a:cubicBezTo>
                  <a:pt x="1848" y="121"/>
                  <a:pt x="582" y="97"/>
                  <a:pt x="0" y="9"/>
                </a:cubicBezTo>
                <a:lnTo>
                  <a:pt x="0" y="512"/>
                </a:lnTo>
                <a:close/>
              </a:path>
            </a:pathLst>
          </a:custGeom>
          <a:gradFill rotWithShape="1">
            <a:gsLst>
              <a:gs pos="0">
                <a:schemeClr val="tx2"/>
              </a:gs>
              <a:gs pos="50000">
                <a:schemeClr val="tx2">
                  <a:gamma/>
                  <a:shade val="46275"/>
                  <a:invGamma/>
                </a:schemeClr>
              </a:gs>
              <a:gs pos="100000">
                <a:schemeClr val="tx2"/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 eaLnBrk="1" hangingPunct="1">
              <a:defRPr/>
            </a:pPr>
            <a:endParaRPr lang="id-ID" sz="1800">
              <a:latin typeface="Arial" charset="0"/>
            </a:endParaRPr>
          </a:p>
        </p:txBody>
      </p:sp>
      <p:sp>
        <p:nvSpPr>
          <p:cNvPr id="1031" name="Rectangle 3">
            <a:extLst>
              <a:ext uri="{FF2B5EF4-FFF2-40B4-BE49-F238E27FC236}">
                <a16:creationId xmlns:a16="http://schemas.microsoft.com/office/drawing/2014/main" id="{F4012352-DF92-431E-8174-A22A29961B4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219200"/>
            <a:ext cx="10972800" cy="518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2" name="Rectangle 4">
            <a:extLst>
              <a:ext uri="{FF2B5EF4-FFF2-40B4-BE49-F238E27FC236}">
                <a16:creationId xmlns:a16="http://schemas.microsoft.com/office/drawing/2014/main" id="{A06F1CAD-5E96-42DA-99F8-D24CBB33998F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white">
          <a:xfrm>
            <a:off x="609600" y="6562725"/>
            <a:ext cx="2438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E3FD3130-CC6D-47E3-AE5D-4E3A0B4774CD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white">
          <a:xfrm>
            <a:off x="9245600" y="6591300"/>
            <a:ext cx="25400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latin typeface="Arial" charset="0"/>
              </a:defRPr>
            </a:lvl1pPr>
          </a:lstStyle>
          <a:p>
            <a:pPr>
              <a:defRPr/>
            </a:pPr>
            <a:r>
              <a:rPr lang="en-US"/>
              <a:t>www.themegallery.com</a:t>
            </a:r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72527CEB-F2C6-430F-BB0E-188DC38D0CC1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gray">
          <a:xfrm>
            <a:off x="5008033" y="6551613"/>
            <a:ext cx="28448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/>
            </a:lvl1pPr>
          </a:lstStyle>
          <a:p>
            <a:pPr>
              <a:defRPr/>
            </a:pPr>
            <a:fld id="{C51EBDC3-4D33-45C8-B46B-86F572ABE0C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035" name="Rectangle 2">
            <a:extLst>
              <a:ext uri="{FF2B5EF4-FFF2-40B4-BE49-F238E27FC236}">
                <a16:creationId xmlns:a16="http://schemas.microsoft.com/office/drawing/2014/main" id="{96012676-75E2-4668-AF1D-CC9DB8C3FC7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228601"/>
            <a:ext cx="10464800" cy="563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36" name="Freeform 104">
            <a:extLst>
              <a:ext uri="{FF2B5EF4-FFF2-40B4-BE49-F238E27FC236}">
                <a16:creationId xmlns:a16="http://schemas.microsoft.com/office/drawing/2014/main" id="{B0FCC09E-A885-444B-BB6C-E5AAF9C013AD}"/>
              </a:ext>
            </a:extLst>
          </p:cNvPr>
          <p:cNvSpPr>
            <a:spLocks/>
          </p:cNvSpPr>
          <p:nvPr/>
        </p:nvSpPr>
        <p:spPr bwMode="gray">
          <a:xfrm flipH="1">
            <a:off x="1" y="793750"/>
            <a:ext cx="4847167" cy="444500"/>
          </a:xfrm>
          <a:custGeom>
            <a:avLst/>
            <a:gdLst>
              <a:gd name="T0" fmla="*/ 0 w 2096"/>
              <a:gd name="T1" fmla="*/ 2147483646 h 280"/>
              <a:gd name="T2" fmla="*/ 2147483646 w 2096"/>
              <a:gd name="T3" fmla="*/ 2147483646 h 280"/>
              <a:gd name="T4" fmla="*/ 2147483646 w 2096"/>
              <a:gd name="T5" fmla="*/ 2147483646 h 280"/>
              <a:gd name="T6" fmla="*/ 2147483646 w 2096"/>
              <a:gd name="T7" fmla="*/ 0 h 280"/>
              <a:gd name="T8" fmla="*/ 0 w 2096"/>
              <a:gd name="T9" fmla="*/ 2147483646 h 2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2096" h="280">
                <a:moveTo>
                  <a:pt x="0" y="16"/>
                </a:moveTo>
                <a:cubicBezTo>
                  <a:pt x="352" y="48"/>
                  <a:pt x="418" y="43"/>
                  <a:pt x="1000" y="104"/>
                </a:cubicBezTo>
                <a:cubicBezTo>
                  <a:pt x="1584" y="165"/>
                  <a:pt x="2048" y="251"/>
                  <a:pt x="2096" y="280"/>
                </a:cubicBezTo>
                <a:lnTo>
                  <a:pt x="2096" y="0"/>
                </a:lnTo>
                <a:lnTo>
                  <a:pt x="0" y="16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10743603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Font typeface="Wingdings" panose="05000000000000000000" pitchFamily="2" charset="2"/>
        <a:buChar char="§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anose="05000000000000000000" pitchFamily="2" charset="2"/>
        <a:buChar char="§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969AEC-5CD4-4A8B-BE9D-E0B3C8BC9A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KULIAH 12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F99CAE43-3F20-46F2-A879-3516A672FA8B}"/>
              </a:ext>
            </a:extLst>
          </p:cNvPr>
          <p:cNvSpPr txBox="1">
            <a:spLocks/>
          </p:cNvSpPr>
          <p:nvPr/>
        </p:nvSpPr>
        <p:spPr>
          <a:xfrm>
            <a:off x="472440" y="149288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KEPEMIMPINAN ETIKA,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F720198E-94FD-4524-9859-3C6F239F604A}"/>
              </a:ext>
            </a:extLst>
          </p:cNvPr>
          <p:cNvSpPr txBox="1">
            <a:spLocks/>
          </p:cNvSpPr>
          <p:nvPr/>
        </p:nvSpPr>
        <p:spPr>
          <a:xfrm>
            <a:off x="482600" y="240728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PELAYAN, 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B898F77B-BBCB-4438-A391-544E55E4F6D1}"/>
              </a:ext>
            </a:extLst>
          </p:cNvPr>
          <p:cNvSpPr txBox="1">
            <a:spLocks/>
          </p:cNvSpPr>
          <p:nvPr/>
        </p:nvSpPr>
        <p:spPr>
          <a:xfrm>
            <a:off x="523240" y="332168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SPIRITUAL. DAN 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5F531448-ED7C-45BB-A0EC-EA5AC489F48D}"/>
              </a:ext>
            </a:extLst>
          </p:cNvPr>
          <p:cNvSpPr txBox="1">
            <a:spLocks/>
          </p:cNvSpPr>
          <p:nvPr/>
        </p:nvSpPr>
        <p:spPr>
          <a:xfrm>
            <a:off x="665480" y="423608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7200">
                <a:latin typeface="Times New Roman" panose="02020603050405020304" pitchFamily="18" charset="0"/>
                <a:cs typeface="Times New Roman" panose="02020603050405020304" pitchFamily="18" charset="0"/>
              </a:rPr>
              <a:t>OTENTIK</a:t>
            </a:r>
            <a:endParaRPr lang="en-US" sz="7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29914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  <p:bldP spid="6" grpId="0"/>
      <p:bldP spid="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12BEEC7-DFF6-4ED8-B261-C4DD14EFB22D}"/>
              </a:ext>
            </a:extLst>
          </p:cNvPr>
          <p:cNvSpPr/>
          <p:nvPr/>
        </p:nvSpPr>
        <p:spPr>
          <a:xfrm>
            <a:off x="234460" y="160677"/>
            <a:ext cx="11852031" cy="57765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0215" algn="just">
              <a:lnSpc>
                <a:spcPct val="200000"/>
              </a:lnSpc>
              <a:spcAft>
                <a:spcPts val="0"/>
              </a:spcAft>
            </a:pPr>
            <a:r>
              <a:rPr lang="en-US" sz="4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Etika</a:t>
            </a:r>
            <a:r>
              <a:rPr lang="en-US" sz="4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berbasis</a:t>
            </a:r>
            <a:r>
              <a:rPr lang="en-US" sz="4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hukum</a:t>
            </a:r>
            <a:r>
              <a:rPr lang="en-US" sz="4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lebih</a:t>
            </a:r>
            <a:r>
              <a:rPr lang="en-US" sz="4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berat</a:t>
            </a:r>
            <a:r>
              <a:rPr lang="en-US" sz="4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daripada</a:t>
            </a:r>
            <a:r>
              <a:rPr lang="en-US" sz="4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teleologi</a:t>
            </a:r>
            <a:r>
              <a:rPr lang="en-US" sz="4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yang </a:t>
            </a:r>
            <a:r>
              <a:rPr lang="en-US" sz="4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memiliki</a:t>
            </a:r>
            <a:r>
              <a:rPr lang="en-US" sz="4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dua</a:t>
            </a:r>
            <a:r>
              <a:rPr lang="en-US" sz="4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aliran</a:t>
            </a:r>
            <a:r>
              <a:rPr lang="en-US" sz="4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: </a:t>
            </a:r>
          </a:p>
          <a:p>
            <a:pPr marL="342900" lvl="0" indent="-342900" algn="just">
              <a:lnSpc>
                <a:spcPct val="200000"/>
              </a:lnSpc>
              <a:spcAft>
                <a:spcPts val="0"/>
              </a:spcAft>
              <a:buFont typeface="+mj-lt"/>
              <a:buAutoNum type="arabicParenBoth"/>
            </a:pPr>
            <a:r>
              <a:rPr lang="en-US" sz="48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Ends Justify the Means</a:t>
            </a:r>
            <a:r>
              <a:rPr lang="en-US" sz="4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dan</a:t>
            </a:r>
          </a:p>
          <a:p>
            <a:pPr marL="342900" lvl="0" indent="-342900" algn="just">
              <a:lnSpc>
                <a:spcPct val="200000"/>
              </a:lnSpc>
              <a:spcAft>
                <a:spcPts val="1000"/>
              </a:spcAft>
              <a:buFont typeface="+mj-lt"/>
              <a:buAutoNum type="arabicParenBoth"/>
            </a:pPr>
            <a:r>
              <a:rPr lang="en-US" sz="4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Utilitarianisme</a:t>
            </a:r>
            <a:r>
              <a:rPr lang="en-US" sz="4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5069513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D133710-78D9-4343-A8E6-7618DD334BC9}"/>
              </a:ext>
            </a:extLst>
          </p:cNvPr>
          <p:cNvSpPr/>
          <p:nvPr/>
        </p:nvSpPr>
        <p:spPr>
          <a:xfrm>
            <a:off x="164122" y="232230"/>
            <a:ext cx="12027877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i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Teori</a:t>
            </a:r>
            <a:r>
              <a:rPr lang="en-US" sz="3600" b="1" i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b="1" i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kepemimpinan</a:t>
            </a:r>
            <a:r>
              <a:rPr lang="en-US" sz="3600" b="1" i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b="1" i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etika</a:t>
            </a:r>
            <a:r>
              <a:rPr lang="en-US" sz="3600" b="1" i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b="1" i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termasuk</a:t>
            </a:r>
            <a:r>
              <a:rPr lang="en-US" sz="3600" b="1" i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b="1" i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dalam</a:t>
            </a:r>
            <a:r>
              <a:rPr lang="en-US" sz="3600" b="1" i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b="1" i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kepemimpinan</a:t>
            </a:r>
            <a:r>
              <a:rPr lang="en-US" sz="3600" b="1" i="1" dirty="0">
                <a:latin typeface="Times New Roman" panose="02020603050405020304" pitchFamily="18" charset="0"/>
                <a:ea typeface="Calibri" panose="020F0502020204030204" pitchFamily="34" charset="0"/>
              </a:rPr>
              <a:t> transforming, </a:t>
            </a:r>
            <a:r>
              <a:rPr lang="en-US" sz="3600" b="1" i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kepemimpinan</a:t>
            </a:r>
            <a:r>
              <a:rPr lang="en-US" sz="3600" b="1" i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b="1" i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pelayan</a:t>
            </a:r>
            <a:r>
              <a:rPr lang="en-US" sz="3600" b="1" i="1" dirty="0"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3600" b="1" i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kepemimpinan</a:t>
            </a:r>
            <a:r>
              <a:rPr lang="en-US" sz="3600" b="1" i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b="1" i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otentik</a:t>
            </a:r>
            <a:r>
              <a:rPr lang="en-US" sz="3600" b="1" i="1" dirty="0">
                <a:latin typeface="Times New Roman" panose="02020603050405020304" pitchFamily="18" charset="0"/>
                <a:ea typeface="Calibri" panose="020F0502020204030204" pitchFamily="34" charset="0"/>
              </a:rPr>
              <a:t>, dan </a:t>
            </a:r>
            <a:r>
              <a:rPr lang="en-US" sz="3600" b="1" i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kepemimpinan</a:t>
            </a:r>
            <a:r>
              <a:rPr lang="en-US" sz="3600" b="1" i="1" dirty="0">
                <a:latin typeface="Times New Roman" panose="02020603050405020304" pitchFamily="18" charset="0"/>
                <a:ea typeface="Calibri" panose="020F0502020204030204" pitchFamily="34" charset="0"/>
              </a:rPr>
              <a:t> spiritual </a:t>
            </a:r>
            <a:r>
              <a:rPr lang="en-US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(Yukl, 2013: 347). </a:t>
            </a:r>
            <a:endParaRPr lang="en-US" sz="360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763E169-C9BE-4FEA-94FD-4F1F220B37A4}"/>
              </a:ext>
            </a:extLst>
          </p:cNvPr>
          <p:cNvSpPr/>
          <p:nvPr/>
        </p:nvSpPr>
        <p:spPr>
          <a:xfrm>
            <a:off x="246184" y="2219961"/>
            <a:ext cx="11769970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dirty="0">
                <a:latin typeface="Times New Roman" panose="02020603050405020304" pitchFamily="18" charset="0"/>
                <a:ea typeface="Calibri" panose="020F0502020204030204" pitchFamily="34" charset="0"/>
              </a:rPr>
              <a:t>Nilai yang </a:t>
            </a:r>
            <a:r>
              <a:rPr lang="en-US" sz="4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ditekankan</a:t>
            </a:r>
            <a:r>
              <a:rPr lang="en-US" sz="4400" dirty="0">
                <a:latin typeface="Times New Roman" panose="02020603050405020304" pitchFamily="18" charset="0"/>
                <a:ea typeface="Calibri" panose="020F0502020204030204" pitchFamily="34" charset="0"/>
              </a:rPr>
              <a:t> pada </a:t>
            </a:r>
            <a:r>
              <a:rPr lang="en-US" sz="4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kepemimpinan</a:t>
            </a:r>
            <a:r>
              <a:rPr lang="en-US" sz="4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etika</a:t>
            </a:r>
            <a:r>
              <a:rPr lang="en-US" sz="4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adalah</a:t>
            </a:r>
            <a:r>
              <a:rPr lang="en-US" sz="4400" dirty="0">
                <a:latin typeface="Times New Roman" panose="02020603050405020304" pitchFamily="18" charset="0"/>
                <a:ea typeface="Calibri" panose="020F0502020204030204" pitchFamily="34" charset="0"/>
              </a:rPr>
              <a:t>: </a:t>
            </a:r>
            <a:r>
              <a:rPr lang="en-US" sz="4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integritas</a:t>
            </a:r>
            <a:r>
              <a:rPr lang="en-US" sz="4400" dirty="0"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4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mementingkan</a:t>
            </a:r>
            <a:r>
              <a:rPr lang="en-US" sz="4400" dirty="0">
                <a:latin typeface="Times New Roman" panose="02020603050405020304" pitchFamily="18" charset="0"/>
                <a:ea typeface="Calibri" panose="020F0502020204030204" pitchFamily="34" charset="0"/>
              </a:rPr>
              <a:t> orang lain, </a:t>
            </a:r>
            <a:r>
              <a:rPr lang="en-US" sz="4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rendah</a:t>
            </a:r>
            <a:r>
              <a:rPr lang="en-US" sz="4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hati</a:t>
            </a:r>
            <a:r>
              <a:rPr lang="en-US" sz="4400" i="1" dirty="0"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4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empati</a:t>
            </a:r>
            <a:r>
              <a:rPr lang="en-US" sz="4400" dirty="0">
                <a:latin typeface="Times New Roman" panose="02020603050405020304" pitchFamily="18" charset="0"/>
                <a:ea typeface="Calibri" panose="020F0502020204030204" pitchFamily="34" charset="0"/>
              </a:rPr>
              <a:t> dan </a:t>
            </a:r>
            <a:r>
              <a:rPr lang="en-US" sz="4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mengatasi</a:t>
            </a:r>
            <a:r>
              <a:rPr lang="en-US" sz="4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masalah</a:t>
            </a:r>
            <a:r>
              <a:rPr lang="en-US" sz="4400" dirty="0"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4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pertumbuhan</a:t>
            </a:r>
            <a:r>
              <a:rPr lang="en-US" sz="4400" dirty="0">
                <a:latin typeface="Times New Roman" panose="02020603050405020304" pitchFamily="18" charset="0"/>
                <a:ea typeface="Calibri" panose="020F0502020204030204" pitchFamily="34" charset="0"/>
              </a:rPr>
              <a:t> personal, </a:t>
            </a:r>
            <a:r>
              <a:rPr lang="en-US" sz="4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keterbukaan</a:t>
            </a:r>
            <a:r>
              <a:rPr lang="en-US" sz="4400" dirty="0">
                <a:latin typeface="Times New Roman" panose="02020603050405020304" pitchFamily="18" charset="0"/>
                <a:ea typeface="Calibri" panose="020F0502020204030204" pitchFamily="34" charset="0"/>
              </a:rPr>
              <a:t> dan </a:t>
            </a:r>
            <a:r>
              <a:rPr lang="en-US" sz="4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keadilan</a:t>
            </a:r>
            <a:r>
              <a:rPr lang="en-US" sz="4400" dirty="0">
                <a:latin typeface="Times New Roman" panose="02020603050405020304" pitchFamily="18" charset="0"/>
                <a:ea typeface="Calibri" panose="020F0502020204030204" pitchFamily="34" charset="0"/>
              </a:rPr>
              <a:t>, dan </a:t>
            </a:r>
            <a:r>
              <a:rPr lang="en-US" sz="4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pemberdayaan</a:t>
            </a:r>
            <a:r>
              <a:rPr lang="en-US" sz="4400" dirty="0">
                <a:latin typeface="Times New Roman" panose="02020603050405020304" pitchFamily="18" charset="0"/>
                <a:ea typeface="Calibri" panose="020F0502020204030204" pitchFamily="34" charset="0"/>
              </a:rPr>
              <a:t> (Yukl, 2013: 348)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28212691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77A8FFE-9695-4FBA-83E0-4365BDB19194}"/>
              </a:ext>
            </a:extLst>
          </p:cNvPr>
          <p:cNvSpPr/>
          <p:nvPr/>
        </p:nvSpPr>
        <p:spPr>
          <a:xfrm>
            <a:off x="-1" y="102062"/>
            <a:ext cx="11922369" cy="6060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algn="just">
              <a:lnSpc>
                <a:spcPct val="200000"/>
              </a:lnSpc>
              <a:spcAft>
                <a:spcPts val="1000"/>
              </a:spcAft>
            </a:pP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Perspektif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Heifetz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berhubungan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dengan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kepemimpinan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etika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karena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berkenaan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dengan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nilai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: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nilai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pekerja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nilai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organisasi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dan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masyarakat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tempat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mereka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bekerja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Menurut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Heifetz,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nilai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pekerja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langsung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berhubungan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perspektif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etika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7391117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4D53395-7D06-4DD5-A114-B37A46147634}"/>
              </a:ext>
            </a:extLst>
          </p:cNvPr>
          <p:cNvSpPr/>
          <p:nvPr/>
        </p:nvSpPr>
        <p:spPr>
          <a:xfrm>
            <a:off x="-1" y="225099"/>
            <a:ext cx="12074769" cy="58516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algn="just">
              <a:lnSpc>
                <a:spcPct val="200000"/>
              </a:lnSpc>
              <a:spcAft>
                <a:spcPts val="1000"/>
              </a:spcAft>
            </a:pP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Burn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menekankan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peranan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pemimpin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etika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adalah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memotivasi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dan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memperbaiki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moral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pengikut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Pemimpin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membantu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pengikut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menilai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nilai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dan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kebutuhan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pengikut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sehingga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meningkatkan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level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nilai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pengikut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seperti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kebebasan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keadilan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dan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persamaan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hak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Perspektif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Burn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unik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yang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menjadikan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etika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sebagai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inti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karakteristik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proses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kepemimpinan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244758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9F3B33C-09C4-444F-8480-BCB88A0174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97666" y="216576"/>
            <a:ext cx="12489666" cy="6641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98021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9B1E6FD-301D-45D3-8FF2-12B543A72DD7}"/>
              </a:ext>
            </a:extLst>
          </p:cNvPr>
          <p:cNvSpPr/>
          <p:nvPr/>
        </p:nvSpPr>
        <p:spPr>
          <a:xfrm>
            <a:off x="0" y="0"/>
            <a:ext cx="12192000" cy="55385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algn="just">
              <a:lnSpc>
                <a:spcPct val="200000"/>
              </a:lnSpc>
              <a:spcAft>
                <a:spcPts val="0"/>
              </a:spcAft>
            </a:pPr>
            <a:r>
              <a:rPr lang="en-US" sz="20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Kekuatan</a:t>
            </a:r>
            <a:r>
              <a:rPr lang="en-US" sz="20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kepemimpinan</a:t>
            </a:r>
            <a:r>
              <a:rPr lang="en-US" sz="20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etika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adalah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:</a:t>
            </a:r>
          </a:p>
          <a:p>
            <a:pPr marL="342900" lvl="0" indent="-342900" algn="just">
              <a:lnSpc>
                <a:spcPct val="200000"/>
              </a:lnSpc>
              <a:spcAft>
                <a:spcPts val="0"/>
              </a:spcAft>
              <a:buFont typeface="+mj-lt"/>
              <a:buAutoNum type="arabicParenBoth"/>
            </a:pP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berdasarkan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hasil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penelitian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;</a:t>
            </a:r>
          </a:p>
          <a:p>
            <a:pPr marL="342900" lvl="0" indent="-342900" algn="just">
              <a:lnSpc>
                <a:spcPct val="200000"/>
              </a:lnSpc>
              <a:spcAft>
                <a:spcPts val="0"/>
              </a:spcAft>
              <a:buFont typeface="+mj-lt"/>
              <a:buAutoNum type="arabicParenBoth"/>
            </a:pP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penelitian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mempertimbangkan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etika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secara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bagian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integral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dari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kepemimpinan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etika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yang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luas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; </a:t>
            </a:r>
          </a:p>
          <a:p>
            <a:pPr marL="342900" lvl="0" indent="-342900" algn="just">
              <a:lnSpc>
                <a:spcPct val="200000"/>
              </a:lnSpc>
              <a:spcAft>
                <a:spcPts val="0"/>
              </a:spcAft>
              <a:buFont typeface="+mj-lt"/>
              <a:buAutoNum type="arabicParenBoth"/>
            </a:pP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penelitian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menemukan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sejumlah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prinsip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kepemimpinan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etika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</a:p>
          <a:p>
            <a:pPr marL="457200" algn="just">
              <a:lnSpc>
                <a:spcPct val="200000"/>
              </a:lnSpc>
              <a:spcAft>
                <a:spcPts val="0"/>
              </a:spcAft>
            </a:pP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	</a:t>
            </a:r>
            <a:r>
              <a:rPr lang="en-US" sz="20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Kelemahan</a:t>
            </a:r>
            <a:r>
              <a:rPr lang="en-US" sz="20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kepemimpinan</a:t>
            </a:r>
            <a:r>
              <a:rPr lang="en-US" sz="20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etika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adalah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:</a:t>
            </a:r>
          </a:p>
          <a:p>
            <a:pPr marL="342900" lvl="0" indent="-342900" algn="just">
              <a:lnSpc>
                <a:spcPct val="200000"/>
              </a:lnSpc>
              <a:spcAft>
                <a:spcPts val="0"/>
              </a:spcAft>
              <a:buFont typeface="+mj-lt"/>
              <a:buAutoNum type="arabicParenBoth"/>
            </a:pP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penelitian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etika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merupakan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langkah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awal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pengembangan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penelitian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sehingga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tidak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sekuat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penelitian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tradisional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yang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menemukan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substansi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;</a:t>
            </a:r>
          </a:p>
          <a:p>
            <a:pPr marL="342900" lvl="0" indent="-342900" algn="just">
              <a:lnSpc>
                <a:spcPct val="200000"/>
              </a:lnSpc>
              <a:spcAft>
                <a:spcPts val="0"/>
              </a:spcAft>
              <a:buFont typeface="+mj-lt"/>
              <a:buAutoNum type="arabicParenBoth"/>
            </a:pP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penelitian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ditulis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secara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esai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dan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kepemimpinan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etika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ditulis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berdasarkan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opini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menurut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pandangan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peneliti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; dan</a:t>
            </a:r>
          </a:p>
          <a:p>
            <a:pPr marL="342900" lvl="0" indent="-342900" algn="just">
              <a:lnSpc>
                <a:spcPct val="200000"/>
              </a:lnSpc>
              <a:spcAft>
                <a:spcPts val="1000"/>
              </a:spcAft>
              <a:buFont typeface="+mj-lt"/>
              <a:buAutoNum type="arabicParenBoth"/>
            </a:pP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perspektif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Haifetz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dan Burn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tidak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diuji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secara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kuantitatif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dan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kualitatif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460286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2F1297F-B70F-4901-8EC3-ED048015B2F7}"/>
              </a:ext>
            </a:extLst>
          </p:cNvPr>
          <p:cNvSpPr txBox="1"/>
          <p:nvPr/>
        </p:nvSpPr>
        <p:spPr>
          <a:xfrm>
            <a:off x="914400" y="2379785"/>
            <a:ext cx="1023424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KEPEMIMPINAN PELAYAN</a:t>
            </a:r>
          </a:p>
        </p:txBody>
      </p:sp>
    </p:spTree>
    <p:extLst>
      <p:ext uri="{BB962C8B-B14F-4D97-AF65-F5344CB8AC3E}">
        <p14:creationId xmlns:p14="http://schemas.microsoft.com/office/powerpoint/2010/main" val="31261396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53966DD-8851-4B8E-ABE9-F5DBCD8CE6C7}"/>
              </a:ext>
            </a:extLst>
          </p:cNvPr>
          <p:cNvSpPr/>
          <p:nvPr/>
        </p:nvSpPr>
        <p:spPr>
          <a:xfrm>
            <a:off x="-93786" y="137231"/>
            <a:ext cx="12285785" cy="53029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0215" marR="82550" indent="457200" algn="just">
              <a:lnSpc>
                <a:spcPct val="200000"/>
              </a:lnSpc>
              <a:spcAft>
                <a:spcPts val="0"/>
              </a:spcAft>
            </a:pPr>
            <a:r>
              <a:rPr lang="en-US" sz="4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Filosofi</a:t>
            </a:r>
            <a:r>
              <a:rPr lang="en-US" sz="4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kepemimpinan</a:t>
            </a:r>
            <a:r>
              <a:rPr lang="en-US" sz="4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pelayan</a:t>
            </a:r>
            <a:r>
              <a:rPr lang="en-US" sz="4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adalah</a:t>
            </a:r>
            <a:r>
              <a:rPr lang="en-US" sz="4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melayani</a:t>
            </a:r>
            <a:r>
              <a:rPr lang="en-US" sz="4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orang lain </a:t>
            </a:r>
            <a:r>
              <a:rPr lang="en-US" sz="4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berarti</a:t>
            </a:r>
            <a:r>
              <a:rPr lang="en-US" sz="4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memberi</a:t>
            </a:r>
            <a:r>
              <a:rPr lang="en-US" sz="4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manfaat</a:t>
            </a:r>
            <a:r>
              <a:rPr lang="en-US" sz="4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kepada</a:t>
            </a:r>
            <a:r>
              <a:rPr lang="en-US" sz="4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orang yang </a:t>
            </a:r>
            <a:r>
              <a:rPr lang="en-US" sz="4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dilayani</a:t>
            </a:r>
            <a:r>
              <a:rPr lang="en-US" sz="4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dan </a:t>
            </a:r>
            <a:r>
              <a:rPr lang="en-US" sz="4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sebaik-baiknya</a:t>
            </a:r>
            <a:r>
              <a:rPr lang="en-US" sz="4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manusia</a:t>
            </a:r>
            <a:r>
              <a:rPr lang="en-US" sz="4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adalah</a:t>
            </a:r>
            <a:r>
              <a:rPr lang="en-US" sz="4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orang yang </a:t>
            </a:r>
            <a:r>
              <a:rPr lang="en-US" sz="4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bermanfaat</a:t>
            </a:r>
            <a:r>
              <a:rPr lang="en-US" sz="4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bagi</a:t>
            </a:r>
            <a:r>
              <a:rPr lang="en-US" sz="4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orang lain.</a:t>
            </a:r>
          </a:p>
        </p:txBody>
      </p:sp>
    </p:spTree>
    <p:extLst>
      <p:ext uri="{BB962C8B-B14F-4D97-AF65-F5344CB8AC3E}">
        <p14:creationId xmlns:p14="http://schemas.microsoft.com/office/powerpoint/2010/main" val="308028846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27767B3-BD94-4822-859B-2ACFDE71BE6D}"/>
              </a:ext>
            </a:extLst>
          </p:cNvPr>
          <p:cNvSpPr/>
          <p:nvPr/>
        </p:nvSpPr>
        <p:spPr>
          <a:xfrm>
            <a:off x="-351692" y="0"/>
            <a:ext cx="12543692" cy="59934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0215" marR="82550" indent="457200" algn="just">
              <a:lnSpc>
                <a:spcPct val="200000"/>
              </a:lnSpc>
              <a:spcAft>
                <a:spcPts val="0"/>
              </a:spcAft>
            </a:pP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Kepemimpinan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pelayan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adalah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kepemimpinan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yang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fokus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pada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melayani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orang lain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termasik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pengikutnya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Kepemimpinan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pelayan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berasumsi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bahwa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tugas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utama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pemimpin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adalah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melayani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pengikut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dan/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atau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pelanggannya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Melayani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pengikut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dan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pelanggan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adalah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esensi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kepemimpinan</a:t>
            </a:r>
            <a:r>
              <a:rPr lang="en-US" sz="2800" b="1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etika</a:t>
            </a:r>
            <a:r>
              <a:rPr lang="en-US" sz="2800" b="1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(Yukl, 2003: 348)</a:t>
            </a:r>
            <a:r>
              <a:rPr lang="en-US" sz="28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Kepemimpinan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pelayan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di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sekolah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membantu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guru dan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tenaga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kependidikan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dalam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mencapai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tujuan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sekolah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dengan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cara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mengembangkan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28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memberdayakan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dan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memfasilitasi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guru dan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tenaga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kependidikan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156867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ABC0182-1A41-4D66-8EF0-E22C1E2D93E2}"/>
              </a:ext>
            </a:extLst>
          </p:cNvPr>
          <p:cNvSpPr/>
          <p:nvPr/>
        </p:nvSpPr>
        <p:spPr>
          <a:xfrm>
            <a:off x="164123" y="104727"/>
            <a:ext cx="11934091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Kepemimpinan</a:t>
            </a:r>
            <a:r>
              <a:rPr lang="en-US" sz="6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6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ini</a:t>
            </a:r>
            <a:r>
              <a:rPr lang="en-US" sz="6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6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mula-mula</a:t>
            </a:r>
            <a:r>
              <a:rPr lang="en-US" sz="6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6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dikembangkan</a:t>
            </a:r>
            <a:r>
              <a:rPr lang="en-US" sz="6000" dirty="0">
                <a:latin typeface="Times New Roman" panose="02020603050405020304" pitchFamily="18" charset="0"/>
                <a:ea typeface="Calibri" panose="020F0502020204030204" pitchFamily="34" charset="0"/>
              </a:rPr>
              <a:t> oleh Greenleaf pada </a:t>
            </a:r>
            <a:r>
              <a:rPr lang="en-US" sz="6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tahun</a:t>
            </a:r>
            <a:r>
              <a:rPr lang="en-US" sz="6000" dirty="0">
                <a:latin typeface="Times New Roman" panose="02020603050405020304" pitchFamily="18" charset="0"/>
                <a:ea typeface="Calibri" panose="020F0502020204030204" pitchFamily="34" charset="0"/>
              </a:rPr>
              <a:t> 1970-an. Greenleaf </a:t>
            </a:r>
            <a:r>
              <a:rPr lang="en-US" sz="6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mengusulkan</a:t>
            </a:r>
            <a:r>
              <a:rPr lang="en-US" sz="6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6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bahwa</a:t>
            </a:r>
            <a:r>
              <a:rPr lang="en-US" sz="6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6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melayani</a:t>
            </a:r>
            <a:r>
              <a:rPr lang="en-US" sz="6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6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pengikut</a:t>
            </a:r>
            <a:r>
              <a:rPr lang="en-US" sz="6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6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adalah</a:t>
            </a:r>
            <a:r>
              <a:rPr lang="en-US" sz="6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6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tanggung</a:t>
            </a:r>
            <a:r>
              <a:rPr lang="en-US" sz="6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6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jawab</a:t>
            </a:r>
            <a:r>
              <a:rPr lang="en-US" sz="6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6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pemimpin</a:t>
            </a:r>
            <a:r>
              <a:rPr lang="en-US" sz="6000" dirty="0">
                <a:latin typeface="Times New Roman" panose="02020603050405020304" pitchFamily="18" charset="0"/>
                <a:ea typeface="Calibri" panose="020F0502020204030204" pitchFamily="34" charset="0"/>
              </a:rPr>
              <a:t> dan </a:t>
            </a:r>
            <a:r>
              <a:rPr lang="en-US" sz="6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esensi</a:t>
            </a:r>
            <a:r>
              <a:rPr lang="en-US" sz="6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6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dari</a:t>
            </a:r>
            <a:r>
              <a:rPr lang="en-US" sz="6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6000" b="1" i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kepemimpinan</a:t>
            </a:r>
            <a:r>
              <a:rPr lang="en-US" sz="6000" b="1" i="1" dirty="0">
                <a:latin typeface="Times New Roman" panose="02020603050405020304" pitchFamily="18" charset="0"/>
                <a:ea typeface="Calibri" panose="020F0502020204030204" pitchFamily="34" charset="0"/>
              </a:rPr>
              <a:t> moral</a:t>
            </a:r>
            <a:r>
              <a:rPr lang="en-US" sz="6000" dirty="0"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endParaRPr lang="en-US" sz="6000" dirty="0"/>
          </a:p>
        </p:txBody>
      </p:sp>
    </p:spTree>
    <p:extLst>
      <p:ext uri="{BB962C8B-B14F-4D97-AF65-F5344CB8AC3E}">
        <p14:creationId xmlns:p14="http://schemas.microsoft.com/office/powerpoint/2010/main" val="33723527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F99CAE43-3F20-46F2-A879-3516A672FA8B}"/>
              </a:ext>
            </a:extLst>
          </p:cNvPr>
          <p:cNvSpPr txBox="1">
            <a:spLocks/>
          </p:cNvSpPr>
          <p:nvPr/>
        </p:nvSpPr>
        <p:spPr>
          <a:xfrm>
            <a:off x="472440" y="149288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KEPEMIMPINAN ETIKA</a:t>
            </a:r>
          </a:p>
        </p:txBody>
      </p:sp>
    </p:spTree>
    <p:extLst>
      <p:ext uri="{BB962C8B-B14F-4D97-AF65-F5344CB8AC3E}">
        <p14:creationId xmlns:p14="http://schemas.microsoft.com/office/powerpoint/2010/main" val="23715757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D787D4F-8131-481E-9340-B8F76DA8F3F5}"/>
              </a:ext>
            </a:extLst>
          </p:cNvPr>
          <p:cNvSpPr/>
          <p:nvPr/>
        </p:nvSpPr>
        <p:spPr>
          <a:xfrm>
            <a:off x="117230" y="204666"/>
            <a:ext cx="11992707" cy="32474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0215" marR="82550" indent="457200" algn="just">
              <a:lnSpc>
                <a:spcPct val="200000"/>
              </a:lnSpc>
              <a:spcAft>
                <a:spcPts val="0"/>
              </a:spcAft>
            </a:pP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Greenleaf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menyatakan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bahwa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melayani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pengikut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dan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pelanggan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adalah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tanggung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jawab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pemimpin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dan </a:t>
            </a:r>
            <a:r>
              <a:rPr lang="en-US" sz="36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esensi</a:t>
            </a:r>
            <a:r>
              <a:rPr lang="en-US" sz="3600" b="1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dari</a:t>
            </a:r>
            <a:r>
              <a:rPr lang="en-US" sz="3600" b="1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kepemimpinan</a:t>
            </a:r>
            <a:r>
              <a:rPr lang="en-US" sz="3600" b="1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etika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38199006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094B87C-C982-44DE-9FD5-481AF4B4326E}"/>
              </a:ext>
            </a:extLst>
          </p:cNvPr>
          <p:cNvSpPr/>
          <p:nvPr/>
        </p:nvSpPr>
        <p:spPr>
          <a:xfrm>
            <a:off x="152400" y="0"/>
            <a:ext cx="12039600" cy="6769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0215" marR="82550" indent="457200" algn="just">
              <a:lnSpc>
                <a:spcPct val="200000"/>
              </a:lnSpc>
              <a:spcAft>
                <a:spcPts val="0"/>
              </a:spcAft>
            </a:pP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Spears (1956)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mengidentifikasi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10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karakteristik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Pemimpin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Pelayan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</a:p>
          <a:p>
            <a:pPr marL="342900" marR="82550" lvl="0" indent="-342900" algn="just">
              <a:lnSpc>
                <a:spcPct val="200000"/>
              </a:lnSpc>
              <a:spcAft>
                <a:spcPts val="0"/>
              </a:spcAft>
              <a:buFont typeface="+mj-lt"/>
              <a:buAutoNum type="arabicParenBoth"/>
            </a:pP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Pendengar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yang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baik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</a:p>
          <a:p>
            <a:pPr marL="342900" marR="82550" lvl="0" indent="-342900" algn="just">
              <a:lnSpc>
                <a:spcPct val="200000"/>
              </a:lnSpc>
              <a:spcAft>
                <a:spcPts val="0"/>
              </a:spcAft>
              <a:buFont typeface="+mj-lt"/>
              <a:buAutoNum type="arabicParenBoth"/>
            </a:pP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Empati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</a:p>
          <a:p>
            <a:pPr marL="342900" marR="82550" lvl="0" indent="-342900" algn="just">
              <a:lnSpc>
                <a:spcPct val="200000"/>
              </a:lnSpc>
              <a:spcAft>
                <a:spcPts val="0"/>
              </a:spcAft>
              <a:buFont typeface="+mj-lt"/>
              <a:buAutoNum type="arabicParenBoth"/>
            </a:pP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Penyembuhan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</a:t>
            </a:r>
          </a:p>
          <a:p>
            <a:pPr marL="342900" marR="82550" lvl="0" indent="-342900" algn="just">
              <a:lnSpc>
                <a:spcPct val="200000"/>
              </a:lnSpc>
              <a:spcAft>
                <a:spcPts val="0"/>
              </a:spcAft>
              <a:buFont typeface="+mj-lt"/>
              <a:buAutoNum type="arabicParenBoth"/>
            </a:pP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Pengetahuan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</a:t>
            </a:r>
          </a:p>
          <a:p>
            <a:pPr marL="342900" marR="82550" lvl="0" indent="-342900" algn="just">
              <a:lnSpc>
                <a:spcPct val="200000"/>
              </a:lnSpc>
              <a:spcAft>
                <a:spcPts val="0"/>
              </a:spcAft>
              <a:buFont typeface="+mj-lt"/>
              <a:buAutoNum type="arabicParenBoth"/>
            </a:pP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Ajakan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</a:t>
            </a:r>
          </a:p>
          <a:p>
            <a:pPr marL="342900" marR="82550" lvl="0" indent="-342900" algn="just">
              <a:lnSpc>
                <a:spcPct val="200000"/>
              </a:lnSpc>
              <a:spcAft>
                <a:spcPts val="0"/>
              </a:spcAft>
              <a:buFont typeface="+mj-lt"/>
              <a:buAutoNum type="arabicParenBoth"/>
            </a:pP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Konseptualisasi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</a:p>
          <a:p>
            <a:pPr marL="342900" marR="82550" lvl="0" indent="-342900" algn="just">
              <a:lnSpc>
                <a:spcPct val="200000"/>
              </a:lnSpc>
              <a:spcAft>
                <a:spcPts val="0"/>
              </a:spcAft>
              <a:buFont typeface="+mj-lt"/>
              <a:buAutoNum type="arabicParenBoth"/>
            </a:pP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Wawasan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luas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</a:p>
          <a:p>
            <a:pPr marL="342900" marR="82550" lvl="0" indent="-342900" algn="just">
              <a:lnSpc>
                <a:spcPct val="200000"/>
              </a:lnSpc>
              <a:spcAft>
                <a:spcPts val="0"/>
              </a:spcAft>
              <a:buFont typeface="+mj-lt"/>
              <a:buAutoNum type="arabicParenBoth"/>
            </a:pP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Pekerjaan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yang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mengurusi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</a:p>
          <a:p>
            <a:pPr marL="342900" marR="82550" lvl="0" indent="-342900" algn="just">
              <a:lnSpc>
                <a:spcPct val="200000"/>
              </a:lnSpc>
              <a:spcAft>
                <a:spcPts val="0"/>
              </a:spcAft>
              <a:buFont typeface="+mj-lt"/>
              <a:buAutoNum type="arabicParenBoth"/>
            </a:pP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Komitmen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mengembangkan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pengikut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</a:p>
          <a:p>
            <a:pPr marL="342900" marR="82550" lvl="0" indent="-342900" algn="just">
              <a:lnSpc>
                <a:spcPct val="200000"/>
              </a:lnSpc>
              <a:spcAft>
                <a:spcPts val="0"/>
              </a:spcAft>
              <a:buFont typeface="+mj-lt"/>
              <a:buAutoNum type="arabicParenBoth"/>
            </a:pP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Masyarakat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membangun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7916789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CBF598B-625E-4E33-AD06-57D101D867C2}"/>
              </a:ext>
            </a:extLst>
          </p:cNvPr>
          <p:cNvSpPr/>
          <p:nvPr/>
        </p:nvSpPr>
        <p:spPr>
          <a:xfrm>
            <a:off x="234460" y="222196"/>
            <a:ext cx="11957539" cy="66571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40385" marR="82550" indent="450215" algn="just">
              <a:lnSpc>
                <a:spcPct val="200000"/>
              </a:lnSpc>
              <a:spcAft>
                <a:spcPts val="0"/>
              </a:spcAft>
            </a:pPr>
            <a:r>
              <a:rPr lang="en-US" sz="4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komitmen</a:t>
            </a:r>
            <a:r>
              <a:rPr lang="en-US" sz="4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terhadap</a:t>
            </a:r>
            <a:r>
              <a:rPr lang="en-US" sz="4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orang yang </a:t>
            </a:r>
            <a:r>
              <a:rPr lang="en-US" sz="4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dilayaninya</a:t>
            </a:r>
            <a:r>
              <a:rPr lang="en-US" sz="4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melalui</a:t>
            </a:r>
            <a:r>
              <a:rPr lang="en-US" sz="4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:</a:t>
            </a:r>
          </a:p>
          <a:p>
            <a:pPr marL="342900" marR="82550" lvl="0" indent="-342900" algn="just">
              <a:lnSpc>
                <a:spcPct val="200000"/>
              </a:lnSpc>
              <a:spcAft>
                <a:spcPts val="0"/>
              </a:spcAft>
              <a:buFont typeface="+mj-lt"/>
              <a:buAutoNum type="arabicParenBoth"/>
            </a:pPr>
            <a:r>
              <a:rPr lang="en-US" sz="4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akses</a:t>
            </a:r>
            <a:r>
              <a:rPr lang="en-US" sz="4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</a:t>
            </a:r>
          </a:p>
          <a:p>
            <a:pPr marL="342900" marR="82550" lvl="0" indent="-342900" algn="just">
              <a:lnSpc>
                <a:spcPct val="200000"/>
              </a:lnSpc>
              <a:spcAft>
                <a:spcPts val="0"/>
              </a:spcAft>
              <a:buFont typeface="+mj-lt"/>
              <a:buAutoNum type="arabicParenBoth"/>
            </a:pPr>
            <a:r>
              <a:rPr lang="en-US" sz="4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komunikasi</a:t>
            </a:r>
            <a:r>
              <a:rPr lang="en-US" sz="4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dan</a:t>
            </a:r>
          </a:p>
          <a:p>
            <a:pPr marL="342900" marR="82550" lvl="0" indent="-342900" algn="just">
              <a:lnSpc>
                <a:spcPct val="200000"/>
              </a:lnSpc>
              <a:spcAft>
                <a:spcPts val="0"/>
              </a:spcAft>
              <a:buFont typeface="+mj-lt"/>
              <a:buAutoNum type="arabicParenBoth"/>
            </a:pPr>
            <a:r>
              <a:rPr lang="en-US" sz="4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dukungan</a:t>
            </a:r>
            <a:r>
              <a:rPr lang="en-US" sz="4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(Manning &amp; Curtis, 2003).</a:t>
            </a:r>
          </a:p>
        </p:txBody>
      </p:sp>
    </p:spTree>
    <p:extLst>
      <p:ext uri="{BB962C8B-B14F-4D97-AF65-F5344CB8AC3E}">
        <p14:creationId xmlns:p14="http://schemas.microsoft.com/office/powerpoint/2010/main" val="156225157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lowchart: Merge 3">
            <a:extLst>
              <a:ext uri="{FF2B5EF4-FFF2-40B4-BE49-F238E27FC236}">
                <a16:creationId xmlns:a16="http://schemas.microsoft.com/office/drawing/2014/main" id="{1BBE538E-03C6-44E3-8C80-5D7AA920D771}"/>
              </a:ext>
            </a:extLst>
          </p:cNvPr>
          <p:cNvSpPr/>
          <p:nvPr/>
        </p:nvSpPr>
        <p:spPr>
          <a:xfrm>
            <a:off x="4905154" y="4774019"/>
            <a:ext cx="2208027" cy="1977656"/>
          </a:xfrm>
          <a:prstGeom prst="flowChartMerge">
            <a:avLst/>
          </a:prstGeom>
          <a:solidFill>
            <a:srgbClr val="FFFF0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tx1"/>
                </a:solidFill>
              </a:rPr>
              <a:t>Kepala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Sekolah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Trapezoid 5">
            <a:extLst>
              <a:ext uri="{FF2B5EF4-FFF2-40B4-BE49-F238E27FC236}">
                <a16:creationId xmlns:a16="http://schemas.microsoft.com/office/drawing/2014/main" id="{0444B34A-E97D-41EB-9CCF-C833B9353A2C}"/>
              </a:ext>
            </a:extLst>
          </p:cNvPr>
          <p:cNvSpPr/>
          <p:nvPr/>
        </p:nvSpPr>
        <p:spPr>
          <a:xfrm flipV="1">
            <a:off x="4359349" y="3428998"/>
            <a:ext cx="3136604" cy="685801"/>
          </a:xfrm>
          <a:prstGeom prst="trapezoid">
            <a:avLst>
              <a:gd name="adj" fmla="val 26770"/>
            </a:avLst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" name="Trapezoid 6">
            <a:extLst>
              <a:ext uri="{FF2B5EF4-FFF2-40B4-BE49-F238E27FC236}">
                <a16:creationId xmlns:a16="http://schemas.microsoft.com/office/drawing/2014/main" id="{95207388-1AF5-42B2-B832-59F79EC8E2A9}"/>
              </a:ext>
            </a:extLst>
          </p:cNvPr>
          <p:cNvSpPr/>
          <p:nvPr/>
        </p:nvSpPr>
        <p:spPr>
          <a:xfrm flipV="1">
            <a:off x="4024423" y="2163722"/>
            <a:ext cx="3806455" cy="685801"/>
          </a:xfrm>
          <a:prstGeom prst="trapezoid">
            <a:avLst>
              <a:gd name="adj" fmla="val 2677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A5200EB-75B0-46C0-AE00-702B5BF5C826}"/>
              </a:ext>
            </a:extLst>
          </p:cNvPr>
          <p:cNvSpPr txBox="1"/>
          <p:nvPr/>
        </p:nvSpPr>
        <p:spPr>
          <a:xfrm>
            <a:off x="4531241" y="3587232"/>
            <a:ext cx="29558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Guru dan Tenaga Pendidikan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8C18E2A-6ED2-47F5-B2D7-94036AAAD167}"/>
              </a:ext>
            </a:extLst>
          </p:cNvPr>
          <p:cNvSpPr txBox="1"/>
          <p:nvPr/>
        </p:nvSpPr>
        <p:spPr>
          <a:xfrm>
            <a:off x="5551079" y="2321956"/>
            <a:ext cx="7531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err="1">
                <a:solidFill>
                  <a:schemeClr val="bg1"/>
                </a:solidFill>
              </a:rPr>
              <a:t>Siswa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0" name="Arrow: Up 9">
            <a:extLst>
              <a:ext uri="{FF2B5EF4-FFF2-40B4-BE49-F238E27FC236}">
                <a16:creationId xmlns:a16="http://schemas.microsoft.com/office/drawing/2014/main" id="{CC717042-DEBB-4DCD-93DF-4455339071F9}"/>
              </a:ext>
            </a:extLst>
          </p:cNvPr>
          <p:cNvSpPr/>
          <p:nvPr/>
        </p:nvSpPr>
        <p:spPr>
          <a:xfrm>
            <a:off x="5862967" y="4193288"/>
            <a:ext cx="292397" cy="500986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Arrow: Up 10">
            <a:extLst>
              <a:ext uri="{FF2B5EF4-FFF2-40B4-BE49-F238E27FC236}">
                <a16:creationId xmlns:a16="http://schemas.microsoft.com/office/drawing/2014/main" id="{663B3642-E814-422B-87E2-99253C4227D9}"/>
              </a:ext>
            </a:extLst>
          </p:cNvPr>
          <p:cNvSpPr/>
          <p:nvPr/>
        </p:nvSpPr>
        <p:spPr>
          <a:xfrm>
            <a:off x="5809805" y="2896116"/>
            <a:ext cx="292397" cy="500986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BA5A607-D48F-4793-B24B-EEB3423D1E8C}"/>
              </a:ext>
            </a:extLst>
          </p:cNvPr>
          <p:cNvSpPr txBox="1"/>
          <p:nvPr/>
        </p:nvSpPr>
        <p:spPr>
          <a:xfrm>
            <a:off x="6155364" y="4273033"/>
            <a:ext cx="20946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Mendukung</a:t>
            </a:r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2051CAB-7645-454C-B951-AA1AA8A46004}"/>
              </a:ext>
            </a:extLst>
          </p:cNvPr>
          <p:cNvSpPr txBox="1"/>
          <p:nvPr/>
        </p:nvSpPr>
        <p:spPr>
          <a:xfrm>
            <a:off x="6293588" y="2965228"/>
            <a:ext cx="20946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Melayani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2013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  <p:bldP spid="9" grpId="0"/>
      <p:bldP spid="10" grpId="0" animBg="1"/>
      <p:bldP spid="11" grpId="0" animBg="1"/>
      <p:bldP spid="1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9B210394-1402-4F04-B947-A8AB879BBE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708" y="0"/>
            <a:ext cx="1162929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970172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B25560FC-BF38-4C4D-8F88-889420155C5E}"/>
              </a:ext>
            </a:extLst>
          </p:cNvPr>
          <p:cNvSpPr/>
          <p:nvPr/>
        </p:nvSpPr>
        <p:spPr>
          <a:xfrm>
            <a:off x="-211016" y="68978"/>
            <a:ext cx="12403015" cy="66277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0215">
              <a:lnSpc>
                <a:spcPct val="200000"/>
              </a:lnSpc>
              <a:spcAft>
                <a:spcPts val="0"/>
              </a:spcAft>
            </a:pPr>
            <a:r>
              <a:rPr lang="id-ID" sz="2400" b="1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</a:t>
            </a:r>
            <a:r>
              <a:rPr lang="id-ID" sz="24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antas </a:t>
            </a:r>
            <a:r>
              <a:rPr lang="id-ID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(Biaya hemat, Mutu hebat, dan Waktu tepat atau BMW), </a:t>
            </a:r>
            <a:endParaRPr lang="en-US" sz="240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450215">
              <a:lnSpc>
                <a:spcPct val="200000"/>
              </a:lnSpc>
              <a:spcAft>
                <a:spcPts val="0"/>
              </a:spcAft>
            </a:pPr>
            <a:r>
              <a:rPr lang="id-ID" sz="2400" b="1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</a:t>
            </a:r>
            <a:r>
              <a:rPr lang="id-ID" sz="24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mpati </a:t>
            </a:r>
            <a:r>
              <a:rPr lang="id-ID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(memahami kebutuhan pelanggan atau konsumen),</a:t>
            </a:r>
            <a:endParaRPr lang="en-US" sz="240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450215">
              <a:lnSpc>
                <a:spcPct val="200000"/>
              </a:lnSpc>
              <a:spcAft>
                <a:spcPts val="0"/>
              </a:spcAft>
            </a:pPr>
            <a:r>
              <a:rPr lang="id-ID" sz="2400" b="1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L</a:t>
            </a:r>
            <a:r>
              <a:rPr lang="id-ID" sz="24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angsung </a:t>
            </a:r>
            <a:r>
              <a:rPr lang="id-ID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(responsif, segera dikerjakan dan tidak berbelit-belit),</a:t>
            </a:r>
            <a:endParaRPr lang="en-US" sz="240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450215">
              <a:lnSpc>
                <a:spcPct val="200000"/>
              </a:lnSpc>
              <a:spcAft>
                <a:spcPts val="0"/>
              </a:spcAft>
            </a:pPr>
            <a:r>
              <a:rPr lang="id-ID" sz="2400" b="1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</a:t>
            </a:r>
            <a:r>
              <a:rPr lang="id-ID" sz="24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kurat </a:t>
            </a:r>
            <a:r>
              <a:rPr lang="id-ID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(tepat atau teliti, reliabel), </a:t>
            </a:r>
            <a:endParaRPr lang="en-US" sz="240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450215">
              <a:lnSpc>
                <a:spcPct val="200000"/>
              </a:lnSpc>
              <a:spcAft>
                <a:spcPts val="0"/>
              </a:spcAft>
            </a:pPr>
            <a:r>
              <a:rPr lang="id-ID" sz="2400" b="1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Y</a:t>
            </a:r>
            <a:r>
              <a:rPr lang="id-ID" sz="24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akin </a:t>
            </a:r>
            <a:r>
              <a:rPr lang="id-ID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(kredibiltas, dapat dipercaya), </a:t>
            </a:r>
            <a:endParaRPr lang="en-US" sz="240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450215">
              <a:lnSpc>
                <a:spcPct val="200000"/>
              </a:lnSpc>
              <a:spcAft>
                <a:spcPts val="0"/>
              </a:spcAft>
            </a:pPr>
            <a:r>
              <a:rPr lang="id-ID" sz="2400" b="1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</a:t>
            </a:r>
            <a:r>
              <a:rPr lang="id-ID" sz="24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man </a:t>
            </a:r>
            <a:r>
              <a:rPr lang="id-ID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(risiko kecil, keraguan kecil, kerusakan kecil, kecelakaan kecil), </a:t>
            </a:r>
            <a:endParaRPr lang="en-US" sz="240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450215">
              <a:lnSpc>
                <a:spcPct val="200000"/>
              </a:lnSpc>
              <a:spcAft>
                <a:spcPts val="0"/>
              </a:spcAft>
            </a:pPr>
            <a:r>
              <a:rPr lang="id-ID" sz="2400" b="1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</a:t>
            </a:r>
            <a:r>
              <a:rPr lang="id-ID" sz="24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yaman </a:t>
            </a:r>
            <a:r>
              <a:rPr lang="id-ID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(menyenangkan dan memuaskan), </a:t>
            </a:r>
            <a:endParaRPr lang="en-US" sz="240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450215">
              <a:lnSpc>
                <a:spcPct val="200000"/>
              </a:lnSpc>
              <a:spcAft>
                <a:spcPts val="0"/>
              </a:spcAft>
            </a:pPr>
            <a:r>
              <a:rPr lang="id-ID" sz="2400" b="1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</a:t>
            </a:r>
            <a:r>
              <a:rPr lang="id-ID" sz="24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lat </a:t>
            </a:r>
            <a:r>
              <a:rPr lang="id-ID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(fasilitas atau sarana dan prasarananya lengkap dan modern),  </a:t>
            </a:r>
            <a:endParaRPr lang="en-US" sz="240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450215">
              <a:lnSpc>
                <a:spcPct val="200000"/>
              </a:lnSpc>
              <a:spcAft>
                <a:spcPts val="0"/>
              </a:spcAft>
            </a:pPr>
            <a:r>
              <a:rPr lang="id-ID" sz="2400" b="1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</a:t>
            </a:r>
            <a:r>
              <a:rPr lang="id-ID" sz="24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yata </a:t>
            </a:r>
            <a:r>
              <a:rPr lang="id-ID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(penampilan sarana dan parasarana, personil),</a:t>
            </a:r>
            <a:endParaRPr lang="en-US" sz="240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008208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6200B765-A149-4EE9-8BC0-FE6A0FD214DE}"/>
              </a:ext>
            </a:extLst>
          </p:cNvPr>
          <p:cNvSpPr/>
          <p:nvPr/>
        </p:nvSpPr>
        <p:spPr>
          <a:xfrm>
            <a:off x="-187570" y="90228"/>
            <a:ext cx="12297507" cy="68552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0215">
              <a:lnSpc>
                <a:spcPct val="200000"/>
              </a:lnSpc>
              <a:spcAft>
                <a:spcPts val="0"/>
              </a:spcAft>
            </a:pPr>
            <a:r>
              <a:rPr lang="id-ID" sz="2800" b="1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</a:t>
            </a:r>
            <a:r>
              <a:rPr lang="id-ID" sz="28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erkataan </a:t>
            </a:r>
            <a:r>
              <a:rPr lang="id-ID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(sopan santun, bersahabat, mudah berkomunikasi, mudah dipahami,  konsisten dengan tindakan), </a:t>
            </a:r>
            <a:endParaRPr lang="en-US" sz="280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450215">
              <a:lnSpc>
                <a:spcPct val="200000"/>
              </a:lnSpc>
              <a:spcAft>
                <a:spcPts val="0"/>
              </a:spcAft>
            </a:pPr>
            <a:r>
              <a:rPr lang="id-ID" sz="2800" b="1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R</a:t>
            </a:r>
            <a:r>
              <a:rPr lang="id-ID" sz="28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ahasia </a:t>
            </a:r>
            <a:r>
              <a:rPr lang="id-ID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(kerahasiaan pelayanan terjamin),</a:t>
            </a:r>
            <a:endParaRPr lang="en-US" sz="280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450215">
              <a:lnSpc>
                <a:spcPct val="200000"/>
              </a:lnSpc>
              <a:spcAft>
                <a:spcPts val="0"/>
              </a:spcAft>
            </a:pPr>
            <a:r>
              <a:rPr lang="id-ID" sz="2800" b="1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I</a:t>
            </a:r>
            <a:r>
              <a:rPr lang="id-ID" sz="28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nformasi </a:t>
            </a:r>
            <a:r>
              <a:rPr lang="id-ID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(penyuluhan jelas mudah didengar dan dipahami, objektif, valid,</a:t>
            </a:r>
            <a:endParaRPr lang="en-US" sz="280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450215">
              <a:lnSpc>
                <a:spcPct val="200000"/>
              </a:lnSpc>
              <a:spcAft>
                <a:spcPts val="0"/>
              </a:spcAft>
            </a:pPr>
            <a:r>
              <a:rPr lang="id-ID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 reliabel, komprehensif, lengkap, mutakhir, dan mudah diakses), </a:t>
            </a:r>
            <a:endParaRPr lang="en-US" sz="280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450215">
              <a:lnSpc>
                <a:spcPct val="200000"/>
              </a:lnSpc>
              <a:spcAft>
                <a:spcPts val="0"/>
              </a:spcAft>
            </a:pPr>
            <a:r>
              <a:rPr lang="id-ID" sz="2800" b="1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</a:t>
            </a:r>
            <a:r>
              <a:rPr lang="id-ID" sz="28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udah </a:t>
            </a:r>
            <a:r>
              <a:rPr lang="id-ID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(kesediaan melayani, mudah dihubungi, mudah ditemui, mudah disuruh), dan </a:t>
            </a:r>
            <a:endParaRPr lang="en-US" sz="280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450215">
              <a:lnSpc>
                <a:spcPct val="200000"/>
              </a:lnSpc>
              <a:spcAft>
                <a:spcPts val="0"/>
              </a:spcAft>
            </a:pPr>
            <a:r>
              <a:rPr lang="id-ID" sz="2800" b="1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</a:t>
            </a:r>
            <a:r>
              <a:rPr lang="id-ID" sz="28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hli </a:t>
            </a:r>
            <a:r>
              <a:rPr lang="id-ID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(dikerjakan oleh orang yang benar-benar kompeten di bidang tugasnya)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0186679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F2E61E8-F891-4040-9261-44A32E7F46CE}"/>
              </a:ext>
            </a:extLst>
          </p:cNvPr>
          <p:cNvSpPr/>
          <p:nvPr/>
        </p:nvSpPr>
        <p:spPr>
          <a:xfrm>
            <a:off x="293076" y="0"/>
            <a:ext cx="11898923" cy="61540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  <a:spcAft>
                <a:spcPts val="0"/>
              </a:spcAft>
            </a:pPr>
            <a:r>
              <a:rPr lang="en-US" sz="20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Kekuatan</a:t>
            </a:r>
            <a:r>
              <a:rPr lang="en-US" sz="20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kepemimpinan</a:t>
            </a:r>
            <a:r>
              <a:rPr lang="en-US" sz="20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pelayan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adalah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:</a:t>
            </a:r>
          </a:p>
          <a:p>
            <a:pPr marL="342900" lvl="0" indent="-342900" algn="just">
              <a:lnSpc>
                <a:spcPct val="200000"/>
              </a:lnSpc>
              <a:spcAft>
                <a:spcPts val="0"/>
              </a:spcAft>
              <a:buFont typeface="+mj-lt"/>
              <a:buAutoNum type="arabicParenBoth"/>
            </a:pP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mirip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dengan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kepemimpinan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pemberdayaan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otentik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dan spiritual.</a:t>
            </a:r>
          </a:p>
          <a:p>
            <a:pPr marL="342900" lvl="0" indent="-342900" algn="just">
              <a:lnSpc>
                <a:spcPct val="200000"/>
              </a:lnSpc>
              <a:spcAft>
                <a:spcPts val="0"/>
              </a:spcAft>
              <a:buFont typeface="+mj-lt"/>
              <a:buAutoNum type="arabicParenBoth"/>
            </a:pP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kepemimpinan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pelayan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adalah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unik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karena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memiliki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sifat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mementingkan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orang yang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dilayani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sebagai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komponen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sentral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dalam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proses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memimpin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;</a:t>
            </a:r>
          </a:p>
          <a:p>
            <a:pPr marL="342900" lvl="0" indent="-342900" algn="just">
              <a:lnSpc>
                <a:spcPct val="200000"/>
              </a:lnSpc>
              <a:spcAft>
                <a:spcPts val="0"/>
              </a:spcAft>
              <a:buFont typeface="+mj-lt"/>
              <a:buAutoNum type="arabicParenBoth"/>
            </a:pP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integritas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dan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perhatian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pada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pengikut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seperti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meningkatkan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kepercayaan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kesetiaan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dan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kepuasan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pengikut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;</a:t>
            </a:r>
          </a:p>
          <a:p>
            <a:pPr marL="342900" lvl="0" indent="-342900" algn="just">
              <a:lnSpc>
                <a:spcPct val="200000"/>
              </a:lnSpc>
              <a:spcAft>
                <a:spcPts val="0"/>
              </a:spcAft>
              <a:buFont typeface="+mj-lt"/>
              <a:buAutoNum type="arabicParenBoth"/>
            </a:pP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kepemimpinan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pelayan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mengkonter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dan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pendekatan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provokatif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dalam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mempengaruhi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;</a:t>
            </a:r>
          </a:p>
          <a:p>
            <a:pPr marL="342900" lvl="0" indent="-342900" algn="just">
              <a:lnSpc>
                <a:spcPct val="200000"/>
              </a:lnSpc>
              <a:spcAft>
                <a:spcPts val="0"/>
              </a:spcAft>
              <a:buFont typeface="+mj-lt"/>
              <a:buAutoNum type="arabicParenBoth"/>
            </a:pP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kepemimpinan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pelayan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adalah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obat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mujarab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penelitian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menemukan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bahwa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kondisi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di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bawah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kepemimpinan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pelayan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tidak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menyukai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pemimpin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yang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justru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minta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dilayani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;</a:t>
            </a:r>
          </a:p>
          <a:p>
            <a:pPr marL="342900" lvl="0" indent="-342900" algn="just">
              <a:lnSpc>
                <a:spcPct val="200000"/>
              </a:lnSpc>
              <a:spcAft>
                <a:spcPts val="0"/>
              </a:spcAft>
              <a:buFont typeface="+mj-lt"/>
              <a:buAutoNum type="arabicParenBoth"/>
            </a:pP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instrument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penelitian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untuk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meneliti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kepemimpinan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pelayan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yaitu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Servant Leadership Questionnaire 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(SQC)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adalah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valid dan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unik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berbeda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dengan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instrument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kepemimpinan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transformasional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dan LMX.</a:t>
            </a:r>
          </a:p>
        </p:txBody>
      </p:sp>
    </p:spTree>
    <p:extLst>
      <p:ext uri="{BB962C8B-B14F-4D97-AF65-F5344CB8AC3E}">
        <p14:creationId xmlns:p14="http://schemas.microsoft.com/office/powerpoint/2010/main" val="96754122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31F9DA5-5946-431F-8918-35C5AEEE356D}"/>
              </a:ext>
            </a:extLst>
          </p:cNvPr>
          <p:cNvSpPr/>
          <p:nvPr/>
        </p:nvSpPr>
        <p:spPr>
          <a:xfrm>
            <a:off x="82061" y="110552"/>
            <a:ext cx="12027877" cy="6769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30555" indent="283845" algn="just">
              <a:lnSpc>
                <a:spcPct val="200000"/>
              </a:lnSpc>
              <a:spcAft>
                <a:spcPts val="0"/>
              </a:spcAft>
            </a:pPr>
            <a:r>
              <a:rPr lang="en-US" sz="20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Kelemahan</a:t>
            </a:r>
            <a:r>
              <a:rPr lang="en-US" sz="20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kepemimpinan</a:t>
            </a:r>
            <a:r>
              <a:rPr lang="en-US" sz="20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pelayan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adalah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:</a:t>
            </a:r>
          </a:p>
          <a:p>
            <a:pPr marL="342900" lvl="0" indent="-342900" algn="just">
              <a:lnSpc>
                <a:spcPct val="200000"/>
              </a:lnSpc>
              <a:spcAft>
                <a:spcPts val="0"/>
              </a:spcAft>
              <a:buFont typeface="+mj-lt"/>
              <a:buAutoNum type="arabicParenBoth"/>
            </a:pP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istilah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kepemimpinan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pelayan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adalah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paradok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karena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pemimpin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pejabat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tertinggi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di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organisasi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kehilangan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wibawa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pelayanan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pengikut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terendah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di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organisasinya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</a:p>
          <a:p>
            <a:pPr marL="342900" lvl="0" indent="-342900" algn="just">
              <a:lnSpc>
                <a:spcPct val="200000"/>
              </a:lnSpc>
              <a:spcAft>
                <a:spcPts val="0"/>
              </a:spcAft>
              <a:buFont typeface="+mj-lt"/>
              <a:buAutoNum type="arabicParenBoth"/>
            </a:pP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memang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agak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aneh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bawahan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misalnya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petugas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kebersihan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atau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supir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minta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dilayani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majikannya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;</a:t>
            </a:r>
          </a:p>
          <a:p>
            <a:pPr marL="342900" lvl="0" indent="-342900" algn="just">
              <a:lnSpc>
                <a:spcPct val="200000"/>
              </a:lnSpc>
              <a:spcAft>
                <a:spcPts val="0"/>
              </a:spcAft>
              <a:buFont typeface="+mj-lt"/>
              <a:buAutoNum type="arabicParenBoth"/>
            </a:pP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perdebatan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tentang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inti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kepemimpinan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pelayan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masih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berproses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terus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sampai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saat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ini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sehingga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belum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menemukan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kesepakatan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;</a:t>
            </a:r>
          </a:p>
          <a:p>
            <a:pPr marL="342900" lvl="0" indent="-342900" algn="just">
              <a:lnSpc>
                <a:spcPct val="200000"/>
              </a:lnSpc>
              <a:spcAft>
                <a:spcPts val="0"/>
              </a:spcAft>
              <a:buFont typeface="+mj-lt"/>
              <a:buAutoNum type="arabicParenBoth"/>
            </a:pP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kepemimpinan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pelayan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pertama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mendatangi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pengikut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dan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bertanya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ada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yang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perlu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saya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bantu?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Keadaan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ini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terkesan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pengikut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mengarahkan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pemimpin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untuk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bertindak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bertentangan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dengan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teori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kepemimpinan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lainnya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yaitu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pemimpin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memanggil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atau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mengumpulkan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pengikutnya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untuk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diarahkan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;</a:t>
            </a:r>
          </a:p>
          <a:p>
            <a:pPr marL="342900" lvl="0" indent="-342900" algn="just">
              <a:lnSpc>
                <a:spcPct val="200000"/>
              </a:lnSpc>
              <a:spcAft>
                <a:spcPts val="0"/>
              </a:spcAft>
              <a:buFont typeface="+mj-lt"/>
              <a:buAutoNum type="arabicParenBoth"/>
            </a:pP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karakteristik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kepemimpinan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pelayan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tidak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jelas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karena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mirip-mirip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dengan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sifat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pada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pendekatan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trait;</a:t>
            </a:r>
          </a:p>
          <a:p>
            <a:pPr marL="342900" lvl="0" indent="-342900" algn="just">
              <a:lnSpc>
                <a:spcPct val="200000"/>
              </a:lnSpc>
              <a:spcAft>
                <a:spcPts val="0"/>
              </a:spcAft>
              <a:buFont typeface="+mj-lt"/>
              <a:buAutoNum type="arabicParenBoth"/>
            </a:pP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Terlalu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asyik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melayani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orang lain,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diri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sendiri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dikorbankan</a:t>
            </a:r>
            <a:endParaRPr lang="en-US" sz="200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09815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5CD149B-0E75-4E31-8B9A-B623BBDDCCE1}"/>
              </a:ext>
            </a:extLst>
          </p:cNvPr>
          <p:cNvSpPr txBox="1"/>
          <p:nvPr/>
        </p:nvSpPr>
        <p:spPr>
          <a:xfrm>
            <a:off x="181707" y="2790092"/>
            <a:ext cx="1182858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KEPEMIMPINAN SPIRITUAL</a:t>
            </a:r>
          </a:p>
        </p:txBody>
      </p:sp>
    </p:spTree>
    <p:extLst>
      <p:ext uri="{BB962C8B-B14F-4D97-AF65-F5344CB8AC3E}">
        <p14:creationId xmlns:p14="http://schemas.microsoft.com/office/powerpoint/2010/main" val="12103413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78936D1-C81E-4374-A263-D1A3BBFAF3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1574" y="-158992"/>
            <a:ext cx="12110720" cy="354227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EE68C97-8A2E-45E3-9AEC-65ADB97B09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1574" y="2489200"/>
            <a:ext cx="11768506" cy="26924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F4234C8B-C67D-4DC3-A8DE-C73B19074CBE}"/>
              </a:ext>
            </a:extLst>
          </p:cNvPr>
          <p:cNvSpPr/>
          <p:nvPr/>
        </p:nvSpPr>
        <p:spPr>
          <a:xfrm>
            <a:off x="301574" y="4793288"/>
            <a:ext cx="1167706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Etika</a:t>
            </a:r>
            <a:r>
              <a:rPr lang="en-US" sz="4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membuat</a:t>
            </a:r>
            <a:r>
              <a:rPr lang="en-US" sz="4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keputusan</a:t>
            </a:r>
            <a:r>
              <a:rPr lang="en-US" sz="4000" dirty="0">
                <a:latin typeface="Times New Roman" panose="02020603050405020304" pitchFamily="18" charset="0"/>
                <a:ea typeface="Calibri" panose="020F0502020204030204" pitchFamily="34" charset="0"/>
              </a:rPr>
              <a:t> yang </a:t>
            </a:r>
            <a:r>
              <a:rPr lang="en-US" sz="4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baik</a:t>
            </a:r>
            <a:r>
              <a:rPr lang="en-US" sz="4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atau</a:t>
            </a:r>
            <a:r>
              <a:rPr lang="en-US" sz="4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buruk</a:t>
            </a:r>
            <a:r>
              <a:rPr lang="en-US" sz="4000" dirty="0"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en-US" sz="4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Logika</a:t>
            </a:r>
            <a:r>
              <a:rPr lang="en-US" sz="4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menentukan</a:t>
            </a:r>
            <a:r>
              <a:rPr lang="en-US" sz="4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benar</a:t>
            </a:r>
            <a:r>
              <a:rPr lang="en-US" sz="4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atau</a:t>
            </a:r>
            <a:r>
              <a:rPr lang="en-US" sz="4000" dirty="0">
                <a:latin typeface="Times New Roman" panose="02020603050405020304" pitchFamily="18" charset="0"/>
                <a:ea typeface="Calibri" panose="020F0502020204030204" pitchFamily="34" charset="0"/>
              </a:rPr>
              <a:t> salah. </a:t>
            </a:r>
            <a:r>
              <a:rPr lang="en-US" sz="4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Estetika</a:t>
            </a:r>
            <a:r>
              <a:rPr lang="en-US" sz="4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menentukan</a:t>
            </a:r>
            <a:r>
              <a:rPr lang="en-US" sz="4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indah</a:t>
            </a:r>
            <a:r>
              <a:rPr lang="en-US" sz="4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atau</a:t>
            </a:r>
            <a:r>
              <a:rPr lang="en-US" sz="4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jelek</a:t>
            </a:r>
            <a:r>
              <a:rPr lang="en-US" sz="4000">
                <a:latin typeface="Times New Roman" panose="02020603050405020304" pitchFamily="18" charset="0"/>
                <a:ea typeface="Calibri" panose="020F0502020204030204" pitchFamily="34" charset="0"/>
              </a:rPr>
              <a:t>.  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2277457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675A3C0-11DA-42F2-AC8D-599CFB2EC9E6}"/>
              </a:ext>
            </a:extLst>
          </p:cNvPr>
          <p:cNvSpPr/>
          <p:nvPr/>
        </p:nvSpPr>
        <p:spPr>
          <a:xfrm>
            <a:off x="0" y="0"/>
            <a:ext cx="12192000" cy="58516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algn="just">
              <a:lnSpc>
                <a:spcPct val="200000"/>
              </a:lnSpc>
              <a:spcAft>
                <a:spcPts val="0"/>
              </a:spcAft>
            </a:pP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Definisi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spiritualitas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diungkapkan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Fry (2003)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meliputi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dua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esensi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:</a:t>
            </a:r>
          </a:p>
          <a:p>
            <a:pPr marL="342900" lvl="0" indent="-342900" algn="just">
              <a:lnSpc>
                <a:spcPct val="200000"/>
              </a:lnSpc>
              <a:spcAft>
                <a:spcPts val="0"/>
              </a:spcAft>
              <a:buFont typeface="+mj-lt"/>
              <a:buAutoNum type="arabicParenBoth"/>
            </a:pP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transendensi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diri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yang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ditunjukkan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dalam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perasaan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“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panggilan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”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atau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takdir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atau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nasib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; dan</a:t>
            </a:r>
          </a:p>
          <a:p>
            <a:pPr marL="342900" lvl="0" indent="-342900" algn="just">
              <a:lnSpc>
                <a:spcPct val="200000"/>
              </a:lnSpc>
              <a:spcAft>
                <a:spcPts val="0"/>
              </a:spcAft>
              <a:buFont typeface="+mj-lt"/>
              <a:buAutoNum type="arabicParenBoth"/>
            </a:pP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keyakinan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kegiatan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manusia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termasuk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bekerja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yang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bermakna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dan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bernilai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untuk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mendapatkan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keuntungan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ekonomi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atau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gratifikasi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diri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seperti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kebutuhan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kekuasaan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prestasi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dan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penghargaan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0583467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7440337-6F9B-49F2-A54B-BF5762778446}"/>
              </a:ext>
            </a:extLst>
          </p:cNvPr>
          <p:cNvSpPr/>
          <p:nvPr/>
        </p:nvSpPr>
        <p:spPr>
          <a:xfrm>
            <a:off x="152400" y="210235"/>
            <a:ext cx="11934092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Kepemimpinan</a:t>
            </a:r>
            <a:r>
              <a:rPr lang="en-US" sz="6000" dirty="0">
                <a:latin typeface="Times New Roman" panose="02020603050405020304" pitchFamily="18" charset="0"/>
                <a:ea typeface="Calibri" panose="020F0502020204030204" pitchFamily="34" charset="0"/>
              </a:rPr>
              <a:t> spiritual </a:t>
            </a:r>
            <a:r>
              <a:rPr lang="en-US" sz="6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menggambarkan</a:t>
            </a:r>
            <a:r>
              <a:rPr lang="en-US" sz="6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6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cara</a:t>
            </a:r>
            <a:r>
              <a:rPr lang="en-US" sz="6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6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pemimpin</a:t>
            </a:r>
            <a:r>
              <a:rPr lang="en-US" sz="6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6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meningkatkan</a:t>
            </a:r>
            <a:r>
              <a:rPr lang="en-US" sz="6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6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motivasi</a:t>
            </a:r>
            <a:r>
              <a:rPr lang="en-US" sz="6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6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intrinsik</a:t>
            </a:r>
            <a:r>
              <a:rPr lang="en-US" sz="6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6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pengikut</a:t>
            </a:r>
            <a:r>
              <a:rPr lang="en-US" sz="6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6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dengan</a:t>
            </a:r>
            <a:r>
              <a:rPr lang="en-US" sz="6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6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menciptakan</a:t>
            </a:r>
            <a:r>
              <a:rPr lang="en-US" sz="6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6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kondisi</a:t>
            </a:r>
            <a:r>
              <a:rPr lang="en-US" sz="6000" dirty="0">
                <a:latin typeface="Times New Roman" panose="02020603050405020304" pitchFamily="18" charset="0"/>
                <a:ea typeface="Calibri" panose="020F0502020204030204" pitchFamily="34" charset="0"/>
              </a:rPr>
              <a:t> yang </a:t>
            </a:r>
            <a:r>
              <a:rPr lang="en-US" sz="6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meningkatkan</a:t>
            </a:r>
            <a:r>
              <a:rPr lang="en-US" sz="6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6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perasaan</a:t>
            </a:r>
            <a:r>
              <a:rPr lang="en-US" sz="6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6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makna</a:t>
            </a:r>
            <a:r>
              <a:rPr lang="en-US" sz="6000" dirty="0">
                <a:latin typeface="Times New Roman" panose="02020603050405020304" pitchFamily="18" charset="0"/>
                <a:ea typeface="Calibri" panose="020F0502020204030204" pitchFamily="34" charset="0"/>
              </a:rPr>
              <a:t> spiritual </a:t>
            </a:r>
            <a:r>
              <a:rPr lang="en-US" sz="6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pengikut</a:t>
            </a:r>
            <a:r>
              <a:rPr lang="en-US" sz="6000" dirty="0">
                <a:latin typeface="Times New Roman" panose="02020603050405020304" pitchFamily="18" charset="0"/>
                <a:ea typeface="Calibri" panose="020F0502020204030204" pitchFamily="34" charset="0"/>
              </a:rPr>
              <a:t> di </a:t>
            </a:r>
            <a:r>
              <a:rPr lang="en-US" sz="6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tempat</a:t>
            </a:r>
            <a:r>
              <a:rPr lang="en-US" sz="6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6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kerja</a:t>
            </a:r>
            <a:r>
              <a:rPr lang="en-US" sz="6000" dirty="0"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endParaRPr lang="en-US" sz="6000" dirty="0"/>
          </a:p>
        </p:txBody>
      </p:sp>
    </p:spTree>
    <p:extLst>
      <p:ext uri="{BB962C8B-B14F-4D97-AF65-F5344CB8AC3E}">
        <p14:creationId xmlns:p14="http://schemas.microsoft.com/office/powerpoint/2010/main" val="239122414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DD668E0-17FB-4A8D-B01A-D3D6670B7658}"/>
              </a:ext>
            </a:extLst>
          </p:cNvPr>
          <p:cNvSpPr/>
          <p:nvPr/>
        </p:nvSpPr>
        <p:spPr>
          <a:xfrm>
            <a:off x="164122" y="163342"/>
            <a:ext cx="11875477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Peluang</a:t>
            </a:r>
            <a:r>
              <a:rPr lang="en-US" sz="6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6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menampilkan</a:t>
            </a:r>
            <a:r>
              <a:rPr lang="en-US" sz="6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6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nilai</a:t>
            </a:r>
            <a:r>
              <a:rPr lang="en-US" sz="6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6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spiritul</a:t>
            </a:r>
            <a:r>
              <a:rPr lang="en-US" sz="6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6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dalam</a:t>
            </a:r>
            <a:r>
              <a:rPr lang="en-US" sz="6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6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kerja</a:t>
            </a:r>
            <a:r>
              <a:rPr lang="en-US" sz="6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6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seseorang</a:t>
            </a:r>
            <a:r>
              <a:rPr lang="en-US" sz="6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6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berhubungan</a:t>
            </a:r>
            <a:r>
              <a:rPr lang="en-US" sz="6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6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dengan</a:t>
            </a:r>
            <a:r>
              <a:rPr lang="en-US" sz="6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6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kesehatan</a:t>
            </a:r>
            <a:r>
              <a:rPr lang="en-US" sz="6000" dirty="0">
                <a:latin typeface="Times New Roman" panose="02020603050405020304" pitchFamily="18" charset="0"/>
                <a:ea typeface="Calibri" panose="020F0502020204030204" pitchFamily="34" charset="0"/>
              </a:rPr>
              <a:t> mental </a:t>
            </a:r>
            <a:r>
              <a:rPr lang="en-US" sz="6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seseorang</a:t>
            </a:r>
            <a:r>
              <a:rPr lang="en-US" sz="6000" dirty="0"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6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kepuasan</a:t>
            </a:r>
            <a:r>
              <a:rPr lang="en-US" sz="6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6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hidup</a:t>
            </a:r>
            <a:r>
              <a:rPr lang="en-US" sz="6000" dirty="0">
                <a:latin typeface="Times New Roman" panose="02020603050405020304" pitchFamily="18" charset="0"/>
                <a:ea typeface="Calibri" panose="020F0502020204030204" pitchFamily="34" charset="0"/>
              </a:rPr>
              <a:t>, dan </a:t>
            </a:r>
            <a:r>
              <a:rPr lang="en-US" sz="6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motivasi</a:t>
            </a:r>
            <a:r>
              <a:rPr lang="en-US" sz="6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6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instrinsik</a:t>
            </a:r>
            <a:r>
              <a:rPr lang="en-US" sz="6000" dirty="0">
                <a:latin typeface="Times New Roman" panose="02020603050405020304" pitchFamily="18" charset="0"/>
                <a:ea typeface="Calibri" panose="020F0502020204030204" pitchFamily="34" charset="0"/>
              </a:rPr>
              <a:t> (</a:t>
            </a:r>
            <a:r>
              <a:rPr lang="en-US" sz="6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Duchon</a:t>
            </a:r>
            <a:r>
              <a:rPr lang="en-US" sz="6000" dirty="0">
                <a:latin typeface="Times New Roman" panose="02020603050405020304" pitchFamily="18" charset="0"/>
                <a:ea typeface="Calibri" panose="020F0502020204030204" pitchFamily="34" charset="0"/>
              </a:rPr>
              <a:t> &amp; Plowman, 2005; </a:t>
            </a:r>
            <a:r>
              <a:rPr lang="en-US" sz="6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Vitucci</a:t>
            </a:r>
            <a:r>
              <a:rPr lang="en-US" sz="6000" dirty="0">
                <a:latin typeface="Times New Roman" panose="02020603050405020304" pitchFamily="18" charset="0"/>
                <a:ea typeface="Calibri" panose="020F0502020204030204" pitchFamily="34" charset="0"/>
              </a:rPr>
              <a:t> &amp; Cedillo, 2005). </a:t>
            </a:r>
            <a:endParaRPr lang="en-US" sz="6000" dirty="0"/>
          </a:p>
        </p:txBody>
      </p:sp>
    </p:spTree>
    <p:extLst>
      <p:ext uri="{BB962C8B-B14F-4D97-AF65-F5344CB8AC3E}">
        <p14:creationId xmlns:p14="http://schemas.microsoft.com/office/powerpoint/2010/main" val="168773660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F2CF1D9-25AD-4BE0-80AA-CF8706AEFC82}"/>
              </a:ext>
            </a:extLst>
          </p:cNvPr>
          <p:cNvSpPr/>
          <p:nvPr/>
        </p:nvSpPr>
        <p:spPr>
          <a:xfrm>
            <a:off x="234462" y="68978"/>
            <a:ext cx="11957538" cy="66277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algn="just">
              <a:lnSpc>
                <a:spcPct val="200000"/>
              </a:lnSpc>
              <a:spcAft>
                <a:spcPts val="0"/>
              </a:spcAft>
            </a:pPr>
            <a:r>
              <a:rPr lang="en-US" sz="2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Kekuatan</a:t>
            </a:r>
            <a:r>
              <a:rPr 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kepemimpinan</a:t>
            </a:r>
            <a:r>
              <a:rPr 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spiritual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adalah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:</a:t>
            </a:r>
          </a:p>
          <a:p>
            <a:pPr marL="342900" lvl="0" indent="-342900" algn="just">
              <a:lnSpc>
                <a:spcPct val="200000"/>
              </a:lnSpc>
              <a:spcAft>
                <a:spcPts val="0"/>
              </a:spcAft>
              <a:buFont typeface="+mj-lt"/>
              <a:buAutoNum type="arabicParenBoth"/>
            </a:pP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Sama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seperti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kepemimpinan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pelayan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;</a:t>
            </a:r>
          </a:p>
          <a:p>
            <a:pPr marL="342900" lvl="0" indent="-342900" algn="just">
              <a:lnSpc>
                <a:spcPct val="200000"/>
              </a:lnSpc>
              <a:spcAft>
                <a:spcPts val="0"/>
              </a:spcAft>
              <a:buFont typeface="+mj-lt"/>
              <a:buAutoNum type="arabicParenBoth"/>
            </a:pP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Walau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pun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teori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kepemimpinan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spiritual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menekankan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bahwa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spiritual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berbeda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dengan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agama,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beberapa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keyakinan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agama dan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nilai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budaya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dapat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mendukung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kepemimpinan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spiritual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khususnyauntuk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individual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dalam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organisasi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komunitas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atau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nasional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dengan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nilai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budaya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dan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tradisi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keagamaaan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yang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kuat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; dan</a:t>
            </a:r>
          </a:p>
          <a:p>
            <a:pPr marL="342900" lvl="0" indent="-342900" algn="just">
              <a:lnSpc>
                <a:spcPct val="200000"/>
              </a:lnSpc>
              <a:spcAft>
                <a:spcPts val="0"/>
              </a:spcAft>
              <a:buFont typeface="+mj-lt"/>
              <a:buAutoNum type="arabicParenBoth"/>
            </a:pP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Sejumlah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penelitian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dibutuhkan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untuk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megidentifikasi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kondisi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yang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membantu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kepemimpinan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spiritual dan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meningkatkan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pengaruh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pemimpin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terhadap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pengikut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dan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organisasi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9349531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27B2F0A-6CE3-4457-B358-8E39656CCA04}"/>
              </a:ext>
            </a:extLst>
          </p:cNvPr>
          <p:cNvSpPr/>
          <p:nvPr/>
        </p:nvSpPr>
        <p:spPr>
          <a:xfrm>
            <a:off x="117230" y="128301"/>
            <a:ext cx="12074769" cy="58891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algn="just">
              <a:lnSpc>
                <a:spcPct val="200000"/>
              </a:lnSpc>
              <a:spcAft>
                <a:spcPts val="0"/>
              </a:spcAft>
            </a:pPr>
            <a:r>
              <a:rPr lang="en-US" sz="2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Kelemahan</a:t>
            </a:r>
            <a:r>
              <a:rPr 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kepemimpinan</a:t>
            </a:r>
            <a:r>
              <a:rPr 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spiritual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adalah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:</a:t>
            </a:r>
          </a:p>
          <a:p>
            <a:pPr marL="342900" lvl="0" indent="-342900" algn="just">
              <a:lnSpc>
                <a:spcPct val="200000"/>
              </a:lnSpc>
              <a:spcAft>
                <a:spcPts val="0"/>
              </a:spcAft>
              <a:buFont typeface="+mj-lt"/>
              <a:buAutoNum type="arabicParenBoth"/>
            </a:pP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sama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seperti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kepemimpina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pelayan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;</a:t>
            </a:r>
          </a:p>
          <a:p>
            <a:pPr marL="342900" lvl="0" indent="-342900" algn="just">
              <a:lnSpc>
                <a:spcPct val="200000"/>
              </a:lnSpc>
              <a:spcAft>
                <a:spcPts val="0"/>
              </a:spcAft>
              <a:buFont typeface="+mj-lt"/>
              <a:buAutoNum type="arabicParenBoth"/>
            </a:pP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cara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nilai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dan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keterampilan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pemimpin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mempengaruhi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perilaku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pemimpin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tidak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jelas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;</a:t>
            </a:r>
          </a:p>
          <a:p>
            <a:pPr marL="342900" lvl="0" indent="-342900" algn="just">
              <a:lnSpc>
                <a:spcPct val="200000"/>
              </a:lnSpc>
              <a:spcAft>
                <a:spcPts val="0"/>
              </a:spcAft>
              <a:buFont typeface="+mj-lt"/>
              <a:buAutoNum type="arabicParenBoth"/>
            </a:pP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proses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pemimpin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mempengaruhi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pengikut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tidak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jelas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;</a:t>
            </a:r>
          </a:p>
          <a:p>
            <a:pPr marL="342900" lvl="0" indent="-342900" algn="just">
              <a:lnSpc>
                <a:spcPct val="200000"/>
              </a:lnSpc>
              <a:spcAft>
                <a:spcPts val="0"/>
              </a:spcAft>
              <a:buFont typeface="+mj-lt"/>
              <a:buAutoNum type="arabicParenBoth"/>
            </a:pP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interrelasi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relative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pentingnya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panggilan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dengan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pengikut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tidak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jelas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;</a:t>
            </a:r>
          </a:p>
          <a:p>
            <a:pPr marL="342900" lvl="0" indent="-342900" algn="just">
              <a:lnSpc>
                <a:spcPct val="200000"/>
              </a:lnSpc>
              <a:spcAft>
                <a:spcPts val="0"/>
              </a:spcAft>
              <a:buFont typeface="+mj-lt"/>
              <a:buAutoNum type="arabicParenBoth"/>
            </a:pP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teori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memiliki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sejumlah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nilai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berbeda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tidak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jelas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apakah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nilai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itu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penting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bagi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seseorang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tetapi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tidak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penting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bagi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orang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lainnya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; dan</a:t>
            </a:r>
          </a:p>
          <a:p>
            <a:pPr marL="342900" lvl="0" indent="-342900" algn="just">
              <a:lnSpc>
                <a:spcPct val="200000"/>
              </a:lnSpc>
              <a:spcAft>
                <a:spcPts val="0"/>
              </a:spcAft>
              <a:buFont typeface="+mj-lt"/>
              <a:buAutoNum type="arabicParenBoth"/>
            </a:pP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cara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nilai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berpengaruh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terhadap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pemimpin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tidak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jelas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 </a:t>
            </a:r>
          </a:p>
        </p:txBody>
      </p:sp>
    </p:spTree>
    <p:extLst>
      <p:ext uri="{BB962C8B-B14F-4D97-AF65-F5344CB8AC3E}">
        <p14:creationId xmlns:p14="http://schemas.microsoft.com/office/powerpoint/2010/main" val="216387546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4A94025-14C2-47DB-A97C-EEB5F08A0CB9}"/>
              </a:ext>
            </a:extLst>
          </p:cNvPr>
          <p:cNvSpPr/>
          <p:nvPr/>
        </p:nvSpPr>
        <p:spPr>
          <a:xfrm>
            <a:off x="-433754" y="0"/>
            <a:ext cx="12625754" cy="65714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443230" algn="just">
              <a:lnSpc>
                <a:spcPct val="200000"/>
              </a:lnSpc>
              <a:spcAft>
                <a:spcPts val="0"/>
              </a:spcAft>
              <a:tabLst>
                <a:tab pos="5130800" algn="l"/>
              </a:tabLst>
            </a:pP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Kepemimpinan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otentik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sebagai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bentuk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perilaku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pemimpin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yang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menggambarkan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dukungan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kapasitas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psikologikal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positif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dengan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etika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Kepemimpinan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otentik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didasarkan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psikologikal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positif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dan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teori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psikologikal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regulasi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diri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Teori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kepemimpinan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otentik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mencoba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mengintegrasikan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ide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awal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kepemimpinan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efektif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 yang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memperhatikan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etika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</a:p>
        </p:txBody>
      </p:sp>
    </p:spTree>
    <p:extLst>
      <p:ext uri="{BB962C8B-B14F-4D97-AF65-F5344CB8AC3E}">
        <p14:creationId xmlns:p14="http://schemas.microsoft.com/office/powerpoint/2010/main" val="162571412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C88C8A1-09E8-4EDD-8EFE-701954D94B50}"/>
              </a:ext>
            </a:extLst>
          </p:cNvPr>
          <p:cNvSpPr/>
          <p:nvPr/>
        </p:nvSpPr>
        <p:spPr>
          <a:xfrm>
            <a:off x="-281353" y="0"/>
            <a:ext cx="11875476" cy="6060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443230" algn="just">
              <a:lnSpc>
                <a:spcPct val="200000"/>
              </a:lnSpc>
              <a:spcAft>
                <a:spcPts val="0"/>
              </a:spcAft>
              <a:tabLst>
                <a:tab pos="5130800" algn="l"/>
              </a:tabLst>
            </a:pP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Definisi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kepemimpinan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otentik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dapat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ditinjau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dari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tiga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 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perspektif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yaitu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   </a:t>
            </a:r>
          </a:p>
          <a:p>
            <a:pPr marL="457200" indent="443230" algn="just">
              <a:lnSpc>
                <a:spcPct val="200000"/>
              </a:lnSpc>
              <a:spcAft>
                <a:spcPts val="0"/>
              </a:spcAft>
              <a:tabLst>
                <a:tab pos="5130800" algn="l"/>
              </a:tabLst>
            </a:pP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intrapersonal, </a:t>
            </a:r>
          </a:p>
          <a:p>
            <a:pPr marL="457200" indent="443230" algn="just">
              <a:lnSpc>
                <a:spcPct val="200000"/>
              </a:lnSpc>
              <a:spcAft>
                <a:spcPts val="0"/>
              </a:spcAft>
              <a:tabLst>
                <a:tab pos="5130800" algn="l"/>
              </a:tabLst>
            </a:pP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interpersonal, dan </a:t>
            </a:r>
          </a:p>
          <a:p>
            <a:pPr marL="457200" indent="443230" algn="just">
              <a:lnSpc>
                <a:spcPct val="200000"/>
              </a:lnSpc>
              <a:spcAft>
                <a:spcPts val="0"/>
              </a:spcAft>
              <a:tabLst>
                <a:tab pos="5130800" algn="l"/>
              </a:tabLst>
            </a:pP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developmental.  </a:t>
            </a:r>
          </a:p>
        </p:txBody>
      </p:sp>
    </p:spTree>
    <p:extLst>
      <p:ext uri="{BB962C8B-B14F-4D97-AF65-F5344CB8AC3E}">
        <p14:creationId xmlns:p14="http://schemas.microsoft.com/office/powerpoint/2010/main" val="237339035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Footer Placeholder 3">
            <a:extLst>
              <a:ext uri="{FF2B5EF4-FFF2-40B4-BE49-F238E27FC236}">
                <a16:creationId xmlns:a16="http://schemas.microsoft.com/office/drawing/2014/main" id="{72C44843-C54A-4720-B5C9-0613D523BD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846565" y="295833"/>
            <a:ext cx="3019909" cy="3651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dirty="0" err="1"/>
              <a:t>Misi</a:t>
            </a:r>
            <a:endParaRPr lang="en-US" altLang="en-US" dirty="0"/>
          </a:p>
        </p:txBody>
      </p:sp>
      <p:grpSp>
        <p:nvGrpSpPr>
          <p:cNvPr id="35844" name="Group 22">
            <a:extLst>
              <a:ext uri="{FF2B5EF4-FFF2-40B4-BE49-F238E27FC236}">
                <a16:creationId xmlns:a16="http://schemas.microsoft.com/office/drawing/2014/main" id="{026D404A-4351-41E9-9D1D-65FE943DFE0E}"/>
              </a:ext>
            </a:extLst>
          </p:cNvPr>
          <p:cNvGrpSpPr>
            <a:grpSpLocks/>
          </p:cNvGrpSpPr>
          <p:nvPr/>
        </p:nvGrpSpPr>
        <p:grpSpPr bwMode="auto">
          <a:xfrm>
            <a:off x="2755900" y="882502"/>
            <a:ext cx="6518274" cy="5473848"/>
            <a:chOff x="776" y="1162"/>
            <a:chExt cx="4106" cy="2438"/>
          </a:xfrm>
        </p:grpSpPr>
        <p:sp>
          <p:nvSpPr>
            <p:cNvPr id="35845" name="Oval 3">
              <a:extLst>
                <a:ext uri="{FF2B5EF4-FFF2-40B4-BE49-F238E27FC236}">
                  <a16:creationId xmlns:a16="http://schemas.microsoft.com/office/drawing/2014/main" id="{F73A0649-39FF-488C-83FE-63CB61E8F293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1378" y="2765"/>
              <a:ext cx="3504" cy="835"/>
            </a:xfrm>
            <a:prstGeom prst="ellipse">
              <a:avLst/>
            </a:prstGeom>
            <a:gradFill rotWithShape="1">
              <a:gsLst>
                <a:gs pos="0">
                  <a:srgbClr val="292929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175">
                  <a:solidFill>
                    <a:srgbClr val="000000"/>
                  </a:solidFill>
                  <a:round/>
                  <a:headEnd/>
                  <a:tailEnd type="none" w="sm" len="sm"/>
                </a14:hiddenLine>
              </a:ext>
            </a:extLst>
          </p:spPr>
          <p:txBody>
            <a:bodyPr vert="eaVert" wrap="none" lIns="92075" tIns="46038" rIns="92075" bIns="46038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 dirty="0"/>
            </a:p>
          </p:txBody>
        </p:sp>
        <p:sp>
          <p:nvSpPr>
            <p:cNvPr id="35846" name="Oval 4">
              <a:extLst>
                <a:ext uri="{FF2B5EF4-FFF2-40B4-BE49-F238E27FC236}">
                  <a16:creationId xmlns:a16="http://schemas.microsoft.com/office/drawing/2014/main" id="{AA9AD452-F075-4A6A-88CC-83C4B1CE6515}"/>
                </a:ext>
              </a:extLst>
            </p:cNvPr>
            <p:cNvSpPr>
              <a:spLocks noChangeArrowheads="1"/>
            </p:cNvSpPr>
            <p:nvPr/>
          </p:nvSpPr>
          <p:spPr bwMode="gray">
            <a:xfrm rot="20601703">
              <a:off x="829" y="1413"/>
              <a:ext cx="3630" cy="1900"/>
            </a:xfrm>
            <a:prstGeom prst="ellipse">
              <a:avLst/>
            </a:prstGeom>
            <a:solidFill>
              <a:srgbClr val="92D0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/>
            </a:p>
          </p:txBody>
        </p:sp>
        <p:sp>
          <p:nvSpPr>
            <p:cNvPr id="35847" name="Oval 5">
              <a:extLst>
                <a:ext uri="{FF2B5EF4-FFF2-40B4-BE49-F238E27FC236}">
                  <a16:creationId xmlns:a16="http://schemas.microsoft.com/office/drawing/2014/main" id="{4890824C-E1FF-4754-B295-CD7C30FEF686}"/>
                </a:ext>
              </a:extLst>
            </p:cNvPr>
            <p:cNvSpPr>
              <a:spLocks noChangeArrowheads="1"/>
            </p:cNvSpPr>
            <p:nvPr/>
          </p:nvSpPr>
          <p:spPr bwMode="gray">
            <a:xfrm rot="-998297">
              <a:off x="875" y="1284"/>
              <a:ext cx="3504" cy="1841"/>
            </a:xfrm>
            <a:prstGeom prst="ellipse">
              <a:avLst/>
            </a:prstGeom>
            <a:gradFill rotWithShape="1">
              <a:gsLst>
                <a:gs pos="0">
                  <a:srgbClr val="208282"/>
                </a:gs>
                <a:gs pos="100000">
                  <a:srgbClr val="33CCCC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 dirty="0"/>
            </a:p>
          </p:txBody>
        </p:sp>
        <p:sp>
          <p:nvSpPr>
            <p:cNvPr id="35848" name="Arc 6">
              <a:extLst>
                <a:ext uri="{FF2B5EF4-FFF2-40B4-BE49-F238E27FC236}">
                  <a16:creationId xmlns:a16="http://schemas.microsoft.com/office/drawing/2014/main" id="{D06AC1C1-1850-415B-827B-6EF70441F54F}"/>
                </a:ext>
              </a:extLst>
            </p:cNvPr>
            <p:cNvSpPr>
              <a:spLocks/>
            </p:cNvSpPr>
            <p:nvPr/>
          </p:nvSpPr>
          <p:spPr bwMode="gray">
            <a:xfrm rot="-998297">
              <a:off x="2543" y="1333"/>
              <a:ext cx="1796" cy="969"/>
            </a:xfrm>
            <a:custGeom>
              <a:avLst/>
              <a:gdLst>
                <a:gd name="T0" fmla="*/ 0 w 21600"/>
                <a:gd name="T1" fmla="*/ 0 h 22718"/>
                <a:gd name="T2" fmla="*/ 0 w 21600"/>
                <a:gd name="T3" fmla="*/ 0 h 22718"/>
                <a:gd name="T4" fmla="*/ 0 w 21600"/>
                <a:gd name="T5" fmla="*/ 0 h 22718"/>
                <a:gd name="T6" fmla="*/ 0 60000 65536"/>
                <a:gd name="T7" fmla="*/ 0 60000 65536"/>
                <a:gd name="T8" fmla="*/ 0 60000 65536"/>
                <a:gd name="T9" fmla="*/ 0 w 21600"/>
                <a:gd name="T10" fmla="*/ 0 h 22718"/>
                <a:gd name="T11" fmla="*/ 21600 w 21600"/>
                <a:gd name="T12" fmla="*/ 22718 h 2271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2718" fill="none" extrusionOk="0">
                  <a:moveTo>
                    <a:pt x="16157" y="-1"/>
                  </a:moveTo>
                  <a:cubicBezTo>
                    <a:pt x="19663" y="3951"/>
                    <a:pt x="21600" y="9051"/>
                    <a:pt x="21600" y="14335"/>
                  </a:cubicBezTo>
                  <a:cubicBezTo>
                    <a:pt x="21600" y="17214"/>
                    <a:pt x="21024" y="20064"/>
                    <a:pt x="19906" y="22717"/>
                  </a:cubicBezTo>
                </a:path>
                <a:path w="21600" h="22718" stroke="0" extrusionOk="0">
                  <a:moveTo>
                    <a:pt x="16157" y="-1"/>
                  </a:moveTo>
                  <a:cubicBezTo>
                    <a:pt x="19663" y="3951"/>
                    <a:pt x="21600" y="9051"/>
                    <a:pt x="21600" y="14335"/>
                  </a:cubicBezTo>
                  <a:cubicBezTo>
                    <a:pt x="21600" y="17214"/>
                    <a:pt x="21024" y="20064"/>
                    <a:pt x="19906" y="22717"/>
                  </a:cubicBezTo>
                  <a:lnTo>
                    <a:pt x="0" y="14335"/>
                  </a:lnTo>
                  <a:lnTo>
                    <a:pt x="16157" y="-1"/>
                  </a:ln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5849" name="Arc 7">
              <a:extLst>
                <a:ext uri="{FF2B5EF4-FFF2-40B4-BE49-F238E27FC236}">
                  <a16:creationId xmlns:a16="http://schemas.microsoft.com/office/drawing/2014/main" id="{57085969-F2C6-4CEC-8E70-A47512507C2D}"/>
                </a:ext>
              </a:extLst>
            </p:cNvPr>
            <p:cNvSpPr>
              <a:spLocks/>
            </p:cNvSpPr>
            <p:nvPr/>
          </p:nvSpPr>
          <p:spPr bwMode="gray">
            <a:xfrm rot="20601703" flipH="1">
              <a:off x="909" y="2160"/>
              <a:ext cx="1812" cy="1027"/>
            </a:xfrm>
            <a:custGeom>
              <a:avLst/>
              <a:gdLst>
                <a:gd name="T0" fmla="*/ 0 w 21600"/>
                <a:gd name="T1" fmla="*/ 0 h 24439"/>
                <a:gd name="T2" fmla="*/ 0 w 21600"/>
                <a:gd name="T3" fmla="*/ 0 h 24439"/>
                <a:gd name="T4" fmla="*/ 0 w 21600"/>
                <a:gd name="T5" fmla="*/ 0 h 24439"/>
                <a:gd name="T6" fmla="*/ 0 60000 65536"/>
                <a:gd name="T7" fmla="*/ 0 60000 65536"/>
                <a:gd name="T8" fmla="*/ 0 60000 65536"/>
                <a:gd name="T9" fmla="*/ 0 w 21600"/>
                <a:gd name="T10" fmla="*/ 0 h 24439"/>
                <a:gd name="T11" fmla="*/ 21600 w 21600"/>
                <a:gd name="T12" fmla="*/ 24439 h 24439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4439" fill="none" extrusionOk="0">
                  <a:moveTo>
                    <a:pt x="20452" y="-1"/>
                  </a:moveTo>
                  <a:cubicBezTo>
                    <a:pt x="21212" y="2237"/>
                    <a:pt x="21600" y="4584"/>
                    <a:pt x="21600" y="6947"/>
                  </a:cubicBezTo>
                  <a:cubicBezTo>
                    <a:pt x="21600" y="13871"/>
                    <a:pt x="18280" y="20376"/>
                    <a:pt x="12672" y="24438"/>
                  </a:cubicBezTo>
                </a:path>
                <a:path w="21600" h="24439" stroke="0" extrusionOk="0">
                  <a:moveTo>
                    <a:pt x="20452" y="-1"/>
                  </a:moveTo>
                  <a:cubicBezTo>
                    <a:pt x="21212" y="2237"/>
                    <a:pt x="21600" y="4584"/>
                    <a:pt x="21600" y="6947"/>
                  </a:cubicBezTo>
                  <a:cubicBezTo>
                    <a:pt x="21600" y="13871"/>
                    <a:pt x="18280" y="20376"/>
                    <a:pt x="12672" y="24438"/>
                  </a:cubicBezTo>
                  <a:lnTo>
                    <a:pt x="0" y="6947"/>
                  </a:lnTo>
                  <a:lnTo>
                    <a:pt x="20452" y="-1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5850" name="Arc 8">
              <a:extLst>
                <a:ext uri="{FF2B5EF4-FFF2-40B4-BE49-F238E27FC236}">
                  <a16:creationId xmlns:a16="http://schemas.microsoft.com/office/drawing/2014/main" id="{E8CDA00E-8F5F-4D81-8794-370E1C8C7E01}"/>
                </a:ext>
              </a:extLst>
            </p:cNvPr>
            <p:cNvSpPr>
              <a:spLocks/>
            </p:cNvSpPr>
            <p:nvPr/>
          </p:nvSpPr>
          <p:spPr bwMode="gray">
            <a:xfrm rot="-998297">
              <a:off x="2067" y="1162"/>
              <a:ext cx="1772" cy="893"/>
            </a:xfrm>
            <a:custGeom>
              <a:avLst/>
              <a:gdLst>
                <a:gd name="T0" fmla="*/ 0 w 21397"/>
                <a:gd name="T1" fmla="*/ 0 h 21600"/>
                <a:gd name="T2" fmla="*/ 0 w 21397"/>
                <a:gd name="T3" fmla="*/ 0 h 21600"/>
                <a:gd name="T4" fmla="*/ 0 w 21397"/>
                <a:gd name="T5" fmla="*/ 0 h 21600"/>
                <a:gd name="T6" fmla="*/ 0 60000 65536"/>
                <a:gd name="T7" fmla="*/ 0 60000 65536"/>
                <a:gd name="T8" fmla="*/ 0 60000 65536"/>
                <a:gd name="T9" fmla="*/ 0 w 21397"/>
                <a:gd name="T10" fmla="*/ 0 h 21600"/>
                <a:gd name="T11" fmla="*/ 21397 w 21397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397" h="21600" fill="none" extrusionOk="0">
                  <a:moveTo>
                    <a:pt x="0" y="549"/>
                  </a:moveTo>
                  <a:cubicBezTo>
                    <a:pt x="1587" y="184"/>
                    <a:pt x="3210" y="-1"/>
                    <a:pt x="4839" y="0"/>
                  </a:cubicBezTo>
                  <a:cubicBezTo>
                    <a:pt x="11230" y="0"/>
                    <a:pt x="17293" y="2830"/>
                    <a:pt x="21397" y="7729"/>
                  </a:cubicBezTo>
                </a:path>
                <a:path w="21397" h="21600" stroke="0" extrusionOk="0">
                  <a:moveTo>
                    <a:pt x="0" y="549"/>
                  </a:moveTo>
                  <a:cubicBezTo>
                    <a:pt x="1587" y="184"/>
                    <a:pt x="3210" y="-1"/>
                    <a:pt x="4839" y="0"/>
                  </a:cubicBezTo>
                  <a:cubicBezTo>
                    <a:pt x="11230" y="0"/>
                    <a:pt x="17293" y="2830"/>
                    <a:pt x="21397" y="7729"/>
                  </a:cubicBezTo>
                  <a:lnTo>
                    <a:pt x="4839" y="21600"/>
                  </a:lnTo>
                  <a:lnTo>
                    <a:pt x="0" y="549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5851" name="Arc 9">
              <a:extLst>
                <a:ext uri="{FF2B5EF4-FFF2-40B4-BE49-F238E27FC236}">
                  <a16:creationId xmlns:a16="http://schemas.microsoft.com/office/drawing/2014/main" id="{57DC6D94-4E1D-4FF8-8624-E70A57E2876A}"/>
                </a:ext>
              </a:extLst>
            </p:cNvPr>
            <p:cNvSpPr>
              <a:spLocks/>
            </p:cNvSpPr>
            <p:nvPr/>
          </p:nvSpPr>
          <p:spPr bwMode="gray">
            <a:xfrm rot="20601703" flipH="1">
              <a:off x="776" y="1573"/>
              <a:ext cx="1740" cy="870"/>
            </a:xfrm>
            <a:custGeom>
              <a:avLst/>
              <a:gdLst>
                <a:gd name="T0" fmla="*/ 0 w 20934"/>
                <a:gd name="T1" fmla="*/ 0 h 21142"/>
                <a:gd name="T2" fmla="*/ 0 w 20934"/>
                <a:gd name="T3" fmla="*/ 0 h 21142"/>
                <a:gd name="T4" fmla="*/ 0 w 20934"/>
                <a:gd name="T5" fmla="*/ 0 h 21142"/>
                <a:gd name="T6" fmla="*/ 0 60000 65536"/>
                <a:gd name="T7" fmla="*/ 0 60000 65536"/>
                <a:gd name="T8" fmla="*/ 0 60000 65536"/>
                <a:gd name="T9" fmla="*/ 0 w 20934"/>
                <a:gd name="T10" fmla="*/ 0 h 21142"/>
                <a:gd name="T11" fmla="*/ 20934 w 20934"/>
                <a:gd name="T12" fmla="*/ 21142 h 2114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0934" h="21142" fill="none" extrusionOk="0">
                  <a:moveTo>
                    <a:pt x="4423" y="-1"/>
                  </a:moveTo>
                  <a:cubicBezTo>
                    <a:pt x="12495" y="1688"/>
                    <a:pt x="18902" y="7826"/>
                    <a:pt x="20934" y="15819"/>
                  </a:cubicBezTo>
                </a:path>
                <a:path w="20934" h="21142" stroke="0" extrusionOk="0">
                  <a:moveTo>
                    <a:pt x="4423" y="-1"/>
                  </a:moveTo>
                  <a:cubicBezTo>
                    <a:pt x="12495" y="1688"/>
                    <a:pt x="18902" y="7826"/>
                    <a:pt x="20934" y="15819"/>
                  </a:cubicBezTo>
                  <a:lnTo>
                    <a:pt x="0" y="21142"/>
                  </a:lnTo>
                  <a:lnTo>
                    <a:pt x="4423" y="-1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5852" name="Oval 10">
              <a:extLst>
                <a:ext uri="{FF2B5EF4-FFF2-40B4-BE49-F238E27FC236}">
                  <a16:creationId xmlns:a16="http://schemas.microsoft.com/office/drawing/2014/main" id="{EF836A52-9F94-4BD6-B6F2-17D3B15D41C9}"/>
                </a:ext>
              </a:extLst>
            </p:cNvPr>
            <p:cNvSpPr>
              <a:spLocks noChangeArrowheads="1"/>
            </p:cNvSpPr>
            <p:nvPr/>
          </p:nvSpPr>
          <p:spPr bwMode="gray">
            <a:xfrm rot="-998297">
              <a:off x="1795" y="1734"/>
              <a:ext cx="1698" cy="844"/>
            </a:xfrm>
            <a:prstGeom prst="ellipse">
              <a:avLst/>
            </a:prstGeom>
            <a:gradFill rotWithShape="0">
              <a:gsLst>
                <a:gs pos="0">
                  <a:srgbClr val="000000"/>
                </a:gs>
                <a:gs pos="50000">
                  <a:srgbClr val="C1C1C1"/>
                </a:gs>
                <a:gs pos="100000">
                  <a:srgbClr val="00000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/>
            </a:p>
          </p:txBody>
        </p:sp>
        <p:sp>
          <p:nvSpPr>
            <p:cNvPr id="35853" name="Text Box 11">
              <a:extLst>
                <a:ext uri="{FF2B5EF4-FFF2-40B4-BE49-F238E27FC236}">
                  <a16:creationId xmlns:a16="http://schemas.microsoft.com/office/drawing/2014/main" id="{3E78EF96-5E8D-4770-A8BF-1B5CE741FB74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1312" y="1874"/>
              <a:ext cx="590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800" dirty="0" err="1">
                  <a:latin typeface="Verdana" panose="020B0604030504040204" pitchFamily="34" charset="0"/>
                </a:rPr>
                <a:t>Makna</a:t>
              </a:r>
              <a:endParaRPr lang="en-US" altLang="en-US" sz="1800" dirty="0"/>
            </a:p>
          </p:txBody>
        </p:sp>
        <p:sp>
          <p:nvSpPr>
            <p:cNvPr id="35854" name="Text Box 12">
              <a:extLst>
                <a:ext uri="{FF2B5EF4-FFF2-40B4-BE49-F238E27FC236}">
                  <a16:creationId xmlns:a16="http://schemas.microsoft.com/office/drawing/2014/main" id="{80204536-A018-4926-B3B7-1DE1805015F9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2609" y="1298"/>
              <a:ext cx="395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800" dirty="0" err="1">
                  <a:solidFill>
                    <a:srgbClr val="FFFFFF"/>
                  </a:solidFill>
                  <a:latin typeface="Verdana" panose="020B0604030504040204" pitchFamily="34" charset="0"/>
                </a:rPr>
                <a:t>Misi</a:t>
              </a:r>
              <a:endParaRPr lang="en-US" altLang="en-US" sz="1800" dirty="0"/>
            </a:p>
          </p:txBody>
        </p:sp>
        <p:sp>
          <p:nvSpPr>
            <p:cNvPr id="35855" name="Text Box 13">
              <a:extLst>
                <a:ext uri="{FF2B5EF4-FFF2-40B4-BE49-F238E27FC236}">
                  <a16:creationId xmlns:a16="http://schemas.microsoft.com/office/drawing/2014/main" id="{F242F0C5-AB33-4B6D-8D72-D2B52361AF11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3409" y="1586"/>
              <a:ext cx="905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800" dirty="0" err="1">
                  <a:latin typeface="Verdana" panose="020B0604030504040204" pitchFamily="34" charset="0"/>
                </a:rPr>
                <a:t>Kekuasaan</a:t>
              </a:r>
              <a:endParaRPr lang="en-US" altLang="en-US" sz="1800" dirty="0"/>
            </a:p>
          </p:txBody>
        </p:sp>
        <p:sp>
          <p:nvSpPr>
            <p:cNvPr id="35856" name="Freeform 14">
              <a:extLst>
                <a:ext uri="{FF2B5EF4-FFF2-40B4-BE49-F238E27FC236}">
                  <a16:creationId xmlns:a16="http://schemas.microsoft.com/office/drawing/2014/main" id="{76C26CD6-6616-4E4B-A622-69DEB00FB604}"/>
                </a:ext>
              </a:extLst>
            </p:cNvPr>
            <p:cNvSpPr>
              <a:spLocks/>
            </p:cNvSpPr>
            <p:nvPr/>
          </p:nvSpPr>
          <p:spPr bwMode="gray">
            <a:xfrm>
              <a:off x="3868" y="1950"/>
              <a:ext cx="500" cy="233"/>
            </a:xfrm>
            <a:custGeom>
              <a:avLst/>
              <a:gdLst>
                <a:gd name="T0" fmla="*/ 0 w 816"/>
                <a:gd name="T1" fmla="*/ 841 h 1078"/>
                <a:gd name="T2" fmla="*/ 784 w 816"/>
                <a:gd name="T3" fmla="*/ 0 h 1078"/>
                <a:gd name="T4" fmla="*/ 816 w 816"/>
                <a:gd name="T5" fmla="*/ 280 h 1078"/>
                <a:gd name="T6" fmla="*/ 544 w 816"/>
                <a:gd name="T7" fmla="*/ 672 h 1078"/>
                <a:gd name="T8" fmla="*/ 25 w 816"/>
                <a:gd name="T9" fmla="*/ 1078 h 1078"/>
                <a:gd name="T10" fmla="*/ 0 w 816"/>
                <a:gd name="T11" fmla="*/ 841 h 107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816"/>
                <a:gd name="T19" fmla="*/ 0 h 1078"/>
                <a:gd name="T20" fmla="*/ 816 w 816"/>
                <a:gd name="T21" fmla="*/ 1078 h 107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816" h="1078">
                  <a:moveTo>
                    <a:pt x="0" y="841"/>
                  </a:moveTo>
                  <a:lnTo>
                    <a:pt x="784" y="0"/>
                  </a:lnTo>
                  <a:lnTo>
                    <a:pt x="816" y="280"/>
                  </a:lnTo>
                  <a:cubicBezTo>
                    <a:pt x="776" y="392"/>
                    <a:pt x="676" y="539"/>
                    <a:pt x="544" y="672"/>
                  </a:cubicBezTo>
                  <a:cubicBezTo>
                    <a:pt x="412" y="805"/>
                    <a:pt x="116" y="1050"/>
                    <a:pt x="25" y="1078"/>
                  </a:cubicBezTo>
                  <a:cubicBezTo>
                    <a:pt x="7" y="1006"/>
                    <a:pt x="0" y="841"/>
                    <a:pt x="0" y="841"/>
                  </a:cubicBezTo>
                  <a:close/>
                </a:path>
              </a:pathLst>
            </a:custGeom>
            <a:gradFill rotWithShape="0">
              <a:gsLst>
                <a:gs pos="0">
                  <a:srgbClr val="B98BE8"/>
                </a:gs>
                <a:gs pos="100000">
                  <a:srgbClr val="6600CC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endParaRPr lang="en-US"/>
            </a:p>
          </p:txBody>
        </p:sp>
        <p:sp>
          <p:nvSpPr>
            <p:cNvPr id="35857" name="Arc 15">
              <a:extLst>
                <a:ext uri="{FF2B5EF4-FFF2-40B4-BE49-F238E27FC236}">
                  <a16:creationId xmlns:a16="http://schemas.microsoft.com/office/drawing/2014/main" id="{EFCBA956-FD8D-4961-9D3A-BFA358E0A1EA}"/>
                </a:ext>
              </a:extLst>
            </p:cNvPr>
            <p:cNvSpPr>
              <a:spLocks/>
            </p:cNvSpPr>
            <p:nvPr/>
          </p:nvSpPr>
          <p:spPr bwMode="gray">
            <a:xfrm rot="20539205">
              <a:off x="2869" y="1964"/>
              <a:ext cx="1649" cy="746"/>
            </a:xfrm>
            <a:custGeom>
              <a:avLst/>
              <a:gdLst>
                <a:gd name="T0" fmla="*/ 0 w 20601"/>
                <a:gd name="T1" fmla="*/ 0 h 19523"/>
                <a:gd name="T2" fmla="*/ 0 w 20601"/>
                <a:gd name="T3" fmla="*/ 0 h 19523"/>
                <a:gd name="T4" fmla="*/ 0 w 20601"/>
                <a:gd name="T5" fmla="*/ 0 h 19523"/>
                <a:gd name="T6" fmla="*/ 0 60000 65536"/>
                <a:gd name="T7" fmla="*/ 0 60000 65536"/>
                <a:gd name="T8" fmla="*/ 0 60000 65536"/>
                <a:gd name="T9" fmla="*/ 0 w 20601"/>
                <a:gd name="T10" fmla="*/ 0 h 19523"/>
                <a:gd name="T11" fmla="*/ 20601 w 20601"/>
                <a:gd name="T12" fmla="*/ 19523 h 1952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0601" h="19523" fill="none" extrusionOk="0">
                  <a:moveTo>
                    <a:pt x="20601" y="6492"/>
                  </a:moveTo>
                  <a:cubicBezTo>
                    <a:pt x="18793" y="12227"/>
                    <a:pt x="14677" y="16949"/>
                    <a:pt x="9241" y="19522"/>
                  </a:cubicBezTo>
                </a:path>
                <a:path w="20601" h="19523" stroke="0" extrusionOk="0">
                  <a:moveTo>
                    <a:pt x="20601" y="6492"/>
                  </a:moveTo>
                  <a:cubicBezTo>
                    <a:pt x="18793" y="12227"/>
                    <a:pt x="14677" y="16949"/>
                    <a:pt x="9241" y="19522"/>
                  </a:cubicBezTo>
                  <a:lnTo>
                    <a:pt x="0" y="0"/>
                  </a:lnTo>
                  <a:lnTo>
                    <a:pt x="20601" y="6492"/>
                  </a:lnTo>
                  <a:close/>
                </a:path>
              </a:pathLst>
            </a:custGeom>
            <a:solidFill>
              <a:srgbClr val="0020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35858" name="Freeform 16">
              <a:extLst>
                <a:ext uri="{FF2B5EF4-FFF2-40B4-BE49-F238E27FC236}">
                  <a16:creationId xmlns:a16="http://schemas.microsoft.com/office/drawing/2014/main" id="{B0A76BF8-3377-4171-98BC-76A3BB81CF0D}"/>
                </a:ext>
              </a:extLst>
            </p:cNvPr>
            <p:cNvSpPr>
              <a:spLocks/>
            </p:cNvSpPr>
            <p:nvPr/>
          </p:nvSpPr>
          <p:spPr bwMode="gray">
            <a:xfrm>
              <a:off x="2817" y="2225"/>
              <a:ext cx="1002" cy="233"/>
            </a:xfrm>
            <a:custGeom>
              <a:avLst/>
              <a:gdLst>
                <a:gd name="T0" fmla="*/ 1071 w 1108"/>
                <a:gd name="T1" fmla="*/ 546 h 779"/>
                <a:gd name="T2" fmla="*/ 1108 w 1108"/>
                <a:gd name="T3" fmla="*/ 779 h 779"/>
                <a:gd name="T4" fmla="*/ 67 w 1108"/>
                <a:gd name="T5" fmla="*/ 168 h 779"/>
                <a:gd name="T6" fmla="*/ 0 w 1108"/>
                <a:gd name="T7" fmla="*/ 0 h 779"/>
                <a:gd name="T8" fmla="*/ 1071 w 1108"/>
                <a:gd name="T9" fmla="*/ 546 h 77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108"/>
                <a:gd name="T16" fmla="*/ 0 h 779"/>
                <a:gd name="T17" fmla="*/ 1108 w 1108"/>
                <a:gd name="T18" fmla="*/ 779 h 77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108" h="779">
                  <a:moveTo>
                    <a:pt x="1071" y="546"/>
                  </a:moveTo>
                  <a:lnTo>
                    <a:pt x="1108" y="779"/>
                  </a:lnTo>
                  <a:lnTo>
                    <a:pt x="67" y="168"/>
                  </a:lnTo>
                  <a:lnTo>
                    <a:pt x="0" y="0"/>
                  </a:lnTo>
                  <a:lnTo>
                    <a:pt x="1071" y="546"/>
                  </a:lnTo>
                  <a:close/>
                </a:path>
              </a:pathLst>
            </a:custGeom>
            <a:gradFill rotWithShape="1">
              <a:gsLst>
                <a:gs pos="0">
                  <a:srgbClr val="AF8ED4"/>
                </a:gs>
                <a:gs pos="100000">
                  <a:srgbClr val="5007A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endParaRPr lang="en-US"/>
            </a:p>
          </p:txBody>
        </p:sp>
        <p:sp>
          <p:nvSpPr>
            <p:cNvPr id="35859" name="Text Box 17">
              <a:extLst>
                <a:ext uri="{FF2B5EF4-FFF2-40B4-BE49-F238E27FC236}">
                  <a16:creationId xmlns:a16="http://schemas.microsoft.com/office/drawing/2014/main" id="{EF6EBDE6-26F3-41E3-AF9A-87800C7677F0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3420" y="2203"/>
              <a:ext cx="723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800" dirty="0" err="1">
                  <a:solidFill>
                    <a:srgbClr val="FFFFFF"/>
                  </a:solidFill>
                  <a:latin typeface="Verdana" panose="020B0604030504040204" pitchFamily="34" charset="0"/>
                </a:rPr>
                <a:t>Struktur</a:t>
              </a:r>
              <a:endParaRPr lang="en-US" altLang="en-US" sz="1800" dirty="0"/>
            </a:p>
          </p:txBody>
        </p:sp>
        <p:sp>
          <p:nvSpPr>
            <p:cNvPr id="35860" name="Text Box 18">
              <a:extLst>
                <a:ext uri="{FF2B5EF4-FFF2-40B4-BE49-F238E27FC236}">
                  <a16:creationId xmlns:a16="http://schemas.microsoft.com/office/drawing/2014/main" id="{9BB788C3-E486-42D7-8839-D78D942C905C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2203" y="2690"/>
              <a:ext cx="1107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800" dirty="0" err="1">
                  <a:latin typeface="Verdana" panose="020B0604030504040204" pitchFamily="34" charset="0"/>
                </a:rPr>
                <a:t>Sumber</a:t>
              </a:r>
              <a:r>
                <a:rPr lang="en-US" altLang="en-US" sz="1800" dirty="0">
                  <a:latin typeface="Verdana" panose="020B0604030504040204" pitchFamily="34" charset="0"/>
                </a:rPr>
                <a:t> </a:t>
              </a:r>
              <a:r>
                <a:rPr lang="en-US" altLang="en-US" sz="1800" dirty="0" err="1">
                  <a:latin typeface="Verdana" panose="020B0604030504040204" pitchFamily="34" charset="0"/>
                </a:rPr>
                <a:t>Daya</a:t>
              </a:r>
              <a:endParaRPr lang="en-US" altLang="en-US" sz="1800" dirty="0"/>
            </a:p>
          </p:txBody>
        </p:sp>
        <p:sp>
          <p:nvSpPr>
            <p:cNvPr id="35861" name="Text Box 19">
              <a:extLst>
                <a:ext uri="{FF2B5EF4-FFF2-40B4-BE49-F238E27FC236}">
                  <a16:creationId xmlns:a16="http://schemas.microsoft.com/office/drawing/2014/main" id="{4FC2660A-3114-4AE9-9526-ACCA239F5BAB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1068" y="2594"/>
              <a:ext cx="979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800" dirty="0" err="1">
                  <a:solidFill>
                    <a:srgbClr val="FFFFFF"/>
                  </a:solidFill>
                  <a:latin typeface="Verdana" panose="020B0604030504040204" pitchFamily="34" charset="0"/>
                </a:rPr>
                <a:t>Keberadaan</a:t>
              </a:r>
              <a:endParaRPr lang="en-US" altLang="en-US" sz="1800" dirty="0"/>
            </a:p>
          </p:txBody>
        </p:sp>
        <p:sp>
          <p:nvSpPr>
            <p:cNvPr id="35863" name="Oval 20">
              <a:extLst>
                <a:ext uri="{FF2B5EF4-FFF2-40B4-BE49-F238E27FC236}">
                  <a16:creationId xmlns:a16="http://schemas.microsoft.com/office/drawing/2014/main" id="{3492F882-CF7A-4DA5-AF74-160257EEFDBB}"/>
                </a:ext>
              </a:extLst>
            </p:cNvPr>
            <p:cNvSpPr>
              <a:spLocks noChangeArrowheads="1"/>
            </p:cNvSpPr>
            <p:nvPr/>
          </p:nvSpPr>
          <p:spPr bwMode="gray">
            <a:xfrm rot="20601703">
              <a:off x="1853" y="1812"/>
              <a:ext cx="1629" cy="687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800" dirty="0" err="1"/>
                <a:t>Pemenuhan</a:t>
              </a:r>
              <a:endParaRPr lang="id-ID" altLang="en-US" sz="1800" dirty="0"/>
            </a:p>
          </p:txBody>
        </p:sp>
      </p:grpSp>
      <p:sp>
        <p:nvSpPr>
          <p:cNvPr id="25" name="Footer Placeholder 3">
            <a:extLst>
              <a:ext uri="{FF2B5EF4-FFF2-40B4-BE49-F238E27FC236}">
                <a16:creationId xmlns:a16="http://schemas.microsoft.com/office/drawing/2014/main" id="{F39C1FF7-6FE2-45AC-A43B-A229746947B9}"/>
              </a:ext>
            </a:extLst>
          </p:cNvPr>
          <p:cNvSpPr txBox="1">
            <a:spLocks/>
          </p:cNvSpPr>
          <p:nvPr/>
        </p:nvSpPr>
        <p:spPr>
          <a:xfrm>
            <a:off x="7846565" y="731767"/>
            <a:ext cx="3385649" cy="36512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dirty="0" err="1"/>
              <a:t>Tujuan</a:t>
            </a:r>
            <a:endParaRPr lang="en-US" altLang="en-US" dirty="0"/>
          </a:p>
        </p:txBody>
      </p:sp>
      <p:sp>
        <p:nvSpPr>
          <p:cNvPr id="26" name="Footer Placeholder 3">
            <a:extLst>
              <a:ext uri="{FF2B5EF4-FFF2-40B4-BE49-F238E27FC236}">
                <a16:creationId xmlns:a16="http://schemas.microsoft.com/office/drawing/2014/main" id="{6F5D66EB-CD66-4BA3-92F3-AFA8C4D9FD5D}"/>
              </a:ext>
            </a:extLst>
          </p:cNvPr>
          <p:cNvSpPr txBox="1">
            <a:spLocks/>
          </p:cNvSpPr>
          <p:nvPr/>
        </p:nvSpPr>
        <p:spPr>
          <a:xfrm>
            <a:off x="7835933" y="1157069"/>
            <a:ext cx="3721658" cy="36512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dirty="0" err="1"/>
              <a:t>Sasaran</a:t>
            </a:r>
            <a:endParaRPr lang="en-US" altLang="en-US" dirty="0"/>
          </a:p>
        </p:txBody>
      </p:sp>
      <p:sp>
        <p:nvSpPr>
          <p:cNvPr id="27" name="Footer Placeholder 3">
            <a:extLst>
              <a:ext uri="{FF2B5EF4-FFF2-40B4-BE49-F238E27FC236}">
                <a16:creationId xmlns:a16="http://schemas.microsoft.com/office/drawing/2014/main" id="{30C27536-DB07-40C2-BC00-FAEC219CEF03}"/>
              </a:ext>
            </a:extLst>
          </p:cNvPr>
          <p:cNvSpPr txBox="1">
            <a:spLocks/>
          </p:cNvSpPr>
          <p:nvPr/>
        </p:nvSpPr>
        <p:spPr>
          <a:xfrm>
            <a:off x="7804036" y="1550473"/>
            <a:ext cx="4114800" cy="36512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dirty="0" err="1"/>
              <a:t>Keinginan</a:t>
            </a:r>
            <a:endParaRPr lang="en-US" altLang="en-US" dirty="0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242ECB9B-0A22-4BB9-908B-6D33C62AC6ED}"/>
              </a:ext>
            </a:extLst>
          </p:cNvPr>
          <p:cNvCxnSpPr/>
          <p:nvPr/>
        </p:nvCxnSpPr>
        <p:spPr>
          <a:xfrm flipV="1">
            <a:off x="8458199" y="2087628"/>
            <a:ext cx="3712188" cy="10362"/>
          </a:xfrm>
          <a:prstGeom prst="line">
            <a:avLst/>
          </a:prstGeom>
          <a:ln w="762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4FD73B1C-BB87-47A2-A6CE-90EC7D9EFD8B}"/>
              </a:ext>
            </a:extLst>
          </p:cNvPr>
          <p:cNvCxnSpPr>
            <a:cxnSpLocks/>
          </p:cNvCxnSpPr>
          <p:nvPr/>
        </p:nvCxnSpPr>
        <p:spPr>
          <a:xfrm>
            <a:off x="-27056" y="2054058"/>
            <a:ext cx="3441836" cy="67139"/>
          </a:xfrm>
          <a:prstGeom prst="line">
            <a:avLst/>
          </a:prstGeom>
          <a:ln w="762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Footer Placeholder 3">
            <a:extLst>
              <a:ext uri="{FF2B5EF4-FFF2-40B4-BE49-F238E27FC236}">
                <a16:creationId xmlns:a16="http://schemas.microsoft.com/office/drawing/2014/main" id="{090CDBB3-0725-417E-8090-6B4EFD7EF4AF}"/>
              </a:ext>
            </a:extLst>
          </p:cNvPr>
          <p:cNvSpPr txBox="1">
            <a:spLocks/>
          </p:cNvSpPr>
          <p:nvPr/>
        </p:nvSpPr>
        <p:spPr>
          <a:xfrm>
            <a:off x="7740241" y="2231005"/>
            <a:ext cx="4114800" cy="36512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dirty="0"/>
              <a:t>   </a:t>
            </a:r>
            <a:r>
              <a:rPr lang="en-US" altLang="en-US" dirty="0" err="1"/>
              <a:t>Kekuasaan</a:t>
            </a:r>
            <a:endParaRPr lang="en-US" altLang="en-US" dirty="0"/>
          </a:p>
        </p:txBody>
      </p:sp>
      <p:sp>
        <p:nvSpPr>
          <p:cNvPr id="33" name="Footer Placeholder 3">
            <a:extLst>
              <a:ext uri="{FF2B5EF4-FFF2-40B4-BE49-F238E27FC236}">
                <a16:creationId xmlns:a16="http://schemas.microsoft.com/office/drawing/2014/main" id="{CBAF0E47-6BEE-4054-973C-F28AB2801D07}"/>
              </a:ext>
            </a:extLst>
          </p:cNvPr>
          <p:cNvSpPr txBox="1">
            <a:spLocks/>
          </p:cNvSpPr>
          <p:nvPr/>
        </p:nvSpPr>
        <p:spPr>
          <a:xfrm>
            <a:off x="7740241" y="2666837"/>
            <a:ext cx="3491973" cy="36512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dirty="0"/>
              <a:t>   Tenaga</a:t>
            </a:r>
          </a:p>
        </p:txBody>
      </p:sp>
      <p:sp>
        <p:nvSpPr>
          <p:cNvPr id="34" name="Footer Placeholder 3">
            <a:extLst>
              <a:ext uri="{FF2B5EF4-FFF2-40B4-BE49-F238E27FC236}">
                <a16:creationId xmlns:a16="http://schemas.microsoft.com/office/drawing/2014/main" id="{C93D01C5-0DFD-43BC-8053-38BB8579B6E7}"/>
              </a:ext>
            </a:extLst>
          </p:cNvPr>
          <p:cNvSpPr txBox="1">
            <a:spLocks/>
          </p:cNvSpPr>
          <p:nvPr/>
        </p:nvSpPr>
        <p:spPr>
          <a:xfrm>
            <a:off x="7857014" y="3035907"/>
            <a:ext cx="3491973" cy="36512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dirty="0"/>
              <a:t>   </a:t>
            </a:r>
            <a:r>
              <a:rPr lang="en-US" altLang="en-US" dirty="0" err="1"/>
              <a:t>Motivasi</a:t>
            </a:r>
            <a:endParaRPr lang="en-US" altLang="en-US" dirty="0"/>
          </a:p>
        </p:txBody>
      </p:sp>
      <p:sp>
        <p:nvSpPr>
          <p:cNvPr id="35" name="Footer Placeholder 3">
            <a:extLst>
              <a:ext uri="{FF2B5EF4-FFF2-40B4-BE49-F238E27FC236}">
                <a16:creationId xmlns:a16="http://schemas.microsoft.com/office/drawing/2014/main" id="{CB738A0E-AE02-49EF-9854-CD3A5423993A}"/>
              </a:ext>
            </a:extLst>
          </p:cNvPr>
          <p:cNvSpPr txBox="1">
            <a:spLocks/>
          </p:cNvSpPr>
          <p:nvPr/>
        </p:nvSpPr>
        <p:spPr>
          <a:xfrm>
            <a:off x="7757429" y="3451569"/>
            <a:ext cx="3491973" cy="36512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dirty="0"/>
              <a:t>   </a:t>
            </a:r>
            <a:r>
              <a:rPr lang="en-US" altLang="en-US" dirty="0" err="1"/>
              <a:t>Kontrol</a:t>
            </a:r>
            <a:endParaRPr lang="en-US" altLang="en-US" dirty="0"/>
          </a:p>
        </p:txBody>
      </p: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624D5F29-3DDE-43AE-9681-4BCF3193BBA3}"/>
              </a:ext>
            </a:extLst>
          </p:cNvPr>
          <p:cNvCxnSpPr/>
          <p:nvPr/>
        </p:nvCxnSpPr>
        <p:spPr>
          <a:xfrm flipV="1">
            <a:off x="8415669" y="4086549"/>
            <a:ext cx="3712188" cy="10362"/>
          </a:xfrm>
          <a:prstGeom prst="line">
            <a:avLst/>
          </a:prstGeom>
          <a:ln w="762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7" name="Footer Placeholder 3">
            <a:extLst>
              <a:ext uri="{FF2B5EF4-FFF2-40B4-BE49-F238E27FC236}">
                <a16:creationId xmlns:a16="http://schemas.microsoft.com/office/drawing/2014/main" id="{8283EAAE-6E25-4174-9141-A3A9E307720B}"/>
              </a:ext>
            </a:extLst>
          </p:cNvPr>
          <p:cNvSpPr txBox="1">
            <a:spLocks/>
          </p:cNvSpPr>
          <p:nvPr/>
        </p:nvSpPr>
        <p:spPr>
          <a:xfrm>
            <a:off x="7736164" y="4227746"/>
            <a:ext cx="3491973" cy="36512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dirty="0"/>
              <a:t>   </a:t>
            </a:r>
            <a:r>
              <a:rPr lang="en-US" altLang="en-US" dirty="0" err="1"/>
              <a:t>Struktur</a:t>
            </a:r>
            <a:endParaRPr lang="en-US" altLang="en-US" dirty="0"/>
          </a:p>
        </p:txBody>
      </p:sp>
      <p:sp>
        <p:nvSpPr>
          <p:cNvPr id="38" name="Footer Placeholder 3">
            <a:extLst>
              <a:ext uri="{FF2B5EF4-FFF2-40B4-BE49-F238E27FC236}">
                <a16:creationId xmlns:a16="http://schemas.microsoft.com/office/drawing/2014/main" id="{F86EAA64-DB9E-4FFD-AB58-BEF37E34966E}"/>
              </a:ext>
            </a:extLst>
          </p:cNvPr>
          <p:cNvSpPr txBox="1">
            <a:spLocks/>
          </p:cNvSpPr>
          <p:nvPr/>
        </p:nvSpPr>
        <p:spPr>
          <a:xfrm>
            <a:off x="7725532" y="4631783"/>
            <a:ext cx="3300432" cy="36512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dirty="0"/>
              <a:t>   </a:t>
            </a:r>
            <a:r>
              <a:rPr lang="en-US" altLang="en-US" dirty="0" err="1"/>
              <a:t>Sistem</a:t>
            </a:r>
            <a:endParaRPr lang="en-US" altLang="en-US" dirty="0"/>
          </a:p>
        </p:txBody>
      </p:sp>
      <p:sp>
        <p:nvSpPr>
          <p:cNvPr id="39" name="Footer Placeholder 3">
            <a:extLst>
              <a:ext uri="{FF2B5EF4-FFF2-40B4-BE49-F238E27FC236}">
                <a16:creationId xmlns:a16="http://schemas.microsoft.com/office/drawing/2014/main" id="{C6B7EC79-7D46-424B-93C7-2CFE684EAD49}"/>
              </a:ext>
            </a:extLst>
          </p:cNvPr>
          <p:cNvSpPr txBox="1">
            <a:spLocks/>
          </p:cNvSpPr>
          <p:nvPr/>
        </p:nvSpPr>
        <p:spPr>
          <a:xfrm>
            <a:off x="8187069" y="5014555"/>
            <a:ext cx="2828261" cy="36512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dirty="0"/>
              <a:t>   </a:t>
            </a:r>
            <a:r>
              <a:rPr lang="en-US" altLang="en-US" dirty="0" err="1"/>
              <a:t>Kebijakan</a:t>
            </a:r>
            <a:endParaRPr lang="en-US" altLang="en-US" dirty="0"/>
          </a:p>
        </p:txBody>
      </p:sp>
      <p:sp>
        <p:nvSpPr>
          <p:cNvPr id="41" name="Footer Placeholder 3">
            <a:extLst>
              <a:ext uri="{FF2B5EF4-FFF2-40B4-BE49-F238E27FC236}">
                <a16:creationId xmlns:a16="http://schemas.microsoft.com/office/drawing/2014/main" id="{0F735BD0-C0A5-44BB-ADF8-CCEDC290281C}"/>
              </a:ext>
            </a:extLst>
          </p:cNvPr>
          <p:cNvSpPr txBox="1">
            <a:spLocks/>
          </p:cNvSpPr>
          <p:nvPr/>
        </p:nvSpPr>
        <p:spPr>
          <a:xfrm>
            <a:off x="8089285" y="5365305"/>
            <a:ext cx="2828261" cy="36512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dirty="0"/>
              <a:t>    </a:t>
            </a:r>
            <a:r>
              <a:rPr lang="en-US" altLang="en-US" dirty="0" err="1"/>
              <a:t>Prosedur</a:t>
            </a:r>
            <a:endParaRPr lang="en-US" altLang="en-US" dirty="0"/>
          </a:p>
        </p:txBody>
      </p:sp>
      <p:sp>
        <p:nvSpPr>
          <p:cNvPr id="42" name="Footer Placeholder 3">
            <a:extLst>
              <a:ext uri="{FF2B5EF4-FFF2-40B4-BE49-F238E27FC236}">
                <a16:creationId xmlns:a16="http://schemas.microsoft.com/office/drawing/2014/main" id="{4E9421A6-579B-4DF5-9EF8-5834872DAFE3}"/>
              </a:ext>
            </a:extLst>
          </p:cNvPr>
          <p:cNvSpPr txBox="1">
            <a:spLocks/>
          </p:cNvSpPr>
          <p:nvPr/>
        </p:nvSpPr>
        <p:spPr>
          <a:xfrm>
            <a:off x="-797705" y="146978"/>
            <a:ext cx="3019909" cy="36512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dirty="0" err="1"/>
              <a:t>Makna</a:t>
            </a:r>
            <a:endParaRPr lang="en-US" altLang="en-US" dirty="0"/>
          </a:p>
        </p:txBody>
      </p:sp>
      <p:sp>
        <p:nvSpPr>
          <p:cNvPr id="43" name="Footer Placeholder 3">
            <a:extLst>
              <a:ext uri="{FF2B5EF4-FFF2-40B4-BE49-F238E27FC236}">
                <a16:creationId xmlns:a16="http://schemas.microsoft.com/office/drawing/2014/main" id="{DDE15649-09B7-4F05-99DA-581B92BDA077}"/>
              </a:ext>
            </a:extLst>
          </p:cNvPr>
          <p:cNvSpPr txBox="1">
            <a:spLocks/>
          </p:cNvSpPr>
          <p:nvPr/>
        </p:nvSpPr>
        <p:spPr>
          <a:xfrm>
            <a:off x="-212182" y="549234"/>
            <a:ext cx="3019909" cy="36512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dirty="0"/>
              <a:t>Nilai </a:t>
            </a:r>
            <a:r>
              <a:rPr lang="en-US" altLang="en-US" dirty="0" err="1"/>
              <a:t>panduan</a:t>
            </a:r>
            <a:endParaRPr lang="en-US" altLang="en-US" dirty="0"/>
          </a:p>
        </p:txBody>
      </p:sp>
      <p:sp>
        <p:nvSpPr>
          <p:cNvPr id="44" name="Footer Placeholder 3">
            <a:extLst>
              <a:ext uri="{FF2B5EF4-FFF2-40B4-BE49-F238E27FC236}">
                <a16:creationId xmlns:a16="http://schemas.microsoft.com/office/drawing/2014/main" id="{96EEF470-4404-46EF-8D6F-38CA16FC4BDF}"/>
              </a:ext>
            </a:extLst>
          </p:cNvPr>
          <p:cNvSpPr txBox="1">
            <a:spLocks/>
          </p:cNvSpPr>
          <p:nvPr/>
        </p:nvSpPr>
        <p:spPr>
          <a:xfrm>
            <a:off x="-233446" y="921374"/>
            <a:ext cx="1971758" cy="36512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dirty="0" err="1"/>
              <a:t>Prinsip</a:t>
            </a:r>
            <a:endParaRPr lang="en-US" altLang="en-US" dirty="0"/>
          </a:p>
        </p:txBody>
      </p:sp>
      <p:sp>
        <p:nvSpPr>
          <p:cNvPr id="45" name="Footer Placeholder 3">
            <a:extLst>
              <a:ext uri="{FF2B5EF4-FFF2-40B4-BE49-F238E27FC236}">
                <a16:creationId xmlns:a16="http://schemas.microsoft.com/office/drawing/2014/main" id="{6FC3AA5C-FBA8-42DD-9622-2EB10D335E49}"/>
              </a:ext>
            </a:extLst>
          </p:cNvPr>
          <p:cNvSpPr txBox="1">
            <a:spLocks/>
          </p:cNvSpPr>
          <p:nvPr/>
        </p:nvSpPr>
        <p:spPr>
          <a:xfrm>
            <a:off x="-244079" y="1325411"/>
            <a:ext cx="1577418" cy="36512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dirty="0"/>
              <a:t> </a:t>
            </a:r>
            <a:r>
              <a:rPr lang="en-US" altLang="en-US" dirty="0" err="1"/>
              <a:t>Etika</a:t>
            </a:r>
            <a:endParaRPr lang="en-US" altLang="en-US" dirty="0"/>
          </a:p>
        </p:txBody>
      </p:sp>
      <p:sp>
        <p:nvSpPr>
          <p:cNvPr id="46" name="Footer Placeholder 3">
            <a:extLst>
              <a:ext uri="{FF2B5EF4-FFF2-40B4-BE49-F238E27FC236}">
                <a16:creationId xmlns:a16="http://schemas.microsoft.com/office/drawing/2014/main" id="{C4AA391D-7C05-400F-9F29-252D37964503}"/>
              </a:ext>
            </a:extLst>
          </p:cNvPr>
          <p:cNvSpPr txBox="1">
            <a:spLocks/>
          </p:cNvSpPr>
          <p:nvPr/>
        </p:nvSpPr>
        <p:spPr>
          <a:xfrm>
            <a:off x="-214806" y="3451569"/>
            <a:ext cx="2053489" cy="36512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dirty="0"/>
              <a:t> </a:t>
            </a:r>
            <a:r>
              <a:rPr lang="en-US" altLang="en-US" dirty="0" err="1"/>
              <a:t>Identitas</a:t>
            </a:r>
            <a:endParaRPr lang="en-US" altLang="en-US" dirty="0"/>
          </a:p>
        </p:txBody>
      </p:sp>
      <p:sp>
        <p:nvSpPr>
          <p:cNvPr id="48" name="Footer Placeholder 3">
            <a:extLst>
              <a:ext uri="{FF2B5EF4-FFF2-40B4-BE49-F238E27FC236}">
                <a16:creationId xmlns:a16="http://schemas.microsoft.com/office/drawing/2014/main" id="{60F9B612-AC7E-4E30-A4BF-F7A77EEF92E9}"/>
              </a:ext>
            </a:extLst>
          </p:cNvPr>
          <p:cNvSpPr txBox="1">
            <a:spLocks/>
          </p:cNvSpPr>
          <p:nvPr/>
        </p:nvSpPr>
        <p:spPr>
          <a:xfrm>
            <a:off x="-57871" y="2599396"/>
            <a:ext cx="2285387" cy="36512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dirty="0"/>
              <a:t> </a:t>
            </a:r>
            <a:r>
              <a:rPr lang="en-US" altLang="en-US" dirty="0" err="1"/>
              <a:t>Keberadaan</a:t>
            </a:r>
            <a:endParaRPr lang="en-US" altLang="en-US" dirty="0"/>
          </a:p>
        </p:txBody>
      </p:sp>
      <p:sp>
        <p:nvSpPr>
          <p:cNvPr id="49" name="Footer Placeholder 3">
            <a:extLst>
              <a:ext uri="{FF2B5EF4-FFF2-40B4-BE49-F238E27FC236}">
                <a16:creationId xmlns:a16="http://schemas.microsoft.com/office/drawing/2014/main" id="{98F63A0A-2CA6-427A-847A-AC8FC4FAB3DE}"/>
              </a:ext>
            </a:extLst>
          </p:cNvPr>
          <p:cNvSpPr txBox="1">
            <a:spLocks/>
          </p:cNvSpPr>
          <p:nvPr/>
        </p:nvSpPr>
        <p:spPr>
          <a:xfrm>
            <a:off x="-443745" y="3035906"/>
            <a:ext cx="2285387" cy="36512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dirty="0"/>
              <a:t> Sejarah</a:t>
            </a:r>
          </a:p>
        </p:txBody>
      </p: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605DD680-CE61-41B1-8481-6F0ED4D7E4AF}"/>
              </a:ext>
            </a:extLst>
          </p:cNvPr>
          <p:cNvCxnSpPr>
            <a:cxnSpLocks/>
          </p:cNvCxnSpPr>
          <p:nvPr/>
        </p:nvCxnSpPr>
        <p:spPr>
          <a:xfrm>
            <a:off x="37213" y="4139441"/>
            <a:ext cx="2813703" cy="14232"/>
          </a:xfrm>
          <a:prstGeom prst="line">
            <a:avLst/>
          </a:prstGeom>
          <a:ln w="762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2" name="Footer Placeholder 3">
            <a:extLst>
              <a:ext uri="{FF2B5EF4-FFF2-40B4-BE49-F238E27FC236}">
                <a16:creationId xmlns:a16="http://schemas.microsoft.com/office/drawing/2014/main" id="{69D5BA83-BDC1-4835-9187-7CEFE3C6C6D6}"/>
              </a:ext>
            </a:extLst>
          </p:cNvPr>
          <p:cNvSpPr txBox="1">
            <a:spLocks/>
          </p:cNvSpPr>
          <p:nvPr/>
        </p:nvSpPr>
        <p:spPr>
          <a:xfrm>
            <a:off x="-792147" y="4233842"/>
            <a:ext cx="2500295" cy="36512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dirty="0"/>
              <a:t> Men</a:t>
            </a:r>
            <a:endParaRPr lang="en-US" altLang="en-US" sz="2400" dirty="0"/>
          </a:p>
        </p:txBody>
      </p:sp>
      <p:sp>
        <p:nvSpPr>
          <p:cNvPr id="53" name="Footer Placeholder 3">
            <a:extLst>
              <a:ext uri="{FF2B5EF4-FFF2-40B4-BE49-F238E27FC236}">
                <a16:creationId xmlns:a16="http://schemas.microsoft.com/office/drawing/2014/main" id="{5804AEDA-8609-400D-8898-36EC51ABA8CD}"/>
              </a:ext>
            </a:extLst>
          </p:cNvPr>
          <p:cNvSpPr txBox="1">
            <a:spLocks/>
          </p:cNvSpPr>
          <p:nvPr/>
        </p:nvSpPr>
        <p:spPr>
          <a:xfrm>
            <a:off x="-384184" y="4555104"/>
            <a:ext cx="2053489" cy="36512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dirty="0"/>
              <a:t> Money</a:t>
            </a:r>
          </a:p>
        </p:txBody>
      </p:sp>
      <p:sp>
        <p:nvSpPr>
          <p:cNvPr id="54" name="Footer Placeholder 3">
            <a:extLst>
              <a:ext uri="{FF2B5EF4-FFF2-40B4-BE49-F238E27FC236}">
                <a16:creationId xmlns:a16="http://schemas.microsoft.com/office/drawing/2014/main" id="{C1A63999-FEED-4205-B7A0-154750B5D8D1}"/>
              </a:ext>
            </a:extLst>
          </p:cNvPr>
          <p:cNvSpPr txBox="1">
            <a:spLocks/>
          </p:cNvSpPr>
          <p:nvPr/>
        </p:nvSpPr>
        <p:spPr>
          <a:xfrm>
            <a:off x="-209946" y="6429554"/>
            <a:ext cx="2053489" cy="36512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dirty="0"/>
              <a:t> </a:t>
            </a:r>
            <a:r>
              <a:rPr lang="en-US" altLang="en-US" dirty="0" err="1"/>
              <a:t>Informasi</a:t>
            </a:r>
            <a:endParaRPr lang="en-US" altLang="en-US" dirty="0"/>
          </a:p>
        </p:txBody>
      </p:sp>
      <p:sp>
        <p:nvSpPr>
          <p:cNvPr id="55" name="Footer Placeholder 3">
            <a:extLst>
              <a:ext uri="{FF2B5EF4-FFF2-40B4-BE49-F238E27FC236}">
                <a16:creationId xmlns:a16="http://schemas.microsoft.com/office/drawing/2014/main" id="{3236DA7B-46D0-4C50-8B6C-C36019B914B9}"/>
              </a:ext>
            </a:extLst>
          </p:cNvPr>
          <p:cNvSpPr txBox="1">
            <a:spLocks/>
          </p:cNvSpPr>
          <p:nvPr/>
        </p:nvSpPr>
        <p:spPr>
          <a:xfrm>
            <a:off x="-374301" y="4922548"/>
            <a:ext cx="2427159" cy="36512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dirty="0"/>
              <a:t>Methods</a:t>
            </a:r>
          </a:p>
        </p:txBody>
      </p:sp>
      <p:sp>
        <p:nvSpPr>
          <p:cNvPr id="56" name="Footer Placeholder 3">
            <a:extLst>
              <a:ext uri="{FF2B5EF4-FFF2-40B4-BE49-F238E27FC236}">
                <a16:creationId xmlns:a16="http://schemas.microsoft.com/office/drawing/2014/main" id="{E2058447-D966-4DEC-86D5-C758198A817F}"/>
              </a:ext>
            </a:extLst>
          </p:cNvPr>
          <p:cNvSpPr txBox="1">
            <a:spLocks/>
          </p:cNvSpPr>
          <p:nvPr/>
        </p:nvSpPr>
        <p:spPr>
          <a:xfrm>
            <a:off x="-332845" y="5287673"/>
            <a:ext cx="2427159" cy="36512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dirty="0"/>
              <a:t>Materials</a:t>
            </a:r>
          </a:p>
        </p:txBody>
      </p:sp>
      <p:sp>
        <p:nvSpPr>
          <p:cNvPr id="57" name="Footer Placeholder 3">
            <a:extLst>
              <a:ext uri="{FF2B5EF4-FFF2-40B4-BE49-F238E27FC236}">
                <a16:creationId xmlns:a16="http://schemas.microsoft.com/office/drawing/2014/main" id="{DCA3A876-7665-4CD8-B0B1-EEAA96D35D74}"/>
              </a:ext>
            </a:extLst>
          </p:cNvPr>
          <p:cNvSpPr txBox="1">
            <a:spLocks/>
          </p:cNvSpPr>
          <p:nvPr/>
        </p:nvSpPr>
        <p:spPr>
          <a:xfrm>
            <a:off x="-286263" y="5647827"/>
            <a:ext cx="2427159" cy="36512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dirty="0"/>
              <a:t>Machines</a:t>
            </a:r>
          </a:p>
        </p:txBody>
      </p:sp>
      <p:sp>
        <p:nvSpPr>
          <p:cNvPr id="58" name="Footer Placeholder 3">
            <a:extLst>
              <a:ext uri="{FF2B5EF4-FFF2-40B4-BE49-F238E27FC236}">
                <a16:creationId xmlns:a16="http://schemas.microsoft.com/office/drawing/2014/main" id="{BD93F29A-2BAD-4BD5-A7C3-F71EB01B2BC5}"/>
              </a:ext>
            </a:extLst>
          </p:cNvPr>
          <p:cNvSpPr txBox="1">
            <a:spLocks/>
          </p:cNvSpPr>
          <p:nvPr/>
        </p:nvSpPr>
        <p:spPr>
          <a:xfrm>
            <a:off x="-296895" y="5934906"/>
            <a:ext cx="2427159" cy="36512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dirty="0"/>
              <a:t>Marketing</a:t>
            </a:r>
          </a:p>
        </p:txBody>
      </p:sp>
      <p:sp>
        <p:nvSpPr>
          <p:cNvPr id="59" name="Footer Placeholder 3">
            <a:extLst>
              <a:ext uri="{FF2B5EF4-FFF2-40B4-BE49-F238E27FC236}">
                <a16:creationId xmlns:a16="http://schemas.microsoft.com/office/drawing/2014/main" id="{A4AF0B88-C095-4895-8BB9-771CD1E9A459}"/>
              </a:ext>
            </a:extLst>
          </p:cNvPr>
          <p:cNvSpPr txBox="1">
            <a:spLocks/>
          </p:cNvSpPr>
          <p:nvPr/>
        </p:nvSpPr>
        <p:spPr>
          <a:xfrm>
            <a:off x="-456740" y="6190543"/>
            <a:ext cx="2427159" cy="36512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dirty="0"/>
              <a:t>Minutes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7C4C1847-36D9-48E2-B07D-A2D2E6FADA0C}"/>
              </a:ext>
            </a:extLst>
          </p:cNvPr>
          <p:cNvCxnSpPr/>
          <p:nvPr/>
        </p:nvCxnSpPr>
        <p:spPr>
          <a:xfrm>
            <a:off x="5979318" y="63321"/>
            <a:ext cx="0" cy="858053"/>
          </a:xfrm>
          <a:prstGeom prst="line">
            <a:avLst/>
          </a:prstGeom>
          <a:ln w="762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374D2033-CD14-4FB4-BC85-7BCAE3FA7AAC}"/>
              </a:ext>
            </a:extLst>
          </p:cNvPr>
          <p:cNvCxnSpPr>
            <a:cxnSpLocks/>
          </p:cNvCxnSpPr>
          <p:nvPr/>
        </p:nvCxnSpPr>
        <p:spPr>
          <a:xfrm>
            <a:off x="5787932" y="5730430"/>
            <a:ext cx="0" cy="1102646"/>
          </a:xfrm>
          <a:prstGeom prst="line">
            <a:avLst/>
          </a:prstGeom>
          <a:ln w="762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Ellipse 58">
            <a:extLst>
              <a:ext uri="{FF2B5EF4-FFF2-40B4-BE49-F238E27FC236}">
                <a16:creationId xmlns:a16="http://schemas.microsoft.com/office/drawing/2014/main" id="{B58FFF4B-BED9-4DBB-9A1A-4948099F28A1}"/>
              </a:ext>
            </a:extLst>
          </p:cNvPr>
          <p:cNvSpPr/>
          <p:nvPr/>
        </p:nvSpPr>
        <p:spPr>
          <a:xfrm>
            <a:off x="4150464" y="1517516"/>
            <a:ext cx="3985098" cy="3985098"/>
          </a:xfrm>
          <a:prstGeom prst="ellipse">
            <a:avLst/>
          </a:prstGeom>
          <a:solidFill>
            <a:schemeClr val="bg1">
              <a:lumMod val="50000"/>
            </a:schemeClr>
          </a:solidFill>
          <a:ln w="9525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anchor="ctr"/>
          <a:lstStyle/>
          <a:p>
            <a:pPr indent="-342900" algn="ctr">
              <a:buFont typeface="Calibri" pitchFamily="-112" charset="0"/>
              <a:buAutoNum type="arabicPeriod"/>
              <a:defRPr/>
            </a:pPr>
            <a:endParaRPr lang="en-US">
              <a:solidFill>
                <a:srgbClr val="FFFFFF"/>
              </a:solidFill>
              <a:latin typeface="Calibri" pitchFamily="-112" charset="0"/>
              <a:ea typeface="ＭＳ Ｐゴシック" pitchFamily="-112" charset="-128"/>
            </a:endParaRPr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EDCE8F39-2D49-48E0-885D-B9BBDF23594E}"/>
              </a:ext>
            </a:extLst>
          </p:cNvPr>
          <p:cNvSpPr/>
          <p:nvPr/>
        </p:nvSpPr>
        <p:spPr>
          <a:xfrm>
            <a:off x="2477665" y="277316"/>
            <a:ext cx="7549117" cy="6453962"/>
          </a:xfrm>
          <a:prstGeom prst="ellipse">
            <a:avLst/>
          </a:prstGeom>
          <a:gradFill flip="none" rotWithShape="1">
            <a:gsLst>
              <a:gs pos="25000">
                <a:schemeClr val="accent5">
                  <a:lumMod val="40000"/>
                  <a:lumOff val="60000"/>
                </a:schemeClr>
              </a:gs>
              <a:gs pos="100000">
                <a:srgbClr val="046D86"/>
              </a:gs>
            </a:gsLst>
            <a:lin ang="2700000" scaled="1"/>
            <a:tileRect/>
          </a:gradFill>
          <a:ln w="9525" cap="flat" cmpd="sng" algn="ctr">
            <a:noFill/>
            <a:prstDash val="solid"/>
          </a:ln>
          <a:effectLst/>
        </p:spPr>
        <p:txBody>
          <a:bodyPr anchor="ctr"/>
          <a:lstStyle/>
          <a:p>
            <a:pPr indent="-342900" algn="ctr">
              <a:buFont typeface="Calibri" pitchFamily="-112" charset="0"/>
              <a:buAutoNum type="arabicPeriod"/>
              <a:defRPr/>
            </a:pPr>
            <a:endParaRPr lang="en-US">
              <a:solidFill>
                <a:srgbClr val="FFFFFF"/>
              </a:solidFill>
              <a:latin typeface="Calibri" pitchFamily="-112" charset="0"/>
              <a:ea typeface="ＭＳ Ｐゴシック" pitchFamily="-112" charset="-128"/>
            </a:endParaRPr>
          </a:p>
        </p:txBody>
      </p:sp>
      <p:sp>
        <p:nvSpPr>
          <p:cNvPr id="5" name="Ellipse 4">
            <a:extLst>
              <a:ext uri="{FF2B5EF4-FFF2-40B4-BE49-F238E27FC236}">
                <a16:creationId xmlns:a16="http://schemas.microsoft.com/office/drawing/2014/main" id="{01A708CB-7E5A-42BF-8A46-79FBE6547500}"/>
              </a:ext>
            </a:extLst>
          </p:cNvPr>
          <p:cNvSpPr/>
          <p:nvPr/>
        </p:nvSpPr>
        <p:spPr>
          <a:xfrm>
            <a:off x="3615070" y="1355386"/>
            <a:ext cx="5172250" cy="4343665"/>
          </a:xfrm>
          <a:prstGeom prst="ellipse">
            <a:avLst/>
          </a:prstGeom>
          <a:solidFill>
            <a:srgbClr val="002060"/>
          </a:solidFill>
          <a:ln w="9525" cap="flat" cmpd="sng" algn="ctr">
            <a:noFill/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latin typeface="Calibri" pitchFamily="-112" charset="0"/>
              <a:ea typeface="ＭＳ Ｐゴシック" pitchFamily="-112" charset="-128"/>
            </a:endParaRPr>
          </a:p>
        </p:txBody>
      </p:sp>
      <p:sp>
        <p:nvSpPr>
          <p:cNvPr id="54" name="Ellipse 53">
            <a:extLst>
              <a:ext uri="{FF2B5EF4-FFF2-40B4-BE49-F238E27FC236}">
                <a16:creationId xmlns:a16="http://schemas.microsoft.com/office/drawing/2014/main" id="{9C3F82E5-A41C-44EB-B6E3-938070DFBDF2}"/>
              </a:ext>
            </a:extLst>
          </p:cNvPr>
          <p:cNvSpPr/>
          <p:nvPr/>
        </p:nvSpPr>
        <p:spPr bwMode="auto">
          <a:xfrm>
            <a:off x="4048326" y="5456476"/>
            <a:ext cx="4297363" cy="624425"/>
          </a:xfrm>
          <a:prstGeom prst="ellipse">
            <a:avLst/>
          </a:prstGeom>
          <a:gradFill flip="none" rotWithShape="1">
            <a:gsLst>
              <a:gs pos="24000">
                <a:sysClr val="windowText" lastClr="000000">
                  <a:alpha val="44000"/>
                </a:sysClr>
              </a:gs>
              <a:gs pos="100000">
                <a:sysClr val="window" lastClr="FFFFFF">
                  <a:alpha val="0"/>
                </a:sysClr>
              </a:gs>
            </a:gsLst>
            <a:path path="shape">
              <a:fillToRect l="50000" t="50000" r="50000" b="50000"/>
            </a:path>
            <a:tileRect/>
          </a:gradFill>
          <a:ln w="9525" cap="flat" cmpd="sng" algn="ctr">
            <a:noFill/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da-DK">
              <a:solidFill>
                <a:srgbClr val="FFFFFF"/>
              </a:solidFill>
              <a:latin typeface="Calibri" pitchFamily="-112" charset="0"/>
              <a:ea typeface="ＭＳ Ｐゴシック" pitchFamily="-112" charset="-128"/>
            </a:endParaRPr>
          </a:p>
        </p:txBody>
      </p:sp>
      <p:sp>
        <p:nvSpPr>
          <p:cNvPr id="2062" name="Ellipse 56">
            <a:extLst>
              <a:ext uri="{FF2B5EF4-FFF2-40B4-BE49-F238E27FC236}">
                <a16:creationId xmlns:a16="http://schemas.microsoft.com/office/drawing/2014/main" id="{A819AFC1-82A5-47C8-A264-6836505CC39B}"/>
              </a:ext>
            </a:extLst>
          </p:cNvPr>
          <p:cNvSpPr>
            <a:spLocks noChangeArrowheads="1"/>
          </p:cNvSpPr>
          <p:nvPr/>
        </p:nvSpPr>
        <p:spPr bwMode="auto">
          <a:xfrm rot="14934367">
            <a:off x="5430838" y="3071813"/>
            <a:ext cx="1500188" cy="1128713"/>
          </a:xfrm>
          <a:prstGeom prst="ellipse">
            <a:avLst/>
          </a:prstGeom>
          <a:solidFill>
            <a:srgbClr val="002060">
              <a:alpha val="27843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endParaRPr lang="en-US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58" name="Ellipse 57">
            <a:extLst>
              <a:ext uri="{FF2B5EF4-FFF2-40B4-BE49-F238E27FC236}">
                <a16:creationId xmlns:a16="http://schemas.microsoft.com/office/drawing/2014/main" id="{BD79DED7-F7A7-4425-AABC-DC2F1B3242F1}"/>
              </a:ext>
            </a:extLst>
          </p:cNvPr>
          <p:cNvSpPr/>
          <p:nvPr/>
        </p:nvSpPr>
        <p:spPr>
          <a:xfrm>
            <a:off x="5384435" y="2733227"/>
            <a:ext cx="1735578" cy="1583592"/>
          </a:xfrm>
          <a:prstGeom prst="ellipse">
            <a:avLst/>
          </a:prstGeom>
          <a:solidFill>
            <a:srgbClr val="FF0000"/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indent="-342900" algn="ctr">
              <a:buFont typeface="Calibri" pitchFamily="-112" charset="0"/>
              <a:buAutoNum type="arabicPeriod"/>
              <a:defRPr/>
            </a:pPr>
            <a:endParaRPr lang="en-US">
              <a:solidFill>
                <a:srgbClr val="FFFFFF"/>
              </a:solidFill>
              <a:latin typeface="Calibri" pitchFamily="-112" charset="0"/>
              <a:ea typeface="ＭＳ Ｐゴシック" pitchFamily="-112" charset="-128"/>
            </a:endParaRPr>
          </a:p>
        </p:txBody>
      </p:sp>
      <p:sp>
        <p:nvSpPr>
          <p:cNvPr id="2071" name="Rektangel 20">
            <a:extLst>
              <a:ext uri="{FF2B5EF4-FFF2-40B4-BE49-F238E27FC236}">
                <a16:creationId xmlns:a16="http://schemas.microsoft.com/office/drawing/2014/main" id="{D3893FAB-E85E-4564-9C99-2ED2972E38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20357" y="3205282"/>
            <a:ext cx="1357072" cy="9848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n-US" altLang="en-US" sz="2000" b="1" noProof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Pemimpin Otentik</a:t>
            </a:r>
          </a:p>
          <a:p>
            <a:pPr algn="ctr" eaLnBrk="1" hangingPunct="1"/>
            <a:endParaRPr lang="da-DK" altLang="en-US" dirty="0">
              <a:solidFill>
                <a:srgbClr val="31859C"/>
              </a:solidFill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F4636DAB-F688-4949-A36C-8786793F3C13}"/>
              </a:ext>
            </a:extLst>
          </p:cNvPr>
          <p:cNvCxnSpPr>
            <a:cxnSpLocks/>
            <a:endCxn id="7" idx="1"/>
          </p:cNvCxnSpPr>
          <p:nvPr/>
        </p:nvCxnSpPr>
        <p:spPr>
          <a:xfrm flipH="1" flipV="1">
            <a:off x="3583208" y="1222477"/>
            <a:ext cx="1984268" cy="1835810"/>
          </a:xfrm>
          <a:prstGeom prst="line">
            <a:avLst/>
          </a:prstGeom>
          <a:ln w="76200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32D744CF-B2C5-428F-9B4E-B64DD5B38275}"/>
              </a:ext>
            </a:extLst>
          </p:cNvPr>
          <p:cNvCxnSpPr>
            <a:cxnSpLocks/>
          </p:cNvCxnSpPr>
          <p:nvPr/>
        </p:nvCxnSpPr>
        <p:spPr>
          <a:xfrm flipV="1">
            <a:off x="6991958" y="973536"/>
            <a:ext cx="1662085" cy="2009453"/>
          </a:xfrm>
          <a:prstGeom prst="line">
            <a:avLst/>
          </a:prstGeom>
          <a:ln w="76200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1DE002B6-9071-44EF-8DF0-658C423221A1}"/>
              </a:ext>
            </a:extLst>
          </p:cNvPr>
          <p:cNvCxnSpPr>
            <a:cxnSpLocks/>
          </p:cNvCxnSpPr>
          <p:nvPr/>
        </p:nvCxnSpPr>
        <p:spPr>
          <a:xfrm>
            <a:off x="7055753" y="3918654"/>
            <a:ext cx="2502917" cy="1139891"/>
          </a:xfrm>
          <a:prstGeom prst="line">
            <a:avLst/>
          </a:prstGeom>
          <a:ln w="76200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DEE86901-725E-42F2-8D0A-BB07C22FD009}"/>
              </a:ext>
            </a:extLst>
          </p:cNvPr>
          <p:cNvCxnSpPr>
            <a:cxnSpLocks/>
            <a:stCxn id="58" idx="4"/>
          </p:cNvCxnSpPr>
          <p:nvPr/>
        </p:nvCxnSpPr>
        <p:spPr>
          <a:xfrm>
            <a:off x="6252224" y="4316819"/>
            <a:ext cx="155737" cy="2263865"/>
          </a:xfrm>
          <a:prstGeom prst="line">
            <a:avLst/>
          </a:prstGeom>
          <a:ln w="76200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48DD0CC6-50D7-423C-B9F4-FABDBF56A772}"/>
              </a:ext>
            </a:extLst>
          </p:cNvPr>
          <p:cNvCxnSpPr>
            <a:cxnSpLocks/>
          </p:cNvCxnSpPr>
          <p:nvPr/>
        </p:nvCxnSpPr>
        <p:spPr>
          <a:xfrm flipH="1">
            <a:off x="3094075" y="3812329"/>
            <a:ext cx="2345530" cy="1287117"/>
          </a:xfrm>
          <a:prstGeom prst="line">
            <a:avLst/>
          </a:prstGeom>
          <a:ln w="76200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34" name="Rektangel 20">
            <a:extLst>
              <a:ext uri="{FF2B5EF4-FFF2-40B4-BE49-F238E27FC236}">
                <a16:creationId xmlns:a16="http://schemas.microsoft.com/office/drawing/2014/main" id="{F1B53839-A55D-40F7-8219-55B67E36FB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41623" y="1642296"/>
            <a:ext cx="1357072" cy="677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n-US" altLang="en-US" sz="2000" b="1" noProof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Tujuan</a:t>
            </a:r>
          </a:p>
          <a:p>
            <a:pPr algn="ctr" eaLnBrk="1" hangingPunct="1"/>
            <a:endParaRPr lang="da-DK" altLang="en-US" dirty="0">
              <a:solidFill>
                <a:srgbClr val="31859C"/>
              </a:solidFill>
            </a:endParaRPr>
          </a:p>
        </p:txBody>
      </p:sp>
      <p:sp>
        <p:nvSpPr>
          <p:cNvPr id="35" name="Rektangel 20">
            <a:extLst>
              <a:ext uri="{FF2B5EF4-FFF2-40B4-BE49-F238E27FC236}">
                <a16:creationId xmlns:a16="http://schemas.microsoft.com/office/drawing/2014/main" id="{9C8D6E62-B45D-4DCD-8F31-47BAEB267A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64097" y="3045794"/>
            <a:ext cx="135707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n-US" altLang="en-US" sz="2000" b="1" noProof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Nilai</a:t>
            </a:r>
            <a:endParaRPr lang="da-DK" altLang="en-US" dirty="0">
              <a:solidFill>
                <a:srgbClr val="31859C"/>
              </a:solidFill>
            </a:endParaRPr>
          </a:p>
        </p:txBody>
      </p:sp>
      <p:sp>
        <p:nvSpPr>
          <p:cNvPr id="37" name="Rektangel 20">
            <a:extLst>
              <a:ext uri="{FF2B5EF4-FFF2-40B4-BE49-F238E27FC236}">
                <a16:creationId xmlns:a16="http://schemas.microsoft.com/office/drawing/2014/main" id="{BB602BB4-B32A-4B41-88CA-9DAD1D2294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92227" y="4661943"/>
            <a:ext cx="135707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n-US" altLang="en-US" sz="2000" b="1" noProof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Hubungan</a:t>
            </a:r>
            <a:endParaRPr lang="da-DK" altLang="en-US" dirty="0">
              <a:solidFill>
                <a:srgbClr val="31859C"/>
              </a:solidFill>
            </a:endParaRPr>
          </a:p>
        </p:txBody>
      </p:sp>
      <p:sp>
        <p:nvSpPr>
          <p:cNvPr id="39" name="Rektangel 20">
            <a:extLst>
              <a:ext uri="{FF2B5EF4-FFF2-40B4-BE49-F238E27FC236}">
                <a16:creationId xmlns:a16="http://schemas.microsoft.com/office/drawing/2014/main" id="{745AB169-9BDA-4429-90A5-B547E9A6FF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46469" y="4555618"/>
            <a:ext cx="1357072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n-US" altLang="en-US" sz="2000" b="1" noProof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Disiplin diri</a:t>
            </a:r>
            <a:endParaRPr lang="da-DK" altLang="en-US" dirty="0">
              <a:solidFill>
                <a:srgbClr val="31859C"/>
              </a:solidFill>
            </a:endParaRPr>
          </a:p>
        </p:txBody>
      </p:sp>
      <p:sp>
        <p:nvSpPr>
          <p:cNvPr id="40" name="Rektangel 20">
            <a:extLst>
              <a:ext uri="{FF2B5EF4-FFF2-40B4-BE49-F238E27FC236}">
                <a16:creationId xmlns:a16="http://schemas.microsoft.com/office/drawing/2014/main" id="{B3658B86-0143-43A9-AC7B-E2C29FA2E6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44720" y="2865041"/>
            <a:ext cx="135707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n-US" altLang="en-US" sz="2000" b="1" noProof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Hati</a:t>
            </a:r>
            <a:endParaRPr lang="da-DK" altLang="en-US" dirty="0">
              <a:solidFill>
                <a:srgbClr val="31859C"/>
              </a:solidFill>
            </a:endParaRP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48069440-F500-4423-B3AB-D6F3175F2089}"/>
              </a:ext>
            </a:extLst>
          </p:cNvPr>
          <p:cNvCxnSpPr/>
          <p:nvPr/>
        </p:nvCxnSpPr>
        <p:spPr>
          <a:xfrm flipV="1">
            <a:off x="6201195" y="1035932"/>
            <a:ext cx="0" cy="558564"/>
          </a:xfrm>
          <a:prstGeom prst="straightConnector1">
            <a:avLst/>
          </a:prstGeom>
          <a:ln w="57150">
            <a:solidFill>
              <a:srgbClr val="FFFF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Rektangel 20">
            <a:extLst>
              <a:ext uri="{FF2B5EF4-FFF2-40B4-BE49-F238E27FC236}">
                <a16:creationId xmlns:a16="http://schemas.microsoft.com/office/drawing/2014/main" id="{A3B9CD95-FBEC-4B69-81EA-9C09B2C3F4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64477" y="538762"/>
            <a:ext cx="135707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n-US" altLang="en-US" sz="2000" b="1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Keinginan</a:t>
            </a:r>
            <a:endParaRPr lang="da-DK" altLang="en-US" dirty="0"/>
          </a:p>
        </p:txBody>
      </p: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09356C58-0232-49EA-AECD-A0D84F089D56}"/>
              </a:ext>
            </a:extLst>
          </p:cNvPr>
          <p:cNvCxnSpPr>
            <a:cxnSpLocks/>
          </p:cNvCxnSpPr>
          <p:nvPr/>
        </p:nvCxnSpPr>
        <p:spPr>
          <a:xfrm flipV="1">
            <a:off x="8452738" y="3249827"/>
            <a:ext cx="802473" cy="15324"/>
          </a:xfrm>
          <a:prstGeom prst="straightConnector1">
            <a:avLst/>
          </a:prstGeom>
          <a:ln w="57150">
            <a:solidFill>
              <a:srgbClr val="FFFF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Rektangel 20">
            <a:extLst>
              <a:ext uri="{FF2B5EF4-FFF2-40B4-BE49-F238E27FC236}">
                <a16:creationId xmlns:a16="http://schemas.microsoft.com/office/drawing/2014/main" id="{0BB5B89C-8ED2-471D-BA30-F437BBE26F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89458" y="2939346"/>
            <a:ext cx="1357072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n-US" altLang="en-US" sz="2000" b="1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Peri-</a:t>
            </a:r>
          </a:p>
          <a:p>
            <a:pPr algn="ctr" eaLnBrk="1" hangingPunct="1"/>
            <a:r>
              <a:rPr lang="en-US" altLang="en-US" sz="2000" b="1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laku</a:t>
            </a:r>
            <a:endParaRPr lang="da-DK" altLang="en-US" dirty="0"/>
          </a:p>
        </p:txBody>
      </p:sp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id="{866CD9D4-68B4-4BFE-8260-15F93220DCCC}"/>
              </a:ext>
            </a:extLst>
          </p:cNvPr>
          <p:cNvCxnSpPr>
            <a:cxnSpLocks/>
          </p:cNvCxnSpPr>
          <p:nvPr/>
        </p:nvCxnSpPr>
        <p:spPr>
          <a:xfrm>
            <a:off x="7439484" y="5056881"/>
            <a:ext cx="394254" cy="508538"/>
          </a:xfrm>
          <a:prstGeom prst="straightConnector1">
            <a:avLst/>
          </a:prstGeom>
          <a:ln w="57150">
            <a:solidFill>
              <a:srgbClr val="FFFF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Rektangel 20">
            <a:extLst>
              <a:ext uri="{FF2B5EF4-FFF2-40B4-BE49-F238E27FC236}">
                <a16:creationId xmlns:a16="http://schemas.microsoft.com/office/drawing/2014/main" id="{87E18061-B107-4425-9529-D20EEA4673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02311" y="5596049"/>
            <a:ext cx="207663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n-US" altLang="en-US" sz="2000" b="1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Keterkaitan</a:t>
            </a:r>
            <a:endParaRPr lang="da-DK" altLang="en-US" dirty="0"/>
          </a:p>
        </p:txBody>
      </p: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767DA2B4-85B3-4793-BEB1-608A1387875E}"/>
              </a:ext>
            </a:extLst>
          </p:cNvPr>
          <p:cNvCxnSpPr>
            <a:cxnSpLocks/>
          </p:cNvCxnSpPr>
          <p:nvPr/>
        </p:nvCxnSpPr>
        <p:spPr>
          <a:xfrm flipH="1">
            <a:off x="4843849" y="5192805"/>
            <a:ext cx="284922" cy="575883"/>
          </a:xfrm>
          <a:prstGeom prst="straightConnector1">
            <a:avLst/>
          </a:prstGeom>
          <a:ln w="57150">
            <a:solidFill>
              <a:srgbClr val="FFFF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Rektangel 20">
            <a:extLst>
              <a:ext uri="{FF2B5EF4-FFF2-40B4-BE49-F238E27FC236}">
                <a16:creationId xmlns:a16="http://schemas.microsoft.com/office/drawing/2014/main" id="{6699EFCC-1345-47AA-8653-90BD708287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97327" y="5806113"/>
            <a:ext cx="207663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n-US" altLang="en-US" sz="2000" b="1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Konsistensi</a:t>
            </a:r>
            <a:endParaRPr lang="da-DK" altLang="en-US" dirty="0"/>
          </a:p>
        </p:txBody>
      </p:sp>
      <p:cxnSp>
        <p:nvCxnSpPr>
          <p:cNvPr id="56" name="Straight Arrow Connector 55">
            <a:extLst>
              <a:ext uri="{FF2B5EF4-FFF2-40B4-BE49-F238E27FC236}">
                <a16:creationId xmlns:a16="http://schemas.microsoft.com/office/drawing/2014/main" id="{C3FA05F2-5F24-4A02-8D69-55722E880724}"/>
              </a:ext>
            </a:extLst>
          </p:cNvPr>
          <p:cNvCxnSpPr>
            <a:cxnSpLocks/>
          </p:cNvCxnSpPr>
          <p:nvPr/>
        </p:nvCxnSpPr>
        <p:spPr>
          <a:xfrm flipH="1">
            <a:off x="3437941" y="3205282"/>
            <a:ext cx="712523" cy="0"/>
          </a:xfrm>
          <a:prstGeom prst="straightConnector1">
            <a:avLst/>
          </a:prstGeom>
          <a:ln w="57150">
            <a:solidFill>
              <a:srgbClr val="FFFF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Rektangel 20">
            <a:extLst>
              <a:ext uri="{FF2B5EF4-FFF2-40B4-BE49-F238E27FC236}">
                <a16:creationId xmlns:a16="http://schemas.microsoft.com/office/drawing/2014/main" id="{46005E88-991B-418B-A512-6605E9822E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22762" y="3013199"/>
            <a:ext cx="207663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n-US" altLang="en-US" sz="2000" b="1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Perasaan</a:t>
            </a:r>
            <a:endParaRPr lang="da-DK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0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1000"/>
                                        <p:tgtEl>
                                          <p:spTgt spid="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1000"/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0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1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1000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3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4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9" dur="1000"/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0" dur="1000" fill="hold"/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1000" fill="hold"/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8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6921D37-D32C-4DAC-99BA-B7E82756925D}"/>
              </a:ext>
            </a:extLst>
          </p:cNvPr>
          <p:cNvSpPr txBox="1"/>
          <p:nvPr/>
        </p:nvSpPr>
        <p:spPr>
          <a:xfrm>
            <a:off x="421755" y="893135"/>
            <a:ext cx="2321445" cy="2308324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 err="1"/>
              <a:t>Kapasitas</a:t>
            </a:r>
            <a:r>
              <a:rPr lang="en-US" sz="2400" dirty="0"/>
              <a:t> </a:t>
            </a:r>
            <a:r>
              <a:rPr lang="en-US" sz="2400" dirty="0" err="1"/>
              <a:t>Psikologi</a:t>
            </a:r>
            <a:r>
              <a:rPr lang="en-US" sz="2400" dirty="0"/>
              <a:t> </a:t>
            </a:r>
            <a:r>
              <a:rPr lang="en-US" sz="2400" dirty="0" err="1"/>
              <a:t>Positif</a:t>
            </a:r>
            <a:r>
              <a:rPr lang="en-US" sz="2400" dirty="0"/>
              <a:t>:</a:t>
            </a:r>
          </a:p>
          <a:p>
            <a:r>
              <a:rPr lang="en-US" sz="2400" dirty="0" err="1"/>
              <a:t>Percaya</a:t>
            </a:r>
            <a:r>
              <a:rPr lang="en-US" sz="2400" dirty="0"/>
              <a:t> </a:t>
            </a:r>
            <a:r>
              <a:rPr lang="en-US" sz="2400" dirty="0" err="1"/>
              <a:t>diri</a:t>
            </a:r>
            <a:r>
              <a:rPr lang="en-US" sz="2400" dirty="0"/>
              <a:t>,</a:t>
            </a:r>
          </a:p>
          <a:p>
            <a:r>
              <a:rPr lang="en-US" sz="2400" dirty="0" err="1"/>
              <a:t>Harapan</a:t>
            </a:r>
            <a:r>
              <a:rPr lang="en-US" sz="2400" dirty="0"/>
              <a:t>,</a:t>
            </a:r>
          </a:p>
          <a:p>
            <a:r>
              <a:rPr lang="en-US" sz="2400" dirty="0" err="1"/>
              <a:t>Optimisme</a:t>
            </a:r>
            <a:r>
              <a:rPr lang="en-US" sz="2400" dirty="0"/>
              <a:t>, dan</a:t>
            </a:r>
          </a:p>
          <a:p>
            <a:r>
              <a:rPr lang="en-US" sz="2400" dirty="0" err="1"/>
              <a:t>Kegembiraan</a:t>
            </a:r>
            <a:r>
              <a:rPr lang="en-US" sz="2400"/>
              <a:t>.</a:t>
            </a:r>
            <a:endParaRPr lang="en-US" sz="24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CCE6D8A-E65F-490A-8B12-143D54AAADBB}"/>
              </a:ext>
            </a:extLst>
          </p:cNvPr>
          <p:cNvSpPr txBox="1"/>
          <p:nvPr/>
        </p:nvSpPr>
        <p:spPr>
          <a:xfrm>
            <a:off x="421755" y="3879779"/>
            <a:ext cx="2321445" cy="1754326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n-US" sz="2400" dirty="0"/>
          </a:p>
          <a:p>
            <a:r>
              <a:rPr lang="en-US" sz="2400" dirty="0" err="1"/>
              <a:t>Alasan</a:t>
            </a:r>
            <a:r>
              <a:rPr lang="en-US" sz="2400" dirty="0"/>
              <a:t> </a:t>
            </a:r>
          </a:p>
          <a:p>
            <a:r>
              <a:rPr lang="en-US" sz="2400" dirty="0"/>
              <a:t>Moral</a:t>
            </a:r>
          </a:p>
          <a:p>
            <a:endParaRPr lang="en-US" dirty="0"/>
          </a:p>
          <a:p>
            <a:endParaRPr lang="en-US" dirty="0"/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FF1A79B7-B639-47CB-9810-BFCB0033A182}"/>
              </a:ext>
            </a:extLst>
          </p:cNvPr>
          <p:cNvCxnSpPr>
            <a:cxnSpLocks/>
            <a:stCxn id="2" idx="3"/>
          </p:cNvCxnSpPr>
          <p:nvPr/>
        </p:nvCxnSpPr>
        <p:spPr>
          <a:xfrm>
            <a:off x="2743200" y="2047297"/>
            <a:ext cx="1573619" cy="1068043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79AFE07B-85B5-4F0A-B0C9-8591EABA705F}"/>
              </a:ext>
            </a:extLst>
          </p:cNvPr>
          <p:cNvCxnSpPr>
            <a:cxnSpLocks/>
          </p:cNvCxnSpPr>
          <p:nvPr/>
        </p:nvCxnSpPr>
        <p:spPr>
          <a:xfrm flipV="1">
            <a:off x="2775097" y="3211034"/>
            <a:ext cx="1541722" cy="1562985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3F82A3BD-BDBA-48C8-B2B8-C1308640DA65}"/>
              </a:ext>
            </a:extLst>
          </p:cNvPr>
          <p:cNvCxnSpPr/>
          <p:nvPr/>
        </p:nvCxnSpPr>
        <p:spPr>
          <a:xfrm>
            <a:off x="4401879" y="3115340"/>
            <a:ext cx="1350335" cy="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DA4416D5-1857-45BF-939B-1A489BD3BCF2}"/>
              </a:ext>
            </a:extLst>
          </p:cNvPr>
          <p:cNvSpPr txBox="1"/>
          <p:nvPr/>
        </p:nvSpPr>
        <p:spPr>
          <a:xfrm>
            <a:off x="4316819" y="2422843"/>
            <a:ext cx="14353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Peristiwa</a:t>
            </a:r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42FFA14-D958-4DA6-A538-A8100167C5DD}"/>
              </a:ext>
            </a:extLst>
          </p:cNvPr>
          <p:cNvSpPr txBox="1"/>
          <p:nvPr/>
        </p:nvSpPr>
        <p:spPr>
          <a:xfrm>
            <a:off x="4178596" y="3432936"/>
            <a:ext cx="14353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Kehidupan</a:t>
            </a:r>
            <a:r>
              <a:rPr lang="en-US" dirty="0"/>
              <a:t> </a:t>
            </a:r>
            <a:r>
              <a:rPr lang="en-US" dirty="0" err="1"/>
              <a:t>Kritis</a:t>
            </a:r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EEF1A8F-5491-41B7-8D38-B4CF19511190}"/>
              </a:ext>
            </a:extLst>
          </p:cNvPr>
          <p:cNvSpPr/>
          <p:nvPr/>
        </p:nvSpPr>
        <p:spPr>
          <a:xfrm>
            <a:off x="5752214" y="967631"/>
            <a:ext cx="2424223" cy="476331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2986ECD-800F-4478-8271-464AB1F0426C}"/>
              </a:ext>
            </a:extLst>
          </p:cNvPr>
          <p:cNvSpPr/>
          <p:nvPr/>
        </p:nvSpPr>
        <p:spPr>
          <a:xfrm>
            <a:off x="6096000" y="1297172"/>
            <a:ext cx="1779183" cy="79629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B45E5E7-4469-4C2A-81AE-45D7B149720E}"/>
              </a:ext>
            </a:extLst>
          </p:cNvPr>
          <p:cNvSpPr txBox="1"/>
          <p:nvPr/>
        </p:nvSpPr>
        <p:spPr>
          <a:xfrm>
            <a:off x="6251944" y="1510652"/>
            <a:ext cx="16232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Kesadaran</a:t>
            </a:r>
            <a:r>
              <a:rPr lang="en-US" dirty="0"/>
              <a:t> </a:t>
            </a:r>
            <a:r>
              <a:rPr lang="en-US" dirty="0" err="1"/>
              <a:t>diri</a:t>
            </a:r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4604E503-2702-47CE-B5CF-7A46FAD07576}"/>
              </a:ext>
            </a:extLst>
          </p:cNvPr>
          <p:cNvSpPr/>
          <p:nvPr/>
        </p:nvSpPr>
        <p:spPr>
          <a:xfrm>
            <a:off x="6096000" y="2371060"/>
            <a:ext cx="1779183" cy="79629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C1C5DB3-0041-4C64-935C-5A55B3DF62A3}"/>
              </a:ext>
            </a:extLst>
          </p:cNvPr>
          <p:cNvSpPr txBox="1"/>
          <p:nvPr/>
        </p:nvSpPr>
        <p:spPr>
          <a:xfrm>
            <a:off x="6212957" y="2371060"/>
            <a:ext cx="17791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Perspektif</a:t>
            </a:r>
            <a:r>
              <a:rPr lang="en-US" dirty="0"/>
              <a:t> Moral </a:t>
            </a:r>
            <a:r>
              <a:rPr lang="en-US" dirty="0" err="1"/>
              <a:t>terinternalisasi</a:t>
            </a:r>
            <a:endParaRPr lang="en-US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74BC95EF-D95E-45DA-96B6-32EE9F9D2C01}"/>
              </a:ext>
            </a:extLst>
          </p:cNvPr>
          <p:cNvSpPr/>
          <p:nvPr/>
        </p:nvSpPr>
        <p:spPr>
          <a:xfrm>
            <a:off x="6096000" y="3524164"/>
            <a:ext cx="1779183" cy="79629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D7CD24C-11A6-4118-A0C8-A4239778A678}"/>
              </a:ext>
            </a:extLst>
          </p:cNvPr>
          <p:cNvSpPr txBox="1"/>
          <p:nvPr/>
        </p:nvSpPr>
        <p:spPr>
          <a:xfrm>
            <a:off x="6127897" y="3498112"/>
            <a:ext cx="17791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Proses </a:t>
            </a:r>
            <a:r>
              <a:rPr lang="en-US" dirty="0" err="1"/>
              <a:t>Keseimbangan</a:t>
            </a:r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9358079-545B-469E-AD17-ABAD8B8C5558}"/>
              </a:ext>
            </a:extLst>
          </p:cNvPr>
          <p:cNvSpPr/>
          <p:nvPr/>
        </p:nvSpPr>
        <p:spPr>
          <a:xfrm>
            <a:off x="6149163" y="4582631"/>
            <a:ext cx="1779183" cy="79629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D20D69E-CF31-49BA-95BB-A8F58A613154}"/>
              </a:ext>
            </a:extLst>
          </p:cNvPr>
          <p:cNvSpPr txBox="1"/>
          <p:nvPr/>
        </p:nvSpPr>
        <p:spPr>
          <a:xfrm>
            <a:off x="6159795" y="4657061"/>
            <a:ext cx="17791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Keterbukaan</a:t>
            </a:r>
            <a:r>
              <a:rPr lang="en-US" dirty="0"/>
              <a:t> </a:t>
            </a:r>
            <a:r>
              <a:rPr lang="en-US" dirty="0" err="1"/>
              <a:t>Relasi</a:t>
            </a:r>
            <a:endParaRPr lang="en-US" dirty="0"/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8FCBB74D-21CD-446C-AD6F-15C3F73FB299}"/>
              </a:ext>
            </a:extLst>
          </p:cNvPr>
          <p:cNvCxnSpPr/>
          <p:nvPr/>
        </p:nvCxnSpPr>
        <p:spPr>
          <a:xfrm>
            <a:off x="7988597" y="1449883"/>
            <a:ext cx="1562986" cy="162204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E5058FDB-67B4-480C-B9BF-93CA5FDA6FF3}"/>
              </a:ext>
            </a:extLst>
          </p:cNvPr>
          <p:cNvCxnSpPr>
            <a:cxnSpLocks/>
          </p:cNvCxnSpPr>
          <p:nvPr/>
        </p:nvCxnSpPr>
        <p:spPr>
          <a:xfrm>
            <a:off x="7875183" y="2565232"/>
            <a:ext cx="1658679" cy="659793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4AB4147E-45B3-4615-ADA4-E064AC8398E4}"/>
              </a:ext>
            </a:extLst>
          </p:cNvPr>
          <p:cNvCxnSpPr>
            <a:cxnSpLocks/>
          </p:cNvCxnSpPr>
          <p:nvPr/>
        </p:nvCxnSpPr>
        <p:spPr>
          <a:xfrm flipV="1">
            <a:off x="8123275" y="3390405"/>
            <a:ext cx="1403497" cy="533009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B6104C37-2273-4AF9-915B-B0C789042C6E}"/>
              </a:ext>
            </a:extLst>
          </p:cNvPr>
          <p:cNvCxnSpPr/>
          <p:nvPr/>
        </p:nvCxnSpPr>
        <p:spPr>
          <a:xfrm flipV="1">
            <a:off x="7917712" y="3554175"/>
            <a:ext cx="1573619" cy="1925874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0DBEAEAA-519F-48AE-887C-5BCEA75F1D84}"/>
              </a:ext>
            </a:extLst>
          </p:cNvPr>
          <p:cNvSpPr txBox="1"/>
          <p:nvPr/>
        </p:nvSpPr>
        <p:spPr>
          <a:xfrm>
            <a:off x="9622465" y="2488019"/>
            <a:ext cx="2147780" cy="1477328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n-US" sz="2400" dirty="0"/>
          </a:p>
          <a:p>
            <a:r>
              <a:rPr lang="en-US" sz="2400" b="1" dirty="0" err="1">
                <a:solidFill>
                  <a:schemeClr val="bg1"/>
                </a:solidFill>
              </a:rPr>
              <a:t>Kepemimpinan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Otentik</a:t>
            </a:r>
            <a:endParaRPr lang="en-US" sz="2400" b="1" dirty="0">
              <a:solidFill>
                <a:schemeClr val="bg1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57431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11" grpId="0"/>
      <p:bldP spid="12" grpId="0" animBg="1"/>
      <p:bldP spid="13" grpId="0" animBg="1"/>
      <p:bldP spid="16" grpId="0" animBg="1"/>
      <p:bldP spid="18" grpId="0" animBg="1"/>
      <p:bldP spid="20" grpId="0" animBg="1"/>
      <p:bldP spid="2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A609BEAB-E225-442B-81F5-59F651896714}"/>
              </a:ext>
            </a:extLst>
          </p:cNvPr>
          <p:cNvSpPr/>
          <p:nvPr/>
        </p:nvSpPr>
        <p:spPr>
          <a:xfrm>
            <a:off x="80992" y="160440"/>
            <a:ext cx="1211100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Kepemimpinan</a:t>
            </a:r>
            <a:r>
              <a:rPr lang="en-US" sz="4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etika</a:t>
            </a:r>
            <a:r>
              <a:rPr lang="en-US" sz="4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berhubungan</a:t>
            </a:r>
            <a:r>
              <a:rPr lang="en-US" sz="4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dengan</a:t>
            </a:r>
            <a:r>
              <a:rPr lang="en-US" sz="4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b="1" i="1" dirty="0">
                <a:latin typeface="Times New Roman" panose="02020603050405020304" pitchFamily="18" charset="0"/>
                <a:ea typeface="Calibri" panose="020F0502020204030204" pitchFamily="34" charset="0"/>
              </a:rPr>
              <a:t>trait</a:t>
            </a:r>
            <a:r>
              <a:rPr lang="en-US" sz="4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pemimpin</a:t>
            </a:r>
            <a:endParaRPr lang="en-US" sz="40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64A0C1D-60BE-47C5-B32B-F275DC06DD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9292" y="1101969"/>
            <a:ext cx="11992708" cy="5756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857258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253144E-7A30-4F77-B7B2-0F1B862BCDAE}"/>
              </a:ext>
            </a:extLst>
          </p:cNvPr>
          <p:cNvSpPr/>
          <p:nvPr/>
        </p:nvSpPr>
        <p:spPr>
          <a:xfrm>
            <a:off x="0" y="197577"/>
            <a:ext cx="12192000" cy="65959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>
              <a:lnSpc>
                <a:spcPct val="115000"/>
              </a:lnSpc>
              <a:spcAft>
                <a:spcPts val="1000"/>
              </a:spcAft>
            </a:pPr>
            <a:r>
              <a:rPr lang="en-US" sz="2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Kekuatan</a:t>
            </a:r>
            <a:r>
              <a:rPr 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kepemimpinan</a:t>
            </a:r>
            <a:r>
              <a:rPr 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otentik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adalah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:</a:t>
            </a:r>
          </a:p>
          <a:p>
            <a:pPr marL="342900" lvl="0" indent="-342900">
              <a:lnSpc>
                <a:spcPct val="200000"/>
              </a:lnSpc>
              <a:spcAft>
                <a:spcPts val="0"/>
              </a:spcAft>
              <a:buFont typeface="+mj-lt"/>
              <a:buAutoNum type="arabicParenBoth"/>
            </a:pP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mendapat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kepercayaan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penuh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dari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masyarakat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;</a:t>
            </a:r>
          </a:p>
          <a:p>
            <a:pPr marL="342900" lvl="0" indent="-342900">
              <a:lnSpc>
                <a:spcPct val="200000"/>
              </a:lnSpc>
              <a:spcAft>
                <a:spcPts val="0"/>
              </a:spcAft>
              <a:buFont typeface="+mj-lt"/>
              <a:buAutoNum type="arabicParenBoth"/>
            </a:pP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menyediakan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panduan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yang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lengkap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untuk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menjadi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pemimpin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otentik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</a:t>
            </a:r>
          </a:p>
          <a:p>
            <a:pPr marL="342900" lvl="0" indent="-342900">
              <a:lnSpc>
                <a:spcPct val="200000"/>
              </a:lnSpc>
              <a:spcAft>
                <a:spcPts val="0"/>
              </a:spcAft>
              <a:buFont typeface="+mj-lt"/>
              <a:buAutoNum type="arabicParenBoth"/>
            </a:pP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seperti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halnya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kepemimpinan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tranformasional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kepemimpinan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otentik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pun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mempunyai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dimensi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moral;</a:t>
            </a:r>
          </a:p>
          <a:p>
            <a:pPr marL="342900" lvl="0" indent="-342900">
              <a:lnSpc>
                <a:spcPct val="200000"/>
              </a:lnSpc>
              <a:spcAft>
                <a:spcPts val="0"/>
              </a:spcAft>
              <a:buFont typeface="+mj-lt"/>
              <a:buAutoNum type="arabicParenBoth"/>
            </a:pP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kepemimpinan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otentik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menekankan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bahwa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nilai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otentik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dan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perilaku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dapat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dikembangkan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pemimpin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setiap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waktu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; dan</a:t>
            </a:r>
          </a:p>
          <a:p>
            <a:pPr marL="342900" lvl="0" indent="-342900">
              <a:lnSpc>
                <a:spcPct val="200000"/>
              </a:lnSpc>
              <a:spcBef>
                <a:spcPts val="1200"/>
              </a:spcBef>
              <a:spcAft>
                <a:spcPts val="1000"/>
              </a:spcAft>
              <a:buFont typeface="+mj-lt"/>
              <a:buAutoNum type="arabicParenBoth"/>
            </a:pP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Kepemimpinan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otentik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dapat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diukur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dengan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menggunakan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Authentic Leadership Questionnaires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(ALQ yang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sudah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valid.</a:t>
            </a:r>
          </a:p>
        </p:txBody>
      </p:sp>
    </p:spTree>
    <p:extLst>
      <p:ext uri="{BB962C8B-B14F-4D97-AF65-F5344CB8AC3E}">
        <p14:creationId xmlns:p14="http://schemas.microsoft.com/office/powerpoint/2010/main" val="129000513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9C7D7F9-F21F-4436-BC6E-9365A05298FC}"/>
              </a:ext>
            </a:extLst>
          </p:cNvPr>
          <p:cNvSpPr/>
          <p:nvPr/>
        </p:nvSpPr>
        <p:spPr>
          <a:xfrm>
            <a:off x="0" y="276164"/>
            <a:ext cx="12039600" cy="71148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85800">
              <a:lnSpc>
                <a:spcPct val="200000"/>
              </a:lnSpc>
              <a:spcBef>
                <a:spcPts val="1200"/>
              </a:spcBef>
              <a:spcAft>
                <a:spcPts val="1000"/>
              </a:spcAft>
            </a:pPr>
            <a:r>
              <a:rPr lang="en-US" sz="2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Kelemahan</a:t>
            </a:r>
            <a:r>
              <a:rPr 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kepemimpinan</a:t>
            </a:r>
            <a:r>
              <a:rPr 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otentik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adalah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:</a:t>
            </a:r>
          </a:p>
          <a:p>
            <a:pPr marL="342900" lvl="0" indent="-342900">
              <a:lnSpc>
                <a:spcPct val="200000"/>
              </a:lnSpc>
              <a:spcBef>
                <a:spcPts val="1200"/>
              </a:spcBef>
              <a:spcAft>
                <a:spcPts val="1000"/>
              </a:spcAft>
              <a:buFont typeface="+mj-lt"/>
              <a:buAutoNum type="arabicParenBoth"/>
            </a:pP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konsep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dan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gagasan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yang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disajikan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dalam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pendekatan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praktik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tidak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sepenuhnya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substantive.</a:t>
            </a:r>
          </a:p>
          <a:p>
            <a:pPr marL="342900" lvl="0" indent="-342900">
              <a:lnSpc>
                <a:spcPct val="200000"/>
              </a:lnSpc>
              <a:spcBef>
                <a:spcPts val="1200"/>
              </a:spcBef>
              <a:spcAft>
                <a:spcPts val="1000"/>
              </a:spcAft>
              <a:buFont typeface="+mj-lt"/>
              <a:buAutoNum type="arabicParenBoth"/>
            </a:pP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Komponen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moral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dalam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kepemimpinan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otententik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tidak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dijelaskan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dengan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lengkap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;</a:t>
            </a:r>
          </a:p>
          <a:p>
            <a:pPr marL="342900" lvl="0" indent="-342900">
              <a:lnSpc>
                <a:spcPct val="200000"/>
              </a:lnSpc>
              <a:spcBef>
                <a:spcPts val="1200"/>
              </a:spcBef>
              <a:spcAft>
                <a:spcPts val="1000"/>
              </a:spcAft>
              <a:buFont typeface="+mj-lt"/>
              <a:buAutoNum type="arabicParenBoth"/>
            </a:pP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Peneliti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menanyakan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apakah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kapasitas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psikologi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positif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harus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termasuk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komponen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kepemimpinan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otentik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;</a:t>
            </a:r>
          </a:p>
          <a:p>
            <a:pPr marL="342900" lvl="0" indent="-342900">
              <a:lnSpc>
                <a:spcPct val="200000"/>
              </a:lnSpc>
              <a:spcBef>
                <a:spcPts val="1200"/>
              </a:spcBef>
              <a:spcAft>
                <a:spcPts val="1000"/>
              </a:spcAft>
              <a:buFont typeface="+mj-lt"/>
              <a:buAutoNum type="arabicParenBoth"/>
            </a:pP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Tidak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jelas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apakah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kepemimpinan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otentik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dapat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berdampak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positif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pada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oaganisasi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; dan</a:t>
            </a:r>
          </a:p>
          <a:p>
            <a:pPr marL="342900" lvl="0" indent="-342900">
              <a:lnSpc>
                <a:spcPct val="200000"/>
              </a:lnSpc>
              <a:spcBef>
                <a:spcPts val="1200"/>
              </a:spcBef>
              <a:spcAft>
                <a:spcPts val="1000"/>
              </a:spcAft>
              <a:buFont typeface="+mj-lt"/>
              <a:buAutoNum type="arabicParenBoth"/>
            </a:pP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Kepemimpinan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otentik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tidak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menjelaskan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apakah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dapat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mencapai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tujuan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organisasi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</a:p>
          <a:p>
            <a:pPr marL="457200" indent="-186690" algn="just">
              <a:lnSpc>
                <a:spcPct val="200000"/>
              </a:lnSpc>
              <a:spcAft>
                <a:spcPts val="0"/>
              </a:spcAft>
            </a:pPr>
            <a:r>
              <a:rPr lang="en-US" sz="1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19638010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72E5DAC-337A-4211-92AF-38BDAC6301CD}"/>
              </a:ext>
            </a:extLst>
          </p:cNvPr>
          <p:cNvSpPr/>
          <p:nvPr/>
        </p:nvSpPr>
        <p:spPr>
          <a:xfrm>
            <a:off x="82063" y="198749"/>
            <a:ext cx="11922368" cy="66571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algn="just">
              <a:lnSpc>
                <a:spcPct val="200000"/>
              </a:lnSpc>
              <a:spcAft>
                <a:spcPts val="0"/>
              </a:spcAft>
            </a:pPr>
            <a:r>
              <a:rPr lang="en-US" sz="4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Tiga</a:t>
            </a:r>
            <a:r>
              <a:rPr lang="en-US" sz="4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perbedaan</a:t>
            </a:r>
            <a:r>
              <a:rPr lang="en-US" sz="4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pendekatan</a:t>
            </a:r>
            <a:r>
              <a:rPr lang="en-US" sz="4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untuk</a:t>
            </a:r>
            <a:r>
              <a:rPr lang="en-US" sz="4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membuat</a:t>
            </a:r>
            <a:r>
              <a:rPr lang="en-US" sz="4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keputusan</a:t>
            </a:r>
            <a:r>
              <a:rPr lang="en-US" sz="4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yaitu</a:t>
            </a:r>
            <a:r>
              <a:rPr lang="en-US" sz="4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:</a:t>
            </a:r>
          </a:p>
          <a:p>
            <a:pPr marL="342900" lvl="0" indent="-342900" algn="just">
              <a:lnSpc>
                <a:spcPct val="200000"/>
              </a:lnSpc>
              <a:spcAft>
                <a:spcPts val="0"/>
              </a:spcAft>
              <a:buFont typeface="+mj-lt"/>
              <a:buAutoNum type="arabicParenBoth"/>
            </a:pPr>
            <a:r>
              <a:rPr lang="en-US" sz="44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ethical egoism,</a:t>
            </a:r>
            <a:endParaRPr lang="en-US" sz="440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342900" lvl="0" indent="-342900" algn="just">
              <a:lnSpc>
                <a:spcPct val="200000"/>
              </a:lnSpc>
              <a:spcAft>
                <a:spcPts val="0"/>
              </a:spcAft>
              <a:buFont typeface="+mj-lt"/>
              <a:buAutoNum type="arabicParenBoth"/>
            </a:pPr>
            <a:r>
              <a:rPr lang="en-US" sz="44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utilitarianism, </a:t>
            </a:r>
            <a:r>
              <a:rPr lang="en-US" sz="4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dan</a:t>
            </a:r>
          </a:p>
          <a:p>
            <a:pPr marL="342900" lvl="0" indent="-342900" algn="just">
              <a:lnSpc>
                <a:spcPct val="200000"/>
              </a:lnSpc>
              <a:spcAft>
                <a:spcPts val="0"/>
              </a:spcAft>
              <a:buFont typeface="+mj-lt"/>
              <a:buAutoNum type="arabicParenBoth"/>
            </a:pPr>
            <a:r>
              <a:rPr lang="en-US" sz="44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altrium</a:t>
            </a:r>
            <a:r>
              <a:rPr lang="en-US" sz="44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en-US" sz="440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68928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FA2DB64-699B-405E-BAC1-6459CB286A5C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467960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1E0E258-DF7A-4C4A-9DBF-51E905546052}"/>
              </a:ext>
            </a:extLst>
          </p:cNvPr>
          <p:cNvSpPr/>
          <p:nvPr/>
        </p:nvSpPr>
        <p:spPr>
          <a:xfrm>
            <a:off x="0" y="101038"/>
            <a:ext cx="12192000" cy="68552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algn="just">
              <a:lnSpc>
                <a:spcPct val="200000"/>
              </a:lnSpc>
              <a:spcAft>
                <a:spcPts val="0"/>
              </a:spcAft>
            </a:pP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Patton (2008)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memberikan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lima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prinsip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etika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untuk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membuat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keputusan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:</a:t>
            </a:r>
          </a:p>
          <a:p>
            <a:pPr marL="342900" lvl="0" indent="-342900" algn="just">
              <a:lnSpc>
                <a:spcPct val="200000"/>
              </a:lnSpc>
              <a:spcAft>
                <a:spcPts val="0"/>
              </a:spcAft>
              <a:buFont typeface="+mj-lt"/>
              <a:buAutoNum type="arabicParenBoth"/>
            </a:pP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pengakuan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isu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etik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dan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kemungkinan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solusi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menggunakan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pendekatan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inkuiri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(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empiris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);</a:t>
            </a:r>
          </a:p>
          <a:p>
            <a:pPr marL="342900" lvl="0" indent="-342900" algn="just">
              <a:lnSpc>
                <a:spcPct val="200000"/>
              </a:lnSpc>
              <a:spcAft>
                <a:spcPts val="0"/>
              </a:spcAft>
              <a:buFont typeface="+mj-lt"/>
              <a:buAutoNum type="arabicParenBoth"/>
            </a:pP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komitmen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terhadap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kode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moral yang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telah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ditetapkan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(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etika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);</a:t>
            </a:r>
          </a:p>
          <a:p>
            <a:pPr marL="342900" lvl="0" indent="-342900" algn="just">
              <a:lnSpc>
                <a:spcPct val="200000"/>
              </a:lnSpc>
              <a:spcAft>
                <a:spcPts val="0"/>
              </a:spcAft>
              <a:buFont typeface="+mj-lt"/>
              <a:buAutoNum type="arabicParenBoth"/>
            </a:pP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memahami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dan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menggunakan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etika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dalam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mengkomunikasikan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stakeholders 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(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simbolik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);</a:t>
            </a:r>
          </a:p>
          <a:p>
            <a:pPr marL="342900" lvl="0" indent="-342900" algn="just">
              <a:lnSpc>
                <a:spcPct val="200000"/>
              </a:lnSpc>
              <a:spcAft>
                <a:spcPts val="0"/>
              </a:spcAft>
              <a:buFont typeface="+mj-lt"/>
              <a:buAutoNum type="arabicParenBoth"/>
            </a:pP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melibatkan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dan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empati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tim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(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sinoptif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); dan</a:t>
            </a:r>
          </a:p>
          <a:p>
            <a:pPr marL="342900" lvl="0" indent="-342900" algn="just">
              <a:lnSpc>
                <a:spcPct val="200000"/>
              </a:lnSpc>
              <a:spcAft>
                <a:spcPts val="1000"/>
              </a:spcAft>
              <a:buFont typeface="+mj-lt"/>
              <a:buAutoNum type="arabicParenBoth"/>
            </a:pP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aplikasi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monitoring, dan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refleksi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terhadap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pendekatan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kesetaraan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dan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keadilan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481196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412" name="Group 3">
            <a:extLst>
              <a:ext uri="{FF2B5EF4-FFF2-40B4-BE49-F238E27FC236}">
                <a16:creationId xmlns:a16="http://schemas.microsoft.com/office/drawing/2014/main" id="{5B5D76F3-3D99-498F-90CA-A564E165FC44}"/>
              </a:ext>
            </a:extLst>
          </p:cNvPr>
          <p:cNvGrpSpPr>
            <a:grpSpLocks/>
          </p:cNvGrpSpPr>
          <p:nvPr/>
        </p:nvGrpSpPr>
        <p:grpSpPr bwMode="auto">
          <a:xfrm>
            <a:off x="2211573" y="786809"/>
            <a:ext cx="9122734" cy="6071191"/>
            <a:chOff x="877" y="1296"/>
            <a:chExt cx="4211" cy="2448"/>
          </a:xfrm>
        </p:grpSpPr>
        <p:sp>
          <p:nvSpPr>
            <p:cNvPr id="102404" name="Freeform 4">
              <a:extLst>
                <a:ext uri="{FF2B5EF4-FFF2-40B4-BE49-F238E27FC236}">
                  <a16:creationId xmlns:a16="http://schemas.microsoft.com/office/drawing/2014/main" id="{88E02493-0F37-41C1-B49E-0D116C2E1ED0}"/>
                </a:ext>
              </a:extLst>
            </p:cNvPr>
            <p:cNvSpPr>
              <a:spLocks noEditPoints="1"/>
            </p:cNvSpPr>
            <p:nvPr/>
          </p:nvSpPr>
          <p:spPr bwMode="gray">
            <a:xfrm rot="-1358056">
              <a:off x="877" y="1765"/>
              <a:ext cx="3839" cy="1527"/>
            </a:xfrm>
            <a:custGeom>
              <a:avLst/>
              <a:gdLst/>
              <a:ahLst/>
              <a:cxnLst>
                <a:cxn ang="0">
                  <a:pos x="1692" y="12"/>
                </a:cxn>
                <a:cxn ang="0">
                  <a:pos x="1234" y="74"/>
                </a:cxn>
                <a:cxn ang="0">
                  <a:pos x="828" y="182"/>
                </a:cxn>
                <a:cxn ang="0">
                  <a:pos x="486" y="330"/>
                </a:cxn>
                <a:cxn ang="0">
                  <a:pos x="226" y="510"/>
                </a:cxn>
                <a:cxn ang="0">
                  <a:pos x="58" y="718"/>
                </a:cxn>
                <a:cxn ang="0">
                  <a:pos x="0" y="944"/>
                </a:cxn>
                <a:cxn ang="0">
                  <a:pos x="58" y="1170"/>
                </a:cxn>
                <a:cxn ang="0">
                  <a:pos x="226" y="1378"/>
                </a:cxn>
                <a:cxn ang="0">
                  <a:pos x="486" y="1558"/>
                </a:cxn>
                <a:cxn ang="0">
                  <a:pos x="828" y="1706"/>
                </a:cxn>
                <a:cxn ang="0">
                  <a:pos x="1234" y="1814"/>
                </a:cxn>
                <a:cxn ang="0">
                  <a:pos x="1692" y="1876"/>
                </a:cxn>
                <a:cxn ang="0">
                  <a:pos x="2186" y="1884"/>
                </a:cxn>
                <a:cxn ang="0">
                  <a:pos x="2658" y="1840"/>
                </a:cxn>
                <a:cxn ang="0">
                  <a:pos x="3084" y="1746"/>
                </a:cxn>
                <a:cxn ang="0">
                  <a:pos x="3448" y="1612"/>
                </a:cxn>
                <a:cxn ang="0">
                  <a:pos x="3738" y="1442"/>
                </a:cxn>
                <a:cxn ang="0">
                  <a:pos x="3938" y="1242"/>
                </a:cxn>
                <a:cxn ang="0">
                  <a:pos x="4034" y="1022"/>
                </a:cxn>
                <a:cxn ang="0">
                  <a:pos x="4014" y="790"/>
                </a:cxn>
                <a:cxn ang="0">
                  <a:pos x="3882" y="576"/>
                </a:cxn>
                <a:cxn ang="0">
                  <a:pos x="3650" y="386"/>
                </a:cxn>
                <a:cxn ang="0">
                  <a:pos x="3334" y="228"/>
                </a:cxn>
                <a:cxn ang="0">
                  <a:pos x="2948" y="106"/>
                </a:cxn>
                <a:cxn ang="0">
                  <a:pos x="2506" y="28"/>
                </a:cxn>
                <a:cxn ang="0">
                  <a:pos x="2020" y="0"/>
                </a:cxn>
                <a:cxn ang="0">
                  <a:pos x="1606" y="1736"/>
                </a:cxn>
                <a:cxn ang="0">
                  <a:pos x="1164" y="1678"/>
                </a:cxn>
                <a:cxn ang="0">
                  <a:pos x="776" y="1576"/>
                </a:cxn>
                <a:cxn ang="0">
                  <a:pos x="458" y="1436"/>
                </a:cxn>
                <a:cxn ang="0">
                  <a:pos x="224" y="1266"/>
                </a:cxn>
                <a:cxn ang="0">
                  <a:pos x="88" y="1074"/>
                </a:cxn>
                <a:cxn ang="0">
                  <a:pos x="68" y="864"/>
                </a:cxn>
                <a:cxn ang="0">
                  <a:pos x="166" y="664"/>
                </a:cxn>
                <a:cxn ang="0">
                  <a:pos x="370" y="486"/>
                </a:cxn>
                <a:cxn ang="0">
                  <a:pos x="662" y="336"/>
                </a:cxn>
                <a:cxn ang="0">
                  <a:pos x="1028" y="222"/>
                </a:cxn>
                <a:cxn ang="0">
                  <a:pos x="1454" y="148"/>
                </a:cxn>
                <a:cxn ang="0">
                  <a:pos x="1922" y="120"/>
                </a:cxn>
                <a:cxn ang="0">
                  <a:pos x="2392" y="148"/>
                </a:cxn>
                <a:cxn ang="0">
                  <a:pos x="2818" y="222"/>
                </a:cxn>
                <a:cxn ang="0">
                  <a:pos x="3184" y="336"/>
                </a:cxn>
                <a:cxn ang="0">
                  <a:pos x="3476" y="486"/>
                </a:cxn>
                <a:cxn ang="0">
                  <a:pos x="3680" y="664"/>
                </a:cxn>
                <a:cxn ang="0">
                  <a:pos x="3778" y="864"/>
                </a:cxn>
                <a:cxn ang="0">
                  <a:pos x="3758" y="1074"/>
                </a:cxn>
                <a:cxn ang="0">
                  <a:pos x="3622" y="1266"/>
                </a:cxn>
                <a:cxn ang="0">
                  <a:pos x="3388" y="1436"/>
                </a:cxn>
                <a:cxn ang="0">
                  <a:pos x="3070" y="1576"/>
                </a:cxn>
                <a:cxn ang="0">
                  <a:pos x="2682" y="1678"/>
                </a:cxn>
                <a:cxn ang="0">
                  <a:pos x="2240" y="1736"/>
                </a:cxn>
              </a:cxnLst>
              <a:rect l="0" t="0" r="r" b="b"/>
              <a:pathLst>
                <a:path w="4040" h="1888">
                  <a:moveTo>
                    <a:pt x="2020" y="0"/>
                  </a:moveTo>
                  <a:lnTo>
                    <a:pt x="1854" y="4"/>
                  </a:lnTo>
                  <a:lnTo>
                    <a:pt x="1692" y="12"/>
                  </a:lnTo>
                  <a:lnTo>
                    <a:pt x="1534" y="28"/>
                  </a:lnTo>
                  <a:lnTo>
                    <a:pt x="1382" y="48"/>
                  </a:lnTo>
                  <a:lnTo>
                    <a:pt x="1234" y="74"/>
                  </a:lnTo>
                  <a:lnTo>
                    <a:pt x="1092" y="106"/>
                  </a:lnTo>
                  <a:lnTo>
                    <a:pt x="956" y="142"/>
                  </a:lnTo>
                  <a:lnTo>
                    <a:pt x="828" y="182"/>
                  </a:lnTo>
                  <a:lnTo>
                    <a:pt x="706" y="228"/>
                  </a:lnTo>
                  <a:lnTo>
                    <a:pt x="592" y="276"/>
                  </a:lnTo>
                  <a:lnTo>
                    <a:pt x="486" y="330"/>
                  </a:lnTo>
                  <a:lnTo>
                    <a:pt x="390" y="386"/>
                  </a:lnTo>
                  <a:lnTo>
                    <a:pt x="302" y="446"/>
                  </a:lnTo>
                  <a:lnTo>
                    <a:pt x="226" y="510"/>
                  </a:lnTo>
                  <a:lnTo>
                    <a:pt x="158" y="576"/>
                  </a:lnTo>
                  <a:lnTo>
                    <a:pt x="102" y="646"/>
                  </a:lnTo>
                  <a:lnTo>
                    <a:pt x="58" y="718"/>
                  </a:lnTo>
                  <a:lnTo>
                    <a:pt x="26" y="790"/>
                  </a:lnTo>
                  <a:lnTo>
                    <a:pt x="6" y="866"/>
                  </a:lnTo>
                  <a:lnTo>
                    <a:pt x="0" y="944"/>
                  </a:lnTo>
                  <a:lnTo>
                    <a:pt x="6" y="1022"/>
                  </a:lnTo>
                  <a:lnTo>
                    <a:pt x="26" y="1098"/>
                  </a:lnTo>
                  <a:lnTo>
                    <a:pt x="58" y="1170"/>
                  </a:lnTo>
                  <a:lnTo>
                    <a:pt x="102" y="1242"/>
                  </a:lnTo>
                  <a:lnTo>
                    <a:pt x="158" y="1312"/>
                  </a:lnTo>
                  <a:lnTo>
                    <a:pt x="226" y="1378"/>
                  </a:lnTo>
                  <a:lnTo>
                    <a:pt x="302" y="1442"/>
                  </a:lnTo>
                  <a:lnTo>
                    <a:pt x="390" y="1502"/>
                  </a:lnTo>
                  <a:lnTo>
                    <a:pt x="486" y="1558"/>
                  </a:lnTo>
                  <a:lnTo>
                    <a:pt x="592" y="1612"/>
                  </a:lnTo>
                  <a:lnTo>
                    <a:pt x="706" y="1660"/>
                  </a:lnTo>
                  <a:lnTo>
                    <a:pt x="828" y="1706"/>
                  </a:lnTo>
                  <a:lnTo>
                    <a:pt x="956" y="1746"/>
                  </a:lnTo>
                  <a:lnTo>
                    <a:pt x="1092" y="1782"/>
                  </a:lnTo>
                  <a:lnTo>
                    <a:pt x="1234" y="1814"/>
                  </a:lnTo>
                  <a:lnTo>
                    <a:pt x="1382" y="1840"/>
                  </a:lnTo>
                  <a:lnTo>
                    <a:pt x="1534" y="1860"/>
                  </a:lnTo>
                  <a:lnTo>
                    <a:pt x="1692" y="1876"/>
                  </a:lnTo>
                  <a:lnTo>
                    <a:pt x="1854" y="1884"/>
                  </a:lnTo>
                  <a:lnTo>
                    <a:pt x="2020" y="1888"/>
                  </a:lnTo>
                  <a:lnTo>
                    <a:pt x="2186" y="1884"/>
                  </a:lnTo>
                  <a:lnTo>
                    <a:pt x="2348" y="1876"/>
                  </a:lnTo>
                  <a:lnTo>
                    <a:pt x="2506" y="1860"/>
                  </a:lnTo>
                  <a:lnTo>
                    <a:pt x="2658" y="1840"/>
                  </a:lnTo>
                  <a:lnTo>
                    <a:pt x="2806" y="1814"/>
                  </a:lnTo>
                  <a:lnTo>
                    <a:pt x="2948" y="1782"/>
                  </a:lnTo>
                  <a:lnTo>
                    <a:pt x="3084" y="1746"/>
                  </a:lnTo>
                  <a:lnTo>
                    <a:pt x="3212" y="1706"/>
                  </a:lnTo>
                  <a:lnTo>
                    <a:pt x="3334" y="1660"/>
                  </a:lnTo>
                  <a:lnTo>
                    <a:pt x="3448" y="1612"/>
                  </a:lnTo>
                  <a:lnTo>
                    <a:pt x="3554" y="1558"/>
                  </a:lnTo>
                  <a:lnTo>
                    <a:pt x="3650" y="1502"/>
                  </a:lnTo>
                  <a:lnTo>
                    <a:pt x="3738" y="1442"/>
                  </a:lnTo>
                  <a:lnTo>
                    <a:pt x="3814" y="1378"/>
                  </a:lnTo>
                  <a:lnTo>
                    <a:pt x="3882" y="1312"/>
                  </a:lnTo>
                  <a:lnTo>
                    <a:pt x="3938" y="1242"/>
                  </a:lnTo>
                  <a:lnTo>
                    <a:pt x="3982" y="1170"/>
                  </a:lnTo>
                  <a:lnTo>
                    <a:pt x="4014" y="1098"/>
                  </a:lnTo>
                  <a:lnTo>
                    <a:pt x="4034" y="1022"/>
                  </a:lnTo>
                  <a:lnTo>
                    <a:pt x="4040" y="944"/>
                  </a:lnTo>
                  <a:lnTo>
                    <a:pt x="4034" y="866"/>
                  </a:lnTo>
                  <a:lnTo>
                    <a:pt x="4014" y="790"/>
                  </a:lnTo>
                  <a:lnTo>
                    <a:pt x="3982" y="718"/>
                  </a:lnTo>
                  <a:lnTo>
                    <a:pt x="3938" y="646"/>
                  </a:lnTo>
                  <a:lnTo>
                    <a:pt x="3882" y="576"/>
                  </a:lnTo>
                  <a:lnTo>
                    <a:pt x="3814" y="510"/>
                  </a:lnTo>
                  <a:lnTo>
                    <a:pt x="3738" y="446"/>
                  </a:lnTo>
                  <a:lnTo>
                    <a:pt x="3650" y="386"/>
                  </a:lnTo>
                  <a:lnTo>
                    <a:pt x="3554" y="330"/>
                  </a:lnTo>
                  <a:lnTo>
                    <a:pt x="3448" y="276"/>
                  </a:lnTo>
                  <a:lnTo>
                    <a:pt x="3334" y="228"/>
                  </a:lnTo>
                  <a:lnTo>
                    <a:pt x="3212" y="182"/>
                  </a:lnTo>
                  <a:lnTo>
                    <a:pt x="3084" y="142"/>
                  </a:lnTo>
                  <a:lnTo>
                    <a:pt x="2948" y="106"/>
                  </a:lnTo>
                  <a:lnTo>
                    <a:pt x="2806" y="74"/>
                  </a:lnTo>
                  <a:lnTo>
                    <a:pt x="2658" y="48"/>
                  </a:lnTo>
                  <a:lnTo>
                    <a:pt x="2506" y="28"/>
                  </a:lnTo>
                  <a:lnTo>
                    <a:pt x="2348" y="12"/>
                  </a:lnTo>
                  <a:lnTo>
                    <a:pt x="2186" y="4"/>
                  </a:lnTo>
                  <a:lnTo>
                    <a:pt x="2020" y="0"/>
                  </a:lnTo>
                  <a:close/>
                  <a:moveTo>
                    <a:pt x="1922" y="1748"/>
                  </a:moveTo>
                  <a:lnTo>
                    <a:pt x="1762" y="1746"/>
                  </a:lnTo>
                  <a:lnTo>
                    <a:pt x="1606" y="1736"/>
                  </a:lnTo>
                  <a:lnTo>
                    <a:pt x="1454" y="1722"/>
                  </a:lnTo>
                  <a:lnTo>
                    <a:pt x="1306" y="1702"/>
                  </a:lnTo>
                  <a:lnTo>
                    <a:pt x="1164" y="1678"/>
                  </a:lnTo>
                  <a:lnTo>
                    <a:pt x="1028" y="1648"/>
                  </a:lnTo>
                  <a:lnTo>
                    <a:pt x="898" y="1614"/>
                  </a:lnTo>
                  <a:lnTo>
                    <a:pt x="776" y="1576"/>
                  </a:lnTo>
                  <a:lnTo>
                    <a:pt x="662" y="1532"/>
                  </a:lnTo>
                  <a:lnTo>
                    <a:pt x="554" y="1486"/>
                  </a:lnTo>
                  <a:lnTo>
                    <a:pt x="458" y="1436"/>
                  </a:lnTo>
                  <a:lnTo>
                    <a:pt x="370" y="1382"/>
                  </a:lnTo>
                  <a:lnTo>
                    <a:pt x="292" y="1326"/>
                  </a:lnTo>
                  <a:lnTo>
                    <a:pt x="224" y="1266"/>
                  </a:lnTo>
                  <a:lnTo>
                    <a:pt x="166" y="1204"/>
                  </a:lnTo>
                  <a:lnTo>
                    <a:pt x="122" y="1140"/>
                  </a:lnTo>
                  <a:lnTo>
                    <a:pt x="88" y="1074"/>
                  </a:lnTo>
                  <a:lnTo>
                    <a:pt x="68" y="1004"/>
                  </a:lnTo>
                  <a:lnTo>
                    <a:pt x="62" y="934"/>
                  </a:lnTo>
                  <a:lnTo>
                    <a:pt x="68" y="864"/>
                  </a:lnTo>
                  <a:lnTo>
                    <a:pt x="88" y="796"/>
                  </a:lnTo>
                  <a:lnTo>
                    <a:pt x="122" y="730"/>
                  </a:lnTo>
                  <a:lnTo>
                    <a:pt x="166" y="664"/>
                  </a:lnTo>
                  <a:lnTo>
                    <a:pt x="224" y="602"/>
                  </a:lnTo>
                  <a:lnTo>
                    <a:pt x="292" y="544"/>
                  </a:lnTo>
                  <a:lnTo>
                    <a:pt x="370" y="486"/>
                  </a:lnTo>
                  <a:lnTo>
                    <a:pt x="458" y="434"/>
                  </a:lnTo>
                  <a:lnTo>
                    <a:pt x="554" y="382"/>
                  </a:lnTo>
                  <a:lnTo>
                    <a:pt x="662" y="336"/>
                  </a:lnTo>
                  <a:lnTo>
                    <a:pt x="776" y="294"/>
                  </a:lnTo>
                  <a:lnTo>
                    <a:pt x="898" y="256"/>
                  </a:lnTo>
                  <a:lnTo>
                    <a:pt x="1028" y="222"/>
                  </a:lnTo>
                  <a:lnTo>
                    <a:pt x="1164" y="192"/>
                  </a:lnTo>
                  <a:lnTo>
                    <a:pt x="1306" y="166"/>
                  </a:lnTo>
                  <a:lnTo>
                    <a:pt x="1454" y="148"/>
                  </a:lnTo>
                  <a:lnTo>
                    <a:pt x="1606" y="132"/>
                  </a:lnTo>
                  <a:lnTo>
                    <a:pt x="1762" y="124"/>
                  </a:lnTo>
                  <a:lnTo>
                    <a:pt x="1922" y="120"/>
                  </a:lnTo>
                  <a:lnTo>
                    <a:pt x="2084" y="124"/>
                  </a:lnTo>
                  <a:lnTo>
                    <a:pt x="2240" y="132"/>
                  </a:lnTo>
                  <a:lnTo>
                    <a:pt x="2392" y="148"/>
                  </a:lnTo>
                  <a:lnTo>
                    <a:pt x="2540" y="166"/>
                  </a:lnTo>
                  <a:lnTo>
                    <a:pt x="2682" y="192"/>
                  </a:lnTo>
                  <a:lnTo>
                    <a:pt x="2818" y="222"/>
                  </a:lnTo>
                  <a:lnTo>
                    <a:pt x="2948" y="256"/>
                  </a:lnTo>
                  <a:lnTo>
                    <a:pt x="3070" y="294"/>
                  </a:lnTo>
                  <a:lnTo>
                    <a:pt x="3184" y="336"/>
                  </a:lnTo>
                  <a:lnTo>
                    <a:pt x="3292" y="382"/>
                  </a:lnTo>
                  <a:lnTo>
                    <a:pt x="3388" y="434"/>
                  </a:lnTo>
                  <a:lnTo>
                    <a:pt x="3476" y="486"/>
                  </a:lnTo>
                  <a:lnTo>
                    <a:pt x="3554" y="544"/>
                  </a:lnTo>
                  <a:lnTo>
                    <a:pt x="3622" y="602"/>
                  </a:lnTo>
                  <a:lnTo>
                    <a:pt x="3680" y="664"/>
                  </a:lnTo>
                  <a:lnTo>
                    <a:pt x="3724" y="730"/>
                  </a:lnTo>
                  <a:lnTo>
                    <a:pt x="3758" y="796"/>
                  </a:lnTo>
                  <a:lnTo>
                    <a:pt x="3778" y="864"/>
                  </a:lnTo>
                  <a:lnTo>
                    <a:pt x="3784" y="934"/>
                  </a:lnTo>
                  <a:lnTo>
                    <a:pt x="3778" y="1004"/>
                  </a:lnTo>
                  <a:lnTo>
                    <a:pt x="3758" y="1074"/>
                  </a:lnTo>
                  <a:lnTo>
                    <a:pt x="3724" y="1140"/>
                  </a:lnTo>
                  <a:lnTo>
                    <a:pt x="3680" y="1204"/>
                  </a:lnTo>
                  <a:lnTo>
                    <a:pt x="3622" y="1266"/>
                  </a:lnTo>
                  <a:lnTo>
                    <a:pt x="3554" y="1326"/>
                  </a:lnTo>
                  <a:lnTo>
                    <a:pt x="3476" y="1382"/>
                  </a:lnTo>
                  <a:lnTo>
                    <a:pt x="3388" y="1436"/>
                  </a:lnTo>
                  <a:lnTo>
                    <a:pt x="3292" y="1486"/>
                  </a:lnTo>
                  <a:lnTo>
                    <a:pt x="3184" y="1532"/>
                  </a:lnTo>
                  <a:lnTo>
                    <a:pt x="3070" y="1576"/>
                  </a:lnTo>
                  <a:lnTo>
                    <a:pt x="2948" y="1614"/>
                  </a:lnTo>
                  <a:lnTo>
                    <a:pt x="2818" y="1648"/>
                  </a:lnTo>
                  <a:lnTo>
                    <a:pt x="2682" y="1678"/>
                  </a:lnTo>
                  <a:lnTo>
                    <a:pt x="2540" y="1702"/>
                  </a:lnTo>
                  <a:lnTo>
                    <a:pt x="2392" y="1722"/>
                  </a:lnTo>
                  <a:lnTo>
                    <a:pt x="2240" y="1736"/>
                  </a:lnTo>
                  <a:lnTo>
                    <a:pt x="2084" y="1746"/>
                  </a:lnTo>
                  <a:lnTo>
                    <a:pt x="1922" y="1748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gamma/>
                    <a:tint val="30196"/>
                    <a:invGamma/>
                    <a:alpha val="36000"/>
                  </a:schemeClr>
                </a:gs>
                <a:gs pos="100000">
                  <a:schemeClr val="bg2"/>
                </a:gs>
              </a:gsLst>
              <a:lin ang="0" scaled="1"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17414" name="Oval 5">
              <a:extLst>
                <a:ext uri="{FF2B5EF4-FFF2-40B4-BE49-F238E27FC236}">
                  <a16:creationId xmlns:a16="http://schemas.microsoft.com/office/drawing/2014/main" id="{71AA055B-7260-43D9-9DA1-B1E561D069F7}"/>
                </a:ext>
              </a:extLst>
            </p:cNvPr>
            <p:cNvSpPr>
              <a:spLocks noChangeArrowheads="1"/>
            </p:cNvSpPr>
            <p:nvPr/>
          </p:nvSpPr>
          <p:spPr bwMode="gray">
            <a:xfrm rot="-1543677">
              <a:off x="2736" y="1728"/>
              <a:ext cx="672" cy="192"/>
            </a:xfrm>
            <a:prstGeom prst="ellipse">
              <a:avLst/>
            </a:prstGeom>
            <a:gradFill rotWithShape="1">
              <a:gsLst>
                <a:gs pos="0">
                  <a:srgbClr val="5F5F5F"/>
                </a:gs>
                <a:gs pos="100000">
                  <a:srgbClr val="84A5CA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" panose="05000000000000000000" pitchFamily="2" charset="2"/>
                <a:buNone/>
                <a:tabLst/>
                <a:defRPr/>
              </a:pPr>
              <a:endParaRPr kumimoji="0" lang="id-ID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7415" name="Oval 6">
              <a:extLst>
                <a:ext uri="{FF2B5EF4-FFF2-40B4-BE49-F238E27FC236}">
                  <a16:creationId xmlns:a16="http://schemas.microsoft.com/office/drawing/2014/main" id="{DFD2008B-36A9-4B2A-B547-2787F05A90D4}"/>
                </a:ext>
              </a:extLst>
            </p:cNvPr>
            <p:cNvSpPr>
              <a:spLocks noChangeArrowheads="1"/>
            </p:cNvSpPr>
            <p:nvPr/>
          </p:nvSpPr>
          <p:spPr bwMode="gray">
            <a:xfrm rot="-1543677">
              <a:off x="4416" y="1824"/>
              <a:ext cx="672" cy="192"/>
            </a:xfrm>
            <a:prstGeom prst="ellipse">
              <a:avLst/>
            </a:prstGeom>
            <a:gradFill rotWithShape="1">
              <a:gsLst>
                <a:gs pos="0">
                  <a:srgbClr val="5F5F5F"/>
                </a:gs>
                <a:gs pos="100000">
                  <a:srgbClr val="84A5CA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" panose="05000000000000000000" pitchFamily="2" charset="2"/>
                <a:buNone/>
                <a:tabLst/>
                <a:defRPr/>
              </a:pPr>
              <a:endParaRPr kumimoji="0" lang="id-ID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7416" name="Oval 7">
              <a:extLst>
                <a:ext uri="{FF2B5EF4-FFF2-40B4-BE49-F238E27FC236}">
                  <a16:creationId xmlns:a16="http://schemas.microsoft.com/office/drawing/2014/main" id="{83257CCF-5590-4CD1-8B0E-9DCDDE921CE6}"/>
                </a:ext>
              </a:extLst>
            </p:cNvPr>
            <p:cNvSpPr>
              <a:spLocks noChangeArrowheads="1"/>
            </p:cNvSpPr>
            <p:nvPr/>
          </p:nvSpPr>
          <p:spPr bwMode="gray">
            <a:xfrm rot="-1543677">
              <a:off x="1824" y="3504"/>
              <a:ext cx="672" cy="192"/>
            </a:xfrm>
            <a:prstGeom prst="ellipse">
              <a:avLst/>
            </a:prstGeom>
            <a:gradFill rotWithShape="1">
              <a:gsLst>
                <a:gs pos="0">
                  <a:srgbClr val="5F5F5F"/>
                </a:gs>
                <a:gs pos="100000">
                  <a:srgbClr val="84A5CA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" panose="05000000000000000000" pitchFamily="2" charset="2"/>
                <a:buNone/>
                <a:tabLst/>
                <a:defRPr/>
              </a:pPr>
              <a:endParaRPr kumimoji="0" lang="id-ID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7417" name="Oval 8">
              <a:extLst>
                <a:ext uri="{FF2B5EF4-FFF2-40B4-BE49-F238E27FC236}">
                  <a16:creationId xmlns:a16="http://schemas.microsoft.com/office/drawing/2014/main" id="{393C943A-5060-4CEF-8A66-F57E0231578A}"/>
                </a:ext>
              </a:extLst>
            </p:cNvPr>
            <p:cNvSpPr>
              <a:spLocks noChangeArrowheads="1"/>
            </p:cNvSpPr>
            <p:nvPr/>
          </p:nvSpPr>
          <p:spPr bwMode="gray">
            <a:xfrm rot="-1543677">
              <a:off x="3456" y="3120"/>
              <a:ext cx="672" cy="192"/>
            </a:xfrm>
            <a:prstGeom prst="ellipse">
              <a:avLst/>
            </a:prstGeom>
            <a:gradFill rotWithShape="1">
              <a:gsLst>
                <a:gs pos="0">
                  <a:srgbClr val="5F5F5F"/>
                </a:gs>
                <a:gs pos="100000">
                  <a:srgbClr val="84A5CA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" panose="05000000000000000000" pitchFamily="2" charset="2"/>
                <a:buNone/>
                <a:tabLst/>
                <a:defRPr/>
              </a:pPr>
              <a:endParaRPr kumimoji="0" lang="id-ID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7418" name="Oval 9">
              <a:extLst>
                <a:ext uri="{FF2B5EF4-FFF2-40B4-BE49-F238E27FC236}">
                  <a16:creationId xmlns:a16="http://schemas.microsoft.com/office/drawing/2014/main" id="{8AB0611A-E7A9-4368-9E4D-A49E8539C5EA}"/>
                </a:ext>
              </a:extLst>
            </p:cNvPr>
            <p:cNvSpPr>
              <a:spLocks noChangeArrowheads="1"/>
            </p:cNvSpPr>
            <p:nvPr/>
          </p:nvSpPr>
          <p:spPr bwMode="gray">
            <a:xfrm rot="-1543677">
              <a:off x="1296" y="2592"/>
              <a:ext cx="672" cy="192"/>
            </a:xfrm>
            <a:prstGeom prst="ellipse">
              <a:avLst/>
            </a:prstGeom>
            <a:gradFill rotWithShape="1">
              <a:gsLst>
                <a:gs pos="0">
                  <a:srgbClr val="5F5F5F"/>
                </a:gs>
                <a:gs pos="100000">
                  <a:srgbClr val="84A5CA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" panose="05000000000000000000" pitchFamily="2" charset="2"/>
                <a:buNone/>
                <a:tabLst/>
                <a:defRPr/>
              </a:pPr>
              <a:endParaRPr kumimoji="0" lang="id-ID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02410" name="Oval 10">
              <a:extLst>
                <a:ext uri="{FF2B5EF4-FFF2-40B4-BE49-F238E27FC236}">
                  <a16:creationId xmlns:a16="http://schemas.microsoft.com/office/drawing/2014/main" id="{A68E9761-9E27-4C33-83E5-6B2F89AF464E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407" y="1296"/>
              <a:ext cx="720" cy="694"/>
            </a:xfrm>
            <a:prstGeom prst="ellipse">
              <a:avLst/>
            </a:prstGeom>
            <a:gradFill rotWithShape="1">
              <a:gsLst>
                <a:gs pos="0">
                  <a:schemeClr val="hlink"/>
                </a:gs>
                <a:gs pos="100000">
                  <a:schemeClr val="hlink">
                    <a:gamma/>
                    <a:shade val="34510"/>
                    <a:invGamma/>
                  </a:scheme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102411" name="Oval 11">
              <a:extLst>
                <a:ext uri="{FF2B5EF4-FFF2-40B4-BE49-F238E27FC236}">
                  <a16:creationId xmlns:a16="http://schemas.microsoft.com/office/drawing/2014/main" id="{5E2E00A1-3FB5-4666-AEE6-64E4A31A0C58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999" y="2126"/>
              <a:ext cx="719" cy="694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31373"/>
                    <a:invGamma/>
                  </a:scheme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102412" name="Oval 12">
              <a:extLst>
                <a:ext uri="{FF2B5EF4-FFF2-40B4-BE49-F238E27FC236}">
                  <a16:creationId xmlns:a16="http://schemas.microsoft.com/office/drawing/2014/main" id="{F209DA9F-07F5-42DA-A4B1-31F1DF62F238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1493" y="3050"/>
              <a:ext cx="719" cy="694"/>
            </a:xfrm>
            <a:prstGeom prst="ellipse">
              <a:avLst/>
            </a:prstGeom>
            <a:gradFill rotWithShape="1">
              <a:gsLst>
                <a:gs pos="0">
                  <a:schemeClr val="accent2"/>
                </a:gs>
                <a:gs pos="100000">
                  <a:schemeClr val="accent2">
                    <a:gamma/>
                    <a:shade val="35686"/>
                    <a:invGamma/>
                  </a:scheme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102413" name="Oval 13">
              <a:extLst>
                <a:ext uri="{FF2B5EF4-FFF2-40B4-BE49-F238E27FC236}">
                  <a16:creationId xmlns:a16="http://schemas.microsoft.com/office/drawing/2014/main" id="{A17E462D-A685-4792-8CBB-9C10FBB25A2B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3133" y="2811"/>
              <a:ext cx="719" cy="694"/>
            </a:xfrm>
            <a:prstGeom prst="ellipse">
              <a:avLst/>
            </a:pr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shade val="35686"/>
                    <a:invGamma/>
                  </a:scheme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102414" name="Oval 14">
              <a:extLst>
                <a:ext uri="{FF2B5EF4-FFF2-40B4-BE49-F238E27FC236}">
                  <a16:creationId xmlns:a16="http://schemas.microsoft.com/office/drawing/2014/main" id="{44137724-063E-48AC-89B8-BC527E8BE526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4104" y="1495"/>
              <a:ext cx="680" cy="695"/>
            </a:xfrm>
            <a:prstGeom prst="ellipse">
              <a:avLst/>
            </a:prstGeom>
            <a:gradFill rotWithShape="1">
              <a:gsLst>
                <a:gs pos="0">
                  <a:schemeClr val="folHlink"/>
                </a:gs>
                <a:gs pos="100000">
                  <a:schemeClr val="folHlink">
                    <a:gamma/>
                    <a:shade val="34510"/>
                    <a:invGamma/>
                  </a:scheme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17424" name="Text Box 15">
              <a:extLst>
                <a:ext uri="{FF2B5EF4-FFF2-40B4-BE49-F238E27FC236}">
                  <a16:creationId xmlns:a16="http://schemas.microsoft.com/office/drawing/2014/main" id="{07075EF2-6600-484A-ABCD-5B731A91AF85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988" y="2326"/>
              <a:ext cx="741" cy="2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" panose="05000000000000000000" pitchFamily="2" charset="2"/>
                <a:buNone/>
                <a:tabLst/>
                <a:defRPr/>
              </a:pPr>
              <a:r>
                <a:rPr kumimoji="0" lang="en-US" altLang="en-US" sz="1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Verdana" panose="020B0604030504040204" pitchFamily="34" charset="0"/>
                  <a:ea typeface="+mn-ea"/>
                  <a:cs typeface="+mn-cs"/>
                </a:rPr>
                <a:t>Membangun</a:t>
              </a:r>
              <a:endPara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+mn-cs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" panose="05000000000000000000" pitchFamily="2" charset="2"/>
                <a:buNone/>
                <a:tabLst/>
                <a:defRPr/>
              </a:pPr>
              <a:r>
                <a:rPr kumimoji="0" lang="en-US" altLang="en-US" sz="1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Verdana" panose="020B0604030504040204" pitchFamily="34" charset="0"/>
                  <a:ea typeface="+mn-ea"/>
                  <a:cs typeface="+mn-cs"/>
                </a:rPr>
                <a:t>masyarakat</a:t>
              </a:r>
              <a:endPara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+mn-cs"/>
              </a:endParaRPr>
            </a:p>
          </p:txBody>
        </p:sp>
        <p:sp>
          <p:nvSpPr>
            <p:cNvPr id="17425" name="Text Box 16">
              <a:extLst>
                <a:ext uri="{FF2B5EF4-FFF2-40B4-BE49-F238E27FC236}">
                  <a16:creationId xmlns:a16="http://schemas.microsoft.com/office/drawing/2014/main" id="{64F74825-4392-4182-8261-5F60AB59C4F1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2521" y="1433"/>
              <a:ext cx="551" cy="4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" panose="05000000000000000000" pitchFamily="2" charset="2"/>
                <a:buNone/>
                <a:tabLst/>
                <a:defRPr/>
              </a:pPr>
              <a:r>
                <a:rPr kumimoji="0" lang="en-US" altLang="en-US" sz="1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Verdana" panose="020B0604030504040204" pitchFamily="34" charset="0"/>
                  <a:ea typeface="+mn-ea"/>
                  <a:cs typeface="+mn-cs"/>
                </a:rPr>
                <a:t>Hormati</a:t>
              </a:r>
              <a:r>
                <a:rPr kumimoji="0" lang="en-US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Verdana" panose="020B0604030504040204" pitchFamily="34" charset="0"/>
                  <a:ea typeface="+mn-ea"/>
                  <a:cs typeface="+mn-cs"/>
                </a:rPr>
                <a:t> </a:t>
              </a: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" panose="05000000000000000000" pitchFamily="2" charset="2"/>
                <a:buNone/>
                <a:tabLst/>
                <a:defRPr/>
              </a:pPr>
              <a:r>
                <a:rPr kumimoji="0" lang="en-US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Verdana" panose="020B0604030504040204" pitchFamily="34" charset="0"/>
                  <a:ea typeface="+mn-ea"/>
                  <a:cs typeface="+mn-cs"/>
                </a:rPr>
                <a:t>orang </a:t>
              </a: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" panose="05000000000000000000" pitchFamily="2" charset="2"/>
                <a:buNone/>
                <a:tabLst/>
                <a:defRPr/>
              </a:pPr>
              <a:r>
                <a:rPr kumimoji="0" lang="en-US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Verdana" panose="020B0604030504040204" pitchFamily="34" charset="0"/>
                  <a:ea typeface="+mn-ea"/>
                  <a:cs typeface="+mn-cs"/>
                </a:rPr>
                <a:t>lain </a:t>
              </a:r>
            </a:p>
          </p:txBody>
        </p:sp>
        <p:sp>
          <p:nvSpPr>
            <p:cNvPr id="17426" name="Text Box 17">
              <a:extLst>
                <a:ext uri="{FF2B5EF4-FFF2-40B4-BE49-F238E27FC236}">
                  <a16:creationId xmlns:a16="http://schemas.microsoft.com/office/drawing/2014/main" id="{35E2D124-3672-4B04-8BE6-FA05D3B906CD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4222" y="1696"/>
              <a:ext cx="552" cy="4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" panose="05000000000000000000" pitchFamily="2" charset="2"/>
                <a:buNone/>
                <a:tabLst/>
                <a:defRPr/>
              </a:pPr>
              <a:r>
                <a:rPr kumimoji="0" lang="en-US" altLang="en-US" sz="1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Verdana" panose="020B0604030504040204" pitchFamily="34" charset="0"/>
                  <a:ea typeface="+mn-ea"/>
                  <a:cs typeface="+mn-cs"/>
                </a:rPr>
                <a:t>Melayani</a:t>
              </a:r>
              <a:endPara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+mn-cs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" panose="05000000000000000000" pitchFamily="2" charset="2"/>
                <a:buNone/>
                <a:tabLst/>
                <a:defRPr/>
              </a:pPr>
              <a:r>
                <a:rPr kumimoji="0" lang="en-US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Verdana" panose="020B0604030504040204" pitchFamily="34" charset="0"/>
                  <a:ea typeface="+mn-ea"/>
                  <a:cs typeface="+mn-cs"/>
                </a:rPr>
                <a:t>orang </a:t>
              </a: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" panose="05000000000000000000" pitchFamily="2" charset="2"/>
                <a:buNone/>
                <a:tabLst/>
                <a:defRPr/>
              </a:pPr>
              <a:r>
                <a:rPr kumimoji="0" lang="en-US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Verdana" panose="020B0604030504040204" pitchFamily="34" charset="0"/>
                  <a:ea typeface="+mn-ea"/>
                  <a:cs typeface="+mn-cs"/>
                </a:rPr>
                <a:t>lain</a:t>
              </a:r>
            </a:p>
          </p:txBody>
        </p:sp>
        <p:sp>
          <p:nvSpPr>
            <p:cNvPr id="17427" name="Text Box 18">
              <a:extLst>
                <a:ext uri="{FF2B5EF4-FFF2-40B4-BE49-F238E27FC236}">
                  <a16:creationId xmlns:a16="http://schemas.microsoft.com/office/drawing/2014/main" id="{1342EEA1-D761-431B-9C52-098F7A2139CB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3159" y="2956"/>
              <a:ext cx="692" cy="4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" panose="05000000000000000000" pitchFamily="2" charset="2"/>
                <a:buNone/>
                <a:tabLst/>
                <a:defRPr/>
              </a:pPr>
              <a:r>
                <a:rPr kumimoji="0" lang="en-US" altLang="en-US" sz="1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Verdana" panose="020B0604030504040204" pitchFamily="34" charset="0"/>
                  <a:ea typeface="+mn-ea"/>
                  <a:cs typeface="+mn-cs"/>
                </a:rPr>
                <a:t>Menunjuk</a:t>
              </a:r>
              <a:r>
                <a:rPr kumimoji="0" lang="en-US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Verdana" panose="020B0604030504040204" pitchFamily="34" charset="0"/>
                  <a:ea typeface="+mn-ea"/>
                  <a:cs typeface="+mn-cs"/>
                </a:rPr>
                <a:t>-an</a:t>
              </a: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" panose="05000000000000000000" pitchFamily="2" charset="2"/>
                <a:buNone/>
                <a:tabLst/>
                <a:defRPr/>
              </a:pPr>
              <a:r>
                <a:rPr kumimoji="0" lang="en-US" altLang="en-US" sz="1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Verdana" panose="020B0604030504040204" pitchFamily="34" charset="0"/>
                  <a:ea typeface="+mn-ea"/>
                  <a:cs typeface="+mn-cs"/>
                </a:rPr>
                <a:t>keadilan</a:t>
              </a:r>
              <a:endPara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+mn-cs"/>
              </a:endParaRPr>
            </a:p>
          </p:txBody>
        </p:sp>
        <p:sp>
          <p:nvSpPr>
            <p:cNvPr id="17428" name="Text Box 19">
              <a:extLst>
                <a:ext uri="{FF2B5EF4-FFF2-40B4-BE49-F238E27FC236}">
                  <a16:creationId xmlns:a16="http://schemas.microsoft.com/office/drawing/2014/main" id="{4BFC623E-886B-45F2-99F4-1997D50FEFE3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1568" y="3192"/>
              <a:ext cx="651" cy="4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" panose="05000000000000000000" pitchFamily="2" charset="2"/>
                <a:buNone/>
                <a:tabLst/>
                <a:defRPr/>
              </a:pPr>
              <a:r>
                <a:rPr kumimoji="0" lang="en-US" altLang="en-US" sz="1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Verdana" panose="020B0604030504040204" pitchFamily="34" charset="0"/>
                  <a:ea typeface="+mn-ea"/>
                  <a:cs typeface="+mn-cs"/>
                </a:rPr>
                <a:t>Menunjuk</a:t>
              </a:r>
              <a:r>
                <a:rPr kumimoji="0" lang="en-US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Verdana" panose="020B0604030504040204" pitchFamily="34" charset="0"/>
                  <a:ea typeface="+mn-ea"/>
                  <a:cs typeface="+mn-cs"/>
                </a:rPr>
                <a:t>-</a:t>
              </a: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" panose="05000000000000000000" pitchFamily="2" charset="2"/>
                <a:buNone/>
                <a:tabLst/>
                <a:defRPr/>
              </a:pPr>
              <a:r>
                <a:rPr kumimoji="0" lang="en-US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Verdana" panose="020B0604030504040204" pitchFamily="34" charset="0"/>
                  <a:ea typeface="+mn-ea"/>
                  <a:cs typeface="+mn-cs"/>
                </a:rPr>
                <a:t>Kan</a:t>
              </a: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" panose="05000000000000000000" pitchFamily="2" charset="2"/>
                <a:buNone/>
                <a:tabLst/>
                <a:defRPr/>
              </a:pPr>
              <a:r>
                <a:rPr kumimoji="0" lang="en-US" altLang="en-US" sz="1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Verdana" panose="020B0604030504040204" pitchFamily="34" charset="0"/>
                  <a:ea typeface="+mn-ea"/>
                  <a:cs typeface="+mn-cs"/>
                </a:rPr>
                <a:t>kejujuran</a:t>
              </a:r>
              <a:endPara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+mn-cs"/>
              </a:endParaRPr>
            </a:p>
          </p:txBody>
        </p:sp>
        <p:sp>
          <p:nvSpPr>
            <p:cNvPr id="17429" name="Text Box 20">
              <a:extLst>
                <a:ext uri="{FF2B5EF4-FFF2-40B4-BE49-F238E27FC236}">
                  <a16:creationId xmlns:a16="http://schemas.microsoft.com/office/drawing/2014/main" id="{C763ACC4-A385-4BCC-B74C-3E34AFCDA499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1977" y="2318"/>
              <a:ext cx="1770" cy="3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" panose="05000000000000000000" pitchFamily="2" charset="2"/>
                <a:buNone/>
                <a:tabLst/>
                <a:defRPr/>
              </a:pPr>
              <a:r>
                <a:rPr kumimoji="0" lang="en-US" alt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Prinsip</a:t>
              </a:r>
              <a:r>
                <a:rPr kumimoji="0" lang="en-US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 </a:t>
              </a:r>
              <a:r>
                <a:rPr kumimoji="0" lang="en-US" alt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Kepemimpinan</a:t>
              </a:r>
              <a:r>
                <a:rPr kumimoji="0" lang="en-US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 </a:t>
              </a:r>
              <a:r>
                <a:rPr kumimoji="0" lang="en-US" alt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Etika</a:t>
              </a:r>
              <a:endPara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7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5967C0C-1C35-41C1-90E4-93618C0BEE99}"/>
              </a:ext>
            </a:extLst>
          </p:cNvPr>
          <p:cNvSpPr/>
          <p:nvPr/>
        </p:nvSpPr>
        <p:spPr>
          <a:xfrm>
            <a:off x="0" y="0"/>
            <a:ext cx="12192000" cy="65714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0215" algn="just">
              <a:lnSpc>
                <a:spcPct val="200000"/>
              </a:lnSpc>
              <a:spcAft>
                <a:spcPts val="0"/>
              </a:spcAft>
            </a:pP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Tiga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teori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utama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dalam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menerapkan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etika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yaitu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:</a:t>
            </a:r>
          </a:p>
          <a:p>
            <a:pPr marL="342900" lvl="0" indent="-342900" algn="just">
              <a:lnSpc>
                <a:spcPct val="200000"/>
              </a:lnSpc>
              <a:spcAft>
                <a:spcPts val="0"/>
              </a:spcAft>
              <a:buFont typeface="+mj-lt"/>
              <a:buAutoNum type="arabicParenBoth"/>
            </a:pP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etika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berbasis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karakter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seperti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konsep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Aristotle (340 SM)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tentang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etika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virtue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(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kebajikan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);</a:t>
            </a:r>
          </a:p>
          <a:p>
            <a:pPr marL="342900" lvl="0" indent="-342900" algn="just">
              <a:lnSpc>
                <a:spcPct val="200000"/>
              </a:lnSpc>
              <a:spcAft>
                <a:spcPts val="0"/>
              </a:spcAft>
              <a:buFont typeface="+mj-lt"/>
              <a:buAutoNum type="arabicParenBoth"/>
            </a:pP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etika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berbasis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hukum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seperti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deontologi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Kant (1785); dan</a:t>
            </a:r>
          </a:p>
          <a:p>
            <a:pPr marL="342900" lvl="0" indent="-342900" algn="just">
              <a:lnSpc>
                <a:spcPct val="200000"/>
              </a:lnSpc>
              <a:spcAft>
                <a:spcPts val="1000"/>
              </a:spcAft>
              <a:buFont typeface="+mj-lt"/>
              <a:buAutoNum type="arabicParenBoth"/>
            </a:pP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etika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berbasis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hasil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seperti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konsep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ulitarium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Mill (1863 &amp;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Savra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(2007).</a:t>
            </a:r>
          </a:p>
        </p:txBody>
      </p:sp>
    </p:spTree>
    <p:extLst>
      <p:ext uri="{BB962C8B-B14F-4D97-AF65-F5344CB8AC3E}">
        <p14:creationId xmlns:p14="http://schemas.microsoft.com/office/powerpoint/2010/main" val="36913516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db2004208gl">
  <a:themeElements>
    <a:clrScheme name="cdb2004208gl 1">
      <a:dk1>
        <a:srgbClr val="000000"/>
      </a:dk1>
      <a:lt1>
        <a:srgbClr val="FFFFFF"/>
      </a:lt1>
      <a:dk2>
        <a:srgbClr val="1129A1"/>
      </a:dk2>
      <a:lt2>
        <a:srgbClr val="C0C0C0"/>
      </a:lt2>
      <a:accent1>
        <a:srgbClr val="4987E3"/>
      </a:accent1>
      <a:accent2>
        <a:srgbClr val="CE701A"/>
      </a:accent2>
      <a:accent3>
        <a:srgbClr val="FFFFFF"/>
      </a:accent3>
      <a:accent4>
        <a:srgbClr val="000000"/>
      </a:accent4>
      <a:accent5>
        <a:srgbClr val="B1C3EF"/>
      </a:accent5>
      <a:accent6>
        <a:srgbClr val="BA6516"/>
      </a:accent6>
      <a:hlink>
        <a:srgbClr val="36A1B6"/>
      </a:hlink>
      <a:folHlink>
        <a:srgbClr val="9CC769"/>
      </a:folHlink>
    </a:clrScheme>
    <a:fontScheme name="cdb2004208g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cdb2004208gl 1">
        <a:dk1>
          <a:srgbClr val="000000"/>
        </a:dk1>
        <a:lt1>
          <a:srgbClr val="FFFFFF"/>
        </a:lt1>
        <a:dk2>
          <a:srgbClr val="1129A1"/>
        </a:dk2>
        <a:lt2>
          <a:srgbClr val="C0C0C0"/>
        </a:lt2>
        <a:accent1>
          <a:srgbClr val="4987E3"/>
        </a:accent1>
        <a:accent2>
          <a:srgbClr val="CE701A"/>
        </a:accent2>
        <a:accent3>
          <a:srgbClr val="FFFFFF"/>
        </a:accent3>
        <a:accent4>
          <a:srgbClr val="000000"/>
        </a:accent4>
        <a:accent5>
          <a:srgbClr val="B1C3EF"/>
        </a:accent5>
        <a:accent6>
          <a:srgbClr val="BA6516"/>
        </a:accent6>
        <a:hlink>
          <a:srgbClr val="36A1B6"/>
        </a:hlink>
        <a:folHlink>
          <a:srgbClr val="9CC76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db2004208gl 2">
        <a:dk1>
          <a:srgbClr val="000000"/>
        </a:dk1>
        <a:lt1>
          <a:srgbClr val="FFFFFF"/>
        </a:lt1>
        <a:dk2>
          <a:srgbClr val="351155"/>
        </a:dk2>
        <a:lt2>
          <a:srgbClr val="969696"/>
        </a:lt2>
        <a:accent1>
          <a:srgbClr val="7053CB"/>
        </a:accent1>
        <a:accent2>
          <a:srgbClr val="3282BE"/>
        </a:accent2>
        <a:accent3>
          <a:srgbClr val="FFFFFF"/>
        </a:accent3>
        <a:accent4>
          <a:srgbClr val="000000"/>
        </a:accent4>
        <a:accent5>
          <a:srgbClr val="BBB3E2"/>
        </a:accent5>
        <a:accent6>
          <a:srgbClr val="2C75AC"/>
        </a:accent6>
        <a:hlink>
          <a:srgbClr val="D17FB6"/>
        </a:hlink>
        <a:folHlink>
          <a:srgbClr val="E3981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db2004208gl 3">
        <a:dk1>
          <a:srgbClr val="000000"/>
        </a:dk1>
        <a:lt1>
          <a:srgbClr val="FFFFFF"/>
        </a:lt1>
        <a:dk2>
          <a:srgbClr val="0F4D5B"/>
        </a:dk2>
        <a:lt2>
          <a:srgbClr val="969696"/>
        </a:lt2>
        <a:accent1>
          <a:srgbClr val="1B7D6A"/>
        </a:accent1>
        <a:accent2>
          <a:srgbClr val="C69940"/>
        </a:accent2>
        <a:accent3>
          <a:srgbClr val="FFFFFF"/>
        </a:accent3>
        <a:accent4>
          <a:srgbClr val="000000"/>
        </a:accent4>
        <a:accent5>
          <a:srgbClr val="ABBFB9"/>
        </a:accent5>
        <a:accent6>
          <a:srgbClr val="B38A39"/>
        </a:accent6>
        <a:hlink>
          <a:srgbClr val="3790D3"/>
        </a:hlink>
        <a:folHlink>
          <a:srgbClr val="DEDB7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449</TotalTime>
  <Words>1473</Words>
  <Application>Microsoft Office PowerPoint</Application>
  <PresentationFormat>Widescreen</PresentationFormat>
  <Paragraphs>204</Paragraphs>
  <Slides>41</Slides>
  <Notes>2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41</vt:i4>
      </vt:variant>
    </vt:vector>
  </HeadingPairs>
  <TitlesOfParts>
    <vt:vector size="50" baseType="lpstr">
      <vt:lpstr>Arial</vt:lpstr>
      <vt:lpstr>Calibri</vt:lpstr>
      <vt:lpstr>Calibri Light</vt:lpstr>
      <vt:lpstr>Times New Roman</vt:lpstr>
      <vt:lpstr>Verdana</vt:lpstr>
      <vt:lpstr>Wingdings</vt:lpstr>
      <vt:lpstr>Office Theme</vt:lpstr>
      <vt:lpstr>cdb2004208gl</vt:lpstr>
      <vt:lpstr>Image</vt:lpstr>
      <vt:lpstr>KULIAH 12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WPS Presentation</dc:title>
  <dc:creator>Husaini Usman</dc:creator>
  <cp:lastModifiedBy>Husaini Usman, Prof. Dr. M.Pd., M.T.</cp:lastModifiedBy>
  <cp:revision>156</cp:revision>
  <dcterms:created xsi:type="dcterms:W3CDTF">2019-06-02T07:53:54Z</dcterms:created>
  <dcterms:modified xsi:type="dcterms:W3CDTF">2019-07-01T22:32:38Z</dcterms:modified>
</cp:coreProperties>
</file>