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3" r:id="rId8"/>
    <p:sldId id="262" r:id="rId9"/>
    <p:sldId id="263" r:id="rId10"/>
    <p:sldId id="264" r:id="rId11"/>
    <p:sldId id="265" r:id="rId12"/>
    <p:sldId id="266" r:id="rId13"/>
    <p:sldId id="271" r:id="rId14"/>
    <p:sldId id="270" r:id="rId15"/>
    <p:sldId id="269" r:id="rId16"/>
    <p:sldId id="268" r:id="rId17"/>
    <p:sldId id="27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10/28/2015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10/28/2015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10/28/2015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10/28/2015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10/28/2015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10/28/2015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10/28/2015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10/28/2015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10/28/2015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10/28/2015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509A250-FF31-4206-8172-F9D3106AACB1}" type="datetimeFigureOut">
              <a:rPr lang="en-US" dirty="0"/>
              <a:t>10/28/2015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informatika.web.id/sistem-komputer.htm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76927" y="1447799"/>
            <a:ext cx="8825658" cy="3329581"/>
          </a:xfrm>
        </p:spPr>
        <p:txBody>
          <a:bodyPr/>
          <a:lstStyle/>
          <a:p>
            <a:pPr algn="ctr"/>
            <a:r>
              <a:rPr lang="id-ID" sz="6000" dirty="0"/>
              <a:t>KNOWLEDGE-BASED SUBSYSTEM</a:t>
            </a:r>
            <a:r>
              <a:rPr lang="en-US" sz="6000" dirty="0"/>
              <a:t/>
            </a:r>
            <a:br>
              <a:rPr lang="en-US" sz="6000" dirty="0"/>
            </a:br>
            <a:endParaRPr lang="en-US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7079" y="4777380"/>
            <a:ext cx="8825658" cy="861420"/>
          </a:xfrm>
        </p:spPr>
        <p:txBody>
          <a:bodyPr>
            <a:normAutofit/>
          </a:bodyPr>
          <a:lstStyle/>
          <a:p>
            <a:pPr algn="ctr"/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3528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2343" y="439839"/>
            <a:ext cx="6836514" cy="938200"/>
          </a:xfrm>
        </p:spPr>
        <p:txBody>
          <a:bodyPr/>
          <a:lstStyle/>
          <a:p>
            <a:r>
              <a:rPr lang="id-ID" dirty="0" smtClean="0"/>
              <a:t>Keunggulan Sistem Pakar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68895" y="1635841"/>
            <a:ext cx="8946541" cy="4195481"/>
          </a:xfrm>
        </p:spPr>
        <p:txBody>
          <a:bodyPr/>
          <a:lstStyle/>
          <a:p>
            <a:pPr lvl="0"/>
            <a:r>
              <a:rPr lang="en-US" sz="2400" dirty="0" smtClean="0"/>
              <a:t>Conversational</a:t>
            </a:r>
            <a:endParaRPr lang="id-ID" sz="2400" dirty="0" smtClean="0"/>
          </a:p>
          <a:p>
            <a:pPr lvl="1">
              <a:buFont typeface="Century Gothic" panose="020B0502020202020204" pitchFamily="34" charset="0"/>
              <a:buChar char="→"/>
            </a:pPr>
            <a:r>
              <a:rPr lang="en-US" sz="2400" dirty="0" err="1">
                <a:ea typeface="Arial Unicode MS" pitchFamily="2"/>
                <a:cs typeface="Arial Unicode MS" pitchFamily="2"/>
              </a:rPr>
              <a:t>Sistem</a:t>
            </a:r>
            <a:r>
              <a:rPr lang="en-US" sz="2400" dirty="0">
                <a:ea typeface="Arial Unicode MS" pitchFamily="2"/>
                <a:cs typeface="Arial Unicode MS" pitchFamily="2"/>
              </a:rPr>
              <a:t> </a:t>
            </a:r>
            <a:r>
              <a:rPr lang="en-US" sz="2400" dirty="0" err="1">
                <a:ea typeface="Arial Unicode MS" pitchFamily="2"/>
                <a:cs typeface="Arial Unicode MS" pitchFamily="2"/>
              </a:rPr>
              <a:t>pakar</a:t>
            </a:r>
            <a:r>
              <a:rPr lang="en-US" sz="2400" dirty="0">
                <a:ea typeface="Arial Unicode MS" pitchFamily="2"/>
                <a:cs typeface="Arial Unicode MS" pitchFamily="2"/>
              </a:rPr>
              <a:t> </a:t>
            </a:r>
            <a:r>
              <a:rPr lang="en-US" sz="2400" dirty="0" err="1">
                <a:ea typeface="Arial Unicode MS" pitchFamily="2"/>
                <a:cs typeface="Arial Unicode MS" pitchFamily="2"/>
              </a:rPr>
              <a:t>memberikan</a:t>
            </a:r>
            <a:r>
              <a:rPr lang="en-US" sz="2400" dirty="0">
                <a:ea typeface="Arial Unicode MS" pitchFamily="2"/>
                <a:cs typeface="Arial Unicode MS" pitchFamily="2"/>
              </a:rPr>
              <a:t> </a:t>
            </a:r>
            <a:r>
              <a:rPr lang="en-US" sz="2400" dirty="0" err="1">
                <a:ea typeface="Arial Unicode MS" pitchFamily="2"/>
                <a:cs typeface="Arial Unicode MS" pitchFamily="2"/>
              </a:rPr>
              <a:t>banyak</a:t>
            </a:r>
            <a:r>
              <a:rPr lang="en-US" sz="2400" dirty="0">
                <a:ea typeface="Arial Unicode MS" pitchFamily="2"/>
                <a:cs typeface="Arial Unicode MS" pitchFamily="2"/>
              </a:rPr>
              <a:t> </a:t>
            </a:r>
            <a:r>
              <a:rPr lang="en-US" sz="2400" dirty="0" err="1">
                <a:ea typeface="Arial Unicode MS" pitchFamily="2"/>
                <a:cs typeface="Arial Unicode MS" pitchFamily="2"/>
              </a:rPr>
              <a:t>keuntungan</a:t>
            </a:r>
            <a:r>
              <a:rPr lang="en-US" sz="2400" dirty="0">
                <a:ea typeface="Arial Unicode MS" pitchFamily="2"/>
                <a:cs typeface="Arial Unicode MS" pitchFamily="2"/>
              </a:rPr>
              <a:t> </a:t>
            </a:r>
            <a:r>
              <a:rPr lang="en-US" sz="2400" dirty="0" err="1">
                <a:ea typeface="Arial Unicode MS" pitchFamily="2"/>
                <a:cs typeface="Arial Unicode MS" pitchFamily="2"/>
              </a:rPr>
              <a:t>bagi</a:t>
            </a:r>
            <a:r>
              <a:rPr lang="en-US" sz="2400" dirty="0">
                <a:ea typeface="Arial Unicode MS" pitchFamily="2"/>
                <a:cs typeface="Arial Unicode MS" pitchFamily="2"/>
              </a:rPr>
              <a:t> </a:t>
            </a:r>
            <a:r>
              <a:rPr lang="en-US" sz="2400" dirty="0" err="1">
                <a:ea typeface="Arial Unicode MS" pitchFamily="2"/>
                <a:cs typeface="Arial Unicode MS" pitchFamily="2"/>
              </a:rPr>
              <a:t>pengguna</a:t>
            </a:r>
            <a:r>
              <a:rPr lang="en-US" sz="2400" dirty="0">
                <a:ea typeface="Arial Unicode MS" pitchFamily="2"/>
                <a:cs typeface="Arial Unicode MS" pitchFamily="2"/>
              </a:rPr>
              <a:t> </a:t>
            </a:r>
            <a:r>
              <a:rPr lang="en-US" sz="2400" dirty="0" err="1">
                <a:ea typeface="Arial Unicode MS" pitchFamily="2"/>
                <a:cs typeface="Arial Unicode MS" pitchFamily="2"/>
              </a:rPr>
              <a:t>jika</a:t>
            </a:r>
            <a:r>
              <a:rPr lang="en-US" sz="2400" dirty="0">
                <a:ea typeface="Arial Unicode MS" pitchFamily="2"/>
                <a:cs typeface="Arial Unicode MS" pitchFamily="2"/>
              </a:rPr>
              <a:t> </a:t>
            </a:r>
            <a:r>
              <a:rPr lang="en-US" sz="2400" dirty="0" err="1">
                <a:ea typeface="Arial Unicode MS" pitchFamily="2"/>
                <a:cs typeface="Arial Unicode MS" pitchFamily="2"/>
              </a:rPr>
              <a:t>dibandingkan</a:t>
            </a:r>
            <a:r>
              <a:rPr lang="en-US" sz="2400" dirty="0">
                <a:ea typeface="Arial Unicode MS" pitchFamily="2"/>
                <a:cs typeface="Arial Unicode MS" pitchFamily="2"/>
              </a:rPr>
              <a:t> </a:t>
            </a:r>
            <a:r>
              <a:rPr lang="en-US" sz="2400" dirty="0" err="1">
                <a:ea typeface="Arial Unicode MS" pitchFamily="2"/>
                <a:cs typeface="Arial Unicode MS" pitchFamily="2"/>
              </a:rPr>
              <a:t>dengan</a:t>
            </a:r>
            <a:r>
              <a:rPr lang="en-US" sz="2400" dirty="0">
                <a:ea typeface="Arial Unicode MS" pitchFamily="2"/>
                <a:cs typeface="Arial Unicode MS" pitchFamily="2"/>
              </a:rPr>
              <a:t> program </a:t>
            </a:r>
            <a:r>
              <a:rPr lang="en-US" sz="2400" dirty="0" err="1">
                <a:ea typeface="Arial Unicode MS" pitchFamily="2"/>
                <a:cs typeface="Arial Unicode MS" pitchFamily="2"/>
              </a:rPr>
              <a:t>tradisional</a:t>
            </a:r>
            <a:r>
              <a:rPr lang="en-US" sz="2400" dirty="0">
                <a:ea typeface="Arial Unicode MS" pitchFamily="2"/>
                <a:cs typeface="Arial Unicode MS" pitchFamily="2"/>
              </a:rPr>
              <a:t>, </a:t>
            </a:r>
            <a:r>
              <a:rPr lang="en-US" sz="2400" dirty="0" err="1">
                <a:ea typeface="Arial Unicode MS" pitchFamily="2"/>
                <a:cs typeface="Arial Unicode MS" pitchFamily="2"/>
              </a:rPr>
              <a:t>karena</a:t>
            </a:r>
            <a:r>
              <a:rPr lang="en-US" sz="2400" dirty="0">
                <a:ea typeface="Arial Unicode MS" pitchFamily="2"/>
                <a:cs typeface="Arial Unicode MS" pitchFamily="2"/>
              </a:rPr>
              <a:t> </a:t>
            </a:r>
            <a:r>
              <a:rPr lang="en-US" sz="2400" dirty="0" err="1">
                <a:ea typeface="Arial Unicode MS" pitchFamily="2"/>
                <a:cs typeface="Arial Unicode MS" pitchFamily="2"/>
              </a:rPr>
              <a:t>sistem</a:t>
            </a:r>
            <a:r>
              <a:rPr lang="en-US" sz="2400" dirty="0">
                <a:ea typeface="Arial Unicode MS" pitchFamily="2"/>
                <a:cs typeface="Arial Unicode MS" pitchFamily="2"/>
              </a:rPr>
              <a:t> </a:t>
            </a:r>
            <a:r>
              <a:rPr lang="en-US" sz="2400" dirty="0" err="1">
                <a:ea typeface="Arial Unicode MS" pitchFamily="2"/>
                <a:cs typeface="Arial Unicode MS" pitchFamily="2"/>
              </a:rPr>
              <a:t>ini</a:t>
            </a:r>
            <a:r>
              <a:rPr lang="en-US" sz="2400" dirty="0">
                <a:ea typeface="Arial Unicode MS" pitchFamily="2"/>
                <a:cs typeface="Arial Unicode MS" pitchFamily="2"/>
              </a:rPr>
              <a:t> </a:t>
            </a:r>
            <a:r>
              <a:rPr lang="en-US" sz="2400" dirty="0" err="1">
                <a:ea typeface="Arial Unicode MS" pitchFamily="2"/>
                <a:cs typeface="Arial Unicode MS" pitchFamily="2"/>
              </a:rPr>
              <a:t>bekerja</a:t>
            </a:r>
            <a:r>
              <a:rPr lang="en-US" sz="2400" dirty="0">
                <a:ea typeface="Arial Unicode MS" pitchFamily="2"/>
                <a:cs typeface="Arial Unicode MS" pitchFamily="2"/>
              </a:rPr>
              <a:t> </a:t>
            </a:r>
            <a:r>
              <a:rPr lang="en-US" sz="2400" dirty="0" err="1">
                <a:ea typeface="Arial Unicode MS" pitchFamily="2"/>
                <a:cs typeface="Arial Unicode MS" pitchFamily="2"/>
              </a:rPr>
              <a:t>layaknya</a:t>
            </a:r>
            <a:r>
              <a:rPr lang="en-US" sz="2400" dirty="0">
                <a:ea typeface="Arial Unicode MS" pitchFamily="2"/>
                <a:cs typeface="Arial Unicode MS" pitchFamily="2"/>
              </a:rPr>
              <a:t> </a:t>
            </a:r>
            <a:r>
              <a:rPr lang="en-US" sz="2400" dirty="0" err="1">
                <a:ea typeface="Arial Unicode MS" pitchFamily="2"/>
                <a:cs typeface="Arial Unicode MS" pitchFamily="2"/>
              </a:rPr>
              <a:t>otak</a:t>
            </a:r>
            <a:r>
              <a:rPr lang="en-US" sz="2400" dirty="0">
                <a:ea typeface="Arial Unicode MS" pitchFamily="2"/>
                <a:cs typeface="Arial Unicode MS" pitchFamily="2"/>
              </a:rPr>
              <a:t> </a:t>
            </a:r>
            <a:r>
              <a:rPr lang="en-US" sz="2400" dirty="0" err="1" smtClean="0">
                <a:ea typeface="Arial Unicode MS" pitchFamily="2"/>
                <a:cs typeface="Arial Unicode MS" pitchFamily="2"/>
              </a:rPr>
              <a:t>manusia</a:t>
            </a:r>
            <a:endParaRPr lang="en-US" sz="2400" dirty="0"/>
          </a:p>
          <a:p>
            <a:pPr lvl="0"/>
            <a:r>
              <a:rPr lang="en-US" sz="2400" dirty="0" err="1"/>
              <a:t>Ketersediaan</a:t>
            </a:r>
            <a:r>
              <a:rPr lang="en-US" sz="2400" dirty="0"/>
              <a:t> </a:t>
            </a:r>
            <a:r>
              <a:rPr lang="en-US" sz="2400" dirty="0" err="1"/>
              <a:t>cepat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kesempatan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memprogram</a:t>
            </a:r>
            <a:r>
              <a:rPr lang="en-US" sz="2400" dirty="0"/>
              <a:t> </a:t>
            </a:r>
            <a:r>
              <a:rPr lang="en-US" sz="2400" dirty="0" err="1"/>
              <a:t>sendiri</a:t>
            </a:r>
            <a:endParaRPr lang="en-US" sz="2400" dirty="0"/>
          </a:p>
          <a:p>
            <a:pPr lvl="0"/>
            <a:r>
              <a:rPr lang="en-US" sz="2400" dirty="0" err="1"/>
              <a:t>Kemampuan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mengeksploitasi</a:t>
            </a:r>
            <a:r>
              <a:rPr lang="en-US" sz="2400" dirty="0"/>
              <a:t> </a:t>
            </a:r>
            <a:r>
              <a:rPr lang="en-US" sz="2400" dirty="0" err="1"/>
              <a:t>pengetahuan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jumlah</a:t>
            </a:r>
            <a:r>
              <a:rPr lang="en-US" sz="2400" dirty="0"/>
              <a:t> </a:t>
            </a:r>
            <a:r>
              <a:rPr lang="en-US" sz="2400" dirty="0" err="1"/>
              <a:t>besar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1034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6467" y="491354"/>
            <a:ext cx="6843995" cy="848049"/>
          </a:xfrm>
        </p:spPr>
        <p:txBody>
          <a:bodyPr/>
          <a:lstStyle/>
          <a:p>
            <a:r>
              <a:rPr lang="id-ID" dirty="0"/>
              <a:t>Keunggulan Sistem Pakar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9396" y="1633464"/>
            <a:ext cx="8946541" cy="4195481"/>
          </a:xfrm>
        </p:spPr>
        <p:txBody>
          <a:bodyPr>
            <a:noAutofit/>
          </a:bodyPr>
          <a:lstStyle/>
          <a:p>
            <a:r>
              <a:rPr lang="id-ID" sz="2400" dirty="0" smtClean="0"/>
              <a:t>Handal</a:t>
            </a:r>
          </a:p>
          <a:p>
            <a:pPr lvl="1">
              <a:buFont typeface="Century Gothic" panose="020B0502020202020204" pitchFamily="34" charset="0"/>
              <a:buChar char="→"/>
            </a:pPr>
            <a:r>
              <a:rPr lang="id-ID" sz="2400" dirty="0" smtClean="0"/>
              <a:t>Kehandalan sistem pakar adalah sama dengan database, yaitu baik, lebih tinggi dari program klasik</a:t>
            </a:r>
          </a:p>
          <a:p>
            <a:r>
              <a:rPr lang="id-ID" sz="2400" dirty="0" smtClean="0"/>
              <a:t>Skalabilitas</a:t>
            </a:r>
          </a:p>
          <a:p>
            <a:r>
              <a:rPr lang="id-ID" sz="2400" dirty="0" smtClean="0"/>
              <a:t>Pedagogi</a:t>
            </a:r>
          </a:p>
          <a:p>
            <a:pPr lvl="1">
              <a:buFont typeface="Century Gothic" panose="020B0502020202020204" pitchFamily="34" charset="0"/>
              <a:buChar char="→"/>
            </a:pPr>
            <a:r>
              <a:rPr lang="id-ID" sz="2400" dirty="0" smtClean="0"/>
              <a:t>Mesin yang dijalankan oleh logika yang benar dapat menjelaskan kepada pengguna dalam bahasa yang sebenarnya mengapa mereka mengajukan pertanyaan.</a:t>
            </a:r>
            <a:r>
              <a:rPr lang="id-ID" sz="2400" dirty="0"/>
              <a:t>	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634469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54569" y="517112"/>
            <a:ext cx="6805358" cy="848048"/>
          </a:xfrm>
        </p:spPr>
        <p:txBody>
          <a:bodyPr/>
          <a:lstStyle/>
          <a:p>
            <a:r>
              <a:rPr lang="id-ID" dirty="0"/>
              <a:t>Keunggulan Sistem Pakar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dirty="0" err="1"/>
              <a:t>Pelestarian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peningkatan</a:t>
            </a:r>
            <a:r>
              <a:rPr lang="en-US" sz="2400" dirty="0"/>
              <a:t> </a:t>
            </a:r>
            <a:r>
              <a:rPr lang="en-US" sz="2400" dirty="0" err="1"/>
              <a:t>pengetahuan</a:t>
            </a:r>
            <a:endParaRPr lang="en-US" sz="2400" dirty="0"/>
          </a:p>
          <a:p>
            <a:pPr lvl="1">
              <a:buFont typeface="Century Gothic" panose="020B0502020202020204" pitchFamily="34" charset="0"/>
              <a:buChar char="→"/>
            </a:pPr>
            <a:r>
              <a:rPr lang="en-US" sz="2400" dirty="0" err="1">
                <a:ea typeface="Arial Unicode MS" pitchFamily="2"/>
                <a:cs typeface="Arial Unicode MS" pitchFamily="2"/>
              </a:rPr>
              <a:t>Pengetahuan</a:t>
            </a:r>
            <a:r>
              <a:rPr lang="en-US" sz="2400" dirty="0">
                <a:ea typeface="Arial Unicode MS" pitchFamily="2"/>
                <a:cs typeface="Arial Unicode MS" pitchFamily="2"/>
              </a:rPr>
              <a:t> yang </a:t>
            </a:r>
            <a:r>
              <a:rPr lang="en-US" sz="2400" dirty="0" err="1">
                <a:ea typeface="Arial Unicode MS" pitchFamily="2"/>
                <a:cs typeface="Arial Unicode MS" pitchFamily="2"/>
              </a:rPr>
              <a:t>berharga</a:t>
            </a:r>
            <a:r>
              <a:rPr lang="en-US" sz="2400" dirty="0">
                <a:ea typeface="Arial Unicode MS" pitchFamily="2"/>
                <a:cs typeface="Arial Unicode MS" pitchFamily="2"/>
              </a:rPr>
              <a:t> </a:t>
            </a:r>
            <a:r>
              <a:rPr lang="en-US" sz="2400" dirty="0" err="1">
                <a:ea typeface="Arial Unicode MS" pitchFamily="2"/>
                <a:cs typeface="Arial Unicode MS" pitchFamily="2"/>
              </a:rPr>
              <a:t>bisa</a:t>
            </a:r>
            <a:r>
              <a:rPr lang="en-US" sz="2400" dirty="0">
                <a:ea typeface="Arial Unicode MS" pitchFamily="2"/>
                <a:cs typeface="Arial Unicode MS" pitchFamily="2"/>
              </a:rPr>
              <a:t> </a:t>
            </a:r>
            <a:r>
              <a:rPr lang="en-US" sz="2400" dirty="0" err="1">
                <a:ea typeface="Arial Unicode MS" pitchFamily="2"/>
                <a:cs typeface="Arial Unicode MS" pitchFamily="2"/>
              </a:rPr>
              <a:t>saja</a:t>
            </a:r>
            <a:r>
              <a:rPr lang="en-US" sz="2400" dirty="0">
                <a:ea typeface="Arial Unicode MS" pitchFamily="2"/>
                <a:cs typeface="Arial Unicode MS" pitchFamily="2"/>
              </a:rPr>
              <a:t> </a:t>
            </a:r>
            <a:r>
              <a:rPr lang="en-US" sz="2400" dirty="0" err="1">
                <a:ea typeface="Arial Unicode MS" pitchFamily="2"/>
                <a:cs typeface="Arial Unicode MS" pitchFamily="2"/>
              </a:rPr>
              <a:t>menghilang</a:t>
            </a:r>
            <a:r>
              <a:rPr lang="en-US" sz="2400" dirty="0">
                <a:ea typeface="Arial Unicode MS" pitchFamily="2"/>
                <a:cs typeface="Arial Unicode MS" pitchFamily="2"/>
              </a:rPr>
              <a:t> </a:t>
            </a:r>
            <a:r>
              <a:rPr lang="en-US" sz="2400" dirty="0" err="1">
                <a:ea typeface="Arial Unicode MS" pitchFamily="2"/>
                <a:cs typeface="Arial Unicode MS" pitchFamily="2"/>
              </a:rPr>
              <a:t>disebabkan</a:t>
            </a:r>
            <a:r>
              <a:rPr lang="en-US" sz="2400" dirty="0">
                <a:ea typeface="Arial Unicode MS" pitchFamily="2"/>
                <a:cs typeface="Arial Unicode MS" pitchFamily="2"/>
              </a:rPr>
              <a:t> </a:t>
            </a:r>
            <a:r>
              <a:rPr lang="en-US" sz="2400" dirty="0" err="1">
                <a:ea typeface="Arial Unicode MS" pitchFamily="2"/>
                <a:cs typeface="Arial Unicode MS" pitchFamily="2"/>
              </a:rPr>
              <a:t>oleh</a:t>
            </a:r>
            <a:r>
              <a:rPr lang="en-US" sz="2400" dirty="0">
                <a:ea typeface="Arial Unicode MS" pitchFamily="2"/>
                <a:cs typeface="Arial Unicode MS" pitchFamily="2"/>
              </a:rPr>
              <a:t> </a:t>
            </a:r>
            <a:r>
              <a:rPr lang="en-US" sz="2400" dirty="0" err="1">
                <a:ea typeface="Arial Unicode MS" pitchFamily="2"/>
                <a:cs typeface="Arial Unicode MS" pitchFamily="2"/>
              </a:rPr>
              <a:t>kematian</a:t>
            </a:r>
            <a:r>
              <a:rPr lang="en-US" sz="2400" dirty="0">
                <a:ea typeface="Arial Unicode MS" pitchFamily="2"/>
                <a:cs typeface="Arial Unicode MS" pitchFamily="2"/>
              </a:rPr>
              <a:t>, </a:t>
            </a:r>
            <a:r>
              <a:rPr lang="en-US" sz="2400" dirty="0" err="1">
                <a:ea typeface="Arial Unicode MS" pitchFamily="2"/>
                <a:cs typeface="Arial Unicode MS" pitchFamily="2"/>
              </a:rPr>
              <a:t>pengunduran</a:t>
            </a:r>
            <a:r>
              <a:rPr lang="en-US" sz="2400" dirty="0">
                <a:ea typeface="Arial Unicode MS" pitchFamily="2"/>
                <a:cs typeface="Arial Unicode MS" pitchFamily="2"/>
              </a:rPr>
              <a:t> </a:t>
            </a:r>
            <a:r>
              <a:rPr lang="en-US" sz="2400" dirty="0" err="1">
                <a:ea typeface="Arial Unicode MS" pitchFamily="2"/>
                <a:cs typeface="Arial Unicode MS" pitchFamily="2"/>
              </a:rPr>
              <a:t>diri</a:t>
            </a:r>
            <a:r>
              <a:rPr lang="en-US" sz="2400" dirty="0">
                <a:ea typeface="Arial Unicode MS" pitchFamily="2"/>
                <a:cs typeface="Arial Unicode MS" pitchFamily="2"/>
              </a:rPr>
              <a:t>, </a:t>
            </a:r>
            <a:r>
              <a:rPr lang="en-US" sz="2400" dirty="0" err="1">
                <a:ea typeface="Arial Unicode MS" pitchFamily="2"/>
                <a:cs typeface="Arial Unicode MS" pitchFamily="2"/>
              </a:rPr>
              <a:t>atau</a:t>
            </a:r>
            <a:r>
              <a:rPr lang="en-US" sz="2400" dirty="0">
                <a:ea typeface="Arial Unicode MS" pitchFamily="2"/>
                <a:cs typeface="Arial Unicode MS" pitchFamily="2"/>
              </a:rPr>
              <a:t> </a:t>
            </a:r>
            <a:r>
              <a:rPr lang="en-US" sz="2400" dirty="0" err="1">
                <a:ea typeface="Arial Unicode MS" pitchFamily="2"/>
                <a:cs typeface="Arial Unicode MS" pitchFamily="2"/>
              </a:rPr>
              <a:t>pensiun</a:t>
            </a:r>
            <a:r>
              <a:rPr lang="en-US" sz="2400" dirty="0">
                <a:ea typeface="Arial Unicode MS" pitchFamily="2"/>
                <a:cs typeface="Arial Unicode MS" pitchFamily="2"/>
              </a:rPr>
              <a:t> </a:t>
            </a:r>
            <a:r>
              <a:rPr lang="en-US" sz="2400" dirty="0" err="1">
                <a:ea typeface="Arial Unicode MS" pitchFamily="2"/>
                <a:cs typeface="Arial Unicode MS" pitchFamily="2"/>
              </a:rPr>
              <a:t>oleh</a:t>
            </a:r>
            <a:r>
              <a:rPr lang="en-US" sz="2400" dirty="0">
                <a:ea typeface="Arial Unicode MS" pitchFamily="2"/>
                <a:cs typeface="Arial Unicode MS" pitchFamily="2"/>
              </a:rPr>
              <a:t> sang </a:t>
            </a:r>
            <a:r>
              <a:rPr lang="en-US" sz="2400" dirty="0" err="1">
                <a:ea typeface="Arial Unicode MS" pitchFamily="2"/>
                <a:cs typeface="Arial Unicode MS" pitchFamily="2"/>
              </a:rPr>
              <a:t>pakar</a:t>
            </a:r>
            <a:r>
              <a:rPr lang="en-US" sz="2400" dirty="0">
                <a:ea typeface="Arial Unicode MS" pitchFamily="2"/>
                <a:cs typeface="Arial Unicode MS" pitchFamily="2"/>
              </a:rPr>
              <a:t>. </a:t>
            </a:r>
            <a:r>
              <a:rPr lang="en-US" sz="2400" dirty="0" err="1">
                <a:ea typeface="Arial Unicode MS" pitchFamily="2"/>
                <a:cs typeface="Arial Unicode MS" pitchFamily="2"/>
              </a:rPr>
              <a:t>Dengan</a:t>
            </a:r>
            <a:r>
              <a:rPr lang="en-US" sz="2400" dirty="0">
                <a:ea typeface="Arial Unicode MS" pitchFamily="2"/>
                <a:cs typeface="Arial Unicode MS" pitchFamily="2"/>
              </a:rPr>
              <a:t> </a:t>
            </a:r>
            <a:r>
              <a:rPr lang="en-US" sz="2400" dirty="0" err="1">
                <a:ea typeface="Arial Unicode MS" pitchFamily="2"/>
                <a:cs typeface="Arial Unicode MS" pitchFamily="2"/>
              </a:rPr>
              <a:t>tercatat</a:t>
            </a:r>
            <a:r>
              <a:rPr lang="en-US" sz="2400" dirty="0">
                <a:ea typeface="Arial Unicode MS" pitchFamily="2"/>
                <a:cs typeface="Arial Unicode MS" pitchFamily="2"/>
              </a:rPr>
              <a:t> </a:t>
            </a:r>
            <a:r>
              <a:rPr lang="en-US" sz="2400" dirty="0" err="1">
                <a:ea typeface="Arial Unicode MS" pitchFamily="2"/>
                <a:cs typeface="Arial Unicode MS" pitchFamily="2"/>
              </a:rPr>
              <a:t>pada</a:t>
            </a:r>
            <a:r>
              <a:rPr lang="en-US" sz="2400" dirty="0">
                <a:ea typeface="Arial Unicode MS" pitchFamily="2"/>
                <a:cs typeface="Arial Unicode MS" pitchFamily="2"/>
              </a:rPr>
              <a:t> </a:t>
            </a:r>
            <a:r>
              <a:rPr lang="en-US" sz="2400" dirty="0" err="1">
                <a:ea typeface="Arial Unicode MS" pitchFamily="2"/>
                <a:cs typeface="Arial Unicode MS" pitchFamily="2"/>
              </a:rPr>
              <a:t>sistem</a:t>
            </a:r>
            <a:r>
              <a:rPr lang="en-US" sz="2400" dirty="0">
                <a:ea typeface="Arial Unicode MS" pitchFamily="2"/>
                <a:cs typeface="Arial Unicode MS" pitchFamily="2"/>
              </a:rPr>
              <a:t>, </a:t>
            </a:r>
            <a:r>
              <a:rPr lang="en-US" sz="2400" dirty="0" err="1">
                <a:ea typeface="Arial Unicode MS" pitchFamily="2"/>
                <a:cs typeface="Arial Unicode MS" pitchFamily="2"/>
              </a:rPr>
              <a:t>pengetahuan</a:t>
            </a:r>
            <a:r>
              <a:rPr lang="en-US" sz="2400" dirty="0">
                <a:ea typeface="Arial Unicode MS" pitchFamily="2"/>
                <a:cs typeface="Arial Unicode MS" pitchFamily="2"/>
              </a:rPr>
              <a:t> </a:t>
            </a:r>
            <a:r>
              <a:rPr lang="en-US" sz="2400" dirty="0" err="1">
                <a:ea typeface="Arial Unicode MS" pitchFamily="2"/>
                <a:cs typeface="Arial Unicode MS" pitchFamily="2"/>
              </a:rPr>
              <a:t>menjadi</a:t>
            </a:r>
            <a:r>
              <a:rPr lang="en-US" sz="2400" dirty="0">
                <a:ea typeface="Arial Unicode MS" pitchFamily="2"/>
                <a:cs typeface="Arial Unicode MS" pitchFamily="2"/>
              </a:rPr>
              <a:t> </a:t>
            </a:r>
            <a:r>
              <a:rPr lang="en-US" sz="2400" dirty="0" err="1">
                <a:ea typeface="Arial Unicode MS" pitchFamily="2"/>
                <a:cs typeface="Arial Unicode MS" pitchFamily="2"/>
              </a:rPr>
              <a:t>abadi</a:t>
            </a:r>
            <a:endParaRPr lang="en-US" sz="2400" dirty="0">
              <a:ea typeface="Arial Unicode MS" pitchFamily="2"/>
              <a:cs typeface="Arial Unicode MS" pitchFamily="2"/>
            </a:endParaRPr>
          </a:p>
          <a:p>
            <a:pPr lvl="1">
              <a:buFont typeface="Century Gothic" panose="020B0502020202020204" pitchFamily="34" charset="0"/>
              <a:buChar char="→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0811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683" y="609999"/>
            <a:ext cx="9492064" cy="5692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987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5130" y="362565"/>
            <a:ext cx="9404723" cy="1400530"/>
          </a:xfrm>
        </p:spPr>
        <p:txBody>
          <a:bodyPr/>
          <a:lstStyle/>
          <a:p>
            <a:r>
              <a:rPr lang="en-US" dirty="0" err="1"/>
              <a:t>Kelemahan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Pakar</a:t>
            </a:r>
            <a:r>
              <a:rPr lang="en-US" dirty="0"/>
              <a:t> </a:t>
            </a:r>
            <a:r>
              <a:rPr lang="en-US" dirty="0" smtClean="0"/>
              <a:t>:</a:t>
            </a:r>
            <a:r>
              <a:rPr lang="id-ID" dirty="0" smtClean="0"/>
              <a:t> (1)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481070"/>
            <a:ext cx="8946541" cy="4767329"/>
          </a:xfrm>
        </p:spPr>
        <p:txBody>
          <a:bodyPr>
            <a:normAutofit/>
          </a:bodyPr>
          <a:lstStyle/>
          <a:p>
            <a:r>
              <a:rPr lang="en-US" sz="2400" dirty="0" err="1" smtClean="0"/>
              <a:t>Biaya</a:t>
            </a:r>
            <a:r>
              <a:rPr lang="en-US" sz="2400" dirty="0" smtClean="0"/>
              <a:t> </a:t>
            </a:r>
            <a:r>
              <a:rPr lang="en-US" sz="2400" dirty="0"/>
              <a:t>yang </a:t>
            </a:r>
            <a:r>
              <a:rPr lang="en-US" sz="2400" dirty="0" err="1"/>
              <a:t>diperlukan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membuat</a:t>
            </a:r>
            <a:r>
              <a:rPr lang="en-US" sz="2400" dirty="0"/>
              <a:t>, </a:t>
            </a:r>
            <a:r>
              <a:rPr lang="en-US" sz="2400" dirty="0" err="1"/>
              <a:t>memelihara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memeliharanya</a:t>
            </a:r>
            <a:r>
              <a:rPr lang="en-US" sz="2400" dirty="0"/>
              <a:t> </a:t>
            </a:r>
            <a:r>
              <a:rPr lang="en-US" sz="2400" dirty="0" err="1"/>
              <a:t>sangat</a:t>
            </a:r>
            <a:r>
              <a:rPr lang="en-US" sz="2400" dirty="0"/>
              <a:t> </a:t>
            </a:r>
            <a:r>
              <a:rPr lang="en-US" sz="2400" dirty="0" err="1"/>
              <a:t>mahal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Sulit</a:t>
            </a:r>
            <a:r>
              <a:rPr lang="en-US" sz="2400" dirty="0"/>
              <a:t> </a:t>
            </a:r>
            <a:r>
              <a:rPr lang="en-US" sz="2400" dirty="0" err="1"/>
              <a:t>dikembangkan</a:t>
            </a:r>
            <a:r>
              <a:rPr lang="en-US" sz="2400" dirty="0"/>
              <a:t>, </a:t>
            </a:r>
            <a:r>
              <a:rPr lang="en-US" sz="2400" dirty="0" err="1"/>
              <a:t>hal</a:t>
            </a:r>
            <a:r>
              <a:rPr lang="en-US" sz="2400" dirty="0"/>
              <a:t> </a:t>
            </a:r>
            <a:r>
              <a:rPr lang="en-US" sz="2400" dirty="0" err="1"/>
              <a:t>ini</a:t>
            </a:r>
            <a:r>
              <a:rPr lang="en-US" sz="2400" dirty="0"/>
              <a:t> </a:t>
            </a:r>
            <a:r>
              <a:rPr lang="en-US" sz="2400" dirty="0" err="1"/>
              <a:t>erat</a:t>
            </a:r>
            <a:r>
              <a:rPr lang="en-US" sz="2400" dirty="0"/>
              <a:t> </a:t>
            </a:r>
            <a:r>
              <a:rPr lang="en-US" sz="2400" dirty="0" err="1"/>
              <a:t>kaitannya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ketersediaan</a:t>
            </a:r>
            <a:r>
              <a:rPr lang="en-US" sz="2400" dirty="0"/>
              <a:t> </a:t>
            </a:r>
            <a:r>
              <a:rPr lang="en-US" sz="2400" dirty="0" err="1"/>
              <a:t>pakar</a:t>
            </a:r>
            <a:r>
              <a:rPr lang="en-US" sz="2400" dirty="0"/>
              <a:t> di </a:t>
            </a:r>
            <a:r>
              <a:rPr lang="en-US" sz="2400" dirty="0" err="1"/>
              <a:t>bidangnya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kepakaran</a:t>
            </a:r>
            <a:r>
              <a:rPr lang="en-US" sz="2400" dirty="0"/>
              <a:t> </a:t>
            </a:r>
            <a:r>
              <a:rPr lang="en-US" sz="2400" dirty="0" err="1"/>
              <a:t>sangat</a:t>
            </a:r>
            <a:r>
              <a:rPr lang="en-US" sz="2400" dirty="0"/>
              <a:t> </a:t>
            </a:r>
            <a:r>
              <a:rPr lang="en-US" sz="2400" dirty="0" err="1"/>
              <a:t>sulit</a:t>
            </a:r>
            <a:r>
              <a:rPr lang="en-US" sz="2400" dirty="0"/>
              <a:t> </a:t>
            </a:r>
            <a:r>
              <a:rPr lang="en-US" sz="2400" dirty="0" err="1"/>
              <a:t>diekstrak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manusia</a:t>
            </a:r>
            <a:r>
              <a:rPr lang="en-US" sz="2400" dirty="0"/>
              <a:t> </a:t>
            </a:r>
            <a:r>
              <a:rPr lang="en-US" sz="2400" dirty="0" err="1"/>
              <a:t>karena</a:t>
            </a:r>
            <a:r>
              <a:rPr lang="en-US" sz="2400" dirty="0"/>
              <a:t> </a:t>
            </a:r>
            <a:r>
              <a:rPr lang="en-US" sz="2400" dirty="0" err="1"/>
              <a:t>sangat</a:t>
            </a:r>
            <a:r>
              <a:rPr lang="en-US" sz="2400" dirty="0"/>
              <a:t> </a:t>
            </a:r>
            <a:r>
              <a:rPr lang="en-US" sz="2400" dirty="0" err="1"/>
              <a:t>sulit</a:t>
            </a:r>
            <a:r>
              <a:rPr lang="en-US" sz="2400" dirty="0"/>
              <a:t> </a:t>
            </a:r>
            <a:r>
              <a:rPr lang="en-US" sz="2400" dirty="0" err="1"/>
              <a:t>bagi</a:t>
            </a:r>
            <a:r>
              <a:rPr lang="en-US" sz="2400" dirty="0"/>
              <a:t> </a:t>
            </a:r>
            <a:r>
              <a:rPr lang="en-US" sz="2400" dirty="0" err="1"/>
              <a:t>seorang</a:t>
            </a:r>
            <a:r>
              <a:rPr lang="en-US" sz="2400" dirty="0"/>
              <a:t> </a:t>
            </a:r>
            <a:r>
              <a:rPr lang="en-US" sz="2400" dirty="0" err="1"/>
              <a:t>pakar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menjelaskan</a:t>
            </a:r>
            <a:r>
              <a:rPr lang="en-US" sz="2400" dirty="0"/>
              <a:t> </a:t>
            </a:r>
            <a:r>
              <a:rPr lang="en-US" sz="2400" dirty="0" err="1"/>
              <a:t>langkah</a:t>
            </a:r>
            <a:r>
              <a:rPr lang="en-US" sz="2400" dirty="0"/>
              <a:t> </a:t>
            </a:r>
            <a:r>
              <a:rPr lang="en-US" sz="2400" dirty="0" err="1"/>
              <a:t>mereka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menangani</a:t>
            </a:r>
            <a:r>
              <a:rPr lang="en-US" sz="2400" dirty="0"/>
              <a:t> </a:t>
            </a:r>
            <a:r>
              <a:rPr lang="en-US" sz="2400" dirty="0" err="1"/>
              <a:t>masalah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Sistem</a:t>
            </a:r>
            <a:r>
              <a:rPr lang="en-US" sz="2400" dirty="0"/>
              <a:t> </a:t>
            </a:r>
            <a:r>
              <a:rPr lang="en-US" sz="2400" dirty="0" err="1"/>
              <a:t>pakar</a:t>
            </a:r>
            <a:r>
              <a:rPr lang="en-US" sz="2400" dirty="0"/>
              <a:t> </a:t>
            </a:r>
            <a:r>
              <a:rPr lang="en-US" sz="2400" dirty="0" err="1"/>
              <a:t>tidak</a:t>
            </a:r>
            <a:r>
              <a:rPr lang="en-US" sz="2400" dirty="0"/>
              <a:t> 100% </a:t>
            </a:r>
            <a:r>
              <a:rPr lang="en-US" sz="2400" dirty="0" err="1"/>
              <a:t>benar</a:t>
            </a:r>
            <a:r>
              <a:rPr lang="en-US" sz="2400" dirty="0"/>
              <a:t> </a:t>
            </a:r>
            <a:r>
              <a:rPr lang="en-US" sz="2400" dirty="0" err="1"/>
              <a:t>karena</a:t>
            </a:r>
            <a:r>
              <a:rPr lang="en-US" sz="2400" dirty="0"/>
              <a:t> </a:t>
            </a:r>
            <a:r>
              <a:rPr lang="en-US" sz="2400" dirty="0" err="1"/>
              <a:t>seseorang</a:t>
            </a:r>
            <a:r>
              <a:rPr lang="en-US" sz="2400" dirty="0"/>
              <a:t> yang </a:t>
            </a:r>
            <a:r>
              <a:rPr lang="en-US" sz="2400" dirty="0" err="1"/>
              <a:t>terlibat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pembuatan</a:t>
            </a:r>
            <a:r>
              <a:rPr lang="en-US" sz="2400" dirty="0"/>
              <a:t> </a:t>
            </a:r>
            <a:r>
              <a:rPr lang="en-US" sz="2400" dirty="0" err="1"/>
              <a:t>sistem</a:t>
            </a:r>
            <a:r>
              <a:rPr lang="en-US" sz="2400" dirty="0"/>
              <a:t> </a:t>
            </a:r>
            <a:r>
              <a:rPr lang="en-US" sz="2400" dirty="0" err="1"/>
              <a:t>pakar</a:t>
            </a:r>
            <a:r>
              <a:rPr lang="en-US" sz="2400" dirty="0"/>
              <a:t>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selalu</a:t>
            </a:r>
            <a:r>
              <a:rPr lang="en-US" sz="2400" dirty="0"/>
              <a:t> </a:t>
            </a:r>
            <a:r>
              <a:rPr lang="en-US" sz="2400" dirty="0" err="1"/>
              <a:t>benar</a:t>
            </a:r>
            <a:r>
              <a:rPr lang="en-US" sz="2400" dirty="0"/>
              <a:t>. </a:t>
            </a:r>
            <a:r>
              <a:rPr lang="en-US" sz="2400" dirty="0" err="1"/>
              <a:t>Oleh</a:t>
            </a:r>
            <a:r>
              <a:rPr lang="en-US" sz="2400" dirty="0"/>
              <a:t> </a:t>
            </a:r>
            <a:r>
              <a:rPr lang="en-US" sz="2400" dirty="0" err="1"/>
              <a:t>karena</a:t>
            </a:r>
            <a:r>
              <a:rPr lang="en-US" sz="2400" dirty="0"/>
              <a:t> </a:t>
            </a:r>
            <a:r>
              <a:rPr lang="en-US" sz="2400" dirty="0" err="1"/>
              <a:t>itu</a:t>
            </a:r>
            <a:r>
              <a:rPr lang="en-US" sz="2400" dirty="0"/>
              <a:t> </a:t>
            </a:r>
            <a:r>
              <a:rPr lang="en-US" sz="2400" dirty="0" err="1"/>
              <a:t>perlu</a:t>
            </a:r>
            <a:r>
              <a:rPr lang="en-US" sz="2400" dirty="0"/>
              <a:t> </a:t>
            </a:r>
            <a:r>
              <a:rPr lang="en-US" sz="2400" dirty="0" err="1"/>
              <a:t>diuji</a:t>
            </a:r>
            <a:r>
              <a:rPr lang="en-US" sz="2400" dirty="0"/>
              <a:t> </a:t>
            </a:r>
            <a:r>
              <a:rPr lang="en-US" sz="2400" dirty="0" err="1"/>
              <a:t>ulang</a:t>
            </a:r>
            <a:r>
              <a:rPr lang="en-US" sz="2400" dirty="0"/>
              <a:t> </a:t>
            </a:r>
            <a:r>
              <a:rPr lang="en-US" sz="2400" dirty="0" err="1"/>
              <a:t>secara</a:t>
            </a:r>
            <a:r>
              <a:rPr lang="en-US" sz="2400" dirty="0"/>
              <a:t> </a:t>
            </a:r>
            <a:r>
              <a:rPr lang="en-US" sz="2400" dirty="0" err="1"/>
              <a:t>teliti</a:t>
            </a:r>
            <a:r>
              <a:rPr lang="en-US" sz="2400" dirty="0"/>
              <a:t> </a:t>
            </a:r>
            <a:r>
              <a:rPr lang="en-US" sz="2400" dirty="0" err="1"/>
              <a:t>sebelum</a:t>
            </a:r>
            <a:r>
              <a:rPr lang="en-US" sz="2400" dirty="0"/>
              <a:t> </a:t>
            </a:r>
            <a:r>
              <a:rPr lang="en-US" sz="2400" dirty="0" err="1"/>
              <a:t>digunakan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12852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5130" y="362565"/>
            <a:ext cx="9404723" cy="1400530"/>
          </a:xfrm>
        </p:spPr>
        <p:txBody>
          <a:bodyPr/>
          <a:lstStyle/>
          <a:p>
            <a:r>
              <a:rPr lang="en-US" dirty="0" err="1"/>
              <a:t>Kelemahan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Pakar</a:t>
            </a:r>
            <a:r>
              <a:rPr lang="en-US" dirty="0"/>
              <a:t> </a:t>
            </a:r>
            <a:r>
              <a:rPr lang="en-US" dirty="0" smtClean="0"/>
              <a:t>:</a:t>
            </a:r>
            <a:r>
              <a:rPr lang="id-ID" dirty="0" smtClean="0"/>
              <a:t> 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481070"/>
            <a:ext cx="8946541" cy="4767329"/>
          </a:xfrm>
        </p:spPr>
        <p:txBody>
          <a:bodyPr>
            <a:normAutofit/>
          </a:bodyPr>
          <a:lstStyle/>
          <a:p>
            <a:r>
              <a:rPr lang="en-US" sz="2400" dirty="0" err="1" smtClean="0"/>
              <a:t>Pendekatan</a:t>
            </a:r>
            <a:r>
              <a:rPr lang="en-US" sz="2400" dirty="0" smtClean="0"/>
              <a:t> </a:t>
            </a:r>
            <a:r>
              <a:rPr lang="en-US" sz="2400" dirty="0" err="1"/>
              <a:t>oleh</a:t>
            </a:r>
            <a:r>
              <a:rPr lang="en-US" sz="2400" dirty="0"/>
              <a:t> </a:t>
            </a:r>
            <a:r>
              <a:rPr lang="en-US" sz="2400" dirty="0" err="1"/>
              <a:t>setiap</a:t>
            </a:r>
            <a:r>
              <a:rPr lang="en-US" sz="2400" dirty="0"/>
              <a:t> </a:t>
            </a:r>
            <a:r>
              <a:rPr lang="en-US" sz="2400" dirty="0" err="1"/>
              <a:t>pakar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suatu</a:t>
            </a:r>
            <a:r>
              <a:rPr lang="en-US" sz="2400" dirty="0"/>
              <a:t> </a:t>
            </a:r>
            <a:r>
              <a:rPr lang="en-US" sz="2400" dirty="0" err="1"/>
              <a:t>situasi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problem </a:t>
            </a:r>
            <a:r>
              <a:rPr lang="en-US" sz="2400" dirty="0" err="1"/>
              <a:t>bisa</a:t>
            </a:r>
            <a:r>
              <a:rPr lang="en-US" sz="2400" dirty="0"/>
              <a:t> </a:t>
            </a:r>
            <a:r>
              <a:rPr lang="en-US" sz="2400" dirty="0" err="1"/>
              <a:t>berbeda-beda</a:t>
            </a:r>
            <a:r>
              <a:rPr lang="en-US" sz="2400" dirty="0"/>
              <a:t>, </a:t>
            </a:r>
            <a:r>
              <a:rPr lang="en-US" sz="2400" dirty="0" err="1"/>
              <a:t>meskipun</a:t>
            </a:r>
            <a:r>
              <a:rPr lang="en-US" sz="2400" dirty="0"/>
              <a:t> </a:t>
            </a:r>
            <a:r>
              <a:rPr lang="en-US" sz="2400" dirty="0" err="1"/>
              <a:t>sama-sama</a:t>
            </a:r>
            <a:r>
              <a:rPr lang="en-US" sz="2400" dirty="0"/>
              <a:t> </a:t>
            </a:r>
            <a:r>
              <a:rPr lang="en-US" sz="2400" dirty="0" err="1"/>
              <a:t>benar</a:t>
            </a:r>
            <a:r>
              <a:rPr lang="en-US" sz="2400" dirty="0"/>
              <a:t>.</a:t>
            </a:r>
          </a:p>
          <a:p>
            <a:r>
              <a:rPr lang="en-US" sz="2400" dirty="0"/>
              <a:t>Transfer </a:t>
            </a:r>
            <a:r>
              <a:rPr lang="en-US" sz="2400" dirty="0" err="1"/>
              <a:t>pengetahuan</a:t>
            </a:r>
            <a:r>
              <a:rPr lang="en-US" sz="2400" dirty="0"/>
              <a:t>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bersifat</a:t>
            </a:r>
            <a:r>
              <a:rPr lang="en-US" sz="2400" dirty="0"/>
              <a:t> </a:t>
            </a:r>
            <a:r>
              <a:rPr lang="en-US" sz="2400" dirty="0" err="1"/>
              <a:t>subjektif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bias.</a:t>
            </a:r>
          </a:p>
          <a:p>
            <a:r>
              <a:rPr lang="en-US" sz="2400" dirty="0" err="1"/>
              <a:t>Kurangnya</a:t>
            </a:r>
            <a:r>
              <a:rPr lang="en-US" sz="2400" dirty="0"/>
              <a:t> rasa </a:t>
            </a:r>
            <a:r>
              <a:rPr lang="en-US" sz="2400" dirty="0" err="1"/>
              <a:t>percaya</a:t>
            </a:r>
            <a:r>
              <a:rPr lang="en-US" sz="2400" dirty="0"/>
              <a:t> </a:t>
            </a:r>
            <a:r>
              <a:rPr lang="en-US" sz="2400" dirty="0" err="1"/>
              <a:t>pengguna</a:t>
            </a:r>
            <a:r>
              <a:rPr lang="en-US" sz="2400" dirty="0"/>
              <a:t>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menghalangi</a:t>
            </a:r>
            <a:r>
              <a:rPr lang="en-US" sz="2400" dirty="0"/>
              <a:t> </a:t>
            </a:r>
            <a:r>
              <a:rPr lang="en-US" sz="2400" dirty="0" err="1"/>
              <a:t>pemakaian</a:t>
            </a:r>
            <a:r>
              <a:rPr lang="en-US" sz="2400" dirty="0"/>
              <a:t> </a:t>
            </a:r>
            <a:r>
              <a:rPr lang="en-US" sz="2400" dirty="0" err="1"/>
              <a:t>sistem</a:t>
            </a:r>
            <a:r>
              <a:rPr lang="en-US" sz="2400" dirty="0"/>
              <a:t> </a:t>
            </a:r>
            <a:r>
              <a:rPr lang="en-US" sz="2400" dirty="0" err="1"/>
              <a:t>pakar</a:t>
            </a:r>
            <a:r>
              <a:rPr lang="en-US" sz="2400" dirty="0"/>
              <a:t>.</a:t>
            </a:r>
            <a:endParaRPr lang="en-US" sz="2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459262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2" y="452717"/>
            <a:ext cx="507440" cy="5919947"/>
          </a:xfrm>
        </p:spPr>
        <p:txBody>
          <a:bodyPr vert="vert270"/>
          <a:lstStyle/>
          <a:p>
            <a:r>
              <a:rPr lang="id-ID" dirty="0" smtClean="0"/>
              <a:t>C</a:t>
            </a:r>
            <a:r>
              <a:rPr lang="en-US" dirty="0" err="1" smtClean="0"/>
              <a:t>ontoh</a:t>
            </a:r>
            <a:r>
              <a:rPr lang="en-US" dirty="0" smtClean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 smtClean="0"/>
              <a:t>Pakar</a:t>
            </a:r>
            <a:r>
              <a:rPr lang="en-US" dirty="0" smtClean="0"/>
              <a:t>: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63048" y="342727"/>
            <a:ext cx="8946541" cy="5127937"/>
          </a:xfrm>
        </p:spPr>
        <p:txBody>
          <a:bodyPr>
            <a:noAutofit/>
          </a:bodyPr>
          <a:lstStyle/>
          <a:p>
            <a:endParaRPr lang="en-US" sz="1800" dirty="0"/>
          </a:p>
          <a:p>
            <a:r>
              <a:rPr lang="en-US" sz="1800" dirty="0" smtClean="0"/>
              <a:t>MYCIN</a:t>
            </a:r>
            <a:r>
              <a:rPr lang="en-US" sz="1800" dirty="0"/>
              <a:t/>
            </a:r>
            <a:br>
              <a:rPr lang="en-US" sz="1800" dirty="0"/>
            </a:br>
            <a:r>
              <a:rPr lang="en-US" sz="1800" dirty="0" err="1"/>
              <a:t>Memberikan</a:t>
            </a:r>
            <a:r>
              <a:rPr lang="en-US" sz="1800" dirty="0"/>
              <a:t> </a:t>
            </a:r>
            <a:r>
              <a:rPr lang="en-US" sz="1800" dirty="0" err="1"/>
              <a:t>diagnosa</a:t>
            </a:r>
            <a:r>
              <a:rPr lang="en-US" sz="1800" dirty="0"/>
              <a:t>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solusi</a:t>
            </a:r>
            <a:r>
              <a:rPr lang="en-US" sz="1800" dirty="0"/>
              <a:t> </a:t>
            </a:r>
            <a:r>
              <a:rPr lang="en-US" sz="1800" dirty="0" err="1"/>
              <a:t>pengobatan</a:t>
            </a:r>
            <a:r>
              <a:rPr lang="en-US" sz="1800" dirty="0"/>
              <a:t> </a:t>
            </a:r>
            <a:r>
              <a:rPr lang="en-US" sz="1800" dirty="0" err="1"/>
              <a:t>penyakit</a:t>
            </a:r>
            <a:r>
              <a:rPr lang="en-US" sz="1800" dirty="0"/>
              <a:t>.</a:t>
            </a:r>
          </a:p>
          <a:p>
            <a:r>
              <a:rPr lang="en-US" sz="1800" dirty="0"/>
              <a:t>MACSYMA</a:t>
            </a:r>
            <a:br>
              <a:rPr lang="en-US" sz="1800" dirty="0"/>
            </a:br>
            <a:r>
              <a:rPr lang="en-US" sz="1800" dirty="0" err="1"/>
              <a:t>Menangani</a:t>
            </a:r>
            <a:r>
              <a:rPr lang="en-US" sz="1800" dirty="0"/>
              <a:t> </a:t>
            </a:r>
            <a:r>
              <a:rPr lang="en-US" sz="1800" dirty="0" err="1"/>
              <a:t>masalah</a:t>
            </a:r>
            <a:r>
              <a:rPr lang="en-US" sz="1800" dirty="0"/>
              <a:t> </a:t>
            </a:r>
            <a:r>
              <a:rPr lang="en-US" sz="1800" dirty="0" err="1"/>
              <a:t>matematika</a:t>
            </a:r>
            <a:r>
              <a:rPr lang="en-US" sz="1800" dirty="0"/>
              <a:t>.</a:t>
            </a:r>
          </a:p>
          <a:p>
            <a:r>
              <a:rPr lang="en-US" sz="1800" dirty="0"/>
              <a:t>DENDRAL</a:t>
            </a:r>
            <a:br>
              <a:rPr lang="en-US" sz="1800" dirty="0"/>
            </a:br>
            <a:r>
              <a:rPr lang="en-US" sz="1800" dirty="0" err="1"/>
              <a:t>Mengidentifikasi</a:t>
            </a:r>
            <a:r>
              <a:rPr lang="en-US" sz="1800" dirty="0"/>
              <a:t> </a:t>
            </a:r>
            <a:r>
              <a:rPr lang="en-US" sz="1800" dirty="0" err="1"/>
              <a:t>struktur</a:t>
            </a:r>
            <a:r>
              <a:rPr lang="en-US" sz="1800" dirty="0"/>
              <a:t> </a:t>
            </a:r>
            <a:r>
              <a:rPr lang="en-US" sz="1800" dirty="0" err="1"/>
              <a:t>molekular</a:t>
            </a:r>
            <a:r>
              <a:rPr lang="en-US" sz="1800" dirty="0"/>
              <a:t> </a:t>
            </a:r>
            <a:r>
              <a:rPr lang="en-US" sz="1800" dirty="0" err="1"/>
              <a:t>campuran</a:t>
            </a:r>
            <a:r>
              <a:rPr lang="en-US" sz="1800" dirty="0"/>
              <a:t> yang </a:t>
            </a:r>
            <a:r>
              <a:rPr lang="en-US" sz="1800" dirty="0" err="1"/>
              <a:t>tidak</a:t>
            </a:r>
            <a:r>
              <a:rPr lang="en-US" sz="1800" dirty="0"/>
              <a:t> </a:t>
            </a:r>
            <a:r>
              <a:rPr lang="en-US" sz="1800" dirty="0" err="1"/>
              <a:t>dikenal</a:t>
            </a:r>
            <a:r>
              <a:rPr lang="en-US" sz="1800" dirty="0"/>
              <a:t>.</a:t>
            </a:r>
          </a:p>
          <a:p>
            <a:r>
              <a:rPr lang="en-US" sz="1800" dirty="0"/>
              <a:t>XCON&amp;XSEL</a:t>
            </a:r>
            <a:br>
              <a:rPr lang="en-US" sz="1800" dirty="0"/>
            </a:br>
            <a:r>
              <a:rPr lang="en-US" sz="1800" dirty="0" err="1"/>
              <a:t>Membantu</a:t>
            </a:r>
            <a:r>
              <a:rPr lang="en-US" sz="1800" dirty="0"/>
              <a:t> </a:t>
            </a:r>
            <a:r>
              <a:rPr lang="en-US" sz="1800" dirty="0" err="1"/>
              <a:t>konfigurasi</a:t>
            </a:r>
            <a:r>
              <a:rPr lang="en-US" sz="1800" dirty="0"/>
              <a:t> </a:t>
            </a:r>
            <a:r>
              <a:rPr lang="en-US" sz="1800" dirty="0" err="1">
                <a:hlinkClick r:id="rId2" tooltip="sistem komputer"/>
              </a:rPr>
              <a:t>sistem</a:t>
            </a:r>
            <a:r>
              <a:rPr lang="en-US" sz="1800" dirty="0">
                <a:hlinkClick r:id="rId2" tooltip="sistem komputer"/>
              </a:rPr>
              <a:t> </a:t>
            </a:r>
            <a:r>
              <a:rPr lang="en-US" sz="1800" dirty="0" err="1">
                <a:hlinkClick r:id="rId2" tooltip="sistem komputer"/>
              </a:rPr>
              <a:t>komputer</a:t>
            </a:r>
            <a:r>
              <a:rPr lang="en-US" sz="1800" dirty="0"/>
              <a:t> </a:t>
            </a:r>
            <a:r>
              <a:rPr lang="en-US" sz="1800" dirty="0" err="1"/>
              <a:t>besar</a:t>
            </a:r>
            <a:r>
              <a:rPr lang="en-US" sz="1800" dirty="0"/>
              <a:t>.</a:t>
            </a:r>
          </a:p>
          <a:p>
            <a:r>
              <a:rPr lang="en-US" sz="1800" dirty="0"/>
              <a:t>SOPHIE</a:t>
            </a:r>
            <a:br>
              <a:rPr lang="en-US" sz="1800" dirty="0"/>
            </a:br>
            <a:r>
              <a:rPr lang="en-US" sz="1800" dirty="0" err="1"/>
              <a:t>Melakukan</a:t>
            </a:r>
            <a:r>
              <a:rPr lang="en-US" sz="1800" dirty="0"/>
              <a:t> </a:t>
            </a:r>
            <a:r>
              <a:rPr lang="en-US" sz="1800" dirty="0" err="1"/>
              <a:t>analisis</a:t>
            </a:r>
            <a:r>
              <a:rPr lang="en-US" sz="1800" dirty="0"/>
              <a:t> </a:t>
            </a:r>
            <a:r>
              <a:rPr lang="en-US" sz="1800" dirty="0" err="1"/>
              <a:t>sirkuit</a:t>
            </a:r>
            <a:r>
              <a:rPr lang="en-US" sz="1800" dirty="0"/>
              <a:t> </a:t>
            </a:r>
            <a:r>
              <a:rPr lang="en-US" sz="1800" dirty="0" err="1"/>
              <a:t>elektronik</a:t>
            </a:r>
            <a:r>
              <a:rPr lang="en-US" sz="1800" dirty="0"/>
              <a:t>.</a:t>
            </a:r>
          </a:p>
          <a:p>
            <a:r>
              <a:rPr lang="en-US" sz="1800" dirty="0"/>
              <a:t>Prospector</a:t>
            </a:r>
            <a:br>
              <a:rPr lang="en-US" sz="1800" dirty="0"/>
            </a:br>
            <a:r>
              <a:rPr lang="en-US" sz="1800" dirty="0" err="1"/>
              <a:t>Membantu</a:t>
            </a:r>
            <a:r>
              <a:rPr lang="en-US" sz="1800" dirty="0"/>
              <a:t> </a:t>
            </a:r>
            <a:r>
              <a:rPr lang="en-US" sz="1800" dirty="0" err="1"/>
              <a:t>mencari</a:t>
            </a:r>
            <a:r>
              <a:rPr lang="en-US" sz="1800" dirty="0"/>
              <a:t>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menemukan</a:t>
            </a:r>
            <a:r>
              <a:rPr lang="en-US" sz="1800" dirty="0"/>
              <a:t> deposit </a:t>
            </a:r>
            <a:r>
              <a:rPr lang="en-US" sz="1800" dirty="0" err="1"/>
              <a:t>dalam</a:t>
            </a:r>
            <a:r>
              <a:rPr lang="en-US" sz="1800" dirty="0"/>
              <a:t> </a:t>
            </a:r>
            <a:r>
              <a:rPr lang="en-US" sz="1800" dirty="0" err="1"/>
              <a:t>geologi</a:t>
            </a:r>
            <a:r>
              <a:rPr lang="en-US" sz="1800" dirty="0"/>
              <a:t>.</a:t>
            </a:r>
          </a:p>
          <a:p>
            <a:r>
              <a:rPr lang="en-US" sz="1800" dirty="0"/>
              <a:t>FOLIO</a:t>
            </a:r>
            <a:br>
              <a:rPr lang="en-US" sz="1800" dirty="0"/>
            </a:br>
            <a:r>
              <a:rPr lang="en-US" sz="1800" dirty="0" err="1"/>
              <a:t>Membantu</a:t>
            </a:r>
            <a:r>
              <a:rPr lang="en-US" sz="1800" dirty="0"/>
              <a:t> </a:t>
            </a:r>
            <a:r>
              <a:rPr lang="en-US" sz="1800" dirty="0" err="1"/>
              <a:t>memberikan</a:t>
            </a:r>
            <a:r>
              <a:rPr lang="en-US" sz="1800" dirty="0"/>
              <a:t> </a:t>
            </a:r>
            <a:r>
              <a:rPr lang="en-US" sz="1800" dirty="0" err="1"/>
              <a:t>keputusan</a:t>
            </a:r>
            <a:r>
              <a:rPr lang="en-US" sz="1800" dirty="0"/>
              <a:t> </a:t>
            </a:r>
            <a:r>
              <a:rPr lang="en-US" sz="1800" dirty="0" err="1"/>
              <a:t>bagi</a:t>
            </a:r>
            <a:r>
              <a:rPr lang="en-US" sz="1800" dirty="0"/>
              <a:t> </a:t>
            </a:r>
            <a:r>
              <a:rPr lang="en-US" sz="1800" dirty="0" err="1"/>
              <a:t>seorang</a:t>
            </a:r>
            <a:r>
              <a:rPr lang="en-US" sz="1800" dirty="0"/>
              <a:t> </a:t>
            </a:r>
            <a:r>
              <a:rPr lang="en-US" sz="1800" dirty="0" err="1"/>
              <a:t>manajer</a:t>
            </a:r>
            <a:r>
              <a:rPr lang="en-US" sz="1800" dirty="0"/>
              <a:t> </a:t>
            </a:r>
            <a:r>
              <a:rPr lang="en-US" sz="1800" dirty="0" err="1"/>
              <a:t>dalam</a:t>
            </a:r>
            <a:r>
              <a:rPr lang="en-US" sz="1800" dirty="0"/>
              <a:t> </a:t>
            </a:r>
            <a:r>
              <a:rPr lang="en-US" sz="1800" dirty="0" err="1"/>
              <a:t>hal</a:t>
            </a:r>
            <a:r>
              <a:rPr lang="en-US" sz="1800" dirty="0"/>
              <a:t> </a:t>
            </a:r>
            <a:r>
              <a:rPr lang="en-US" sz="1800" dirty="0" err="1"/>
              <a:t>stok</a:t>
            </a:r>
            <a:r>
              <a:rPr lang="en-US" sz="1800" dirty="0"/>
              <a:t> broker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investasi</a:t>
            </a:r>
            <a:r>
              <a:rPr lang="en-US" sz="1800" dirty="0"/>
              <a:t>.</a:t>
            </a:r>
          </a:p>
          <a:p>
            <a:r>
              <a:rPr lang="en-US" sz="1800" dirty="0"/>
              <a:t>DELTA</a:t>
            </a:r>
            <a:br>
              <a:rPr lang="en-US" sz="1800" dirty="0"/>
            </a:br>
            <a:r>
              <a:rPr lang="en-US" sz="1800" dirty="0" err="1"/>
              <a:t>Pemeliharaan</a:t>
            </a:r>
            <a:r>
              <a:rPr lang="en-US" sz="1800" dirty="0"/>
              <a:t> </a:t>
            </a:r>
            <a:r>
              <a:rPr lang="en-US" sz="1800" dirty="0" err="1"/>
              <a:t>lokomotif</a:t>
            </a:r>
            <a:r>
              <a:rPr lang="en-US" sz="1800" dirty="0"/>
              <a:t> </a:t>
            </a:r>
            <a:r>
              <a:rPr lang="en-US" sz="1800" dirty="0" err="1"/>
              <a:t>disel</a:t>
            </a:r>
            <a:r>
              <a:rPr lang="en-US" sz="1800" dirty="0"/>
              <a:t>.</a:t>
            </a: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964472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6600" dirty="0" smtClean="0"/>
              <a:t>Terima Kasih</a:t>
            </a:r>
            <a:endParaRPr lang="en-US" sz="6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d-ID" sz="2800" dirty="0" smtClean="0"/>
              <a:t>Matur nuwun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29614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71471" y="565260"/>
            <a:ext cx="3045123" cy="1400530"/>
          </a:xfrm>
        </p:spPr>
        <p:txBody>
          <a:bodyPr/>
          <a:lstStyle/>
          <a:p>
            <a:r>
              <a:rPr lang="id-ID" b="1" dirty="0" smtClean="0"/>
              <a:t>Pengertian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4293" y="1606491"/>
            <a:ext cx="8946541" cy="3840050"/>
          </a:xfrm>
        </p:spPr>
        <p:txBody>
          <a:bodyPr/>
          <a:lstStyle/>
          <a:p>
            <a:pPr lvl="0"/>
            <a:r>
              <a:rPr lang="id-ID" dirty="0" smtClean="0"/>
              <a:t> </a:t>
            </a:r>
            <a:r>
              <a:rPr lang="id-ID" sz="2400" dirty="0" smtClean="0"/>
              <a:t>Alat </a:t>
            </a:r>
            <a:r>
              <a:rPr lang="en-US" sz="2400" dirty="0" err="1" smtClean="0"/>
              <a:t>kecerdasan</a:t>
            </a:r>
            <a:r>
              <a:rPr lang="en-US" sz="2400" dirty="0" smtClean="0"/>
              <a:t> </a:t>
            </a:r>
            <a:r>
              <a:rPr lang="en-US" sz="2400" dirty="0" err="1" smtClean="0"/>
              <a:t>buatan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bekerja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domain yang </a:t>
            </a:r>
            <a:r>
              <a:rPr lang="en-US" sz="2400" dirty="0" err="1" smtClean="0"/>
              <a:t>sempit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memberikan</a:t>
            </a:r>
            <a:r>
              <a:rPr lang="en-US" sz="2400" dirty="0" smtClean="0"/>
              <a:t> </a:t>
            </a:r>
            <a:r>
              <a:rPr lang="en-US" sz="2400" dirty="0" err="1" smtClean="0"/>
              <a:t>keputusan</a:t>
            </a:r>
            <a:r>
              <a:rPr lang="en-US" sz="2400" dirty="0" smtClean="0"/>
              <a:t> </a:t>
            </a:r>
            <a:r>
              <a:rPr lang="en-US" sz="2400" dirty="0" err="1" smtClean="0"/>
              <a:t>cerdas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pembenaran</a:t>
            </a:r>
            <a:endParaRPr lang="en-US" sz="2400" dirty="0" smtClean="0"/>
          </a:p>
          <a:p>
            <a:pPr lvl="0"/>
            <a:r>
              <a:rPr lang="id-ID" sz="2400" dirty="0" smtClean="0"/>
              <a:t>Pengetahuan </a:t>
            </a:r>
            <a:r>
              <a:rPr lang="en-US" sz="2400" dirty="0" smtClean="0"/>
              <a:t>yang </a:t>
            </a:r>
            <a:r>
              <a:rPr lang="en-US" sz="2400" dirty="0" err="1" smtClean="0"/>
              <a:t>diperoleh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direpresentasikan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berbagai</a:t>
            </a:r>
            <a:r>
              <a:rPr lang="en-US" sz="2400" dirty="0" smtClean="0"/>
              <a:t> </a:t>
            </a:r>
            <a:r>
              <a:rPr lang="en-US" sz="2400" dirty="0" err="1" smtClean="0"/>
              <a:t>bentuk</a:t>
            </a:r>
            <a:r>
              <a:rPr lang="en-US" sz="2400" dirty="0" smtClean="0"/>
              <a:t> </a:t>
            </a:r>
            <a:r>
              <a:rPr lang="en-US" sz="2400" dirty="0" err="1" smtClean="0"/>
              <a:t>representasi</a:t>
            </a:r>
            <a:r>
              <a:rPr lang="en-US" sz="2400" dirty="0" smtClean="0"/>
              <a:t> </a:t>
            </a:r>
            <a:r>
              <a:rPr lang="en-US" sz="2400" dirty="0" err="1" smtClean="0"/>
              <a:t>pengetahuan</a:t>
            </a:r>
            <a:r>
              <a:rPr lang="en-US" sz="2400" dirty="0" smtClean="0"/>
              <a:t>, </a:t>
            </a:r>
            <a:r>
              <a:rPr lang="en-US" sz="2400" dirty="0" err="1" smtClean="0"/>
              <a:t>peraturan</a:t>
            </a:r>
            <a:r>
              <a:rPr lang="en-US" sz="2400" dirty="0" smtClean="0"/>
              <a:t>, frame, </a:t>
            </a:r>
            <a:r>
              <a:rPr lang="en-US" sz="2400" dirty="0" err="1" smtClean="0"/>
              <a:t>dan</a:t>
            </a:r>
            <a:r>
              <a:rPr lang="en-US" sz="2400" dirty="0" smtClean="0"/>
              <a:t> script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0582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2282" y="452719"/>
            <a:ext cx="9066726" cy="886685"/>
          </a:xfrm>
        </p:spPr>
        <p:txBody>
          <a:bodyPr/>
          <a:lstStyle/>
          <a:p>
            <a:r>
              <a:rPr lang="id-ID" sz="3400" b="1" dirty="0" smtClean="0"/>
              <a:t>Keuntungan Sistem Berbasis Pengetahuan</a:t>
            </a:r>
            <a:endParaRPr lang="en-US" sz="3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4293" y="1853248"/>
            <a:ext cx="8946541" cy="4195481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sz="2400" dirty="0" err="1"/>
              <a:t>Keuntungan</a:t>
            </a:r>
            <a:r>
              <a:rPr lang="en-US" sz="2400" dirty="0"/>
              <a:t> </a:t>
            </a:r>
            <a:r>
              <a:rPr lang="en-US" sz="2400" dirty="0" err="1"/>
              <a:t>dasar</a:t>
            </a:r>
            <a:r>
              <a:rPr lang="en-US" sz="2400" dirty="0"/>
              <a:t> yang </a:t>
            </a:r>
            <a:r>
              <a:rPr lang="en-US" sz="2400" dirty="0" err="1"/>
              <a:t>ditawarkan</a:t>
            </a:r>
            <a:r>
              <a:rPr lang="en-US" sz="2400" dirty="0"/>
              <a:t> </a:t>
            </a:r>
            <a:r>
              <a:rPr lang="en-US" sz="2400" dirty="0" err="1"/>
              <a:t>oleh</a:t>
            </a:r>
            <a:r>
              <a:rPr lang="en-US" sz="2400" dirty="0"/>
              <a:t> </a:t>
            </a:r>
            <a:r>
              <a:rPr lang="en-US" sz="2400" dirty="0" err="1"/>
              <a:t>sistem</a:t>
            </a:r>
            <a:r>
              <a:rPr lang="en-US" sz="2400" dirty="0"/>
              <a:t> </a:t>
            </a:r>
            <a:r>
              <a:rPr lang="en-US" sz="2400" dirty="0" err="1"/>
              <a:t>berbasis</a:t>
            </a:r>
            <a:r>
              <a:rPr lang="en-US" sz="2400" dirty="0"/>
              <a:t> </a:t>
            </a:r>
            <a:r>
              <a:rPr lang="en-US" sz="2400" dirty="0" err="1"/>
              <a:t>pengetahuan</a:t>
            </a:r>
            <a:r>
              <a:rPr lang="en-US" sz="2400" dirty="0"/>
              <a:t> </a:t>
            </a:r>
            <a:r>
              <a:rPr lang="en-US" sz="2400" dirty="0" err="1"/>
              <a:t>diantaranya</a:t>
            </a:r>
            <a:r>
              <a:rPr lang="en-US" sz="2400" dirty="0"/>
              <a:t>:</a:t>
            </a:r>
          </a:p>
          <a:p>
            <a:pPr marL="0" indent="0">
              <a:buNone/>
            </a:pPr>
            <a:endParaRPr lang="id-ID" sz="2400" dirty="0" smtClean="0"/>
          </a:p>
          <a:p>
            <a:r>
              <a:rPr lang="id-ID" sz="2400" dirty="0" smtClean="0"/>
              <a:t>Dokumentasi Pengetahuan</a:t>
            </a:r>
          </a:p>
          <a:p>
            <a:r>
              <a:rPr lang="id-ID" sz="2400" dirty="0" smtClean="0"/>
              <a:t>Pendukung Keputusan Kecerdasan</a:t>
            </a:r>
          </a:p>
          <a:p>
            <a:r>
              <a:rPr lang="id-ID" sz="2400" dirty="0" smtClean="0"/>
              <a:t>Sistem yang belajar secara mandiri</a:t>
            </a:r>
          </a:p>
          <a:p>
            <a:r>
              <a:rPr lang="id-ID" sz="2400" dirty="0" smtClean="0"/>
              <a:t>Penalaran dan Penjelasan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35422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4293" y="1279195"/>
            <a:ext cx="8946541" cy="4195481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sz="2400" b="1" dirty="0" err="1"/>
              <a:t>Sistem</a:t>
            </a:r>
            <a:r>
              <a:rPr lang="en-US" sz="2400" b="1" dirty="0"/>
              <a:t> </a:t>
            </a:r>
            <a:r>
              <a:rPr lang="en-US" sz="2400" b="1" dirty="0" err="1"/>
              <a:t>berbasis</a:t>
            </a:r>
            <a:r>
              <a:rPr lang="en-US" sz="2400" b="1" dirty="0"/>
              <a:t> </a:t>
            </a:r>
            <a:r>
              <a:rPr lang="en-US" sz="2400" b="1" dirty="0" err="1"/>
              <a:t>pengetahuan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sistem</a:t>
            </a:r>
            <a:r>
              <a:rPr lang="en-US" sz="2400" dirty="0"/>
              <a:t> yang </a:t>
            </a:r>
            <a:r>
              <a:rPr lang="en-US" sz="2400" dirty="0" err="1"/>
              <a:t>berbasis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metode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teknik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b="1" dirty="0" err="1"/>
              <a:t>kecerdasan</a:t>
            </a:r>
            <a:r>
              <a:rPr lang="en-US" sz="2400" b="1" dirty="0"/>
              <a:t> </a:t>
            </a:r>
            <a:r>
              <a:rPr lang="en-US" sz="2400" b="1" dirty="0" err="1"/>
              <a:t>buatan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endParaRPr lang="id-ID" sz="2400" dirty="0" smtClean="0"/>
          </a:p>
          <a:p>
            <a:pPr marL="0" indent="0">
              <a:buNone/>
            </a:pPr>
            <a:r>
              <a:rPr lang="id-ID" sz="2400" dirty="0" smtClean="0"/>
              <a:t>Komponen utama dari SBP adalah :</a:t>
            </a:r>
          </a:p>
          <a:p>
            <a:r>
              <a:rPr lang="id-ID" sz="2400" dirty="0" smtClean="0"/>
              <a:t>Berbasis Pengetahuan</a:t>
            </a:r>
          </a:p>
          <a:p>
            <a:r>
              <a:rPr lang="id-ID" sz="2400" dirty="0" smtClean="0"/>
              <a:t>Mekanisme Akuisisi</a:t>
            </a:r>
          </a:p>
          <a:p>
            <a:r>
              <a:rPr lang="id-ID" sz="2400" dirty="0" smtClean="0"/>
              <a:t>Mekanisme Inferensi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55049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4293" y="1152983"/>
            <a:ext cx="8946541" cy="4651419"/>
          </a:xfrm>
        </p:spPr>
        <p:txBody>
          <a:bodyPr>
            <a:normAutofit/>
          </a:bodyPr>
          <a:lstStyle/>
          <a:p>
            <a:pPr lvl="0"/>
            <a:r>
              <a:rPr lang="id-ID" sz="2400" dirty="0" smtClean="0"/>
              <a:t>Sistem </a:t>
            </a:r>
            <a:r>
              <a:rPr lang="en-US" sz="2400" dirty="0" err="1"/>
              <a:t>berbasis</a:t>
            </a:r>
            <a:r>
              <a:rPr lang="en-US" sz="2400" dirty="0"/>
              <a:t> </a:t>
            </a:r>
            <a:r>
              <a:rPr lang="en-US" sz="2400" dirty="0" err="1"/>
              <a:t>pengetahuan</a:t>
            </a:r>
            <a:r>
              <a:rPr lang="en-US" sz="2400" dirty="0"/>
              <a:t> </a:t>
            </a:r>
            <a:r>
              <a:rPr lang="en-US" sz="2400" dirty="0" err="1"/>
              <a:t>berdasarkan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filosofi</a:t>
            </a:r>
            <a:r>
              <a:rPr lang="en-US" sz="2400" dirty="0"/>
              <a:t> </a:t>
            </a:r>
            <a:r>
              <a:rPr lang="en-US" sz="2400" dirty="0" err="1"/>
              <a:t>pendukung</a:t>
            </a:r>
            <a:r>
              <a:rPr lang="en-US" sz="2400" dirty="0"/>
              <a:t> </a:t>
            </a:r>
            <a:r>
              <a:rPr lang="en-US" sz="2400" dirty="0" err="1"/>
              <a:t>keputusan</a:t>
            </a:r>
            <a:endParaRPr lang="en-US" sz="2400" dirty="0"/>
          </a:p>
          <a:p>
            <a:pPr lvl="0"/>
            <a:r>
              <a:rPr lang="id-ID" sz="2400" dirty="0" smtClean="0"/>
              <a:t>Sistem </a:t>
            </a:r>
            <a:r>
              <a:rPr lang="en-US" sz="2400" dirty="0" err="1"/>
              <a:t>pakar</a:t>
            </a:r>
            <a:r>
              <a:rPr lang="en-US" sz="2400" dirty="0"/>
              <a:t> </a:t>
            </a:r>
            <a:r>
              <a:rPr lang="en-US" sz="2400" dirty="0" err="1"/>
              <a:t>telah</a:t>
            </a:r>
            <a:r>
              <a:rPr lang="en-US" sz="2400" dirty="0"/>
              <a:t> </a:t>
            </a:r>
            <a:r>
              <a:rPr lang="en-US" sz="2400" dirty="0" err="1"/>
              <a:t>menjadi</a:t>
            </a:r>
            <a:r>
              <a:rPr lang="en-US" sz="2400" dirty="0"/>
              <a:t> </a:t>
            </a:r>
            <a:r>
              <a:rPr lang="en-US" sz="2400" dirty="0" err="1"/>
              <a:t>alat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teknik</a:t>
            </a:r>
            <a:r>
              <a:rPr lang="en-US" sz="2400" dirty="0"/>
              <a:t> yang </a:t>
            </a:r>
            <a:r>
              <a:rPr lang="en-US" sz="2400" dirty="0" err="1"/>
              <a:t>telah</a:t>
            </a:r>
            <a:r>
              <a:rPr lang="en-US" sz="2400" dirty="0"/>
              <a:t> </a:t>
            </a:r>
            <a:r>
              <a:rPr lang="en-US" sz="2400" dirty="0" err="1"/>
              <a:t>disempurnakan</a:t>
            </a:r>
            <a:r>
              <a:rPr lang="en-US" sz="2400" dirty="0"/>
              <a:t> </a:t>
            </a:r>
            <a:r>
              <a:rPr lang="en-US" sz="2400" dirty="0" err="1"/>
              <a:t>oleh</a:t>
            </a:r>
            <a:r>
              <a:rPr lang="en-US" sz="2400" dirty="0"/>
              <a:t> para </a:t>
            </a:r>
            <a:r>
              <a:rPr lang="en-US" sz="2400" dirty="0" err="1"/>
              <a:t>peneliti</a:t>
            </a:r>
            <a:r>
              <a:rPr lang="en-US" sz="2400" dirty="0"/>
              <a:t> </a:t>
            </a:r>
            <a:r>
              <a:rPr lang="en-US" sz="2400" dirty="0" err="1"/>
              <a:t>kecerdasan</a:t>
            </a:r>
            <a:r>
              <a:rPr lang="en-US" sz="2400" dirty="0"/>
              <a:t> </a:t>
            </a:r>
            <a:r>
              <a:rPr lang="en-US" sz="2400" dirty="0" err="1"/>
              <a:t>buatan</a:t>
            </a:r>
            <a:endParaRPr lang="en-US" sz="2400" dirty="0"/>
          </a:p>
          <a:p>
            <a:pPr lvl="0"/>
            <a:r>
              <a:rPr lang="id-ID" sz="2400" dirty="0" smtClean="0"/>
              <a:t>Sistem </a:t>
            </a:r>
            <a:r>
              <a:rPr lang="en-US" sz="2400" dirty="0" err="1"/>
              <a:t>pakar</a:t>
            </a:r>
            <a:r>
              <a:rPr lang="en-US" sz="2400" dirty="0"/>
              <a:t> </a:t>
            </a:r>
            <a:r>
              <a:rPr lang="en-US" sz="2400" dirty="0" err="1"/>
              <a:t>digunakan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menyimpulkan</a:t>
            </a:r>
            <a:r>
              <a:rPr lang="en-US" sz="2400" dirty="0"/>
              <a:t> </a:t>
            </a:r>
            <a:r>
              <a:rPr lang="en-US" sz="2400" dirty="0" err="1"/>
              <a:t>pengaruh</a:t>
            </a:r>
            <a:r>
              <a:rPr lang="en-US" sz="2400" dirty="0"/>
              <a:t> </a:t>
            </a:r>
            <a:r>
              <a:rPr lang="en-US" sz="2400" dirty="0" err="1"/>
              <a:t>keputusan</a:t>
            </a:r>
            <a:r>
              <a:rPr lang="en-US" sz="2400" dirty="0"/>
              <a:t> </a:t>
            </a:r>
            <a:r>
              <a:rPr lang="en-US" sz="2400" dirty="0" err="1"/>
              <a:t>berdasarkan</a:t>
            </a:r>
            <a:r>
              <a:rPr lang="en-US" sz="2400" dirty="0"/>
              <a:t> </a:t>
            </a:r>
            <a:r>
              <a:rPr lang="en-US" sz="2400" dirty="0" err="1"/>
              <a:t>kodifikasi</a:t>
            </a:r>
            <a:r>
              <a:rPr lang="en-US" sz="2400" dirty="0"/>
              <a:t> </a:t>
            </a:r>
            <a:r>
              <a:rPr lang="en-US" sz="2400" dirty="0" err="1" smtClean="0"/>
              <a:t>pengetahuan</a:t>
            </a:r>
            <a:endParaRPr lang="id-ID" sz="2400" dirty="0" smtClean="0"/>
          </a:p>
          <a:p>
            <a:r>
              <a:rPr lang="en-US" sz="2400" dirty="0" err="1"/>
              <a:t>Kodifikasi</a:t>
            </a:r>
            <a:r>
              <a:rPr lang="en-US" sz="2400" dirty="0"/>
              <a:t> </a:t>
            </a:r>
            <a:r>
              <a:rPr lang="en-US" sz="2400" dirty="0" err="1"/>
              <a:t>pengetahuan</a:t>
            </a:r>
            <a:r>
              <a:rPr lang="en-US" sz="2400" dirty="0"/>
              <a:t> </a:t>
            </a:r>
            <a:r>
              <a:rPr lang="en-US" sz="2400" dirty="0" err="1"/>
              <a:t>menggunakan</a:t>
            </a:r>
            <a:r>
              <a:rPr lang="en-US" sz="2400" dirty="0"/>
              <a:t> </a:t>
            </a:r>
            <a:r>
              <a:rPr lang="en-US" sz="2400" dirty="0" err="1"/>
              <a:t>prinsip-prinsip</a:t>
            </a:r>
            <a:r>
              <a:rPr lang="en-US" sz="2400" dirty="0"/>
              <a:t> </a:t>
            </a:r>
            <a:r>
              <a:rPr lang="en-US" sz="2400" dirty="0" err="1"/>
              <a:t>representasi</a:t>
            </a:r>
            <a:r>
              <a:rPr lang="en-US" sz="2400" dirty="0"/>
              <a:t> </a:t>
            </a:r>
            <a:r>
              <a:rPr lang="en-US" sz="2400" dirty="0" err="1"/>
              <a:t>pengetahuan</a:t>
            </a:r>
            <a:endParaRPr lang="en-US" sz="2400" dirty="0"/>
          </a:p>
          <a:p>
            <a:r>
              <a:rPr lang="en-US" sz="2400" dirty="0" err="1"/>
              <a:t>Biasanya</a:t>
            </a:r>
            <a:r>
              <a:rPr lang="en-US" sz="2400" dirty="0"/>
              <a:t> </a:t>
            </a:r>
            <a:r>
              <a:rPr lang="en-US" sz="2400" dirty="0" err="1"/>
              <a:t>kodifikasi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berupa</a:t>
            </a:r>
            <a:r>
              <a:rPr lang="en-US" sz="2400" dirty="0"/>
              <a:t> </a:t>
            </a:r>
            <a:r>
              <a:rPr lang="en-US" sz="2400" dirty="0" err="1"/>
              <a:t>aturan</a:t>
            </a:r>
            <a:r>
              <a:rPr lang="en-US" sz="2400" dirty="0"/>
              <a:t> </a:t>
            </a:r>
            <a:r>
              <a:rPr lang="en-US" sz="2400" dirty="0" err="1"/>
              <a:t>seperti</a:t>
            </a:r>
            <a:r>
              <a:rPr lang="en-US" sz="2400" dirty="0"/>
              <a:t> IF-THEN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mewakili</a:t>
            </a:r>
            <a:r>
              <a:rPr lang="en-US" sz="2400" dirty="0"/>
              <a:t> </a:t>
            </a:r>
            <a:r>
              <a:rPr lang="en-US" sz="2400" dirty="0" err="1"/>
              <a:t>implikasi</a:t>
            </a:r>
            <a:r>
              <a:rPr lang="en-US" sz="2400" dirty="0"/>
              <a:t> </a:t>
            </a:r>
            <a:r>
              <a:rPr lang="en-US" sz="2400" dirty="0" err="1"/>
              <a:t>logis</a:t>
            </a:r>
            <a:endParaRPr lang="en-US" sz="2400" dirty="0"/>
          </a:p>
          <a:p>
            <a:pPr lvl="0"/>
            <a:endParaRPr lang="en-US" sz="24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0823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11275" y="2510984"/>
            <a:ext cx="8946541" cy="3427926"/>
          </a:xfrm>
        </p:spPr>
        <p:txBody>
          <a:bodyPr/>
          <a:lstStyle/>
          <a:p>
            <a:pPr marL="0" lvl="0" indent="0" algn="ctr">
              <a:buNone/>
            </a:pPr>
            <a:r>
              <a:rPr lang="en-US" sz="3600" b="1" dirty="0">
                <a:ea typeface="文泉驛正黑" pitchFamily="2"/>
                <a:cs typeface="文泉驛正黑" pitchFamily="2"/>
              </a:rPr>
              <a:t>“KBS </a:t>
            </a:r>
            <a:r>
              <a:rPr lang="en-US" sz="3600" dirty="0" err="1">
                <a:ea typeface="文泉驛正黑" pitchFamily="2"/>
                <a:cs typeface="文泉驛正黑" pitchFamily="2"/>
              </a:rPr>
              <a:t>adalah</a:t>
            </a:r>
            <a:r>
              <a:rPr lang="en-US" sz="3600" dirty="0">
                <a:ea typeface="文泉驛正黑" pitchFamily="2"/>
                <a:cs typeface="文泉驛正黑" pitchFamily="2"/>
              </a:rPr>
              <a:t> </a:t>
            </a:r>
            <a:r>
              <a:rPr lang="en-US" sz="3600" dirty="0" err="1">
                <a:ea typeface="文泉驛正黑" pitchFamily="2"/>
                <a:cs typeface="文泉驛正黑" pitchFamily="2"/>
              </a:rPr>
              <a:t>singkatan</a:t>
            </a:r>
            <a:r>
              <a:rPr lang="en-US" sz="3600" dirty="0">
                <a:ea typeface="文泉驛正黑" pitchFamily="2"/>
                <a:cs typeface="文泉驛正黑" pitchFamily="2"/>
              </a:rPr>
              <a:t> yang </a:t>
            </a:r>
            <a:r>
              <a:rPr lang="en-US" sz="3600" dirty="0" err="1" smtClean="0">
                <a:ea typeface="文泉驛正黑" pitchFamily="2"/>
                <a:cs typeface="文泉驛正黑" pitchFamily="2"/>
              </a:rPr>
              <a:t>sering</a:t>
            </a:r>
            <a:r>
              <a:rPr lang="id-ID" sz="3600" dirty="0" smtClean="0">
                <a:ea typeface="文泉驛正黑" pitchFamily="2"/>
                <a:cs typeface="文泉驛正黑" pitchFamily="2"/>
              </a:rPr>
              <a:t> </a:t>
            </a:r>
            <a:r>
              <a:rPr lang="en-US" sz="3600" dirty="0" err="1" smtClean="0">
                <a:ea typeface="文泉驛正黑" pitchFamily="2"/>
                <a:cs typeface="文泉驛正黑" pitchFamily="2"/>
              </a:rPr>
              <a:t>digunakan</a:t>
            </a:r>
            <a:r>
              <a:rPr lang="en-US" sz="3600" dirty="0" smtClean="0">
                <a:ea typeface="文泉驛正黑" pitchFamily="2"/>
                <a:cs typeface="文泉驛正黑" pitchFamily="2"/>
              </a:rPr>
              <a:t> </a:t>
            </a:r>
            <a:r>
              <a:rPr lang="en-US" sz="3600" dirty="0" err="1">
                <a:ea typeface="文泉驛正黑" pitchFamily="2"/>
                <a:cs typeface="文泉驛正黑" pitchFamily="2"/>
              </a:rPr>
              <a:t>untuk</a:t>
            </a:r>
            <a:r>
              <a:rPr lang="en-US" sz="3600" dirty="0">
                <a:ea typeface="文泉驛正黑" pitchFamily="2"/>
                <a:cs typeface="文泉驛正黑" pitchFamily="2"/>
              </a:rPr>
              <a:t> </a:t>
            </a:r>
            <a:r>
              <a:rPr lang="en-US" sz="3600" dirty="0" err="1">
                <a:ea typeface="文泉驛正黑" pitchFamily="2"/>
                <a:cs typeface="文泉驛正黑" pitchFamily="2"/>
              </a:rPr>
              <a:t>menyebut</a:t>
            </a:r>
            <a:r>
              <a:rPr lang="en-US" sz="3600" b="1" dirty="0">
                <a:ea typeface="文泉驛正黑" pitchFamily="2"/>
                <a:cs typeface="文泉驛正黑" pitchFamily="2"/>
              </a:rPr>
              <a:t> Knowledge-based System”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046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6429" y="758267"/>
            <a:ext cx="9411287" cy="5203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420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0160" y="529992"/>
            <a:ext cx="8769693" cy="933048"/>
          </a:xfrm>
        </p:spPr>
        <p:txBody>
          <a:bodyPr/>
          <a:lstStyle/>
          <a:p>
            <a:r>
              <a:rPr lang="id-ID" dirty="0"/>
              <a:t>SISTEM </a:t>
            </a:r>
            <a:r>
              <a:rPr lang="id-ID" dirty="0" smtClean="0"/>
              <a:t>PAKAR/</a:t>
            </a:r>
            <a:br>
              <a:rPr lang="id-ID" dirty="0" smtClean="0"/>
            </a:br>
            <a:r>
              <a:rPr lang="id-ID" dirty="0" smtClean="0"/>
              <a:t>SISTEM </a:t>
            </a:r>
            <a:r>
              <a:rPr lang="id-ID" dirty="0"/>
              <a:t>BERBASIS PENGETAHUAN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2197808"/>
            <a:ext cx="8946541" cy="4195481"/>
          </a:xfrm>
        </p:spPr>
        <p:txBody>
          <a:bodyPr/>
          <a:lstStyle/>
          <a:p>
            <a:pPr lvl="0"/>
            <a:r>
              <a:rPr lang="en-US" sz="2400" dirty="0" err="1"/>
              <a:t>Sistem</a:t>
            </a:r>
            <a:r>
              <a:rPr lang="en-US" sz="2400" dirty="0"/>
              <a:t> yang </a:t>
            </a:r>
            <a:r>
              <a:rPr lang="en-US" sz="2400" dirty="0" err="1"/>
              <a:t>mengemulasi</a:t>
            </a:r>
            <a:r>
              <a:rPr lang="en-US" sz="2400" dirty="0"/>
              <a:t> </a:t>
            </a:r>
            <a:r>
              <a:rPr lang="en-US" sz="2400" dirty="0" err="1"/>
              <a:t>kemampuan</a:t>
            </a:r>
            <a:r>
              <a:rPr lang="en-US" sz="2400" dirty="0"/>
              <a:t> </a:t>
            </a:r>
            <a:r>
              <a:rPr lang="en-US" sz="2400" dirty="0" err="1"/>
              <a:t>pengambilan</a:t>
            </a:r>
            <a:r>
              <a:rPr lang="en-US" sz="2400" dirty="0"/>
              <a:t> </a:t>
            </a:r>
            <a:r>
              <a:rPr lang="en-US" sz="2400" dirty="0" err="1"/>
              <a:t>keputusan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seorang</a:t>
            </a:r>
            <a:r>
              <a:rPr lang="en-US" sz="2400" dirty="0"/>
              <a:t> </a:t>
            </a:r>
            <a:r>
              <a:rPr lang="en-US" sz="2400" dirty="0" err="1"/>
              <a:t>pakar</a:t>
            </a:r>
            <a:endParaRPr lang="en-US" sz="2400" dirty="0"/>
          </a:p>
          <a:p>
            <a:pPr lvl="0"/>
            <a:r>
              <a:rPr lang="en-US" sz="2400" dirty="0" err="1"/>
              <a:t>Dirancang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memecahkan</a:t>
            </a:r>
            <a:r>
              <a:rPr lang="en-US" sz="2400" dirty="0"/>
              <a:t> </a:t>
            </a:r>
            <a:r>
              <a:rPr lang="en-US" sz="2400" dirty="0" err="1"/>
              <a:t>masalah</a:t>
            </a:r>
            <a:r>
              <a:rPr lang="en-US" sz="2400" dirty="0"/>
              <a:t> </a:t>
            </a:r>
            <a:r>
              <a:rPr lang="en-US" sz="2400" dirty="0" err="1"/>
              <a:t>kompleks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penalaran</a:t>
            </a:r>
            <a:r>
              <a:rPr lang="en-US" sz="2400" dirty="0"/>
              <a:t> </a:t>
            </a:r>
            <a:r>
              <a:rPr lang="en-US" sz="2400" dirty="0" err="1"/>
              <a:t>tentang</a:t>
            </a:r>
            <a:r>
              <a:rPr lang="en-US" sz="2400" dirty="0"/>
              <a:t> </a:t>
            </a:r>
            <a:r>
              <a:rPr lang="en-US" sz="2400" dirty="0" err="1"/>
              <a:t>pengetahuan</a:t>
            </a:r>
            <a:r>
              <a:rPr lang="en-US" sz="2400" dirty="0"/>
              <a:t>, </a:t>
            </a:r>
            <a:r>
              <a:rPr lang="en-US" sz="2400" dirty="0" err="1"/>
              <a:t>seperti</a:t>
            </a:r>
            <a:r>
              <a:rPr lang="en-US" sz="2400" dirty="0"/>
              <a:t> </a:t>
            </a:r>
            <a:r>
              <a:rPr lang="en-US" sz="2400" dirty="0" err="1"/>
              <a:t>seorang</a:t>
            </a:r>
            <a:r>
              <a:rPr lang="en-US" sz="2400" dirty="0"/>
              <a:t> </a:t>
            </a:r>
            <a:r>
              <a:rPr lang="en-US" sz="2400" dirty="0" err="1"/>
              <a:t>pakar</a:t>
            </a:r>
            <a:r>
              <a:rPr lang="en-US" sz="2400" dirty="0"/>
              <a:t>,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mengikuti</a:t>
            </a:r>
            <a:r>
              <a:rPr lang="en-US" sz="2400" dirty="0"/>
              <a:t> </a:t>
            </a:r>
            <a:r>
              <a:rPr lang="en-US" sz="2400" dirty="0" err="1"/>
              <a:t>prosedur</a:t>
            </a:r>
            <a:r>
              <a:rPr lang="en-US" sz="2400" dirty="0"/>
              <a:t> </a:t>
            </a:r>
            <a:r>
              <a:rPr lang="en-US" sz="2400" dirty="0" err="1"/>
              <a:t>pengembang</a:t>
            </a:r>
            <a:r>
              <a:rPr lang="en-US" sz="2400" dirty="0"/>
              <a:t> </a:t>
            </a:r>
            <a:r>
              <a:rPr lang="en-US" sz="2400" dirty="0" err="1"/>
              <a:t>seperti</a:t>
            </a:r>
            <a:r>
              <a:rPr lang="en-US" sz="2400" dirty="0"/>
              <a:t> </a:t>
            </a:r>
            <a:r>
              <a:rPr lang="en-US" sz="2400" dirty="0" err="1"/>
              <a:t>halnya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pemrograman</a:t>
            </a:r>
            <a:r>
              <a:rPr lang="en-US" sz="2400" dirty="0"/>
              <a:t> </a:t>
            </a:r>
            <a:r>
              <a:rPr lang="en-US" sz="2400" dirty="0" err="1"/>
              <a:t>konvensional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618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5130" y="551191"/>
            <a:ext cx="9404723" cy="140053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490210"/>
            <a:ext cx="8946541" cy="4195481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sz="2400" dirty="0" err="1"/>
              <a:t>Sebuah</a:t>
            </a:r>
            <a:r>
              <a:rPr lang="en-US" sz="2400" dirty="0"/>
              <a:t> </a:t>
            </a:r>
            <a:r>
              <a:rPr lang="en-US" sz="2400" dirty="0" err="1"/>
              <a:t>sistem</a:t>
            </a:r>
            <a:r>
              <a:rPr lang="en-US" sz="2400" dirty="0"/>
              <a:t> </a:t>
            </a:r>
            <a:r>
              <a:rPr lang="en-US" sz="2400" dirty="0" err="1"/>
              <a:t>pakar</a:t>
            </a:r>
            <a:r>
              <a:rPr lang="en-US" sz="2400" dirty="0"/>
              <a:t> </a:t>
            </a:r>
            <a:r>
              <a:rPr lang="en-US" sz="2400" dirty="0" err="1"/>
              <a:t>memiliki</a:t>
            </a:r>
            <a:r>
              <a:rPr lang="en-US" sz="2400" dirty="0"/>
              <a:t> </a:t>
            </a:r>
            <a:r>
              <a:rPr lang="en-US" sz="2400" dirty="0" err="1"/>
              <a:t>struktur</a:t>
            </a:r>
            <a:r>
              <a:rPr lang="en-US" sz="2400" dirty="0"/>
              <a:t> yang </a:t>
            </a:r>
            <a:r>
              <a:rPr lang="en-US" sz="2400" dirty="0" err="1"/>
              <a:t>unik</a:t>
            </a:r>
            <a:r>
              <a:rPr lang="en-US" sz="2400" dirty="0"/>
              <a:t>, </a:t>
            </a:r>
            <a:r>
              <a:rPr lang="en-US" sz="2400" dirty="0" err="1"/>
              <a:t>berbeda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program </a:t>
            </a:r>
            <a:r>
              <a:rPr lang="en-US" sz="2400" dirty="0" err="1"/>
              <a:t>tradisional</a:t>
            </a:r>
            <a:r>
              <a:rPr lang="en-US" sz="2400" dirty="0"/>
              <a:t>. Hal </a:t>
            </a:r>
            <a:r>
              <a:rPr lang="en-US" sz="2400" dirty="0" err="1"/>
              <a:t>tersebut</a:t>
            </a:r>
            <a:r>
              <a:rPr lang="en-US" sz="2400" dirty="0"/>
              <a:t> </a:t>
            </a:r>
            <a:r>
              <a:rPr lang="en-US" sz="2400" dirty="0" err="1"/>
              <a:t>dibagi</a:t>
            </a:r>
            <a:r>
              <a:rPr lang="en-US" sz="2400" dirty="0"/>
              <a:t> </a:t>
            </a:r>
            <a:r>
              <a:rPr lang="en-US" sz="2400" dirty="0" err="1"/>
              <a:t>menjadi</a:t>
            </a:r>
            <a:r>
              <a:rPr lang="en-US" sz="2400" dirty="0"/>
              <a:t> </a:t>
            </a:r>
            <a:r>
              <a:rPr lang="en-US" sz="2400" dirty="0" err="1"/>
              <a:t>dua</a:t>
            </a:r>
            <a:r>
              <a:rPr lang="en-US" sz="2400" dirty="0"/>
              <a:t> </a:t>
            </a:r>
            <a:r>
              <a:rPr lang="en-US" sz="2400" dirty="0" err="1" smtClean="0"/>
              <a:t>bagian</a:t>
            </a:r>
            <a:endParaRPr lang="id-ID" sz="2400" dirty="0" smtClean="0"/>
          </a:p>
          <a:p>
            <a:r>
              <a:rPr lang="id-ID" sz="2400" dirty="0" smtClean="0"/>
              <a:t>Sistem pakar independent : mesin interferensi</a:t>
            </a:r>
          </a:p>
          <a:p>
            <a:r>
              <a:rPr lang="id-ID" sz="2400" dirty="0" smtClean="0"/>
              <a:t>Satu variabel : berbasis pengetahuan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99506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108</TotalTime>
  <Words>464</Words>
  <Application>Microsoft Office PowerPoint</Application>
  <PresentationFormat>Widescreen</PresentationFormat>
  <Paragraphs>63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 Unicode MS</vt:lpstr>
      <vt:lpstr>Arial</vt:lpstr>
      <vt:lpstr>Century Gothic</vt:lpstr>
      <vt:lpstr>Wingdings 3</vt:lpstr>
      <vt:lpstr>文泉驛正黑</vt:lpstr>
      <vt:lpstr>Ion</vt:lpstr>
      <vt:lpstr>KNOWLEDGE-BASED SUBSYSTEM </vt:lpstr>
      <vt:lpstr>Pengertian</vt:lpstr>
      <vt:lpstr>Keuntungan Sistem Berbasis Pengetahuan</vt:lpstr>
      <vt:lpstr>PowerPoint Presentation</vt:lpstr>
      <vt:lpstr>PowerPoint Presentation</vt:lpstr>
      <vt:lpstr>PowerPoint Presentation</vt:lpstr>
      <vt:lpstr>PowerPoint Presentation</vt:lpstr>
      <vt:lpstr>SISTEM PAKAR/ SISTEM BERBASIS PENGETAHUAN</vt:lpstr>
      <vt:lpstr>PowerPoint Presentation</vt:lpstr>
      <vt:lpstr>Keunggulan Sistem Pakar</vt:lpstr>
      <vt:lpstr>Keunggulan Sistem Pakar</vt:lpstr>
      <vt:lpstr>Keunggulan Sistem Pakar</vt:lpstr>
      <vt:lpstr>PowerPoint Presentation</vt:lpstr>
      <vt:lpstr>Kelemahan Sistem Pakar : (1)</vt:lpstr>
      <vt:lpstr>Kelemahan Sistem Pakar : (2)</vt:lpstr>
      <vt:lpstr>Contoh Sistem Pakar: </vt:lpstr>
      <vt:lpstr>Terima Kasih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SISTEM BERBASIS PENGETAHUAN</dc:title>
  <dc:creator>Tri Wahyuni</dc:creator>
  <cp:lastModifiedBy>bonita d</cp:lastModifiedBy>
  <cp:revision>18</cp:revision>
  <dcterms:created xsi:type="dcterms:W3CDTF">2015-03-11T05:52:33Z</dcterms:created>
  <dcterms:modified xsi:type="dcterms:W3CDTF">2015-10-28T01:09:32Z</dcterms:modified>
</cp:coreProperties>
</file>