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8" r:id="rId7"/>
    <p:sldId id="264" r:id="rId8"/>
    <p:sldId id="259" r:id="rId9"/>
    <p:sldId id="265" r:id="rId10"/>
    <p:sldId id="266" r:id="rId11"/>
    <p:sldId id="267"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A14FCC3-F9A0-4849-B6CE-927B02437F62}"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107010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A14FCC3-F9A0-4849-B6CE-927B02437F62}"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21941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A14FCC3-F9A0-4849-B6CE-927B02437F62}"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277311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A14FCC3-F9A0-4849-B6CE-927B02437F62}"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202105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FCC3-F9A0-4849-B6CE-927B02437F62}"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230537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A14FCC3-F9A0-4849-B6CE-927B02437F62}"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38217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A14FCC3-F9A0-4849-B6CE-927B02437F62}" type="datetimeFigureOut">
              <a:rPr lang="id-ID" smtClean="0"/>
              <a:t>17/11/2015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319039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A14FCC3-F9A0-4849-B6CE-927B02437F62}" type="datetimeFigureOut">
              <a:rPr lang="id-ID" smtClean="0"/>
              <a:t>17/11/2015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97427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FCC3-F9A0-4849-B6CE-927B02437F62}" type="datetimeFigureOut">
              <a:rPr lang="id-ID" smtClean="0"/>
              <a:t>17/11/2015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299887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FCC3-F9A0-4849-B6CE-927B02437F62}"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382215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FCC3-F9A0-4849-B6CE-927B02437F62}"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52AD27-4066-4A14-AFF6-FFFA39E5EB29}" type="slidenum">
              <a:rPr lang="id-ID" smtClean="0"/>
              <a:t>‹#›</a:t>
            </a:fld>
            <a:endParaRPr lang="id-ID"/>
          </a:p>
        </p:txBody>
      </p:sp>
    </p:spTree>
    <p:extLst>
      <p:ext uri="{BB962C8B-B14F-4D97-AF65-F5344CB8AC3E}">
        <p14:creationId xmlns:p14="http://schemas.microsoft.com/office/powerpoint/2010/main" val="315769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4FCC3-F9A0-4849-B6CE-927B02437F62}" type="datetimeFigureOut">
              <a:rPr lang="id-ID" smtClean="0"/>
              <a:t>17/11/2015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2AD27-4066-4A14-AFF6-FFFA39E5EB29}" type="slidenum">
              <a:rPr lang="id-ID" smtClean="0"/>
              <a:t>‹#›</a:t>
            </a:fld>
            <a:endParaRPr lang="id-ID"/>
          </a:p>
        </p:txBody>
      </p:sp>
    </p:spTree>
    <p:extLst>
      <p:ext uri="{BB962C8B-B14F-4D97-AF65-F5344CB8AC3E}">
        <p14:creationId xmlns:p14="http://schemas.microsoft.com/office/powerpoint/2010/main" val="424369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5683"/>
          <a:stretch/>
        </p:blipFill>
        <p:spPr>
          <a:xfrm>
            <a:off x="-1" y="-1"/>
            <a:ext cx="12185331" cy="6877319"/>
          </a:xfrm>
          <a:prstGeom prst="rect">
            <a:avLst/>
          </a:prstGeom>
        </p:spPr>
      </p:pic>
      <p:sp>
        <p:nvSpPr>
          <p:cNvPr id="5" name="Rectangle 4"/>
          <p:cNvSpPr/>
          <p:nvPr/>
        </p:nvSpPr>
        <p:spPr>
          <a:xfrm>
            <a:off x="6217044" y="397215"/>
            <a:ext cx="5422856" cy="9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GEOGRAFI REGIONAL INDONESIA</a:t>
            </a:r>
          </a:p>
          <a:p>
            <a:r>
              <a:rPr lang="id-ID" sz="2400" b="1" dirty="0" smtClean="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PGO 6230</a:t>
            </a:r>
            <a:endParaRPr lang="id-ID" sz="2400" b="1" dirty="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6217044" y="1353534"/>
            <a:ext cx="4897424" cy="81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200" b="1" dirty="0" smtClean="0">
                <a:solidFill>
                  <a:schemeClr val="bg1"/>
                </a:solidFill>
              </a:rPr>
              <a:t>Materi Kuliah:</a:t>
            </a:r>
          </a:p>
          <a:p>
            <a:r>
              <a:rPr lang="id-ID" sz="2200" b="1" dirty="0" smtClean="0">
                <a:solidFill>
                  <a:schemeClr val="bg1"/>
                </a:solidFill>
              </a:rPr>
              <a:t>PENDUDUK INDONESIA</a:t>
            </a:r>
            <a:endParaRPr lang="id-ID" sz="2200" b="1" dirty="0">
              <a:solidFill>
                <a:schemeClr val="bg1"/>
              </a:solidFill>
            </a:endParaRPr>
          </a:p>
        </p:txBody>
      </p:sp>
    </p:spTree>
    <p:extLst>
      <p:ext uri="{BB962C8B-B14F-4D97-AF65-F5344CB8AC3E}">
        <p14:creationId xmlns:p14="http://schemas.microsoft.com/office/powerpoint/2010/main" val="662046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d-ID" sz="2500" dirty="0" smtClean="0">
                <a:latin typeface="Arial" panose="020B0604020202020204" pitchFamily="34" charset="0"/>
                <a:cs typeface="Arial" panose="020B0604020202020204" pitchFamily="34" charset="0"/>
              </a:rPr>
              <a:t>Pertumbuhan penduduk merupakan salah satu faktor penting dalam masalah sosial ekonomi dan masalah kependudukan</a:t>
            </a:r>
          </a:p>
          <a:p>
            <a:pPr lvl="0" algn="just"/>
            <a:r>
              <a:rPr lang="id-ID" sz="2500" dirty="0" smtClean="0">
                <a:latin typeface="Arial" panose="020B0604020202020204" pitchFamily="34" charset="0"/>
                <a:cs typeface="Arial" panose="020B0604020202020204" pitchFamily="34" charset="0"/>
              </a:rPr>
              <a:t>Pertumbuhan penduduk pada suatu daerah atau negara pada dasarnya dipengaruhi oleh faktor kelahiran, kematian, dan migrasi</a:t>
            </a:r>
          </a:p>
          <a:p>
            <a:pPr lvl="0" algn="just"/>
            <a:r>
              <a:rPr lang="id-ID" sz="2500" dirty="0" smtClean="0">
                <a:latin typeface="Arial" panose="020B0604020202020204" pitchFamily="34" charset="0"/>
                <a:cs typeface="Arial" panose="020B0604020202020204" pitchFamily="34" charset="0"/>
              </a:rPr>
              <a:t>Pertumbuhan penduduk berpengaruh terhadap pembangunan yaitu: (1) menurut pendapat kaum nasionalis pertumbuhan penduduk akan menstimulir pembangunan ekonomi. Jadi semakin tinggi pertumbuhan penduduk daya sosial ekonomi juga akan semakin kuat, (2) menurut kelompok marxist pertumbuhan penduduk tidak ada kaitannya dengan pembangunan ekonomi, (3) pendapat kelompok neo-malthuism yang menentang pandangan marxist yang menyatakan apabila pertumbuhan penduduk tidak terkontrol maka akan menelan hasil yang diperoleh dari pembangunan ekonomi</a:t>
            </a:r>
            <a:endParaRPr lang="id-ID"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7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824248" y="579549"/>
            <a:ext cx="10599313" cy="5306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id-ID" sz="2500" b="1" dirty="0" smtClean="0">
                <a:latin typeface="Arial" panose="020B0604020202020204" pitchFamily="34" charset="0"/>
                <a:cs typeface="Arial" panose="020B0604020202020204" pitchFamily="34" charset="0"/>
              </a:rPr>
              <a:t>Pengaruh Pertumbuhan Penduduk yang Tidak Terkendali</a:t>
            </a:r>
            <a:endParaRPr lang="id-ID" sz="2500" b="1" dirty="0" smtClean="0">
              <a:latin typeface="Arial" panose="020B0604020202020204" pitchFamily="34" charset="0"/>
              <a:cs typeface="Arial" panose="020B0604020202020204" pitchFamily="34" charset="0"/>
            </a:endParaRPr>
          </a:p>
          <a:p>
            <a:pPr lvl="0" algn="just"/>
            <a:r>
              <a:rPr lang="id-ID" sz="2500" dirty="0" smtClean="0">
                <a:latin typeface="Arial" panose="020B0604020202020204" pitchFamily="34" charset="0"/>
                <a:cs typeface="Arial" panose="020B0604020202020204" pitchFamily="34" charset="0"/>
              </a:rPr>
              <a:t>Terhadap lingkungan: di Indonesia permasalahan ini masih banyak dihadapi. Pertumbuhan penduduk yang terlalu tinggi dapat menekan potensi lingkungan. seperti digambarkan Wijono (1998) seperti membakar lilin</a:t>
            </a:r>
          </a:p>
          <a:p>
            <a:pPr lvl="0" algn="just"/>
            <a:r>
              <a:rPr lang="id-ID" sz="2500" dirty="0" smtClean="0">
                <a:latin typeface="Arial" panose="020B0604020202020204" pitchFamily="34" charset="0"/>
                <a:cs typeface="Arial" panose="020B0604020202020204" pitchFamily="34" charset="0"/>
              </a:rPr>
              <a:t>Permasalahan kerusakan pertanian dan kehutanan. Contoh: pada saat revolusi hijau untuk penyediaan bahan pangan bagi penduduk, ternyata berdampak pada kondisi lahan</a:t>
            </a:r>
          </a:p>
          <a:p>
            <a:pPr lvl="0" algn="just"/>
            <a:r>
              <a:rPr lang="id-ID" sz="2500" dirty="0" smtClean="0">
                <a:latin typeface="Arial" panose="020B0604020202020204" pitchFamily="34" charset="0"/>
                <a:cs typeface="Arial" panose="020B0604020202020204" pitchFamily="34" charset="0"/>
              </a:rPr>
              <a:t>Dampak terhadap krisis pangan: hal ini dilandasi oleh konsep Malthus bahwa pertumbuhan penduduk yang mengikuti deret ukur tidak mampu diimbangi oleh produksi pangan yang mengikuti deret hitung</a:t>
            </a:r>
            <a:endParaRPr lang="id-ID"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38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350" b="20509"/>
          <a:stretch/>
        </p:blipFill>
        <p:spPr>
          <a:xfrm>
            <a:off x="0" y="-12879"/>
            <a:ext cx="12192001" cy="6870879"/>
          </a:xfrm>
          <a:prstGeom prst="rect">
            <a:avLst/>
          </a:prstGeom>
        </p:spPr>
      </p:pic>
      <p:sp>
        <p:nvSpPr>
          <p:cNvPr id="5" name="Content Placeholder 2"/>
          <p:cNvSpPr txBox="1">
            <a:spLocks/>
          </p:cNvSpPr>
          <p:nvPr/>
        </p:nvSpPr>
        <p:spPr>
          <a:xfrm>
            <a:off x="763072" y="576972"/>
            <a:ext cx="10665856" cy="3915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d-ID" sz="2400" dirty="0">
                <a:latin typeface="Arial" panose="020B0604020202020204" pitchFamily="34" charset="0"/>
                <a:cs typeface="Arial" panose="020B0604020202020204" pitchFamily="34" charset="0"/>
              </a:rPr>
              <a:t>Indonesia merupakan salah satu negara di dunia yang memiliki banyak penduduk</a:t>
            </a:r>
          </a:p>
          <a:p>
            <a:pPr algn="just"/>
            <a:r>
              <a:rPr lang="id-ID" sz="2400" dirty="0">
                <a:latin typeface="Arial" panose="020B0604020202020204" pitchFamily="34" charset="0"/>
                <a:cs typeface="Arial" panose="020B0604020202020204" pitchFamily="34" charset="0"/>
              </a:rPr>
              <a:t>Dalam </a:t>
            </a:r>
            <a:r>
              <a:rPr lang="id-ID" sz="2400" i="1" dirty="0">
                <a:latin typeface="Arial" panose="020B0604020202020204" pitchFamily="34" charset="0"/>
                <a:cs typeface="Arial" panose="020B0604020202020204" pitchFamily="34" charset="0"/>
              </a:rPr>
              <a:t>world population data sheet</a:t>
            </a:r>
            <a:r>
              <a:rPr lang="id-ID" sz="2400" dirty="0">
                <a:latin typeface="Arial" panose="020B0604020202020204" pitchFamily="34" charset="0"/>
                <a:cs typeface="Arial" panose="020B0604020202020204" pitchFamily="34" charset="0"/>
              </a:rPr>
              <a:t> tahun 2015, Indonesia termasuk dalam empat besar </a:t>
            </a:r>
            <a:r>
              <a:rPr lang="id-ID" sz="2400" i="1" dirty="0">
                <a:latin typeface="Arial" panose="020B0604020202020204" pitchFamily="34" charset="0"/>
                <a:cs typeface="Arial" panose="020B0604020202020204" pitchFamily="34" charset="0"/>
              </a:rPr>
              <a:t>most populous countries </a:t>
            </a:r>
            <a:r>
              <a:rPr lang="id-ID" sz="2400" dirty="0">
                <a:latin typeface="Arial" panose="020B0604020202020204" pitchFamily="34" charset="0"/>
                <a:cs typeface="Arial" panose="020B0604020202020204" pitchFamily="34" charset="0"/>
              </a:rPr>
              <a:t>dengan jumlah penduduk 256 juta jiwa, dibawah China (1.372 juta jiwa), India (1.314 juta jiwa), dan Amerika Serikat (321 juta jiwa). Pada tahun 2014 jumlah penduduk Indonesia adalah 251 juta jiwa.</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3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606" t="31998" r="42809" b="20995"/>
          <a:stretch/>
        </p:blipFill>
        <p:spPr>
          <a:xfrm>
            <a:off x="386366" y="978794"/>
            <a:ext cx="5440240" cy="4700790"/>
          </a:xfrm>
          <a:prstGeom prst="rect">
            <a:avLst/>
          </a:prstGeom>
        </p:spPr>
      </p:pic>
      <p:sp>
        <p:nvSpPr>
          <p:cNvPr id="6" name="Content Placeholder 2"/>
          <p:cNvSpPr txBox="1">
            <a:spLocks/>
          </p:cNvSpPr>
          <p:nvPr/>
        </p:nvSpPr>
        <p:spPr>
          <a:xfrm>
            <a:off x="5950040" y="641367"/>
            <a:ext cx="5692462" cy="568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d-ID" sz="2400" dirty="0">
                <a:latin typeface="Arial" panose="020B0604020202020204" pitchFamily="34" charset="0"/>
                <a:cs typeface="Arial" panose="020B0604020202020204" pitchFamily="34" charset="0"/>
              </a:rPr>
              <a:t>Pada tahun 2014 pertumbuhan penduduk Indonesia sebesar 1,4%, dengan terdapat 20 kelahiran per 1.000 penduduk dan 6 kematian per 1.000 penduduk.</a:t>
            </a:r>
          </a:p>
          <a:p>
            <a:pPr lvl="0" algn="just"/>
            <a:r>
              <a:rPr lang="id-ID" sz="2400" dirty="0">
                <a:latin typeface="Arial" panose="020B0604020202020204" pitchFamily="34" charset="0"/>
                <a:cs typeface="Arial" panose="020B0604020202020204" pitchFamily="34" charset="0"/>
              </a:rPr>
              <a:t>Tingkat pertumbuhan penduduk Indonesia di kawasan Asia Tenggara pada tahun 2014 masih lebih rendah dibandingkan Timor Leste (2,7), Laos (2,0), Cambodia (1,8), dan Filipina (1,8).</a:t>
            </a:r>
          </a:p>
          <a:p>
            <a:pPr algn="just"/>
            <a:r>
              <a:rPr lang="id-ID" sz="2400" dirty="0">
                <a:latin typeface="Arial" panose="020B0604020202020204" pitchFamily="34" charset="0"/>
                <a:cs typeface="Arial" panose="020B0604020202020204" pitchFamily="34" charset="0"/>
              </a:rPr>
              <a:t>Angka harapan hidup penduduk Indonesia pada tahun 2015 adalah 71 tahun. Angka harapan hidup laki-laki adalah 69 tahun dan perempuan 73 tahun.</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10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117" t="29709" r="2026" b="16065"/>
          <a:stretch/>
        </p:blipFill>
        <p:spPr>
          <a:xfrm>
            <a:off x="137373" y="1513267"/>
            <a:ext cx="11951596" cy="3966693"/>
          </a:xfrm>
          <a:prstGeom prst="rect">
            <a:avLst/>
          </a:prstGeom>
        </p:spPr>
      </p:pic>
    </p:spTree>
    <p:extLst>
      <p:ext uri="{BB962C8B-B14F-4D97-AF65-F5344CB8AC3E}">
        <p14:creationId xmlns:p14="http://schemas.microsoft.com/office/powerpoint/2010/main" val="43076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059" y="3915178"/>
            <a:ext cx="8994088" cy="2743199"/>
          </a:xfrm>
          <a:prstGeom prst="rect">
            <a:avLst/>
          </a:prstGeom>
        </p:spPr>
      </p:pic>
      <p:sp>
        <p:nvSpPr>
          <p:cNvPr id="5" name="Content Placeholder 2"/>
          <p:cNvSpPr txBox="1">
            <a:spLocks/>
          </p:cNvSpPr>
          <p:nvPr/>
        </p:nvSpPr>
        <p:spPr>
          <a:xfrm>
            <a:off x="1338964" y="757277"/>
            <a:ext cx="9337183" cy="568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id-ID" sz="2500" dirty="0">
                <a:latin typeface="Arial" panose="020B0604020202020204" pitchFamily="34" charset="0"/>
                <a:cs typeface="Arial" panose="020B0604020202020204" pitchFamily="34" charset="0"/>
              </a:rPr>
              <a:t>Dengan memperhatikan tingkat perkembangan penduduk ini,</a:t>
            </a:r>
            <a:r>
              <a:rPr lang="id-ID" sz="2500" i="1" dirty="0">
                <a:latin typeface="Arial" panose="020B0604020202020204" pitchFamily="34" charset="0"/>
                <a:cs typeface="Arial" panose="020B0604020202020204" pitchFamily="34" charset="0"/>
              </a:rPr>
              <a:t> Population Reference Bureau</a:t>
            </a:r>
            <a:r>
              <a:rPr lang="id-ID" sz="2500" dirty="0">
                <a:latin typeface="Arial" panose="020B0604020202020204" pitchFamily="34" charset="0"/>
                <a:cs typeface="Arial" panose="020B0604020202020204" pitchFamily="34" charset="0"/>
              </a:rPr>
              <a:t> melalui </a:t>
            </a:r>
            <a:r>
              <a:rPr lang="id-ID" sz="2500" i="1" dirty="0">
                <a:latin typeface="Arial" panose="020B0604020202020204" pitchFamily="34" charset="0"/>
                <a:cs typeface="Arial" panose="020B0604020202020204" pitchFamily="34" charset="0"/>
              </a:rPr>
              <a:t>world population data sheet </a:t>
            </a:r>
            <a:r>
              <a:rPr lang="id-ID" sz="2500" dirty="0">
                <a:latin typeface="Arial" panose="020B0604020202020204" pitchFamily="34" charset="0"/>
                <a:cs typeface="Arial" panose="020B0604020202020204" pitchFamily="34" charset="0"/>
              </a:rPr>
              <a:t>tahun 2015 memproyeksikan jumlah penduduk Indonesia pada tahun 2050 menjadi 366 juta jiwa. </a:t>
            </a:r>
          </a:p>
          <a:p>
            <a:r>
              <a:rPr lang="id-ID" sz="2500" dirty="0">
                <a:latin typeface="Arial" panose="020B0604020202020204" pitchFamily="34" charset="0"/>
                <a:cs typeface="Arial" panose="020B0604020202020204" pitchFamily="34" charset="0"/>
              </a:rPr>
              <a:t>Dengan memperhatikan pertumbuhan pertumbuhan penduduk negara lain, jika diasumsikan pertumbuhan penduduk tetap hingga tahun 2050, maka dengan jumlah penduduk sebanyak 266 juta jiwa Indonesia masih berada pada lima besar </a:t>
            </a:r>
            <a:r>
              <a:rPr lang="id-ID" sz="2500" i="1" dirty="0">
                <a:latin typeface="Arial" panose="020B0604020202020204" pitchFamily="34" charset="0"/>
                <a:cs typeface="Arial" panose="020B0604020202020204" pitchFamily="34" charset="0"/>
              </a:rPr>
              <a:t>most populous countries </a:t>
            </a:r>
            <a:r>
              <a:rPr lang="id-ID" sz="2500" dirty="0">
                <a:latin typeface="Arial" panose="020B0604020202020204" pitchFamily="34" charset="0"/>
                <a:cs typeface="Arial" panose="020B0604020202020204" pitchFamily="34" charset="0"/>
              </a:rPr>
              <a:t>di bawah India, China, Amerika Serikat, dan Nigeria.</a:t>
            </a:r>
            <a:endParaRPr lang="id-ID"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22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059" y="3915178"/>
            <a:ext cx="8994088" cy="2743199"/>
          </a:xfrm>
          <a:prstGeom prst="rect">
            <a:avLst/>
          </a:prstGeom>
        </p:spPr>
      </p:pic>
      <p:sp>
        <p:nvSpPr>
          <p:cNvPr id="5" name="Content Placeholder 2"/>
          <p:cNvSpPr txBox="1">
            <a:spLocks/>
          </p:cNvSpPr>
          <p:nvPr/>
        </p:nvSpPr>
        <p:spPr>
          <a:xfrm>
            <a:off x="1338964" y="757277"/>
            <a:ext cx="9337183" cy="568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id-ID" sz="2500" dirty="0" smtClean="0">
                <a:latin typeface="Arial" panose="020B0604020202020204" pitchFamily="34" charset="0"/>
                <a:cs typeface="Arial" panose="020B0604020202020204" pitchFamily="34" charset="0"/>
              </a:rPr>
              <a:t>Jumlah penduduk tinggi di Indonesia ternyata tidak tersebar merata di berbagai daerah. Sekitar 60% penduduk tinggal di Pulau Jawa, ditambah dengan Pulau Sumatra menjadi 80%.</a:t>
            </a:r>
          </a:p>
          <a:p>
            <a:pPr lvl="0"/>
            <a:r>
              <a:rPr lang="id-ID" sz="2500" dirty="0" smtClean="0">
                <a:latin typeface="Arial" panose="020B0604020202020204" pitchFamily="34" charset="0"/>
                <a:cs typeface="Arial" panose="020B0604020202020204" pitchFamily="34" charset="0"/>
              </a:rPr>
              <a:t>Kondisi ini juga menunjukkan proporsi penduduk Indonesia sebagian besar berada di Indonesia barat. Lima provinsi dengan penduduk terbesar juga terdapat di Indonesia barat yaitu Jawa barat (43,1 juta jiwa), Jawa Timur (37,5), Jawa Tengah (32,4), Sumatra Utara (13,0), Banten (10,6).</a:t>
            </a:r>
            <a:endParaRPr lang="id-ID" sz="2500" dirty="0" smtClean="0">
              <a:latin typeface="Arial" panose="020B0604020202020204" pitchFamily="34" charset="0"/>
              <a:cs typeface="Arial" panose="020B0604020202020204" pitchFamily="34" charset="0"/>
            </a:endParaRPr>
          </a:p>
          <a:p>
            <a:pPr lvl="0"/>
            <a:r>
              <a:rPr lang="id-ID" sz="2500" dirty="0" smtClean="0">
                <a:latin typeface="Arial" panose="020B0604020202020204" pitchFamily="34" charset="0"/>
                <a:cs typeface="Arial" panose="020B0604020202020204" pitchFamily="34" charset="0"/>
              </a:rPr>
              <a:t>Komposisi etnis di Indonesia juga sangat beragam. Suku Jawa merupakan unit etnis terbesar (41% populasi), diikuti oleh Suku Sunda (15% populasi)</a:t>
            </a:r>
            <a:endParaRPr lang="id-ID"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05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943"/>
          <a:stretch/>
        </p:blipFill>
        <p:spPr>
          <a:xfrm>
            <a:off x="0" y="-12879"/>
            <a:ext cx="12192000" cy="6870879"/>
          </a:xfrm>
        </p:spPr>
      </p:pic>
      <p:sp>
        <p:nvSpPr>
          <p:cNvPr id="5" name="Rectangle 4"/>
          <p:cNvSpPr/>
          <p:nvPr/>
        </p:nvSpPr>
        <p:spPr>
          <a:xfrm>
            <a:off x="241247" y="1027906"/>
            <a:ext cx="4897424" cy="81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4000" b="1" dirty="0" smtClean="0">
                <a:solidFill>
                  <a:schemeClr val="bg1"/>
                </a:solidFill>
              </a:rPr>
              <a:t>BONUS DEMOGRAFI</a:t>
            </a:r>
            <a:endParaRPr lang="id-ID" sz="4000" b="1" dirty="0">
              <a:solidFill>
                <a:schemeClr val="bg1"/>
              </a:solidFill>
            </a:endParaRPr>
          </a:p>
        </p:txBody>
      </p:sp>
    </p:spTree>
    <p:extLst>
      <p:ext uri="{BB962C8B-B14F-4D97-AF65-F5344CB8AC3E}">
        <p14:creationId xmlns:p14="http://schemas.microsoft.com/office/powerpoint/2010/main" val="147117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6" y="450761"/>
            <a:ext cx="5769734"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d-ID" sz="2500" dirty="0">
                <a:latin typeface="Arial" panose="020B0604020202020204" pitchFamily="34" charset="0"/>
                <a:cs typeface="Arial" panose="020B0604020202020204" pitchFamily="34" charset="0"/>
              </a:rPr>
              <a:t>Bonus demografi merupakan isu yang banyak diperbincangkan saat ini</a:t>
            </a:r>
          </a:p>
          <a:p>
            <a:pPr lvl="0" algn="just"/>
            <a:r>
              <a:rPr lang="id-ID" sz="2500" dirty="0">
                <a:latin typeface="Arial" panose="020B0604020202020204" pitchFamily="34" charset="0"/>
                <a:cs typeface="Arial" panose="020B0604020202020204" pitchFamily="34" charset="0"/>
              </a:rPr>
              <a:t>Hal ini dalam konteks kajian Geografi Regional Indonesia berkaitan dengan potensi sumberdaya manusia untuk pembangunan Indonesia pada masa mendatang</a:t>
            </a:r>
          </a:p>
          <a:p>
            <a:pPr lvl="0" algn="just"/>
            <a:r>
              <a:rPr lang="id-ID" sz="2500" dirty="0">
                <a:latin typeface="Arial" panose="020B0604020202020204" pitchFamily="34" charset="0"/>
                <a:cs typeface="Arial" panose="020B0604020202020204" pitchFamily="34" charset="0"/>
              </a:rPr>
              <a:t>Bonus demografi ditandai dengan melimpahnya jumlah penduduk produktif usia angkatan kerja (15-64 tahun) mencapai sekitar 60 persen atau mencapai 160-180 juta jiwa pada tahun 2020-2030</a:t>
            </a:r>
            <a:r>
              <a:rPr lang="id-ID" sz="2500" dirty="0" smtClean="0">
                <a:latin typeface="Arial" panose="020B0604020202020204" pitchFamily="34" charset="0"/>
                <a:cs typeface="Arial" panose="020B0604020202020204" pitchFamily="34" charset="0"/>
              </a:rPr>
              <a:t>.</a:t>
            </a:r>
            <a:endParaRPr lang="id-ID" sz="2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264" y="795980"/>
            <a:ext cx="7326719" cy="4896481"/>
          </a:xfrm>
          <a:prstGeom prst="rect">
            <a:avLst/>
          </a:prstGeom>
        </p:spPr>
      </p:pic>
    </p:spTree>
    <p:extLst>
      <p:ext uri="{BB962C8B-B14F-4D97-AF65-F5344CB8AC3E}">
        <p14:creationId xmlns:p14="http://schemas.microsoft.com/office/powerpoint/2010/main" val="3975566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id-ID" sz="2500" dirty="0" smtClean="0">
                <a:latin typeface="Arial" panose="020B0604020202020204" pitchFamily="34" charset="0"/>
                <a:cs typeface="Arial" panose="020B0604020202020204" pitchFamily="34" charset="0"/>
              </a:rPr>
              <a:t>Menurut </a:t>
            </a:r>
            <a:r>
              <a:rPr lang="id-ID" sz="2500" dirty="0">
                <a:latin typeface="Arial" panose="020B0604020202020204" pitchFamily="34" charset="0"/>
                <a:cs typeface="Arial" panose="020B0604020202020204" pitchFamily="34" charset="0"/>
              </a:rPr>
              <a:t>Haryono Suyono, bonus demografi merupakan suatu fenomena dimana struktur penduduk sangat menguntungkan dari sisi pembangunan karena jumlah penduduk usia produktif sangat besar, sedangkan proporsi usia muda sudah semakin kecil dan proporsi usia lanjut belum banyak. </a:t>
            </a:r>
          </a:p>
          <a:p>
            <a:pPr lvl="0"/>
            <a:r>
              <a:rPr lang="id-ID" sz="2500" dirty="0">
                <a:latin typeface="Arial" panose="020B0604020202020204" pitchFamily="34" charset="0"/>
                <a:cs typeface="Arial" panose="020B0604020202020204" pitchFamily="34" charset="0"/>
              </a:rPr>
              <a:t>Dengan demikian bonus demografi merupakan faktor yang sangat menguntungkan bagi pembangunan regional Indonesia dengan syarat terdapat generasi muda yang berkualitas tinggi didukung lapangan kerja dan investasi</a:t>
            </a:r>
          </a:p>
          <a:p>
            <a:pPr lvl="0"/>
            <a:r>
              <a:rPr lang="id-ID" sz="2500" dirty="0">
                <a:latin typeface="Arial" panose="020B0604020202020204" pitchFamily="34" charset="0"/>
                <a:cs typeface="Arial" panose="020B0604020202020204" pitchFamily="34" charset="0"/>
              </a:rPr>
              <a:t>Pada tahun 2020-2030 Indonesia akan memiliki sekitar 180juta orang berusia produktif sedangkan usia tidak produktif sekitar 80 juta jiwa atau 10 orang usia produktif hanya menanggung 3-4 orang usia tidak produktif</a:t>
            </a:r>
          </a:p>
          <a:p>
            <a:r>
              <a:rPr lang="id-ID" sz="2500" dirty="0">
                <a:latin typeface="Arial" panose="020B0604020202020204" pitchFamily="34" charset="0"/>
                <a:cs typeface="Arial" panose="020B0604020202020204" pitchFamily="34" charset="0"/>
              </a:rPr>
              <a:t>Kondisi ini akan meningkatkan tabungan masyarakat dan tabungan nasional</a:t>
            </a:r>
            <a:endParaRPr lang="id-ID"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84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697</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My ComputeR</cp:lastModifiedBy>
  <cp:revision>11</cp:revision>
  <dcterms:created xsi:type="dcterms:W3CDTF">2015-11-16T18:00:12Z</dcterms:created>
  <dcterms:modified xsi:type="dcterms:W3CDTF">2015-11-16T18:37:16Z</dcterms:modified>
</cp:coreProperties>
</file>