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33"/>
  </p:notesMasterIdLst>
  <p:sldIdLst>
    <p:sldId id="256" r:id="rId5"/>
    <p:sldId id="257" r:id="rId6"/>
    <p:sldId id="258" r:id="rId7"/>
    <p:sldId id="509" r:id="rId8"/>
    <p:sldId id="505" r:id="rId9"/>
    <p:sldId id="510" r:id="rId10"/>
    <p:sldId id="511" r:id="rId11"/>
    <p:sldId id="272" r:id="rId12"/>
    <p:sldId id="494" r:id="rId13"/>
    <p:sldId id="497" r:id="rId14"/>
    <p:sldId id="498" r:id="rId15"/>
    <p:sldId id="499" r:id="rId16"/>
    <p:sldId id="500" r:id="rId17"/>
    <p:sldId id="501" r:id="rId18"/>
    <p:sldId id="502" r:id="rId19"/>
    <p:sldId id="259" r:id="rId20"/>
    <p:sldId id="515" r:id="rId21"/>
    <p:sldId id="264" r:id="rId22"/>
    <p:sldId id="265" r:id="rId23"/>
    <p:sldId id="260" r:id="rId24"/>
    <p:sldId id="503" r:id="rId25"/>
    <p:sldId id="507" r:id="rId26"/>
    <p:sldId id="506" r:id="rId27"/>
    <p:sldId id="508" r:id="rId28"/>
    <p:sldId id="278" r:id="rId29"/>
    <p:sldId id="279" r:id="rId30"/>
    <p:sldId id="513" r:id="rId31"/>
    <p:sldId id="5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DDEF3-7C34-4163-BEBF-EEBF6283388D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D749B-BD00-4B9B-8A0A-4CFFD1877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2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2619ACB-A978-4D96-815A-CAD8C7D01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0608B-5E71-4237-BFB6-28E4331AF6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CD9AA73-AB98-49EC-80F8-C44F331AF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0B2D5A4-7D9F-4047-9CF3-8524D3EAA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50E6E78-894B-4624-9A78-89547629C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2E954-CE2B-42D9-9A07-DD7CCF3027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1C9B4F4-F9DD-45E2-96D1-7FEC6F460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A81589A-620D-4E8E-B8E7-C21C2BAE2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1EAD9B7-238D-4E3E-B3E6-6DD0390CA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CE4B4-3A8C-4C0E-8DB1-B7065698B4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4419BEE-7AE6-48FB-85B6-C507B003E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39C5D4A-B6B7-4E74-AC9A-42BBEE5A9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ymbol0002">
            <a:extLst>
              <a:ext uri="{FF2B5EF4-FFF2-40B4-BE49-F238E27FC236}">
                <a16:creationId xmlns:a16="http://schemas.microsoft.com/office/drawing/2014/main" id="{A5F6EDFD-0241-4903-B7F6-A22185EC2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7" y="5970984"/>
            <a:ext cx="635000" cy="6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016" y="2129731"/>
            <a:ext cx="10363970" cy="14704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031" y="3885903"/>
            <a:ext cx="8535939" cy="175319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5685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66532B04-9F62-4952-AB9B-FE82AEA229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776A2D3A-D979-49BC-9C17-C2B884FA20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9A7F-973F-4B3C-8A1F-CD01DB6B9F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50615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7" y="4406801"/>
            <a:ext cx="10362045" cy="1361777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7" y="2906613"/>
            <a:ext cx="10362045" cy="1500188"/>
          </a:xfrm>
        </p:spPr>
        <p:txBody>
          <a:bodyPr anchor="b"/>
          <a:lstStyle>
            <a:lvl1pPr marL="0" indent="0">
              <a:buNone/>
              <a:defRPr sz="1875"/>
            </a:lvl1pPr>
            <a:lvl2pPr marL="428625" indent="0">
              <a:buNone/>
              <a:defRPr sz="1688"/>
            </a:lvl2pPr>
            <a:lvl3pPr marL="857250" indent="0">
              <a:buNone/>
              <a:defRPr sz="1500"/>
            </a:lvl3pPr>
            <a:lvl4pPr marL="1285875" indent="0">
              <a:buNone/>
              <a:defRPr sz="1313"/>
            </a:lvl4pPr>
            <a:lvl5pPr marL="1714500" indent="0">
              <a:buNone/>
              <a:defRPr sz="1313"/>
            </a:lvl5pPr>
            <a:lvl6pPr marL="2143125" indent="0">
              <a:buNone/>
              <a:defRPr sz="1313"/>
            </a:lvl6pPr>
            <a:lvl7pPr marL="2571750" indent="0">
              <a:buNone/>
              <a:defRPr sz="1313"/>
            </a:lvl7pPr>
            <a:lvl8pPr marL="3000375" indent="0">
              <a:buNone/>
              <a:defRPr sz="1313"/>
            </a:lvl8pPr>
            <a:lvl9pPr marL="3429000" indent="0">
              <a:buNone/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F3FB1A9B-B857-452E-B642-8C08042DFB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005D8764-82DB-4587-BFD5-70F2B77286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00E9-7076-4025-B3B6-EA190991BF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626590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016" y="1980903"/>
            <a:ext cx="5089621" cy="4115097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4" y="1980903"/>
            <a:ext cx="5089622" cy="4115097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E7FD01F-9076-4A62-93BD-3EE4C11EF4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3700269-C293-4713-99A3-8D6D2A5477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01F2-9CC5-41DE-BE54-021199BB2F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62881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5333"/>
            <a:ext cx="1097203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5" y="1534419"/>
            <a:ext cx="5385954" cy="639961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5" y="2174380"/>
            <a:ext cx="5385954" cy="3951386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7" y="1534419"/>
            <a:ext cx="5387879" cy="639961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7" y="2174380"/>
            <a:ext cx="5387879" cy="3951386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48CD628E-5949-4A84-BE1B-396AADAC84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50D95F9C-F74C-4800-BE82-2FBD6EFD7D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FB72-E3FA-4A32-AE68-6B868B0324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39599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47E130EB-5E9C-428C-85DB-439A7341CB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C5CAF1F1-A5C2-422D-821B-20DD8340DE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20E22-ACCE-44E3-B699-3E6D4AACE0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67577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7DA9C297-F297-4B1A-9BB1-B43BF17F06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1C028C2E-AB90-467F-996B-A0B7FFAC33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CA40-430F-4B48-A71C-33E93876AA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373594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2357"/>
            <a:ext cx="4010121" cy="116234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50" y="272356"/>
            <a:ext cx="6815667" cy="585341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86" y="1434703"/>
            <a:ext cx="4010121" cy="4691063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2B9540D-ED79-40AE-9661-0ED36D84D0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611410F-BA69-4651-A45E-7B1D4B7890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ECF61-931D-45EC-9403-D1B2D20C96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7330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0" y="4801195"/>
            <a:ext cx="7315970" cy="56554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0" y="613172"/>
            <a:ext cx="7315970" cy="4115098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0" y="5366742"/>
            <a:ext cx="7315970" cy="805161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763F1B8-EAFF-4A6B-B6AD-2A2704C0B3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80ECD81-35B6-43D8-8245-BED5B92D7D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A3E1-30E3-4D76-96B8-DF381DB31E3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502454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9F2A4BC6-47C6-4C0D-899C-22D59F1FCC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C19B3F01-F476-4CA7-9EEB-59A92BD1B1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16BF-6F40-4BEA-9855-C0B7D8F77A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646689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956" y="610196"/>
            <a:ext cx="259003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016" y="610196"/>
            <a:ext cx="7589212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BA27712D-EF11-4651-A12E-A2CD2E00FB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1B16BF43-A95C-4DAF-A45A-494ED384F5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D9C6-7A2A-4E58-9522-4E4DBD8C0F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62307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016" y="610196"/>
            <a:ext cx="10363970" cy="548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DC4C5359-BB6A-4B53-A5CB-A1F9CBFF56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2F21E94C-7F3A-47D3-85F6-D51CD568AF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D8C85-F132-4ABC-9AA3-AC021D36CF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031088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16" y="610195"/>
            <a:ext cx="1036397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016" y="1980903"/>
            <a:ext cx="10363970" cy="411509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03404431-5B5E-4E5F-9092-906C273EDC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AF052AAB-1CAD-4BF0-8E52-F5A24933F1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C38B-4F59-472E-AC3D-79F9279798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818980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9D906-57EF-4928-84CE-0E460937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CC25-45FB-4D17-B226-F876B1900C51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96B5-7915-4CEC-AB42-540B4AB6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F5AD7-BFB9-472B-91E3-7DF15C26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850DD-4D2E-4AFE-BBC2-538138F54EAE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87584039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11E9-9AE9-4590-9F47-8D95A2AA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4320-59C0-4076-8540-1F4D99C69F18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93028-778A-4549-8154-55EE63FA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A795C-2F35-47D6-A893-8B0D5A62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85543-5D7B-4282-9A13-C5825A1AEDFE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4112257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CFBFF-AF3B-4D8C-80A4-355563BE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44C8-06FD-42C9-AD62-AD2B73B468DE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9F162-C486-4716-B336-32498E75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6517-091C-4F90-8432-04D41EC7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A5A55-74D8-4215-A3FF-DED6C228236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04637860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51097-B2C1-426B-A1D4-D4F18CCA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C124-0A02-49AF-96C6-EE445B765219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FF618C-90A8-4828-8024-EED385B6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BEE1FC-E0D2-4D49-BAD2-710162AE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52D0-6DE8-4F10-96FB-6E8D0EBD3721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75821130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B2A28F-D16E-49CE-B033-9A5A1D0A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0530-4175-4C2F-A29A-5D97782EEDFB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E0FD92-8AC4-4E54-9BB0-8D4C177D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18196C-F1BD-4CC2-BDCE-FC6F2ED4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4740-8B71-48CE-A4CF-0B6522953C5F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6541708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972201-09D1-4278-BD7B-8DE6FCCC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D52E-1AC9-4CE7-B38F-D131CBC1FBA5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1D6028-F948-498A-81A6-99660663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5629D8-7AD9-4EFB-8D05-C37DA80E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1DE16-BFD6-45C0-9045-63D3E3487CB8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9159705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FE69F8-03FB-4BC8-9E7A-61CAB4B4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27D2-5CF0-4D2D-817A-4F7295BA7365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F89F84-6C5F-4294-AE3F-8282F154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21FF5B-93A0-446B-9DC5-FF30EA14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7D460-E2C5-4B6B-BB98-2798AEB8ECCD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4490765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4FB98D-9E3E-4042-8E4D-B7C82BBA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7B04-D94D-4ED0-9A24-18B2C81ABF73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3DE030-A0F7-4BB6-8729-CDBE3A8B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751CA7-8750-43CC-8321-174C46D7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72BF8-16B0-4C82-9D8E-51B76757CA5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5069185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52F118-5BFF-4EE2-A887-BA457DC5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9CDA-F623-4E8A-93DE-633242DA8FD4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208867-8B29-408E-BF8D-FF39BD51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6D30AF-CE59-47F7-98AC-EA2F8076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D755-69C4-47D8-87DF-F97FB880F6ED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61401076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CC0E-C24D-4A24-A2C8-E5FB1D5E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288F-10EC-4FF1-8EB1-0F4A288B1DCD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6FC0D-676A-4406-920C-2D754248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C62B4-001A-4D1F-9461-1E2533B8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DA05-A65A-471E-8A69-F73576F3B107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09240712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E25A4-5B38-4162-8AF6-713CA9D6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2EEF-B965-4A26-B98E-145D977FFDD8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0E018-8070-4C2E-A744-14E76EC7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05BEA-457C-4C0C-B09D-992425DE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DC220-BC8C-4D27-A8DD-503E3591373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0992287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76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7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4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7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5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58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19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7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33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99"/>
            </a:gs>
            <a:gs pos="50000">
              <a:schemeClr val="bg1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DA8F96-C8B2-4198-A156-32E6C81D2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016" y="610195"/>
            <a:ext cx="10363970" cy="1143000"/>
          </a:xfrm>
          <a:prstGeom prst="rect">
            <a:avLst/>
          </a:prstGeom>
          <a:noFill/>
          <a:ln>
            <a:noFill/>
          </a:ln>
          <a:effectLst>
            <a:outerShdw dist="45791" dir="7421404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CC794D-B1FC-4E74-B874-14EA20DFA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016" y="1980903"/>
            <a:ext cx="10363970" cy="41150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F0AD3D76-CEBE-4C84-BCDC-98A74D904C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986" y="6557367"/>
            <a:ext cx="3860030" cy="2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13" b="1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DITTENDIK 2010</a:t>
            </a:r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A4FB6003-2ECB-4C6F-B9D0-61C0C29BC3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86" y="6517184"/>
            <a:ext cx="2844030" cy="23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13">
                <a:solidFill>
                  <a:srgbClr val="FFFF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26E536-AF9B-432C-A7BA-3B326EE1ED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3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hdr="0" dt="0"/>
  <p:txStyles>
    <p:titleStyle>
      <a:lvl1pPr algn="ctr" defTabSz="930176" rtl="0" eaLnBrk="0" fontAlgn="base" hangingPunct="0">
        <a:spcBef>
          <a:spcPct val="0"/>
        </a:spcBef>
        <a:spcAft>
          <a:spcPct val="0"/>
        </a:spcAft>
        <a:defRPr sz="5625">
          <a:solidFill>
            <a:srgbClr val="FFCC99"/>
          </a:solidFill>
          <a:latin typeface="+mj-lt"/>
          <a:ea typeface="+mj-ea"/>
          <a:cs typeface="+mj-cs"/>
        </a:defRPr>
      </a:lvl1pPr>
      <a:lvl2pPr algn="ctr" defTabSz="930176" rtl="0" eaLnBrk="0" fontAlgn="base" hangingPunct="0">
        <a:spcBef>
          <a:spcPct val="0"/>
        </a:spcBef>
        <a:spcAft>
          <a:spcPct val="0"/>
        </a:spcAft>
        <a:defRPr sz="5625">
          <a:solidFill>
            <a:srgbClr val="FFCC99"/>
          </a:solidFill>
          <a:latin typeface="Arial Rounded MT Bold" pitchFamily="34" charset="0"/>
        </a:defRPr>
      </a:lvl2pPr>
      <a:lvl3pPr algn="ctr" defTabSz="930176" rtl="0" eaLnBrk="0" fontAlgn="base" hangingPunct="0">
        <a:spcBef>
          <a:spcPct val="0"/>
        </a:spcBef>
        <a:spcAft>
          <a:spcPct val="0"/>
        </a:spcAft>
        <a:defRPr sz="5625">
          <a:solidFill>
            <a:srgbClr val="FFCC99"/>
          </a:solidFill>
          <a:latin typeface="Arial Rounded MT Bold" pitchFamily="34" charset="0"/>
        </a:defRPr>
      </a:lvl3pPr>
      <a:lvl4pPr algn="ctr" defTabSz="930176" rtl="0" eaLnBrk="0" fontAlgn="base" hangingPunct="0">
        <a:spcBef>
          <a:spcPct val="0"/>
        </a:spcBef>
        <a:spcAft>
          <a:spcPct val="0"/>
        </a:spcAft>
        <a:defRPr sz="5625">
          <a:solidFill>
            <a:srgbClr val="FFCC99"/>
          </a:solidFill>
          <a:latin typeface="Arial Rounded MT Bold" pitchFamily="34" charset="0"/>
        </a:defRPr>
      </a:lvl4pPr>
      <a:lvl5pPr algn="ctr" defTabSz="930176" rtl="0" eaLnBrk="0" fontAlgn="base" hangingPunct="0">
        <a:spcBef>
          <a:spcPct val="0"/>
        </a:spcBef>
        <a:spcAft>
          <a:spcPct val="0"/>
        </a:spcAft>
        <a:defRPr sz="5625">
          <a:solidFill>
            <a:srgbClr val="FFCC99"/>
          </a:solidFill>
          <a:latin typeface="Arial Rounded MT Bold" pitchFamily="34" charset="0"/>
        </a:defRPr>
      </a:lvl5pPr>
      <a:lvl6pPr marL="428625" algn="ctr" defTabSz="930176" rtl="0" fontAlgn="base">
        <a:spcBef>
          <a:spcPct val="0"/>
        </a:spcBef>
        <a:spcAft>
          <a:spcPct val="0"/>
        </a:spcAft>
        <a:defRPr sz="5625">
          <a:solidFill>
            <a:srgbClr val="FFCC99"/>
          </a:solidFill>
          <a:latin typeface="Arial Rounded MT Bold" pitchFamily="34" charset="0"/>
        </a:defRPr>
      </a:lvl6pPr>
      <a:lvl7pPr marL="857250" algn="ctr" defTabSz="930176" rtl="0" fontAlgn="base">
        <a:spcBef>
          <a:spcPct val="0"/>
        </a:spcBef>
        <a:spcAft>
          <a:spcPct val="0"/>
        </a:spcAft>
        <a:defRPr sz="5625">
          <a:solidFill>
            <a:srgbClr val="FFCC99"/>
          </a:solidFill>
          <a:latin typeface="Arial Rounded MT Bold" pitchFamily="34" charset="0"/>
        </a:defRPr>
      </a:lvl7pPr>
      <a:lvl8pPr marL="1285875" algn="ctr" defTabSz="930176" rtl="0" fontAlgn="base">
        <a:spcBef>
          <a:spcPct val="0"/>
        </a:spcBef>
        <a:spcAft>
          <a:spcPct val="0"/>
        </a:spcAft>
        <a:defRPr sz="5625">
          <a:solidFill>
            <a:srgbClr val="FFCC99"/>
          </a:solidFill>
          <a:latin typeface="Arial Rounded MT Bold" pitchFamily="34" charset="0"/>
        </a:defRPr>
      </a:lvl8pPr>
      <a:lvl9pPr marL="1714500" algn="ctr" defTabSz="930176" rtl="0" fontAlgn="base">
        <a:spcBef>
          <a:spcPct val="0"/>
        </a:spcBef>
        <a:spcAft>
          <a:spcPct val="0"/>
        </a:spcAft>
        <a:defRPr sz="5625">
          <a:solidFill>
            <a:srgbClr val="FFCC99"/>
          </a:solidFill>
          <a:latin typeface="Arial Rounded MT Bold" pitchFamily="34" charset="0"/>
        </a:defRPr>
      </a:lvl9pPr>
    </p:titleStyle>
    <p:bodyStyle>
      <a:lvl1pPr marL="349747" indent="-349747" algn="l" defTabSz="930176" rtl="0" eaLnBrk="0" fontAlgn="base" hangingPunct="0">
        <a:spcBef>
          <a:spcPct val="20000"/>
        </a:spcBef>
        <a:spcAft>
          <a:spcPct val="0"/>
        </a:spcAft>
        <a:buChar char="•"/>
        <a:defRPr sz="4031">
          <a:solidFill>
            <a:srgbClr val="000066"/>
          </a:solidFill>
          <a:latin typeface="+mn-lt"/>
          <a:ea typeface="+mn-ea"/>
          <a:cs typeface="+mn-cs"/>
        </a:defRPr>
      </a:lvl1pPr>
      <a:lvl2pPr marL="756047" indent="-290215" algn="l" defTabSz="930176" rtl="0" eaLnBrk="0" fontAlgn="base" hangingPunct="0">
        <a:spcBef>
          <a:spcPct val="20000"/>
        </a:spcBef>
        <a:spcAft>
          <a:spcPct val="0"/>
        </a:spcAft>
        <a:buChar char="–"/>
        <a:defRPr sz="2813">
          <a:solidFill>
            <a:srgbClr val="000066"/>
          </a:solidFill>
          <a:latin typeface="+mn-lt"/>
        </a:defRPr>
      </a:lvl2pPr>
      <a:lvl3pPr marL="1163836" indent="-233661" algn="l" defTabSz="930176" rtl="0" eaLnBrk="0" fontAlgn="base" hangingPunct="0">
        <a:spcBef>
          <a:spcPct val="20000"/>
        </a:spcBef>
        <a:spcAft>
          <a:spcPct val="0"/>
        </a:spcAft>
        <a:buChar char="•"/>
        <a:defRPr sz="2438">
          <a:solidFill>
            <a:srgbClr val="000066"/>
          </a:solidFill>
          <a:latin typeface="+mn-lt"/>
        </a:defRPr>
      </a:lvl3pPr>
      <a:lvl4pPr marL="1628180" indent="-232172" algn="l" defTabSz="930176" rtl="0" eaLnBrk="0" fontAlgn="base" hangingPunct="0">
        <a:spcBef>
          <a:spcPct val="20000"/>
        </a:spcBef>
        <a:spcAft>
          <a:spcPct val="0"/>
        </a:spcAft>
        <a:buChar char="–"/>
        <a:defRPr sz="2063">
          <a:solidFill>
            <a:srgbClr val="000066"/>
          </a:solidFill>
          <a:latin typeface="+mn-lt"/>
        </a:defRPr>
      </a:lvl4pPr>
      <a:lvl5pPr marL="2094012" indent="-232172" algn="l" defTabSz="930176" rtl="0" eaLnBrk="0" fontAlgn="base" hangingPunct="0">
        <a:spcBef>
          <a:spcPct val="20000"/>
        </a:spcBef>
        <a:spcAft>
          <a:spcPct val="0"/>
        </a:spcAft>
        <a:buChar char="»"/>
        <a:defRPr sz="2063">
          <a:solidFill>
            <a:srgbClr val="000066"/>
          </a:solidFill>
          <a:latin typeface="+mn-lt"/>
        </a:defRPr>
      </a:lvl5pPr>
      <a:lvl6pPr marL="2522637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rgbClr val="000066"/>
          </a:solidFill>
          <a:latin typeface="+mn-lt"/>
        </a:defRPr>
      </a:lvl6pPr>
      <a:lvl7pPr marL="2951262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rgbClr val="000066"/>
          </a:solidFill>
          <a:latin typeface="+mn-lt"/>
        </a:defRPr>
      </a:lvl7pPr>
      <a:lvl8pPr marL="3379887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rgbClr val="000066"/>
          </a:solidFill>
          <a:latin typeface="+mn-lt"/>
        </a:defRPr>
      </a:lvl8pPr>
      <a:lvl9pPr marL="3808512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281B19-2DD2-4D12-B202-D50C751ECE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257AC42-B691-4514-994C-EA14F7618A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6DD7C-AC06-4C90-BE31-925F459DA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6E7861-A6A9-4E91-B6AF-533B8A24D77B}" type="datetimeFigureOut">
              <a:rPr lang="id-ID"/>
              <a:pPr>
                <a:defRPr/>
              </a:pPr>
              <a:t>29/06/2019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8EED8-7498-4450-B494-27D963239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84DA0-68C0-4E33-9988-2433846C9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9E87451-082A-4AA7-9C04-18226583C9E3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48378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629" y="387200"/>
            <a:ext cx="11925701" cy="1412724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Galton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ialah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pertama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kali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mengembangkan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trait pada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1869.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yakin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dibawa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sejak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lahir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1653E9C-ABCA-478A-B8C0-4A06D85DB82B}"/>
              </a:ext>
            </a:extLst>
          </p:cNvPr>
          <p:cNvSpPr txBox="1">
            <a:spLocks/>
          </p:cNvSpPr>
          <p:nvPr/>
        </p:nvSpPr>
        <p:spPr>
          <a:xfrm>
            <a:off x="266299" y="2974207"/>
            <a:ext cx="11925701" cy="1412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200000"/>
              </a:lnSpc>
              <a:spcAft>
                <a:spcPts val="1000"/>
              </a:spcAft>
            </a:pP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Muncul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istilah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1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Great Man </a:t>
            </a:r>
            <a:r>
              <a:rPr lang="en-US" sz="1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Theories</a:t>
            </a:r>
            <a:r>
              <a:rPr lang="en-US" sz="1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trait (</a:t>
            </a:r>
            <a:r>
              <a:rPr lang="en-US" sz="1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1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= </a:t>
            </a:r>
            <a:r>
              <a:rPr lang="en-US" sz="14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atribut</a:t>
            </a:r>
            <a:r>
              <a:rPr lang="en-US" sz="1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4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4C5B2D75-8826-4656-93AE-558DA2640A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t>DITTENDIK 2010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A37D5E5D-F5F2-4D87-857D-CC9F286D4C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fld id="{05728D2B-4715-4745-98FF-095F5EA657EA}" type="slidenum"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pPr defTabSz="857250"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CA" altLang="en-US" sz="1313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5BE90C03-5ACB-431A-86EA-9ED667194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3849" y="95250"/>
            <a:ext cx="8015883" cy="584895"/>
          </a:xfrm>
        </p:spPr>
        <p:txBody>
          <a:bodyPr/>
          <a:lstStyle/>
          <a:p>
            <a:pPr algn="l" eaLnBrk="1" hangingPunct="1"/>
            <a:r>
              <a:rPr lang="en-US" altLang="en-US" sz="3000"/>
              <a:t>Penelitian Menunjukkan</a:t>
            </a:r>
            <a:r>
              <a:rPr lang="en-US" altLang="en-US" sz="1500"/>
              <a:t>… (Kouzes &amp; Posner, 2007)</a:t>
            </a:r>
            <a:endParaRPr lang="en-GB" altLang="en-US" sz="1500"/>
          </a:p>
        </p:txBody>
      </p:sp>
      <p:graphicFrame>
        <p:nvGraphicFramePr>
          <p:cNvPr id="446467" name="Group 3">
            <a:extLst>
              <a:ext uri="{FF2B5EF4-FFF2-40B4-BE49-F238E27FC236}">
                <a16:creationId xmlns:a16="http://schemas.microsoft.com/office/drawing/2014/main" id="{C1E28384-83C6-4D14-945E-DA884D067F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5653" y="672704"/>
          <a:ext cx="8015883" cy="6018616"/>
        </p:xfrm>
        <a:graphic>
          <a:graphicData uri="http://schemas.openxmlformats.org/drawingml/2006/table">
            <a:tbl>
              <a:tblPr/>
              <a:tblGrid>
                <a:gridCol w="294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782">
                <a:tc rowSpan="2"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Karakteristik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63" marB="428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Persentase Responden Yang Memilih Masing-Masing Karakteristik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63" marB="428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2007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63" marB="428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63" marB="428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1995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63" marB="428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1987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63" marB="428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Jujur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Berpandangan ke depan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Menginspirasi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Kompeten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67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Cerdas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Berfikiran terbuka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Sederhana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Berpandangan luas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Suportif 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Dapat diandalkan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Kooperatif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Tegas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Berpendirian kuat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Peduli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Imajinatif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Matang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Ambisius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Loyal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Mengendalikan diri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2354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Mandiri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4375" marR="84375" marT="16875" marB="168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>
            <a:extLst>
              <a:ext uri="{FF2B5EF4-FFF2-40B4-BE49-F238E27FC236}">
                <a16:creationId xmlns:a16="http://schemas.microsoft.com/office/drawing/2014/main" id="{F1A01AD1-6DD9-4D39-AE2E-C4AA9A75C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fld id="{B80CAB88-3966-4292-9CAE-33C22D255BFE}" type="slidenum"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pPr defTabSz="857250"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CA" altLang="en-US" sz="1313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098246A-059A-463C-B070-0B68E120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599" y="436067"/>
            <a:ext cx="8478738" cy="1143000"/>
          </a:xfrm>
          <a:prstGeom prst="rect">
            <a:avLst/>
          </a:prstGeom>
          <a:noFill/>
          <a:ln>
            <a:noFill/>
          </a:ln>
          <a:effectLst>
            <a:outerShdw dist="45791" dir="7421404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071" tIns="46536" rIns="93071" bIns="46536" anchor="ctr"/>
          <a:lstStyle>
            <a:lvl1pPr defTabSz="992188">
              <a:spcBef>
                <a:spcPct val="20000"/>
              </a:spcBef>
              <a:buChar char="•"/>
              <a:defRPr sz="4300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742950" indent="-285750" defTabSz="992188">
              <a:spcBef>
                <a:spcPct val="20000"/>
              </a:spcBef>
              <a:buChar char="–"/>
              <a:defRPr sz="3000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143000" indent="-228600" defTabSz="992188">
              <a:spcBef>
                <a:spcPct val="20000"/>
              </a:spcBef>
              <a:buChar char="•"/>
              <a:defRPr sz="2600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600200" indent="-228600" defTabSz="992188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2057400" indent="-228600" defTabSz="992188">
              <a:spcBef>
                <a:spcPct val="20000"/>
              </a:spcBef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5146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9718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4290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8862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93017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500">
                <a:solidFill>
                  <a:srgbClr val="FFCC99"/>
                </a:solidFill>
              </a:rPr>
              <a:t>4 Karakteristik Yang Paling Diinginkan…</a:t>
            </a:r>
          </a:p>
        </p:txBody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14CF5531-5F9E-4F3B-942F-2EA3E04DC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926" y="2293442"/>
            <a:ext cx="8030766" cy="41150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071" tIns="46536" rIns="93071" bIns="46536"/>
          <a:lstStyle>
            <a:lvl1pPr marL="373063" indent="-373063" defTabSz="992188">
              <a:spcBef>
                <a:spcPct val="20000"/>
              </a:spcBef>
              <a:buChar char="•"/>
              <a:defRPr sz="4300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742950" indent="-285750" defTabSz="992188">
              <a:spcBef>
                <a:spcPct val="20000"/>
              </a:spcBef>
              <a:buChar char="–"/>
              <a:defRPr sz="3000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143000" indent="-228600" defTabSz="992188">
              <a:spcBef>
                <a:spcPct val="20000"/>
              </a:spcBef>
              <a:buChar char="•"/>
              <a:defRPr sz="2600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600200" indent="-228600" defTabSz="992188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2057400" indent="-228600" defTabSz="992188">
              <a:spcBef>
                <a:spcPct val="20000"/>
              </a:spcBef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5146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9718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4290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8862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marL="349747" indent="-349747" defTabSz="930176" fontAlgn="base">
              <a:spcBef>
                <a:spcPct val="45000"/>
              </a:spcBef>
              <a:spcAft>
                <a:spcPct val="0"/>
              </a:spcAft>
            </a:pPr>
            <a:r>
              <a:rPr lang="en-US" altLang="en-US" sz="4031"/>
              <a:t>Jujur (</a:t>
            </a:r>
            <a:r>
              <a:rPr lang="en-US" altLang="en-US" sz="4031" i="1"/>
              <a:t>Honest</a:t>
            </a:r>
            <a:r>
              <a:rPr lang="en-US" altLang="en-US" sz="4031"/>
              <a:t>)</a:t>
            </a:r>
          </a:p>
          <a:p>
            <a:pPr marL="349747" indent="-349747" defTabSz="930176" fontAlgn="base">
              <a:spcBef>
                <a:spcPct val="45000"/>
              </a:spcBef>
              <a:spcAft>
                <a:spcPct val="0"/>
              </a:spcAft>
            </a:pPr>
            <a:r>
              <a:rPr lang="en-US" altLang="en-US" sz="4031"/>
              <a:t>Berpandangan ke depan (</a:t>
            </a:r>
            <a:r>
              <a:rPr lang="en-US" altLang="en-US" sz="4031" i="1"/>
              <a:t>Forward-looking</a:t>
            </a:r>
            <a:r>
              <a:rPr lang="en-US" altLang="en-US" sz="4031"/>
              <a:t>)</a:t>
            </a:r>
          </a:p>
          <a:p>
            <a:pPr marL="349747" indent="-349747" defTabSz="930176" fontAlgn="base">
              <a:spcBef>
                <a:spcPct val="45000"/>
              </a:spcBef>
              <a:spcAft>
                <a:spcPct val="0"/>
              </a:spcAft>
            </a:pPr>
            <a:r>
              <a:rPr lang="en-US" altLang="en-US" sz="4031"/>
              <a:t>Menginspirasi (</a:t>
            </a:r>
            <a:r>
              <a:rPr lang="en-US" altLang="en-US" sz="4031" i="1"/>
              <a:t>Inspiring</a:t>
            </a:r>
            <a:r>
              <a:rPr lang="en-US" altLang="en-US" sz="4031"/>
              <a:t>)</a:t>
            </a:r>
          </a:p>
          <a:p>
            <a:pPr marL="349747" indent="-349747" defTabSz="930176" fontAlgn="base">
              <a:spcBef>
                <a:spcPct val="45000"/>
              </a:spcBef>
              <a:spcAft>
                <a:spcPct val="0"/>
              </a:spcAft>
            </a:pPr>
            <a:r>
              <a:rPr lang="en-US" altLang="en-US" sz="4031"/>
              <a:t>Kompeten (</a:t>
            </a:r>
            <a:r>
              <a:rPr lang="en-US" altLang="en-US" sz="4031" i="1"/>
              <a:t>Competent</a:t>
            </a:r>
            <a:r>
              <a:rPr lang="en-US" altLang="en-US" sz="4031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85BF2938-FEEE-432A-82EC-37B43ABC25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t>DITTENDIK 2010</a:t>
            </a:r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D205F9D3-E2F1-4033-8369-FB412E99C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fld id="{127E6A6B-670B-492B-A3EA-8E5521676C04}" type="slidenum"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pPr defTabSz="857250" fontAlgn="base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CA" altLang="en-US" sz="1313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F0BCC8A5-7A95-499A-9659-EB4D3CF36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243" y="436067"/>
            <a:ext cx="8749606" cy="680144"/>
          </a:xfrm>
        </p:spPr>
        <p:txBody>
          <a:bodyPr/>
          <a:lstStyle/>
          <a:p>
            <a:pPr algn="l" eaLnBrk="1" hangingPunct="1"/>
            <a:r>
              <a:rPr lang="en-US" altLang="en-US" sz="3000"/>
              <a:t>Perbandingan Lintas Budaya Terhadap Karakteristik Pemimpin Yang Paling Dikagumi</a:t>
            </a:r>
            <a:endParaRPr lang="en-GB" altLang="en-US" sz="3000"/>
          </a:p>
        </p:txBody>
      </p:sp>
      <p:graphicFrame>
        <p:nvGraphicFramePr>
          <p:cNvPr id="449539" name="Group 3">
            <a:extLst>
              <a:ext uri="{FF2B5EF4-FFF2-40B4-BE49-F238E27FC236}">
                <a16:creationId xmlns:a16="http://schemas.microsoft.com/office/drawing/2014/main" id="{3A5348F6-2BDF-463D-A6D9-786C6F4AA9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60352" y="1391544"/>
          <a:ext cx="8015882" cy="4751175"/>
        </p:xfrm>
        <a:graphic>
          <a:graphicData uri="http://schemas.openxmlformats.org/drawingml/2006/table">
            <a:tbl>
              <a:tblPr/>
              <a:tblGrid>
                <a:gridCol w="2312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062">
                <a:tc rowSpan="2"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Negara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Persentase Responden Yang Memilih Masing-Masing Karakteristik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Jujur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Berpandangan Ke Depan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Menginspirasi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Kompeten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Australia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59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Canada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88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88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Japan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67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61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Korea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Malaysia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Mexico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New Zealand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68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Singapore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Sweden, Denmark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887">
                <a:tc>
                  <a:txBody>
                    <a:bodyPr/>
                    <a:lstStyle/>
                    <a:p>
                      <a:pPr marL="373063" marR="0" lvl="0" indent="-373063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United States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68</a:t>
                      </a:r>
                      <a:endParaRPr kumimoji="0" lang="en-GB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725" marR="85725" marT="42856" marB="42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417" name="Text Box 79">
            <a:extLst>
              <a:ext uri="{FF2B5EF4-FFF2-40B4-BE49-F238E27FC236}">
                <a16:creationId xmlns:a16="http://schemas.microsoft.com/office/drawing/2014/main" id="{8BA4024D-3F94-4A87-8E48-9437F0B13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297" y="6246317"/>
            <a:ext cx="3114973" cy="2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300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algn="r" defTabSz="85725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313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Sumber: Kouzes &amp; Posner (2007)</a:t>
            </a:r>
            <a:endParaRPr lang="en-GB" altLang="en-US" sz="1313" b="1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>
            <a:extLst>
              <a:ext uri="{FF2B5EF4-FFF2-40B4-BE49-F238E27FC236}">
                <a16:creationId xmlns:a16="http://schemas.microsoft.com/office/drawing/2014/main" id="{60B1EF83-DF6F-4000-9934-DAA12ADEA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t>DITTENDIK 2010</a:t>
            </a:r>
          </a:p>
        </p:txBody>
      </p:sp>
      <p:sp>
        <p:nvSpPr>
          <p:cNvPr id="15363" name="Slide Number Placeholder 2">
            <a:extLst>
              <a:ext uri="{FF2B5EF4-FFF2-40B4-BE49-F238E27FC236}">
                <a16:creationId xmlns:a16="http://schemas.microsoft.com/office/drawing/2014/main" id="{F0D65273-064C-4F22-BEB7-35AE882DC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fld id="{E2F96B96-6AEF-4DFD-B146-495628A5F457}" type="slidenum"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pPr defTabSz="857250" fontAlgn="base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en-CA" altLang="en-US" sz="1313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1B80A235-7843-4CDE-942C-D764B7B05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059" y="610195"/>
            <a:ext cx="8015883" cy="1143000"/>
          </a:xfrm>
          <a:prstGeom prst="rect">
            <a:avLst/>
          </a:prstGeom>
          <a:noFill/>
          <a:ln>
            <a:noFill/>
          </a:ln>
          <a:effectLst>
            <a:outerShdw dist="45791" dir="7421404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071" tIns="46536" rIns="93071" bIns="46536" anchor="ctr"/>
          <a:lstStyle>
            <a:lvl1pPr defTabSz="992188">
              <a:spcBef>
                <a:spcPct val="20000"/>
              </a:spcBef>
              <a:buChar char="•"/>
              <a:defRPr sz="4300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742950" indent="-285750" defTabSz="992188">
              <a:spcBef>
                <a:spcPct val="20000"/>
              </a:spcBef>
              <a:buChar char="–"/>
              <a:defRPr sz="3000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143000" indent="-228600" defTabSz="992188">
              <a:spcBef>
                <a:spcPct val="20000"/>
              </a:spcBef>
              <a:buChar char="•"/>
              <a:defRPr sz="2600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600200" indent="-228600" defTabSz="992188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2057400" indent="-228600" defTabSz="992188">
              <a:spcBef>
                <a:spcPct val="20000"/>
              </a:spcBef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5146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9718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4290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8862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algn="ctr" defTabSz="93017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3">
                <a:solidFill>
                  <a:srgbClr val="FFCC99"/>
                </a:solidFill>
              </a:rPr>
              <a:t>Sumber Kredibilitas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090CA2B2-7CFF-4A97-852A-1BED6121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012" y="2171403"/>
            <a:ext cx="7798594" cy="33367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071" tIns="46536" rIns="93071" bIns="46536"/>
          <a:lstStyle>
            <a:lvl1pPr marL="373063" indent="-373063" defTabSz="992188">
              <a:spcBef>
                <a:spcPct val="20000"/>
              </a:spcBef>
              <a:buChar char="•"/>
              <a:defRPr sz="4300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742950" indent="-285750" defTabSz="992188">
              <a:spcBef>
                <a:spcPct val="20000"/>
              </a:spcBef>
              <a:buChar char="–"/>
              <a:defRPr sz="3000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143000" indent="-228600" defTabSz="992188">
              <a:spcBef>
                <a:spcPct val="20000"/>
              </a:spcBef>
              <a:buChar char="•"/>
              <a:defRPr sz="2600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600200" indent="-228600" defTabSz="992188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2057400" indent="-228600" defTabSz="992188">
              <a:spcBef>
                <a:spcPct val="20000"/>
              </a:spcBef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5146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9718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4290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8862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marL="349747" indent="-349747" defTabSz="930176" fontAlgn="base">
              <a:spcBef>
                <a:spcPct val="75000"/>
              </a:spcBef>
              <a:spcAft>
                <a:spcPct val="0"/>
              </a:spcAft>
            </a:pPr>
            <a:r>
              <a:rPr lang="en-US" altLang="en-US" sz="4031"/>
              <a:t>Kejujuran/Amanah (</a:t>
            </a:r>
            <a:r>
              <a:rPr lang="en-US" altLang="en-US" sz="4031" i="1"/>
              <a:t>Trustworthiness</a:t>
            </a:r>
            <a:r>
              <a:rPr lang="en-US" altLang="en-US" sz="4031"/>
              <a:t>)</a:t>
            </a:r>
          </a:p>
          <a:p>
            <a:pPr marL="349747" indent="-349747" defTabSz="930176" fontAlgn="base">
              <a:spcBef>
                <a:spcPct val="75000"/>
              </a:spcBef>
              <a:spcAft>
                <a:spcPct val="0"/>
              </a:spcAft>
            </a:pPr>
            <a:r>
              <a:rPr lang="en-US" altLang="en-US" sz="4031"/>
              <a:t>Keahlian (</a:t>
            </a:r>
            <a:r>
              <a:rPr lang="en-US" altLang="en-US" sz="4031" i="1"/>
              <a:t>Expertise</a:t>
            </a:r>
            <a:r>
              <a:rPr lang="en-US" altLang="en-US" sz="4031"/>
              <a:t>)</a:t>
            </a:r>
          </a:p>
          <a:p>
            <a:pPr marL="349747" indent="-349747" defTabSz="930176" fontAlgn="base">
              <a:spcBef>
                <a:spcPct val="75000"/>
              </a:spcBef>
              <a:spcAft>
                <a:spcPct val="0"/>
              </a:spcAft>
            </a:pPr>
            <a:r>
              <a:rPr lang="en-US" altLang="en-US" sz="4031"/>
              <a:t>Kedinamisan (</a:t>
            </a:r>
            <a:r>
              <a:rPr lang="en-US" altLang="en-US" sz="4031" i="1"/>
              <a:t>Dynamism</a:t>
            </a:r>
            <a:r>
              <a:rPr lang="en-US" altLang="en-US" sz="4031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CFB15459-4076-456C-A7DB-E7BFDEB23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t>DITTENDIK 2010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D79CE999-01D4-40BE-9A37-58E97E20F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fld id="{B60FCB66-F383-4F0E-A2F6-81378034D233}" type="slidenum"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pPr defTabSz="857250" fontAlgn="base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CA" altLang="en-US" sz="1313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4DC1A8D5-8BAA-4E41-AC68-4CDE5E3DD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591" y="529828"/>
            <a:ext cx="8383488" cy="1143000"/>
          </a:xfrm>
        </p:spPr>
        <p:txBody>
          <a:bodyPr/>
          <a:lstStyle/>
          <a:p>
            <a:pPr algn="l" eaLnBrk="1" hangingPunct="1"/>
            <a:r>
              <a:rPr lang="en-US" altLang="en-US" sz="5063">
                <a:solidFill>
                  <a:srgbClr val="FFFF00"/>
                </a:solidFill>
              </a:rPr>
              <a:t>Hukum Kepemimpinan Kouzes &amp; Posner I…</a:t>
            </a:r>
            <a:endParaRPr lang="en-GB" altLang="en-US" sz="5063">
              <a:solidFill>
                <a:srgbClr val="FFFF00"/>
              </a:solidFill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3EF9FE18-2588-4C4D-BF42-14CF0183A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3849" y="2074664"/>
            <a:ext cx="8450461" cy="411509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3656" b="1" i="1"/>
              <a:t>“If you don’t believe in the messenger, you won’t believe the message.”</a:t>
            </a:r>
          </a:p>
          <a:p>
            <a:pPr marL="0" indent="0" algn="r" eaLnBrk="1" hangingPunct="1">
              <a:lnSpc>
                <a:spcPct val="90000"/>
              </a:lnSpc>
              <a:buNone/>
            </a:pPr>
            <a:endParaRPr lang="en-GB" altLang="en-US" sz="3656" b="1"/>
          </a:p>
          <a:p>
            <a:pPr marL="0" indent="0" algn="r" eaLnBrk="1" hangingPunct="1">
              <a:lnSpc>
                <a:spcPct val="90000"/>
              </a:lnSpc>
              <a:buNone/>
            </a:pPr>
            <a:r>
              <a:rPr lang="en-GB" altLang="en-US" sz="3656" b="1"/>
              <a:t>(Jika Anda tidak mempercayai si pembawa pesan, Anda tidak akan memperacayai pesannya)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>
            <a:extLst>
              <a:ext uri="{FF2B5EF4-FFF2-40B4-BE49-F238E27FC236}">
                <a16:creationId xmlns:a16="http://schemas.microsoft.com/office/drawing/2014/main" id="{65A92C78-2403-4D93-A97E-65CAB1AEB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t>DITTENDIK 2010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805EA431-D643-4352-975B-9DD9DD80C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fld id="{F589B5CD-40A0-4CA8-9174-FF86294EEC5E}" type="slidenum"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pPr defTabSz="857250" fontAlgn="base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CA" altLang="en-US" sz="1313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78E19E52-C136-473A-A171-EBC5907EC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993" y="446485"/>
            <a:ext cx="8451950" cy="1306711"/>
          </a:xfrm>
        </p:spPr>
        <p:txBody>
          <a:bodyPr/>
          <a:lstStyle/>
          <a:p>
            <a:pPr algn="l" eaLnBrk="1" hangingPunct="1"/>
            <a:r>
              <a:rPr lang="en-US" altLang="en-US" sz="5063">
                <a:solidFill>
                  <a:srgbClr val="FFFF00"/>
                </a:solidFill>
              </a:rPr>
              <a:t>Hukum Kepemimpinan Kouzes &amp; Posner II…</a:t>
            </a:r>
            <a:endParaRPr lang="en-GB" altLang="en-US" sz="5063">
              <a:solidFill>
                <a:srgbClr val="FFFF00"/>
              </a:solidFill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E93E9B5E-37AE-4370-9794-93AF8768A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8059" y="2262188"/>
            <a:ext cx="8015883" cy="411509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altLang="en-US" sz="3656" b="1" i="1" dirty="0"/>
              <a:t>Do What You Say You Will Do (</a:t>
            </a:r>
            <a:r>
              <a:rPr lang="en-GB" altLang="en-US" sz="3656" b="1" i="1" dirty="0">
                <a:solidFill>
                  <a:srgbClr val="FF0000"/>
                </a:solidFill>
              </a:rPr>
              <a:t>DWYSYWD</a:t>
            </a:r>
            <a:r>
              <a:rPr lang="en-GB" altLang="en-US" sz="3656" b="1" i="1" dirty="0"/>
              <a:t>) </a:t>
            </a:r>
            <a:endParaRPr lang="fi-FI" altLang="en-US" sz="3656" b="1" dirty="0"/>
          </a:p>
          <a:p>
            <a:pPr marL="0" indent="0" algn="ctr" eaLnBrk="1" hangingPunct="1">
              <a:buNone/>
            </a:pPr>
            <a:endParaRPr lang="fi-FI" altLang="en-US" sz="3656" b="1" dirty="0"/>
          </a:p>
          <a:p>
            <a:pPr marL="0" indent="0" algn="ctr" eaLnBrk="1" hangingPunct="1">
              <a:buNone/>
            </a:pPr>
            <a:r>
              <a:rPr lang="fi-FI" altLang="en-US" sz="3656" b="1" dirty="0"/>
              <a:t>(Laksanakan Apa yang Anda Katakan Akan Anda Laksanakan)</a:t>
            </a:r>
          </a:p>
          <a:p>
            <a:pPr marL="0" indent="0" algn="ctr" eaLnBrk="1" hangingPunct="1">
              <a:buNone/>
            </a:pPr>
            <a:r>
              <a:rPr lang="fi-FI" altLang="en-US" sz="3656" b="1" dirty="0"/>
              <a:t>(</a:t>
            </a:r>
            <a:r>
              <a:rPr lang="fi-FI" altLang="en-US" sz="3656" b="1" dirty="0">
                <a:solidFill>
                  <a:srgbClr val="FF0000"/>
                </a:solidFill>
              </a:rPr>
              <a:t>LAAKAAL</a:t>
            </a:r>
            <a:r>
              <a:rPr lang="fi-FI" altLang="en-US" sz="3656" b="1" dirty="0"/>
              <a:t>) </a:t>
            </a:r>
            <a:endParaRPr lang="en-GB" altLang="en-US" sz="3656" b="1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60DA1D-D79B-4048-9EF4-4D073F4201F3}"/>
              </a:ext>
            </a:extLst>
          </p:cNvPr>
          <p:cNvSpPr/>
          <p:nvPr/>
        </p:nvSpPr>
        <p:spPr>
          <a:xfrm>
            <a:off x="250257" y="0"/>
            <a:ext cx="12095747" cy="6655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MacGilhrist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(2004)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menjunjung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guru.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spiritual: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beriman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bertakwa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kontekstual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naturalistic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memeilihara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melestarikan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kinestik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emosional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kolegial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interpersonal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reflektif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umpan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cerdas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94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C25421-26A4-4666-885D-3EF39CE50466}"/>
              </a:ext>
            </a:extLst>
          </p:cNvPr>
          <p:cNvSpPr txBox="1"/>
          <p:nvPr/>
        </p:nvSpPr>
        <p:spPr>
          <a:xfrm>
            <a:off x="3571418" y="264409"/>
            <a:ext cx="3476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Cerdas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163B5-080E-4246-AA94-97931B44FE27}"/>
              </a:ext>
            </a:extLst>
          </p:cNvPr>
          <p:cNvSpPr txBox="1"/>
          <p:nvPr/>
        </p:nvSpPr>
        <p:spPr>
          <a:xfrm>
            <a:off x="3571419" y="1073586"/>
            <a:ext cx="3476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Percaya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BA8B9-21DB-4BCD-8E61-1073193F7E58}"/>
              </a:ext>
            </a:extLst>
          </p:cNvPr>
          <p:cNvSpPr txBox="1"/>
          <p:nvPr/>
        </p:nvSpPr>
        <p:spPr>
          <a:xfrm>
            <a:off x="3571420" y="1989708"/>
            <a:ext cx="3476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Pendominasi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F5E48-9583-4F31-961A-26A7914844A4}"/>
              </a:ext>
            </a:extLst>
          </p:cNvPr>
          <p:cNvSpPr txBox="1"/>
          <p:nvPr/>
        </p:nvSpPr>
        <p:spPr>
          <a:xfrm>
            <a:off x="3462969" y="2985302"/>
            <a:ext cx="3476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Integritas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09F95-A048-47EF-8371-6A530629DB87}"/>
              </a:ext>
            </a:extLst>
          </p:cNvPr>
          <p:cNvSpPr txBox="1"/>
          <p:nvPr/>
        </p:nvSpPr>
        <p:spPr>
          <a:xfrm>
            <a:off x="3462969" y="3918520"/>
            <a:ext cx="419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Mampu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bergaul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C21DF-806B-4859-858F-085EA06CE2A4}"/>
              </a:ext>
            </a:extLst>
          </p:cNvPr>
          <p:cNvSpPr txBox="1"/>
          <p:nvPr/>
        </p:nvSpPr>
        <p:spPr>
          <a:xfrm>
            <a:off x="1648047" y="6039293"/>
            <a:ext cx="1036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Gambar Traits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Umum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Kepemimpinan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(Northouse, 2018: 23)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5" descr="C:\Users\Compaq Presario\Desktop\pemimpin.jpg">
            <a:extLst>
              <a:ext uri="{FF2B5EF4-FFF2-40B4-BE49-F238E27FC236}">
                <a16:creationId xmlns:a16="http://schemas.microsoft.com/office/drawing/2014/main" id="{342ADDF9-77A5-4FCA-B23B-324E1B04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64" y="3444949"/>
            <a:ext cx="4505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E4B5-34D2-4AAD-B881-0A0E3743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11175"/>
          </a:xfrm>
        </p:spPr>
        <p:txBody>
          <a:bodyPr/>
          <a:lstStyle/>
          <a:p>
            <a:pPr eaLnBrk="1" hangingPunct="1"/>
            <a:r>
              <a:rPr lang="id-ID" altLang="en-US" sz="2800"/>
              <a:t>Howard Gardner’s 8 multiple intelligences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0C5384-497F-4519-B8F4-51B310A7BB99}"/>
              </a:ext>
            </a:extLst>
          </p:cNvPr>
          <p:cNvSpPr/>
          <p:nvPr/>
        </p:nvSpPr>
        <p:spPr>
          <a:xfrm>
            <a:off x="3238500" y="1000125"/>
            <a:ext cx="5715000" cy="571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AF47E8-6001-450B-982B-D7895E266422}"/>
              </a:ext>
            </a:extLst>
          </p:cNvPr>
          <p:cNvCxnSpPr>
            <a:cxnSpLocks noChangeShapeType="1"/>
            <a:stCxn id="5" idx="0"/>
            <a:endCxn id="5" idx="4"/>
          </p:cNvCxnSpPr>
          <p:nvPr/>
        </p:nvCxnSpPr>
        <p:spPr bwMode="auto">
          <a:xfrm rot="16200000" flipH="1">
            <a:off x="3237707" y="3856832"/>
            <a:ext cx="5715000" cy="1587"/>
          </a:xfrm>
          <a:prstGeom prst="line">
            <a:avLst/>
          </a:prstGeom>
          <a:noFill/>
          <a:ln w="38100" algn="ctr">
            <a:solidFill>
              <a:srgbClr val="E42A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9AC212-87B9-41A7-8822-E5E4D8FECFA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>
            <a:off x="3216276" y="3857626"/>
            <a:ext cx="5737225" cy="3175"/>
          </a:xfrm>
          <a:prstGeom prst="line">
            <a:avLst/>
          </a:prstGeom>
          <a:noFill/>
          <a:ln w="38100" algn="ctr">
            <a:solidFill>
              <a:srgbClr val="E42A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3C3B24-3CE4-4C05-A428-DDBF5D501D8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79876" y="1844676"/>
            <a:ext cx="4041775" cy="4041775"/>
          </a:xfrm>
          <a:prstGeom prst="line">
            <a:avLst/>
          </a:prstGeom>
          <a:noFill/>
          <a:ln w="38100" algn="ctr">
            <a:solidFill>
              <a:srgbClr val="E42A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D5A6ED-C4B4-4644-B04A-25522A21E46C}"/>
              </a:ext>
            </a:extLst>
          </p:cNvPr>
          <p:cNvCxnSpPr>
            <a:cxnSpLocks noChangeShapeType="1"/>
            <a:stCxn id="5" idx="7"/>
            <a:endCxn id="5" idx="3"/>
          </p:cNvCxnSpPr>
          <p:nvPr/>
        </p:nvCxnSpPr>
        <p:spPr bwMode="auto">
          <a:xfrm rot="16200000" flipH="1" flipV="1">
            <a:off x="4075114" y="1836739"/>
            <a:ext cx="4041775" cy="4041775"/>
          </a:xfrm>
          <a:prstGeom prst="line">
            <a:avLst/>
          </a:prstGeom>
          <a:noFill/>
          <a:ln w="38100" algn="ctr">
            <a:solidFill>
              <a:srgbClr val="E42A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39F1F29-DAE3-4897-8F5B-E1D29D1CAC4F}"/>
              </a:ext>
            </a:extLst>
          </p:cNvPr>
          <p:cNvSpPr/>
          <p:nvPr/>
        </p:nvSpPr>
        <p:spPr>
          <a:xfrm>
            <a:off x="5881688" y="3621088"/>
            <a:ext cx="450850" cy="450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7F55D-FF59-4282-B14C-5CEF8728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33601"/>
            <a:ext cx="1277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Jasmani/ Kinestetik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E4C14E-34E6-4BC5-8786-9F0978D85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335756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Verbal/ Linguistik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2ECA4-BE6C-45B4-A64C-A5308D70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4845051"/>
            <a:ext cx="1277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Musikal/ irama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9F74E-C7B5-455D-A7A5-0E36A4B1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3429000"/>
            <a:ext cx="1652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Visual/ Spasial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554598-B63D-4E94-AC99-28888AFE3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929064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Intrapersonal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B951C4-C47B-42E7-88F0-C2851080C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6019800"/>
            <a:ext cx="1512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Interpersonal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E0D52-D47C-4F2B-8717-BA236D484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6019800"/>
            <a:ext cx="1439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Naturalistik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3B561D-6C23-488F-B2B9-E1D17523E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1989139"/>
            <a:ext cx="1277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Logis/ Matematis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6C96BF5-7B37-44E1-9296-0EFEF0DC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071939"/>
            <a:ext cx="13573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5D2D69-17D8-498D-AE3E-C80B07B5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2"/>
              </a:clrFrom>
              <a:clrTo>
                <a:srgbClr val="F4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125539"/>
            <a:ext cx="8572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A38DB97F-AD75-4A44-AEE4-13DE71A2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96976"/>
            <a:ext cx="10287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0A0C5B0-B251-42EC-96FE-59F0D418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349500"/>
            <a:ext cx="12239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2E224DD5-B4DF-4298-BD27-C4FEBE61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0720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70C79111-E118-469C-BE8C-76E029BF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6" y="4905375"/>
            <a:ext cx="9255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5CE23F7-98B5-4BC5-98A6-B9105CAE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286251"/>
            <a:ext cx="1009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0CEE7DF-45E1-4086-9843-12CFE2D1D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2357439"/>
            <a:ext cx="92868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flipH="1">
            <a:off x="6096000" y="1295400"/>
            <a:ext cx="228600" cy="434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57600" y="3421382"/>
            <a:ext cx="4953000" cy="1600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854" y="685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132398"/>
            <a:ext cx="15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analitical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603454"/>
            <a:ext cx="200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quantitativ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0145" y="2019089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Fact-base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0145" y="3362980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2436" y="3750908"/>
            <a:ext cx="20089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0145" y="4152690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7854" y="4512908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Sequential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72945" y="633636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Holistic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72945" y="1007709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Intuitive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72945" y="1395636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Synthesizing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59090" y="1783563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6799" y="3515382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Emotional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86799" y="3889454"/>
            <a:ext cx="20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Interpersonal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508" y="4312853"/>
            <a:ext cx="200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ling-based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4672238"/>
            <a:ext cx="200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esthetic</a:t>
            </a:r>
          </a:p>
        </p:txBody>
      </p:sp>
    </p:spTree>
    <p:extLst>
      <p:ext uri="{BB962C8B-B14F-4D97-AF65-F5344CB8AC3E}">
        <p14:creationId xmlns:p14="http://schemas.microsoft.com/office/powerpoint/2010/main" val="20844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867A-4C1D-4EA9-9F25-A914E83E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4" y="330532"/>
            <a:ext cx="2453640" cy="435133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Stogdill (1974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teguh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wawasan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inisiatif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percaya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Sociable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bermasyarakat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687008-5F6B-4DE6-A51C-B8A5BE69E1A4}"/>
              </a:ext>
            </a:extLst>
          </p:cNvPr>
          <p:cNvSpPr txBox="1">
            <a:spLocks/>
          </p:cNvSpPr>
          <p:nvPr/>
        </p:nvSpPr>
        <p:spPr>
          <a:xfrm>
            <a:off x="3210827" y="324083"/>
            <a:ext cx="2453640" cy="4351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 (1990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orisinilitas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popularitas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sociable,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keagresifan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humor,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gembira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899457-2337-419D-B45A-15A234AD46B1}"/>
              </a:ext>
            </a:extLst>
          </p:cNvPr>
          <p:cNvSpPr txBox="1">
            <a:spLocks/>
          </p:cNvSpPr>
          <p:nvPr/>
        </p:nvSpPr>
        <p:spPr>
          <a:xfrm>
            <a:off x="6096000" y="330532"/>
            <a:ext cx="2453640" cy="4351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Manning &amp; Curtis (2003)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berprestasi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kecerdasan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ketegasan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inisiatif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mengawasi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141DB3-7213-4F7C-936F-480BC501AB1D}"/>
              </a:ext>
            </a:extLst>
          </p:cNvPr>
          <p:cNvSpPr txBox="1">
            <a:spLocks/>
          </p:cNvSpPr>
          <p:nvPr/>
        </p:nvSpPr>
        <p:spPr>
          <a:xfrm>
            <a:off x="8981173" y="324083"/>
            <a:ext cx="2453640" cy="48254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Robin (2008)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visioner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penampilan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agresif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Ramah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7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A67ED6-AA50-41A5-AD81-DF25465E8257}"/>
              </a:ext>
            </a:extLst>
          </p:cNvPr>
          <p:cNvSpPr/>
          <p:nvPr/>
        </p:nvSpPr>
        <p:spPr>
          <a:xfrm>
            <a:off x="237422" y="68978"/>
            <a:ext cx="11803781" cy="662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186690" algn="just">
              <a:lnSpc>
                <a:spcPct val="200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International School Leadership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Licency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Consertium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(ISLLC) (2004)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menyepakati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270510" indent="-18034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berpusat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270510" indent="-18034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budaya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berpusat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270510" indent="-18034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manajemen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270510" indent="-18034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(4)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komunikatif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melibatkan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270510" indent="-18034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(5)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beretika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berintegritas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270510" indent="-18034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(6)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politik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berpusat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</a:p>
          <a:p>
            <a:pPr marL="270510" indent="-18034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(7)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Keprofesian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Berkelanjutan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(PKB).</a:t>
            </a:r>
          </a:p>
        </p:txBody>
      </p:sp>
    </p:spTree>
    <p:extLst>
      <p:ext uri="{BB962C8B-B14F-4D97-AF65-F5344CB8AC3E}">
        <p14:creationId xmlns:p14="http://schemas.microsoft.com/office/powerpoint/2010/main" val="135171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6D7147-4C69-492D-9FA1-E6A89C65DA92}"/>
              </a:ext>
            </a:extLst>
          </p:cNvPr>
          <p:cNvSpPr txBox="1"/>
          <p:nvPr/>
        </p:nvSpPr>
        <p:spPr>
          <a:xfrm>
            <a:off x="4081111" y="0"/>
            <a:ext cx="552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SIMPULAN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8E108-C693-4D31-974C-95A3BB539282}"/>
              </a:ext>
            </a:extLst>
          </p:cNvPr>
          <p:cNvSpPr txBox="1"/>
          <p:nvPr/>
        </p:nvSpPr>
        <p:spPr>
          <a:xfrm>
            <a:off x="0" y="562138"/>
            <a:ext cx="1208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CF5CA-3249-4837-A120-F0F32E99E166}"/>
              </a:ext>
            </a:extLst>
          </p:cNvPr>
          <p:cNvSpPr txBox="1"/>
          <p:nvPr/>
        </p:nvSpPr>
        <p:spPr>
          <a:xfrm>
            <a:off x="-1" y="1295644"/>
            <a:ext cx="1063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Kredibel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dipercaya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D976B-8B3C-4A62-B27F-63BFC22ADCC8}"/>
              </a:ext>
            </a:extLst>
          </p:cNvPr>
          <p:cNvSpPr txBox="1"/>
          <p:nvPr/>
        </p:nvSpPr>
        <p:spPr>
          <a:xfrm>
            <a:off x="-1" y="2029150"/>
            <a:ext cx="11502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Kapabel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(punya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7D928-D9C0-45BD-9650-738FB1A0C78A}"/>
              </a:ext>
            </a:extLst>
          </p:cNvPr>
          <p:cNvSpPr txBox="1"/>
          <p:nvPr/>
        </p:nvSpPr>
        <p:spPr>
          <a:xfrm>
            <a:off x="-2" y="3593652"/>
            <a:ext cx="11502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Sosiabel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bermasyarakat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0B1C3-A825-4D74-A2CE-D97CF91838DC}"/>
              </a:ext>
            </a:extLst>
          </p:cNvPr>
          <p:cNvSpPr txBox="1"/>
          <p:nvPr/>
        </p:nvSpPr>
        <p:spPr>
          <a:xfrm>
            <a:off x="-1" y="2047606"/>
            <a:ext cx="11983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Akseptabel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pengikutnya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6D214-2F64-49D9-ACA3-D62AAE536B4B}"/>
              </a:ext>
            </a:extLst>
          </p:cNvPr>
          <p:cNvSpPr txBox="1"/>
          <p:nvPr/>
        </p:nvSpPr>
        <p:spPr>
          <a:xfrm>
            <a:off x="0" y="4229668"/>
            <a:ext cx="11983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Akuntabel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Durabel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pantang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menyerah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Humble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2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E1C7B-E388-4CA0-B71D-84847641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73676"/>
            <a:ext cx="11964202" cy="65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AC5DB-EAB9-470B-A602-250B49FEDB26}"/>
              </a:ext>
            </a:extLst>
          </p:cNvPr>
          <p:cNvSpPr/>
          <p:nvPr/>
        </p:nvSpPr>
        <p:spPr>
          <a:xfrm>
            <a:off x="-67377" y="456327"/>
            <a:ext cx="12118206" cy="641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>
              <a:lnSpc>
                <a:spcPct val="200000"/>
              </a:lnSpc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sifat-sifat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bertentangan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misalnya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mandiri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kooperatif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air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surya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bulan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sifat-sifat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dimiliki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belum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tentu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cocok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diterapkan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lain. 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Temuan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sangat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subjektif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sulit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dilatihkan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Gagal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melihat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dampak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pengaruh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914400" algn="just">
              <a:lnSpc>
                <a:spcPct val="200000"/>
              </a:lnSpc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menyelesaikan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-89535" algn="just">
              <a:lnSpc>
                <a:spcPct val="200000"/>
              </a:lnSpc>
              <a:spcAft>
                <a:spcPts val="0"/>
              </a:spcAft>
            </a:pP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tidak satu pun teori sifat yang memuaskan semua pihak, 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89535" algn="just">
              <a:lnSpc>
                <a:spcPct val="20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(6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sifat-sifat ada yang  bertentangan, 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89535" algn="just">
              <a:lnSpc>
                <a:spcPct val="200000"/>
              </a:lnSpc>
              <a:spcAft>
                <a:spcPts val="0"/>
              </a:spcAft>
            </a:pP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 sifat-sifat ada yang hampir sama maknanya bahkan tumpang tindih, 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89535" algn="just">
              <a:lnSpc>
                <a:spcPct val="200000"/>
              </a:lnSpc>
              <a:spcAft>
                <a:spcPts val="0"/>
              </a:spcAft>
            </a:pP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mengabaikan pengaruh situasi, 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89535" algn="just">
              <a:lnSpc>
                <a:spcPct val="200000"/>
              </a:lnSpc>
              <a:spcAft>
                <a:spcPts val="0"/>
              </a:spcAft>
            </a:pP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mengabaikan pelatihan, 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89535" algn="just">
              <a:lnSpc>
                <a:spcPct val="200000"/>
              </a:lnSpc>
              <a:spcAft>
                <a:spcPts val="0"/>
              </a:spcAft>
            </a:pP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inter-subjektif terhadap sifat yang ditemukan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id-ID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2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C1A06F-DDD3-42A1-8569-7E0EC36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77002"/>
            <a:ext cx="11829447" cy="67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3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6789A7-0CCA-4DF0-AA9C-1737F24ED4F0}"/>
              </a:ext>
            </a:extLst>
          </p:cNvPr>
          <p:cNvSpPr/>
          <p:nvPr/>
        </p:nvSpPr>
        <p:spPr>
          <a:xfrm>
            <a:off x="2095501" y="2143125"/>
            <a:ext cx="1928813" cy="642938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53878-D344-45FF-934A-F091ACE33560}"/>
              </a:ext>
            </a:extLst>
          </p:cNvPr>
          <p:cNvSpPr/>
          <p:nvPr/>
        </p:nvSpPr>
        <p:spPr>
          <a:xfrm>
            <a:off x="4024313" y="2143125"/>
            <a:ext cx="3643312" cy="6429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699B0D-9A67-4A05-96B1-7A632F3874B5}"/>
              </a:ext>
            </a:extLst>
          </p:cNvPr>
          <p:cNvSpPr/>
          <p:nvPr/>
        </p:nvSpPr>
        <p:spPr>
          <a:xfrm>
            <a:off x="2095501" y="2786063"/>
            <a:ext cx="1928813" cy="85725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Top-level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76783-48B5-47D1-BA52-4FCC0C8F95A2}"/>
              </a:ext>
            </a:extLst>
          </p:cNvPr>
          <p:cNvSpPr/>
          <p:nvPr/>
        </p:nvSpPr>
        <p:spPr>
          <a:xfrm>
            <a:off x="2095501" y="3643313"/>
            <a:ext cx="1928813" cy="85725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Middle-level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71FAF-3632-483B-AF8A-5AE55CA4B7B5}"/>
              </a:ext>
            </a:extLst>
          </p:cNvPr>
          <p:cNvSpPr/>
          <p:nvPr/>
        </p:nvSpPr>
        <p:spPr>
          <a:xfrm>
            <a:off x="2095501" y="4500563"/>
            <a:ext cx="1928813" cy="85725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Firts-Level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2420AB-B275-4C17-9CA9-BD16813E1539}"/>
              </a:ext>
            </a:extLst>
          </p:cNvPr>
          <p:cNvSpPr/>
          <p:nvPr/>
        </p:nvSpPr>
        <p:spPr>
          <a:xfrm>
            <a:off x="7667626" y="2143125"/>
            <a:ext cx="2500313" cy="6429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Responsibilities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834B45-F301-4F9C-9E85-B22C43DECF84}"/>
              </a:ext>
            </a:extLst>
          </p:cNvPr>
          <p:cNvSpPr/>
          <p:nvPr/>
        </p:nvSpPr>
        <p:spPr>
          <a:xfrm>
            <a:off x="7667626" y="2786063"/>
            <a:ext cx="2500313" cy="85725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 Planning and Decisions Making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C1E97-4368-4F6B-A712-9E27EFC517CA}"/>
              </a:ext>
            </a:extLst>
          </p:cNvPr>
          <p:cNvSpPr/>
          <p:nvPr/>
        </p:nvSpPr>
        <p:spPr>
          <a:xfrm>
            <a:off x="7667626" y="3643313"/>
            <a:ext cx="2500313" cy="85725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Coordination &amp; Planning for Implementation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E228DC-01F8-4EDB-8CF5-90FC032806DA}"/>
              </a:ext>
            </a:extLst>
          </p:cNvPr>
          <p:cNvSpPr/>
          <p:nvPr/>
        </p:nvSpPr>
        <p:spPr>
          <a:xfrm>
            <a:off x="7667626" y="4500563"/>
            <a:ext cx="2500313" cy="85725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31054F64-4D29-4682-8CC9-88C19C0917AB}"/>
              </a:ext>
            </a:extLst>
          </p:cNvPr>
          <p:cNvGrpSpPr>
            <a:grpSpLocks/>
          </p:cNvGrpSpPr>
          <p:nvPr/>
        </p:nvGrpSpPr>
        <p:grpSpPr bwMode="auto">
          <a:xfrm>
            <a:off x="4024313" y="2786063"/>
            <a:ext cx="3643312" cy="2571750"/>
            <a:chOff x="2500298" y="2786058"/>
            <a:chExt cx="3643338" cy="257176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5E13E26-7D1B-4F0D-B43A-B1E302E7D97E}"/>
                </a:ext>
              </a:extLst>
            </p:cNvPr>
            <p:cNvSpPr/>
            <p:nvPr/>
          </p:nvSpPr>
          <p:spPr>
            <a:xfrm>
              <a:off x="2500298" y="2786058"/>
              <a:ext cx="3643338" cy="2571768"/>
            </a:xfrm>
            <a:prstGeom prst="parallelogram">
              <a:avLst>
                <a:gd name="adj" fmla="val 5224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8" name="TextBox 19">
              <a:extLst>
                <a:ext uri="{FF2B5EF4-FFF2-40B4-BE49-F238E27FC236}">
                  <a16:creationId xmlns:a16="http://schemas.microsoft.com/office/drawing/2014/main" id="{F269743B-C539-4027-BD84-16662FC2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182" y="3714753"/>
              <a:ext cx="1143008" cy="64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Social</a:t>
              </a:r>
              <a:r>
                <a:rPr kumimoji="0" lang="id-ID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SKills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D6B52633-7591-4D96-8478-E56C8BB256A9}"/>
              </a:ext>
            </a:extLst>
          </p:cNvPr>
          <p:cNvGrpSpPr>
            <a:grpSpLocks/>
          </p:cNvGrpSpPr>
          <p:nvPr/>
        </p:nvGrpSpPr>
        <p:grpSpPr bwMode="auto">
          <a:xfrm>
            <a:off x="3952875" y="2786063"/>
            <a:ext cx="1428750" cy="2571750"/>
            <a:chOff x="2428860" y="2786058"/>
            <a:chExt cx="1428760" cy="2571768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D81B9562-F0D7-4001-BBF2-590E4E077AEC}"/>
                </a:ext>
              </a:extLst>
            </p:cNvPr>
            <p:cNvSpPr/>
            <p:nvPr/>
          </p:nvSpPr>
          <p:spPr>
            <a:xfrm rot="10800000" flipH="1">
              <a:off x="2500299" y="2786058"/>
              <a:ext cx="1357321" cy="257176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6" name="TextBox 20">
              <a:extLst>
                <a:ext uri="{FF2B5EF4-FFF2-40B4-BE49-F238E27FC236}">
                  <a16:creationId xmlns:a16="http://schemas.microsoft.com/office/drawing/2014/main" id="{EC633F14-AA0C-4FC8-B643-9B25A3BD8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860" y="2786058"/>
              <a:ext cx="13573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Conceptual Skills</a:t>
              </a:r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40975B23-8618-4D86-8BA8-9B27CAA4F58D}"/>
              </a:ext>
            </a:extLst>
          </p:cNvPr>
          <p:cNvGrpSpPr>
            <a:grpSpLocks/>
          </p:cNvGrpSpPr>
          <p:nvPr/>
        </p:nvGrpSpPr>
        <p:grpSpPr bwMode="auto">
          <a:xfrm>
            <a:off x="6310314" y="2786064"/>
            <a:ext cx="1500187" cy="2574925"/>
            <a:chOff x="4786314" y="2786058"/>
            <a:chExt cx="1500198" cy="2575157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736B24F6-AF04-4AF1-B599-F903FCF4C5AF}"/>
                </a:ext>
              </a:extLst>
            </p:cNvPr>
            <p:cNvSpPr/>
            <p:nvPr/>
          </p:nvSpPr>
          <p:spPr>
            <a:xfrm flipH="1">
              <a:off x="4786314" y="2786058"/>
              <a:ext cx="1357322" cy="2571982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4" name="TextBox 21">
              <a:extLst>
                <a:ext uri="{FF2B5EF4-FFF2-40B4-BE49-F238E27FC236}">
                  <a16:creationId xmlns:a16="http://schemas.microsoft.com/office/drawing/2014/main" id="{751C99B1-B57D-403E-8706-E8CE4AF80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190" y="4714884"/>
              <a:ext cx="13573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Technical Skills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B4CF0E-5CEB-4794-AD78-8BF9FC1C5B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262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D09972-A94C-49CD-A7CB-791BF9656B3C}"/>
              </a:ext>
            </a:extLst>
          </p:cNvPr>
          <p:cNvSpPr/>
          <p:nvPr/>
        </p:nvSpPr>
        <p:spPr>
          <a:xfrm>
            <a:off x="95694" y="6166745"/>
            <a:ext cx="1209630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Gambar 3.3 Model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Keterampilan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Kepemimpinan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(Northouse, 2018: 55)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70499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5FEC8C-823D-42B8-AD67-048D0FF3C6CE}"/>
              </a:ext>
            </a:extLst>
          </p:cNvPr>
          <p:cNvSpPr/>
          <p:nvPr/>
        </p:nvSpPr>
        <p:spPr>
          <a:xfrm>
            <a:off x="-67377" y="88390"/>
            <a:ext cx="12259377" cy="676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Kelebihan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berpusat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menekankan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pentingnya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mengembangkan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khusus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dipelajari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dikembangkan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berguna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ditemui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model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menyiapkan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struktur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menyusun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kurikulum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program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menginspirasi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ketiga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dilatihkan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berpikir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global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bertindak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local.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konstribusi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melaksanakan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pelatihan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62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2E04D7-F2BA-4B92-A676-ACCCCDA71ED3}"/>
              </a:ext>
            </a:extLst>
          </p:cNvPr>
          <p:cNvSpPr/>
          <p:nvPr/>
        </p:nvSpPr>
        <p:spPr>
          <a:xfrm>
            <a:off x="0" y="0"/>
            <a:ext cx="12192000" cy="6655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meluas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melampaui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lingkup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motivasi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berpikir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kritis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kepribadian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resolusi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konflik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popular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daripada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Model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lemah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meramalkan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prilaku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khusus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pertimbangan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penyelesaian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endekatan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dikritik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mengakui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model trait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kenyataannya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komponen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umum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atribut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cocok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diterapkan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konteks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sampel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Departemen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Pertahanan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Amerika.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pelatihan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cenderung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berteori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dilatihkan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fokus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politis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Alumni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menerapkan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pelatihan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dukungan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atasannya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pribadi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sulit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dilatihkan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memerlukan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59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867A-4C1D-4EA9-9F25-A914E83E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5" y="324083"/>
            <a:ext cx="2453640" cy="501793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 (2009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Yukl (2013)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/>
              <a:t>enerji</a:t>
            </a:r>
            <a:r>
              <a:rPr lang="en-US" dirty="0"/>
              <a:t> dan </a:t>
            </a:r>
            <a:r>
              <a:rPr lang="en-US" dirty="0" err="1"/>
              <a:t>kuat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pengawas</a:t>
            </a:r>
            <a:r>
              <a:rPr lang="en-US" dirty="0"/>
              <a:t> internal  </a:t>
            </a:r>
          </a:p>
          <a:p>
            <a:pPr marL="0" indent="0">
              <a:buNone/>
            </a:pPr>
            <a:r>
              <a:rPr lang="en-US" dirty="0"/>
              <a:t>    yang </a:t>
            </a:r>
            <a:r>
              <a:rPr lang="en-US" dirty="0" err="1"/>
              <a:t>baik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kematangan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integritas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kekuatan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memotivasi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berkerja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sama</a:t>
            </a:r>
            <a:r>
              <a:rPr lang="en-US" dirty="0"/>
              <a:t>.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899457-2337-419D-B45A-15A234AD46B1}"/>
              </a:ext>
            </a:extLst>
          </p:cNvPr>
          <p:cNvSpPr txBox="1">
            <a:spLocks/>
          </p:cNvSpPr>
          <p:nvPr/>
        </p:nvSpPr>
        <p:spPr>
          <a:xfrm>
            <a:off x="2829823" y="314455"/>
            <a:ext cx="4052239" cy="50179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berani,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kooperatif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imajina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empati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bertekad bulat,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dewasa,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ambisius,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diri,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id-I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141DB3-7213-4F7C-936F-480BC501AB1D}"/>
              </a:ext>
            </a:extLst>
          </p:cNvPr>
          <p:cNvSpPr txBox="1">
            <a:spLocks/>
          </p:cNvSpPr>
          <p:nvPr/>
        </p:nvSpPr>
        <p:spPr>
          <a:xfrm>
            <a:off x="7194083" y="324081"/>
            <a:ext cx="2453640" cy="50179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Islam (STAF)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Sidiq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Tabliq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Amanah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Fathonah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5C28A0-D395-4B52-93D9-6772E5A92380}"/>
              </a:ext>
            </a:extLst>
          </p:cNvPr>
          <p:cNvSpPr txBox="1">
            <a:spLocks/>
          </p:cNvSpPr>
          <p:nvPr/>
        </p:nvSpPr>
        <p:spPr>
          <a:xfrm>
            <a:off x="9677401" y="314456"/>
            <a:ext cx="2453640" cy="50179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Northouse (2018)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buNone/>
            </a:pPr>
            <a:r>
              <a:rPr lang="en-US" dirty="0"/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mendominasi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>
            <a:extLst>
              <a:ext uri="{FF2B5EF4-FFF2-40B4-BE49-F238E27FC236}">
                <a16:creationId xmlns:a16="http://schemas.microsoft.com/office/drawing/2014/main" id="{2B72266C-98C4-4723-8099-7EE52E98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9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F37446-5409-48D8-8E69-EBBA32DCA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75580"/>
              </p:ext>
            </p:extLst>
          </p:nvPr>
        </p:nvGraphicFramePr>
        <p:xfrm>
          <a:off x="96253" y="125129"/>
          <a:ext cx="12012329" cy="673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3631">
                  <a:extLst>
                    <a:ext uri="{9D8B030D-6E8A-4147-A177-3AD203B41FA5}">
                      <a16:colId xmlns:a16="http://schemas.microsoft.com/office/drawing/2014/main" val="1062862261"/>
                    </a:ext>
                  </a:extLst>
                </a:gridCol>
                <a:gridCol w="4003631">
                  <a:extLst>
                    <a:ext uri="{9D8B030D-6E8A-4147-A177-3AD203B41FA5}">
                      <a16:colId xmlns:a16="http://schemas.microsoft.com/office/drawing/2014/main" val="1645627702"/>
                    </a:ext>
                  </a:extLst>
                </a:gridCol>
                <a:gridCol w="4005067">
                  <a:extLst>
                    <a:ext uri="{9D8B030D-6E8A-4147-A177-3AD203B41FA5}">
                      <a16:colId xmlns:a16="http://schemas.microsoft.com/office/drawing/2014/main" val="2226312345"/>
                    </a:ext>
                  </a:extLst>
                </a:gridCol>
              </a:tblGrid>
              <a:tr h="917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Sifat</a:t>
                      </a:r>
                      <a:endParaRPr lang="en-US" sz="40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Motivasi</a:t>
                      </a:r>
                      <a:endParaRPr lang="en-US" sz="40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Keterampilan</a:t>
                      </a:r>
                      <a:endParaRPr lang="en-US" sz="40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672572"/>
                  </a:ext>
                </a:extLst>
              </a:tr>
              <a:tr h="1440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Percaya</a:t>
                      </a:r>
                      <a:r>
                        <a:rPr lang="en-US" sz="4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4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diri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Kebutuhan tugas dan interpersonal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Teknikal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476401"/>
                  </a:ext>
                </a:extLst>
              </a:tr>
              <a:tr h="962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Tahan stress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Orientasi</a:t>
                      </a:r>
                      <a:r>
                        <a:rPr lang="en-US" sz="4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4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prestasi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Interpersonal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211540"/>
                  </a:ext>
                </a:extLst>
              </a:tr>
              <a:tr h="1355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Kematangan emosi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Kebutuhan kekuasaan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Konseptual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203619"/>
                  </a:ext>
                </a:extLst>
              </a:tr>
              <a:tr h="699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Integritas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Harapan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626734"/>
                  </a:ext>
                </a:extLst>
              </a:tr>
              <a:tr h="1358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Terbuka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Self-efficacy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4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39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0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35A39E-9797-4DCF-B9F3-3CBC23C43559}"/>
              </a:ext>
            </a:extLst>
          </p:cNvPr>
          <p:cNvSpPr/>
          <p:nvPr/>
        </p:nvSpPr>
        <p:spPr>
          <a:xfrm>
            <a:off x="298383" y="0"/>
            <a:ext cx="112904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Yukl (2013: 139): </a:t>
            </a:r>
          </a:p>
          <a:p>
            <a:r>
              <a:rPr lang="en-US" sz="4400" dirty="0"/>
              <a:t>(1)	Tingkat stamina </a:t>
            </a:r>
            <a:r>
              <a:rPr lang="en-US" sz="4400" dirty="0" err="1"/>
              <a:t>tinggi</a:t>
            </a:r>
            <a:r>
              <a:rPr lang="en-US" sz="4400" dirty="0"/>
              <a:t> dan </a:t>
            </a:r>
            <a:r>
              <a:rPr lang="en-US" sz="4400" dirty="0" err="1"/>
              <a:t>toleransi</a:t>
            </a:r>
            <a:r>
              <a:rPr lang="en-US" sz="4400" dirty="0"/>
              <a:t> </a:t>
            </a:r>
            <a:r>
              <a:rPr lang="en-US" sz="4400" dirty="0" err="1"/>
              <a:t>terhadap</a:t>
            </a:r>
            <a:r>
              <a:rPr lang="en-US" sz="4400" dirty="0"/>
              <a:t> stress.</a:t>
            </a:r>
          </a:p>
          <a:p>
            <a:r>
              <a:rPr lang="en-US" sz="4400" dirty="0"/>
              <a:t>(2)	</a:t>
            </a:r>
            <a:r>
              <a:rPr lang="en-US" sz="4400" dirty="0" err="1"/>
              <a:t>Lokasi</a:t>
            </a:r>
            <a:r>
              <a:rPr lang="en-US" sz="4400" dirty="0"/>
              <a:t> internal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orientasi</a:t>
            </a:r>
            <a:r>
              <a:rPr lang="en-US" sz="4400" dirty="0"/>
              <a:t> </a:t>
            </a:r>
            <a:r>
              <a:rPr lang="en-US" sz="4400" dirty="0" err="1"/>
              <a:t>kontrol</a:t>
            </a:r>
            <a:r>
              <a:rPr lang="en-US" sz="4400" dirty="0"/>
              <a:t>.</a:t>
            </a:r>
          </a:p>
          <a:p>
            <a:r>
              <a:rPr lang="en-US" sz="4400" dirty="0"/>
              <a:t>(3)	</a:t>
            </a:r>
            <a:r>
              <a:rPr lang="en-US" sz="4400" dirty="0" err="1"/>
              <a:t>Kematangan</a:t>
            </a:r>
            <a:r>
              <a:rPr lang="en-US" sz="4400" dirty="0"/>
              <a:t> </a:t>
            </a:r>
            <a:r>
              <a:rPr lang="en-US" sz="4400" dirty="0" err="1"/>
              <a:t>emosi</a:t>
            </a:r>
            <a:r>
              <a:rPr lang="en-US" sz="4400" dirty="0"/>
              <a:t>.</a:t>
            </a:r>
          </a:p>
          <a:p>
            <a:r>
              <a:rPr lang="en-US" sz="4400" dirty="0"/>
              <a:t>(4)	</a:t>
            </a:r>
            <a:r>
              <a:rPr lang="en-US" sz="4400" dirty="0" err="1"/>
              <a:t>Integritas</a:t>
            </a:r>
            <a:r>
              <a:rPr lang="en-US" sz="4400" dirty="0"/>
              <a:t> personal.</a:t>
            </a:r>
          </a:p>
          <a:p>
            <a:r>
              <a:rPr lang="en-US" sz="4400" dirty="0"/>
              <a:t>(5)	</a:t>
            </a:r>
            <a:r>
              <a:rPr lang="en-US" sz="4400" dirty="0" err="1"/>
              <a:t>Mensosialisasikan</a:t>
            </a:r>
            <a:r>
              <a:rPr lang="en-US" sz="4400" dirty="0"/>
              <a:t> </a:t>
            </a:r>
            <a:r>
              <a:rPr lang="en-US" sz="4400" dirty="0" err="1"/>
              <a:t>kekuatan</a:t>
            </a:r>
            <a:r>
              <a:rPr lang="en-US" sz="4400" dirty="0"/>
              <a:t> </a:t>
            </a:r>
            <a:r>
              <a:rPr lang="en-US" sz="4400" dirty="0" err="1"/>
              <a:t>motivasi</a:t>
            </a:r>
            <a:r>
              <a:rPr lang="en-US" sz="4400" dirty="0"/>
              <a:t>.</a:t>
            </a:r>
          </a:p>
          <a:p>
            <a:r>
              <a:rPr lang="en-US" sz="4400" dirty="0"/>
              <a:t>(6)	</a:t>
            </a:r>
            <a:r>
              <a:rPr lang="en-US" sz="4400" dirty="0" err="1"/>
              <a:t>Pencapaian</a:t>
            </a:r>
            <a:r>
              <a:rPr lang="en-US" sz="4400" dirty="0"/>
              <a:t> </a:t>
            </a:r>
            <a:r>
              <a:rPr lang="en-US" sz="4400" dirty="0" err="1"/>
              <a:t>prestasi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tingkat</a:t>
            </a:r>
            <a:r>
              <a:rPr lang="en-US" sz="4400" dirty="0"/>
              <a:t> </a:t>
            </a:r>
            <a:r>
              <a:rPr lang="en-US" sz="4400" dirty="0" err="1"/>
              <a:t>sdeang</a:t>
            </a:r>
            <a:r>
              <a:rPr lang="en-US" sz="4400" dirty="0"/>
              <a:t>.</a:t>
            </a:r>
          </a:p>
          <a:p>
            <a:r>
              <a:rPr lang="en-US" sz="4400" dirty="0"/>
              <a:t>(7)	</a:t>
            </a:r>
            <a:r>
              <a:rPr lang="en-US" sz="4400" dirty="0" err="1"/>
              <a:t>Percaya</a:t>
            </a:r>
            <a:r>
              <a:rPr lang="en-US" sz="4400" dirty="0"/>
              <a:t> </a:t>
            </a:r>
            <a:r>
              <a:rPr lang="en-US" sz="4400" dirty="0" err="1"/>
              <a:t>diri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tingkat</a:t>
            </a:r>
            <a:r>
              <a:rPr lang="en-US" sz="4400" dirty="0"/>
              <a:t> </a:t>
            </a:r>
            <a:r>
              <a:rPr lang="en-US" sz="4400" dirty="0" err="1"/>
              <a:t>sedang</a:t>
            </a:r>
            <a:r>
              <a:rPr lang="en-US" sz="4400" dirty="0"/>
              <a:t>.</a:t>
            </a:r>
          </a:p>
          <a:p>
            <a:r>
              <a:rPr lang="en-US" sz="4400" dirty="0"/>
              <a:t>(8)	</a:t>
            </a:r>
            <a:r>
              <a:rPr lang="en-US" sz="4400" dirty="0" err="1"/>
              <a:t>Kebutuhan</a:t>
            </a:r>
            <a:r>
              <a:rPr lang="en-US" sz="4400" dirty="0"/>
              <a:t> </a:t>
            </a:r>
            <a:r>
              <a:rPr lang="en-US" sz="4400" dirty="0" err="1"/>
              <a:t>berafiliasi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tingkat</a:t>
            </a:r>
            <a:r>
              <a:rPr lang="en-US" sz="4400" dirty="0"/>
              <a:t> </a:t>
            </a:r>
            <a:r>
              <a:rPr lang="en-US" sz="4400" dirty="0" err="1"/>
              <a:t>sedang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9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2BAF8F-5BAA-4480-84E2-3121A6EF0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83528"/>
              </p:ext>
            </p:extLst>
          </p:nvPr>
        </p:nvGraphicFramePr>
        <p:xfrm>
          <a:off x="0" y="1"/>
          <a:ext cx="12192000" cy="6701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5272">
                  <a:extLst>
                    <a:ext uri="{9D8B030D-6E8A-4147-A177-3AD203B41FA5}">
                      <a16:colId xmlns:a16="http://schemas.microsoft.com/office/drawing/2014/main" val="2904131939"/>
                    </a:ext>
                  </a:extLst>
                </a:gridCol>
                <a:gridCol w="6096728">
                  <a:extLst>
                    <a:ext uri="{9D8B030D-6E8A-4147-A177-3AD203B41FA5}">
                      <a16:colId xmlns:a16="http://schemas.microsoft.com/office/drawing/2014/main" val="2443725893"/>
                    </a:ext>
                  </a:extLst>
                </a:gridCol>
              </a:tblGrid>
              <a:tr h="5138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Habits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Characteristics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564663"/>
                  </a:ext>
                </a:extLst>
              </a:tr>
              <a:tr h="617568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Independence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Interdependence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Renewal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kern="1200" dirty="0">
                          <a:effectLst/>
                        </a:rPr>
                        <a:t>Be proactive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kern="1200" dirty="0">
                          <a:effectLst/>
                        </a:rPr>
                        <a:t>Do things with an end in mind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kern="1200" dirty="0">
                          <a:effectLst/>
                        </a:rPr>
                        <a:t>Manage your personal priorities</a:t>
                      </a:r>
                    </a:p>
                    <a:p>
                      <a:pPr marL="1892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 Operate on a win-win basis.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kern="1200" dirty="0" err="1">
                          <a:effectLst/>
                        </a:rPr>
                        <a:t>Emphathize</a:t>
                      </a:r>
                      <a:r>
                        <a:rPr lang="en-US" sz="2800" kern="1200" dirty="0">
                          <a:effectLst/>
                        </a:rPr>
                        <a:t>-first understand, them be understood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kern="1200" dirty="0">
                          <a:effectLst/>
                        </a:rPr>
                        <a:t>Work to create energy</a:t>
                      </a:r>
                    </a:p>
                    <a:p>
                      <a:pPr marL="1892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kern="1200" dirty="0">
                          <a:effectLst/>
                        </a:rPr>
                        <a:t>Preserve and </a:t>
                      </a:r>
                      <a:r>
                        <a:rPr lang="en-US" sz="2800" kern="1200" dirty="0" err="1">
                          <a:effectLst/>
                        </a:rPr>
                        <a:t>enchance</a:t>
                      </a:r>
                      <a:r>
                        <a:rPr lang="en-US" sz="2800" kern="1200" dirty="0">
                          <a:effectLst/>
                        </a:rPr>
                        <a:t> your productivity capacity-physical, </a:t>
                      </a:r>
                      <a:r>
                        <a:rPr lang="en-US" sz="2800" kern="1200" dirty="0" err="1">
                          <a:effectLst/>
                        </a:rPr>
                        <a:t>socia</a:t>
                      </a:r>
                      <a:r>
                        <a:rPr lang="en-US" sz="2800" kern="1200" dirty="0">
                          <a:effectLst/>
                        </a:rPr>
                        <a:t>/emotional, mental and spiritual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353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41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F761DDF5-DDD6-45B1-9F9C-185D61F6A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t>DITTENDIK 2010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4E51BD59-E985-47CC-AF88-9447C0D9D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031">
                <a:solidFill>
                  <a:srgbClr val="000066"/>
                </a:solidFill>
                <a:latin typeface="Arial Rounded MT Bold" panose="020F0704030504030204" pitchFamily="34" charset="0"/>
              </a:defRPr>
            </a:lvl1pPr>
            <a:lvl2pPr marL="696516" indent="-267891">
              <a:spcBef>
                <a:spcPct val="20000"/>
              </a:spcBef>
              <a:buChar char="–"/>
              <a:defRPr sz="2813">
                <a:solidFill>
                  <a:srgbClr val="000066"/>
                </a:solidFill>
                <a:latin typeface="Arial Rounded MT Bold" panose="020F0704030504030204" pitchFamily="34" charset="0"/>
              </a:defRPr>
            </a:lvl2pPr>
            <a:lvl3pPr marL="1071563" indent="-214313">
              <a:spcBef>
                <a:spcPct val="20000"/>
              </a:spcBef>
              <a:buChar char="•"/>
              <a:defRPr sz="2438">
                <a:solidFill>
                  <a:srgbClr val="000066"/>
                </a:solidFill>
                <a:latin typeface="Arial Rounded MT Bold" panose="020F0704030504030204" pitchFamily="34" charset="0"/>
              </a:defRPr>
            </a:lvl3pPr>
            <a:lvl4pPr marL="1500188" indent="-214313">
              <a:spcBef>
                <a:spcPct val="20000"/>
              </a:spcBef>
              <a:buChar char="–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4pPr>
            <a:lvl5pPr marL="1928813" indent="-214313">
              <a:spcBef>
                <a:spcPct val="20000"/>
              </a:spcBef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5pPr>
            <a:lvl6pPr marL="235743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6pPr>
            <a:lvl7pPr marL="278606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7pPr>
            <a:lvl8pPr marL="3214688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8pPr>
            <a:lvl9pPr marL="3643313" indent="-214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63">
                <a:solidFill>
                  <a:srgbClr val="000066"/>
                </a:solidFill>
                <a:latin typeface="Arial Rounded MT Bold" panose="020F0704030504030204" pitchFamily="34" charset="0"/>
              </a:defRPr>
            </a:lvl9pPr>
          </a:lstStyle>
          <a:p>
            <a:pPr defTabSz="857250" fontAlgn="base">
              <a:spcBef>
                <a:spcPct val="0"/>
              </a:spcBef>
              <a:spcAft>
                <a:spcPct val="0"/>
              </a:spcAft>
              <a:buNone/>
            </a:pPr>
            <a:fld id="{5AA06E7C-0941-41AD-B7E9-EE747342C3A4}" type="slidenum">
              <a:rPr lang="en-CA" altLang="en-US" sz="1313">
                <a:solidFill>
                  <a:srgbClr val="FFFF00"/>
                </a:solidFill>
                <a:latin typeface="Arial" panose="020B0604020202020204" pitchFamily="34" charset="0"/>
              </a:rPr>
              <a:pPr defTabSz="857250" fontAlgn="base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CA" altLang="en-US" sz="1313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4" descr="09490029">
            <a:extLst>
              <a:ext uri="{FF2B5EF4-FFF2-40B4-BE49-F238E27FC236}">
                <a16:creationId xmlns:a16="http://schemas.microsoft.com/office/drawing/2014/main" id="{AE5F9090-11E3-41F5-A877-BC19ED64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5" y="-26789"/>
            <a:ext cx="10554891" cy="69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>
            <a:extLst>
              <a:ext uri="{FF2B5EF4-FFF2-40B4-BE49-F238E27FC236}">
                <a16:creationId xmlns:a16="http://schemas.microsoft.com/office/drawing/2014/main" id="{06D79FA1-AD3B-4B6C-9C74-318E4ED04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9383" y="1120676"/>
            <a:ext cx="8722817" cy="5250656"/>
          </a:xfrm>
        </p:spPr>
        <p:txBody>
          <a:bodyPr/>
          <a:lstStyle/>
          <a:p>
            <a:pPr eaLnBrk="1" hangingPunct="1"/>
            <a:r>
              <a:rPr lang="en-US" altLang="en-US" sz="6188" dirty="0"/>
              <a:t>“</a:t>
            </a:r>
            <a:r>
              <a:rPr lang="en-US" altLang="en-US" sz="6188" i="1" dirty="0"/>
              <a:t>Leadership is the art of mobilizing others to want to struggle for shared aspirations</a:t>
            </a:r>
            <a:r>
              <a:rPr lang="en-US" altLang="en-US" sz="6188" dirty="0"/>
              <a:t>.”</a:t>
            </a:r>
            <a:br>
              <a:rPr lang="en-US" altLang="en-US" sz="6188" dirty="0"/>
            </a:br>
            <a:br>
              <a:rPr lang="en-US" altLang="en-US" dirty="0"/>
            </a:br>
            <a:r>
              <a:rPr lang="en-US" altLang="en-US" sz="2625" dirty="0"/>
              <a:t>— Kouzes and Posner (2010)</a:t>
            </a:r>
            <a:endParaRPr lang="en-US" altLang="en-US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4CC67A05-C8C2-4231-9DCA-8F941D774A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Ranking </a:t>
            </a:r>
            <a:r>
              <a:rPr lang="en-US" sz="4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Sifat</a:t>
            </a:r>
            <a:r>
              <a:rPr 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Pemimpin</a:t>
            </a:r>
            <a:r>
              <a:rPr 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sz="4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Dikagumi</a:t>
            </a:r>
            <a:r>
              <a:rPr 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Pengikut</a:t>
            </a:r>
            <a:endParaRPr lang="en-GB" sz="45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1458</Words>
  <Application>Microsoft Office PowerPoint</Application>
  <PresentationFormat>Widescreen</PresentationFormat>
  <Paragraphs>433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Tahoma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“Leadership is the art of mobilizing others to want to struggle for shared aspirations.”  — Kouzes and Posner (2010)</vt:lpstr>
      <vt:lpstr>Ranking Sifat Pemimpin yang Dikagumi Pengikut</vt:lpstr>
      <vt:lpstr>Penelitian Menunjukkan… (Kouzes &amp; Posner, 2007)</vt:lpstr>
      <vt:lpstr>PowerPoint Presentation</vt:lpstr>
      <vt:lpstr>Perbandingan Lintas Budaya Terhadap Karakteristik Pemimpin Yang Paling Dikagumi</vt:lpstr>
      <vt:lpstr>PowerPoint Presentation</vt:lpstr>
      <vt:lpstr>Hukum Kepemimpinan Kouzes &amp; Posner I…</vt:lpstr>
      <vt:lpstr>Hukum Kepemimpinan Kouzes &amp; Posner II…</vt:lpstr>
      <vt:lpstr>PowerPoint Presentation</vt:lpstr>
      <vt:lpstr>PowerPoint Presentation</vt:lpstr>
      <vt:lpstr>Howard Gardner’s 8 multiple intelligences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109</cp:revision>
  <dcterms:created xsi:type="dcterms:W3CDTF">2019-06-29T00:12:09Z</dcterms:created>
  <dcterms:modified xsi:type="dcterms:W3CDTF">2019-06-29T05:10:05Z</dcterms:modified>
</cp:coreProperties>
</file>