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19.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slideLayouts/slideLayout26.xml" ContentType="application/vnd.openxmlformats-officedocument.presentationml.slideLayout+xml"/>
  <Override PartName="/ppt/theme/theme21.xml" ContentType="application/vnd.openxmlformats-officedocument.theme+xml"/>
  <Override PartName="/ppt/slideLayouts/slideLayout27.xml" ContentType="application/vnd.openxmlformats-officedocument.presentationml.slideLayout+xml"/>
  <Override PartName="/ppt/theme/theme22.xml" ContentType="application/vnd.openxmlformats-officedocument.theme+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slideLayouts/slideLayout31.xml" ContentType="application/vnd.openxmlformats-officedocument.presentationml.slideLayout+xml"/>
  <Override PartName="/ppt/theme/theme2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slideLayouts/slideLayout36.xml" ContentType="application/vnd.openxmlformats-officedocument.presentationml.slideLayout+xml"/>
  <Override PartName="/ppt/theme/theme29.xml" ContentType="application/vnd.openxmlformats-officedocument.theme+xml"/>
  <Override PartName="/ppt/slideLayouts/slideLayout37.xml" ContentType="application/vnd.openxmlformats-officedocument.presentationml.slideLayout+xml"/>
  <Override PartName="/ppt/theme/theme30.xml" ContentType="application/vnd.openxmlformats-officedocument.theme+xml"/>
  <Override PartName="/ppt/slideLayouts/slideLayout38.xml" ContentType="application/vnd.openxmlformats-officedocument.presentationml.slideLayout+xml"/>
  <Override PartName="/ppt/theme/theme31.xml" ContentType="application/vnd.openxmlformats-officedocument.theme+xml"/>
  <Override PartName="/ppt/slideLayouts/slideLayout39.xml" ContentType="application/vnd.openxmlformats-officedocument.presentationml.slideLayout+xml"/>
  <Override PartName="/ppt/theme/theme3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4026" r:id="rId2"/>
    <p:sldMasterId id="2147484066" r:id="rId3"/>
    <p:sldMasterId id="2147484424" r:id="rId4"/>
    <p:sldMasterId id="2147484430" r:id="rId5"/>
    <p:sldMasterId id="2147484434" r:id="rId6"/>
    <p:sldMasterId id="2147484444" r:id="rId7"/>
    <p:sldMasterId id="2147484455" r:id="rId8"/>
    <p:sldMasterId id="2147484457" r:id="rId9"/>
    <p:sldMasterId id="2147484460" r:id="rId10"/>
    <p:sldMasterId id="2147484463" r:id="rId11"/>
    <p:sldMasterId id="2147484466" r:id="rId12"/>
    <p:sldMasterId id="2147484468" r:id="rId13"/>
    <p:sldMasterId id="2147484474" r:id="rId14"/>
    <p:sldMasterId id="2147484476" r:id="rId15"/>
    <p:sldMasterId id="2147484478" r:id="rId16"/>
    <p:sldMasterId id="2147484480" r:id="rId17"/>
    <p:sldMasterId id="2147484482" r:id="rId18"/>
    <p:sldMasterId id="2147484484" r:id="rId19"/>
    <p:sldMasterId id="2147484486" r:id="rId20"/>
    <p:sldMasterId id="2147484488" r:id="rId21"/>
    <p:sldMasterId id="2147484490" r:id="rId22"/>
    <p:sldMasterId id="2147484492" r:id="rId23"/>
    <p:sldMasterId id="2147484494" r:id="rId24"/>
    <p:sldMasterId id="2147484496" r:id="rId25"/>
    <p:sldMasterId id="2147484498" r:id="rId26"/>
    <p:sldMasterId id="2147484504" r:id="rId27"/>
    <p:sldMasterId id="2147484506" r:id="rId28"/>
    <p:sldMasterId id="2147484508" r:id="rId29"/>
    <p:sldMasterId id="2147484510" r:id="rId30"/>
    <p:sldMasterId id="2147484512" r:id="rId31"/>
    <p:sldMasterId id="2147484514" r:id="rId32"/>
    <p:sldMasterId id="2147484516" r:id="rId33"/>
    <p:sldMasterId id="2147484518" r:id="rId34"/>
    <p:sldMasterId id="2147484523" r:id="rId35"/>
  </p:sldMasterIdLst>
  <p:notesMasterIdLst>
    <p:notesMasterId r:id="rId201"/>
  </p:notesMasterIdLst>
  <p:sldIdLst>
    <p:sldId id="484" r:id="rId36"/>
    <p:sldId id="494" r:id="rId37"/>
    <p:sldId id="346" r:id="rId38"/>
    <p:sldId id="458" r:id="rId39"/>
    <p:sldId id="460" r:id="rId40"/>
    <p:sldId id="320" r:id="rId41"/>
    <p:sldId id="461" r:id="rId42"/>
    <p:sldId id="286" r:id="rId43"/>
    <p:sldId id="597" r:id="rId44"/>
    <p:sldId id="598" r:id="rId45"/>
    <p:sldId id="599" r:id="rId46"/>
    <p:sldId id="397" r:id="rId47"/>
    <p:sldId id="398" r:id="rId48"/>
    <p:sldId id="374" r:id="rId49"/>
    <p:sldId id="594" r:id="rId50"/>
    <p:sldId id="595" r:id="rId51"/>
    <p:sldId id="596" r:id="rId52"/>
    <p:sldId id="459" r:id="rId53"/>
    <p:sldId id="377" r:id="rId54"/>
    <p:sldId id="455" r:id="rId55"/>
    <p:sldId id="390" r:id="rId56"/>
    <p:sldId id="391" r:id="rId57"/>
    <p:sldId id="392" r:id="rId58"/>
    <p:sldId id="393" r:id="rId59"/>
    <p:sldId id="394" r:id="rId60"/>
    <p:sldId id="410" r:id="rId61"/>
    <p:sldId id="399" r:id="rId62"/>
    <p:sldId id="401" r:id="rId63"/>
    <p:sldId id="403" r:id="rId64"/>
    <p:sldId id="405" r:id="rId65"/>
    <p:sldId id="404" r:id="rId66"/>
    <p:sldId id="400" r:id="rId67"/>
    <p:sldId id="406" r:id="rId68"/>
    <p:sldId id="407" r:id="rId69"/>
    <p:sldId id="408" r:id="rId70"/>
    <p:sldId id="409" r:id="rId71"/>
    <p:sldId id="411" r:id="rId72"/>
    <p:sldId id="412" r:id="rId73"/>
    <p:sldId id="414" r:id="rId74"/>
    <p:sldId id="415" r:id="rId75"/>
    <p:sldId id="416" r:id="rId76"/>
    <p:sldId id="417" r:id="rId77"/>
    <p:sldId id="418" r:id="rId78"/>
    <p:sldId id="421" r:id="rId79"/>
    <p:sldId id="422" r:id="rId80"/>
    <p:sldId id="423" r:id="rId81"/>
    <p:sldId id="424" r:id="rId82"/>
    <p:sldId id="425" r:id="rId83"/>
    <p:sldId id="426" r:id="rId84"/>
    <p:sldId id="427" r:id="rId85"/>
    <p:sldId id="428" r:id="rId86"/>
    <p:sldId id="429" r:id="rId87"/>
    <p:sldId id="430" r:id="rId88"/>
    <p:sldId id="431" r:id="rId89"/>
    <p:sldId id="432" r:id="rId90"/>
    <p:sldId id="433" r:id="rId91"/>
    <p:sldId id="434" r:id="rId92"/>
    <p:sldId id="435" r:id="rId93"/>
    <p:sldId id="439" r:id="rId94"/>
    <p:sldId id="440" r:id="rId95"/>
    <p:sldId id="448" r:id="rId96"/>
    <p:sldId id="442" r:id="rId97"/>
    <p:sldId id="441" r:id="rId98"/>
    <p:sldId id="443" r:id="rId99"/>
    <p:sldId id="444" r:id="rId100"/>
    <p:sldId id="449" r:id="rId101"/>
    <p:sldId id="452" r:id="rId102"/>
    <p:sldId id="464" r:id="rId103"/>
    <p:sldId id="465" r:id="rId104"/>
    <p:sldId id="466" r:id="rId105"/>
    <p:sldId id="468" r:id="rId106"/>
    <p:sldId id="473" r:id="rId107"/>
    <p:sldId id="485" r:id="rId108"/>
    <p:sldId id="488" r:id="rId109"/>
    <p:sldId id="591" r:id="rId110"/>
    <p:sldId id="490" r:id="rId111"/>
    <p:sldId id="592" r:id="rId112"/>
    <p:sldId id="593" r:id="rId113"/>
    <p:sldId id="489" r:id="rId114"/>
    <p:sldId id="495" r:id="rId115"/>
    <p:sldId id="496" r:id="rId116"/>
    <p:sldId id="497" r:id="rId117"/>
    <p:sldId id="498" r:id="rId118"/>
    <p:sldId id="499" r:id="rId119"/>
    <p:sldId id="500" r:id="rId120"/>
    <p:sldId id="501" r:id="rId121"/>
    <p:sldId id="503" r:id="rId122"/>
    <p:sldId id="504" r:id="rId123"/>
    <p:sldId id="505" r:id="rId124"/>
    <p:sldId id="506" r:id="rId125"/>
    <p:sldId id="507" r:id="rId126"/>
    <p:sldId id="508" r:id="rId127"/>
    <p:sldId id="510" r:id="rId128"/>
    <p:sldId id="512" r:id="rId129"/>
    <p:sldId id="513" r:id="rId130"/>
    <p:sldId id="514" r:id="rId131"/>
    <p:sldId id="511" r:id="rId132"/>
    <p:sldId id="515" r:id="rId133"/>
    <p:sldId id="516" r:id="rId134"/>
    <p:sldId id="517" r:id="rId135"/>
    <p:sldId id="590" r:id="rId136"/>
    <p:sldId id="518" r:id="rId137"/>
    <p:sldId id="519" r:id="rId138"/>
    <p:sldId id="520" r:id="rId139"/>
    <p:sldId id="521" r:id="rId140"/>
    <p:sldId id="526" r:id="rId141"/>
    <p:sldId id="527" r:id="rId142"/>
    <p:sldId id="528" r:id="rId143"/>
    <p:sldId id="529" r:id="rId144"/>
    <p:sldId id="530" r:id="rId145"/>
    <p:sldId id="531" r:id="rId146"/>
    <p:sldId id="532" r:id="rId147"/>
    <p:sldId id="533" r:id="rId148"/>
    <p:sldId id="534" r:id="rId149"/>
    <p:sldId id="535" r:id="rId150"/>
    <p:sldId id="536" r:id="rId151"/>
    <p:sldId id="537" r:id="rId152"/>
    <p:sldId id="538" r:id="rId153"/>
    <p:sldId id="539" r:id="rId154"/>
    <p:sldId id="540" r:id="rId155"/>
    <p:sldId id="541" r:id="rId156"/>
    <p:sldId id="542" r:id="rId157"/>
    <p:sldId id="543" r:id="rId158"/>
    <p:sldId id="544" r:id="rId159"/>
    <p:sldId id="545" r:id="rId160"/>
    <p:sldId id="546" r:id="rId161"/>
    <p:sldId id="547" r:id="rId162"/>
    <p:sldId id="548" r:id="rId163"/>
    <p:sldId id="549" r:id="rId164"/>
    <p:sldId id="550" r:id="rId165"/>
    <p:sldId id="551" r:id="rId166"/>
    <p:sldId id="552" r:id="rId167"/>
    <p:sldId id="553" r:id="rId168"/>
    <p:sldId id="554" r:id="rId169"/>
    <p:sldId id="555" r:id="rId170"/>
    <p:sldId id="557" r:id="rId171"/>
    <p:sldId id="558" r:id="rId172"/>
    <p:sldId id="561" r:id="rId173"/>
    <p:sldId id="563" r:id="rId174"/>
    <p:sldId id="564" r:id="rId175"/>
    <p:sldId id="565" r:id="rId176"/>
    <p:sldId id="566" r:id="rId177"/>
    <p:sldId id="567" r:id="rId178"/>
    <p:sldId id="568" r:id="rId179"/>
    <p:sldId id="569" r:id="rId180"/>
    <p:sldId id="570" r:id="rId181"/>
    <p:sldId id="571" r:id="rId182"/>
    <p:sldId id="572" r:id="rId183"/>
    <p:sldId id="573" r:id="rId184"/>
    <p:sldId id="574" r:id="rId185"/>
    <p:sldId id="575" r:id="rId186"/>
    <p:sldId id="576" r:id="rId187"/>
    <p:sldId id="577" r:id="rId188"/>
    <p:sldId id="578" r:id="rId189"/>
    <p:sldId id="579" r:id="rId190"/>
    <p:sldId id="580" r:id="rId191"/>
    <p:sldId id="581" r:id="rId192"/>
    <p:sldId id="582" r:id="rId193"/>
    <p:sldId id="583" r:id="rId194"/>
    <p:sldId id="584" r:id="rId195"/>
    <p:sldId id="585" r:id="rId196"/>
    <p:sldId id="586" r:id="rId197"/>
    <p:sldId id="587" r:id="rId198"/>
    <p:sldId id="588" r:id="rId199"/>
    <p:sldId id="480" r:id="rId2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2.xml"/><Relationship Id="rId21" Type="http://schemas.openxmlformats.org/officeDocument/2006/relationships/slideMaster" Target="slideMasters/slideMaster21.xml"/><Relationship Id="rId42" Type="http://schemas.openxmlformats.org/officeDocument/2006/relationships/slide" Target="slides/slide7.xml"/><Relationship Id="rId63" Type="http://schemas.openxmlformats.org/officeDocument/2006/relationships/slide" Target="slides/slide28.xml"/><Relationship Id="rId84" Type="http://schemas.openxmlformats.org/officeDocument/2006/relationships/slide" Target="slides/slide49.xml"/><Relationship Id="rId138" Type="http://schemas.openxmlformats.org/officeDocument/2006/relationships/slide" Target="slides/slide103.xml"/><Relationship Id="rId159" Type="http://schemas.openxmlformats.org/officeDocument/2006/relationships/slide" Target="slides/slide124.xml"/><Relationship Id="rId170" Type="http://schemas.openxmlformats.org/officeDocument/2006/relationships/slide" Target="slides/slide135.xml"/><Relationship Id="rId191" Type="http://schemas.openxmlformats.org/officeDocument/2006/relationships/slide" Target="slides/slide156.xml"/><Relationship Id="rId205"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102" Type="http://schemas.openxmlformats.org/officeDocument/2006/relationships/slide" Target="slides/slide67.xml"/><Relationship Id="rId123" Type="http://schemas.openxmlformats.org/officeDocument/2006/relationships/slide" Target="slides/slide88.xml"/><Relationship Id="rId128" Type="http://schemas.openxmlformats.org/officeDocument/2006/relationships/slide" Target="slides/slide93.xml"/><Relationship Id="rId144" Type="http://schemas.openxmlformats.org/officeDocument/2006/relationships/slide" Target="slides/slide109.xml"/><Relationship Id="rId149" Type="http://schemas.openxmlformats.org/officeDocument/2006/relationships/slide" Target="slides/slide114.xml"/><Relationship Id="rId5" Type="http://schemas.openxmlformats.org/officeDocument/2006/relationships/slideMaster" Target="slideMasters/slideMaster5.xml"/><Relationship Id="rId90" Type="http://schemas.openxmlformats.org/officeDocument/2006/relationships/slide" Target="slides/slide55.xml"/><Relationship Id="rId95" Type="http://schemas.openxmlformats.org/officeDocument/2006/relationships/slide" Target="slides/slide60.xml"/><Relationship Id="rId160" Type="http://schemas.openxmlformats.org/officeDocument/2006/relationships/slide" Target="slides/slide125.xml"/><Relationship Id="rId165" Type="http://schemas.openxmlformats.org/officeDocument/2006/relationships/slide" Target="slides/slide130.xml"/><Relationship Id="rId181" Type="http://schemas.openxmlformats.org/officeDocument/2006/relationships/slide" Target="slides/slide146.xml"/><Relationship Id="rId186" Type="http://schemas.openxmlformats.org/officeDocument/2006/relationships/slide" Target="slides/slide15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8.xml"/><Relationship Id="rId48" Type="http://schemas.openxmlformats.org/officeDocument/2006/relationships/slide" Target="slides/slide13.xml"/><Relationship Id="rId64" Type="http://schemas.openxmlformats.org/officeDocument/2006/relationships/slide" Target="slides/slide29.xml"/><Relationship Id="rId69" Type="http://schemas.openxmlformats.org/officeDocument/2006/relationships/slide" Target="slides/slide34.xml"/><Relationship Id="rId113" Type="http://schemas.openxmlformats.org/officeDocument/2006/relationships/slide" Target="slides/slide78.xml"/><Relationship Id="rId118" Type="http://schemas.openxmlformats.org/officeDocument/2006/relationships/slide" Target="slides/slide83.xml"/><Relationship Id="rId134" Type="http://schemas.openxmlformats.org/officeDocument/2006/relationships/slide" Target="slides/slide99.xml"/><Relationship Id="rId139" Type="http://schemas.openxmlformats.org/officeDocument/2006/relationships/slide" Target="slides/slide104.xml"/><Relationship Id="rId80" Type="http://schemas.openxmlformats.org/officeDocument/2006/relationships/slide" Target="slides/slide45.xml"/><Relationship Id="rId85" Type="http://schemas.openxmlformats.org/officeDocument/2006/relationships/slide" Target="slides/slide50.xml"/><Relationship Id="rId150" Type="http://schemas.openxmlformats.org/officeDocument/2006/relationships/slide" Target="slides/slide115.xml"/><Relationship Id="rId155" Type="http://schemas.openxmlformats.org/officeDocument/2006/relationships/slide" Target="slides/slide120.xml"/><Relationship Id="rId171" Type="http://schemas.openxmlformats.org/officeDocument/2006/relationships/slide" Target="slides/slide136.xml"/><Relationship Id="rId176" Type="http://schemas.openxmlformats.org/officeDocument/2006/relationships/slide" Target="slides/slide141.xml"/><Relationship Id="rId192" Type="http://schemas.openxmlformats.org/officeDocument/2006/relationships/slide" Target="slides/slide157.xml"/><Relationship Id="rId197" Type="http://schemas.openxmlformats.org/officeDocument/2006/relationships/slide" Target="slides/slide162.xml"/><Relationship Id="rId201"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3.xml"/><Relationship Id="rId59" Type="http://schemas.openxmlformats.org/officeDocument/2006/relationships/slide" Target="slides/slide24.xml"/><Relationship Id="rId103" Type="http://schemas.openxmlformats.org/officeDocument/2006/relationships/slide" Target="slides/slide68.xml"/><Relationship Id="rId108" Type="http://schemas.openxmlformats.org/officeDocument/2006/relationships/slide" Target="slides/slide73.xml"/><Relationship Id="rId124" Type="http://schemas.openxmlformats.org/officeDocument/2006/relationships/slide" Target="slides/slide89.xml"/><Relationship Id="rId129" Type="http://schemas.openxmlformats.org/officeDocument/2006/relationships/slide" Target="slides/slide94.xml"/><Relationship Id="rId54" Type="http://schemas.openxmlformats.org/officeDocument/2006/relationships/slide" Target="slides/slide19.xml"/><Relationship Id="rId70" Type="http://schemas.openxmlformats.org/officeDocument/2006/relationships/slide" Target="slides/slide35.xml"/><Relationship Id="rId75" Type="http://schemas.openxmlformats.org/officeDocument/2006/relationships/slide" Target="slides/slide40.xml"/><Relationship Id="rId91" Type="http://schemas.openxmlformats.org/officeDocument/2006/relationships/slide" Target="slides/slide56.xml"/><Relationship Id="rId96" Type="http://schemas.openxmlformats.org/officeDocument/2006/relationships/slide" Target="slides/slide61.xml"/><Relationship Id="rId140" Type="http://schemas.openxmlformats.org/officeDocument/2006/relationships/slide" Target="slides/slide105.xml"/><Relationship Id="rId145" Type="http://schemas.openxmlformats.org/officeDocument/2006/relationships/slide" Target="slides/slide110.xml"/><Relationship Id="rId161" Type="http://schemas.openxmlformats.org/officeDocument/2006/relationships/slide" Target="slides/slide126.xml"/><Relationship Id="rId166" Type="http://schemas.openxmlformats.org/officeDocument/2006/relationships/slide" Target="slides/slide131.xml"/><Relationship Id="rId182" Type="http://schemas.openxmlformats.org/officeDocument/2006/relationships/slide" Target="slides/slide147.xml"/><Relationship Id="rId187"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4.xml"/><Relationship Id="rId114" Type="http://schemas.openxmlformats.org/officeDocument/2006/relationships/slide" Target="slides/slide79.xml"/><Relationship Id="rId119" Type="http://schemas.openxmlformats.org/officeDocument/2006/relationships/slide" Target="slides/slide84.xml"/><Relationship Id="rId44" Type="http://schemas.openxmlformats.org/officeDocument/2006/relationships/slide" Target="slides/slide9.xml"/><Relationship Id="rId60" Type="http://schemas.openxmlformats.org/officeDocument/2006/relationships/slide" Target="slides/slide25.xml"/><Relationship Id="rId65" Type="http://schemas.openxmlformats.org/officeDocument/2006/relationships/slide" Target="slides/slide30.xml"/><Relationship Id="rId81" Type="http://schemas.openxmlformats.org/officeDocument/2006/relationships/slide" Target="slides/slide46.xml"/><Relationship Id="rId86" Type="http://schemas.openxmlformats.org/officeDocument/2006/relationships/slide" Target="slides/slide51.xml"/><Relationship Id="rId130" Type="http://schemas.openxmlformats.org/officeDocument/2006/relationships/slide" Target="slides/slide95.xml"/><Relationship Id="rId135" Type="http://schemas.openxmlformats.org/officeDocument/2006/relationships/slide" Target="slides/slide100.xml"/><Relationship Id="rId151" Type="http://schemas.openxmlformats.org/officeDocument/2006/relationships/slide" Target="slides/slide116.xml"/><Relationship Id="rId156" Type="http://schemas.openxmlformats.org/officeDocument/2006/relationships/slide" Target="slides/slide121.xml"/><Relationship Id="rId177" Type="http://schemas.openxmlformats.org/officeDocument/2006/relationships/slide" Target="slides/slide142.xml"/><Relationship Id="rId198" Type="http://schemas.openxmlformats.org/officeDocument/2006/relationships/slide" Target="slides/slide163.xml"/><Relationship Id="rId172" Type="http://schemas.openxmlformats.org/officeDocument/2006/relationships/slide" Target="slides/slide137.xml"/><Relationship Id="rId193" Type="http://schemas.openxmlformats.org/officeDocument/2006/relationships/slide" Target="slides/slide158.xml"/><Relationship Id="rId202"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slide" Target="slides/slide7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120" Type="http://schemas.openxmlformats.org/officeDocument/2006/relationships/slide" Target="slides/slide85.xml"/><Relationship Id="rId125" Type="http://schemas.openxmlformats.org/officeDocument/2006/relationships/slide" Target="slides/slide90.xml"/><Relationship Id="rId141" Type="http://schemas.openxmlformats.org/officeDocument/2006/relationships/slide" Target="slides/slide106.xml"/><Relationship Id="rId146" Type="http://schemas.openxmlformats.org/officeDocument/2006/relationships/slide" Target="slides/slide111.xml"/><Relationship Id="rId167" Type="http://schemas.openxmlformats.org/officeDocument/2006/relationships/slide" Target="slides/slide132.xml"/><Relationship Id="rId188"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162" Type="http://schemas.openxmlformats.org/officeDocument/2006/relationships/slide" Target="slides/slide127.xml"/><Relationship Id="rId183"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110" Type="http://schemas.openxmlformats.org/officeDocument/2006/relationships/slide" Target="slides/slide75.xml"/><Relationship Id="rId115" Type="http://schemas.openxmlformats.org/officeDocument/2006/relationships/slide" Target="slides/slide80.xml"/><Relationship Id="rId131" Type="http://schemas.openxmlformats.org/officeDocument/2006/relationships/slide" Target="slides/slide96.xml"/><Relationship Id="rId136" Type="http://schemas.openxmlformats.org/officeDocument/2006/relationships/slide" Target="slides/slide101.xml"/><Relationship Id="rId157" Type="http://schemas.openxmlformats.org/officeDocument/2006/relationships/slide" Target="slides/slide122.xml"/><Relationship Id="rId178" Type="http://schemas.openxmlformats.org/officeDocument/2006/relationships/slide" Target="slides/slide143.xml"/><Relationship Id="rId61" Type="http://schemas.openxmlformats.org/officeDocument/2006/relationships/slide" Target="slides/slide26.xml"/><Relationship Id="rId82" Type="http://schemas.openxmlformats.org/officeDocument/2006/relationships/slide" Target="slides/slide47.xml"/><Relationship Id="rId152" Type="http://schemas.openxmlformats.org/officeDocument/2006/relationships/slide" Target="slides/slide117.xml"/><Relationship Id="rId173" Type="http://schemas.openxmlformats.org/officeDocument/2006/relationships/slide" Target="slides/slide138.xml"/><Relationship Id="rId194" Type="http://schemas.openxmlformats.org/officeDocument/2006/relationships/slide" Target="slides/slide159.xml"/><Relationship Id="rId199" Type="http://schemas.openxmlformats.org/officeDocument/2006/relationships/slide" Target="slides/slide164.xml"/><Relationship Id="rId203"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1.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126" Type="http://schemas.openxmlformats.org/officeDocument/2006/relationships/slide" Target="slides/slide91.xml"/><Relationship Id="rId147" Type="http://schemas.openxmlformats.org/officeDocument/2006/relationships/slide" Target="slides/slide112.xml"/><Relationship Id="rId168"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93" Type="http://schemas.openxmlformats.org/officeDocument/2006/relationships/slide" Target="slides/slide58.xml"/><Relationship Id="rId98" Type="http://schemas.openxmlformats.org/officeDocument/2006/relationships/slide" Target="slides/slide63.xml"/><Relationship Id="rId121" Type="http://schemas.openxmlformats.org/officeDocument/2006/relationships/slide" Target="slides/slide86.xml"/><Relationship Id="rId142" Type="http://schemas.openxmlformats.org/officeDocument/2006/relationships/slide" Target="slides/slide107.xml"/><Relationship Id="rId163" Type="http://schemas.openxmlformats.org/officeDocument/2006/relationships/slide" Target="slides/slide128.xml"/><Relationship Id="rId184" Type="http://schemas.openxmlformats.org/officeDocument/2006/relationships/slide" Target="slides/slide149.xml"/><Relationship Id="rId189" Type="http://schemas.openxmlformats.org/officeDocument/2006/relationships/slide" Target="slides/slide15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1.xml"/><Relationship Id="rId67" Type="http://schemas.openxmlformats.org/officeDocument/2006/relationships/slide" Target="slides/slide32.xml"/><Relationship Id="rId116" Type="http://schemas.openxmlformats.org/officeDocument/2006/relationships/slide" Target="slides/slide81.xml"/><Relationship Id="rId137" Type="http://schemas.openxmlformats.org/officeDocument/2006/relationships/slide" Target="slides/slide102.xml"/><Relationship Id="rId158" Type="http://schemas.openxmlformats.org/officeDocument/2006/relationships/slide" Target="slides/slide123.xml"/><Relationship Id="rId20" Type="http://schemas.openxmlformats.org/officeDocument/2006/relationships/slideMaster" Target="slideMasters/slideMaster20.xml"/><Relationship Id="rId41" Type="http://schemas.openxmlformats.org/officeDocument/2006/relationships/slide" Target="slides/slide6.xml"/><Relationship Id="rId62" Type="http://schemas.openxmlformats.org/officeDocument/2006/relationships/slide" Target="slides/slide27.xml"/><Relationship Id="rId83" Type="http://schemas.openxmlformats.org/officeDocument/2006/relationships/slide" Target="slides/slide48.xml"/><Relationship Id="rId88" Type="http://schemas.openxmlformats.org/officeDocument/2006/relationships/slide" Target="slides/slide53.xml"/><Relationship Id="rId111" Type="http://schemas.openxmlformats.org/officeDocument/2006/relationships/slide" Target="slides/slide76.xml"/><Relationship Id="rId132" Type="http://schemas.openxmlformats.org/officeDocument/2006/relationships/slide" Target="slides/slide97.xml"/><Relationship Id="rId153" Type="http://schemas.openxmlformats.org/officeDocument/2006/relationships/slide" Target="slides/slide118.xml"/><Relationship Id="rId174" Type="http://schemas.openxmlformats.org/officeDocument/2006/relationships/slide" Target="slides/slide139.xml"/><Relationship Id="rId179" Type="http://schemas.openxmlformats.org/officeDocument/2006/relationships/slide" Target="slides/slide144.xml"/><Relationship Id="rId195" Type="http://schemas.openxmlformats.org/officeDocument/2006/relationships/slide" Target="slides/slide160.xml"/><Relationship Id="rId190" Type="http://schemas.openxmlformats.org/officeDocument/2006/relationships/slide" Target="slides/slide155.xml"/><Relationship Id="rId204"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1.xml"/><Relationship Id="rId57" Type="http://schemas.openxmlformats.org/officeDocument/2006/relationships/slide" Target="slides/slide22.xml"/><Relationship Id="rId106" Type="http://schemas.openxmlformats.org/officeDocument/2006/relationships/slide" Target="slides/slide71.xml"/><Relationship Id="rId127"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7.xml"/><Relationship Id="rId73" Type="http://schemas.openxmlformats.org/officeDocument/2006/relationships/slide" Target="slides/slide38.xml"/><Relationship Id="rId78" Type="http://schemas.openxmlformats.org/officeDocument/2006/relationships/slide" Target="slides/slide43.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122" Type="http://schemas.openxmlformats.org/officeDocument/2006/relationships/slide" Target="slides/slide87.xml"/><Relationship Id="rId143" Type="http://schemas.openxmlformats.org/officeDocument/2006/relationships/slide" Target="slides/slide108.xml"/><Relationship Id="rId148" Type="http://schemas.openxmlformats.org/officeDocument/2006/relationships/slide" Target="slides/slide113.xml"/><Relationship Id="rId164" Type="http://schemas.openxmlformats.org/officeDocument/2006/relationships/slide" Target="slides/slide129.xml"/><Relationship Id="rId169" Type="http://schemas.openxmlformats.org/officeDocument/2006/relationships/slide" Target="slides/slide134.xml"/><Relationship Id="rId185" Type="http://schemas.openxmlformats.org/officeDocument/2006/relationships/slide" Target="slides/slide1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5.xml"/><Relationship Id="rId26" Type="http://schemas.openxmlformats.org/officeDocument/2006/relationships/slideMaster" Target="slideMasters/slideMaster26.xml"/><Relationship Id="rId47" Type="http://schemas.openxmlformats.org/officeDocument/2006/relationships/slide" Target="slides/slide12.xml"/><Relationship Id="rId68" Type="http://schemas.openxmlformats.org/officeDocument/2006/relationships/slide" Target="slides/slide33.xml"/><Relationship Id="rId89" Type="http://schemas.openxmlformats.org/officeDocument/2006/relationships/slide" Target="slides/slide54.xml"/><Relationship Id="rId112" Type="http://schemas.openxmlformats.org/officeDocument/2006/relationships/slide" Target="slides/slide77.xml"/><Relationship Id="rId133" Type="http://schemas.openxmlformats.org/officeDocument/2006/relationships/slide" Target="slides/slide98.xml"/><Relationship Id="rId154" Type="http://schemas.openxmlformats.org/officeDocument/2006/relationships/slide" Target="slides/slide119.xml"/><Relationship Id="rId175" Type="http://schemas.openxmlformats.org/officeDocument/2006/relationships/slide" Target="slides/slide140.xml"/><Relationship Id="rId196" Type="http://schemas.openxmlformats.org/officeDocument/2006/relationships/slide" Target="slides/slide161.xml"/><Relationship Id="rId200"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8647B-74A3-4257-8BC0-D4DD96B11481}" type="doc">
      <dgm:prSet loTypeId="urn:microsoft.com/office/officeart/2005/8/layout/hChevron3" loCatId="process" qsTypeId="urn:microsoft.com/office/officeart/2005/8/quickstyle/simple1#1" qsCatId="simple" csTypeId="urn:microsoft.com/office/officeart/2005/8/colors/colorful5#1" csCatId="colorful" phldr="1"/>
      <dgm:spPr/>
      <dgm:t>
        <a:bodyPr/>
        <a:lstStyle/>
        <a:p>
          <a:endParaRPr lang="en-US"/>
        </a:p>
      </dgm:t>
    </dgm:pt>
    <dgm:pt modelId="{EA18DFE0-AC48-41D0-8CD0-5AF1840FC7C8}">
      <dgm:prSet phldrT="[Text]"/>
      <dgm:spPr/>
      <dgm:t>
        <a:bodyPr/>
        <a:lstStyle/>
        <a:p>
          <a:r>
            <a:rPr lang="en-ID" dirty="0"/>
            <a:t>PENELITIAN DASAR</a:t>
          </a:r>
        </a:p>
        <a:p>
          <a:r>
            <a:rPr lang="en-ID" dirty="0"/>
            <a:t>(TKT 1-3)</a:t>
          </a:r>
          <a:endParaRPr lang="en-US" dirty="0"/>
        </a:p>
      </dgm:t>
    </dgm:pt>
    <dgm:pt modelId="{A1BCAAFB-2DBB-4869-8D2C-27F30257C443}" type="parTrans" cxnId="{8902D1E9-5BF4-48CA-9707-F7EDB68A6BFF}">
      <dgm:prSet/>
      <dgm:spPr/>
      <dgm:t>
        <a:bodyPr/>
        <a:lstStyle/>
        <a:p>
          <a:endParaRPr lang="en-US"/>
        </a:p>
      </dgm:t>
    </dgm:pt>
    <dgm:pt modelId="{772BEF13-5C0A-4A43-A8E8-20486D16F141}" type="sibTrans" cxnId="{8902D1E9-5BF4-48CA-9707-F7EDB68A6BFF}">
      <dgm:prSet/>
      <dgm:spPr/>
      <dgm:t>
        <a:bodyPr/>
        <a:lstStyle/>
        <a:p>
          <a:endParaRPr lang="en-US"/>
        </a:p>
      </dgm:t>
    </dgm:pt>
    <dgm:pt modelId="{BC97DD24-51BA-4E7B-B25F-D388922F5EF3}">
      <dgm:prSet phldrT="[Text]"/>
      <dgm:spPr/>
      <dgm:t>
        <a:bodyPr/>
        <a:lstStyle/>
        <a:p>
          <a:r>
            <a:rPr lang="en-ID" dirty="0"/>
            <a:t>PENELITIAN TERAPAN</a:t>
          </a:r>
        </a:p>
        <a:p>
          <a:r>
            <a:rPr lang="en-ID" dirty="0"/>
            <a:t>(TKT 4-6)</a:t>
          </a:r>
          <a:endParaRPr lang="en-US" dirty="0"/>
        </a:p>
      </dgm:t>
    </dgm:pt>
    <dgm:pt modelId="{5F16112A-285B-42A7-9F31-6F32325224E6}" type="parTrans" cxnId="{41983A45-A79D-43AE-B711-E2195103D7CB}">
      <dgm:prSet/>
      <dgm:spPr/>
      <dgm:t>
        <a:bodyPr/>
        <a:lstStyle/>
        <a:p>
          <a:endParaRPr lang="en-US"/>
        </a:p>
      </dgm:t>
    </dgm:pt>
    <dgm:pt modelId="{D464FB47-306C-4DF9-8A86-676F0204386C}" type="sibTrans" cxnId="{41983A45-A79D-43AE-B711-E2195103D7CB}">
      <dgm:prSet/>
      <dgm:spPr/>
      <dgm:t>
        <a:bodyPr/>
        <a:lstStyle/>
        <a:p>
          <a:endParaRPr lang="en-US"/>
        </a:p>
      </dgm:t>
    </dgm:pt>
    <dgm:pt modelId="{0DEC5CCF-0971-4461-BD27-7347F9E0836F}">
      <dgm:prSet phldrT="[Text]"/>
      <dgm:spPr/>
      <dgm:t>
        <a:bodyPr/>
        <a:lstStyle/>
        <a:p>
          <a:r>
            <a:rPr lang="en-ID" dirty="0"/>
            <a:t>PENELITIAN PENGEMBANGAN (TKT 7-9)</a:t>
          </a:r>
        </a:p>
        <a:p>
          <a:endParaRPr lang="en-US" dirty="0"/>
        </a:p>
      </dgm:t>
    </dgm:pt>
    <dgm:pt modelId="{573830FB-D271-43A8-A873-47154800C1BB}" type="parTrans" cxnId="{DEE42B01-E24A-4AB9-8B11-F0431CC03D47}">
      <dgm:prSet/>
      <dgm:spPr/>
      <dgm:t>
        <a:bodyPr/>
        <a:lstStyle/>
        <a:p>
          <a:endParaRPr lang="en-US"/>
        </a:p>
      </dgm:t>
    </dgm:pt>
    <dgm:pt modelId="{47F2BD89-BF1F-4B91-AD9E-50B24A978A87}" type="sibTrans" cxnId="{DEE42B01-E24A-4AB9-8B11-F0431CC03D47}">
      <dgm:prSet/>
      <dgm:spPr/>
      <dgm:t>
        <a:bodyPr/>
        <a:lstStyle/>
        <a:p>
          <a:endParaRPr lang="en-US"/>
        </a:p>
      </dgm:t>
    </dgm:pt>
    <dgm:pt modelId="{809403AE-619D-4E6D-A036-00C22212381B}" type="pres">
      <dgm:prSet presAssocID="{4018647B-74A3-4257-8BC0-D4DD96B11481}" presName="Name0" presStyleCnt="0">
        <dgm:presLayoutVars>
          <dgm:dir/>
          <dgm:resizeHandles val="exact"/>
        </dgm:presLayoutVars>
      </dgm:prSet>
      <dgm:spPr/>
      <dgm:t>
        <a:bodyPr/>
        <a:lstStyle/>
        <a:p>
          <a:endParaRPr lang="en-US"/>
        </a:p>
      </dgm:t>
    </dgm:pt>
    <dgm:pt modelId="{41B41C1B-696B-4EC3-8915-575508596872}" type="pres">
      <dgm:prSet presAssocID="{EA18DFE0-AC48-41D0-8CD0-5AF1840FC7C8}" presName="parTxOnly" presStyleLbl="node1" presStyleIdx="0" presStyleCnt="3" custLinFactNeighborY="732">
        <dgm:presLayoutVars>
          <dgm:bulletEnabled val="1"/>
        </dgm:presLayoutVars>
      </dgm:prSet>
      <dgm:spPr/>
      <dgm:t>
        <a:bodyPr/>
        <a:lstStyle/>
        <a:p>
          <a:endParaRPr lang="en-US"/>
        </a:p>
      </dgm:t>
    </dgm:pt>
    <dgm:pt modelId="{B692C736-7250-47AE-B46B-BE6CA4935431}" type="pres">
      <dgm:prSet presAssocID="{772BEF13-5C0A-4A43-A8E8-20486D16F141}" presName="parSpace" presStyleCnt="0"/>
      <dgm:spPr/>
    </dgm:pt>
    <dgm:pt modelId="{007CB534-520B-4BEB-86DB-2A8787F6A32C}" type="pres">
      <dgm:prSet presAssocID="{BC97DD24-51BA-4E7B-B25F-D388922F5EF3}" presName="parTxOnly" presStyleLbl="node1" presStyleIdx="1" presStyleCnt="3">
        <dgm:presLayoutVars>
          <dgm:bulletEnabled val="1"/>
        </dgm:presLayoutVars>
      </dgm:prSet>
      <dgm:spPr/>
      <dgm:t>
        <a:bodyPr/>
        <a:lstStyle/>
        <a:p>
          <a:endParaRPr lang="en-US"/>
        </a:p>
      </dgm:t>
    </dgm:pt>
    <dgm:pt modelId="{13640383-9830-4D10-9796-BC0F1652EB65}" type="pres">
      <dgm:prSet presAssocID="{D464FB47-306C-4DF9-8A86-676F0204386C}" presName="parSpace" presStyleCnt="0"/>
      <dgm:spPr/>
    </dgm:pt>
    <dgm:pt modelId="{AE305C1B-DF14-49AD-B775-6BFA747270B0}" type="pres">
      <dgm:prSet presAssocID="{0DEC5CCF-0971-4461-BD27-7347F9E0836F}" presName="parTxOnly" presStyleLbl="node1" presStyleIdx="2" presStyleCnt="3">
        <dgm:presLayoutVars>
          <dgm:bulletEnabled val="1"/>
        </dgm:presLayoutVars>
      </dgm:prSet>
      <dgm:spPr/>
      <dgm:t>
        <a:bodyPr/>
        <a:lstStyle/>
        <a:p>
          <a:endParaRPr lang="en-US"/>
        </a:p>
      </dgm:t>
    </dgm:pt>
  </dgm:ptLst>
  <dgm:cxnLst>
    <dgm:cxn modelId="{D93E1955-4428-4039-B799-98F36106335D}" type="presOf" srcId="{4018647B-74A3-4257-8BC0-D4DD96B11481}" destId="{809403AE-619D-4E6D-A036-00C22212381B}" srcOrd="0" destOrd="0" presId="urn:microsoft.com/office/officeart/2005/8/layout/hChevron3"/>
    <dgm:cxn modelId="{6C5A1085-220E-4CC1-87F8-0658E15AE3C0}" type="presOf" srcId="{0DEC5CCF-0971-4461-BD27-7347F9E0836F}" destId="{AE305C1B-DF14-49AD-B775-6BFA747270B0}" srcOrd="0" destOrd="0" presId="urn:microsoft.com/office/officeart/2005/8/layout/hChevron3"/>
    <dgm:cxn modelId="{DEE42B01-E24A-4AB9-8B11-F0431CC03D47}" srcId="{4018647B-74A3-4257-8BC0-D4DD96B11481}" destId="{0DEC5CCF-0971-4461-BD27-7347F9E0836F}" srcOrd="2" destOrd="0" parTransId="{573830FB-D271-43A8-A873-47154800C1BB}" sibTransId="{47F2BD89-BF1F-4B91-AD9E-50B24A978A87}"/>
    <dgm:cxn modelId="{1ACD0CEA-D696-41D4-8038-82DF874B9F59}" type="presOf" srcId="{EA18DFE0-AC48-41D0-8CD0-5AF1840FC7C8}" destId="{41B41C1B-696B-4EC3-8915-575508596872}" srcOrd="0" destOrd="0" presId="urn:microsoft.com/office/officeart/2005/8/layout/hChevron3"/>
    <dgm:cxn modelId="{41983A45-A79D-43AE-B711-E2195103D7CB}" srcId="{4018647B-74A3-4257-8BC0-D4DD96B11481}" destId="{BC97DD24-51BA-4E7B-B25F-D388922F5EF3}" srcOrd="1" destOrd="0" parTransId="{5F16112A-285B-42A7-9F31-6F32325224E6}" sibTransId="{D464FB47-306C-4DF9-8A86-676F0204386C}"/>
    <dgm:cxn modelId="{67B5EDD8-5199-48D9-BCBB-37D4605E6F1E}" type="presOf" srcId="{BC97DD24-51BA-4E7B-B25F-D388922F5EF3}" destId="{007CB534-520B-4BEB-86DB-2A8787F6A32C}" srcOrd="0" destOrd="0" presId="urn:microsoft.com/office/officeart/2005/8/layout/hChevron3"/>
    <dgm:cxn modelId="{8902D1E9-5BF4-48CA-9707-F7EDB68A6BFF}" srcId="{4018647B-74A3-4257-8BC0-D4DD96B11481}" destId="{EA18DFE0-AC48-41D0-8CD0-5AF1840FC7C8}" srcOrd="0" destOrd="0" parTransId="{A1BCAAFB-2DBB-4869-8D2C-27F30257C443}" sibTransId="{772BEF13-5C0A-4A43-A8E8-20486D16F141}"/>
    <dgm:cxn modelId="{F85690DC-7093-40D9-9C1D-973E1FA50082}" type="presParOf" srcId="{809403AE-619D-4E6D-A036-00C22212381B}" destId="{41B41C1B-696B-4EC3-8915-575508596872}" srcOrd="0" destOrd="0" presId="urn:microsoft.com/office/officeart/2005/8/layout/hChevron3"/>
    <dgm:cxn modelId="{AB6309E2-A294-4B75-997A-467F1EBE99E8}" type="presParOf" srcId="{809403AE-619D-4E6D-A036-00C22212381B}" destId="{B692C736-7250-47AE-B46B-BE6CA4935431}" srcOrd="1" destOrd="0" presId="urn:microsoft.com/office/officeart/2005/8/layout/hChevron3"/>
    <dgm:cxn modelId="{3FF54582-9910-4FA6-85B1-6666C88F544A}" type="presParOf" srcId="{809403AE-619D-4E6D-A036-00C22212381B}" destId="{007CB534-520B-4BEB-86DB-2A8787F6A32C}" srcOrd="2" destOrd="0" presId="urn:microsoft.com/office/officeart/2005/8/layout/hChevron3"/>
    <dgm:cxn modelId="{5A24F3EA-5186-46C6-83D4-1AA2BF4DD4DD}" type="presParOf" srcId="{809403AE-619D-4E6D-A036-00C22212381B}" destId="{13640383-9830-4D10-9796-BC0F1652EB65}" srcOrd="3" destOrd="0" presId="urn:microsoft.com/office/officeart/2005/8/layout/hChevron3"/>
    <dgm:cxn modelId="{3BA17AE6-8168-40CE-8EC2-50E69AED6700}" type="presParOf" srcId="{809403AE-619D-4E6D-A036-00C22212381B}" destId="{AE305C1B-DF14-49AD-B775-6BFA747270B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D45F5-266C-45F3-8998-BA05C86F2E03}" type="doc">
      <dgm:prSet loTypeId="urn:microsoft.com/office/officeart/2005/8/layout/arrow2" loCatId="process" qsTypeId="urn:microsoft.com/office/officeart/2005/8/quickstyle/simple1" qsCatId="simple" csTypeId="urn:microsoft.com/office/officeart/2005/8/colors/accent1_2" csCatId="accent1" phldr="1"/>
      <dgm:spPr/>
    </dgm:pt>
    <dgm:pt modelId="{B9506886-8CAD-4ACE-B1C5-AEA3E101C15C}">
      <dgm:prSet phldrT="[Text]"/>
      <dgm:spPr/>
      <dgm:t>
        <a:bodyPr/>
        <a:lstStyle/>
        <a:p>
          <a:pPr algn="l"/>
          <a:r>
            <a:rPr lang="en-US" dirty="0"/>
            <a:t>2011 : </a:t>
          </a:r>
          <a:r>
            <a:rPr lang="en-US" dirty="0" err="1"/>
            <a:t>Eksplorasi</a:t>
          </a:r>
          <a:r>
            <a:rPr lang="en-US" dirty="0"/>
            <a:t> </a:t>
          </a:r>
          <a:r>
            <a:rPr lang="en-US" dirty="0" err="1"/>
            <a:t>Mikroba</a:t>
          </a:r>
          <a:r>
            <a:rPr lang="en-US" dirty="0"/>
            <a:t> </a:t>
          </a:r>
          <a:r>
            <a:rPr lang="en-US" dirty="0" err="1"/>
            <a:t>endofitik</a:t>
          </a:r>
          <a:r>
            <a:rPr lang="en-US" dirty="0"/>
            <a:t> </a:t>
          </a:r>
        </a:p>
      </dgm:t>
    </dgm:pt>
    <dgm:pt modelId="{70A7399D-8C7F-474B-A000-B4A13E7F8A4C}" type="parTrans" cxnId="{84F26B1B-099D-4D64-8149-6F078D2EB45A}">
      <dgm:prSet/>
      <dgm:spPr/>
      <dgm:t>
        <a:bodyPr/>
        <a:lstStyle/>
        <a:p>
          <a:pPr algn="l"/>
          <a:endParaRPr lang="en-US"/>
        </a:p>
      </dgm:t>
    </dgm:pt>
    <dgm:pt modelId="{B0C2C48E-3C1C-4B64-B3D7-62E6DCCA9851}" type="sibTrans" cxnId="{84F26B1B-099D-4D64-8149-6F078D2EB45A}">
      <dgm:prSet/>
      <dgm:spPr/>
      <dgm:t>
        <a:bodyPr/>
        <a:lstStyle/>
        <a:p>
          <a:pPr algn="l"/>
          <a:endParaRPr lang="en-US"/>
        </a:p>
      </dgm:t>
    </dgm:pt>
    <dgm:pt modelId="{0176946E-D9E6-489F-AA3E-4936CA403419}">
      <dgm:prSet phldrT="[Text]"/>
      <dgm:spPr/>
      <dgm:t>
        <a:bodyPr/>
        <a:lstStyle/>
        <a:p>
          <a:pPr algn="l"/>
          <a:r>
            <a:rPr lang="en-US" dirty="0" smtClean="0"/>
            <a:t>2012-2015Produksi </a:t>
          </a:r>
          <a:r>
            <a:rPr lang="en-US" dirty="0" err="1"/>
            <a:t>senyawa</a:t>
          </a:r>
          <a:r>
            <a:rPr lang="en-US" dirty="0"/>
            <a:t> </a:t>
          </a:r>
          <a:r>
            <a:rPr lang="en-US" dirty="0" err="1"/>
            <a:t>metabolit</a:t>
          </a:r>
          <a:r>
            <a:rPr lang="en-US" dirty="0"/>
            <a:t> </a:t>
          </a:r>
          <a:r>
            <a:rPr lang="en-US" dirty="0" err="1"/>
            <a:t>sekumder</a:t>
          </a:r>
          <a:r>
            <a:rPr lang="en-US" dirty="0"/>
            <a:t> </a:t>
          </a:r>
          <a:r>
            <a:rPr lang="en-US" dirty="0" err="1"/>
            <a:t>dari</a:t>
          </a:r>
          <a:r>
            <a:rPr lang="en-US" dirty="0"/>
            <a:t> MO </a:t>
          </a:r>
          <a:r>
            <a:rPr lang="en-US" dirty="0" err="1"/>
            <a:t>endofitik</a:t>
          </a:r>
          <a:r>
            <a:rPr lang="en-US" dirty="0"/>
            <a:t> </a:t>
          </a:r>
        </a:p>
      </dgm:t>
    </dgm:pt>
    <dgm:pt modelId="{E7529A86-40AE-40BE-9615-43D4ACBC704B}" type="parTrans" cxnId="{87624895-B7CE-41E6-8C05-A80F4717755C}">
      <dgm:prSet/>
      <dgm:spPr/>
      <dgm:t>
        <a:bodyPr/>
        <a:lstStyle/>
        <a:p>
          <a:pPr algn="l"/>
          <a:endParaRPr lang="en-US"/>
        </a:p>
      </dgm:t>
    </dgm:pt>
    <dgm:pt modelId="{244F04B7-9254-4326-A49A-0F2B5B441C1A}" type="sibTrans" cxnId="{87624895-B7CE-41E6-8C05-A80F4717755C}">
      <dgm:prSet/>
      <dgm:spPr/>
      <dgm:t>
        <a:bodyPr/>
        <a:lstStyle/>
        <a:p>
          <a:pPr algn="l"/>
          <a:endParaRPr lang="en-US"/>
        </a:p>
      </dgm:t>
    </dgm:pt>
    <dgm:pt modelId="{AC968E8B-F9B8-487D-9D83-AAE377EF1537}">
      <dgm:prSet phldrT="[Text]"/>
      <dgm:spPr/>
      <dgm:t>
        <a:bodyPr/>
        <a:lstStyle/>
        <a:p>
          <a:pPr algn="l"/>
          <a:r>
            <a:rPr lang="en-US" dirty="0" smtClean="0"/>
            <a:t>2016 </a:t>
          </a:r>
          <a:r>
            <a:rPr lang="en-US" dirty="0"/>
            <a:t>- </a:t>
          </a:r>
          <a:r>
            <a:rPr lang="en-US" dirty="0" smtClean="0"/>
            <a:t>2020 </a:t>
          </a:r>
          <a:r>
            <a:rPr lang="en-US" dirty="0"/>
            <a:t>: </a:t>
          </a:r>
          <a:r>
            <a:rPr lang="en-US" dirty="0" err="1"/>
            <a:t>Isolasi</a:t>
          </a:r>
          <a:r>
            <a:rPr lang="en-US" dirty="0"/>
            <a:t>, </a:t>
          </a:r>
          <a:r>
            <a:rPr lang="en-US" dirty="0" err="1"/>
            <a:t>Penentuan</a:t>
          </a:r>
          <a:r>
            <a:rPr lang="en-US" dirty="0"/>
            <a:t> </a:t>
          </a:r>
          <a:r>
            <a:rPr lang="en-US" dirty="0" err="1"/>
            <a:t>Struktur</a:t>
          </a:r>
          <a:r>
            <a:rPr lang="en-US" dirty="0"/>
            <a:t> </a:t>
          </a:r>
          <a:r>
            <a:rPr lang="en-US" dirty="0" err="1"/>
            <a:t>dan</a:t>
          </a:r>
          <a:r>
            <a:rPr lang="en-US" dirty="0"/>
            <a:t> </a:t>
          </a:r>
          <a:r>
            <a:rPr lang="en-US" dirty="0" err="1"/>
            <a:t>Ujibioaktifitas</a:t>
          </a:r>
          <a:r>
            <a:rPr lang="en-US" dirty="0"/>
            <a:t> </a:t>
          </a:r>
          <a:r>
            <a:rPr lang="en-US" dirty="0" err="1"/>
            <a:t>senyawa</a:t>
          </a:r>
          <a:r>
            <a:rPr lang="en-US" dirty="0"/>
            <a:t> </a:t>
          </a:r>
          <a:r>
            <a:rPr lang="en-US" dirty="0" err="1"/>
            <a:t>metabolit</a:t>
          </a:r>
          <a:r>
            <a:rPr lang="en-US" dirty="0"/>
            <a:t> </a:t>
          </a:r>
          <a:r>
            <a:rPr lang="en-US" dirty="0" err="1"/>
            <a:t>sekunder</a:t>
          </a:r>
          <a:r>
            <a:rPr lang="en-US" dirty="0"/>
            <a:t> </a:t>
          </a:r>
          <a:r>
            <a:rPr lang="en-US" dirty="0" err="1"/>
            <a:t>dari</a:t>
          </a:r>
          <a:endParaRPr lang="en-US" dirty="0"/>
        </a:p>
        <a:p>
          <a:pPr algn="l"/>
          <a:r>
            <a:rPr lang="en-US" dirty="0"/>
            <a:t>MO </a:t>
          </a:r>
          <a:r>
            <a:rPr lang="en-US" dirty="0" err="1"/>
            <a:t>endofitik</a:t>
          </a:r>
          <a:endParaRPr lang="en-US" dirty="0"/>
        </a:p>
      </dgm:t>
    </dgm:pt>
    <dgm:pt modelId="{85A1EE66-EEEF-494C-8BBC-0D009EC749F1}" type="parTrans" cxnId="{ECD40AD5-8F54-42BE-B76D-092401D33FEC}">
      <dgm:prSet/>
      <dgm:spPr/>
      <dgm:t>
        <a:bodyPr/>
        <a:lstStyle/>
        <a:p>
          <a:pPr algn="l"/>
          <a:endParaRPr lang="en-US"/>
        </a:p>
      </dgm:t>
    </dgm:pt>
    <dgm:pt modelId="{A3BCC551-B5F3-4FED-8D6A-E63B6EC0F4B9}" type="sibTrans" cxnId="{ECD40AD5-8F54-42BE-B76D-092401D33FEC}">
      <dgm:prSet/>
      <dgm:spPr/>
      <dgm:t>
        <a:bodyPr/>
        <a:lstStyle/>
        <a:p>
          <a:pPr algn="l"/>
          <a:endParaRPr lang="en-US"/>
        </a:p>
      </dgm:t>
    </dgm:pt>
    <dgm:pt modelId="{4D0D69F6-28CE-4DE1-B094-D8C58237D3D4}">
      <dgm:prSet phldrT="[Text]"/>
      <dgm:spPr/>
      <dgm:t>
        <a:bodyPr/>
        <a:lstStyle/>
        <a:p>
          <a:pPr algn="l"/>
          <a:r>
            <a:rPr lang="en-US" dirty="0"/>
            <a:t>2008-2010 : </a:t>
          </a:r>
          <a:r>
            <a:rPr lang="en-US" dirty="0" err="1"/>
            <a:t>Isolasi</a:t>
          </a:r>
          <a:r>
            <a:rPr lang="en-US" dirty="0"/>
            <a:t>, </a:t>
          </a:r>
          <a:r>
            <a:rPr lang="en-US" dirty="0" err="1"/>
            <a:t>Penentuan</a:t>
          </a:r>
          <a:r>
            <a:rPr lang="en-US" dirty="0"/>
            <a:t> </a:t>
          </a:r>
          <a:r>
            <a:rPr lang="en-US" dirty="0" err="1"/>
            <a:t>Struktur</a:t>
          </a:r>
          <a:r>
            <a:rPr lang="en-US" dirty="0"/>
            <a:t>  </a:t>
          </a:r>
          <a:r>
            <a:rPr lang="en-US" dirty="0" err="1"/>
            <a:t>dan</a:t>
          </a:r>
          <a:r>
            <a:rPr lang="en-US" dirty="0"/>
            <a:t> </a:t>
          </a:r>
          <a:r>
            <a:rPr lang="en-US" dirty="0" err="1"/>
            <a:t>Ujibioaktifitas</a:t>
          </a:r>
          <a:r>
            <a:rPr lang="en-US" dirty="0"/>
            <a:t> </a:t>
          </a:r>
          <a:r>
            <a:rPr lang="en-US" dirty="0" err="1"/>
            <a:t>senyawa</a:t>
          </a:r>
          <a:r>
            <a:rPr lang="en-US" dirty="0"/>
            <a:t> </a:t>
          </a:r>
          <a:r>
            <a:rPr lang="en-US" dirty="0" err="1"/>
            <a:t>metabolit</a:t>
          </a:r>
          <a:r>
            <a:rPr lang="en-US" dirty="0"/>
            <a:t> </a:t>
          </a:r>
          <a:r>
            <a:rPr lang="en-US" dirty="0" err="1"/>
            <a:t>sekunder</a:t>
          </a:r>
          <a:r>
            <a:rPr lang="en-US" dirty="0"/>
            <a:t> </a:t>
          </a:r>
          <a:r>
            <a:rPr lang="en-US" dirty="0" err="1"/>
            <a:t>dari</a:t>
          </a:r>
          <a:r>
            <a:rPr lang="en-US" dirty="0"/>
            <a:t> </a:t>
          </a:r>
          <a:r>
            <a:rPr lang="en-US" dirty="0" err="1"/>
            <a:t>tanaman</a:t>
          </a:r>
          <a:r>
            <a:rPr lang="en-US" dirty="0"/>
            <a:t> Dahlia </a:t>
          </a:r>
        </a:p>
      </dgm:t>
    </dgm:pt>
    <dgm:pt modelId="{988CC0A0-3BD2-4F5C-AC6F-F5F86C9FE717}" type="parTrans" cxnId="{F720CC84-FE0A-4158-902A-B520B49CC10D}">
      <dgm:prSet/>
      <dgm:spPr/>
      <dgm:t>
        <a:bodyPr/>
        <a:lstStyle/>
        <a:p>
          <a:pPr algn="l"/>
          <a:endParaRPr lang="en-US"/>
        </a:p>
      </dgm:t>
    </dgm:pt>
    <dgm:pt modelId="{B09D6E04-02D0-43BE-A004-FD91EBE48B7D}" type="sibTrans" cxnId="{F720CC84-FE0A-4158-902A-B520B49CC10D}">
      <dgm:prSet/>
      <dgm:spPr/>
      <dgm:t>
        <a:bodyPr/>
        <a:lstStyle/>
        <a:p>
          <a:pPr algn="l"/>
          <a:endParaRPr lang="en-US"/>
        </a:p>
      </dgm:t>
    </dgm:pt>
    <dgm:pt modelId="{4BF787C8-65E9-4DA6-B8D6-34204C1AFACB}">
      <dgm:prSet phldrT="[Text]"/>
      <dgm:spPr/>
      <dgm:t>
        <a:bodyPr/>
        <a:lstStyle/>
        <a:p>
          <a:pPr algn="l"/>
          <a:endParaRPr lang="en-US" dirty="0"/>
        </a:p>
      </dgm:t>
    </dgm:pt>
    <dgm:pt modelId="{89A6C803-5F01-44D8-8C3A-6F7C2CF97DA8}" type="parTrans" cxnId="{E5981CC5-F44C-4B91-A805-4ACF6E505727}">
      <dgm:prSet/>
      <dgm:spPr/>
      <dgm:t>
        <a:bodyPr/>
        <a:lstStyle/>
        <a:p>
          <a:pPr algn="l"/>
          <a:endParaRPr lang="en-US"/>
        </a:p>
      </dgm:t>
    </dgm:pt>
    <dgm:pt modelId="{1D1171C7-3716-4CF0-8B61-4DF9700A151B}" type="sibTrans" cxnId="{E5981CC5-F44C-4B91-A805-4ACF6E505727}">
      <dgm:prSet/>
      <dgm:spPr/>
      <dgm:t>
        <a:bodyPr/>
        <a:lstStyle/>
        <a:p>
          <a:pPr algn="l"/>
          <a:endParaRPr lang="en-US"/>
        </a:p>
      </dgm:t>
    </dgm:pt>
    <dgm:pt modelId="{8E5962D3-1545-4029-9834-3DBE5BFF3755}">
      <dgm:prSet phldrT="[Text]" custScaleY="63961"/>
      <dgm:spPr/>
      <dgm:t>
        <a:bodyPr/>
        <a:lstStyle/>
        <a:p>
          <a:pPr algn="l"/>
          <a:endParaRPr lang="en-US" dirty="0"/>
        </a:p>
      </dgm:t>
    </dgm:pt>
    <dgm:pt modelId="{8759F0E1-9099-41F4-A2DB-1C1886C71F60}" type="parTrans" cxnId="{C00B39EC-990E-44F7-884C-C3124027CF13}">
      <dgm:prSet/>
      <dgm:spPr/>
      <dgm:t>
        <a:bodyPr/>
        <a:lstStyle/>
        <a:p>
          <a:pPr algn="l"/>
          <a:endParaRPr lang="en-US"/>
        </a:p>
      </dgm:t>
    </dgm:pt>
    <dgm:pt modelId="{B3A7094D-D86A-4768-AB8C-C8CDBC27B0BD}" type="sibTrans" cxnId="{C00B39EC-990E-44F7-884C-C3124027CF13}">
      <dgm:prSet/>
      <dgm:spPr/>
      <dgm:t>
        <a:bodyPr/>
        <a:lstStyle/>
        <a:p>
          <a:pPr algn="l"/>
          <a:endParaRPr lang="en-US"/>
        </a:p>
      </dgm:t>
    </dgm:pt>
    <dgm:pt modelId="{70FD4386-8C2E-4FC7-AD30-0712B41B4F93}">
      <dgm:prSet phldrT="[Text]"/>
      <dgm:spPr/>
      <dgm:t>
        <a:bodyPr/>
        <a:lstStyle/>
        <a:p>
          <a:endParaRPr lang="en-US" dirty="0"/>
        </a:p>
      </dgm:t>
    </dgm:pt>
    <dgm:pt modelId="{60697B01-DF98-4FDB-9D3E-93426F3D4A67}" type="parTrans" cxnId="{240DA7CC-805A-4998-8635-A243901875B4}">
      <dgm:prSet/>
      <dgm:spPr/>
      <dgm:t>
        <a:bodyPr/>
        <a:lstStyle/>
        <a:p>
          <a:endParaRPr lang="en-US"/>
        </a:p>
      </dgm:t>
    </dgm:pt>
    <dgm:pt modelId="{F886069B-E187-4CDD-A7A8-40651D9A977C}" type="sibTrans" cxnId="{240DA7CC-805A-4998-8635-A243901875B4}">
      <dgm:prSet/>
      <dgm:spPr/>
      <dgm:t>
        <a:bodyPr/>
        <a:lstStyle/>
        <a:p>
          <a:endParaRPr lang="en-US"/>
        </a:p>
      </dgm:t>
    </dgm:pt>
    <dgm:pt modelId="{F96BECA2-1209-43AF-A4AD-28E82A4DD06B}">
      <dgm:prSet phldrT="[Text]" custScaleX="147852" custScaleY="43104" custLinFactX="-39323" custLinFactNeighborX="-100000" custLinFactNeighborY="-2530"/>
      <dgm:spPr/>
      <dgm:t>
        <a:bodyPr/>
        <a:lstStyle/>
        <a:p>
          <a:endParaRPr lang="en-US" dirty="0"/>
        </a:p>
      </dgm:t>
    </dgm:pt>
    <dgm:pt modelId="{E71F17B3-4504-4F13-8384-31A29A87C282}" type="parTrans" cxnId="{45421009-00DC-4338-AC2E-9617577752D5}">
      <dgm:prSet/>
      <dgm:spPr/>
      <dgm:t>
        <a:bodyPr/>
        <a:lstStyle/>
        <a:p>
          <a:endParaRPr lang="en-US"/>
        </a:p>
      </dgm:t>
    </dgm:pt>
    <dgm:pt modelId="{F79A8495-FF06-40C2-B9D6-71489D14F88C}" type="sibTrans" cxnId="{45421009-00DC-4338-AC2E-9617577752D5}">
      <dgm:prSet/>
      <dgm:spPr/>
      <dgm:t>
        <a:bodyPr/>
        <a:lstStyle/>
        <a:p>
          <a:endParaRPr lang="en-US"/>
        </a:p>
      </dgm:t>
    </dgm:pt>
    <dgm:pt modelId="{FE2AAEE1-CB38-44E1-B8F7-72FF073F3498}">
      <dgm:prSet phldrT="[Text]"/>
      <dgm:spPr/>
      <dgm:t>
        <a:bodyPr/>
        <a:lstStyle/>
        <a:p>
          <a:pPr algn="l"/>
          <a:r>
            <a:rPr lang="en-US" dirty="0" smtClean="0"/>
            <a:t> </a:t>
          </a:r>
          <a:endParaRPr lang="en-US" dirty="0"/>
        </a:p>
      </dgm:t>
    </dgm:pt>
    <dgm:pt modelId="{B8E39C8C-5737-44DB-8A35-4952F3C1688A}" type="sibTrans" cxnId="{57A76962-390B-4677-8225-EC228464B357}">
      <dgm:prSet/>
      <dgm:spPr/>
      <dgm:t>
        <a:bodyPr/>
        <a:lstStyle/>
        <a:p>
          <a:pPr algn="l"/>
          <a:endParaRPr lang="en-US"/>
        </a:p>
      </dgm:t>
    </dgm:pt>
    <dgm:pt modelId="{CA470025-0E7D-4CCD-B6C4-C1AE1F53829A}" type="parTrans" cxnId="{57A76962-390B-4677-8225-EC228464B357}">
      <dgm:prSet/>
      <dgm:spPr/>
      <dgm:t>
        <a:bodyPr/>
        <a:lstStyle/>
        <a:p>
          <a:pPr algn="l"/>
          <a:endParaRPr lang="en-US"/>
        </a:p>
      </dgm:t>
    </dgm:pt>
    <dgm:pt modelId="{45B91FFC-1022-4CE0-A3A9-60BCEF2C9EFB}" type="pres">
      <dgm:prSet presAssocID="{861D45F5-266C-45F3-8998-BA05C86F2E03}" presName="arrowDiagram" presStyleCnt="0">
        <dgm:presLayoutVars>
          <dgm:chMax val="5"/>
          <dgm:dir/>
          <dgm:resizeHandles val="exact"/>
        </dgm:presLayoutVars>
      </dgm:prSet>
      <dgm:spPr/>
    </dgm:pt>
    <dgm:pt modelId="{408B67B9-B3F0-4135-9F26-A53D2813B3AD}" type="pres">
      <dgm:prSet presAssocID="{861D45F5-266C-45F3-8998-BA05C86F2E03}" presName="arrow" presStyleLbl="bgShp" presStyleIdx="0" presStyleCnt="1" custScaleX="120508" custLinFactNeighborX="-293"/>
      <dgm:spPr/>
    </dgm:pt>
    <dgm:pt modelId="{9A85C438-CF30-4D99-827F-4ED73FC7D580}" type="pres">
      <dgm:prSet presAssocID="{861D45F5-266C-45F3-8998-BA05C86F2E03}" presName="arrowDiagram5" presStyleCnt="0"/>
      <dgm:spPr/>
    </dgm:pt>
    <dgm:pt modelId="{299D43F3-CDDE-4C4F-A23E-106A4498EFF4}" type="pres">
      <dgm:prSet presAssocID="{FE2AAEE1-CB38-44E1-B8F7-72FF073F3498}" presName="bullet5a" presStyleLbl="node1" presStyleIdx="0" presStyleCnt="5" custLinFactX="-200000" custLinFactNeighborX="-244514" custLinFactNeighborY="95114"/>
      <dgm:spPr/>
    </dgm:pt>
    <dgm:pt modelId="{FBDE2F0C-7D6F-4420-A73A-1384847A41E2}" type="pres">
      <dgm:prSet presAssocID="{FE2AAEE1-CB38-44E1-B8F7-72FF073F3498}" presName="textBox5a" presStyleLbl="revTx" presStyleIdx="0" presStyleCnt="5" custScaleX="118214" custScaleY="52520" custLinFactX="-70282" custLinFactNeighborX="-100000" custLinFactNeighborY="7380">
        <dgm:presLayoutVars>
          <dgm:bulletEnabled val="1"/>
        </dgm:presLayoutVars>
      </dgm:prSet>
      <dgm:spPr/>
      <dgm:t>
        <a:bodyPr/>
        <a:lstStyle/>
        <a:p>
          <a:endParaRPr lang="en-US"/>
        </a:p>
      </dgm:t>
    </dgm:pt>
    <dgm:pt modelId="{63514289-5751-4FDA-A96D-493BBFE5E582}" type="pres">
      <dgm:prSet presAssocID="{4D0D69F6-28CE-4DE1-B094-D8C58237D3D4}" presName="bullet5b" presStyleLbl="node1" presStyleIdx="1" presStyleCnt="5" custLinFactX="-200000" custLinFactY="63122" custLinFactNeighborX="-203357" custLinFactNeighborY="100000"/>
      <dgm:spPr/>
    </dgm:pt>
    <dgm:pt modelId="{C49B5A10-C39F-4E05-8698-749F192A540B}" type="pres">
      <dgm:prSet presAssocID="{4D0D69F6-28CE-4DE1-B094-D8C58237D3D4}" presName="textBox5b" presStyleLbl="revTx" presStyleIdx="1" presStyleCnt="5" custScaleX="137893" custScaleY="43190" custLinFactX="-27469" custLinFactNeighborX="-100000" custLinFactNeighborY="-73168">
        <dgm:presLayoutVars>
          <dgm:bulletEnabled val="1"/>
        </dgm:presLayoutVars>
      </dgm:prSet>
      <dgm:spPr/>
      <dgm:t>
        <a:bodyPr/>
        <a:lstStyle/>
        <a:p>
          <a:endParaRPr lang="en-US"/>
        </a:p>
      </dgm:t>
    </dgm:pt>
    <dgm:pt modelId="{F8469C00-390F-4D62-80BB-4D695043C018}" type="pres">
      <dgm:prSet presAssocID="{B9506886-8CAD-4ACE-B1C5-AEA3E101C15C}" presName="bullet5c" presStyleLbl="node1" presStyleIdx="2" presStyleCnt="5" custLinFactX="-200000" custLinFactY="80609" custLinFactNeighborX="-231152" custLinFactNeighborY="100000"/>
      <dgm:spPr/>
    </dgm:pt>
    <dgm:pt modelId="{F9482DEB-86FC-43D7-A9EE-B9D9DA82FB5D}" type="pres">
      <dgm:prSet presAssocID="{B9506886-8CAD-4ACE-B1C5-AEA3E101C15C}" presName="textBox5c" presStyleLbl="revTx" presStyleIdx="2" presStyleCnt="5" custScaleX="99764" custScaleY="45775" custLinFactX="-26160" custLinFactNeighborX="-100000" custLinFactNeighborY="7445">
        <dgm:presLayoutVars>
          <dgm:bulletEnabled val="1"/>
        </dgm:presLayoutVars>
      </dgm:prSet>
      <dgm:spPr/>
      <dgm:t>
        <a:bodyPr/>
        <a:lstStyle/>
        <a:p>
          <a:endParaRPr lang="en-US"/>
        </a:p>
      </dgm:t>
    </dgm:pt>
    <dgm:pt modelId="{2F027762-501D-4D2B-8B7E-9C9D8294A47F}" type="pres">
      <dgm:prSet presAssocID="{0176946E-D9E6-489F-AA3E-4936CA403419}" presName="bullet5d" presStyleLbl="node1" presStyleIdx="3" presStyleCnt="5" custLinFactX="-200000" custLinFactY="41549" custLinFactNeighborX="-218851" custLinFactNeighborY="100000"/>
      <dgm:spPr/>
    </dgm:pt>
    <dgm:pt modelId="{88F81E12-5BD2-41D5-BB28-3F0A715D93A7}" type="pres">
      <dgm:prSet presAssocID="{0176946E-D9E6-489F-AA3E-4936CA403419}" presName="textBox5d" presStyleLbl="revTx" presStyleIdx="3" presStyleCnt="5" custScaleY="63246" custLinFactX="-43829" custLinFactNeighborX="-100000" custLinFactNeighborY="12165">
        <dgm:presLayoutVars>
          <dgm:bulletEnabled val="1"/>
        </dgm:presLayoutVars>
      </dgm:prSet>
      <dgm:spPr/>
      <dgm:t>
        <a:bodyPr/>
        <a:lstStyle/>
        <a:p>
          <a:endParaRPr lang="en-US"/>
        </a:p>
      </dgm:t>
    </dgm:pt>
    <dgm:pt modelId="{1BEF7FF8-58A7-4CA2-BE6E-B30A738CD4A0}" type="pres">
      <dgm:prSet presAssocID="{AC968E8B-F9B8-487D-9D83-AAE377EF1537}" presName="bullet5e" presStyleLbl="node1" presStyleIdx="4" presStyleCnt="5" custLinFactX="-164287" custLinFactNeighborX="-200000" custLinFactNeighborY="91706"/>
      <dgm:spPr/>
      <dgm:t>
        <a:bodyPr/>
        <a:lstStyle/>
        <a:p>
          <a:endParaRPr lang="en-US"/>
        </a:p>
      </dgm:t>
    </dgm:pt>
    <dgm:pt modelId="{3139234E-4858-4945-8986-7AF488E49882}" type="pres">
      <dgm:prSet presAssocID="{AC968E8B-F9B8-487D-9D83-AAE377EF1537}" presName="textBox5e" presStyleLbl="revTx" presStyleIdx="4" presStyleCnt="5" custScaleX="114302" custScaleY="43104" custLinFactX="-54692" custLinFactNeighborX="-100000" custLinFactNeighborY="-2530">
        <dgm:presLayoutVars>
          <dgm:bulletEnabled val="1"/>
        </dgm:presLayoutVars>
      </dgm:prSet>
      <dgm:spPr/>
      <dgm:t>
        <a:bodyPr/>
        <a:lstStyle/>
        <a:p>
          <a:endParaRPr lang="en-US"/>
        </a:p>
      </dgm:t>
    </dgm:pt>
  </dgm:ptLst>
  <dgm:cxnLst>
    <dgm:cxn modelId="{240DA7CC-805A-4998-8635-A243901875B4}" srcId="{861D45F5-266C-45F3-8998-BA05C86F2E03}" destId="{70FD4386-8C2E-4FC7-AD30-0712B41B4F93}" srcOrd="6" destOrd="0" parTransId="{60697B01-DF98-4FDB-9D3E-93426F3D4A67}" sibTransId="{F886069B-E187-4CDD-A7A8-40651D9A977C}"/>
    <dgm:cxn modelId="{ECD40AD5-8F54-42BE-B76D-092401D33FEC}" srcId="{861D45F5-266C-45F3-8998-BA05C86F2E03}" destId="{AC968E8B-F9B8-487D-9D83-AAE377EF1537}" srcOrd="4" destOrd="0" parTransId="{85A1EE66-EEEF-494C-8BBC-0D009EC749F1}" sibTransId="{A3BCC551-B5F3-4FED-8D6A-E63B6EC0F4B9}"/>
    <dgm:cxn modelId="{B0A89628-237E-4199-8099-7695F0C7CB6B}" type="presOf" srcId="{AC968E8B-F9B8-487D-9D83-AAE377EF1537}" destId="{3139234E-4858-4945-8986-7AF488E49882}" srcOrd="0" destOrd="0" presId="urn:microsoft.com/office/officeart/2005/8/layout/arrow2"/>
    <dgm:cxn modelId="{45421009-00DC-4338-AC2E-9617577752D5}" srcId="{861D45F5-266C-45F3-8998-BA05C86F2E03}" destId="{F96BECA2-1209-43AF-A4AD-28E82A4DD06B}" srcOrd="5" destOrd="0" parTransId="{E71F17B3-4504-4F13-8384-31A29A87C282}" sibTransId="{F79A8495-FF06-40C2-B9D6-71489D14F88C}"/>
    <dgm:cxn modelId="{91605BB5-F4AF-4E35-A83E-06DD0C4B9052}" type="presOf" srcId="{861D45F5-266C-45F3-8998-BA05C86F2E03}" destId="{45B91FFC-1022-4CE0-A3A9-60BCEF2C9EFB}" srcOrd="0" destOrd="0" presId="urn:microsoft.com/office/officeart/2005/8/layout/arrow2"/>
    <dgm:cxn modelId="{2E40C344-B5A3-4A77-8B85-0AEF7BBC0D30}" type="presOf" srcId="{0176946E-D9E6-489F-AA3E-4936CA403419}" destId="{88F81E12-5BD2-41D5-BB28-3F0A715D93A7}" srcOrd="0" destOrd="0" presId="urn:microsoft.com/office/officeart/2005/8/layout/arrow2"/>
    <dgm:cxn modelId="{F720CC84-FE0A-4158-902A-B520B49CC10D}" srcId="{861D45F5-266C-45F3-8998-BA05C86F2E03}" destId="{4D0D69F6-28CE-4DE1-B094-D8C58237D3D4}" srcOrd="1" destOrd="0" parTransId="{988CC0A0-3BD2-4F5C-AC6F-F5F86C9FE717}" sibTransId="{B09D6E04-02D0-43BE-A004-FD91EBE48B7D}"/>
    <dgm:cxn modelId="{E5981CC5-F44C-4B91-A805-4ACF6E505727}" srcId="{861D45F5-266C-45F3-8998-BA05C86F2E03}" destId="{4BF787C8-65E9-4DA6-B8D6-34204C1AFACB}" srcOrd="8" destOrd="0" parTransId="{89A6C803-5F01-44D8-8C3A-6F7C2CF97DA8}" sibTransId="{1D1171C7-3716-4CF0-8B61-4DF9700A151B}"/>
    <dgm:cxn modelId="{87624895-B7CE-41E6-8C05-A80F4717755C}" srcId="{861D45F5-266C-45F3-8998-BA05C86F2E03}" destId="{0176946E-D9E6-489F-AA3E-4936CA403419}" srcOrd="3" destOrd="0" parTransId="{E7529A86-40AE-40BE-9615-43D4ACBC704B}" sibTransId="{244F04B7-9254-4326-A49A-0F2B5B441C1A}"/>
    <dgm:cxn modelId="{0F105597-30C0-486D-9E86-E2663B9A3E20}" type="presOf" srcId="{FE2AAEE1-CB38-44E1-B8F7-72FF073F3498}" destId="{FBDE2F0C-7D6F-4420-A73A-1384847A41E2}" srcOrd="0" destOrd="0" presId="urn:microsoft.com/office/officeart/2005/8/layout/arrow2"/>
    <dgm:cxn modelId="{84F26B1B-099D-4D64-8149-6F078D2EB45A}" srcId="{861D45F5-266C-45F3-8998-BA05C86F2E03}" destId="{B9506886-8CAD-4ACE-B1C5-AEA3E101C15C}" srcOrd="2" destOrd="0" parTransId="{70A7399D-8C7F-474B-A000-B4A13E7F8A4C}" sibTransId="{B0C2C48E-3C1C-4B64-B3D7-62E6DCCA9851}"/>
    <dgm:cxn modelId="{57A76962-390B-4677-8225-EC228464B357}" srcId="{861D45F5-266C-45F3-8998-BA05C86F2E03}" destId="{FE2AAEE1-CB38-44E1-B8F7-72FF073F3498}" srcOrd="0" destOrd="0" parTransId="{CA470025-0E7D-4CCD-B6C4-C1AE1F53829A}" sibTransId="{B8E39C8C-5737-44DB-8A35-4952F3C1688A}"/>
    <dgm:cxn modelId="{EE8FFADE-3187-43D0-AF3C-9E016253E72E}" type="presOf" srcId="{B9506886-8CAD-4ACE-B1C5-AEA3E101C15C}" destId="{F9482DEB-86FC-43D7-A9EE-B9D9DA82FB5D}" srcOrd="0" destOrd="0" presId="urn:microsoft.com/office/officeart/2005/8/layout/arrow2"/>
    <dgm:cxn modelId="{C00B39EC-990E-44F7-884C-C3124027CF13}" srcId="{861D45F5-266C-45F3-8998-BA05C86F2E03}" destId="{8E5962D3-1545-4029-9834-3DBE5BFF3755}" srcOrd="7" destOrd="0" parTransId="{8759F0E1-9099-41F4-A2DB-1C1886C71F60}" sibTransId="{B3A7094D-D86A-4768-AB8C-C8CDBC27B0BD}"/>
    <dgm:cxn modelId="{5506FCB8-089F-458E-A654-8922EBD47D04}" type="presOf" srcId="{4D0D69F6-28CE-4DE1-B094-D8C58237D3D4}" destId="{C49B5A10-C39F-4E05-8698-749F192A540B}" srcOrd="0" destOrd="0" presId="urn:microsoft.com/office/officeart/2005/8/layout/arrow2"/>
    <dgm:cxn modelId="{1E0C6F27-6375-4160-A667-79FDAC87014C}" type="presParOf" srcId="{45B91FFC-1022-4CE0-A3A9-60BCEF2C9EFB}" destId="{408B67B9-B3F0-4135-9F26-A53D2813B3AD}" srcOrd="0" destOrd="0" presId="urn:microsoft.com/office/officeart/2005/8/layout/arrow2"/>
    <dgm:cxn modelId="{8CF35B1B-FD21-47CE-8A47-AF0DD10EA1B8}" type="presParOf" srcId="{45B91FFC-1022-4CE0-A3A9-60BCEF2C9EFB}" destId="{9A85C438-CF30-4D99-827F-4ED73FC7D580}" srcOrd="1" destOrd="0" presId="urn:microsoft.com/office/officeart/2005/8/layout/arrow2"/>
    <dgm:cxn modelId="{AD6DA2F0-B7D1-4D59-9800-C6BE1EBB642E}" type="presParOf" srcId="{9A85C438-CF30-4D99-827F-4ED73FC7D580}" destId="{299D43F3-CDDE-4C4F-A23E-106A4498EFF4}" srcOrd="0" destOrd="0" presId="urn:microsoft.com/office/officeart/2005/8/layout/arrow2"/>
    <dgm:cxn modelId="{F2369616-7294-4CBD-8402-C79F212AAC10}" type="presParOf" srcId="{9A85C438-CF30-4D99-827F-4ED73FC7D580}" destId="{FBDE2F0C-7D6F-4420-A73A-1384847A41E2}" srcOrd="1" destOrd="0" presId="urn:microsoft.com/office/officeart/2005/8/layout/arrow2"/>
    <dgm:cxn modelId="{D4087D35-8108-400A-B3B6-06B9693C903A}" type="presParOf" srcId="{9A85C438-CF30-4D99-827F-4ED73FC7D580}" destId="{63514289-5751-4FDA-A96D-493BBFE5E582}" srcOrd="2" destOrd="0" presId="urn:microsoft.com/office/officeart/2005/8/layout/arrow2"/>
    <dgm:cxn modelId="{D820C498-2181-4C49-BF3B-08B7610BB7A5}" type="presParOf" srcId="{9A85C438-CF30-4D99-827F-4ED73FC7D580}" destId="{C49B5A10-C39F-4E05-8698-749F192A540B}" srcOrd="3" destOrd="0" presId="urn:microsoft.com/office/officeart/2005/8/layout/arrow2"/>
    <dgm:cxn modelId="{760A05F4-A84F-470F-AF61-B57C0D90C4CA}" type="presParOf" srcId="{9A85C438-CF30-4D99-827F-4ED73FC7D580}" destId="{F8469C00-390F-4D62-80BB-4D695043C018}" srcOrd="4" destOrd="0" presId="urn:microsoft.com/office/officeart/2005/8/layout/arrow2"/>
    <dgm:cxn modelId="{B70AB764-DBA2-4270-A626-C0F4D851476E}" type="presParOf" srcId="{9A85C438-CF30-4D99-827F-4ED73FC7D580}" destId="{F9482DEB-86FC-43D7-A9EE-B9D9DA82FB5D}" srcOrd="5" destOrd="0" presId="urn:microsoft.com/office/officeart/2005/8/layout/arrow2"/>
    <dgm:cxn modelId="{7EFA18DB-E6DB-4BB0-84DB-9B96C2D67FE1}" type="presParOf" srcId="{9A85C438-CF30-4D99-827F-4ED73FC7D580}" destId="{2F027762-501D-4D2B-8B7E-9C9D8294A47F}" srcOrd="6" destOrd="0" presId="urn:microsoft.com/office/officeart/2005/8/layout/arrow2"/>
    <dgm:cxn modelId="{B312A374-7C06-479F-B451-DB8157228472}" type="presParOf" srcId="{9A85C438-CF30-4D99-827F-4ED73FC7D580}" destId="{88F81E12-5BD2-41D5-BB28-3F0A715D93A7}" srcOrd="7" destOrd="0" presId="urn:microsoft.com/office/officeart/2005/8/layout/arrow2"/>
    <dgm:cxn modelId="{EFD19D9F-69B9-4509-964C-42F3466C3272}" type="presParOf" srcId="{9A85C438-CF30-4D99-827F-4ED73FC7D580}" destId="{1BEF7FF8-58A7-4CA2-BE6E-B30A738CD4A0}" srcOrd="8" destOrd="0" presId="urn:microsoft.com/office/officeart/2005/8/layout/arrow2"/>
    <dgm:cxn modelId="{0544BD14-D8FF-4A73-93B5-CD7A17B0DD53}" type="presParOf" srcId="{9A85C438-CF30-4D99-827F-4ED73FC7D580}" destId="{3139234E-4858-4945-8986-7AF488E49882}" srcOrd="9" destOrd="0" presId="urn:microsoft.com/office/officeart/2005/8/layout/arrow2"/>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41C1B-696B-4EC3-8915-575508596872}">
      <dsp:nvSpPr>
        <dsp:cNvPr id="0" name=""/>
        <dsp:cNvSpPr/>
      </dsp:nvSpPr>
      <dsp:spPr>
        <a:xfrm>
          <a:off x="2869" y="1537570"/>
          <a:ext cx="2508876" cy="100355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ID" sz="1500" kern="1200" dirty="0"/>
            <a:t>PENELITIAN DASAR</a:t>
          </a:r>
        </a:p>
        <a:p>
          <a:pPr lvl="0" algn="ctr" defTabSz="666750">
            <a:lnSpc>
              <a:spcPct val="90000"/>
            </a:lnSpc>
            <a:spcBef>
              <a:spcPct val="0"/>
            </a:spcBef>
            <a:spcAft>
              <a:spcPct val="35000"/>
            </a:spcAft>
          </a:pPr>
          <a:r>
            <a:rPr lang="en-ID" sz="1500" kern="1200" dirty="0"/>
            <a:t>(TKT 1-3)</a:t>
          </a:r>
          <a:endParaRPr lang="en-US" sz="1500" kern="1200" dirty="0"/>
        </a:p>
      </dsp:txBody>
      <dsp:txXfrm>
        <a:off x="2869" y="1537570"/>
        <a:ext cx="2257989" cy="1003550"/>
      </dsp:txXfrm>
    </dsp:sp>
    <dsp:sp modelId="{007CB534-520B-4BEB-86DB-2A8787F6A32C}">
      <dsp:nvSpPr>
        <dsp:cNvPr id="0" name=""/>
        <dsp:cNvSpPr/>
      </dsp:nvSpPr>
      <dsp:spPr>
        <a:xfrm>
          <a:off x="2009969" y="1530224"/>
          <a:ext cx="2508876" cy="1003550"/>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ID" sz="1500" kern="1200" dirty="0"/>
            <a:t>PENELITIAN TERAPAN</a:t>
          </a:r>
        </a:p>
        <a:p>
          <a:pPr lvl="0" algn="ctr" defTabSz="666750">
            <a:lnSpc>
              <a:spcPct val="90000"/>
            </a:lnSpc>
            <a:spcBef>
              <a:spcPct val="0"/>
            </a:spcBef>
            <a:spcAft>
              <a:spcPct val="35000"/>
            </a:spcAft>
          </a:pPr>
          <a:r>
            <a:rPr lang="en-ID" sz="1500" kern="1200" dirty="0"/>
            <a:t>(TKT 4-6)</a:t>
          </a:r>
          <a:endParaRPr lang="en-US" sz="1500" kern="1200" dirty="0"/>
        </a:p>
      </dsp:txBody>
      <dsp:txXfrm>
        <a:off x="2511744" y="1530224"/>
        <a:ext cx="1505326" cy="1003550"/>
      </dsp:txXfrm>
    </dsp:sp>
    <dsp:sp modelId="{AE305C1B-DF14-49AD-B775-6BFA747270B0}">
      <dsp:nvSpPr>
        <dsp:cNvPr id="0" name=""/>
        <dsp:cNvSpPr/>
      </dsp:nvSpPr>
      <dsp:spPr>
        <a:xfrm>
          <a:off x="4017070" y="1530224"/>
          <a:ext cx="2508876" cy="1003550"/>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ID" sz="1500" kern="1200" dirty="0"/>
            <a:t>PENELITIAN PENGEMBANGAN (TKT 7-9)</a:t>
          </a:r>
        </a:p>
        <a:p>
          <a:pPr lvl="0" algn="ctr" defTabSz="666750">
            <a:lnSpc>
              <a:spcPct val="90000"/>
            </a:lnSpc>
            <a:spcBef>
              <a:spcPct val="0"/>
            </a:spcBef>
            <a:spcAft>
              <a:spcPct val="35000"/>
            </a:spcAft>
          </a:pPr>
          <a:endParaRPr lang="en-US" sz="1500" kern="1200" dirty="0"/>
        </a:p>
      </dsp:txBody>
      <dsp:txXfrm>
        <a:off x="4518845" y="1530224"/>
        <a:ext cx="1505326" cy="1003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B700D2-5C9A-46BD-8473-62C82609A6B4}" type="datetimeFigureOut">
              <a:rPr lang="en-US"/>
              <a:pPr>
                <a:defRPr/>
              </a:pPr>
              <a:t>9/9/2020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F514F5A-953E-49EC-AE4C-685AFEEBFDF3}" type="slidenum">
              <a:rPr lang="en-US"/>
              <a:pPr>
                <a:defRPr/>
              </a:pPr>
              <a:t>‹#›</a:t>
            </a:fld>
            <a:endParaRPr lang="en-US"/>
          </a:p>
        </p:txBody>
      </p:sp>
    </p:spTree>
    <p:extLst>
      <p:ext uri="{BB962C8B-B14F-4D97-AF65-F5344CB8AC3E}">
        <p14:creationId xmlns:p14="http://schemas.microsoft.com/office/powerpoint/2010/main" val="505737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514F5A-953E-49EC-AE4C-685AFEEBFDF3}" type="slidenum">
              <a:rPr lang="en-US" smtClean="0"/>
              <a:pPr>
                <a:defRPr/>
              </a:pPr>
              <a:t>3</a:t>
            </a:fld>
            <a:endParaRPr lang="en-US"/>
          </a:p>
        </p:txBody>
      </p:sp>
    </p:spTree>
    <p:extLst>
      <p:ext uri="{BB962C8B-B14F-4D97-AF65-F5344CB8AC3E}">
        <p14:creationId xmlns:p14="http://schemas.microsoft.com/office/powerpoint/2010/main" val="398269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Penjelasan</a:t>
            </a:r>
            <a:r>
              <a:rPr lang="id-ID" baseline="0" dirty="0" smtClean="0"/>
              <a:t> :</a:t>
            </a:r>
          </a:p>
          <a:p>
            <a:pPr marL="228600" indent="-228600">
              <a:buFont typeface="+mj-lt"/>
              <a:buAutoNum type="arabicPeriod"/>
            </a:pPr>
            <a:r>
              <a:rPr lang="id-ID" dirty="0" smtClean="0"/>
              <a:t>Model I : peta jalan yang mulai dari riset dasar, riset terapan dan berakhir pada riset pengembangan,</a:t>
            </a:r>
            <a:r>
              <a:rPr lang="id-ID" baseline="0" dirty="0" smtClean="0"/>
              <a:t> peta jalan ini dicirikan adanya kesinambungan dari tahun ketahun </a:t>
            </a:r>
            <a:endParaRPr lang="id-ID" dirty="0" smtClean="0"/>
          </a:p>
          <a:p>
            <a:pPr marL="228600" indent="-228600">
              <a:buFont typeface="+mj-lt"/>
              <a:buAutoNum type="arabicPeriod"/>
            </a:pPr>
            <a:r>
              <a:rPr lang="id-ID" dirty="0" smtClean="0"/>
              <a:t>Model</a:t>
            </a:r>
            <a:r>
              <a:rPr lang="id-ID" baseline="0" dirty="0" smtClean="0"/>
              <a:t> 2 : peta jalan dimana riset dasar sudah tersedia/ sudah ada kemudian dilanjutkan pada tahap riset terapan dan berakhir pada riset pengembangan</a:t>
            </a:r>
          </a:p>
          <a:p>
            <a:pPr marL="228600" indent="-228600">
              <a:buFont typeface="+mj-lt"/>
              <a:buAutoNum type="arabicPeriod"/>
            </a:pPr>
            <a:r>
              <a:rPr lang="id-ID" baseline="0" dirty="0" smtClean="0"/>
              <a:t>Model 3: hampir sama degan model 2, tetapi masih membutuhkan waktu yang lama pada riset terapan dan riset pengembangan.</a:t>
            </a:r>
          </a:p>
          <a:p>
            <a:pPr marL="228600" indent="-228600">
              <a:buFont typeface="+mj-lt"/>
              <a:buAutoNum type="arabicPeriod"/>
            </a:pPr>
            <a:r>
              <a:rPr lang="id-ID" baseline="0" dirty="0" smtClean="0"/>
              <a:t>Model 4: peta jalan yang hanya fokus pada riset dasar. </a:t>
            </a:r>
          </a:p>
          <a:p>
            <a:pPr marL="228600" indent="-228600">
              <a:buFont typeface="+mj-lt"/>
              <a:buAutoNum type="arabicPeriod"/>
            </a:pPr>
            <a:r>
              <a:rPr lang="id-ID" baseline="0" dirty="0" smtClean="0"/>
              <a:t>Model 5: peta jalan yang hanya fokus pada riset terapan (teknologi).</a:t>
            </a:r>
          </a:p>
          <a:p>
            <a:pPr marL="228600" indent="-228600">
              <a:buFont typeface="+mj-lt"/>
              <a:buAutoNum type="arabicPeriod"/>
            </a:pPr>
            <a:r>
              <a:rPr lang="id-ID" baseline="0" dirty="0" smtClean="0"/>
              <a:t>Model 6: peta jalan yang hanya fokus pada riset pengembangan (produk)</a:t>
            </a:r>
          </a:p>
          <a:p>
            <a:pPr marL="228600" indent="-228600">
              <a:buFont typeface="+mj-lt"/>
              <a:buAutoNum type="arabicPeriod"/>
            </a:pPr>
            <a:r>
              <a:rPr lang="id-ID" baseline="0" dirty="0" smtClean="0"/>
              <a:t>Luaran (outcome) masing-masing model dapat berbeda  antara lain HKI, teknologi, prototype, produk.</a:t>
            </a:r>
          </a:p>
          <a:p>
            <a:pPr marL="228600" indent="-228600">
              <a:buFont typeface="+mj-lt"/>
              <a:buAutoNum type="arabicPeriod"/>
            </a:pPr>
            <a:r>
              <a:rPr lang="id-ID" baseline="0" dirty="0" smtClean="0"/>
              <a:t>Peneliti tidak harus melakukan mulai riset dasar, riset terapan dan riset pengembangan (produk) secara berkelanjut/ berkesinambungan. Hal ini disesuaikan kepakaran peneliti. </a:t>
            </a:r>
          </a:p>
          <a:p>
            <a:pPr marL="228600" indent="-228600">
              <a:buFont typeface="+mj-lt"/>
              <a:buAutoNum type="arabicPeriod"/>
            </a:pPr>
            <a:r>
              <a:rPr lang="id-ID" dirty="0" smtClean="0"/>
              <a:t>Silahkan memberikan contoh.</a:t>
            </a:r>
            <a:endParaRPr lang="id-ID" dirty="0"/>
          </a:p>
        </p:txBody>
      </p:sp>
      <p:sp>
        <p:nvSpPr>
          <p:cNvPr id="4" name="Slide Number Placeholder 3"/>
          <p:cNvSpPr>
            <a:spLocks noGrp="1"/>
          </p:cNvSpPr>
          <p:nvPr>
            <p:ph type="sldNum" sz="quarter" idx="10"/>
          </p:nvPr>
        </p:nvSpPr>
        <p:spPr/>
        <p:txBody>
          <a:bodyPr/>
          <a:lstStyle/>
          <a:p>
            <a:fld id="{BEBE7A12-2AB0-4AC6-973A-C8F22A0A6DCD}" type="slidenum">
              <a:rPr lang="id-ID" smtClean="0"/>
              <a:pPr/>
              <a:t>94</a:t>
            </a:fld>
            <a:endParaRPr lang="id-ID"/>
          </a:p>
        </p:txBody>
      </p:sp>
    </p:spTree>
    <p:extLst>
      <p:ext uri="{BB962C8B-B14F-4D97-AF65-F5344CB8AC3E}">
        <p14:creationId xmlns:p14="http://schemas.microsoft.com/office/powerpoint/2010/main" val="373137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7DD99-9B6B-4CFA-994A-D37959C93BC8}" type="slidenum">
              <a:rPr lang="en-US" smtClean="0"/>
              <a:pPr fontAlgn="base">
                <a:spcBef>
                  <a:spcPct val="0"/>
                </a:spcBef>
                <a:spcAft>
                  <a:spcPct val="0"/>
                </a:spcAft>
                <a:defRPr/>
              </a:pPr>
              <a:t>95</a:t>
            </a:fld>
            <a:endParaRPr lang="en-US" smtClean="0"/>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98608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Penjelasan</a:t>
            </a:r>
            <a:r>
              <a:rPr lang="id-ID" baseline="0" dirty="0" smtClean="0"/>
              <a:t> :</a:t>
            </a:r>
          </a:p>
          <a:p>
            <a:r>
              <a:rPr lang="id-ID" baseline="0" dirty="0" smtClean="0"/>
              <a:t>Point 2 : Industri besar seperti electronik (Sony, apple, Samsung) dan automotif ( mercedes, toyota) umumnya Memiliki peta jalan mulai dari R&amp;D, peta jalan teknologi dan berakhir pada peta jalan produk.</a:t>
            </a:r>
          </a:p>
          <a:p>
            <a:r>
              <a:rPr lang="id-ID" baseline="0" dirty="0" smtClean="0"/>
              <a:t>Presenter : </a:t>
            </a:r>
          </a:p>
          <a:p>
            <a:r>
              <a:rPr lang="id-ID" baseline="0" dirty="0" smtClean="0"/>
              <a:t>dapat memberikan contoh seuai bidang kepakaran masing-masing.</a:t>
            </a:r>
          </a:p>
          <a:p>
            <a:r>
              <a:rPr lang="id-ID" baseline="0" dirty="0" smtClean="0"/>
              <a:t>Ditekan kembali kesalahan yang sering dilakukan pengusul, menggambar peta jalan sebagai alur penelitian/metoda atau kegiatan tahun penelitian yang diusulkan.</a:t>
            </a:r>
          </a:p>
          <a:p>
            <a:endParaRPr lang="id-ID" baseline="0" dirty="0" smtClean="0"/>
          </a:p>
          <a:p>
            <a:endParaRPr lang="id-ID" baseline="0" dirty="0" smtClean="0"/>
          </a:p>
        </p:txBody>
      </p:sp>
      <p:sp>
        <p:nvSpPr>
          <p:cNvPr id="4" name="Slide Number Placeholder 3"/>
          <p:cNvSpPr>
            <a:spLocks noGrp="1"/>
          </p:cNvSpPr>
          <p:nvPr>
            <p:ph type="sldNum" sz="quarter" idx="10"/>
          </p:nvPr>
        </p:nvSpPr>
        <p:spPr/>
        <p:txBody>
          <a:bodyPr/>
          <a:lstStyle/>
          <a:p>
            <a:fld id="{BEBE7A12-2AB0-4AC6-973A-C8F22A0A6DCD}" type="slidenum">
              <a:rPr lang="id-ID" smtClean="0"/>
              <a:pPr/>
              <a:t>97</a:t>
            </a:fld>
            <a:endParaRPr lang="id-ID"/>
          </a:p>
        </p:txBody>
      </p:sp>
    </p:spTree>
    <p:extLst>
      <p:ext uri="{BB962C8B-B14F-4D97-AF65-F5344CB8AC3E}">
        <p14:creationId xmlns:p14="http://schemas.microsoft.com/office/powerpoint/2010/main" val="332294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697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defTabSz="925513" fontAlgn="base">
              <a:spcBef>
                <a:spcPct val="0"/>
              </a:spcBef>
              <a:spcAft>
                <a:spcPct val="0"/>
              </a:spcAft>
              <a:defRPr sz="2400">
                <a:solidFill>
                  <a:schemeClr val="tx1"/>
                </a:solidFill>
                <a:latin typeface="Times New Roman" pitchFamily="18" charset="0"/>
              </a:defRPr>
            </a:lvl6pPr>
            <a:lvl7pPr marL="2971800" indent="-228600" defTabSz="925513" fontAlgn="base">
              <a:spcBef>
                <a:spcPct val="0"/>
              </a:spcBef>
              <a:spcAft>
                <a:spcPct val="0"/>
              </a:spcAft>
              <a:defRPr sz="2400">
                <a:solidFill>
                  <a:schemeClr val="tx1"/>
                </a:solidFill>
                <a:latin typeface="Times New Roman" pitchFamily="18" charset="0"/>
              </a:defRPr>
            </a:lvl7pPr>
            <a:lvl8pPr marL="3429000" indent="-228600" defTabSz="925513" fontAlgn="base">
              <a:spcBef>
                <a:spcPct val="0"/>
              </a:spcBef>
              <a:spcAft>
                <a:spcPct val="0"/>
              </a:spcAft>
              <a:defRPr sz="2400">
                <a:solidFill>
                  <a:schemeClr val="tx1"/>
                </a:solidFill>
                <a:latin typeface="Times New Roman" pitchFamily="18" charset="0"/>
              </a:defRPr>
            </a:lvl8pPr>
            <a:lvl9pPr marL="3886200" indent="-228600" defTabSz="925513" fontAlgn="base">
              <a:spcBef>
                <a:spcPct val="0"/>
              </a:spcBef>
              <a:spcAft>
                <a:spcPct val="0"/>
              </a:spcAft>
              <a:defRPr sz="2400">
                <a:solidFill>
                  <a:schemeClr val="tx1"/>
                </a:solidFill>
                <a:latin typeface="Times New Roman" pitchFamily="18" charset="0"/>
              </a:defRPr>
            </a:lvl9pPr>
          </a:lstStyle>
          <a:p>
            <a:fld id="{169D023F-2EB6-4984-BE7A-62A3617119F6}" type="slidenum">
              <a:rPr lang="zh-CN" altLang="en-GB" sz="1200"/>
              <a:pPr/>
              <a:t>100</a:t>
            </a:fld>
            <a:endParaRPr lang="en-GB" altLang="zh-CN" sz="120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zh-CN" sz="1000" dirty="0" smtClean="0"/>
              <a:t>Manuscripts contain many sections and each one has a definite purpose.</a:t>
            </a:r>
          </a:p>
          <a:p>
            <a:pPr marL="228600" indent="-228600" eaLnBrk="1" hangingPunct="1"/>
            <a:r>
              <a:rPr lang="en-US" altLang="zh-CN" sz="1000" dirty="0" smtClean="0"/>
              <a:t>1. At the beginning are the Title, Abstract, and Keywords which play important roles in terms of allowing the article to be easily found, easily indexed, and conveniently advertised to potential readers.</a:t>
            </a:r>
          </a:p>
          <a:p>
            <a:pPr marL="228600" indent="-228600" eaLnBrk="1" hangingPunct="1"/>
            <a:r>
              <a:rPr lang="en-US" altLang="zh-CN" sz="1000" dirty="0" smtClean="0"/>
              <a:t>2. The main text of the article is summarized by the IMRAD acronym: Introduction, Methods, Results, AND, Discussion.  This is where you must present your work and convey the main messages and findings effectively.</a:t>
            </a:r>
          </a:p>
          <a:p>
            <a:pPr marL="228600" indent="-228600" eaLnBrk="1" hangingPunct="1"/>
            <a:r>
              <a:rPr lang="en-US" altLang="zh-CN" sz="1000" dirty="0" smtClean="0"/>
              <a:t>3. The last grouping of sections bring up the end of the manuscript.  The Conclusion, Acknowledgements, References, and Supporting Materials.</a:t>
            </a:r>
          </a:p>
          <a:p>
            <a:pPr marL="228600" indent="-228600" eaLnBrk="1" hangingPunct="1"/>
            <a:r>
              <a:rPr lang="en-US" altLang="zh-CN" sz="1000" dirty="0" smtClean="0"/>
              <a:t>But these are just artificial groupings and the order change.  Some journals request the section of Discussions to be combined with Conclusion or Results. Some others need it to be an independent section. There are also other arrangements of the order (e.g., Methods put after R &amp; D</a:t>
            </a:r>
            <a:r>
              <a:rPr lang="en-US" altLang="zh-CN" sz="1000" dirty="0" smtClean="0">
                <a:latin typeface="Times"/>
              </a:rPr>
              <a:t>…</a:t>
            </a:r>
            <a:r>
              <a:rPr lang="en-US" altLang="zh-CN" sz="1000" dirty="0" smtClean="0"/>
              <a:t>). Read the Guide for Author for the specific criteria of your target journal!!! </a:t>
            </a:r>
          </a:p>
          <a:p>
            <a:pPr marL="228600" indent="-228600" eaLnBrk="1" hangingPunct="1"/>
            <a:endParaRPr lang="en-US" altLang="zh-CN" sz="1000" dirty="0" smtClean="0"/>
          </a:p>
          <a:p>
            <a:pPr marL="228600" indent="-228600" eaLnBrk="1" hangingPunct="1"/>
            <a:r>
              <a:rPr lang="en-US" altLang="zh-CN" sz="1000" dirty="0" smtClean="0"/>
              <a:t>Even though the article is presented in its final form in the structure I have just outlined, it is often better to write the manuscript according to a different order that allows you to develop your core messages and findings first:</a:t>
            </a:r>
            <a:endParaRPr lang="en-GB" sz="1000" dirty="0" smtClean="0"/>
          </a:p>
          <a:p>
            <a:pPr marL="228600" indent="-228600" eaLnBrk="1" hangingPunct="1">
              <a:buFontTx/>
              <a:buAutoNum type="arabicPeriod"/>
            </a:pPr>
            <a:r>
              <a:rPr lang="en-GB" sz="1000" dirty="0" smtClean="0"/>
              <a:t>Data- Figures and Tables</a:t>
            </a:r>
          </a:p>
          <a:p>
            <a:pPr marL="228600" indent="-228600" eaLnBrk="1" hangingPunct="1">
              <a:buFontTx/>
              <a:buAutoNum type="arabicPeriod"/>
            </a:pPr>
            <a:r>
              <a:rPr lang="en-GB" sz="1000" dirty="0" smtClean="0"/>
              <a:t>Methods, Results and Discussion</a:t>
            </a:r>
          </a:p>
          <a:p>
            <a:pPr marL="228600" indent="-228600" eaLnBrk="1" hangingPunct="1">
              <a:buFontTx/>
              <a:buAutoNum type="arabicPeriod"/>
            </a:pPr>
            <a:r>
              <a:rPr lang="en-GB" sz="1000" dirty="0" smtClean="0"/>
              <a:t>Conclusions and Introduction</a:t>
            </a:r>
          </a:p>
          <a:p>
            <a:pPr marL="228600" indent="-228600" eaLnBrk="1" hangingPunct="1">
              <a:buFontTx/>
              <a:buAutoNum type="arabicPeriod"/>
            </a:pPr>
            <a:r>
              <a:rPr lang="en-GB" sz="1000" dirty="0" smtClean="0"/>
              <a:t>Abstract and title</a:t>
            </a:r>
            <a:endParaRPr lang="en-US" sz="1000" dirty="0" smtClean="0"/>
          </a:p>
        </p:txBody>
      </p:sp>
    </p:spTree>
    <p:extLst>
      <p:ext uri="{BB962C8B-B14F-4D97-AF65-F5344CB8AC3E}">
        <p14:creationId xmlns:p14="http://schemas.microsoft.com/office/powerpoint/2010/main" val="177711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722FC-95ED-48DF-94E6-5C61C9BE0716}" type="slidenum">
              <a:rPr lang="en-US" smtClean="0"/>
              <a:t>107</a:t>
            </a:fld>
            <a:endParaRPr lang="en-US"/>
          </a:p>
        </p:txBody>
      </p:sp>
    </p:spTree>
    <p:extLst>
      <p:ext uri="{BB962C8B-B14F-4D97-AF65-F5344CB8AC3E}">
        <p14:creationId xmlns:p14="http://schemas.microsoft.com/office/powerpoint/2010/main" val="175341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40258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911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9623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6782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514F5A-953E-49EC-AE4C-685AFEEBFDF3}" type="slidenum">
              <a:rPr lang="en-US" smtClean="0"/>
              <a:pPr>
                <a:defRPr/>
              </a:pPr>
              <a:t>8</a:t>
            </a:fld>
            <a:endParaRPr lang="en-US"/>
          </a:p>
        </p:txBody>
      </p:sp>
    </p:spTree>
    <p:extLst>
      <p:ext uri="{BB962C8B-B14F-4D97-AF65-F5344CB8AC3E}">
        <p14:creationId xmlns:p14="http://schemas.microsoft.com/office/powerpoint/2010/main" val="374117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7904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5748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024506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17262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08956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529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2641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defTabSz="925513" fontAlgn="base">
              <a:spcBef>
                <a:spcPct val="0"/>
              </a:spcBef>
              <a:spcAft>
                <a:spcPct val="0"/>
              </a:spcAft>
              <a:defRPr sz="2400">
                <a:solidFill>
                  <a:schemeClr val="tx1"/>
                </a:solidFill>
                <a:latin typeface="Times New Roman" pitchFamily="18" charset="0"/>
              </a:defRPr>
            </a:lvl6pPr>
            <a:lvl7pPr marL="2971800" indent="-228600" defTabSz="925513" fontAlgn="base">
              <a:spcBef>
                <a:spcPct val="0"/>
              </a:spcBef>
              <a:spcAft>
                <a:spcPct val="0"/>
              </a:spcAft>
              <a:defRPr sz="2400">
                <a:solidFill>
                  <a:schemeClr val="tx1"/>
                </a:solidFill>
                <a:latin typeface="Times New Roman" pitchFamily="18" charset="0"/>
              </a:defRPr>
            </a:lvl7pPr>
            <a:lvl8pPr marL="3429000" indent="-228600" defTabSz="925513" fontAlgn="base">
              <a:spcBef>
                <a:spcPct val="0"/>
              </a:spcBef>
              <a:spcAft>
                <a:spcPct val="0"/>
              </a:spcAft>
              <a:defRPr sz="2400">
                <a:solidFill>
                  <a:schemeClr val="tx1"/>
                </a:solidFill>
                <a:latin typeface="Times New Roman" pitchFamily="18" charset="0"/>
              </a:defRPr>
            </a:lvl8pPr>
            <a:lvl9pPr marL="3886200" indent="-228600" defTabSz="925513" fontAlgn="base">
              <a:spcBef>
                <a:spcPct val="0"/>
              </a:spcBef>
              <a:spcAft>
                <a:spcPct val="0"/>
              </a:spcAft>
              <a:defRPr sz="2400">
                <a:solidFill>
                  <a:schemeClr val="tx1"/>
                </a:solidFill>
                <a:latin typeface="Times New Roman" pitchFamily="18" charset="0"/>
              </a:defRPr>
            </a:lvl9pPr>
          </a:lstStyle>
          <a:p>
            <a:fld id="{BD3C2F5A-4EC1-4801-931F-1E19277F178C}" type="slidenum">
              <a:rPr lang="zh-CN" altLang="en-GB" sz="1200"/>
              <a:pPr/>
              <a:t>148</a:t>
            </a:fld>
            <a:endParaRPr lang="en-GB" altLang="zh-CN" sz="120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69755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35354668-0322-4B47-9B90-AE136845DF18}" type="slidenum">
              <a:rPr lang="en-GB"/>
              <a:pPr/>
              <a:t>151</a:t>
            </a:fld>
            <a:endParaRPr lang="en-GB"/>
          </a:p>
        </p:txBody>
      </p:sp>
      <p:sp>
        <p:nvSpPr>
          <p:cNvPr id="430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43012" name="Text Box 2"/>
          <p:cNvSpPr>
            <a:spLocks noGrp="1" noChangeArrowheads="1"/>
          </p:cNvSpPr>
          <p:nvPr>
            <p:ph type="body"/>
          </p:nvPr>
        </p:nvSpPr>
        <p:spPr>
          <a:xfrm>
            <a:off x="685800" y="4343400"/>
            <a:ext cx="5486400" cy="4114800"/>
          </a:xfrm>
          <a:noFill/>
          <a:ln/>
        </p:spPr>
        <p:txBody>
          <a:bodyPr wrap="none" anchor="ctr"/>
          <a:lstStyle/>
          <a:p>
            <a:endParaRPr lang="en-US"/>
          </a:p>
        </p:txBody>
      </p:sp>
    </p:spTree>
    <p:extLst>
      <p:ext uri="{BB962C8B-B14F-4D97-AF65-F5344CB8AC3E}">
        <p14:creationId xmlns:p14="http://schemas.microsoft.com/office/powerpoint/2010/main" val="14343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5B214-C2F3-4744-AC9C-B8BA4485B5A3}" type="slidenum">
              <a:rPr lang="en-US" smtClean="0"/>
              <a:pPr/>
              <a:t>17</a:t>
            </a:fld>
            <a:endParaRPr lang="en-US"/>
          </a:p>
        </p:txBody>
      </p:sp>
    </p:spTree>
    <p:extLst>
      <p:ext uri="{BB962C8B-B14F-4D97-AF65-F5344CB8AC3E}">
        <p14:creationId xmlns:p14="http://schemas.microsoft.com/office/powerpoint/2010/main" val="403127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D75DF4-4645-4274-86A4-AF07E9765219}"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0435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F139-1055-4D0A-8030-8BB9662B1415}" type="slidenum">
              <a:rPr lang="id-ID" smtClean="0">
                <a:solidFill>
                  <a:prstClr val="black"/>
                </a:solidFill>
              </a:rPr>
              <a:pPr/>
              <a:t>48</a:t>
            </a:fld>
            <a:endParaRPr lang="id-ID">
              <a:solidFill>
                <a:prstClr val="black"/>
              </a:solidFill>
            </a:endParaRPr>
          </a:p>
        </p:txBody>
      </p:sp>
    </p:spTree>
    <p:extLst>
      <p:ext uri="{BB962C8B-B14F-4D97-AF65-F5344CB8AC3E}">
        <p14:creationId xmlns:p14="http://schemas.microsoft.com/office/powerpoint/2010/main" val="376895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6548616-74B8-4ED1-97C3-8056BC254439}"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128361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5891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6202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920750" y="746125"/>
            <a:ext cx="4973638" cy="3729038"/>
          </a:xfrm>
          <a:noFill/>
          <a:ln>
            <a:solidFill>
              <a:srgbClr val="000000"/>
            </a:solidFill>
            <a:miter lim="800000"/>
          </a:ln>
        </p:spPr>
      </p:sp>
      <p:sp>
        <p:nvSpPr>
          <p:cNvPr id="9011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dirty="0"/>
          </a:p>
        </p:txBody>
      </p:sp>
      <p:sp>
        <p:nvSpPr>
          <p:cNvPr id="9220"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771CF4C-C26B-4105-A60A-60A464AE4160}" type="slidenum">
              <a:rPr lang="id-ID" smtClean="0">
                <a:solidFill>
                  <a:prstClr val="black"/>
                </a:solidFill>
              </a:rPr>
              <a:pPr fontAlgn="base">
                <a:spcBef>
                  <a:spcPct val="0"/>
                </a:spcBef>
                <a:spcAft>
                  <a:spcPct val="0"/>
                </a:spcAft>
                <a:defRPr/>
              </a:pPr>
              <a:t>93</a:t>
            </a:fld>
            <a:endParaRPr lang="id-ID">
              <a:solidFill>
                <a:prstClr val="black"/>
              </a:solidFill>
            </a:endParaRPr>
          </a:p>
        </p:txBody>
      </p:sp>
    </p:spTree>
    <p:extLst>
      <p:ext uri="{BB962C8B-B14F-4D97-AF65-F5344CB8AC3E}">
        <p14:creationId xmlns:p14="http://schemas.microsoft.com/office/powerpoint/2010/main" val="11124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CA8368-8836-42F4-920D-ADD7D8FE1E51}" type="slidenum">
              <a:rPr lang="en-US"/>
              <a:pPr>
                <a:defRPr/>
              </a:pPr>
              <a:t>‹#›</a:t>
            </a:fld>
            <a:endParaRPr lang="en-US"/>
          </a:p>
        </p:txBody>
      </p:sp>
    </p:spTree>
    <p:extLst>
      <p:ext uri="{BB962C8B-B14F-4D97-AF65-F5344CB8AC3E}">
        <p14:creationId xmlns:p14="http://schemas.microsoft.com/office/powerpoint/2010/main" val="118937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74DF7-7BEA-43E4-871D-D0AC2CE2EA67}"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88"/>
            <a:ext cx="8229600" cy="1139825"/>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6"/>
            <a:ext cx="8229600" cy="4530725"/>
          </a:xfrm>
        </p:spPr>
        <p:txBody>
          <a:bodyPr rtlCol="0">
            <a:normAutofit/>
          </a:bodyPr>
          <a:lstStyle/>
          <a:p>
            <a:pPr lvl="0"/>
            <a:endParaRPr lang="id-ID"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93CDE4FE-3148-4693-B8E1-568D31730D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0022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196" name="Rectangle 4"/>
          <p:cNvSpPr>
            <a:spLocks noGrp="1" noChangeArrowheads="1"/>
          </p:cNvSpPr>
          <p:nvPr>
            <p:ph type="dt" sz="quarter" idx="2"/>
          </p:nvPr>
        </p:nvSpPr>
        <p:spPr/>
        <p:txBody>
          <a:bodyPr/>
          <a:lstStyle>
            <a:lvl1pPr>
              <a:defRPr/>
            </a:lvl1pPr>
          </a:lstStyle>
          <a:p>
            <a:endParaRPr lang="en-US">
              <a:solidFill>
                <a:prstClr val="white"/>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prstClr val="white"/>
              </a:solidFill>
            </a:endParaRPr>
          </a:p>
        </p:txBody>
      </p:sp>
      <p:sp>
        <p:nvSpPr>
          <p:cNvPr id="8198" name="Rectangle 6"/>
          <p:cNvSpPr>
            <a:spLocks noGrp="1" noChangeArrowheads="1"/>
          </p:cNvSpPr>
          <p:nvPr>
            <p:ph type="sldNum" sz="quarter" idx="4"/>
          </p:nvPr>
        </p:nvSpPr>
        <p:spPr/>
        <p:txBody>
          <a:bodyPr/>
          <a:lstStyle>
            <a:lvl1pPr>
              <a:defRPr/>
            </a:lvl1pPr>
          </a:lstStyle>
          <a:p>
            <a:fld id="{A1B1F1FD-40E9-419A-A21B-CA1BB415795A}"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7874DF7-7BEA-43E4-871D-D0AC2CE2EA6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364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2E99E7-F179-4ED4-BBDC-4D8AD77EF757}" type="datetimeFigureOut">
              <a:rPr lang="id-ID" smtClean="0">
                <a:solidFill>
                  <a:prstClr val="black">
                    <a:tint val="75000"/>
                  </a:prstClr>
                </a:solidFill>
              </a:rPr>
              <a:pPr>
                <a:defRPr/>
              </a:pPr>
              <a:t>09/09/2020</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1D84427-3F10-4B21-9055-F85C86C7E715}" type="slidenum">
              <a:rPr lang="id-ID" smtClean="0">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val="82774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7874DF7-7BEA-43E4-871D-D0AC2CE2EA67}" type="slidenum">
              <a:rPr lang="en-US" smtClean="0">
                <a:solidFill>
                  <a:prstClr val="white"/>
                </a:solidFill>
              </a:rPr>
              <a:pPr>
                <a:defRPr/>
              </a:pPr>
              <a:t>‹#›</a:t>
            </a:fld>
            <a:endParaRPr lang="en-US">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Sugiyono</a:t>
            </a:r>
          </a:p>
        </p:txBody>
      </p:sp>
      <p:sp>
        <p:nvSpPr>
          <p:cNvPr id="6" name="Slide Number Placeholder 5"/>
          <p:cNvSpPr>
            <a:spLocks noGrp="1"/>
          </p:cNvSpPr>
          <p:nvPr>
            <p:ph type="sldNum" sz="quarter" idx="12"/>
          </p:nvPr>
        </p:nvSpPr>
        <p:spPr/>
        <p:txBody>
          <a:bodyPr/>
          <a:lstStyle>
            <a:lvl1pPr>
              <a:defRPr/>
            </a:lvl1pPr>
          </a:lstStyle>
          <a:p>
            <a:pPr>
              <a:defRPr/>
            </a:pPr>
            <a:fld id="{3C70C3FA-6CFE-4305-BD98-9A14E27360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467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D2D143-63DB-411B-BC60-96EF9AAB3EE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D2D143-63DB-411B-BC60-96EF9AAB3EE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196" name="Rectangle 4"/>
          <p:cNvSpPr>
            <a:spLocks noGrp="1" noChangeArrowheads="1"/>
          </p:cNvSpPr>
          <p:nvPr>
            <p:ph type="dt" sz="quarter" idx="2"/>
          </p:nvPr>
        </p:nvSpPr>
        <p:spPr/>
        <p:txBody>
          <a:bodyPr/>
          <a:lstStyle>
            <a:lvl1pPr>
              <a:defRPr/>
            </a:lvl1pPr>
          </a:lstStyle>
          <a:p>
            <a:endParaRPr lang="en-US">
              <a:solidFill>
                <a:prstClr val="black">
                  <a:tint val="75000"/>
                </a:prstClr>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prstClr val="black">
                  <a:tint val="75000"/>
                </a:prstClr>
              </a:solidFill>
            </a:endParaRPr>
          </a:p>
        </p:txBody>
      </p:sp>
      <p:sp>
        <p:nvSpPr>
          <p:cNvPr id="8198" name="Rectangle 6"/>
          <p:cNvSpPr>
            <a:spLocks noGrp="1" noChangeArrowheads="1"/>
          </p:cNvSpPr>
          <p:nvPr>
            <p:ph type="sldNum" sz="quarter" idx="4"/>
          </p:nvPr>
        </p:nvSpPr>
        <p:spPr/>
        <p:txBody>
          <a:bodyPr/>
          <a:lstStyle>
            <a:lvl1pPr>
              <a:defRPr/>
            </a:lvl1pPr>
          </a:lstStyle>
          <a:p>
            <a:fld id="{A1B1F1FD-40E9-419A-A21B-CA1BB415795A}"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E6C7AC9-455E-4078-A706-25F0D9E368B4}" type="datetimeFigureOut">
              <a:rPr lang="id-ID"/>
              <a:pPr>
                <a:defRPr/>
              </a:pPr>
              <a:t>09/09/2020</a:t>
            </a:fld>
            <a:endParaRPr lang="id-ID"/>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d-ID"/>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5DD64F-7CD7-4963-8D4D-2D3802909173}" type="slidenum">
              <a:rPr lang="id-ID"/>
              <a:pPr>
                <a:defRPr/>
              </a:pPr>
              <a:t>‹#›</a:t>
            </a:fld>
            <a:endParaRPr lang="id-ID"/>
          </a:p>
        </p:txBody>
      </p:sp>
    </p:spTree>
    <p:extLst>
      <p:ext uri="{BB962C8B-B14F-4D97-AF65-F5344CB8AC3E}">
        <p14:creationId xmlns:p14="http://schemas.microsoft.com/office/powerpoint/2010/main" val="193010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196" name="Rectangle 4"/>
          <p:cNvSpPr>
            <a:spLocks noGrp="1" noChangeArrowheads="1"/>
          </p:cNvSpPr>
          <p:nvPr>
            <p:ph type="dt" sz="quarter" idx="2"/>
          </p:nvPr>
        </p:nvSpPr>
        <p:spPr/>
        <p:txBody>
          <a:bodyPr/>
          <a:lstStyle>
            <a:lvl1pPr>
              <a:defRPr/>
            </a:lvl1pPr>
          </a:lstStyle>
          <a:p>
            <a:endParaRPr lang="en-US">
              <a:solidFill>
                <a:prstClr val="black">
                  <a:tint val="75000"/>
                </a:prstClr>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prstClr val="black">
                  <a:tint val="75000"/>
                </a:prstClr>
              </a:solidFill>
            </a:endParaRPr>
          </a:p>
        </p:txBody>
      </p:sp>
      <p:sp>
        <p:nvSpPr>
          <p:cNvPr id="8198" name="Rectangle 6"/>
          <p:cNvSpPr>
            <a:spLocks noGrp="1" noChangeArrowheads="1"/>
          </p:cNvSpPr>
          <p:nvPr>
            <p:ph type="sldNum" sz="quarter" idx="4"/>
          </p:nvPr>
        </p:nvSpPr>
        <p:spPr/>
        <p:txBody>
          <a:bodyPr/>
          <a:lstStyle>
            <a:lvl1pPr>
              <a:defRPr/>
            </a:lvl1pPr>
          </a:lstStyle>
          <a:p>
            <a:fld id="{A1B1F1FD-40E9-419A-A21B-CA1BB415795A}"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CE6819D-9BFE-4879-A422-24E0AF21D5E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74DF7-7BEA-43E4-871D-D0AC2CE2EA67}"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74DF7-7BEA-43E4-871D-D0AC2CE2EA67}"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844C033-DD51-4FF7-8C13-E82AB435C6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74DF7-7BEA-43E4-871D-D0AC2CE2EA67}"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C844C033-DD51-4FF7-8C13-E82AB435C60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CBE41A7-875D-475A-B1BE-C3450A3783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56138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AAC4714-148F-460C-B582-7FAF0BBDAD4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7874DF7-7BEA-43E4-871D-D0AC2CE2EA6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Sugiyono</a:t>
            </a:r>
          </a:p>
        </p:txBody>
      </p:sp>
      <p:sp>
        <p:nvSpPr>
          <p:cNvPr id="6" name="Slide Number Placeholder 5"/>
          <p:cNvSpPr>
            <a:spLocks noGrp="1"/>
          </p:cNvSpPr>
          <p:nvPr>
            <p:ph type="sldNum" sz="quarter" idx="12"/>
          </p:nvPr>
        </p:nvSpPr>
        <p:spPr/>
        <p:txBody>
          <a:bodyPr/>
          <a:lstStyle>
            <a:lvl1pPr>
              <a:defRPr/>
            </a:lvl1pPr>
          </a:lstStyle>
          <a:p>
            <a:pPr>
              <a:defRPr/>
            </a:pPr>
            <a:fld id="{3C70C3FA-6CFE-4305-BD98-9A14E27360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4728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844C033-DD51-4FF7-8C13-E82AB435C6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CE6819D-9BFE-4879-A422-24E0AF21D5E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FE1920FC-2552-4A3A-A176-866FA2862C97}" type="slidenum">
              <a:rPr lang="en-US"/>
              <a:pPr>
                <a:defRPr/>
              </a:pPr>
              <a:t>‹#›</a:t>
            </a:fld>
            <a:endParaRPr lang="en-US"/>
          </a:p>
        </p:txBody>
      </p:sp>
    </p:spTree>
    <p:extLst>
      <p:ext uri="{BB962C8B-B14F-4D97-AF65-F5344CB8AC3E}">
        <p14:creationId xmlns:p14="http://schemas.microsoft.com/office/powerpoint/2010/main" val="670893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B72BE26-2EAB-4E98-8301-1B6561D11798}" type="slidenum">
              <a:rPr lang="en-US"/>
              <a:pPr>
                <a:defRPr/>
              </a:pPr>
              <a:t>‹#›</a:t>
            </a:fld>
            <a:endParaRPr lang="en-US"/>
          </a:p>
        </p:txBody>
      </p:sp>
    </p:spTree>
    <p:extLst>
      <p:ext uri="{BB962C8B-B14F-4D97-AF65-F5344CB8AC3E}">
        <p14:creationId xmlns:p14="http://schemas.microsoft.com/office/powerpoint/2010/main" val="296916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62C766-9219-4005-9A7C-1A8DEBD5E8DD}"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69289-19A7-43F3-8983-D6EF6CC00CA8}" type="slidenum">
              <a:rPr lang="en-US" smtClean="0"/>
              <a:t>‹#›</a:t>
            </a:fld>
            <a:endParaRPr lang="en-US"/>
          </a:p>
        </p:txBody>
      </p:sp>
    </p:spTree>
    <p:extLst>
      <p:ext uri="{BB962C8B-B14F-4D97-AF65-F5344CB8AC3E}">
        <p14:creationId xmlns:p14="http://schemas.microsoft.com/office/powerpoint/2010/main" val="3597020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4D9732-4402-416B-A616-D9F1741B060D}" type="datetimeFigureOut">
              <a:rPr lang="en-US"/>
              <a:pPr>
                <a:defRPr/>
              </a:pPr>
              <a:t>9/9/2020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E595D5-A2E1-4CEE-822C-82A5BD23866D}" type="slidenum">
              <a:rPr lang="en-US"/>
              <a:pPr>
                <a:defRPr/>
              </a:pPr>
              <a:t>‹#›</a:t>
            </a:fld>
            <a:endParaRPr lang="en-US"/>
          </a:p>
        </p:txBody>
      </p:sp>
    </p:spTree>
    <p:extLst>
      <p:ext uri="{BB962C8B-B14F-4D97-AF65-F5344CB8AC3E}">
        <p14:creationId xmlns:p14="http://schemas.microsoft.com/office/powerpoint/2010/main" val="1248754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black"/>
                </a:solidFill>
              </a:rPr>
              <a:pPr/>
              <a:t>9/9/2020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5BBC35B-A44B-4119-B8DA-DE9E3DFADA2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black"/>
                </a:solidFill>
              </a:rPr>
              <a:pPr/>
              <a:t>9/9/2020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5BBC35B-A44B-4119-B8DA-DE9E3DFADA2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82EF9DA-DF6A-4591-AF8A-CEBD80900DD4}" type="slidenum">
              <a:rPr lang="en-GB">
                <a:solidFill>
                  <a:srgbClr val="FFFFFF"/>
                </a:solidFill>
              </a:rPr>
              <a:pPr>
                <a:defRPr/>
              </a:pPr>
              <a:t>‹#›</a:t>
            </a:fld>
            <a:endParaRPr lang="en-GB">
              <a:solidFill>
                <a:srgbClr val="FFFFFF"/>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5F0C612-0F68-4DF0-8DF4-3B89205AC5C3}"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15574E4-B121-4E36-9D2A-DB099A4112AD}" type="datetimeFigureOut">
              <a:rPr lang="en-US"/>
              <a:pPr>
                <a:defRPr/>
              </a:pPr>
              <a:t>9/9/2020</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946968A-44F7-4EA4-9245-281A525463EF}" type="slidenum">
              <a:rPr lang="en-US"/>
              <a:pPr>
                <a:defRPr/>
              </a:pPr>
              <a:t>‹#›</a:t>
            </a:fld>
            <a:endParaRPr lang="en-US"/>
          </a:p>
        </p:txBody>
      </p:sp>
    </p:spTree>
    <p:extLst>
      <p:ext uri="{BB962C8B-B14F-4D97-AF65-F5344CB8AC3E}">
        <p14:creationId xmlns:p14="http://schemas.microsoft.com/office/powerpoint/2010/main" val="3692650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CBE41A7-875D-475A-B1BE-C3450A3783E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5613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B72BE26-2EAB-4E98-8301-1B6561D11798}" type="slidenum">
              <a:rPr lang="en-US"/>
              <a:pPr>
                <a:defRPr/>
              </a:pPr>
              <a:t>‹#›</a:t>
            </a:fld>
            <a:endParaRPr lang="en-US"/>
          </a:p>
        </p:txBody>
      </p:sp>
    </p:spTree>
    <p:extLst>
      <p:ext uri="{BB962C8B-B14F-4D97-AF65-F5344CB8AC3E}">
        <p14:creationId xmlns:p14="http://schemas.microsoft.com/office/powerpoint/2010/main" val="1873736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1219200"/>
            <a:ext cx="6629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Footer Placeholder 2"/>
          <p:cNvSpPr>
            <a:spLocks noGrp="1"/>
          </p:cNvSpPr>
          <p:nvPr>
            <p:ph type="ftr" sz="quarter" idx="10"/>
          </p:nvPr>
        </p:nvSpPr>
        <p:spPr>
          <a:xfrm>
            <a:off x="1371600" y="533400"/>
            <a:ext cx="5029200" cy="381000"/>
          </a:xfrm>
        </p:spPr>
        <p:txBody>
          <a:bodyPr/>
          <a:lstStyle>
            <a:lvl1pPr>
              <a:defRPr/>
            </a:lvl1pPr>
          </a:lstStyle>
          <a:p>
            <a:endParaRPr lang="en-US"/>
          </a:p>
        </p:txBody>
      </p:sp>
      <p:sp>
        <p:nvSpPr>
          <p:cNvPr id="4" name="Slide Number Placeholder 3"/>
          <p:cNvSpPr>
            <a:spLocks noGrp="1"/>
          </p:cNvSpPr>
          <p:nvPr>
            <p:ph type="sldNum" sz="quarter" idx="11"/>
          </p:nvPr>
        </p:nvSpPr>
        <p:spPr>
          <a:xfrm>
            <a:off x="0" y="6477000"/>
            <a:ext cx="609600" cy="381000"/>
          </a:xfrm>
        </p:spPr>
        <p:txBody>
          <a:bodyPr/>
          <a:lstStyle>
            <a:lvl1pPr>
              <a:defRPr/>
            </a:lvl1pPr>
          </a:lstStyle>
          <a:p>
            <a:fld id="{8FCA0B05-90E2-445B-8350-3E2A87B8F29C}" type="slidenum">
              <a:rPr lang="sv-SE"/>
              <a:pPr/>
              <a:t>‹#›</a:t>
            </a:fld>
            <a:endParaRPr lang="sv-SE">
              <a:solidFill>
                <a:schemeClr val="tx2"/>
              </a:solidFill>
            </a:endParaRPr>
          </a:p>
        </p:txBody>
      </p:sp>
    </p:spTree>
    <p:extLst>
      <p:ext uri="{BB962C8B-B14F-4D97-AF65-F5344CB8AC3E}">
        <p14:creationId xmlns:p14="http://schemas.microsoft.com/office/powerpoint/2010/main" val="1177788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62C766-9219-4005-9A7C-1A8DEBD5E8DD}" type="datetimeFigureOut">
              <a:rPr lang="en-US" smtClean="0"/>
              <a:t>9/9/2020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F269289-19A7-43F3-8983-D6EF6CC00CA8}" type="slidenum">
              <a:rPr lang="en-US" smtClean="0"/>
              <a:t>‹#›</a:t>
            </a:fld>
            <a:endParaRPr lang="en-US"/>
          </a:p>
        </p:txBody>
      </p:sp>
    </p:spTree>
    <p:extLst>
      <p:ext uri="{BB962C8B-B14F-4D97-AF65-F5344CB8AC3E}">
        <p14:creationId xmlns:p14="http://schemas.microsoft.com/office/powerpoint/2010/main" val="473597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62C766-9219-4005-9A7C-1A8DEBD5E8DD}"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69289-19A7-43F3-8983-D6EF6CC00CA8}" type="slidenum">
              <a:rPr lang="en-US" smtClean="0"/>
              <a:t>‹#›</a:t>
            </a:fld>
            <a:endParaRPr lang="en-US"/>
          </a:p>
        </p:txBody>
      </p:sp>
    </p:spTree>
    <p:extLst>
      <p:ext uri="{BB962C8B-B14F-4D97-AF65-F5344CB8AC3E}">
        <p14:creationId xmlns:p14="http://schemas.microsoft.com/office/powerpoint/2010/main" val="420483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27F07E-9D59-4457-A9CC-DCE1CA42D851}"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FD799B2-1917-447A-ACC0-DA9F6448E843}" type="datetimeFigureOut">
              <a:rPr lang="id-ID">
                <a:solidFill>
                  <a:prstClr val="black"/>
                </a:solidFill>
              </a:rPr>
              <a:pPr>
                <a:defRPr/>
              </a:pPr>
              <a:t>09/09/2020</a:t>
            </a:fld>
            <a:endParaRPr lang="id-ID">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id-ID">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1C20FEEB-6930-4CFB-9ECF-40A33D516C9B}" type="slidenum">
              <a:rPr lang="id-ID">
                <a:solidFill>
                  <a:prstClr val="black"/>
                </a:solidFill>
              </a:rPr>
              <a:pPr>
                <a:defRPr/>
              </a:pPr>
              <a:t>‹#›</a:t>
            </a:fld>
            <a:endParaRPr lang="id-ID">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4DDDE6-D8CC-43F7-AB38-9C4B8FAE665C}" type="datetimeFigureOut">
              <a:rPr lang="en-US">
                <a:solidFill>
                  <a:prstClr val="black">
                    <a:tint val="75000"/>
                  </a:prstClr>
                </a:solidFill>
              </a:rPr>
              <a:pPr>
                <a:defRPr/>
              </a:pPr>
              <a:t>9/9/2020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B2B2A2-2FD3-4743-9DF5-FD2C58D54F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6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Sugiyono</a:t>
            </a:r>
          </a:p>
        </p:txBody>
      </p:sp>
      <p:sp>
        <p:nvSpPr>
          <p:cNvPr id="6" name="Slide Number Placeholder 5"/>
          <p:cNvSpPr>
            <a:spLocks noGrp="1"/>
          </p:cNvSpPr>
          <p:nvPr>
            <p:ph type="sldNum" sz="quarter" idx="12"/>
          </p:nvPr>
        </p:nvSpPr>
        <p:spPr/>
        <p:txBody>
          <a:bodyPr/>
          <a:lstStyle>
            <a:lvl1pPr>
              <a:defRPr/>
            </a:lvl1pPr>
          </a:lstStyle>
          <a:p>
            <a:pPr>
              <a:defRPr/>
            </a:pPr>
            <a:fld id="{3C70C3FA-6CFE-4305-BD98-9A14E27360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891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FD799B2-1917-447A-ACC0-DA9F6448E843}" type="datetimeFigureOut">
              <a:rPr lang="id-ID">
                <a:solidFill>
                  <a:prstClr val="black"/>
                </a:solidFill>
              </a:rPr>
              <a:pPr>
                <a:defRPr/>
              </a:pPr>
              <a:t>09/09/2020</a:t>
            </a:fld>
            <a:endParaRPr lang="id-ID">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id-ID">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1C20FEEB-6930-4CFB-9ECF-40A33D516C9B}" type="slidenum">
              <a:rPr lang="id-ID">
                <a:solidFill>
                  <a:prstClr val="black"/>
                </a:solidFill>
              </a:rPr>
              <a:pPr>
                <a:defRPr/>
              </a:pPr>
              <a:t>‹#›</a:t>
            </a:fld>
            <a:endParaRPr lang="id-ID">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39D7140-F1AE-4600-8D2B-94FB70318E3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CE6819D-9BFE-4879-A422-24E0AF21D5E1}"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0.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1.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37.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8.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9.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33.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074" name="Arc 2"/>
          <p:cNvSpPr>
            <a:spLocks/>
          </p:cNvSpPr>
          <p:nvPr/>
        </p:nvSpPr>
        <p:spPr bwMode="auto">
          <a:xfrm>
            <a:off x="0" y="842966"/>
            <a:ext cx="2897188"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3075"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solidFill>
                  <a:prstClr val="white"/>
                </a:solidFill>
                <a:latin typeface="+mn-lt"/>
                <a:cs typeface="+mn-cs"/>
              </a:defRPr>
            </a:lvl1pPr>
          </a:lstStyle>
          <a:p>
            <a:pPr>
              <a:defRPr/>
            </a:pPr>
            <a:endParaRPr lang="en-US"/>
          </a:p>
        </p:txBody>
      </p:sp>
      <p:sp>
        <p:nvSpPr>
          <p:cNvPr id="4506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solidFill>
                  <a:prstClr val="white"/>
                </a:solidFill>
                <a:latin typeface="+mn-lt"/>
                <a:cs typeface="+mn-cs"/>
              </a:defRPr>
            </a:lvl1pPr>
          </a:lstStyle>
          <a:p>
            <a:pPr>
              <a:defRPr/>
            </a:pPr>
            <a:endParaRPr lang="en-US"/>
          </a:p>
        </p:txBody>
      </p:sp>
      <p:sp>
        <p:nvSpPr>
          <p:cNvPr id="4506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solidFill>
                  <a:prstClr val="white"/>
                </a:solidFill>
                <a:latin typeface="+mn-lt"/>
                <a:cs typeface="+mn-cs"/>
              </a:defRPr>
            </a:lvl1pPr>
          </a:lstStyle>
          <a:p>
            <a:pPr>
              <a:defRPr/>
            </a:pPr>
            <a:fld id="{4C785690-FDE4-4477-A1E2-0AAE64D111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71"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ACC078D6-81D3-4CAA-A906-43DBB5346C23}" type="slidenum">
              <a:rPr lang="en-US" smtClean="0">
                <a:solidFill>
                  <a:prstClr val="white"/>
                </a:solidFill>
                <a:latin typeface="Arial" charset="0"/>
                <a:cs typeface="Arial" charset="0"/>
              </a:rPr>
              <a:pPr>
                <a:defRPr/>
              </a:pPr>
              <a:t>‹#›</a:t>
            </a:fld>
            <a:endParaRPr lang="en-US">
              <a:solidFill>
                <a:prstClr val="white"/>
              </a:solidFill>
              <a:latin typeface="Arial" charset="0"/>
              <a:cs typeface="Arial" charset="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prstClr val="white"/>
              </a:solidFill>
              <a:latin typeface="Arial" charset="0"/>
              <a:cs typeface="Arial" charset="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solidFill>
                <a:prstClr val="white"/>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461" r:id="rId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4CB690-58D3-4BE1-BEB1-C95B94872E47}"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4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ACC078D6-81D3-4CAA-A906-43DBB5346C23}"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46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ACC078D6-81D3-4CAA-A906-43DBB5346C23}"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46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BD55426D-97D4-4B3D-96BA-54EB869E9C0C}"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4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BD55426D-97D4-4B3D-96BA-54EB869E9C0C}"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4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3" name="Group 6"/>
          <p:cNvGrpSpPr>
            <a:grpSpLocks/>
          </p:cNvGrpSpPr>
          <p:nvPr/>
        </p:nvGrpSpPr>
        <p:grpSpPr bwMode="auto">
          <a:xfrm>
            <a:off x="0" y="6019800"/>
            <a:ext cx="7848600" cy="857250"/>
            <a:chOff x="0" y="3792"/>
            <a:chExt cx="4944" cy="540"/>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4" name="Group 8"/>
            <p:cNvGrpSpPr>
              <a:grpSpLocks/>
            </p:cNvGrpSpPr>
            <p:nvPr userDrawn="1"/>
          </p:nvGrpSpPr>
          <p:grpSpPr bwMode="auto">
            <a:xfrm>
              <a:off x="2486" y="3792"/>
              <a:ext cx="2458" cy="540"/>
              <a:chOff x="2486" y="3792"/>
              <a:chExt cx="2458" cy="540"/>
            </a:xfrm>
          </p:grpSpPr>
          <p:sp>
            <p:nvSpPr>
              <p:cNvPr id="481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grpSp>
        <p:nvGrpSpPr>
          <p:cNvPr id="5" name="Group 15"/>
          <p:cNvGrpSpPr>
            <a:grpSpLocks/>
          </p:cNvGrpSpPr>
          <p:nvPr/>
        </p:nvGrpSpPr>
        <p:grpSpPr bwMode="auto">
          <a:xfrm>
            <a:off x="627063" y="6021388"/>
            <a:ext cx="5684837" cy="849312"/>
            <a:chOff x="395" y="3793"/>
            <a:chExt cx="3581" cy="535"/>
          </a:xfrm>
        </p:grpSpPr>
        <p:sp>
          <p:nvSpPr>
            <p:cNvPr id="481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BD55426D-97D4-4B3D-96BA-54EB869E9C0C}"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7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cs typeface="+mn-cs"/>
              </a:defRPr>
            </a:lvl1pPr>
          </a:lstStyle>
          <a:p>
            <a:pPr>
              <a:defRPr/>
            </a:pPr>
            <a:fld id="{ACC078D6-81D3-4CAA-A906-43DBB5346C23}" type="slidenum">
              <a:rPr lang="en-US">
                <a:solidFill>
                  <a:prstClr val="white"/>
                </a:solidFill>
              </a:rPr>
              <a:pPr>
                <a:def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481" r:id="rId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cs typeface="+mn-cs"/>
              </a:defRPr>
            </a:lvl1pPr>
          </a:lstStyle>
          <a:p>
            <a:pPr>
              <a:defRPr/>
            </a:pPr>
            <a:fld id="{ACC078D6-81D3-4CAA-A906-43DBB5346C23}" type="slidenum">
              <a:rPr lang="en-US">
                <a:solidFill>
                  <a:prstClr val="white"/>
                </a:solidFill>
              </a:rPr>
              <a:pPr>
                <a:def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483" r:id="rId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26D068E-6E00-493C-9FB6-34EA8C2FC537}" type="slidenum">
              <a:rPr lang="en-US">
                <a:solidFill>
                  <a:prstClr val="black">
                    <a:tint val="75000"/>
                  </a:prstClr>
                </a:solidFill>
                <a:latin typeface="Calibri"/>
                <a:cs typeface="+mn-cs"/>
              </a:rPr>
              <a:pPr fontAlgn="auto">
                <a:spcBef>
                  <a:spcPts val="0"/>
                </a:spcBef>
                <a:spcAft>
                  <a:spcPts val="0"/>
                </a:spcAft>
                <a:defRPr/>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4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8FCEC2A-B645-4034-AE33-6D0ACEC5A0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526"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cs typeface="+mn-cs"/>
              </a:defRPr>
            </a:lvl1pPr>
          </a:lstStyle>
          <a:p>
            <a:pPr>
              <a:defRPr/>
            </a:pPr>
            <a:fld id="{ACC078D6-81D3-4CAA-A906-43DBB5346C23}" type="slidenum">
              <a:rPr lang="en-US">
                <a:solidFill>
                  <a:prstClr val="white"/>
                </a:solidFill>
              </a:rPr>
              <a:pPr>
                <a:def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487" r:id="rId1"/>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3" name="Group 6"/>
          <p:cNvGrpSpPr>
            <a:grpSpLocks/>
          </p:cNvGrpSpPr>
          <p:nvPr/>
        </p:nvGrpSpPr>
        <p:grpSpPr bwMode="auto">
          <a:xfrm>
            <a:off x="0" y="6019800"/>
            <a:ext cx="7848600" cy="857250"/>
            <a:chOff x="0" y="3792"/>
            <a:chExt cx="4944" cy="540"/>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4" name="Group 8"/>
            <p:cNvGrpSpPr>
              <a:grpSpLocks/>
            </p:cNvGrpSpPr>
            <p:nvPr userDrawn="1"/>
          </p:nvGrpSpPr>
          <p:grpSpPr bwMode="auto">
            <a:xfrm>
              <a:off x="2486" y="3792"/>
              <a:ext cx="2458" cy="540"/>
              <a:chOff x="2486" y="3792"/>
              <a:chExt cx="2458" cy="540"/>
            </a:xfrm>
          </p:grpSpPr>
          <p:sp>
            <p:nvSpPr>
              <p:cNvPr id="481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grpSp>
        <p:nvGrpSpPr>
          <p:cNvPr id="5" name="Group 15"/>
          <p:cNvGrpSpPr>
            <a:grpSpLocks/>
          </p:cNvGrpSpPr>
          <p:nvPr/>
        </p:nvGrpSpPr>
        <p:grpSpPr bwMode="auto">
          <a:xfrm>
            <a:off x="627063" y="6021388"/>
            <a:ext cx="5684837" cy="849312"/>
            <a:chOff x="395" y="3793"/>
            <a:chExt cx="3581" cy="535"/>
          </a:xfrm>
        </p:grpSpPr>
        <p:sp>
          <p:nvSpPr>
            <p:cNvPr id="481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BD55426D-97D4-4B3D-96BA-54EB869E9C0C}"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8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26D068E-6E00-493C-9FB6-34EA8C2FC537}" type="slidenum">
              <a:rPr lang="en-US">
                <a:solidFill>
                  <a:prstClr val="black">
                    <a:tint val="75000"/>
                  </a:prstClr>
                </a:solidFill>
                <a:latin typeface="Calibri"/>
                <a:cs typeface="+mn-cs"/>
              </a:rPr>
              <a:pPr fontAlgn="auto">
                <a:spcBef>
                  <a:spcPts val="0"/>
                </a:spcBef>
                <a:spcAft>
                  <a:spcPts val="0"/>
                </a:spcAft>
                <a:defRPr/>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49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505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auto">
              <a:spcBef>
                <a:spcPts val="0"/>
              </a:spcBef>
              <a:spcAft>
                <a:spcPts val="0"/>
              </a:spcAft>
              <a:defRPr/>
            </a:pPr>
            <a:endParaRPr kumimoji="1" lang="id-ID" sz="2400">
              <a:solidFill>
                <a:srgbClr val="FFFFFF"/>
              </a:solidFill>
              <a:latin typeface="Times New Roman" pitchFamily="18" charset="0"/>
              <a:cs typeface="+mn-cs"/>
            </a:endParaRPr>
          </a:p>
        </p:txBody>
      </p:sp>
      <p:sp>
        <p:nvSpPr>
          <p:cNvPr id="1843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smtClean="0"/>
              <a:t>Click to edit Master title style</a:t>
            </a:r>
          </a:p>
        </p:txBody>
      </p:sp>
      <p:sp>
        <p:nvSpPr>
          <p:cNvPr id="1843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srgbClr val="FFFFFF"/>
              </a:solidFill>
            </a:endParaRPr>
          </a:p>
        </p:txBody>
      </p:sp>
      <p:sp>
        <p:nvSpPr>
          <p:cNvPr id="4506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srgbClr val="FFFFFF"/>
              </a:solidFill>
            </a:endParaRPr>
          </a:p>
        </p:txBody>
      </p:sp>
      <p:sp>
        <p:nvSpPr>
          <p:cNvPr id="4506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E853E902-CD1E-4DAF-9229-26AC6FBC7806}"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93"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C5604C-5464-4DC9-AFD4-D00B3E940C49}"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4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26D068E-6E00-493C-9FB6-34EA8C2FC537}" type="slidenum">
              <a:rPr lang="en-US">
                <a:solidFill>
                  <a:prstClr val="black">
                    <a:tint val="75000"/>
                  </a:prstClr>
                </a:solidFill>
                <a:latin typeface="Calibri"/>
                <a:cs typeface="+mn-cs"/>
              </a:rPr>
              <a:pPr fontAlgn="auto">
                <a:spcBef>
                  <a:spcPts val="0"/>
                </a:spcBef>
                <a:spcAft>
                  <a:spcPts val="0"/>
                </a:spcAft>
                <a:defRPr/>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4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3" name="Group 6"/>
          <p:cNvGrpSpPr>
            <a:grpSpLocks/>
          </p:cNvGrpSpPr>
          <p:nvPr/>
        </p:nvGrpSpPr>
        <p:grpSpPr bwMode="auto">
          <a:xfrm>
            <a:off x="0" y="6019800"/>
            <a:ext cx="7848600" cy="857250"/>
            <a:chOff x="0" y="3792"/>
            <a:chExt cx="4944" cy="540"/>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4" name="Group 8"/>
            <p:cNvGrpSpPr>
              <a:grpSpLocks/>
            </p:cNvGrpSpPr>
            <p:nvPr userDrawn="1"/>
          </p:nvGrpSpPr>
          <p:grpSpPr bwMode="auto">
            <a:xfrm>
              <a:off x="2486" y="3792"/>
              <a:ext cx="2458" cy="540"/>
              <a:chOff x="2486" y="3792"/>
              <a:chExt cx="2458" cy="540"/>
            </a:xfrm>
          </p:grpSpPr>
          <p:sp>
            <p:nvSpPr>
              <p:cNvPr id="481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grpSp>
        <p:nvGrpSpPr>
          <p:cNvPr id="5" name="Group 15"/>
          <p:cNvGrpSpPr>
            <a:grpSpLocks/>
          </p:cNvGrpSpPr>
          <p:nvPr/>
        </p:nvGrpSpPr>
        <p:grpSpPr bwMode="auto">
          <a:xfrm>
            <a:off x="627063" y="6021388"/>
            <a:ext cx="5684837" cy="849312"/>
            <a:chOff x="395" y="3793"/>
            <a:chExt cx="3581" cy="535"/>
          </a:xfrm>
        </p:grpSpPr>
        <p:sp>
          <p:nvSpPr>
            <p:cNvPr id="481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BD55426D-97D4-4B3D-96BA-54EB869E9C0C}"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9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9F4FC6E-7BB9-4872-A31C-2E76F29053CC}" type="datetimeFigureOut">
              <a:rPr lang="id-ID"/>
              <a:pPr>
                <a:defRPr/>
              </a:pPr>
              <a:t>09/09/2020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459EC08-4684-4FC1-8758-8F0A5077565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505" r:id="rId1"/>
    <p:sldLayoutId id="2147484520" r:id="rId2"/>
    <p:sldLayoutId id="214748452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DC15676-74EE-4275-B117-23E465B78841}" type="datetimeFigureOut">
              <a:rPr lang="en-US"/>
              <a:pPr>
                <a:defRPr/>
              </a:pPr>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69691D0-B060-4785-8F96-C790724BC7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544213AF-26F6-41FA-8D85-E2C5388D6E58}" type="datetimeFigureOut">
              <a:rPr lang="en-US" smtClean="0">
                <a:solidFill>
                  <a:prstClr val="black"/>
                </a:solidFill>
                <a:latin typeface="Lucida Sans Unicode"/>
                <a:cs typeface="+mn-cs"/>
              </a:rPr>
              <a:pPr fontAlgn="auto">
                <a:spcBef>
                  <a:spcPts val="0"/>
                </a:spcBef>
                <a:spcAft>
                  <a:spcPts val="0"/>
                </a:spcAft>
              </a:pPr>
              <a:t>9/9/2020</a:t>
            </a:fld>
            <a:endParaRPr lang="en-US" dirty="0">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D5BBC35B-A44B-4119-B8DA-DE9E3DFADA20}" type="slidenum">
              <a:rPr lang="en-US" smtClean="0">
                <a:solidFill>
                  <a:prstClr val="black"/>
                </a:solidFill>
                <a:latin typeface="Lucida Sans Unicode"/>
                <a:cs typeface="+mn-cs"/>
              </a:rPr>
              <a:pPr fontAlgn="auto">
                <a:spcBef>
                  <a:spcPts val="0"/>
                </a:spcBef>
                <a:spcAft>
                  <a:spcPts val="0"/>
                </a:spcAft>
              </a:pPr>
              <a:t>‹#›</a:t>
            </a:fld>
            <a:endParaRPr lang="en-US">
              <a:solidFill>
                <a:prstClr val="black"/>
              </a:solidFill>
              <a:latin typeface="Lucida Sans Unicode"/>
              <a:cs typeface="+mn-cs"/>
            </a:endParaRPr>
          </a:p>
        </p:txBody>
      </p:sp>
    </p:spTree>
  </p:cSld>
  <p:clrMap bg1="lt1" tx1="dk1" bg2="lt2" tx2="dk2" accent1="accent1" accent2="accent2" accent3="accent3" accent4="accent4" accent5="accent5" accent6="accent6" hlink="hlink" folHlink="folHlink"/>
  <p:sldLayoutIdLst>
    <p:sldLayoutId id="2147484509"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22"/>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cs typeface="+mn-cs"/>
              </a:defRPr>
            </a:lvl1pPr>
          </a:lstStyle>
          <a:p>
            <a:pPr>
              <a:defRPr/>
            </a:pPr>
            <a:fld id="{7329253F-5329-46A5-99FC-A07CB3BEFB06}" type="datetimeFigureOut">
              <a:rPr lang="en-US"/>
              <a:pPr>
                <a:defRPr/>
              </a:pPr>
              <a:t>9/9/2020</a:t>
            </a:fld>
            <a:endParaRPr lang="en-US"/>
          </a:p>
        </p:txBody>
      </p:sp>
      <p:sp>
        <p:nvSpPr>
          <p:cNvPr id="5" name="Footer Placeholder 4"/>
          <p:cNvSpPr>
            <a:spLocks noGrp="1"/>
          </p:cNvSpPr>
          <p:nvPr>
            <p:ph type="ftr" sz="quarter" idx="3"/>
          </p:nvPr>
        </p:nvSpPr>
        <p:spPr>
          <a:xfrm>
            <a:off x="3124200" y="6356422"/>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422"/>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C433E2C0-AB9C-4A52-B586-0A72D8984F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544213AF-26F6-41FA-8D85-E2C5388D6E58}" type="datetimeFigureOut">
              <a:rPr lang="en-US" smtClean="0">
                <a:solidFill>
                  <a:prstClr val="black"/>
                </a:solidFill>
                <a:latin typeface="Lucida Sans Unicode"/>
                <a:cs typeface="+mn-cs"/>
              </a:rPr>
              <a:pPr fontAlgn="auto">
                <a:spcBef>
                  <a:spcPts val="0"/>
                </a:spcBef>
                <a:spcAft>
                  <a:spcPts val="0"/>
                </a:spcAft>
              </a:pPr>
              <a:t>9/9/2020</a:t>
            </a:fld>
            <a:endParaRPr lang="en-US" dirty="0">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D5BBC35B-A44B-4119-B8DA-DE9E3DFADA20}" type="slidenum">
              <a:rPr lang="en-US" smtClean="0">
                <a:solidFill>
                  <a:prstClr val="black"/>
                </a:solidFill>
                <a:latin typeface="Lucida Sans Unicode"/>
                <a:cs typeface="+mn-cs"/>
              </a:rPr>
              <a:pPr fontAlgn="auto">
                <a:spcBef>
                  <a:spcPts val="0"/>
                </a:spcBef>
                <a:spcAft>
                  <a:spcPts val="0"/>
                </a:spcAft>
              </a:pPr>
              <a:t>‹#›</a:t>
            </a:fld>
            <a:endParaRPr lang="en-US">
              <a:solidFill>
                <a:prstClr val="black"/>
              </a:solidFill>
              <a:latin typeface="Lucida Sans Unicode"/>
              <a:cs typeface="+mn-cs"/>
            </a:endParaRPr>
          </a:p>
        </p:txBody>
      </p:sp>
    </p:spTree>
  </p:cSld>
  <p:clrMap bg1="lt1" tx1="dk1" bg2="lt2" tx2="dk2" accent1="accent1" accent2="accent2" accent3="accent3" accent4="accent4" accent5="accent5" accent6="accent6" hlink="hlink" folHlink="folHlink"/>
  <p:sldLayoutIdLst>
    <p:sldLayoutId id="2147484511"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nvGrpSpPr>
          <p:cNvPr id="5" name="Group 6"/>
          <p:cNvGrpSpPr>
            <a:grpSpLocks/>
          </p:cNvGrpSpPr>
          <p:nvPr/>
        </p:nvGrpSpPr>
        <p:grpSpPr bwMode="auto">
          <a:xfrm>
            <a:off x="0" y="6019800"/>
            <a:ext cx="78486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nvGrpSpPr>
            <p:cNvPr id="6"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grpSp>
        <p:nvGrpSpPr>
          <p:cNvPr id="7"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Arial"/>
              </a:endParaRPr>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2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GB">
              <a:solidFill>
                <a:srgbClr val="FFFFFF"/>
              </a:solidFill>
            </a:endParaRPr>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GB">
              <a:solidFill>
                <a:srgbClr val="FFFFFF"/>
              </a:solidFill>
            </a:endParaRPr>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FC62D0B3-FBAD-42D4-A13C-336268F9E5B3}" type="slidenum">
              <a:rPr lang="en-GB">
                <a:solidFill>
                  <a:srgbClr val="FFFFFF"/>
                </a:solidFill>
              </a:rPr>
              <a:pPr>
                <a:defRPr/>
              </a:pPr>
              <a:t>‹#›</a:t>
            </a:fld>
            <a:endParaRPr lang="en-GB">
              <a:solidFill>
                <a:srgbClr val="FFFFFF"/>
              </a:solidFill>
            </a:endParaRPr>
          </a:p>
        </p:txBody>
      </p:sp>
    </p:spTree>
  </p:cSld>
  <p:clrMap bg1="dk2" tx1="lt1" bg2="dk1" tx2="lt2" accent1="accent1" accent2="accent2" accent3="accent3" accent4="accent4" accent5="accent5" accent6="accent6" hlink="hlink" folHlink="folHlink"/>
  <p:sldLayoutIdLst>
    <p:sldLayoutId id="2147484513"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505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fontAlgn="auto">
              <a:spcBef>
                <a:spcPts val="0"/>
              </a:spcBef>
              <a:spcAft>
                <a:spcPts val="0"/>
              </a:spcAft>
              <a:defRPr/>
            </a:pPr>
            <a:endParaRPr kumimoji="1" lang="id-ID" sz="2400">
              <a:solidFill>
                <a:prstClr val="white"/>
              </a:solidFill>
              <a:latin typeface="Times New Roman" pitchFamily="18" charset="0"/>
              <a:cs typeface="+mn-cs"/>
            </a:endParaRPr>
          </a:p>
        </p:txBody>
      </p:sp>
      <p:sp>
        <p:nvSpPr>
          <p:cNvPr id="7171"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solidFill>
                <a:prstClr val="white"/>
              </a:solidFill>
            </a:endParaRPr>
          </a:p>
        </p:txBody>
      </p:sp>
      <p:sp>
        <p:nvSpPr>
          <p:cNvPr id="4506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solidFill>
                <a:prstClr val="white"/>
              </a:solidFill>
            </a:endParaRPr>
          </a:p>
        </p:txBody>
      </p:sp>
      <p:sp>
        <p:nvSpPr>
          <p:cNvPr id="4506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C6A4650-97E4-4E40-AACF-AE73891F07A1}" type="slidenum">
              <a:rPr lang="en-US">
                <a:solidFill>
                  <a:prstClr val="white"/>
                </a:solidFill>
              </a:rPr>
              <a:pPr>
                <a:defRPr/>
              </a:pPr>
              <a:t>‹#›</a:t>
            </a:fld>
            <a:endParaRPr lang="en-US">
              <a:solidFill>
                <a:prstClr val="white"/>
              </a:solidFill>
            </a:endParaRPr>
          </a:p>
        </p:txBody>
      </p:sp>
    </p:spTree>
  </p:cSld>
  <p:clrMap bg1="dk2" tx1="lt1" bg2="dk1" tx2="lt2" accent1="accent1" accent2="accent2" accent3="accent3" accent4="accent4" accent5="accent5" accent6="accent6" hlink="hlink" folHlink="folHlink"/>
  <p:sldLayoutIdLst>
    <p:sldLayoutId id="2147484515" r:id="rId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E26D068E-6E00-493C-9FB6-34EA8C2FC537}" type="slidenum">
              <a:rPr lang="en-US">
                <a:solidFill>
                  <a:prstClr val="black">
                    <a:tint val="75000"/>
                  </a:prstClr>
                </a:solidFill>
                <a:latin typeface="Calibri"/>
                <a:cs typeface="+mn-cs"/>
              </a:rPr>
              <a:pPr fontAlgn="auto">
                <a:spcBef>
                  <a:spcPts val="0"/>
                </a:spcBef>
                <a:spcAft>
                  <a:spcPts val="0"/>
                </a:spcAft>
                <a:defRPr/>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517" r:id="rId1"/>
    <p:sldLayoutId id="2147484527" r:id="rId2"/>
    <p:sldLayoutId id="2147484530" r:id="rId3"/>
    <p:sldLayoutId id="2147484531" r:id="rId4"/>
    <p:sldLayoutId id="2147484532"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defRPr/>
            </a:pPr>
            <a:fld id="{BD55426D-97D4-4B3D-96BA-54EB869E9C0C}" type="slidenum">
              <a:rPr lang="en-US" smtClean="0">
                <a:solidFill>
                  <a:prstClr val="black">
                    <a:tint val="75000"/>
                  </a:prstClr>
                </a:solidFill>
                <a:latin typeface="Calibri"/>
                <a:cs typeface="+mn-cs"/>
              </a:rPr>
              <a:pPr fontAlgn="auto">
                <a:spcBef>
                  <a:spcPts val="0"/>
                </a:spcBef>
                <a:spcAft>
                  <a:spcPts val="0"/>
                </a:spcAft>
                <a:defRPr/>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5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defRPr/>
            </a:pPr>
            <a:endParaRPr lang="en-US">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defRPr/>
            </a:pPr>
            <a:endParaRPr lang="en-US">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defRPr/>
            </a:pPr>
            <a:fld id="{2A87E053-9CEB-4463-B0F8-A2B6BD0E9400}" type="slidenum">
              <a:rPr lang="en-US" smtClean="0">
                <a:solidFill>
                  <a:prstClr val="black"/>
                </a:solidFill>
                <a:latin typeface="Lucida Sans Unicode"/>
                <a:cs typeface="+mn-cs"/>
              </a:rPr>
              <a:pPr fontAlgn="auto">
                <a:spcBef>
                  <a:spcPts val="0"/>
                </a:spcBef>
                <a:spcAft>
                  <a:spcPts val="0"/>
                </a:spcAft>
                <a:defRPr/>
              </a:pPr>
              <a:t>‹#›</a:t>
            </a:fld>
            <a:endParaRPr lang="en-US">
              <a:solidFill>
                <a:prstClr val="black"/>
              </a:solidFill>
              <a:latin typeface="Lucida Sans Unicode"/>
              <a:cs typeface="+mn-cs"/>
            </a:endParaRPr>
          </a:p>
        </p:txBody>
      </p:sp>
    </p:spTree>
  </p:cSld>
  <p:clrMap bg1="lt1" tx1="dk1" bg2="lt2" tx2="dk2" accent1="accent1" accent2="accent2" accent3="accent3" accent4="accent4" accent5="accent5" accent6="accent6" hlink="hlink" folHlink="folHlink"/>
  <p:sldLayoutIdLst>
    <p:sldLayoutId id="214748452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21BC52-A5FB-4AA3-AA2E-D2A16A060471}" type="datetimeFigureOut">
              <a:rPr lang="en-US">
                <a:solidFill>
                  <a:prstClr val="black">
                    <a:tint val="75000"/>
                  </a:prstClr>
                </a:solidFill>
              </a:rPr>
              <a:pPr>
                <a:defRPr/>
              </a:pPr>
              <a:t>9/9/2020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1B3E49-AA53-456F-8D2D-D0F4A5B22BEC}"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425" r:id="rId1"/>
    <p:sldLayoutId id="214748452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defRPr/>
            </a:pPr>
            <a:endParaRPr lang="en-US">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defRPr/>
            </a:pPr>
            <a:endParaRPr lang="en-US">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defRPr/>
            </a:pPr>
            <a:fld id="{2A87E053-9CEB-4463-B0F8-A2B6BD0E9400}" type="slidenum">
              <a:rPr lang="en-US" smtClean="0">
                <a:solidFill>
                  <a:prstClr val="black"/>
                </a:solidFill>
                <a:latin typeface="Lucida Sans Unicode"/>
                <a:cs typeface="+mn-cs"/>
              </a:rPr>
              <a:pPr fontAlgn="auto">
                <a:spcBef>
                  <a:spcPts val="0"/>
                </a:spcBef>
                <a:spcAft>
                  <a:spcPts val="0"/>
                </a:spcAft>
                <a:defRPr/>
              </a:pPr>
              <a:t>‹#›</a:t>
            </a:fld>
            <a:endParaRPr lang="en-US">
              <a:solidFill>
                <a:prstClr val="black"/>
              </a:solidFill>
              <a:latin typeface="Lucida Sans Unicode"/>
              <a:cs typeface="+mn-cs"/>
            </a:endParaRPr>
          </a:p>
        </p:txBody>
      </p:sp>
    </p:spTree>
  </p:cSld>
  <p:clrMap bg1="lt1" tx1="dk1" bg2="lt2" tx2="dk2" accent1="accent1" accent2="accent2" accent3="accent3" accent4="accent4" accent5="accent5" accent6="accent6" hlink="hlink" folHlink="folHlink"/>
  <p:sldLayoutIdLst>
    <p:sldLayoutId id="2147484431"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2867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2867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2867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2867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2867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defRPr/>
              </a:pPr>
              <a:endParaRPr lang="id-ID">
                <a:solidFill>
                  <a:srgbClr val="FFFFFF"/>
                </a:solidFill>
                <a:latin typeface="Arial"/>
                <a:cs typeface="+mn-cs"/>
              </a:endParaRPr>
            </a:p>
          </p:txBody>
        </p:sp>
        <p:sp>
          <p:nvSpPr>
            <p:cNvPr id="2868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auto">
                <a:spcBef>
                  <a:spcPts val="0"/>
                </a:spcBef>
                <a:spcAft>
                  <a:spcPts val="0"/>
                </a:spcAft>
                <a:defRPr/>
              </a:pPr>
              <a:endParaRPr lang="id-ID">
                <a:solidFill>
                  <a:srgbClr val="FFFFFF"/>
                </a:solidFill>
                <a:latin typeface="Arial"/>
                <a:cs typeface="+mn-cs"/>
              </a:endParaRPr>
            </a:p>
          </p:txBody>
        </p:sp>
        <p:sp>
          <p:nvSpPr>
            <p:cNvPr id="2868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2868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868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8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effectLst>
                  <a:outerShdw blurRad="38100" dist="38100" dir="2700000" algn="tl">
                    <a:srgbClr val="010199"/>
                  </a:outerShdw>
                </a:effectLst>
                <a:latin typeface="+mn-lt"/>
                <a:cs typeface="+mn-cs"/>
              </a:defRPr>
            </a:lvl1pPr>
          </a:lstStyle>
          <a:p>
            <a:pPr>
              <a:defRPr/>
            </a:pPr>
            <a:endParaRPr lang="en-US">
              <a:solidFill>
                <a:srgbClr val="FFFFFF"/>
              </a:solidFill>
            </a:endParaRPr>
          </a:p>
        </p:txBody>
      </p:sp>
      <p:sp>
        <p:nvSpPr>
          <p:cNvPr id="286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effectLst>
                  <a:outerShdw blurRad="38100" dist="38100" dir="2700000" algn="tl">
                    <a:srgbClr val="010199"/>
                  </a:outerShdw>
                </a:effectLst>
                <a:latin typeface="+mn-lt"/>
                <a:cs typeface="+mn-cs"/>
              </a:defRPr>
            </a:lvl1pPr>
          </a:lstStyle>
          <a:p>
            <a:pPr>
              <a:defRPr/>
            </a:pPr>
            <a:endParaRPr lang="en-US">
              <a:solidFill>
                <a:srgbClr val="FFFFFF"/>
              </a:solidFill>
            </a:endParaRPr>
          </a:p>
        </p:txBody>
      </p:sp>
      <p:sp>
        <p:nvSpPr>
          <p:cNvPr id="2868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effectLst>
                  <a:outerShdw blurRad="38100" dist="38100" dir="2700000" algn="tl">
                    <a:srgbClr val="010199"/>
                  </a:outerShdw>
                </a:effectLst>
                <a:latin typeface="+mn-lt"/>
                <a:cs typeface="+mn-cs"/>
              </a:defRPr>
            </a:lvl1pPr>
          </a:lstStyle>
          <a:p>
            <a:pPr>
              <a:defRPr/>
            </a:pPr>
            <a:fld id="{87E97F71-1B55-4734-8ED1-2695FD130500}"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3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81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3" name="Group 6"/>
          <p:cNvGrpSpPr>
            <a:grpSpLocks/>
          </p:cNvGrpSpPr>
          <p:nvPr/>
        </p:nvGrpSpPr>
        <p:grpSpPr bwMode="auto">
          <a:xfrm>
            <a:off x="0" y="6019800"/>
            <a:ext cx="7848600" cy="857250"/>
            <a:chOff x="0" y="3792"/>
            <a:chExt cx="4944" cy="540"/>
          </a:xfrm>
        </p:grpSpPr>
        <p:sp>
          <p:nvSpPr>
            <p:cNvPr id="481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nvGrpSpPr>
            <p:cNvPr id="4" name="Group 8"/>
            <p:cNvGrpSpPr>
              <a:grpSpLocks/>
            </p:cNvGrpSpPr>
            <p:nvPr userDrawn="1"/>
          </p:nvGrpSpPr>
          <p:grpSpPr bwMode="auto">
            <a:xfrm>
              <a:off x="2486" y="3792"/>
              <a:ext cx="2458" cy="540"/>
              <a:chOff x="2486" y="3792"/>
              <a:chExt cx="2458" cy="540"/>
            </a:xfrm>
          </p:grpSpPr>
          <p:sp>
            <p:nvSpPr>
              <p:cNvPr id="481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grpSp>
        <p:nvGrpSpPr>
          <p:cNvPr id="5" name="Group 15"/>
          <p:cNvGrpSpPr>
            <a:grpSpLocks/>
          </p:cNvGrpSpPr>
          <p:nvPr/>
        </p:nvGrpSpPr>
        <p:grpSpPr bwMode="auto">
          <a:xfrm>
            <a:off x="627063" y="6021388"/>
            <a:ext cx="5684837" cy="849312"/>
            <a:chOff x="395" y="3793"/>
            <a:chExt cx="3581" cy="535"/>
          </a:xfrm>
        </p:grpSpPr>
        <p:sp>
          <p:nvSpPr>
            <p:cNvPr id="481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sp>
          <p:nvSpPr>
            <p:cNvPr id="481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id-ID">
                <a:solidFill>
                  <a:srgbClr val="FFFFFF"/>
                </a:solidFill>
                <a:latin typeface="Arial"/>
                <a:cs typeface="+mn-cs"/>
              </a:endParaRPr>
            </a:p>
          </p:txBody>
        </p:sp>
      </p:grpSp>
      <p:sp>
        <p:nvSpPr>
          <p:cNvPr id="481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7"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solidFill>
                <a:srgbClr val="FFFFFF"/>
              </a:solidFill>
            </a:endParaRPr>
          </a:p>
        </p:txBody>
      </p:sp>
      <p:sp>
        <p:nvSpPr>
          <p:cNvPr id="481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cs typeface="+mn-cs"/>
              </a:defRPr>
            </a:lvl1pPr>
          </a:lstStyle>
          <a:p>
            <a:pPr>
              <a:defRPr/>
            </a:pPr>
            <a:fld id="{2A87E053-9CEB-4463-B0F8-A2B6BD0E9400}"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45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effectLst>
                  <a:outerShdw blurRad="38100" dist="38100" dir="2700000" algn="tl">
                    <a:srgbClr val="000000"/>
                  </a:outerShdw>
                </a:effectLst>
                <a:latin typeface="+mn-lt"/>
                <a:cs typeface="+mn-cs"/>
              </a:defRPr>
            </a:lvl1pPr>
          </a:lstStyle>
          <a:p>
            <a:pPr>
              <a:defRPr/>
            </a:pPr>
            <a:endParaRPr lang="en-US">
              <a:solidFill>
                <a:prstClr val="white"/>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effectLst>
                  <a:outerShdw blurRad="38100" dist="38100" dir="2700000" algn="tl">
                    <a:srgbClr val="000000"/>
                  </a:outerShdw>
                </a:effectLst>
                <a:latin typeface="+mn-lt"/>
                <a:cs typeface="+mn-cs"/>
              </a:defRPr>
            </a:lvl1pPr>
          </a:lstStyle>
          <a:p>
            <a:pPr>
              <a:defRPr/>
            </a:pPr>
            <a:fld id="{ACC078D6-81D3-4CAA-A906-43DBB5346C23}" type="slidenum">
              <a:rPr lang="en-US">
                <a:solidFill>
                  <a:prstClr val="white"/>
                </a:solidFill>
              </a:rPr>
              <a:pPr>
                <a:def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456" r:id="rId1"/>
    <p:sldLayoutId id="2147484462" r:id="rId2"/>
    <p:sldLayoutId id="2147484465" r:id="rId3"/>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white"/>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white"/>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C078D6-81D3-4CAA-A906-43DBB5346C23}" type="slidenum">
              <a:rPr lang="en-US" smtClean="0">
                <a:solidFill>
                  <a:prstClr val="white"/>
                </a:solidFill>
                <a:latin typeface="Arial" charset="0"/>
                <a:cs typeface="Arial" charset="0"/>
              </a:rPr>
              <a:pPr>
                <a:defRPr/>
              </a:pPr>
              <a:t>‹#›</a:t>
            </a:fld>
            <a:endParaRPr lang="en-US">
              <a:solidFill>
                <a:prstClr val="white"/>
              </a:solidFill>
              <a:latin typeface="Arial" charset="0"/>
              <a:cs typeface="Arial" charset="0"/>
            </a:endParaRPr>
          </a:p>
        </p:txBody>
      </p:sp>
    </p:spTree>
    <p:extLst>
      <p:ext uri="{BB962C8B-B14F-4D97-AF65-F5344CB8AC3E}">
        <p14:creationId xmlns:p14="http://schemas.microsoft.com/office/powerpoint/2010/main" val="269122589"/>
      </p:ext>
    </p:extLst>
  </p:cSld>
  <p:clrMap bg1="lt1" tx1="dk1" bg2="lt2" tx2="dk2" accent1="accent1" accent2="accent2" accent3="accent3" accent4="accent4" accent5="accent5" accent6="accent6" hlink="hlink" folHlink="folHlink"/>
  <p:sldLayoutIdLst>
    <p:sldLayoutId id="2147484458" r:id="rId1"/>
    <p:sldLayoutId id="2147484459"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3" Type="http://schemas.openxmlformats.org/officeDocument/2006/relationships/hyperlink" Target="../QUALITATIVE%20RESEARCH%202018/Qualitative%20data%20analysis.pdf" TargetMode="External"/><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1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3" Type="http://schemas.openxmlformats.org/officeDocument/2006/relationships/hyperlink" Target="TUGAS/CHECKING%20TURNITIN.docx"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1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0.xml"/></Relationships>
</file>

<file path=ppt/slides/_rels/slide1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15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5.xml.rels><?xml version="1.0" encoding="UTF-8" standalone="yes"?>
<Relationships xmlns="http://schemas.openxmlformats.org/package/2006/relationships"><Relationship Id="rId2" Type="http://schemas.openxmlformats.org/officeDocument/2006/relationships/hyperlink" Target="http://languageservices.sagepub.com/en/" TargetMode="External"/><Relationship Id="rId1" Type="http://schemas.openxmlformats.org/officeDocument/2006/relationships/slideLayout" Target="../slideLayouts/slideLayout40.xml"/></Relationships>
</file>

<file path=ppt/slides/_rels/slide156.xml.rels><?xml version="1.0" encoding="UTF-8" standalone="yes"?>
<Relationships xmlns="http://schemas.openxmlformats.org/package/2006/relationships"><Relationship Id="rId2" Type="http://schemas.openxmlformats.org/officeDocument/2006/relationships/hyperlink" Target="TUGAS/CHECKING%20TURNITIN.docx" TargetMode="External"/><Relationship Id="rId1" Type="http://schemas.openxmlformats.org/officeDocument/2006/relationships/slideLayout" Target="../slideLayouts/slideLayout4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0.xml"/></Relationships>
</file>

<file path=ppt/slides/_rels/slide1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hyperlink" Target="https://www.editage.com/publication-support/" TargetMode="External"/><Relationship Id="rId1" Type="http://schemas.openxmlformats.org/officeDocument/2006/relationships/slideLayout" Target="../slideLayouts/slideLayout40.xml"/></Relationships>
</file>

<file path=ppt/slides/_rels/slide1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1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ets.org/erater" TargetMode="External"/><Relationship Id="rId1" Type="http://schemas.openxmlformats.org/officeDocument/2006/relationships/slideLayout" Target="../slideLayouts/slideLayout40.xml"/><Relationship Id="rId5" Type="http://schemas.openxmlformats.org/officeDocument/2006/relationships/image" Target="../media/image77.png"/><Relationship Id="rId4" Type="http://schemas.openxmlformats.org/officeDocument/2006/relationships/image" Target="../media/image76.png"/></Relationships>
</file>

<file path=ppt/slides/_rels/slide1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0.xml"/></Relationships>
</file>

<file path=ppt/slides/_rels/slide1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0.xml"/></Relationships>
</file>

<file path=ppt/slides/_rels/slide16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sukirno@uny.ac.id" TargetMode="External"/><Relationship Id="rId7" Type="http://schemas.openxmlformats.org/officeDocument/2006/relationships/image" Target="../media/image7.png"/><Relationship Id="rId2" Type="http://schemas.openxmlformats.org/officeDocument/2006/relationships/hyperlink" Target="http://blog.uny.ac.id/sukirno" TargetMode="External"/><Relationship Id="rId1" Type="http://schemas.openxmlformats.org/officeDocument/2006/relationships/slideLayout" Target="../slideLayouts/slideLayout3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mailto:soekirno_uny@yahoo.co.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1.xml"/><Relationship Id="rId1" Type="http://schemas.openxmlformats.org/officeDocument/2006/relationships/themeOverride" Target="../theme/themeOverride4.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1.xml"/><Relationship Id="rId1" Type="http://schemas.openxmlformats.org/officeDocument/2006/relationships/themeOverride" Target="../theme/themeOverride6.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3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3" Type="http://schemas.openxmlformats.org/officeDocument/2006/relationships/hyperlink" Target="http://eprints.poltekkesjogja.ac.id/" TargetMode="External"/><Relationship Id="rId2" Type="http://schemas.openxmlformats.org/officeDocument/2006/relationships/hyperlink" Target="https://www.magelangkab.go.id/" TargetMode="External"/><Relationship Id="rId1" Type="http://schemas.openxmlformats.org/officeDocument/2006/relationships/slideLayout" Target="../slideLayouts/slideLayout40.xml"/><Relationship Id="rId5" Type="http://schemas.openxmlformats.org/officeDocument/2006/relationships/hyperlink" Target="https://libgen.is/" TargetMode="External"/><Relationship Id="rId4" Type="http://schemas.openxmlformats.org/officeDocument/2006/relationships/hyperlink" Target="http://repository.dinamika.ac.id/"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prints.sunan-ampel.ac.id/" TargetMode="External"/><Relationship Id="rId13" Type="http://schemas.openxmlformats.org/officeDocument/2006/relationships/hyperlink" Target="http://digilib.uin-suka.ac.id/" TargetMode="External"/><Relationship Id="rId18" Type="http://schemas.openxmlformats.org/officeDocument/2006/relationships/hyperlink" Target="http://eprints.walisongo.ac.id/" TargetMode="External"/><Relationship Id="rId26" Type="http://schemas.openxmlformats.org/officeDocument/2006/relationships/hyperlink" Target="http://repository.unair.ac.id/" TargetMode="External"/><Relationship Id="rId39" Type="http://schemas.openxmlformats.org/officeDocument/2006/relationships/hyperlink" Target="http://www.ukdw.ac.id/repository" TargetMode="External"/><Relationship Id="rId3" Type="http://schemas.openxmlformats.org/officeDocument/2006/relationships/hyperlink" Target="http://eprints.uns.ac.id/" TargetMode="External"/><Relationship Id="rId21" Type="http://schemas.openxmlformats.org/officeDocument/2006/relationships/hyperlink" Target="http://eprints.dinus.ac.id/" TargetMode="External"/><Relationship Id="rId34" Type="http://schemas.openxmlformats.org/officeDocument/2006/relationships/hyperlink" Target="http://repository.gunadarma.ac.id/" TargetMode="External"/><Relationship Id="rId7" Type="http://schemas.openxmlformats.org/officeDocument/2006/relationships/hyperlink" Target="http://eprints.upnjatim.ac.id/" TargetMode="External"/><Relationship Id="rId12" Type="http://schemas.openxmlformats.org/officeDocument/2006/relationships/hyperlink" Target="http://repository.unila.ac.id/" TargetMode="External"/><Relationship Id="rId17" Type="http://schemas.openxmlformats.org/officeDocument/2006/relationships/hyperlink" Target="http://eprints.polsri.ac.id/" TargetMode="External"/><Relationship Id="rId25" Type="http://schemas.openxmlformats.org/officeDocument/2006/relationships/hyperlink" Target="http://eprints.unlam.ac.id/" TargetMode="External"/><Relationship Id="rId33" Type="http://schemas.openxmlformats.org/officeDocument/2006/relationships/hyperlink" Target="http://eprints.binadarma.ac.id/" TargetMode="External"/><Relationship Id="rId38" Type="http://schemas.openxmlformats.org/officeDocument/2006/relationships/hyperlink" Target="http://digilib.its.ac.id/" TargetMode="External"/><Relationship Id="rId2" Type="http://schemas.openxmlformats.org/officeDocument/2006/relationships/hyperlink" Target="http://eprints.undip.ac.id/" TargetMode="External"/><Relationship Id="rId16" Type="http://schemas.openxmlformats.org/officeDocument/2006/relationships/hyperlink" Target="http://eprints.binus.ac.id/" TargetMode="External"/><Relationship Id="rId20" Type="http://schemas.openxmlformats.org/officeDocument/2006/relationships/hyperlink" Target="http://digilib.unimus.ac.id/" TargetMode="External"/><Relationship Id="rId29" Type="http://schemas.openxmlformats.org/officeDocument/2006/relationships/hyperlink" Target="http://eprints.uajy.ac.id/" TargetMode="External"/><Relationship Id="rId1" Type="http://schemas.openxmlformats.org/officeDocument/2006/relationships/slideLayout" Target="../slideLayouts/slideLayout40.xml"/><Relationship Id="rId6" Type="http://schemas.openxmlformats.org/officeDocument/2006/relationships/hyperlink" Target="http://eprints.uad.ac.id/" TargetMode="External"/><Relationship Id="rId11" Type="http://schemas.openxmlformats.org/officeDocument/2006/relationships/hyperlink" Target="http://repository.ugm.ac.id/" TargetMode="External"/><Relationship Id="rId24" Type="http://schemas.openxmlformats.org/officeDocument/2006/relationships/hyperlink" Target="http://eprints.ung.ac.id/" TargetMode="External"/><Relationship Id="rId32" Type="http://schemas.openxmlformats.org/officeDocument/2006/relationships/hyperlink" Target="http://eprints.mdp.ac.id/" TargetMode="External"/><Relationship Id="rId37" Type="http://schemas.openxmlformats.org/officeDocument/2006/relationships/hyperlink" Target="http://digilib.itb.ac.id/" TargetMode="External"/><Relationship Id="rId40" Type="http://schemas.openxmlformats.org/officeDocument/2006/relationships/hyperlink" Target="https://eprints.qut.edu.au/view/divisions/" TargetMode="External"/><Relationship Id="rId5" Type="http://schemas.openxmlformats.org/officeDocument/2006/relationships/hyperlink" Target="http://eprints.ums.ac.id/" TargetMode="External"/><Relationship Id="rId15" Type="http://schemas.openxmlformats.org/officeDocument/2006/relationships/hyperlink" Target="http://repository.umm.ac.id/" TargetMode="External"/><Relationship Id="rId23" Type="http://schemas.openxmlformats.org/officeDocument/2006/relationships/hyperlink" Target="http://repository.petra.ac.id/" TargetMode="External"/><Relationship Id="rId28" Type="http://schemas.openxmlformats.org/officeDocument/2006/relationships/hyperlink" Target="http://eprints.upnyk.ac.id/" TargetMode="External"/><Relationship Id="rId36" Type="http://schemas.openxmlformats.org/officeDocument/2006/relationships/hyperlink" Target="http://repository.unhas.ac.id/" TargetMode="External"/><Relationship Id="rId10" Type="http://schemas.openxmlformats.org/officeDocument/2006/relationships/hyperlink" Target="http://eprints.ui.ac.id/" TargetMode="External"/><Relationship Id="rId19" Type="http://schemas.openxmlformats.org/officeDocument/2006/relationships/hyperlink" Target="http://eprints.umk.ac.id/" TargetMode="External"/><Relationship Id="rId31" Type="http://schemas.openxmlformats.org/officeDocument/2006/relationships/hyperlink" Target="http://repository.bakrie.ac.id/" TargetMode="External"/><Relationship Id="rId4" Type="http://schemas.openxmlformats.org/officeDocument/2006/relationships/hyperlink" Target="http://eprints.uny.ac.id/" TargetMode="External"/><Relationship Id="rId9" Type="http://schemas.openxmlformats.org/officeDocument/2006/relationships/hyperlink" Target="http://eprints.unsri.ac.id/" TargetMode="External"/><Relationship Id="rId14" Type="http://schemas.openxmlformats.org/officeDocument/2006/relationships/hyperlink" Target="http://repository.ubaya.ac.id/" TargetMode="External"/><Relationship Id="rId22" Type="http://schemas.openxmlformats.org/officeDocument/2006/relationships/hyperlink" Target="http://repository.stiesia.ac.id/" TargetMode="External"/><Relationship Id="rId27" Type="http://schemas.openxmlformats.org/officeDocument/2006/relationships/hyperlink" Target="http://repository.amikom.ac.id/" TargetMode="External"/><Relationship Id="rId30" Type="http://schemas.openxmlformats.org/officeDocument/2006/relationships/hyperlink" Target="http://eprints.sampoernauniversity.ac.id/" TargetMode="External"/><Relationship Id="rId35" Type="http://schemas.openxmlformats.org/officeDocument/2006/relationships/hyperlink" Target="http://repository.usu.ac.id/"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languages.ait.asia/writing-research/" TargetMode="External"/><Relationship Id="rId13" Type="http://schemas.openxmlformats.org/officeDocument/2006/relationships/hyperlink" Target="http://www.bartleby.com/116/index.html" TargetMode="External"/><Relationship Id="rId18" Type="http://schemas.openxmlformats.org/officeDocument/2006/relationships/hyperlink" Target="http://www.languages.ait.asia/writing-research/references-in-apa-style/" TargetMode="External"/><Relationship Id="rId3" Type="http://schemas.openxmlformats.org/officeDocument/2006/relationships/hyperlink" Target="http://www.academicjournals.org/" TargetMode="External"/><Relationship Id="rId7" Type="http://schemas.openxmlformats.org/officeDocument/2006/relationships/hyperlink" Target="http://findarticles.com/" TargetMode="External"/><Relationship Id="rId12" Type="http://schemas.openxmlformats.org/officeDocument/2006/relationships/hyperlink" Target="https://www.amazon.com/Elements-Style-Fourth-William-Strunk/dp/020530902X/ref=as_sl_pc_tf_til?tag=bartlebylibrary&amp;linkCode=w00&amp;linkId=K5VYES4U3HNFQHTO&amp;creativeASIN=020530902X" TargetMode="External"/><Relationship Id="rId17" Type="http://schemas.openxmlformats.org/officeDocument/2006/relationships/hyperlink" Target="https://cms.amherst.edu/academiclife/support/writingcenter" TargetMode="External"/><Relationship Id="rId2" Type="http://schemas.openxmlformats.org/officeDocument/2006/relationships/hyperlink" Target="http://www.languages.ait.asia/finding-academic-resources/" TargetMode="External"/><Relationship Id="rId16" Type="http://schemas.openxmlformats.org/officeDocument/2006/relationships/hyperlink" Target="https://writing.wisc.edu/Handbook/Documentation.html" TargetMode="External"/><Relationship Id="rId1" Type="http://schemas.openxmlformats.org/officeDocument/2006/relationships/slideLayout" Target="../slideLayouts/slideLayout40.xml"/><Relationship Id="rId6" Type="http://schemas.openxmlformats.org/officeDocument/2006/relationships/hyperlink" Target="http://www.pearsoned.co.uk/Bookshop/detail.asp?item=100000000274678" TargetMode="External"/><Relationship Id="rId11" Type="http://schemas.openxmlformats.org/officeDocument/2006/relationships/hyperlink" Target="http://www.bartleby.com/141/index.html" TargetMode="External"/><Relationship Id="rId5" Type="http://schemas.openxmlformats.org/officeDocument/2006/relationships/hyperlink" Target="http://www.uefap.com/writing/writfram.htm" TargetMode="External"/><Relationship Id="rId15" Type="http://schemas.openxmlformats.org/officeDocument/2006/relationships/hyperlink" Target="https://www.theguardian.com/guardian-observer-style-guide-a" TargetMode="External"/><Relationship Id="rId10" Type="http://schemas.openxmlformats.org/officeDocument/2006/relationships/hyperlink" Target="http://www.economist.com/styleguide/introduction" TargetMode="External"/><Relationship Id="rId4" Type="http://schemas.openxmlformats.org/officeDocument/2006/relationships/hyperlink" Target="http://www2.elc.polyu.edu.hk/CILL/reports.htm" TargetMode="External"/><Relationship Id="rId9" Type="http://schemas.openxmlformats.org/officeDocument/2006/relationships/hyperlink" Target="http://www.languages.ait.asia/writing-research/useful-writing-links/" TargetMode="External"/><Relationship Id="rId14" Type="http://schemas.openxmlformats.org/officeDocument/2006/relationships/hyperlink" Target="http://www.biblioscape.com/styleMan.htm"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goo.gl/forms/YCFkW79b1FxQTQrE3" TargetMode="External"/><Relationship Id="rId3" Type="http://schemas.openxmlformats.org/officeDocument/2006/relationships/hyperlink" Target="http://goo.gl/forms/zoxnrbeQGaXNHyP32" TargetMode="External"/><Relationship Id="rId7" Type="http://schemas.openxmlformats.org/officeDocument/2006/relationships/hyperlink" Target="http://goo.gl/forms/RXIMtBkWYQDB1IeD3" TargetMode="External"/><Relationship Id="rId2" Type="http://schemas.openxmlformats.org/officeDocument/2006/relationships/hyperlink" Target="http://goo.gl/forms/ku1zzYNWUWNWuXNG3" TargetMode="External"/><Relationship Id="rId1" Type="http://schemas.openxmlformats.org/officeDocument/2006/relationships/slideLayout" Target="../slideLayouts/slideLayout40.xml"/><Relationship Id="rId6" Type="http://schemas.openxmlformats.org/officeDocument/2006/relationships/hyperlink" Target="http://goo.gl/forms/GDrGcSC68tSN4P4B3" TargetMode="External"/><Relationship Id="rId5" Type="http://schemas.openxmlformats.org/officeDocument/2006/relationships/hyperlink" Target="http://goo.gl/forms/vXyV8gmXhEHuZNgS2" TargetMode="External"/><Relationship Id="rId10" Type="http://schemas.openxmlformats.org/officeDocument/2006/relationships/hyperlink" Target="http://goo.gl/forms/BI4QJyzPG492FOaI3" TargetMode="External"/><Relationship Id="rId4" Type="http://schemas.openxmlformats.org/officeDocument/2006/relationships/hyperlink" Target="http://goo.gl/forms/4nvOv29CBSW0hVOb2" TargetMode="External"/><Relationship Id="rId9" Type="http://schemas.openxmlformats.org/officeDocument/2006/relationships/hyperlink" Target="http://goo.gl/forms/v71403ACSxrhCibi2"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hyperlink" Target="http://quantitativepeace.com/blog/2014/09/journal-acceptance-rates-trends-and-strategies.html" TargetMode="External"/><Relationship Id="rId2" Type="http://schemas.openxmlformats.org/officeDocument/2006/relationships/hyperlink" Target="http://www.apa.org/pubs/journals/statistics.aspx" TargetMode="Externa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9534"/>
            <a:ext cx="8712968" cy="1077218"/>
          </a:xfrm>
          <a:prstGeom prst="rect">
            <a:avLst/>
          </a:prstGeom>
        </p:spPr>
        <p:txBody>
          <a:bodyPr wrap="square">
            <a:spAutoFit/>
          </a:bodyPr>
          <a:lstStyle/>
          <a:p>
            <a:pPr algn="ctr" fontAlgn="auto">
              <a:spcBef>
                <a:spcPts val="0"/>
              </a:spcBef>
              <a:spcAft>
                <a:spcPts val="0"/>
              </a:spcAft>
            </a:pPr>
            <a:r>
              <a:rPr lang="en-US" sz="3200" b="1" dirty="0" smtClean="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mn-cs"/>
              </a:rPr>
              <a:t>PENYUSUNAN PROPOSAL PENELITIAN </a:t>
            </a:r>
          </a:p>
          <a:p>
            <a:pPr algn="ctr" fontAlgn="auto">
              <a:spcBef>
                <a:spcPts val="0"/>
              </a:spcBef>
              <a:spcAft>
                <a:spcPts val="0"/>
              </a:spcAft>
            </a:pPr>
            <a:r>
              <a:rPr lang="en-US" sz="3200" b="1" dirty="0" smtClean="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mn-cs"/>
              </a:rPr>
              <a:t>&amp; PUBLIKASI ERA PANDEMI COVID19</a:t>
            </a:r>
            <a:endParaRPr lang="en-US" sz="40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7704856" cy="4933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340768"/>
            <a:ext cx="2236318" cy="1330200"/>
          </a:xfrm>
          <a:prstGeom prst="ellipse">
            <a:avLst/>
          </a:prstGeom>
          <a:ln>
            <a:noFill/>
          </a:ln>
          <a:effectLst>
            <a:softEdge rad="112500"/>
          </a:effectLst>
        </p:spPr>
      </p:pic>
    </p:spTree>
    <p:extLst>
      <p:ext uri="{BB962C8B-B14F-4D97-AF65-F5344CB8AC3E}">
        <p14:creationId xmlns:p14="http://schemas.microsoft.com/office/powerpoint/2010/main" val="131779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55199" cy="6858000"/>
          </a:xfrm>
          <a:prstGeom prst="rect">
            <a:avLst/>
          </a:prstGeom>
        </p:spPr>
      </p:pic>
    </p:spTree>
    <p:extLst>
      <p:ext uri="{BB962C8B-B14F-4D97-AF65-F5344CB8AC3E}">
        <p14:creationId xmlns:p14="http://schemas.microsoft.com/office/powerpoint/2010/main" val="33428024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395536" y="116632"/>
            <a:ext cx="7680960" cy="648072"/>
          </a:xfrm>
        </p:spPr>
        <p:txBody>
          <a:bodyPr>
            <a:normAutofit fontScale="90000"/>
          </a:bodyPr>
          <a:lstStyle/>
          <a:p>
            <a:pPr eaLnBrk="1" hangingPunct="1"/>
            <a:r>
              <a:rPr lang="id-ID" altLang="zh-CN" dirty="0" smtClean="0">
                <a:ea typeface="SimSun" pitchFamily="2" charset="-122"/>
              </a:rPr>
              <a:t>Paper Format</a:t>
            </a:r>
            <a:endParaRPr lang="en-GB" altLang="zh-CN" dirty="0" smtClean="0">
              <a:ea typeface="SimSun" pitchFamily="2" charset="-122"/>
            </a:endParaRPr>
          </a:p>
        </p:txBody>
      </p:sp>
      <p:sp>
        <p:nvSpPr>
          <p:cNvPr id="454657" name="Slide Number Placeholder 3"/>
          <p:cNvSpPr>
            <a:spLocks noGrp="1"/>
          </p:cNvSpPr>
          <p:nvPr>
            <p:ph type="sldNum" sz="quarter" idx="12"/>
          </p:nvPr>
        </p:nvSpPr>
        <p:spPr>
          <a:xfrm>
            <a:off x="7886700" y="6543676"/>
            <a:ext cx="8763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GB" altLang="zh-CN" sz="900">
                <a:solidFill>
                  <a:schemeClr val="bg1"/>
                </a:solidFill>
              </a:rPr>
              <a:t>|    </a:t>
            </a:r>
            <a:fld id="{E5FDD296-3CEF-41E0-8D18-6073DD1B755D}" type="slidenum">
              <a:rPr lang="en-GB" altLang="zh-CN" sz="900">
                <a:solidFill>
                  <a:schemeClr val="bg1"/>
                </a:solidFill>
              </a:rPr>
              <a:pPr/>
              <a:t>100</a:t>
            </a:fld>
            <a:endParaRPr lang="en-GB" altLang="zh-CN" sz="900">
              <a:solidFill>
                <a:schemeClr val="bg1"/>
              </a:solidFill>
            </a:endParaRPr>
          </a:p>
        </p:txBody>
      </p:sp>
      <p:sp>
        <p:nvSpPr>
          <p:cNvPr id="437252" name="Rectangle 4"/>
          <p:cNvSpPr>
            <a:spLocks noChangeArrowheads="1"/>
          </p:cNvSpPr>
          <p:nvPr/>
        </p:nvSpPr>
        <p:spPr bwMode="auto">
          <a:xfrm>
            <a:off x="755576" y="1196752"/>
            <a:ext cx="816396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Title</a:t>
            </a:r>
          </a:p>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Abstract</a:t>
            </a:r>
          </a:p>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Keywords</a:t>
            </a:r>
          </a:p>
          <a:p>
            <a:pPr marL="285750" indent="-285750">
              <a:lnSpc>
                <a:spcPct val="80000"/>
              </a:lnSpc>
              <a:spcBef>
                <a:spcPct val="35000"/>
              </a:spcBef>
              <a:buClr>
                <a:srgbClr val="4452AD"/>
              </a:buClr>
              <a:buSzPct val="70000"/>
              <a:buFont typeface="Wingdings" pitchFamily="2" charset="2"/>
              <a:buChar char="§"/>
            </a:pPr>
            <a:r>
              <a:rPr lang="en-US" altLang="zh-CN" dirty="0" smtClean="0">
                <a:latin typeface="Arial Black" pitchFamily="34" charset="0"/>
                <a:ea typeface="SimSun" pitchFamily="2" charset="-122"/>
              </a:rPr>
              <a:t>Main text</a:t>
            </a:r>
            <a:endParaRPr lang="id-ID" altLang="zh-CN" dirty="0" smtClean="0">
              <a:latin typeface="Arial Black" pitchFamily="34" charset="0"/>
              <a:ea typeface="SimSun" pitchFamily="2" charset="-122"/>
            </a:endParaRPr>
          </a:p>
          <a:p>
            <a:pPr marL="285750" indent="-285750">
              <a:lnSpc>
                <a:spcPct val="80000"/>
              </a:lnSpc>
              <a:spcBef>
                <a:spcPct val="35000"/>
              </a:spcBef>
              <a:buClr>
                <a:srgbClr val="4452AD"/>
              </a:buClr>
              <a:buSzPct val="70000"/>
              <a:buFont typeface="Wingdings" pitchFamily="2" charset="2"/>
              <a:buChar char="§"/>
            </a:pPr>
            <a:endParaRPr lang="en-US" altLang="zh-CN" dirty="0">
              <a:latin typeface="Arial Black" pitchFamily="34" charset="0"/>
              <a:ea typeface="SimSun" pitchFamily="2" charset="-122"/>
            </a:endParaRPr>
          </a:p>
          <a:p>
            <a:pPr marL="742950" lvl="1" indent="-285750">
              <a:lnSpc>
                <a:spcPct val="80000"/>
              </a:lnSpc>
              <a:spcBef>
                <a:spcPct val="30000"/>
              </a:spcBef>
              <a:buClr>
                <a:srgbClr val="4452AD"/>
              </a:buClr>
              <a:buSzPct val="70000"/>
              <a:buFont typeface="Wingdings" pitchFamily="2" charset="2"/>
              <a:buChar char="§"/>
            </a:pPr>
            <a:r>
              <a:rPr lang="en-US" altLang="zh-CN" b="1" dirty="0">
                <a:latin typeface="Arial Black" pitchFamily="34" charset="0"/>
                <a:ea typeface="SimSun" pitchFamily="2" charset="-122"/>
              </a:rPr>
              <a:t>Introduction</a:t>
            </a:r>
          </a:p>
          <a:p>
            <a:pPr marL="742950" lvl="1" indent="-285750">
              <a:lnSpc>
                <a:spcPct val="80000"/>
              </a:lnSpc>
              <a:spcBef>
                <a:spcPct val="30000"/>
              </a:spcBef>
              <a:buClr>
                <a:srgbClr val="4452AD"/>
              </a:buClr>
              <a:buSzPct val="70000"/>
              <a:buFont typeface="Wingdings" pitchFamily="2" charset="2"/>
              <a:buChar char="§"/>
            </a:pPr>
            <a:r>
              <a:rPr lang="id-ID" altLang="zh-CN" b="1" dirty="0" smtClean="0">
                <a:latin typeface="Arial Black" pitchFamily="34" charset="0"/>
                <a:ea typeface="SimSun" pitchFamily="2" charset="-122"/>
              </a:rPr>
              <a:t>Literature Review</a:t>
            </a:r>
          </a:p>
          <a:p>
            <a:pPr marL="742950" lvl="1" indent="-285750">
              <a:lnSpc>
                <a:spcPct val="80000"/>
              </a:lnSpc>
              <a:spcBef>
                <a:spcPct val="30000"/>
              </a:spcBef>
              <a:buClr>
                <a:srgbClr val="4452AD"/>
              </a:buClr>
              <a:buSzPct val="70000"/>
              <a:buFont typeface="Wingdings" pitchFamily="2" charset="2"/>
              <a:buChar char="§"/>
            </a:pPr>
            <a:r>
              <a:rPr lang="en-US" altLang="zh-CN" b="1" dirty="0" smtClean="0">
                <a:latin typeface="Arial Black" pitchFamily="34" charset="0"/>
                <a:ea typeface="SimSun" pitchFamily="2" charset="-122"/>
              </a:rPr>
              <a:t>Methods</a:t>
            </a:r>
            <a:endParaRPr lang="en-US" altLang="zh-CN" b="1" dirty="0">
              <a:latin typeface="Arial Black" pitchFamily="34" charset="0"/>
              <a:ea typeface="SimSun" pitchFamily="2" charset="-122"/>
            </a:endParaRPr>
          </a:p>
          <a:p>
            <a:pPr marL="742950" lvl="1" indent="-285750">
              <a:lnSpc>
                <a:spcPct val="80000"/>
              </a:lnSpc>
              <a:spcBef>
                <a:spcPct val="30000"/>
              </a:spcBef>
              <a:buClr>
                <a:srgbClr val="4452AD"/>
              </a:buClr>
              <a:buSzPct val="70000"/>
              <a:buFont typeface="Wingdings" pitchFamily="2" charset="2"/>
              <a:buChar char="§"/>
            </a:pPr>
            <a:r>
              <a:rPr lang="en-US" altLang="zh-CN" b="1" dirty="0">
                <a:latin typeface="Arial Black" pitchFamily="34" charset="0"/>
                <a:ea typeface="SimSun" pitchFamily="2" charset="-122"/>
              </a:rPr>
              <a:t>Results</a:t>
            </a:r>
          </a:p>
          <a:p>
            <a:pPr marL="742950" lvl="1" indent="-285750">
              <a:lnSpc>
                <a:spcPct val="80000"/>
              </a:lnSpc>
              <a:spcBef>
                <a:spcPct val="30000"/>
              </a:spcBef>
              <a:buClr>
                <a:srgbClr val="4452AD"/>
              </a:buClr>
              <a:buSzPct val="70000"/>
              <a:buFont typeface="Wingdings" pitchFamily="2" charset="2"/>
              <a:buChar char="§"/>
            </a:pPr>
            <a:r>
              <a:rPr lang="en-US" altLang="zh-CN" b="1" dirty="0">
                <a:latin typeface="Arial Black" pitchFamily="34" charset="0"/>
                <a:ea typeface="SimSun" pitchFamily="2" charset="-122"/>
              </a:rPr>
              <a:t>Discussions</a:t>
            </a:r>
          </a:p>
          <a:p>
            <a:pPr marL="742950" lvl="1" indent="-285750">
              <a:lnSpc>
                <a:spcPct val="80000"/>
              </a:lnSpc>
              <a:spcBef>
                <a:spcPct val="30000"/>
              </a:spcBef>
              <a:buClr>
                <a:srgbClr val="4452AD"/>
              </a:buClr>
              <a:buSzPct val="70000"/>
              <a:buFont typeface="Wingdings" pitchFamily="2" charset="2"/>
              <a:buNone/>
            </a:pPr>
            <a:endParaRPr lang="en-US" altLang="zh-CN" b="1" dirty="0">
              <a:latin typeface="Arial Black" pitchFamily="34" charset="0"/>
              <a:ea typeface="SimSun" pitchFamily="2" charset="-122"/>
            </a:endParaRPr>
          </a:p>
          <a:p>
            <a:pPr marL="285750" indent="-285750">
              <a:lnSpc>
                <a:spcPct val="80000"/>
              </a:lnSpc>
              <a:spcBef>
                <a:spcPct val="35000"/>
              </a:spcBef>
              <a:buClr>
                <a:srgbClr val="4452AD"/>
              </a:buClr>
              <a:buSzPct val="70000"/>
              <a:buFont typeface="Wingdings" pitchFamily="2" charset="2"/>
              <a:buChar char="§"/>
            </a:pPr>
            <a:r>
              <a:rPr lang="en-US" altLang="zh-CN" dirty="0" smtClean="0">
                <a:latin typeface="Arial Black" pitchFamily="34" charset="0"/>
                <a:ea typeface="SimSun" pitchFamily="2" charset="-122"/>
              </a:rPr>
              <a:t>Conclusion</a:t>
            </a:r>
            <a:r>
              <a:rPr lang="id-ID" altLang="zh-CN" dirty="0" smtClean="0">
                <a:latin typeface="Arial Black" pitchFamily="34" charset="0"/>
                <a:ea typeface="SimSun" pitchFamily="2" charset="-122"/>
              </a:rPr>
              <a:t>, </a:t>
            </a:r>
            <a:r>
              <a:rPr lang="en-NZ" sz="2000" b="1" dirty="0">
                <a:latin typeface="Arial Black" pitchFamily="34" charset="0"/>
              </a:rPr>
              <a:t>limitations</a:t>
            </a:r>
            <a:endParaRPr lang="en-US" altLang="zh-CN" sz="2000" dirty="0">
              <a:latin typeface="Arial Black" pitchFamily="34" charset="0"/>
              <a:ea typeface="SimSun" pitchFamily="2" charset="-122"/>
            </a:endParaRPr>
          </a:p>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Acknowledgement</a:t>
            </a:r>
          </a:p>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References</a:t>
            </a:r>
          </a:p>
          <a:p>
            <a:pPr marL="285750" indent="-285750">
              <a:lnSpc>
                <a:spcPct val="80000"/>
              </a:lnSpc>
              <a:spcBef>
                <a:spcPct val="35000"/>
              </a:spcBef>
              <a:buClr>
                <a:srgbClr val="4452AD"/>
              </a:buClr>
              <a:buSzPct val="70000"/>
              <a:buFont typeface="Wingdings" pitchFamily="2" charset="2"/>
              <a:buChar char="§"/>
            </a:pPr>
            <a:r>
              <a:rPr lang="en-US" altLang="zh-CN" dirty="0">
                <a:latin typeface="Arial Black" pitchFamily="34" charset="0"/>
                <a:ea typeface="SimSun" pitchFamily="2" charset="-122"/>
              </a:rPr>
              <a:t>Supporting </a:t>
            </a:r>
            <a:r>
              <a:rPr lang="en-US" altLang="zh-CN" dirty="0" smtClean="0">
                <a:latin typeface="Arial Black" pitchFamily="34" charset="0"/>
                <a:ea typeface="SimSun" pitchFamily="2" charset="-122"/>
              </a:rPr>
              <a:t>Materials</a:t>
            </a:r>
            <a:r>
              <a:rPr lang="id-ID" altLang="zh-CN" dirty="0" smtClean="0">
                <a:latin typeface="Arial Black" pitchFamily="34" charset="0"/>
                <a:ea typeface="SimSun" pitchFamily="2" charset="-122"/>
              </a:rPr>
              <a:t> </a:t>
            </a:r>
            <a:r>
              <a:rPr lang="id-ID" altLang="zh-CN" sz="2000" dirty="0" smtClean="0">
                <a:latin typeface="Arial Black" pitchFamily="34" charset="0"/>
                <a:ea typeface="SimSun" pitchFamily="2" charset="-122"/>
              </a:rPr>
              <a:t>(</a:t>
            </a:r>
            <a:r>
              <a:rPr lang="en-NZ" sz="2000" b="1" dirty="0" smtClean="0">
                <a:latin typeface="Arial Black" pitchFamily="34" charset="0"/>
              </a:rPr>
              <a:t>tables</a:t>
            </a:r>
            <a:r>
              <a:rPr lang="en-NZ" sz="2000" b="1" dirty="0">
                <a:latin typeface="Arial Black" pitchFamily="34" charset="0"/>
              </a:rPr>
              <a:t>, </a:t>
            </a:r>
            <a:r>
              <a:rPr lang="en-NZ" sz="2000" b="1" dirty="0" smtClean="0">
                <a:latin typeface="Arial Black" pitchFamily="34" charset="0"/>
              </a:rPr>
              <a:t>figures</a:t>
            </a:r>
            <a:r>
              <a:rPr lang="id-ID" sz="2000" b="1" dirty="0" smtClean="0">
                <a:latin typeface="Arial Black" pitchFamily="34" charset="0"/>
              </a:rPr>
              <a:t>, instruments, data)</a:t>
            </a:r>
            <a:endParaRPr lang="en-US" altLang="zh-CN" sz="2000" dirty="0">
              <a:latin typeface="Arial Black" pitchFamily="34" charset="0"/>
              <a:ea typeface="SimSun" pitchFamily="2" charset="-122"/>
            </a:endParaRPr>
          </a:p>
        </p:txBody>
      </p:sp>
      <p:grpSp>
        <p:nvGrpSpPr>
          <p:cNvPr id="437253" name="Group 5"/>
          <p:cNvGrpSpPr>
            <a:grpSpLocks/>
          </p:cNvGrpSpPr>
          <p:nvPr/>
        </p:nvGrpSpPr>
        <p:grpSpPr bwMode="auto">
          <a:xfrm>
            <a:off x="3779912" y="2636912"/>
            <a:ext cx="5194175" cy="1727200"/>
            <a:chOff x="2256" y="1950"/>
            <a:chExt cx="3391" cy="1314"/>
          </a:xfrm>
        </p:grpSpPr>
        <p:sp>
          <p:nvSpPr>
            <p:cNvPr id="454666" name="Text Box 6"/>
            <p:cNvSpPr txBox="1">
              <a:spLocks noChangeArrowheads="1"/>
            </p:cNvSpPr>
            <p:nvPr/>
          </p:nvSpPr>
          <p:spPr bwMode="auto">
            <a:xfrm>
              <a:off x="2472" y="2295"/>
              <a:ext cx="3175" cy="508"/>
            </a:xfrm>
            <a:prstGeom prst="rect">
              <a:avLst/>
            </a:prstGeom>
            <a:solidFill>
              <a:srgbClr val="FFCC99">
                <a:alpha val="79999"/>
              </a:srgbClr>
            </a:solidFill>
            <a:ln w="25400">
              <a:solidFill>
                <a:schemeClr val="accent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altLang="zh-CN" sz="1800" b="1" dirty="0">
                  <a:latin typeface="Arial Narrow" pitchFamily="34" charset="0"/>
                  <a:ea typeface="SimSun" pitchFamily="2" charset="-122"/>
                </a:rPr>
                <a:t>Journal space is precious. </a:t>
              </a:r>
              <a:br>
                <a:rPr lang="en-US" altLang="zh-CN" sz="1800" b="1" dirty="0">
                  <a:latin typeface="Arial Narrow" pitchFamily="34" charset="0"/>
                  <a:ea typeface="SimSun" pitchFamily="2" charset="-122"/>
                </a:rPr>
              </a:br>
              <a:r>
                <a:rPr lang="en-US" altLang="zh-CN" sz="1800" b="1" dirty="0">
                  <a:latin typeface="Arial Narrow" pitchFamily="34" charset="0"/>
                  <a:ea typeface="SimSun" pitchFamily="2" charset="-122"/>
                </a:rPr>
                <a:t>Make your article as brief as possible. </a:t>
              </a:r>
              <a:endParaRPr lang="en-US" altLang="zh-CN" sz="2000" b="1" i="1" dirty="0">
                <a:latin typeface="Arial Narrow" pitchFamily="34" charset="0"/>
                <a:ea typeface="SimSun" pitchFamily="2" charset="-122"/>
              </a:endParaRPr>
            </a:p>
          </p:txBody>
        </p:sp>
        <p:sp>
          <p:nvSpPr>
            <p:cNvPr id="454667" name="AutoShape 7"/>
            <p:cNvSpPr>
              <a:spLocks/>
            </p:cNvSpPr>
            <p:nvPr/>
          </p:nvSpPr>
          <p:spPr bwMode="auto">
            <a:xfrm>
              <a:off x="2256" y="1950"/>
              <a:ext cx="125" cy="1314"/>
            </a:xfrm>
            <a:prstGeom prst="rightBrace">
              <a:avLst>
                <a:gd name="adj1" fmla="val 87600"/>
                <a:gd name="adj2" fmla="val 50000"/>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latin typeface="Times"/>
              </a:endParaRPr>
            </a:p>
          </p:txBody>
        </p:sp>
      </p:grpSp>
      <p:grpSp>
        <p:nvGrpSpPr>
          <p:cNvPr id="437256" name="Group 8"/>
          <p:cNvGrpSpPr>
            <a:grpSpLocks/>
          </p:cNvGrpSpPr>
          <p:nvPr/>
        </p:nvGrpSpPr>
        <p:grpSpPr bwMode="auto">
          <a:xfrm>
            <a:off x="3707904" y="1196752"/>
            <a:ext cx="5211638" cy="1165225"/>
            <a:chOff x="2245" y="1117"/>
            <a:chExt cx="3419" cy="636"/>
          </a:xfrm>
        </p:grpSpPr>
        <p:sp>
          <p:nvSpPr>
            <p:cNvPr id="454664" name="Text Box 9"/>
            <p:cNvSpPr txBox="1">
              <a:spLocks noChangeArrowheads="1"/>
            </p:cNvSpPr>
            <p:nvPr/>
          </p:nvSpPr>
          <p:spPr bwMode="auto">
            <a:xfrm>
              <a:off x="2472" y="1207"/>
              <a:ext cx="3192" cy="364"/>
            </a:xfrm>
            <a:prstGeom prst="rect">
              <a:avLst/>
            </a:prstGeom>
            <a:solidFill>
              <a:srgbClr val="FFCC99">
                <a:alpha val="79999"/>
              </a:srgbClr>
            </a:solidFill>
            <a:ln w="25400">
              <a:solidFill>
                <a:srgbClr val="333399"/>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altLang="zh-CN" sz="1800" b="1">
                  <a:latin typeface="Arial Narrow" pitchFamily="34" charset="0"/>
                  <a:ea typeface="SimSun" pitchFamily="2" charset="-122"/>
                </a:rPr>
                <a:t>Make them easy for indexing and searching! (informative, attractive, effective)</a:t>
              </a:r>
            </a:p>
          </p:txBody>
        </p:sp>
        <p:sp>
          <p:nvSpPr>
            <p:cNvPr id="454665" name="AutoShape 10"/>
            <p:cNvSpPr>
              <a:spLocks/>
            </p:cNvSpPr>
            <p:nvPr/>
          </p:nvSpPr>
          <p:spPr bwMode="auto">
            <a:xfrm>
              <a:off x="2245" y="1117"/>
              <a:ext cx="136" cy="636"/>
            </a:xfrm>
            <a:prstGeom prst="rightBrace">
              <a:avLst>
                <a:gd name="adj1" fmla="val 38971"/>
                <a:gd name="adj2" fmla="val 50000"/>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37260" name="Line 12"/>
          <p:cNvSpPr>
            <a:spLocks noChangeShapeType="1"/>
          </p:cNvSpPr>
          <p:nvPr/>
        </p:nvSpPr>
        <p:spPr bwMode="auto">
          <a:xfrm>
            <a:off x="824880" y="2564904"/>
            <a:ext cx="2667000"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id-ID"/>
          </a:p>
        </p:txBody>
      </p:sp>
      <p:sp>
        <p:nvSpPr>
          <p:cNvPr id="437261" name="Line 13"/>
          <p:cNvSpPr>
            <a:spLocks noChangeShapeType="1"/>
          </p:cNvSpPr>
          <p:nvPr/>
        </p:nvSpPr>
        <p:spPr bwMode="auto">
          <a:xfrm>
            <a:off x="827584" y="4437112"/>
            <a:ext cx="2667000"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id-ID"/>
          </a:p>
        </p:txBody>
      </p:sp>
    </p:spTree>
    <p:extLst>
      <p:ext uri="{BB962C8B-B14F-4D97-AF65-F5344CB8AC3E}">
        <p14:creationId xmlns:p14="http://schemas.microsoft.com/office/powerpoint/2010/main" val="359781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7252">
                                            <p:txEl>
                                              <p:pRg st="0" end="0"/>
                                            </p:txEl>
                                          </p:spTgt>
                                        </p:tgtEl>
                                        <p:attrNameLst>
                                          <p:attrName>style.visibility</p:attrName>
                                        </p:attrNameLst>
                                      </p:cBhvr>
                                      <p:to>
                                        <p:strVal val="visible"/>
                                      </p:to>
                                    </p:set>
                                    <p:anim calcmode="lin" valueType="num">
                                      <p:cBhvr>
                                        <p:cTn id="7" dur="500" fill="hold"/>
                                        <p:tgtEl>
                                          <p:spTgt spid="4372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725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7252">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37252">
                                            <p:txEl>
                                              <p:pRg st="1" end="1"/>
                                            </p:txEl>
                                          </p:spTgt>
                                        </p:tgtEl>
                                        <p:attrNameLst>
                                          <p:attrName>style.visibility</p:attrName>
                                        </p:attrNameLst>
                                      </p:cBhvr>
                                      <p:to>
                                        <p:strVal val="visible"/>
                                      </p:to>
                                    </p:set>
                                    <p:anim calcmode="lin" valueType="num">
                                      <p:cBhvr>
                                        <p:cTn id="12" dur="500" fill="hold"/>
                                        <p:tgtEl>
                                          <p:spTgt spid="43725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3725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37252">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37252">
                                            <p:txEl>
                                              <p:pRg st="2" end="2"/>
                                            </p:txEl>
                                          </p:spTgt>
                                        </p:tgtEl>
                                        <p:attrNameLst>
                                          <p:attrName>style.visibility</p:attrName>
                                        </p:attrNameLst>
                                      </p:cBhvr>
                                      <p:to>
                                        <p:strVal val="visible"/>
                                      </p:to>
                                    </p:set>
                                    <p:anim calcmode="lin" valueType="num">
                                      <p:cBhvr>
                                        <p:cTn id="17" dur="500" fill="hold"/>
                                        <p:tgtEl>
                                          <p:spTgt spid="43725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3725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37252">
                                            <p:txEl>
                                              <p:pRg st="2" end="2"/>
                                            </p:txEl>
                                          </p:spTgt>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437256"/>
                                        </p:tgtEl>
                                        <p:attrNameLst>
                                          <p:attrName>style.visibility</p:attrName>
                                        </p:attrNameLst>
                                      </p:cBhvr>
                                      <p:to>
                                        <p:strVal val="visible"/>
                                      </p:to>
                                    </p:set>
                                    <p:animEffect transition="in" filter="wipe(left)">
                                      <p:cBhvr>
                                        <p:cTn id="23" dur="500"/>
                                        <p:tgtEl>
                                          <p:spTgt spid="4372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7252">
                                            <p:txEl>
                                              <p:pRg st="3" end="3"/>
                                            </p:txEl>
                                          </p:spTgt>
                                        </p:tgtEl>
                                        <p:attrNameLst>
                                          <p:attrName>style.visibility</p:attrName>
                                        </p:attrNameLst>
                                      </p:cBhvr>
                                      <p:to>
                                        <p:strVal val="visible"/>
                                      </p:to>
                                    </p:set>
                                    <p:anim calcmode="lin" valueType="num">
                                      <p:cBhvr>
                                        <p:cTn id="28" dur="500" fill="hold"/>
                                        <p:tgtEl>
                                          <p:spTgt spid="43725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3725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37252">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437260"/>
                                        </p:tgtEl>
                                        <p:attrNameLst>
                                          <p:attrName>style.visibility</p:attrName>
                                        </p:attrNameLst>
                                      </p:cBhvr>
                                      <p:to>
                                        <p:strVal val="visible"/>
                                      </p:to>
                                    </p:set>
                                    <p:anim calcmode="lin" valueType="num">
                                      <p:cBhvr>
                                        <p:cTn id="33" dur="500" fill="hold"/>
                                        <p:tgtEl>
                                          <p:spTgt spid="437260"/>
                                        </p:tgtEl>
                                        <p:attrNameLst>
                                          <p:attrName>ppt_w</p:attrName>
                                        </p:attrNameLst>
                                      </p:cBhvr>
                                      <p:tavLst>
                                        <p:tav tm="0">
                                          <p:val>
                                            <p:fltVal val="0"/>
                                          </p:val>
                                        </p:tav>
                                        <p:tav tm="100000">
                                          <p:val>
                                            <p:strVal val="#ppt_w"/>
                                          </p:val>
                                        </p:tav>
                                      </p:tavLst>
                                    </p:anim>
                                    <p:anim calcmode="lin" valueType="num">
                                      <p:cBhvr>
                                        <p:cTn id="34" dur="500" fill="hold"/>
                                        <p:tgtEl>
                                          <p:spTgt spid="437260"/>
                                        </p:tgtEl>
                                        <p:attrNameLst>
                                          <p:attrName>ppt_h</p:attrName>
                                        </p:attrNameLst>
                                      </p:cBhvr>
                                      <p:tavLst>
                                        <p:tav tm="0">
                                          <p:val>
                                            <p:fltVal val="0"/>
                                          </p:val>
                                        </p:tav>
                                        <p:tav tm="100000">
                                          <p:val>
                                            <p:strVal val="#ppt_h"/>
                                          </p:val>
                                        </p:tav>
                                      </p:tavLst>
                                    </p:anim>
                                    <p:animEffect transition="in" filter="fade">
                                      <p:cBhvr>
                                        <p:cTn id="35" dur="500"/>
                                        <p:tgtEl>
                                          <p:spTgt spid="437260"/>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37252">
                                            <p:txEl>
                                              <p:pRg st="5" end="5"/>
                                            </p:txEl>
                                          </p:spTgt>
                                        </p:tgtEl>
                                        <p:attrNameLst>
                                          <p:attrName>style.visibility</p:attrName>
                                        </p:attrNameLst>
                                      </p:cBhvr>
                                      <p:to>
                                        <p:strVal val="visible"/>
                                      </p:to>
                                    </p:set>
                                    <p:anim calcmode="lin" valueType="num">
                                      <p:cBhvr>
                                        <p:cTn id="38" dur="500" fill="hold"/>
                                        <p:tgtEl>
                                          <p:spTgt spid="437252">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437252">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437252">
                                            <p:txEl>
                                              <p:pRg st="5" end="5"/>
                                            </p:tx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437252">
                                            <p:txEl>
                                              <p:pRg st="6" end="6"/>
                                            </p:txEl>
                                          </p:spTgt>
                                        </p:tgtEl>
                                        <p:attrNameLst>
                                          <p:attrName>style.visibility</p:attrName>
                                        </p:attrNameLst>
                                      </p:cBhvr>
                                      <p:to>
                                        <p:strVal val="visible"/>
                                      </p:to>
                                    </p:set>
                                    <p:anim calcmode="lin" valueType="num">
                                      <p:cBhvr>
                                        <p:cTn id="43" dur="500" fill="hold"/>
                                        <p:tgtEl>
                                          <p:spTgt spid="43725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37252">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437252">
                                            <p:txEl>
                                              <p:pRg st="6" end="6"/>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437252">
                                            <p:txEl>
                                              <p:pRg st="7" end="7"/>
                                            </p:txEl>
                                          </p:spTgt>
                                        </p:tgtEl>
                                        <p:attrNameLst>
                                          <p:attrName>style.visibility</p:attrName>
                                        </p:attrNameLst>
                                      </p:cBhvr>
                                      <p:to>
                                        <p:strVal val="visible"/>
                                      </p:to>
                                    </p:set>
                                    <p:anim calcmode="lin" valueType="num">
                                      <p:cBhvr>
                                        <p:cTn id="48" dur="500" fill="hold"/>
                                        <p:tgtEl>
                                          <p:spTgt spid="437252">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37252">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37252">
                                            <p:txEl>
                                              <p:pRg st="7" end="7"/>
                                            </p:txEl>
                                          </p:spTgt>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437252">
                                            <p:txEl>
                                              <p:pRg st="8" end="8"/>
                                            </p:txEl>
                                          </p:spTgt>
                                        </p:tgtEl>
                                        <p:attrNameLst>
                                          <p:attrName>style.visibility</p:attrName>
                                        </p:attrNameLst>
                                      </p:cBhvr>
                                      <p:to>
                                        <p:strVal val="visible"/>
                                      </p:to>
                                    </p:set>
                                    <p:anim calcmode="lin" valueType="num">
                                      <p:cBhvr>
                                        <p:cTn id="53" dur="500" fill="hold"/>
                                        <p:tgtEl>
                                          <p:spTgt spid="437252">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37252">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37252">
                                            <p:txEl>
                                              <p:pRg st="8" end="8"/>
                                            </p:txEl>
                                          </p:spTgt>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437252">
                                            <p:txEl>
                                              <p:pRg st="9" end="9"/>
                                            </p:txEl>
                                          </p:spTgt>
                                        </p:tgtEl>
                                        <p:attrNameLst>
                                          <p:attrName>style.visibility</p:attrName>
                                        </p:attrNameLst>
                                      </p:cBhvr>
                                      <p:to>
                                        <p:strVal val="visible"/>
                                      </p:to>
                                    </p:set>
                                    <p:anim calcmode="lin" valueType="num">
                                      <p:cBhvr>
                                        <p:cTn id="58" dur="500" fill="hold"/>
                                        <p:tgtEl>
                                          <p:spTgt spid="437252">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437252">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437252">
                                            <p:txEl>
                                              <p:pRg st="9" end="9"/>
                                            </p:txEl>
                                          </p:spTgt>
                                        </p:tgtEl>
                                      </p:cBhvr>
                                    </p:animEffect>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437253"/>
                                        </p:tgtEl>
                                        <p:attrNameLst>
                                          <p:attrName>style.visibility</p:attrName>
                                        </p:attrNameLst>
                                      </p:cBhvr>
                                      <p:to>
                                        <p:strVal val="visible"/>
                                      </p:to>
                                    </p:set>
                                    <p:animEffect transition="in" filter="wipe(left)">
                                      <p:cBhvr>
                                        <p:cTn id="64" dur="500"/>
                                        <p:tgtEl>
                                          <p:spTgt spid="43725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437252">
                                            <p:txEl>
                                              <p:pRg st="11" end="11"/>
                                            </p:txEl>
                                          </p:spTgt>
                                        </p:tgtEl>
                                        <p:attrNameLst>
                                          <p:attrName>style.visibility</p:attrName>
                                        </p:attrNameLst>
                                      </p:cBhvr>
                                      <p:to>
                                        <p:strVal val="visible"/>
                                      </p:to>
                                    </p:set>
                                    <p:anim calcmode="lin" valueType="num">
                                      <p:cBhvr>
                                        <p:cTn id="69" dur="500" fill="hold"/>
                                        <p:tgtEl>
                                          <p:spTgt spid="437252">
                                            <p:txEl>
                                              <p:pRg st="11" end="11"/>
                                            </p:txEl>
                                          </p:spTgt>
                                        </p:tgtEl>
                                        <p:attrNameLst>
                                          <p:attrName>ppt_w</p:attrName>
                                        </p:attrNameLst>
                                      </p:cBhvr>
                                      <p:tavLst>
                                        <p:tav tm="0">
                                          <p:val>
                                            <p:fltVal val="0"/>
                                          </p:val>
                                        </p:tav>
                                        <p:tav tm="100000">
                                          <p:val>
                                            <p:strVal val="#ppt_w"/>
                                          </p:val>
                                        </p:tav>
                                      </p:tavLst>
                                    </p:anim>
                                    <p:anim calcmode="lin" valueType="num">
                                      <p:cBhvr>
                                        <p:cTn id="70" dur="500" fill="hold"/>
                                        <p:tgtEl>
                                          <p:spTgt spid="437252">
                                            <p:txEl>
                                              <p:pRg st="11" end="11"/>
                                            </p:txEl>
                                          </p:spTgt>
                                        </p:tgtEl>
                                        <p:attrNameLst>
                                          <p:attrName>ppt_h</p:attrName>
                                        </p:attrNameLst>
                                      </p:cBhvr>
                                      <p:tavLst>
                                        <p:tav tm="0">
                                          <p:val>
                                            <p:fltVal val="0"/>
                                          </p:val>
                                        </p:tav>
                                        <p:tav tm="100000">
                                          <p:val>
                                            <p:strVal val="#ppt_h"/>
                                          </p:val>
                                        </p:tav>
                                      </p:tavLst>
                                    </p:anim>
                                    <p:animEffect transition="in" filter="fade">
                                      <p:cBhvr>
                                        <p:cTn id="71" dur="500"/>
                                        <p:tgtEl>
                                          <p:spTgt spid="437252">
                                            <p:txEl>
                                              <p:pRg st="11" end="11"/>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437261"/>
                                        </p:tgtEl>
                                        <p:attrNameLst>
                                          <p:attrName>style.visibility</p:attrName>
                                        </p:attrNameLst>
                                      </p:cBhvr>
                                      <p:to>
                                        <p:strVal val="visible"/>
                                      </p:to>
                                    </p:set>
                                    <p:anim calcmode="lin" valueType="num">
                                      <p:cBhvr>
                                        <p:cTn id="74" dur="500" fill="hold"/>
                                        <p:tgtEl>
                                          <p:spTgt spid="437261"/>
                                        </p:tgtEl>
                                        <p:attrNameLst>
                                          <p:attrName>ppt_w</p:attrName>
                                        </p:attrNameLst>
                                      </p:cBhvr>
                                      <p:tavLst>
                                        <p:tav tm="0">
                                          <p:val>
                                            <p:fltVal val="0"/>
                                          </p:val>
                                        </p:tav>
                                        <p:tav tm="100000">
                                          <p:val>
                                            <p:strVal val="#ppt_w"/>
                                          </p:val>
                                        </p:tav>
                                      </p:tavLst>
                                    </p:anim>
                                    <p:anim calcmode="lin" valueType="num">
                                      <p:cBhvr>
                                        <p:cTn id="75" dur="500" fill="hold"/>
                                        <p:tgtEl>
                                          <p:spTgt spid="437261"/>
                                        </p:tgtEl>
                                        <p:attrNameLst>
                                          <p:attrName>ppt_h</p:attrName>
                                        </p:attrNameLst>
                                      </p:cBhvr>
                                      <p:tavLst>
                                        <p:tav tm="0">
                                          <p:val>
                                            <p:fltVal val="0"/>
                                          </p:val>
                                        </p:tav>
                                        <p:tav tm="100000">
                                          <p:val>
                                            <p:strVal val="#ppt_h"/>
                                          </p:val>
                                        </p:tav>
                                      </p:tavLst>
                                    </p:anim>
                                    <p:animEffect transition="in" filter="fade">
                                      <p:cBhvr>
                                        <p:cTn id="76" dur="500"/>
                                        <p:tgtEl>
                                          <p:spTgt spid="437261"/>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437252">
                                            <p:txEl>
                                              <p:pRg st="12" end="12"/>
                                            </p:txEl>
                                          </p:spTgt>
                                        </p:tgtEl>
                                        <p:attrNameLst>
                                          <p:attrName>style.visibility</p:attrName>
                                        </p:attrNameLst>
                                      </p:cBhvr>
                                      <p:to>
                                        <p:strVal val="visible"/>
                                      </p:to>
                                    </p:set>
                                    <p:anim calcmode="lin" valueType="num">
                                      <p:cBhvr>
                                        <p:cTn id="79" dur="500" fill="hold"/>
                                        <p:tgtEl>
                                          <p:spTgt spid="437252">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437252">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437252">
                                            <p:txEl>
                                              <p:pRg st="12" end="12"/>
                                            </p:txEl>
                                          </p:spTgt>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437252">
                                            <p:txEl>
                                              <p:pRg st="13" end="13"/>
                                            </p:txEl>
                                          </p:spTgt>
                                        </p:tgtEl>
                                        <p:attrNameLst>
                                          <p:attrName>style.visibility</p:attrName>
                                        </p:attrNameLst>
                                      </p:cBhvr>
                                      <p:to>
                                        <p:strVal val="visible"/>
                                      </p:to>
                                    </p:set>
                                    <p:anim calcmode="lin" valueType="num">
                                      <p:cBhvr>
                                        <p:cTn id="84" dur="500" fill="hold"/>
                                        <p:tgtEl>
                                          <p:spTgt spid="437252">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437252">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437252">
                                            <p:txEl>
                                              <p:pRg st="13" end="13"/>
                                            </p:txEl>
                                          </p:spTgt>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437252">
                                            <p:txEl>
                                              <p:pRg st="14" end="14"/>
                                            </p:txEl>
                                          </p:spTgt>
                                        </p:tgtEl>
                                        <p:attrNameLst>
                                          <p:attrName>style.visibility</p:attrName>
                                        </p:attrNameLst>
                                      </p:cBhvr>
                                      <p:to>
                                        <p:strVal val="visible"/>
                                      </p:to>
                                    </p:set>
                                    <p:anim calcmode="lin" valueType="num">
                                      <p:cBhvr>
                                        <p:cTn id="89" dur="500" fill="hold"/>
                                        <p:tgtEl>
                                          <p:spTgt spid="437252">
                                            <p:txEl>
                                              <p:pRg st="14" end="14"/>
                                            </p:txEl>
                                          </p:spTgt>
                                        </p:tgtEl>
                                        <p:attrNameLst>
                                          <p:attrName>ppt_w</p:attrName>
                                        </p:attrNameLst>
                                      </p:cBhvr>
                                      <p:tavLst>
                                        <p:tav tm="0">
                                          <p:val>
                                            <p:fltVal val="0"/>
                                          </p:val>
                                        </p:tav>
                                        <p:tav tm="100000">
                                          <p:val>
                                            <p:strVal val="#ppt_w"/>
                                          </p:val>
                                        </p:tav>
                                      </p:tavLst>
                                    </p:anim>
                                    <p:anim calcmode="lin" valueType="num">
                                      <p:cBhvr>
                                        <p:cTn id="90" dur="500" fill="hold"/>
                                        <p:tgtEl>
                                          <p:spTgt spid="437252">
                                            <p:txEl>
                                              <p:pRg st="14" end="14"/>
                                            </p:txEl>
                                          </p:spTgt>
                                        </p:tgtEl>
                                        <p:attrNameLst>
                                          <p:attrName>ppt_h</p:attrName>
                                        </p:attrNameLst>
                                      </p:cBhvr>
                                      <p:tavLst>
                                        <p:tav tm="0">
                                          <p:val>
                                            <p:fltVal val="0"/>
                                          </p:val>
                                        </p:tav>
                                        <p:tav tm="100000">
                                          <p:val>
                                            <p:strVal val="#ppt_h"/>
                                          </p:val>
                                        </p:tav>
                                      </p:tavLst>
                                    </p:anim>
                                    <p:animEffect transition="in" filter="fade">
                                      <p:cBhvr>
                                        <p:cTn id="91" dur="500"/>
                                        <p:tgtEl>
                                          <p:spTgt spid="43725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build="p"/>
      <p:bldP spid="437260" grpId="0" animBg="1"/>
      <p:bldP spid="43726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b="1" dirty="0"/>
              <a:t>What Does </a:t>
            </a:r>
            <a:r>
              <a:rPr lang="en-US" sz="3200" b="1" dirty="0" err="1"/>
              <a:t>IMRaD</a:t>
            </a:r>
            <a:r>
              <a:rPr lang="en-US" sz="3200" b="1" dirty="0"/>
              <a:t> Reveal About Science</a:t>
            </a:r>
            <a:r>
              <a:rPr lang="en-US" sz="3200" b="1" dirty="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24744"/>
            <a:ext cx="7272808" cy="4968552"/>
          </a:xfrm>
        </p:spPr>
      </p:pic>
    </p:spTree>
    <p:extLst>
      <p:ext uri="{BB962C8B-B14F-4D97-AF65-F5344CB8AC3E}">
        <p14:creationId xmlns:p14="http://schemas.microsoft.com/office/powerpoint/2010/main" val="2518495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27584" y="116632"/>
            <a:ext cx="7772400" cy="762000"/>
          </a:xfrm>
        </p:spPr>
        <p:txBody>
          <a:bodyPr/>
          <a:lstStyle/>
          <a:p>
            <a:pPr algn="ctr"/>
            <a:r>
              <a:rPr lang="en-US" sz="3200" dirty="0"/>
              <a:t>Essential Parts of a Scientific paper</a:t>
            </a:r>
          </a:p>
        </p:txBody>
      </p:sp>
      <p:sp>
        <p:nvSpPr>
          <p:cNvPr id="82947" name="Rectangle 3"/>
          <p:cNvSpPr>
            <a:spLocks noGrp="1" noChangeArrowheads="1"/>
          </p:cNvSpPr>
          <p:nvPr>
            <p:ph idx="1"/>
          </p:nvPr>
        </p:nvSpPr>
        <p:spPr>
          <a:xfrm>
            <a:off x="395536" y="764704"/>
            <a:ext cx="8534400" cy="5715000"/>
          </a:xfrm>
          <a:prstGeom prst="rect">
            <a:avLst/>
          </a:prstGeom>
        </p:spPr>
        <p:txBody>
          <a:bodyPr>
            <a:normAutofit fontScale="92500" lnSpcReduction="10000"/>
          </a:bodyPr>
          <a:lstStyle/>
          <a:p>
            <a:pPr>
              <a:lnSpc>
                <a:spcPct val="80000"/>
              </a:lnSpc>
            </a:pPr>
            <a:r>
              <a:rPr lang="en-US" sz="2600" dirty="0">
                <a:solidFill>
                  <a:srgbClr val="FF0066"/>
                </a:solidFill>
              </a:rPr>
              <a:t>Title</a:t>
            </a:r>
            <a:r>
              <a:rPr lang="en-US" sz="2600" dirty="0"/>
              <a:t>: Describe concisely the core contents of the paper</a:t>
            </a:r>
          </a:p>
          <a:p>
            <a:pPr>
              <a:lnSpc>
                <a:spcPct val="80000"/>
              </a:lnSpc>
            </a:pPr>
            <a:r>
              <a:rPr lang="en-US" sz="2600" dirty="0">
                <a:solidFill>
                  <a:srgbClr val="FF0066"/>
                </a:solidFill>
              </a:rPr>
              <a:t>Abstract</a:t>
            </a:r>
            <a:r>
              <a:rPr lang="en-US" sz="2600" dirty="0"/>
              <a:t>: Summarize the major elements of the paper</a:t>
            </a:r>
          </a:p>
          <a:p>
            <a:pPr>
              <a:lnSpc>
                <a:spcPct val="80000"/>
              </a:lnSpc>
            </a:pPr>
            <a:r>
              <a:rPr lang="en-US" sz="2600" dirty="0">
                <a:solidFill>
                  <a:srgbClr val="FF0066"/>
                </a:solidFill>
              </a:rPr>
              <a:t>Introduction</a:t>
            </a:r>
            <a:r>
              <a:rPr lang="en-US" sz="2600" dirty="0"/>
              <a:t>: provide context and rationale for the study</a:t>
            </a:r>
          </a:p>
          <a:p>
            <a:pPr>
              <a:lnSpc>
                <a:spcPct val="80000"/>
              </a:lnSpc>
            </a:pPr>
            <a:r>
              <a:rPr lang="id-ID" sz="2600" dirty="0" smtClean="0">
                <a:solidFill>
                  <a:srgbClr val="FF0066"/>
                </a:solidFill>
              </a:rPr>
              <a:t>Literature Review</a:t>
            </a:r>
            <a:r>
              <a:rPr lang="en-US" sz="2600" dirty="0" smtClean="0"/>
              <a:t>: </a:t>
            </a:r>
            <a:r>
              <a:rPr lang="en-US" sz="2600" dirty="0"/>
              <a:t>Describe the </a:t>
            </a:r>
            <a:r>
              <a:rPr lang="id-ID" sz="2600" dirty="0" smtClean="0"/>
              <a:t>empirical and theoretical support to research paradigm</a:t>
            </a:r>
            <a:endParaRPr lang="en-US" sz="2600" dirty="0"/>
          </a:p>
          <a:p>
            <a:pPr>
              <a:lnSpc>
                <a:spcPct val="80000"/>
              </a:lnSpc>
            </a:pPr>
            <a:r>
              <a:rPr lang="en-US" sz="2600" dirty="0">
                <a:solidFill>
                  <a:srgbClr val="FF0066"/>
                </a:solidFill>
              </a:rPr>
              <a:t>Methods</a:t>
            </a:r>
            <a:r>
              <a:rPr lang="en-US" sz="2600" dirty="0"/>
              <a:t>: Describe </a:t>
            </a:r>
            <a:r>
              <a:rPr lang="id-ID" sz="2600" dirty="0" smtClean="0"/>
              <a:t>fitness and uniqueness and validity of sampling, instrument, measurement, </a:t>
            </a:r>
            <a:r>
              <a:rPr lang="en-US" sz="2600" dirty="0" smtClean="0"/>
              <a:t> </a:t>
            </a:r>
            <a:r>
              <a:rPr lang="id-ID" sz="2600" dirty="0" smtClean="0"/>
              <a:t>statististical or analytical method, RnD phases, </a:t>
            </a:r>
            <a:r>
              <a:rPr lang="en-US" sz="2600" dirty="0" smtClean="0"/>
              <a:t>experimental procedures</a:t>
            </a:r>
            <a:endParaRPr lang="en-US" sz="2600" dirty="0"/>
          </a:p>
          <a:p>
            <a:pPr>
              <a:lnSpc>
                <a:spcPct val="80000"/>
              </a:lnSpc>
            </a:pPr>
            <a:r>
              <a:rPr lang="en-US" sz="2600" dirty="0">
                <a:solidFill>
                  <a:srgbClr val="FF0066"/>
                </a:solidFill>
              </a:rPr>
              <a:t>Results</a:t>
            </a:r>
            <a:r>
              <a:rPr lang="en-US" sz="2600" dirty="0"/>
              <a:t>: Summarize the findings without interpretation</a:t>
            </a:r>
          </a:p>
          <a:p>
            <a:pPr>
              <a:lnSpc>
                <a:spcPct val="80000"/>
              </a:lnSpc>
            </a:pPr>
            <a:r>
              <a:rPr lang="en-US" sz="2600" dirty="0">
                <a:solidFill>
                  <a:srgbClr val="FF0066"/>
                </a:solidFill>
              </a:rPr>
              <a:t>Discussion</a:t>
            </a:r>
            <a:r>
              <a:rPr lang="en-US" sz="2600" dirty="0"/>
              <a:t>: Interpret the findings of the study</a:t>
            </a:r>
          </a:p>
          <a:p>
            <a:pPr>
              <a:lnSpc>
                <a:spcPct val="80000"/>
              </a:lnSpc>
            </a:pPr>
            <a:r>
              <a:rPr lang="id-ID" sz="2600" dirty="0" smtClean="0">
                <a:solidFill>
                  <a:srgbClr val="FF0066"/>
                </a:solidFill>
              </a:rPr>
              <a:t>Conclusion</a:t>
            </a:r>
            <a:r>
              <a:rPr lang="en-US" sz="2600" dirty="0" smtClean="0"/>
              <a:t>: </a:t>
            </a:r>
            <a:r>
              <a:rPr lang="en-US" sz="2600" dirty="0"/>
              <a:t>Summarize the findings</a:t>
            </a:r>
          </a:p>
          <a:p>
            <a:pPr>
              <a:lnSpc>
                <a:spcPct val="80000"/>
              </a:lnSpc>
            </a:pPr>
            <a:r>
              <a:rPr lang="id-ID" sz="2600" dirty="0" smtClean="0">
                <a:solidFill>
                  <a:srgbClr val="FF0066"/>
                </a:solidFill>
              </a:rPr>
              <a:t>Limitation: </a:t>
            </a:r>
            <a:r>
              <a:rPr lang="id-ID" sz="2600" dirty="0" smtClean="0"/>
              <a:t>Explain constraints (theory/methods) for future research betterment</a:t>
            </a:r>
          </a:p>
          <a:p>
            <a:pPr>
              <a:lnSpc>
                <a:spcPct val="80000"/>
              </a:lnSpc>
            </a:pPr>
            <a:r>
              <a:rPr lang="id-ID" sz="2600" dirty="0" smtClean="0"/>
              <a:t>Recommendation: Provide suggestion to users and further researcher</a:t>
            </a:r>
          </a:p>
          <a:p>
            <a:pPr>
              <a:lnSpc>
                <a:spcPct val="80000"/>
              </a:lnSpc>
            </a:pPr>
            <a:r>
              <a:rPr lang="en-US" sz="2600" dirty="0" smtClean="0">
                <a:solidFill>
                  <a:srgbClr val="FF0066"/>
                </a:solidFill>
              </a:rPr>
              <a:t>Acknowledgement</a:t>
            </a:r>
            <a:r>
              <a:rPr lang="en-US" sz="2600" dirty="0"/>
              <a:t>: Give credit to those who helped you</a:t>
            </a:r>
          </a:p>
          <a:p>
            <a:pPr>
              <a:lnSpc>
                <a:spcPct val="80000"/>
              </a:lnSpc>
            </a:pPr>
            <a:r>
              <a:rPr lang="en-US" sz="2600" dirty="0">
                <a:solidFill>
                  <a:srgbClr val="FF0066"/>
                </a:solidFill>
              </a:rPr>
              <a:t>References</a:t>
            </a:r>
            <a:r>
              <a:rPr lang="en-US" sz="2600" dirty="0"/>
              <a:t>: List all scientific papers, books and websites that you cited </a:t>
            </a:r>
          </a:p>
          <a:p>
            <a:pPr>
              <a:lnSpc>
                <a:spcPct val="80000"/>
              </a:lnSpc>
            </a:pPr>
            <a:endParaRPr lang="en-US" sz="2600" dirty="0"/>
          </a:p>
        </p:txBody>
      </p:sp>
    </p:spTree>
    <p:extLst>
      <p:ext uri="{BB962C8B-B14F-4D97-AF65-F5344CB8AC3E}">
        <p14:creationId xmlns:p14="http://schemas.microsoft.com/office/powerpoint/2010/main" val="239421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a:xfrm>
            <a:off x="539552" y="332656"/>
            <a:ext cx="8229600" cy="648072"/>
          </a:xfrm>
        </p:spPr>
        <p:txBody>
          <a:bodyPr>
            <a:noAutofit/>
          </a:bodyPr>
          <a:lstStyle/>
          <a:p>
            <a:r>
              <a:rPr lang="en-US" altLang="zh-CN" sz="3600" b="1" dirty="0">
                <a:solidFill>
                  <a:srgbClr val="FF9900"/>
                </a:solidFill>
              </a:rPr>
              <a:t>1.Title</a:t>
            </a:r>
          </a:p>
        </p:txBody>
      </p:sp>
      <p:sp>
        <p:nvSpPr>
          <p:cNvPr id="66563" name="Rectangle 3"/>
          <p:cNvSpPr>
            <a:spLocks noGrp="1" noChangeArrowheads="1"/>
          </p:cNvSpPr>
          <p:nvPr>
            <p:ph idx="1"/>
          </p:nvPr>
        </p:nvSpPr>
        <p:spPr>
          <a:xfrm>
            <a:off x="344216" y="1340768"/>
            <a:ext cx="8424936" cy="4857750"/>
          </a:xfrm>
          <a:prstGeom prst="rect">
            <a:avLst/>
          </a:prstGeom>
        </p:spPr>
        <p:txBody>
          <a:bodyPr>
            <a:noAutofit/>
          </a:bodyPr>
          <a:lstStyle/>
          <a:p>
            <a:pPr>
              <a:buFont typeface="+mj-lt"/>
              <a:buAutoNum type="arabicPeriod"/>
            </a:pPr>
            <a:r>
              <a:rPr lang="en-US" altLang="zh-CN" sz="1800" b="1" dirty="0" smtClean="0"/>
              <a:t>A </a:t>
            </a:r>
            <a:r>
              <a:rPr lang="en-US" altLang="zh-CN" sz="1800" b="1" dirty="0"/>
              <a:t>good title should contain the fewest possible words that adequately describe the </a:t>
            </a:r>
            <a:r>
              <a:rPr lang="en-US" altLang="zh-CN" sz="1800" b="1" dirty="0" err="1" smtClean="0"/>
              <a:t>cont</a:t>
            </a:r>
            <a:r>
              <a:rPr lang="id-ID" altLang="zh-CN" sz="1800" b="1" dirty="0"/>
              <a:t>e</a:t>
            </a:r>
            <a:r>
              <a:rPr lang="en-US" altLang="zh-CN" sz="1800" b="1" dirty="0" err="1" smtClean="0"/>
              <a:t>nts</a:t>
            </a:r>
            <a:r>
              <a:rPr lang="en-US" sz="1800" b="1" dirty="0" smtClean="0"/>
              <a:t> </a:t>
            </a:r>
            <a:r>
              <a:rPr lang="en-US" sz="1800" b="1" dirty="0"/>
              <a:t>(the recommended length is 10 - 12 words.</a:t>
            </a:r>
          </a:p>
          <a:p>
            <a:pPr>
              <a:buFont typeface="+mj-lt"/>
              <a:buAutoNum type="arabicPeriod"/>
            </a:pPr>
            <a:r>
              <a:rPr lang="en-US" altLang="zh-CN" sz="1800" b="1" dirty="0" smtClean="0"/>
              <a:t>A </a:t>
            </a:r>
            <a:r>
              <a:rPr lang="en-US" altLang="zh-CN" sz="1800" b="1" dirty="0"/>
              <a:t>good </a:t>
            </a:r>
            <a:r>
              <a:rPr lang="en-US" altLang="zh-CN" sz="1800" b="1" dirty="0" smtClean="0"/>
              <a:t>title</a:t>
            </a:r>
            <a:r>
              <a:rPr lang="id-ID" altLang="zh-CN" sz="1800" b="1" dirty="0" smtClean="0"/>
              <a:t> </a:t>
            </a:r>
            <a:r>
              <a:rPr lang="en-US" altLang="zh-CN" sz="1800" b="1" dirty="0" smtClean="0"/>
              <a:t>is </a:t>
            </a:r>
            <a:r>
              <a:rPr lang="en-US" altLang="zh-CN" sz="1800" b="1" dirty="0"/>
              <a:t>concise, but </a:t>
            </a:r>
            <a:r>
              <a:rPr lang="en-US" altLang="zh-CN" sz="1800" b="1" dirty="0" smtClean="0"/>
              <a:t>informative</a:t>
            </a:r>
            <a:r>
              <a:rPr lang="id-ID" altLang="zh-CN" sz="1800" b="1" dirty="0" smtClean="0"/>
              <a:t>, </a:t>
            </a:r>
            <a:r>
              <a:rPr lang="en-US" altLang="zh-CN" sz="1800" b="1" dirty="0" smtClean="0"/>
              <a:t>accurate</a:t>
            </a:r>
            <a:r>
              <a:rPr lang="en-US" altLang="zh-CN" sz="1800" b="1" dirty="0"/>
              <a:t>, clear, specific, and complete</a:t>
            </a:r>
          </a:p>
          <a:p>
            <a:pPr>
              <a:buFont typeface="+mj-lt"/>
              <a:buAutoNum type="arabicPeriod"/>
            </a:pPr>
            <a:r>
              <a:rPr lang="id-ID" altLang="zh-CN" sz="1800" b="1" dirty="0" smtClean="0"/>
              <a:t>I</a:t>
            </a:r>
            <a:r>
              <a:rPr lang="en-US" altLang="zh-CN" sz="1800" b="1" dirty="0" err="1" smtClean="0"/>
              <a:t>dentifies</a:t>
            </a:r>
            <a:r>
              <a:rPr lang="en-US" altLang="zh-CN" sz="1800" b="1" dirty="0" smtClean="0"/>
              <a:t> </a:t>
            </a:r>
            <a:r>
              <a:rPr lang="en-US" altLang="zh-CN" sz="1800" b="1" dirty="0"/>
              <a:t>the main issue of the </a:t>
            </a:r>
            <a:r>
              <a:rPr lang="en-US" altLang="zh-CN" sz="1800" b="1" dirty="0" smtClean="0"/>
              <a:t>paper</a:t>
            </a:r>
            <a:r>
              <a:rPr lang="id-ID" altLang="zh-CN" sz="1800" b="1" dirty="0" smtClean="0"/>
              <a:t> that </a:t>
            </a:r>
            <a:r>
              <a:rPr lang="en-US" altLang="zh-CN" sz="1800" b="1" dirty="0" smtClean="0"/>
              <a:t>can </a:t>
            </a:r>
            <a:r>
              <a:rPr lang="en-US" altLang="zh-CN" sz="1800" b="1" dirty="0"/>
              <a:t>attract readers</a:t>
            </a:r>
          </a:p>
          <a:p>
            <a:pPr>
              <a:buFont typeface="+mj-lt"/>
              <a:buAutoNum type="arabicPeriod"/>
            </a:pPr>
            <a:r>
              <a:rPr lang="en-US" altLang="zh-CN" sz="1800" b="1" dirty="0" smtClean="0"/>
              <a:t>Please </a:t>
            </a:r>
            <a:r>
              <a:rPr lang="en-US" altLang="zh-CN" sz="1800" b="1" dirty="0"/>
              <a:t>do not include infrequently-used </a:t>
            </a:r>
            <a:r>
              <a:rPr lang="en-US" altLang="zh-CN" sz="1800" b="1" dirty="0" smtClean="0"/>
              <a:t>abbreviations</a:t>
            </a:r>
            <a:endParaRPr lang="id-ID" altLang="zh-CN" sz="1800" b="1" dirty="0" smtClean="0"/>
          </a:p>
          <a:p>
            <a:pPr>
              <a:buFont typeface="+mj-lt"/>
              <a:buAutoNum type="arabicPeriod"/>
            </a:pPr>
            <a:r>
              <a:rPr lang="id-ID" altLang="zh-CN" sz="1800" b="1" dirty="0" smtClean="0"/>
              <a:t>Ommit word impact of, effect of, differences between</a:t>
            </a:r>
            <a:r>
              <a:rPr lang="en-ID" altLang="zh-CN" sz="1800" b="1" dirty="0" smtClean="0"/>
              <a:t>, study of, observation on..</a:t>
            </a:r>
            <a:r>
              <a:rPr lang="id-ID" altLang="zh-CN" sz="1800" b="1" dirty="0" smtClean="0"/>
              <a:t>.</a:t>
            </a:r>
          </a:p>
          <a:p>
            <a:pPr>
              <a:buFont typeface="+mj-lt"/>
              <a:buAutoNum type="arabicPeriod"/>
            </a:pPr>
            <a:r>
              <a:rPr lang="id-ID" altLang="zh-CN" sz="1800" b="1" dirty="0" smtClean="0"/>
              <a:t>Ommit mentioning place, time, statistical methods, or other parts from methods section.</a:t>
            </a:r>
            <a:endParaRPr lang="en-ID" altLang="zh-CN" sz="1800" b="1" dirty="0" smtClean="0"/>
          </a:p>
          <a:p>
            <a:pPr>
              <a:buFont typeface="+mj-lt"/>
              <a:buAutoNum type="arabicPeriod"/>
            </a:pPr>
            <a:r>
              <a:rPr lang="en-US" sz="1800" b="1" dirty="0"/>
              <a:t>Avoid using abbreviations, filler phrases, and humor.</a:t>
            </a:r>
            <a:endParaRPr lang="en-ID" altLang="zh-CN" sz="1800" b="1" dirty="0"/>
          </a:p>
          <a:p>
            <a:pPr>
              <a:buFont typeface="+mj-lt"/>
              <a:buAutoNum type="arabicPeriod"/>
            </a:pPr>
            <a:r>
              <a:rPr lang="en-US" sz="1800" b="1" dirty="0" smtClean="0"/>
              <a:t>The </a:t>
            </a:r>
            <a:r>
              <a:rPr lang="en-US" sz="1800" b="1" dirty="0"/>
              <a:t>golden rule is: Express only one idea or subject in your </a:t>
            </a:r>
            <a:r>
              <a:rPr lang="en-US" sz="1800" b="1" dirty="0" smtClean="0"/>
              <a:t>title</a:t>
            </a:r>
          </a:p>
          <a:p>
            <a:pPr>
              <a:buFont typeface="+mj-lt"/>
              <a:buAutoNum type="arabicPeriod"/>
            </a:pPr>
            <a:r>
              <a:rPr lang="en-US" sz="1800" b="1" dirty="0" smtClean="0"/>
              <a:t>Put </a:t>
            </a:r>
            <a:r>
              <a:rPr lang="en-US" sz="1800" b="1" dirty="0"/>
              <a:t>an important word first in the </a:t>
            </a:r>
            <a:r>
              <a:rPr lang="en-US" sz="1800" b="1" dirty="0" smtClean="0"/>
              <a:t>title</a:t>
            </a:r>
          </a:p>
          <a:p>
            <a:pPr>
              <a:buFont typeface="+mj-lt"/>
              <a:buAutoNum type="arabicPeriod"/>
            </a:pPr>
            <a:r>
              <a:rPr lang="en-US" sz="1800" b="1" dirty="0" smtClean="0"/>
              <a:t>Use </a:t>
            </a:r>
            <a:r>
              <a:rPr lang="en-US" sz="1800" b="1" dirty="0"/>
              <a:t>key words which highlight the main content of your manuscript and can be understood, indexed, and retrieved by a database search </a:t>
            </a:r>
            <a:endParaRPr lang="en-US" sz="1800" b="1" dirty="0" smtClean="0"/>
          </a:p>
          <a:p>
            <a:pPr>
              <a:buFont typeface="+mj-lt"/>
              <a:buAutoNum type="arabicPeriod"/>
            </a:pPr>
            <a:r>
              <a:rPr lang="en-US" sz="1800" b="1" dirty="0"/>
              <a:t>Choose a descriptive phrase, not a sentence. Questions should not be used as titles - provide the answer instead.</a:t>
            </a:r>
          </a:p>
          <a:p>
            <a:pPr>
              <a:buFont typeface="+mj-lt"/>
              <a:buAutoNum type="arabicPeriod"/>
            </a:pPr>
            <a:endParaRPr lang="en-ID" altLang="zh-CN" sz="1800" b="1" dirty="0" smtClean="0"/>
          </a:p>
          <a:p>
            <a:pPr>
              <a:buFont typeface="+mj-lt"/>
              <a:buAutoNum type="arabicPeriod"/>
            </a:pPr>
            <a:endParaRPr lang="en-US" altLang="zh-CN" sz="1800" b="1" dirty="0"/>
          </a:p>
          <a:p>
            <a:pPr>
              <a:buFont typeface="+mj-lt"/>
              <a:buAutoNum type="arabicPeriod"/>
            </a:pPr>
            <a:endParaRPr lang="en-US" altLang="zh-CN" sz="1800" b="1" dirty="0"/>
          </a:p>
          <a:p>
            <a:pPr>
              <a:buFont typeface="+mj-lt"/>
              <a:buAutoNum type="arabicPeriod"/>
            </a:pPr>
            <a:endParaRPr lang="en-US" altLang="zh-CN" sz="1800" b="1" dirty="0"/>
          </a:p>
        </p:txBody>
      </p:sp>
    </p:spTree>
    <p:extLst>
      <p:ext uri="{BB962C8B-B14F-4D97-AF65-F5344CB8AC3E}">
        <p14:creationId xmlns:p14="http://schemas.microsoft.com/office/powerpoint/2010/main" val="14365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l"/>
            <a:r>
              <a:rPr lang="en-ID" b="1" dirty="0" smtClean="0"/>
              <a:t>Cont’d</a:t>
            </a:r>
            <a:endParaRPr lang="en-US" b="1" dirty="0"/>
          </a:p>
        </p:txBody>
      </p:sp>
      <p:sp>
        <p:nvSpPr>
          <p:cNvPr id="3" name="Content Placeholder 2"/>
          <p:cNvSpPr>
            <a:spLocks noGrp="1"/>
          </p:cNvSpPr>
          <p:nvPr>
            <p:ph idx="1"/>
          </p:nvPr>
        </p:nvSpPr>
        <p:spPr>
          <a:xfrm>
            <a:off x="457200" y="1052736"/>
            <a:ext cx="8229600" cy="4525963"/>
          </a:xfrm>
        </p:spPr>
        <p:txBody>
          <a:bodyPr>
            <a:noAutofit/>
          </a:bodyPr>
          <a:lstStyle/>
          <a:p>
            <a:pPr>
              <a:buFont typeface="+mj-lt"/>
              <a:buAutoNum type="arabicPeriod"/>
            </a:pPr>
            <a:r>
              <a:rPr lang="en-US" sz="2000" dirty="0" smtClean="0"/>
              <a:t>Be </a:t>
            </a:r>
            <a:r>
              <a:rPr lang="en-US" sz="2000" dirty="0"/>
              <a:t>as descriptive as possible and use specific rather than general terms: for instance, include the specific drug name rather than just the class of drug.</a:t>
            </a:r>
          </a:p>
          <a:p>
            <a:pPr>
              <a:buFont typeface="+mj-lt"/>
              <a:buAutoNum type="arabicPeriod"/>
            </a:pPr>
            <a:r>
              <a:rPr lang="en-US" sz="2000" dirty="0"/>
              <a:t>Use simple word order and common word combinations: e.g. "juvenile delinquency" is more commonly used than "delinquency amongst juveniles".</a:t>
            </a:r>
          </a:p>
          <a:p>
            <a:pPr>
              <a:buFont typeface="+mj-lt"/>
              <a:buAutoNum type="arabicPeriod"/>
            </a:pPr>
            <a:r>
              <a:rPr lang="en-US" sz="2000" dirty="0"/>
              <a:t>Avoid using abbreviations; they could have different meanings in different fields.</a:t>
            </a:r>
          </a:p>
          <a:p>
            <a:pPr>
              <a:buFont typeface="+mj-lt"/>
              <a:buAutoNum type="arabicPeriod"/>
            </a:pPr>
            <a:r>
              <a:rPr lang="en-US" sz="2000" dirty="0"/>
              <a:t>Avoid using acronyms and </a:t>
            </a:r>
            <a:r>
              <a:rPr lang="en-US" sz="2000" dirty="0" err="1"/>
              <a:t>initialisms</a:t>
            </a:r>
            <a:r>
              <a:rPr lang="en-US" sz="2000" dirty="0"/>
              <a:t>: e.g. "</a:t>
            </a:r>
            <a:r>
              <a:rPr lang="en-US" sz="2000" dirty="0" err="1"/>
              <a:t>Ca</a:t>
            </a:r>
            <a:r>
              <a:rPr lang="en-US" sz="2000" dirty="0"/>
              <a:t>" for calcium could be mistaken for "CA", which means cancer.</a:t>
            </a:r>
          </a:p>
          <a:p>
            <a:pPr>
              <a:buFont typeface="+mj-lt"/>
              <a:buAutoNum type="arabicPeriod"/>
            </a:pPr>
            <a:r>
              <a:rPr lang="en-US" sz="2000" dirty="0"/>
              <a:t>Write scientific names in full, e.g. Escherichia coli rather than E. coli.</a:t>
            </a:r>
          </a:p>
          <a:p>
            <a:pPr>
              <a:buFont typeface="+mj-lt"/>
              <a:buAutoNum type="arabicPeriod"/>
            </a:pPr>
            <a:r>
              <a:rPr lang="en-US" sz="2000" dirty="0"/>
              <a:t>Refer to chemicals by their common or generic name instead of their formulas.</a:t>
            </a:r>
          </a:p>
          <a:p>
            <a:pPr>
              <a:buFont typeface="+mj-lt"/>
              <a:buAutoNum type="arabicPeriod"/>
            </a:pPr>
            <a:r>
              <a:rPr lang="en-US" sz="2000" dirty="0"/>
              <a:t>Avoid the use of Roman numerals in the title as they can be interpreted differently: for instance, part III could be mistaken for factor III.</a:t>
            </a:r>
          </a:p>
          <a:p>
            <a:pPr>
              <a:buFont typeface="+mj-lt"/>
              <a:buAutoNum type="arabicPeriod"/>
            </a:pPr>
            <a:endParaRPr lang="en-US" sz="2000" dirty="0"/>
          </a:p>
        </p:txBody>
      </p:sp>
    </p:spTree>
    <p:extLst>
      <p:ext uri="{BB962C8B-B14F-4D97-AF65-F5344CB8AC3E}">
        <p14:creationId xmlns:p14="http://schemas.microsoft.com/office/powerpoint/2010/main" val="42542318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1520" y="4339991"/>
            <a:ext cx="8435280" cy="2318360"/>
          </a:xfrm>
          <a:prstGeom prst="rect">
            <a:avLst/>
          </a:prstGeom>
        </p:spPr>
      </p:pic>
      <p:pic>
        <p:nvPicPr>
          <p:cNvPr id="5" name="Picture 4"/>
          <p:cNvPicPr>
            <a:picLocks noChangeAspect="1"/>
          </p:cNvPicPr>
          <p:nvPr/>
        </p:nvPicPr>
        <p:blipFill>
          <a:blip r:embed="rId3"/>
          <a:stretch>
            <a:fillRect/>
          </a:stretch>
        </p:blipFill>
        <p:spPr>
          <a:xfrm>
            <a:off x="251520" y="332656"/>
            <a:ext cx="8435280" cy="4007335"/>
          </a:xfrm>
          <a:prstGeom prst="rect">
            <a:avLst/>
          </a:prstGeom>
        </p:spPr>
      </p:pic>
    </p:spTree>
    <p:extLst>
      <p:ext uri="{BB962C8B-B14F-4D97-AF65-F5344CB8AC3E}">
        <p14:creationId xmlns:p14="http://schemas.microsoft.com/office/powerpoint/2010/main" val="8978936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7759698" cy="936104"/>
          </a:xfrm>
        </p:spPr>
        <p:txBody>
          <a:bodyPr/>
          <a:lstStyle/>
          <a:p>
            <a:r>
              <a:rPr lang="en-ID" dirty="0" smtClean="0"/>
              <a:t>Editing A Title for Publication</a:t>
            </a:r>
            <a:endParaRPr lang="en-US" dirty="0"/>
          </a:p>
        </p:txBody>
      </p:sp>
      <p:pic>
        <p:nvPicPr>
          <p:cNvPr id="4" name="Content Placeholder 3"/>
          <p:cNvPicPr>
            <a:picLocks noGrp="1" noChangeAspect="1"/>
          </p:cNvPicPr>
          <p:nvPr>
            <p:ph idx="1"/>
          </p:nvPr>
        </p:nvPicPr>
        <p:blipFill>
          <a:blip r:embed="rId2"/>
          <a:stretch>
            <a:fillRect/>
          </a:stretch>
        </p:blipFill>
        <p:spPr>
          <a:xfrm>
            <a:off x="395536" y="2636912"/>
            <a:ext cx="8223475" cy="2376264"/>
          </a:xfrm>
          <a:prstGeom prst="rect">
            <a:avLst/>
          </a:prstGeom>
        </p:spPr>
      </p:pic>
    </p:spTree>
    <p:extLst>
      <p:ext uri="{BB962C8B-B14F-4D97-AF65-F5344CB8AC3E}">
        <p14:creationId xmlns:p14="http://schemas.microsoft.com/office/powerpoint/2010/main" val="2694719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8313" y="0"/>
            <a:ext cx="8229600" cy="1143000"/>
          </a:xfrm>
        </p:spPr>
        <p:txBody>
          <a:bodyPr/>
          <a:lstStyle/>
          <a:p>
            <a:r>
              <a:rPr lang="en-US" altLang="zh-CN" b="1" dirty="0">
                <a:solidFill>
                  <a:srgbClr val="FF9900"/>
                </a:solidFill>
              </a:rPr>
              <a:t>2</a:t>
            </a:r>
            <a:r>
              <a:rPr lang="en-US" altLang="zh-CN" b="1" dirty="0" smtClean="0">
                <a:solidFill>
                  <a:srgbClr val="FF9900"/>
                </a:solidFill>
              </a:rPr>
              <a:t>.</a:t>
            </a:r>
            <a:r>
              <a:rPr lang="id-ID" altLang="zh-CN" b="1" dirty="0" smtClean="0">
                <a:solidFill>
                  <a:srgbClr val="FF9900"/>
                </a:solidFill>
              </a:rPr>
              <a:t> </a:t>
            </a:r>
            <a:r>
              <a:rPr lang="en-US" altLang="zh-CN" b="1" dirty="0" smtClean="0">
                <a:solidFill>
                  <a:srgbClr val="FF9900"/>
                </a:solidFill>
              </a:rPr>
              <a:t>Authorship</a:t>
            </a:r>
            <a:endParaRPr lang="en-US" altLang="zh-CN" b="1" dirty="0">
              <a:solidFill>
                <a:srgbClr val="FF9900"/>
              </a:solidFill>
            </a:endParaRPr>
          </a:p>
        </p:txBody>
      </p:sp>
      <p:sp>
        <p:nvSpPr>
          <p:cNvPr id="67587" name="Rectangle 3"/>
          <p:cNvSpPr>
            <a:spLocks noGrp="1" noChangeArrowheads="1"/>
          </p:cNvSpPr>
          <p:nvPr>
            <p:ph idx="1"/>
          </p:nvPr>
        </p:nvSpPr>
        <p:spPr>
          <a:xfrm>
            <a:off x="468313" y="1268413"/>
            <a:ext cx="8229600" cy="4784725"/>
          </a:xfrm>
          <a:prstGeom prst="rect">
            <a:avLst/>
          </a:prstGeom>
        </p:spPr>
        <p:txBody>
          <a:bodyPr>
            <a:normAutofit/>
          </a:bodyPr>
          <a:lstStyle/>
          <a:p>
            <a:pPr>
              <a:spcBef>
                <a:spcPct val="55000"/>
              </a:spcBef>
            </a:pPr>
            <a:r>
              <a:rPr lang="en-US" altLang="zh-CN" sz="2400" b="1" dirty="0"/>
              <a:t>Acquisition of funding, collection of data, or general supervision of the research group, alone. Does not justify authorship</a:t>
            </a:r>
          </a:p>
          <a:p>
            <a:pPr>
              <a:spcBef>
                <a:spcPct val="55000"/>
              </a:spcBef>
            </a:pPr>
            <a:r>
              <a:rPr lang="en-US" altLang="zh-CN" sz="2400" b="1" dirty="0"/>
              <a:t>Each author should have sufficiently participated in the work to take public responsibility for appropriate portions of the content.</a:t>
            </a:r>
          </a:p>
          <a:p>
            <a:pPr>
              <a:spcBef>
                <a:spcPct val="55000"/>
              </a:spcBef>
            </a:pPr>
            <a:r>
              <a:rPr lang="en-US" altLang="zh-CN" sz="2400" b="1" dirty="0"/>
              <a:t>The corresponding author should ensure that all appropriate co-authors and no inappropriate co-authors are included on the paper.</a:t>
            </a:r>
          </a:p>
          <a:p>
            <a:pPr>
              <a:spcBef>
                <a:spcPct val="55000"/>
              </a:spcBef>
            </a:pPr>
            <a:r>
              <a:rPr lang="en-US" altLang="zh-CN" sz="2400" b="1" dirty="0"/>
              <a:t>People who have helped, but, not authors, should be acknowledged.</a:t>
            </a:r>
          </a:p>
        </p:txBody>
      </p:sp>
    </p:spTree>
    <p:extLst>
      <p:ext uri="{BB962C8B-B14F-4D97-AF65-F5344CB8AC3E}">
        <p14:creationId xmlns:p14="http://schemas.microsoft.com/office/powerpoint/2010/main" val="89926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3528" y="260648"/>
            <a:ext cx="8229600" cy="1143000"/>
          </a:xfrm>
        </p:spPr>
        <p:txBody>
          <a:bodyPr>
            <a:noAutofit/>
          </a:bodyPr>
          <a:lstStyle/>
          <a:p>
            <a:r>
              <a:rPr lang="id-ID" altLang="zh-CN" sz="3200" b="1" dirty="0" smtClean="0">
                <a:solidFill>
                  <a:srgbClr val="FF9900"/>
                </a:solidFill>
              </a:rPr>
              <a:t>3</a:t>
            </a:r>
            <a:r>
              <a:rPr lang="en-US" altLang="zh-CN" sz="3200" b="1" dirty="0" smtClean="0">
                <a:solidFill>
                  <a:srgbClr val="FF9900"/>
                </a:solidFill>
              </a:rPr>
              <a:t>.</a:t>
            </a:r>
            <a:r>
              <a:rPr lang="id-ID" altLang="zh-CN" sz="3200" b="1" dirty="0" smtClean="0">
                <a:solidFill>
                  <a:srgbClr val="FF9900"/>
                </a:solidFill>
              </a:rPr>
              <a:t> Abstract</a:t>
            </a:r>
            <a:r>
              <a:rPr lang="id-ID" altLang="zh-CN" sz="3600" b="1" dirty="0" smtClean="0">
                <a:solidFill>
                  <a:srgbClr val="FF9900"/>
                </a:solidFill>
              </a:rPr>
              <a:t/>
            </a:r>
            <a:br>
              <a:rPr lang="id-ID" altLang="zh-CN" sz="3600" b="1" dirty="0" smtClean="0">
                <a:solidFill>
                  <a:srgbClr val="FF9900"/>
                </a:solidFill>
              </a:rPr>
            </a:br>
            <a:r>
              <a:rPr lang="en-US" sz="2000" dirty="0" smtClean="0"/>
              <a:t>a </a:t>
            </a:r>
            <a:r>
              <a:rPr lang="en-US" sz="2000" dirty="0"/>
              <a:t>short summary of your completed research. If done well, it makes the reader want to learn more about your research</a:t>
            </a:r>
            <a:r>
              <a:rPr lang="en-US" sz="2000" dirty="0" smtClean="0"/>
              <a:t>.</a:t>
            </a:r>
            <a:endParaRPr lang="en-US" altLang="zh-CN" sz="2000" b="1" dirty="0">
              <a:solidFill>
                <a:srgbClr val="FF9900"/>
              </a:solidFill>
            </a:endParaRPr>
          </a:p>
        </p:txBody>
      </p:sp>
      <p:sp>
        <p:nvSpPr>
          <p:cNvPr id="67587" name="Rectangle 3"/>
          <p:cNvSpPr>
            <a:spLocks noGrp="1" noChangeArrowheads="1"/>
          </p:cNvSpPr>
          <p:nvPr>
            <p:ph idx="1"/>
          </p:nvPr>
        </p:nvSpPr>
        <p:spPr>
          <a:xfrm>
            <a:off x="251520" y="1556792"/>
            <a:ext cx="8640960" cy="4928741"/>
          </a:xfrm>
          <a:prstGeom prst="rect">
            <a:avLst/>
          </a:prstGeom>
        </p:spPr>
        <p:txBody>
          <a:bodyPr>
            <a:noAutofit/>
          </a:bodyPr>
          <a:lstStyle/>
          <a:p>
            <a:pPr marL="0" indent="0">
              <a:buNone/>
            </a:pPr>
            <a:r>
              <a:rPr lang="en-US" sz="1800" b="1" dirty="0" smtClean="0"/>
              <a:t>1</a:t>
            </a:r>
            <a:r>
              <a:rPr lang="en-US" sz="1800" b="1" dirty="0"/>
              <a:t>) Motivation/problem </a:t>
            </a:r>
            <a:r>
              <a:rPr lang="en-US" sz="1800" b="1" dirty="0" smtClean="0"/>
              <a:t>statement</a:t>
            </a:r>
            <a:r>
              <a:rPr lang="id-ID" sz="1800" b="1" dirty="0" smtClean="0"/>
              <a:t>/objectives</a:t>
            </a:r>
            <a:r>
              <a:rPr lang="en-US" sz="1800" b="1" dirty="0" smtClean="0"/>
              <a:t>:</a:t>
            </a:r>
            <a:endParaRPr lang="en-US" sz="1800" b="1" dirty="0"/>
          </a:p>
          <a:p>
            <a:pPr marL="265113" indent="0">
              <a:buNone/>
            </a:pPr>
            <a:r>
              <a:rPr lang="en-US" sz="1800" b="1" dirty="0"/>
              <a:t>Why do we care about the problem? What </a:t>
            </a:r>
            <a:r>
              <a:rPr lang="en-US" sz="1800" b="1" dirty="0" smtClean="0"/>
              <a:t>practical</a:t>
            </a:r>
            <a:r>
              <a:rPr lang="en-US" sz="1800" b="1" dirty="0"/>
              <a:t>, scientific, theoretical or artistic gap is your research filling?</a:t>
            </a:r>
          </a:p>
          <a:p>
            <a:pPr marL="0" indent="0">
              <a:buNone/>
            </a:pPr>
            <a:r>
              <a:rPr lang="en-US" sz="1800" b="1" dirty="0"/>
              <a:t>2) Methods/procedure/approach:</a:t>
            </a:r>
          </a:p>
          <a:p>
            <a:pPr marL="265113" indent="0">
              <a:buNone/>
            </a:pPr>
            <a:r>
              <a:rPr lang="en-US" sz="1800" b="1" dirty="0"/>
              <a:t>What did you actually do to get your </a:t>
            </a:r>
            <a:r>
              <a:rPr lang="en-US" sz="1800" b="1" dirty="0" smtClean="0"/>
              <a:t>results</a:t>
            </a:r>
            <a:r>
              <a:rPr lang="en-US" sz="1800" b="1" dirty="0"/>
              <a:t>? (e.g. analyzed 3 novels, completed a series of 5 oil paintings, </a:t>
            </a:r>
            <a:r>
              <a:rPr lang="en-US" sz="1800" b="1" dirty="0" smtClean="0"/>
              <a:t>interviewed </a:t>
            </a:r>
            <a:r>
              <a:rPr lang="en-US" sz="1800" b="1" dirty="0"/>
              <a:t>17 students)</a:t>
            </a:r>
          </a:p>
          <a:p>
            <a:pPr marL="0" indent="0">
              <a:buNone/>
            </a:pPr>
            <a:r>
              <a:rPr lang="en-US" sz="1800" b="1" dirty="0"/>
              <a:t>3) Results/findings/product:</a:t>
            </a:r>
          </a:p>
          <a:p>
            <a:pPr marL="265113" indent="0">
              <a:buNone/>
            </a:pPr>
            <a:r>
              <a:rPr lang="en-US" sz="1800" b="1" dirty="0"/>
              <a:t>As a result of completing the above procedure</a:t>
            </a:r>
            <a:r>
              <a:rPr lang="en-US" sz="1800" b="1" dirty="0" smtClean="0"/>
              <a:t>,</a:t>
            </a:r>
            <a:r>
              <a:rPr lang="id-ID" sz="1800" b="1" dirty="0" smtClean="0"/>
              <a:t> </a:t>
            </a:r>
            <a:r>
              <a:rPr lang="en-US" sz="1800" b="1" dirty="0" smtClean="0"/>
              <a:t>what </a:t>
            </a:r>
            <a:r>
              <a:rPr lang="en-US" sz="1800" b="1" dirty="0"/>
              <a:t>did you learn/invent/create?</a:t>
            </a:r>
          </a:p>
          <a:p>
            <a:pPr marL="0" indent="0">
              <a:buNone/>
            </a:pPr>
            <a:r>
              <a:rPr lang="en-US" sz="1800" b="1" dirty="0"/>
              <a:t>4) Conclusion/implications:</a:t>
            </a:r>
          </a:p>
          <a:p>
            <a:pPr marL="265113" indent="0">
              <a:buNone/>
            </a:pPr>
            <a:r>
              <a:rPr lang="en-US" sz="1800" b="1" dirty="0"/>
              <a:t>What are the larger implications of your findings</a:t>
            </a:r>
            <a:r>
              <a:rPr lang="en-US" sz="1800" b="1" dirty="0" smtClean="0"/>
              <a:t>,</a:t>
            </a:r>
            <a:r>
              <a:rPr lang="id-ID" sz="1800" b="1" dirty="0" smtClean="0"/>
              <a:t> </a:t>
            </a:r>
            <a:r>
              <a:rPr lang="en-US" sz="1800" b="1" dirty="0" smtClean="0"/>
              <a:t>especially </a:t>
            </a:r>
            <a:r>
              <a:rPr lang="en-US" sz="1800" b="1" dirty="0"/>
              <a:t>for the problem/gap identified in step 1</a:t>
            </a:r>
            <a:r>
              <a:rPr lang="en-US" sz="1800" b="1" dirty="0" smtClean="0"/>
              <a:t>? For a proposal, this part describes the planning of results, significance, and publications. </a:t>
            </a:r>
            <a:endParaRPr lang="id-ID" sz="1800" b="1" dirty="0" smtClean="0"/>
          </a:p>
          <a:p>
            <a:pPr marL="0" indent="0">
              <a:buNone/>
            </a:pPr>
            <a:endParaRPr lang="en-US" sz="1800" b="1" dirty="0"/>
          </a:p>
          <a:p>
            <a:pPr marL="0" indent="0">
              <a:buNone/>
            </a:pPr>
            <a:r>
              <a:rPr lang="en-US" sz="1800" b="1" dirty="0" smtClean="0"/>
              <a:t>For </a:t>
            </a:r>
            <a:r>
              <a:rPr lang="en-US" sz="1800" b="1" dirty="0"/>
              <a:t>models, </a:t>
            </a:r>
            <a:r>
              <a:rPr lang="en-US" sz="1800" b="1" dirty="0" smtClean="0"/>
              <a:t>try</a:t>
            </a:r>
            <a:r>
              <a:rPr lang="id-ID" sz="1800" b="1" dirty="0" smtClean="0"/>
              <a:t> </a:t>
            </a:r>
            <a:r>
              <a:rPr lang="en-US" sz="1800" b="1" dirty="0" smtClean="0"/>
              <a:t>to </a:t>
            </a:r>
            <a:r>
              <a:rPr lang="en-US" sz="1800" b="1" dirty="0"/>
              <a:t>find abstracts of research </a:t>
            </a:r>
            <a:r>
              <a:rPr lang="en-US" sz="1800" b="1" dirty="0" smtClean="0"/>
              <a:t>that </a:t>
            </a:r>
            <a:r>
              <a:rPr lang="en-US" sz="1800" b="1" dirty="0"/>
              <a:t>is similar to your research.</a:t>
            </a:r>
          </a:p>
        </p:txBody>
      </p:sp>
    </p:spTree>
    <p:extLst>
      <p:ext uri="{BB962C8B-B14F-4D97-AF65-F5344CB8AC3E}">
        <p14:creationId xmlns:p14="http://schemas.microsoft.com/office/powerpoint/2010/main" val="82365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ID" b="1" dirty="0" smtClean="0"/>
              <a:t>Cont’d</a:t>
            </a:r>
            <a:endParaRPr lang="en-US" b="1" dirty="0"/>
          </a:p>
        </p:txBody>
      </p:sp>
      <p:sp>
        <p:nvSpPr>
          <p:cNvPr id="3" name="Content Placeholder 2"/>
          <p:cNvSpPr>
            <a:spLocks noGrp="1"/>
          </p:cNvSpPr>
          <p:nvPr>
            <p:ph idx="1"/>
          </p:nvPr>
        </p:nvSpPr>
        <p:spPr>
          <a:xfrm>
            <a:off x="457200" y="1052736"/>
            <a:ext cx="8229600" cy="5073427"/>
          </a:xfrm>
        </p:spPr>
        <p:txBody>
          <a:bodyPr>
            <a:normAutofit fontScale="77500" lnSpcReduction="20000"/>
          </a:bodyPr>
          <a:lstStyle/>
          <a:p>
            <a:r>
              <a:rPr lang="en-US" dirty="0"/>
              <a:t>Check the abstract length: Abstracts should not exceed 350 words. Abstracts that are too long lose their function as summaries of the full article, and excess words may be omitted by some indexing services.</a:t>
            </a:r>
          </a:p>
          <a:p>
            <a:r>
              <a:rPr lang="en-US" dirty="0"/>
              <a:t>Include synonyms for words and concepts that are in the title: e.g. if referring to 'stillbirths' in the title mention 'perinatal deaths' in the abstract (if appropriate).</a:t>
            </a:r>
          </a:p>
          <a:p>
            <a:r>
              <a:rPr lang="en-US" dirty="0"/>
              <a:t>As in the title, use simple word order and common word combinations.</a:t>
            </a:r>
          </a:p>
          <a:p>
            <a:r>
              <a:rPr lang="en-US" dirty="0"/>
              <a:t>Make sure the salient points of the manuscript are included, but be consistent; the abstract should only reflect those points covered in the manuscript.</a:t>
            </a:r>
          </a:p>
          <a:p>
            <a:r>
              <a:rPr lang="en-US" dirty="0"/>
              <a:t>Minimize the use of abbreviations.</a:t>
            </a:r>
          </a:p>
          <a:p>
            <a:r>
              <a:rPr lang="en-US" dirty="0"/>
              <a:t>Avoid citing references</a:t>
            </a:r>
            <a:r>
              <a:rPr lang="en-US" dirty="0" smtClean="0"/>
              <a:t>.</a:t>
            </a:r>
            <a:endParaRPr lang="en-US" dirty="0"/>
          </a:p>
        </p:txBody>
      </p:sp>
    </p:spTree>
    <p:extLst>
      <p:ext uri="{BB962C8B-B14F-4D97-AF65-F5344CB8AC3E}">
        <p14:creationId xmlns:p14="http://schemas.microsoft.com/office/powerpoint/2010/main" val="26942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40870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Cont’d</a:t>
            </a:r>
            <a:endParaRPr lang="en-US" dirty="0"/>
          </a:p>
        </p:txBody>
      </p:sp>
      <p:sp>
        <p:nvSpPr>
          <p:cNvPr id="3" name="Content Placeholder 2"/>
          <p:cNvSpPr>
            <a:spLocks noGrp="1"/>
          </p:cNvSpPr>
          <p:nvPr>
            <p:ph idx="1"/>
          </p:nvPr>
        </p:nvSpPr>
        <p:spPr>
          <a:xfrm>
            <a:off x="656572" y="1176309"/>
            <a:ext cx="8030227" cy="4195481"/>
          </a:xfrm>
        </p:spPr>
        <p:txBody>
          <a:bodyPr>
            <a:noAutofit/>
          </a:bodyPr>
          <a:lstStyle/>
          <a:p>
            <a:pPr marL="0" indent="0">
              <a:buNone/>
            </a:pPr>
            <a:r>
              <a:rPr lang="en-US" sz="2400" dirty="0"/>
              <a:t>The abstract is your chance to describe your research in 200 words – so use it wisely. Together, the title and abstract should be able to fully represent your article, including for use by indexing services. Many authors write the abstract last, so it reflects the content accurately. </a:t>
            </a:r>
            <a:endParaRPr lang="en-US" sz="2400" dirty="0" smtClean="0"/>
          </a:p>
          <a:p>
            <a:pPr marL="0" indent="0">
              <a:buNone/>
            </a:pPr>
            <a:r>
              <a:rPr lang="en-US" sz="2400" dirty="0" smtClean="0"/>
              <a:t>The </a:t>
            </a:r>
            <a:r>
              <a:rPr lang="en-US" sz="2400" dirty="0"/>
              <a:t>abstract should summarize the problem or objective of your research, and its method, results, and conclusions. Usually an abstract doesn’t include references, figures or tables. It should mention each significant section of the article, with enough detail for readers to decide whether or not to read the whole paper. While it’s great to make the abstract interesting, above all it should be accurate. Don’t promise more than your article delivers.</a:t>
            </a:r>
          </a:p>
        </p:txBody>
      </p:sp>
    </p:spTree>
    <p:extLst>
      <p:ext uri="{BB962C8B-B14F-4D97-AF65-F5344CB8AC3E}">
        <p14:creationId xmlns:p14="http://schemas.microsoft.com/office/powerpoint/2010/main" val="4178585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Keywords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Most journals request a list of keywords; important words that, along with those in the title, capture the research effectively. </a:t>
            </a:r>
            <a:endParaRPr lang="en-US" dirty="0" smtClean="0"/>
          </a:p>
          <a:p>
            <a:r>
              <a:rPr lang="en-US" dirty="0" smtClean="0"/>
              <a:t>Keywords </a:t>
            </a:r>
            <a:r>
              <a:rPr lang="en-US" dirty="0"/>
              <a:t>are used by abstracting and indexing services; choosing the right ones can increase the chances of your article being found by other researchers. </a:t>
            </a:r>
            <a:endParaRPr lang="en-US" dirty="0" smtClean="0"/>
          </a:p>
          <a:p>
            <a:r>
              <a:rPr lang="en-US" dirty="0" smtClean="0"/>
              <a:t>Many </a:t>
            </a:r>
            <a:r>
              <a:rPr lang="en-US" dirty="0"/>
              <a:t>Elsevier journals also ask for a subject classification during the online submission process; this helps editors to select reviewers.</a:t>
            </a:r>
          </a:p>
        </p:txBody>
      </p:sp>
    </p:spTree>
    <p:extLst>
      <p:ext uri="{BB962C8B-B14F-4D97-AF65-F5344CB8AC3E}">
        <p14:creationId xmlns:p14="http://schemas.microsoft.com/office/powerpoint/2010/main" val="22352295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TRANSLATION</a:t>
            </a:r>
            <a:endParaRPr lang="en-US" dirty="0"/>
          </a:p>
        </p:txBody>
      </p:sp>
      <p:sp>
        <p:nvSpPr>
          <p:cNvPr id="3" name="Content Placeholder 2"/>
          <p:cNvSpPr>
            <a:spLocks noGrp="1"/>
          </p:cNvSpPr>
          <p:nvPr>
            <p:ph idx="1"/>
          </p:nvPr>
        </p:nvSpPr>
        <p:spPr>
          <a:xfrm>
            <a:off x="514121" y="1412776"/>
            <a:ext cx="8136903" cy="4824536"/>
          </a:xfrm>
        </p:spPr>
        <p:txBody>
          <a:bodyPr>
            <a:noAutofit/>
          </a:bodyPr>
          <a:lstStyle/>
          <a:p>
            <a:r>
              <a:rPr lang="en-ID" sz="2200" dirty="0" smtClean="0"/>
              <a:t>Choose simple than compound/complex sentence.</a:t>
            </a:r>
          </a:p>
          <a:p>
            <a:r>
              <a:rPr lang="en-ID" sz="2200" dirty="0" smtClean="0"/>
              <a:t>Use the right grammar (compare below)</a:t>
            </a:r>
          </a:p>
          <a:p>
            <a:pPr marL="893763" indent="-457200">
              <a:buAutoNum type="alphaLcPeriod"/>
            </a:pPr>
            <a:r>
              <a:rPr lang="en-ID" sz="2200" dirty="0" err="1" smtClean="0"/>
              <a:t>Aku</a:t>
            </a:r>
            <a:r>
              <a:rPr lang="en-ID" sz="2200" dirty="0" smtClean="0"/>
              <a:t> </a:t>
            </a:r>
            <a:r>
              <a:rPr lang="en-ID" sz="2200" dirty="0" err="1" smtClean="0"/>
              <a:t>pergi</a:t>
            </a:r>
            <a:r>
              <a:rPr lang="en-ID" sz="2200" dirty="0" smtClean="0"/>
              <a:t> </a:t>
            </a:r>
            <a:r>
              <a:rPr lang="en-ID" sz="2200" dirty="0" err="1" smtClean="0"/>
              <a:t>ke</a:t>
            </a:r>
            <a:r>
              <a:rPr lang="en-ID" sz="2200" dirty="0" smtClean="0"/>
              <a:t> </a:t>
            </a:r>
            <a:r>
              <a:rPr lang="en-ID" sz="2200" dirty="0" err="1" smtClean="0"/>
              <a:t>pasar</a:t>
            </a:r>
            <a:r>
              <a:rPr lang="en-ID" sz="2200" dirty="0" smtClean="0"/>
              <a:t> </a:t>
            </a:r>
            <a:r>
              <a:rPr lang="en-ID" sz="2200" dirty="0" err="1" smtClean="0"/>
              <a:t>sekarang</a:t>
            </a:r>
            <a:endParaRPr lang="en-ID" sz="2200" dirty="0" smtClean="0"/>
          </a:p>
          <a:p>
            <a:pPr marL="893763" indent="-457200">
              <a:buAutoNum type="alphaLcPeriod"/>
            </a:pPr>
            <a:r>
              <a:rPr lang="en-ID" sz="2200" dirty="0" err="1" smtClean="0"/>
              <a:t>Saya</a:t>
            </a:r>
            <a:r>
              <a:rPr lang="en-ID" sz="2200" dirty="0" smtClean="0"/>
              <a:t> </a:t>
            </a:r>
            <a:r>
              <a:rPr lang="en-ID" sz="2200" dirty="0" err="1" smtClean="0"/>
              <a:t>pergi</a:t>
            </a:r>
            <a:r>
              <a:rPr lang="en-ID" sz="2200" dirty="0" smtClean="0"/>
              <a:t> </a:t>
            </a:r>
            <a:r>
              <a:rPr lang="en-ID" sz="2200" dirty="0" err="1" smtClean="0"/>
              <a:t>ke</a:t>
            </a:r>
            <a:r>
              <a:rPr lang="en-ID" sz="2200" dirty="0" smtClean="0"/>
              <a:t> </a:t>
            </a:r>
            <a:r>
              <a:rPr lang="en-ID" sz="2200" dirty="0" err="1" smtClean="0"/>
              <a:t>pasar</a:t>
            </a:r>
            <a:r>
              <a:rPr lang="en-ID" sz="2200" dirty="0" smtClean="0"/>
              <a:t> </a:t>
            </a:r>
            <a:r>
              <a:rPr lang="en-ID" sz="2200" dirty="0" err="1" smtClean="0"/>
              <a:t>sekarang</a:t>
            </a:r>
            <a:endParaRPr lang="en-ID" sz="2200" dirty="0" smtClean="0"/>
          </a:p>
          <a:p>
            <a:pPr marL="893763" indent="-457200">
              <a:buAutoNum type="alphaLcPeriod"/>
            </a:pPr>
            <a:r>
              <a:rPr lang="en-ID" sz="2200" dirty="0" err="1" smtClean="0"/>
              <a:t>Aku</a:t>
            </a:r>
            <a:r>
              <a:rPr lang="en-ID" sz="2200" dirty="0" smtClean="0"/>
              <a:t> </a:t>
            </a:r>
            <a:r>
              <a:rPr lang="en-ID" sz="2200" dirty="0" err="1" smtClean="0"/>
              <a:t>pergi</a:t>
            </a:r>
            <a:r>
              <a:rPr lang="en-ID" sz="2200" dirty="0" smtClean="0"/>
              <a:t> </a:t>
            </a:r>
            <a:r>
              <a:rPr lang="en-ID" sz="2200" dirty="0" err="1" smtClean="0"/>
              <a:t>ke</a:t>
            </a:r>
            <a:r>
              <a:rPr lang="en-ID" sz="2200" dirty="0" smtClean="0"/>
              <a:t> </a:t>
            </a:r>
            <a:r>
              <a:rPr lang="en-ID" sz="2200" dirty="0" err="1" smtClean="0"/>
              <a:t>pasar</a:t>
            </a:r>
            <a:r>
              <a:rPr lang="en-ID" sz="2200" dirty="0" smtClean="0"/>
              <a:t> </a:t>
            </a:r>
            <a:r>
              <a:rPr lang="en-ID" sz="2200" dirty="0" err="1" smtClean="0"/>
              <a:t>kemarin</a:t>
            </a:r>
            <a:endParaRPr lang="en-ID" sz="2200" dirty="0" smtClean="0"/>
          </a:p>
          <a:p>
            <a:pPr marL="893763" indent="-457200">
              <a:buAutoNum type="alphaLcPeriod"/>
            </a:pPr>
            <a:r>
              <a:rPr lang="en-ID" sz="2200" dirty="0" err="1" smtClean="0"/>
              <a:t>Aku</a:t>
            </a:r>
            <a:r>
              <a:rPr lang="en-ID" sz="2200" dirty="0" smtClean="0"/>
              <a:t> </a:t>
            </a:r>
            <a:r>
              <a:rPr lang="en-ID" sz="2200" dirty="0" err="1" smtClean="0"/>
              <a:t>pergi</a:t>
            </a:r>
            <a:r>
              <a:rPr lang="en-ID" sz="2200" dirty="0" smtClean="0"/>
              <a:t> </a:t>
            </a:r>
            <a:r>
              <a:rPr lang="en-ID" sz="2200" dirty="0" err="1" smtClean="0"/>
              <a:t>ke</a:t>
            </a:r>
            <a:r>
              <a:rPr lang="en-ID" sz="2200" dirty="0" smtClean="0"/>
              <a:t> </a:t>
            </a:r>
            <a:r>
              <a:rPr lang="en-ID" sz="2200" dirty="0" err="1" smtClean="0"/>
              <a:t>pasar</a:t>
            </a:r>
            <a:endParaRPr lang="en-ID" sz="2200" dirty="0" smtClean="0"/>
          </a:p>
          <a:p>
            <a:pPr marL="893763" indent="-457200">
              <a:buAutoNum type="alphaLcPeriod"/>
            </a:pPr>
            <a:r>
              <a:rPr lang="en-ID" sz="2200" dirty="0" err="1" smtClean="0"/>
              <a:t>Pergi</a:t>
            </a:r>
            <a:r>
              <a:rPr lang="en-ID" sz="2200" dirty="0" smtClean="0"/>
              <a:t> </a:t>
            </a:r>
            <a:r>
              <a:rPr lang="en-ID" sz="2200" dirty="0" err="1" smtClean="0"/>
              <a:t>ke</a:t>
            </a:r>
            <a:r>
              <a:rPr lang="en-ID" sz="2200" dirty="0" smtClean="0"/>
              <a:t> </a:t>
            </a:r>
            <a:r>
              <a:rPr lang="en-ID" sz="2200" dirty="0" err="1" smtClean="0"/>
              <a:t>pasar</a:t>
            </a:r>
            <a:r>
              <a:rPr lang="en-ID" sz="2200" dirty="0" smtClean="0"/>
              <a:t> </a:t>
            </a:r>
            <a:r>
              <a:rPr lang="en-ID" sz="2200" dirty="0" err="1" smtClean="0"/>
              <a:t>aku</a:t>
            </a:r>
            <a:endParaRPr lang="en-ID" sz="2200" dirty="0" smtClean="0"/>
          </a:p>
          <a:p>
            <a:r>
              <a:rPr lang="en-ID" sz="2200" dirty="0" smtClean="0"/>
              <a:t>Use Google Translate</a:t>
            </a:r>
          </a:p>
          <a:p>
            <a:r>
              <a:rPr lang="en-ID" sz="2200" dirty="0" smtClean="0"/>
              <a:t>Ask native or experts in the same field having international publications</a:t>
            </a:r>
          </a:p>
          <a:p>
            <a:endParaRPr lang="en-ID" sz="2200" dirty="0" smtClean="0"/>
          </a:p>
          <a:p>
            <a:endParaRPr lang="en-US" sz="2200" dirty="0"/>
          </a:p>
        </p:txBody>
      </p:sp>
    </p:spTree>
    <p:extLst>
      <p:ext uri="{BB962C8B-B14F-4D97-AF65-F5344CB8AC3E}">
        <p14:creationId xmlns:p14="http://schemas.microsoft.com/office/powerpoint/2010/main" val="39554186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id-ID" altLang="zh-CN" b="1" dirty="0" smtClean="0">
                <a:solidFill>
                  <a:srgbClr val="FF9900"/>
                </a:solidFill>
              </a:rPr>
              <a:t>4</a:t>
            </a:r>
            <a:r>
              <a:rPr lang="en-US" altLang="zh-CN" b="1" dirty="0" smtClean="0">
                <a:solidFill>
                  <a:srgbClr val="FF9900"/>
                </a:solidFill>
              </a:rPr>
              <a:t>. </a:t>
            </a:r>
            <a:r>
              <a:rPr lang="en-US" altLang="zh-CN" b="1" dirty="0">
                <a:solidFill>
                  <a:srgbClr val="FF9900"/>
                </a:solidFill>
              </a:rPr>
              <a:t>Introduction</a:t>
            </a:r>
          </a:p>
        </p:txBody>
      </p:sp>
      <p:sp>
        <p:nvSpPr>
          <p:cNvPr id="68611" name="Rectangle 3"/>
          <p:cNvSpPr>
            <a:spLocks noGrp="1" noChangeArrowheads="1"/>
          </p:cNvSpPr>
          <p:nvPr>
            <p:ph idx="1"/>
          </p:nvPr>
        </p:nvSpPr>
        <p:spPr>
          <a:xfrm>
            <a:off x="468313" y="2132013"/>
            <a:ext cx="4402137" cy="3529235"/>
          </a:xfrm>
          <a:prstGeom prst="rect">
            <a:avLst/>
          </a:prstGeom>
        </p:spPr>
        <p:txBody>
          <a:bodyPr>
            <a:normAutofit/>
          </a:bodyPr>
          <a:lstStyle/>
          <a:p>
            <a:pPr marL="342900" indent="-342900">
              <a:lnSpc>
                <a:spcPct val="130000"/>
              </a:lnSpc>
              <a:buFont typeface="Arial" pitchFamily="34" charset="0"/>
              <a:buChar char="•"/>
            </a:pP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is the </a:t>
            </a:r>
            <a:r>
              <a:rPr lang="en-US" altLang="zh-CN" sz="1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problem</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nSpc>
                <a:spcPct val="130000"/>
              </a:lnSpc>
              <a:buFont typeface="Arial" pitchFamily="34" charset="0"/>
              <a:buChar char="•"/>
            </a:pP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Are there any existing </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solutions</a:t>
            </a:r>
            <a:r>
              <a:rPr lang="id-ID"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 of the problems</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130000"/>
              </a:lnSpc>
              <a:buFont typeface="Arial" pitchFamily="34" charset="0"/>
              <a:buChar char="•"/>
            </a:pP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Which is the </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best</a:t>
            </a:r>
            <a:r>
              <a:rPr lang="id-ID"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 solution</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130000"/>
              </a:lnSpc>
              <a:buFont typeface="Arial" pitchFamily="34" charset="0"/>
              <a:buChar char="•"/>
            </a:pP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is its main </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limitation</a:t>
            </a:r>
            <a:r>
              <a:rPr lang="id-ID"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 form the best solution</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130000"/>
              </a:lnSpc>
              <a:buFont typeface="Arial" pitchFamily="34" charset="0"/>
              <a:buChar char="•"/>
            </a:pP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What do you hope to </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achieve</a:t>
            </a:r>
            <a:r>
              <a:rPr lang="id-ID"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and provide </a:t>
            </a:r>
            <a:r>
              <a:rPr lang="id-ID" altLang="zh-CN" sz="1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better altiernative solution</a:t>
            </a:r>
            <a:r>
              <a:rPr lang="en-US" altLang="zh-CN"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8612" name="Text Box 4"/>
          <p:cNvSpPr txBox="1">
            <a:spLocks noChangeArrowheads="1"/>
          </p:cNvSpPr>
          <p:nvPr/>
        </p:nvSpPr>
        <p:spPr bwMode="auto">
          <a:xfrm>
            <a:off x="5111750" y="2420888"/>
            <a:ext cx="3922713" cy="172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90000"/>
              </a:spcBef>
            </a:pPr>
            <a:r>
              <a:rPr lang="en-US" altLang="zh-CN" b="1" dirty="0">
                <a:latin typeface="Arial Unicode MS" panose="020B0604020202020204" pitchFamily="34" charset="-128"/>
                <a:ea typeface="Arial Unicode MS" panose="020B0604020202020204" pitchFamily="34" charset="-128"/>
                <a:cs typeface="Arial Unicode MS" panose="020B0604020202020204" pitchFamily="34" charset="-128"/>
              </a:rPr>
              <a:t>Provide sufficient background information to help readers evaluate your work</a:t>
            </a:r>
          </a:p>
          <a:p>
            <a:pPr>
              <a:spcBef>
                <a:spcPct val="90000"/>
              </a:spcBef>
            </a:pPr>
            <a:r>
              <a:rPr lang="en-US" altLang="zh-CN" b="1" dirty="0" smtClean="0">
                <a:latin typeface="Arial Unicode MS" panose="020B0604020202020204" pitchFamily="34" charset="-128"/>
                <a:ea typeface="Arial Unicode MS" panose="020B0604020202020204" pitchFamily="34" charset="-128"/>
                <a:cs typeface="Arial Unicode MS" panose="020B0604020202020204" pitchFamily="34" charset="-128"/>
              </a:rPr>
              <a:t>Convince </a:t>
            </a:r>
            <a:r>
              <a:rPr lang="en-US" altLang="zh-CN" b="1" dirty="0">
                <a:latin typeface="Arial Unicode MS" panose="020B0604020202020204" pitchFamily="34" charset="-128"/>
                <a:ea typeface="Arial Unicode MS" panose="020B0604020202020204" pitchFamily="34" charset="-128"/>
                <a:cs typeface="Arial Unicode MS" panose="020B0604020202020204" pitchFamily="34" charset="-128"/>
              </a:rPr>
              <a:t>readers that your work is important</a:t>
            </a:r>
          </a:p>
        </p:txBody>
      </p:sp>
      <p:sp>
        <p:nvSpPr>
          <p:cNvPr id="68613" name="Rectangle 5"/>
          <p:cNvSpPr>
            <a:spLocks noChangeArrowheads="1"/>
          </p:cNvSpPr>
          <p:nvPr/>
        </p:nvSpPr>
        <p:spPr bwMode="auto">
          <a:xfrm>
            <a:off x="611188" y="1541463"/>
            <a:ext cx="50914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dirty="0">
                <a:solidFill>
                  <a:srgbClr val="FF0000"/>
                </a:solidFill>
              </a:rPr>
              <a:t>Answer a series of questions:</a:t>
            </a:r>
          </a:p>
        </p:txBody>
      </p:sp>
    </p:spTree>
    <p:extLst>
      <p:ext uri="{BB962C8B-B14F-4D97-AF65-F5344CB8AC3E}">
        <p14:creationId xmlns:p14="http://schemas.microsoft.com/office/powerpoint/2010/main" val="34991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72026"/>
          </a:xfrm>
        </p:spPr>
        <p:txBody>
          <a:bodyPr/>
          <a:lstStyle/>
          <a:p>
            <a:r>
              <a:rPr lang="en-ID" dirty="0" smtClean="0"/>
              <a:t>Notes:</a:t>
            </a:r>
            <a:endParaRPr lang="en-US" dirty="0"/>
          </a:p>
        </p:txBody>
      </p:sp>
      <p:sp>
        <p:nvSpPr>
          <p:cNvPr id="3" name="Content Placeholder 2"/>
          <p:cNvSpPr>
            <a:spLocks noGrp="1"/>
          </p:cNvSpPr>
          <p:nvPr>
            <p:ph idx="1"/>
          </p:nvPr>
        </p:nvSpPr>
        <p:spPr>
          <a:xfrm>
            <a:off x="539552" y="1340768"/>
            <a:ext cx="7659843" cy="4195481"/>
          </a:xfrm>
        </p:spPr>
        <p:txBody>
          <a:bodyPr>
            <a:noAutofit/>
          </a:bodyPr>
          <a:lstStyle/>
          <a:p>
            <a:r>
              <a:rPr lang="en-ID" sz="2400" dirty="0" smtClean="0"/>
              <a:t>Introduction : more empirical review but less theoretical review. Theoretical review is used to test hypothesis (for bachelor degree), but empirical review is used to develop a theory (for doctoral degree). </a:t>
            </a:r>
            <a:r>
              <a:rPr lang="en-ID" sz="2400" dirty="0" smtClean="0">
                <a:solidFill>
                  <a:srgbClr val="FF0000"/>
                </a:solidFill>
              </a:rPr>
              <a:t>Show the valid problem and best / better solution.</a:t>
            </a:r>
          </a:p>
          <a:p>
            <a:endParaRPr lang="en-ID" sz="2400" dirty="0" smtClean="0"/>
          </a:p>
          <a:p>
            <a:r>
              <a:rPr lang="en-ID" sz="2400" dirty="0" smtClean="0"/>
              <a:t>Ch1: Literature review (theoretical and empirical review) to find and disclose problems. For publication, it will be beneficial if this part has more empirical review than theoretical review.</a:t>
            </a:r>
          </a:p>
          <a:p>
            <a:endParaRPr lang="en-ID" sz="2400" dirty="0" smtClean="0"/>
          </a:p>
          <a:p>
            <a:r>
              <a:rPr lang="en-ID" sz="2400" dirty="0" smtClean="0"/>
              <a:t>Ch2 : </a:t>
            </a:r>
            <a:r>
              <a:rPr lang="en-ID" sz="2400" dirty="0"/>
              <a:t>Literature review (theoretical and empirical review) to </a:t>
            </a:r>
            <a:r>
              <a:rPr lang="en-ID" sz="2400" dirty="0" smtClean="0"/>
              <a:t>explain 5W1H variables and their relationships.</a:t>
            </a:r>
            <a:endParaRPr lang="en-ID" sz="2400" dirty="0"/>
          </a:p>
        </p:txBody>
      </p:sp>
    </p:spTree>
    <p:extLst>
      <p:ext uri="{BB962C8B-B14F-4D97-AF65-F5344CB8AC3E}">
        <p14:creationId xmlns:p14="http://schemas.microsoft.com/office/powerpoint/2010/main" val="27887058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395536" y="692696"/>
            <a:ext cx="8352928" cy="4929188"/>
          </a:xfrm>
          <a:prstGeom prst="rect">
            <a:avLst/>
          </a:prstGeom>
        </p:spPr>
        <p:txBody>
          <a:bodyPr>
            <a:noAutofit/>
          </a:bodyPr>
          <a:lstStyle/>
          <a:p>
            <a:pPr>
              <a:buFont typeface="Wingdings" pitchFamily="2" charset="2"/>
              <a:buNone/>
            </a:pPr>
            <a:r>
              <a:rPr lang="en-US" altLang="zh-CN" sz="2000" b="1" dirty="0">
                <a:latin typeface="Calisto MT" panose="02040603050505030304" pitchFamily="18" charset="0"/>
              </a:rPr>
              <a:t>In summary, the Introduction </a:t>
            </a:r>
            <a:r>
              <a:rPr lang="en-US" altLang="zh-CN" sz="2000" b="1" dirty="0" smtClean="0">
                <a:latin typeface="Calisto MT" panose="02040603050505030304" pitchFamily="18" charset="0"/>
              </a:rPr>
              <a:t>section</a:t>
            </a:r>
            <a:r>
              <a:rPr lang="id-ID" altLang="zh-CN" sz="2000" b="1" dirty="0" smtClean="0">
                <a:latin typeface="Calisto MT" panose="02040603050505030304" pitchFamily="18" charset="0"/>
              </a:rPr>
              <a:t> </a:t>
            </a:r>
            <a:r>
              <a:rPr lang="en-US" altLang="zh-CN" sz="2000" b="1" dirty="0" smtClean="0">
                <a:latin typeface="Calisto MT" panose="02040603050505030304" pitchFamily="18" charset="0"/>
              </a:rPr>
              <a:t>should</a:t>
            </a:r>
            <a:r>
              <a:rPr lang="id-ID" altLang="zh-CN" sz="2000" b="1" dirty="0" smtClean="0">
                <a:latin typeface="Calisto MT" panose="02040603050505030304" pitchFamily="18" charset="0"/>
              </a:rPr>
              <a:t>:</a:t>
            </a:r>
            <a:endParaRPr lang="en-US" altLang="zh-CN" sz="2000" b="1" dirty="0">
              <a:latin typeface="Calisto MT" panose="02040603050505030304" pitchFamily="18" charset="0"/>
            </a:endParaRPr>
          </a:p>
          <a:p>
            <a:pPr>
              <a:buFont typeface="Wingdings" pitchFamily="2" charset="2"/>
              <a:buNone/>
            </a:pPr>
            <a:endParaRPr lang="en-US" altLang="zh-CN" sz="2000" dirty="0">
              <a:latin typeface="Calisto MT" panose="02040603050505030304" pitchFamily="18" charset="0"/>
            </a:endParaRPr>
          </a:p>
          <a:p>
            <a:pPr marL="457200" indent="-457200">
              <a:spcBef>
                <a:spcPct val="25000"/>
              </a:spcBef>
              <a:buFont typeface="+mj-lt"/>
              <a:buAutoNum type="arabicPeriod"/>
            </a:pPr>
            <a:r>
              <a:rPr lang="en-US" altLang="zh-CN" sz="2000" dirty="0">
                <a:latin typeface="Calisto MT" panose="02040603050505030304" pitchFamily="18" charset="0"/>
              </a:rPr>
              <a:t>State the purpose of the investigation</a:t>
            </a:r>
          </a:p>
          <a:p>
            <a:pPr marL="457200" indent="-457200">
              <a:spcBef>
                <a:spcPct val="55000"/>
              </a:spcBef>
              <a:buFont typeface="+mj-lt"/>
              <a:buAutoNum type="arabicPeriod"/>
            </a:pPr>
            <a:r>
              <a:rPr lang="en-US" altLang="zh-CN" sz="2000" dirty="0">
                <a:latin typeface="Calisto MT" panose="02040603050505030304" pitchFamily="18" charset="0"/>
              </a:rPr>
              <a:t>Cite relevant references – not an extensive review and avoid extensive </a:t>
            </a:r>
            <a:r>
              <a:rPr lang="en-US" altLang="zh-CN" sz="2000" dirty="0" smtClean="0">
                <a:latin typeface="Calisto MT" panose="02040603050505030304" pitchFamily="18" charset="0"/>
              </a:rPr>
              <a:t>self-citation</a:t>
            </a:r>
            <a:endParaRPr lang="en-US" altLang="zh-CN" sz="2000" dirty="0">
              <a:latin typeface="Calisto MT" panose="02040603050505030304" pitchFamily="18" charset="0"/>
            </a:endParaRPr>
          </a:p>
          <a:p>
            <a:pPr marL="457200" indent="-457200">
              <a:spcBef>
                <a:spcPct val="55000"/>
              </a:spcBef>
              <a:buFont typeface="+mj-lt"/>
              <a:buAutoNum type="arabicPeriod"/>
            </a:pPr>
            <a:r>
              <a:rPr lang="en-US" altLang="zh-CN" sz="2000" dirty="0">
                <a:latin typeface="Calisto MT" panose="02040603050505030304" pitchFamily="18" charset="0"/>
              </a:rPr>
              <a:t>Briefly describe your work</a:t>
            </a:r>
          </a:p>
          <a:p>
            <a:pPr marL="457200" indent="-457200">
              <a:spcBef>
                <a:spcPct val="55000"/>
              </a:spcBef>
              <a:buFont typeface="+mj-lt"/>
              <a:buAutoNum type="arabicPeriod"/>
            </a:pPr>
            <a:r>
              <a:rPr lang="en-US" altLang="zh-CN" sz="2000" dirty="0">
                <a:latin typeface="Calisto MT" panose="02040603050505030304" pitchFamily="18" charset="0"/>
              </a:rPr>
              <a:t>Not mix introduction, results, discussion and </a:t>
            </a:r>
            <a:r>
              <a:rPr lang="en-US" altLang="zh-CN" sz="2000" dirty="0" smtClean="0">
                <a:latin typeface="Calisto MT" panose="02040603050505030304" pitchFamily="18" charset="0"/>
              </a:rPr>
              <a:t>conclusions</a:t>
            </a:r>
          </a:p>
          <a:p>
            <a:pPr marL="457200" indent="-457200">
              <a:spcBef>
                <a:spcPct val="55000"/>
              </a:spcBef>
              <a:buFont typeface="+mj-lt"/>
              <a:buAutoNum type="arabicPeriod"/>
            </a:pPr>
            <a:r>
              <a:rPr lang="en-US" altLang="zh-CN" sz="2000" dirty="0">
                <a:latin typeface="Calisto MT" panose="02040603050505030304" pitchFamily="18" charset="0"/>
              </a:rPr>
              <a:t>Make the introduction brief. It should provide context and background, but not be a history lesson. It should state the problem being investigated, its contextual background, and the reasons for conducting the research. State the questions you’re answering and explain any findings of others that you’re challenging or furthering. Briefly and logically lead the reader to your hypotheses, research questions, and experimental design or method.</a:t>
            </a:r>
          </a:p>
        </p:txBody>
      </p:sp>
    </p:spTree>
    <p:extLst>
      <p:ext uri="{BB962C8B-B14F-4D97-AF65-F5344CB8AC3E}">
        <p14:creationId xmlns:p14="http://schemas.microsoft.com/office/powerpoint/2010/main" val="184955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a:xfrm>
            <a:off x="484710" y="452718"/>
            <a:ext cx="8335762" cy="816042"/>
          </a:xfrm>
        </p:spPr>
        <p:txBody>
          <a:bodyPr/>
          <a:lstStyle/>
          <a:p>
            <a:r>
              <a:rPr lang="id-ID" altLang="zh-CN" sz="3600" dirty="0" smtClean="0">
                <a:solidFill>
                  <a:srgbClr val="FF9900"/>
                </a:solidFill>
              </a:rPr>
              <a:t>5. </a:t>
            </a:r>
            <a:r>
              <a:rPr lang="en-US" altLang="zh-CN" sz="3600" dirty="0" smtClean="0">
                <a:solidFill>
                  <a:srgbClr val="FF9900"/>
                </a:solidFill>
              </a:rPr>
              <a:t>Methods / Methodology / </a:t>
            </a:r>
            <a:r>
              <a:rPr lang="en-US" sz="3600" b="1" dirty="0" smtClean="0"/>
              <a:t>Empirical Framework</a:t>
            </a:r>
            <a:endParaRPr lang="en-US" altLang="zh-CN" sz="3600" dirty="0">
              <a:solidFill>
                <a:srgbClr val="FF9900"/>
              </a:solidFill>
            </a:endParaRPr>
          </a:p>
        </p:txBody>
      </p:sp>
      <p:sp>
        <p:nvSpPr>
          <p:cNvPr id="70659" name="Rectangle 3"/>
          <p:cNvSpPr>
            <a:spLocks noGrp="1" noChangeArrowheads="1"/>
          </p:cNvSpPr>
          <p:nvPr>
            <p:ph idx="1"/>
          </p:nvPr>
        </p:nvSpPr>
        <p:spPr>
          <a:xfrm>
            <a:off x="470714" y="1484784"/>
            <a:ext cx="8023834" cy="4536504"/>
          </a:xfrm>
          <a:prstGeom prst="rect">
            <a:avLst/>
          </a:prstGeom>
        </p:spPr>
        <p:txBody>
          <a:bodyPr>
            <a:noAutofit/>
          </a:bodyPr>
          <a:lstStyle/>
          <a:p>
            <a:pPr marL="0" indent="0">
              <a:lnSpc>
                <a:spcPct val="90000"/>
              </a:lnSpc>
              <a:spcAft>
                <a:spcPct val="100000"/>
              </a:spcAft>
              <a:buFont typeface="Wingdings" pitchFamily="2" charset="2"/>
              <a:buNone/>
            </a:pPr>
            <a:r>
              <a:rPr lang="en-US" altLang="zh-CN" sz="2400" dirty="0" smtClean="0">
                <a:solidFill>
                  <a:srgbClr val="FF0000"/>
                </a:solidFill>
                <a:latin typeface="Adobe Garamond Pro Bold" panose="02020702060506020403" pitchFamily="18" charset="0"/>
              </a:rPr>
              <a:t>Authors </a:t>
            </a:r>
            <a:r>
              <a:rPr lang="en-US" altLang="zh-CN" sz="2400" dirty="0">
                <a:solidFill>
                  <a:srgbClr val="FF0000"/>
                </a:solidFill>
                <a:latin typeface="Adobe Garamond Pro Bold" panose="02020702060506020403" pitchFamily="18" charset="0"/>
              </a:rPr>
              <a:t>must provide enough information so that people can repeat the experiments</a:t>
            </a:r>
          </a:p>
          <a:p>
            <a:pPr>
              <a:lnSpc>
                <a:spcPct val="90000"/>
              </a:lnSpc>
            </a:pPr>
            <a:r>
              <a:rPr lang="en-US" altLang="zh-CN" sz="2400" dirty="0" smtClean="0">
                <a:latin typeface="Adobe Garamond Pro Bold" panose="02020702060506020403" pitchFamily="18" charset="0"/>
              </a:rPr>
              <a:t>Sample/Participants/Subjects</a:t>
            </a:r>
          </a:p>
          <a:p>
            <a:pPr>
              <a:lnSpc>
                <a:spcPct val="90000"/>
              </a:lnSpc>
            </a:pPr>
            <a:r>
              <a:rPr lang="en-US" altLang="zh-CN" sz="2400" dirty="0" smtClean="0">
                <a:latin typeface="Adobe Garamond Pro Bold" panose="02020702060506020403" pitchFamily="18" charset="0"/>
              </a:rPr>
              <a:t>Data collection techniques  and instruments</a:t>
            </a:r>
          </a:p>
          <a:p>
            <a:pPr>
              <a:lnSpc>
                <a:spcPct val="90000"/>
              </a:lnSpc>
            </a:pPr>
            <a:r>
              <a:rPr lang="en-US" altLang="zh-CN" sz="2400" dirty="0" smtClean="0">
                <a:latin typeface="Adobe Garamond Pro Bold" panose="02020702060506020403" pitchFamily="18" charset="0"/>
              </a:rPr>
              <a:t>Measurements</a:t>
            </a:r>
            <a:endParaRPr lang="en-US" altLang="zh-CN" sz="2400" dirty="0">
              <a:latin typeface="Adobe Garamond Pro Bold" panose="02020702060506020403" pitchFamily="18" charset="0"/>
            </a:endParaRPr>
          </a:p>
          <a:p>
            <a:pPr>
              <a:lnSpc>
                <a:spcPct val="90000"/>
              </a:lnSpc>
            </a:pPr>
            <a:r>
              <a:rPr lang="en-US" altLang="zh-CN" sz="2400" dirty="0">
                <a:latin typeface="Adobe Garamond Pro Bold" panose="02020702060506020403" pitchFamily="18" charset="0"/>
              </a:rPr>
              <a:t>Procedures </a:t>
            </a:r>
            <a:r>
              <a:rPr lang="en-US" altLang="zh-CN" sz="2400" dirty="0" smtClean="0">
                <a:latin typeface="Adobe Garamond Pro Bold" panose="02020702060506020403" pitchFamily="18" charset="0"/>
              </a:rPr>
              <a:t>(includes analysis technique explicitly / implicitly, research design, experimental design, statistical approach, criteria of research objectives are realized, analysis phases)</a:t>
            </a:r>
          </a:p>
          <a:p>
            <a:pPr>
              <a:lnSpc>
                <a:spcPct val="90000"/>
              </a:lnSpc>
            </a:pPr>
            <a:r>
              <a:rPr lang="en-ID" altLang="zh-CN" sz="2400" dirty="0" smtClean="0">
                <a:latin typeface="Adobe Garamond Pro Bold" panose="02020702060506020403" pitchFamily="18" charset="0"/>
              </a:rPr>
              <a:t>Propose your excellence in choosing of methodology aspects</a:t>
            </a:r>
            <a:endParaRPr lang="id-ID" altLang="zh-CN" sz="2400" dirty="0" smtClean="0">
              <a:latin typeface="Adobe Garamond Pro Bold" panose="02020702060506020403" pitchFamily="18" charset="0"/>
            </a:endParaRPr>
          </a:p>
          <a:p>
            <a:pPr>
              <a:lnSpc>
                <a:spcPct val="90000"/>
              </a:lnSpc>
            </a:pPr>
            <a:r>
              <a:rPr lang="en-US" altLang="zh-CN" sz="2400" dirty="0" smtClean="0">
                <a:latin typeface="Adobe Garamond Pro Bold" panose="02020702060506020403" pitchFamily="18" charset="0"/>
              </a:rPr>
              <a:t>Safety </a:t>
            </a:r>
            <a:r>
              <a:rPr lang="en-US" altLang="zh-CN" sz="2400" dirty="0">
                <a:latin typeface="Adobe Garamond Pro Bold" panose="02020702060506020403" pitchFamily="18" charset="0"/>
              </a:rPr>
              <a:t>considerations (hazardous procedures and special precautions, and toxic </a:t>
            </a:r>
            <a:r>
              <a:rPr lang="en-US" altLang="zh-CN" sz="2400" dirty="0" smtClean="0">
                <a:latin typeface="Adobe Garamond Pro Bold" panose="02020702060506020403" pitchFamily="18" charset="0"/>
              </a:rPr>
              <a:t>chemicals, ethical clearance letter, plagiarism checking result)</a:t>
            </a:r>
            <a:endParaRPr lang="en-US" altLang="zh-CN" sz="2400" dirty="0">
              <a:latin typeface="Adobe Garamond Pro Bold" panose="02020702060506020403" pitchFamily="18" charset="0"/>
            </a:endParaRPr>
          </a:p>
        </p:txBody>
      </p:sp>
    </p:spTree>
    <p:extLst>
      <p:ext uri="{BB962C8B-B14F-4D97-AF65-F5344CB8AC3E}">
        <p14:creationId xmlns:p14="http://schemas.microsoft.com/office/powerpoint/2010/main" val="299764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09550" y="3068960"/>
            <a:ext cx="8477250" cy="3591602"/>
          </a:xfrm>
          <a:prstGeom prst="rect">
            <a:avLst/>
          </a:prstGeom>
        </p:spPr>
      </p:pic>
      <p:pic>
        <p:nvPicPr>
          <p:cNvPr id="4" name="Picture 3"/>
          <p:cNvPicPr>
            <a:picLocks noChangeAspect="1"/>
          </p:cNvPicPr>
          <p:nvPr/>
        </p:nvPicPr>
        <p:blipFill>
          <a:blip r:embed="rId3"/>
          <a:stretch>
            <a:fillRect/>
          </a:stretch>
        </p:blipFill>
        <p:spPr>
          <a:xfrm>
            <a:off x="209551" y="274639"/>
            <a:ext cx="8477250" cy="2794321"/>
          </a:xfrm>
          <a:prstGeom prst="rect">
            <a:avLst/>
          </a:prstGeom>
        </p:spPr>
      </p:pic>
    </p:spTree>
    <p:extLst>
      <p:ext uri="{BB962C8B-B14F-4D97-AF65-F5344CB8AC3E}">
        <p14:creationId xmlns:p14="http://schemas.microsoft.com/office/powerpoint/2010/main" val="40460595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QUALITATIVE RESEARCH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6912768" cy="4751512"/>
          </a:xfrm>
        </p:spPr>
      </p:pic>
    </p:spTree>
    <p:extLst>
      <p:ext uri="{BB962C8B-B14F-4D97-AF65-F5344CB8AC3E}">
        <p14:creationId xmlns:p14="http://schemas.microsoft.com/office/powerpoint/2010/main" val="26719016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QUALITATIVE RESEARCH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628800"/>
            <a:ext cx="7488832" cy="4392488"/>
          </a:xfrm>
        </p:spPr>
      </p:pic>
    </p:spTree>
    <p:extLst>
      <p:ext uri="{BB962C8B-B14F-4D97-AF65-F5344CB8AC3E}">
        <p14:creationId xmlns:p14="http://schemas.microsoft.com/office/powerpoint/2010/main" val="74865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260648"/>
            <a:ext cx="2880320" cy="1008112"/>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METODE KUANTITATIF DAN KUALITATIF</a:t>
            </a:r>
          </a:p>
        </p:txBody>
      </p:sp>
      <p:sp>
        <p:nvSpPr>
          <p:cNvPr id="5" name="Rectangle 4"/>
          <p:cNvSpPr/>
          <p:nvPr/>
        </p:nvSpPr>
        <p:spPr>
          <a:xfrm>
            <a:off x="179512" y="1844824"/>
            <a:ext cx="2880320" cy="936104"/>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METODE KUANTITATIF </a:t>
            </a:r>
            <a:endParaRPr lang="en-US" sz="2000" dirty="0" smtClean="0">
              <a:solidFill>
                <a:prstClr val="white"/>
              </a:solidFill>
              <a:latin typeface="Berlin Sans FB" pitchFamily="34" charset="0"/>
            </a:endParaRPr>
          </a:p>
          <a:p>
            <a:pPr algn="ctr">
              <a:defRPr/>
            </a:pPr>
            <a:r>
              <a:rPr lang="en-US" sz="2000" dirty="0" smtClean="0">
                <a:solidFill>
                  <a:prstClr val="white"/>
                </a:solidFill>
                <a:latin typeface="Berlin Sans FB" pitchFamily="34" charset="0"/>
              </a:rPr>
              <a:t>(TRADISIONAL)</a:t>
            </a:r>
            <a:endParaRPr lang="en-US" sz="2000" dirty="0">
              <a:solidFill>
                <a:prstClr val="white"/>
              </a:solidFill>
              <a:latin typeface="Berlin Sans FB" pitchFamily="34" charset="0"/>
            </a:endParaRPr>
          </a:p>
        </p:txBody>
      </p:sp>
      <p:sp>
        <p:nvSpPr>
          <p:cNvPr id="6" name="Rectangle 5"/>
          <p:cNvSpPr/>
          <p:nvPr/>
        </p:nvSpPr>
        <p:spPr>
          <a:xfrm>
            <a:off x="5469227" y="1844824"/>
            <a:ext cx="2880320" cy="936104"/>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METODE </a:t>
            </a:r>
            <a:r>
              <a:rPr lang="en-US" sz="2000" dirty="0" smtClean="0">
                <a:solidFill>
                  <a:prstClr val="white"/>
                </a:solidFill>
                <a:latin typeface="Berlin Sans FB" pitchFamily="34" charset="0"/>
              </a:rPr>
              <a:t>KUALITATIF</a:t>
            </a:r>
          </a:p>
          <a:p>
            <a:pPr algn="ctr">
              <a:defRPr/>
            </a:pPr>
            <a:r>
              <a:rPr lang="en-US" sz="2000" dirty="0" smtClean="0">
                <a:solidFill>
                  <a:prstClr val="white"/>
                </a:solidFill>
                <a:latin typeface="Berlin Sans FB" pitchFamily="34" charset="0"/>
              </a:rPr>
              <a:t>(BARU) </a:t>
            </a:r>
            <a:endParaRPr lang="en-US" sz="2000" dirty="0">
              <a:solidFill>
                <a:prstClr val="white"/>
              </a:solidFill>
              <a:latin typeface="Berlin Sans FB" pitchFamily="34" charset="0"/>
            </a:endParaRPr>
          </a:p>
        </p:txBody>
      </p:sp>
      <p:sp>
        <p:nvSpPr>
          <p:cNvPr id="7" name="Rectangle 6"/>
          <p:cNvSpPr/>
          <p:nvPr/>
        </p:nvSpPr>
        <p:spPr>
          <a:xfrm>
            <a:off x="395536" y="2924944"/>
            <a:ext cx="2664296" cy="72008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prstClr val="white"/>
                </a:solidFill>
                <a:latin typeface="Berlin Sans FB" pitchFamily="34" charset="0"/>
              </a:rPr>
              <a:t>POSITIVISTIC </a:t>
            </a:r>
            <a:endParaRPr lang="en-US" sz="2000" dirty="0">
              <a:solidFill>
                <a:prstClr val="white"/>
              </a:solidFill>
              <a:latin typeface="Berlin Sans FB" pitchFamily="34" charset="0"/>
            </a:endParaRPr>
          </a:p>
        </p:txBody>
      </p:sp>
      <p:sp>
        <p:nvSpPr>
          <p:cNvPr id="8" name="Rectangle 7"/>
          <p:cNvSpPr/>
          <p:nvPr/>
        </p:nvSpPr>
        <p:spPr>
          <a:xfrm>
            <a:off x="5469227" y="2924944"/>
            <a:ext cx="2664296" cy="72008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prstClr val="white"/>
                </a:solidFill>
                <a:latin typeface="Berlin Sans FB" pitchFamily="34" charset="0"/>
              </a:rPr>
              <a:t>POSTPOSITIVISTIC </a:t>
            </a:r>
            <a:endParaRPr lang="en-US" sz="2000" dirty="0">
              <a:solidFill>
                <a:prstClr val="white"/>
              </a:solidFill>
              <a:latin typeface="Berlin Sans FB" pitchFamily="34" charset="0"/>
            </a:endParaRPr>
          </a:p>
        </p:txBody>
      </p:sp>
      <p:sp>
        <p:nvSpPr>
          <p:cNvPr id="9" name="Rectangle 8"/>
          <p:cNvSpPr/>
          <p:nvPr/>
        </p:nvSpPr>
        <p:spPr>
          <a:xfrm>
            <a:off x="395536" y="3811992"/>
            <a:ext cx="2664296" cy="72008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SCIENTIFIC </a:t>
            </a:r>
          </a:p>
        </p:txBody>
      </p:sp>
      <p:sp>
        <p:nvSpPr>
          <p:cNvPr id="10" name="Rectangle 9"/>
          <p:cNvSpPr/>
          <p:nvPr/>
        </p:nvSpPr>
        <p:spPr>
          <a:xfrm>
            <a:off x="5469227" y="3811992"/>
            <a:ext cx="2664296" cy="720080"/>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ARTISTIC </a:t>
            </a:r>
          </a:p>
        </p:txBody>
      </p:sp>
      <p:sp>
        <p:nvSpPr>
          <p:cNvPr id="11" name="Rectangle 10"/>
          <p:cNvSpPr/>
          <p:nvPr/>
        </p:nvSpPr>
        <p:spPr>
          <a:xfrm>
            <a:off x="395536" y="4653136"/>
            <a:ext cx="2664296" cy="720080"/>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CONFIRMATORY </a:t>
            </a:r>
          </a:p>
        </p:txBody>
      </p:sp>
      <p:sp>
        <p:nvSpPr>
          <p:cNvPr id="12" name="Rectangle 11"/>
          <p:cNvSpPr/>
          <p:nvPr/>
        </p:nvSpPr>
        <p:spPr>
          <a:xfrm>
            <a:off x="5469227" y="4653136"/>
            <a:ext cx="2664296" cy="720080"/>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DISCOVERY </a:t>
            </a:r>
          </a:p>
        </p:txBody>
      </p:sp>
      <p:sp>
        <p:nvSpPr>
          <p:cNvPr id="13" name="Rectangle 12"/>
          <p:cNvSpPr/>
          <p:nvPr/>
        </p:nvSpPr>
        <p:spPr>
          <a:xfrm>
            <a:off x="395536" y="5517232"/>
            <a:ext cx="2664296" cy="720080"/>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EMPIRIC  </a:t>
            </a:r>
          </a:p>
        </p:txBody>
      </p:sp>
      <p:sp>
        <p:nvSpPr>
          <p:cNvPr id="14" name="Rectangle 13"/>
          <p:cNvSpPr/>
          <p:nvPr/>
        </p:nvSpPr>
        <p:spPr>
          <a:xfrm>
            <a:off x="5469227" y="5517232"/>
            <a:ext cx="2664296" cy="720080"/>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Berlin Sans FB" pitchFamily="34" charset="0"/>
              </a:rPr>
              <a:t>  I</a:t>
            </a:r>
            <a:r>
              <a:rPr lang="en-US" sz="2000" dirty="0" smtClean="0">
                <a:solidFill>
                  <a:prstClr val="white"/>
                </a:solidFill>
                <a:latin typeface="Berlin Sans FB" pitchFamily="34" charset="0"/>
              </a:rPr>
              <a:t>NTERPRETIVE</a:t>
            </a:r>
            <a:endParaRPr lang="en-US" sz="2000" dirty="0">
              <a:solidFill>
                <a:prstClr val="white"/>
              </a:solidFill>
              <a:latin typeface="Berlin Sans FB" pitchFamily="34" charset="0"/>
            </a:endParaRPr>
          </a:p>
        </p:txBody>
      </p:sp>
      <p:cxnSp>
        <p:nvCxnSpPr>
          <p:cNvPr id="16" name="Straight Connector 15"/>
          <p:cNvCxnSpPr/>
          <p:nvPr/>
        </p:nvCxnSpPr>
        <p:spPr>
          <a:xfrm>
            <a:off x="4284663" y="1268413"/>
            <a:ext cx="0" cy="936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32138" y="3284538"/>
            <a:ext cx="2265362" cy="0"/>
          </a:xfrm>
          <a:prstGeom prst="line">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51188" y="4171950"/>
            <a:ext cx="2265362" cy="0"/>
          </a:xfrm>
          <a:prstGeom prst="line">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98800" y="5013325"/>
            <a:ext cx="2265363" cy="0"/>
          </a:xfrm>
          <a:prstGeom prst="line">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98800" y="5876925"/>
            <a:ext cx="2265363" cy="0"/>
          </a:xfrm>
          <a:prstGeom prst="line">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32138" y="2205038"/>
            <a:ext cx="2265362" cy="0"/>
          </a:xfrm>
          <a:prstGeom prst="line">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par>
                                <p:cTn id="55" presetID="6" presetClass="entr" presetSubtype="16"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entr" presetSubtype="0"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1000"/>
                                        <p:tgtEl>
                                          <p:spTgt spid="14"/>
                                        </p:tgtEl>
                                      </p:cBhvr>
                                    </p:animEffect>
                                    <p:anim calcmode="lin" valueType="num">
                                      <p:cBhvr>
                                        <p:cTn id="96" dur="1000" fill="hold"/>
                                        <p:tgtEl>
                                          <p:spTgt spid="14"/>
                                        </p:tgtEl>
                                        <p:attrNameLst>
                                          <p:attrName>ppt_x</p:attrName>
                                        </p:attrNameLst>
                                      </p:cBhvr>
                                      <p:tavLst>
                                        <p:tav tm="0">
                                          <p:val>
                                            <p:strVal val="#ppt_x"/>
                                          </p:val>
                                        </p:tav>
                                        <p:tav tm="100000">
                                          <p:val>
                                            <p:strVal val="#ppt_x"/>
                                          </p:val>
                                        </p:tav>
                                      </p:tavLst>
                                    </p:anim>
                                    <p:anim calcmode="lin" valueType="num">
                                      <p:cBhvr>
                                        <p:cTn id="9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4034"/>
          </a:xfrm>
        </p:spPr>
        <p:txBody>
          <a:bodyPr/>
          <a:lstStyle/>
          <a:p>
            <a:r>
              <a:rPr lang="en-US" sz="2800" b="1" dirty="0"/>
              <a:t>Features of Qualitative Data Analysis </a:t>
            </a:r>
          </a:p>
        </p:txBody>
      </p:sp>
      <p:pic>
        <p:nvPicPr>
          <p:cNvPr id="4" name="Content Placeholder 3"/>
          <p:cNvPicPr>
            <a:picLocks noGrp="1" noChangeAspect="1"/>
          </p:cNvPicPr>
          <p:nvPr>
            <p:ph idx="1"/>
          </p:nvPr>
        </p:nvPicPr>
        <p:blipFill>
          <a:blip r:embed="rId2"/>
          <a:stretch>
            <a:fillRect/>
          </a:stretch>
        </p:blipFill>
        <p:spPr>
          <a:xfrm>
            <a:off x="484710" y="1412777"/>
            <a:ext cx="7055380" cy="4882290"/>
          </a:xfrm>
          <a:prstGeom prst="rect">
            <a:avLst/>
          </a:prstGeom>
        </p:spPr>
      </p:pic>
    </p:spTree>
    <p:extLst>
      <p:ext uri="{BB962C8B-B14F-4D97-AF65-F5344CB8AC3E}">
        <p14:creationId xmlns:p14="http://schemas.microsoft.com/office/powerpoint/2010/main" val="22331363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88050"/>
          </a:xfrm>
        </p:spPr>
        <p:txBody>
          <a:bodyPr/>
          <a:lstStyle/>
          <a:p>
            <a:r>
              <a:rPr lang="en-US" sz="3600" b="1" dirty="0"/>
              <a:t>Types of Qualitative Analysis </a:t>
            </a:r>
          </a:p>
        </p:txBody>
      </p:sp>
      <p:pic>
        <p:nvPicPr>
          <p:cNvPr id="4" name="Content Placeholder 3"/>
          <p:cNvPicPr>
            <a:picLocks noGrp="1" noChangeAspect="1"/>
          </p:cNvPicPr>
          <p:nvPr>
            <p:ph idx="1"/>
          </p:nvPr>
        </p:nvPicPr>
        <p:blipFill>
          <a:blip r:embed="rId2"/>
          <a:stretch>
            <a:fillRect/>
          </a:stretch>
        </p:blipFill>
        <p:spPr>
          <a:xfrm>
            <a:off x="484710" y="1484784"/>
            <a:ext cx="7055380" cy="4936085"/>
          </a:xfrm>
          <a:prstGeom prst="rect">
            <a:avLst/>
          </a:prstGeom>
        </p:spPr>
      </p:pic>
      <p:sp>
        <p:nvSpPr>
          <p:cNvPr id="5" name="TextBox 4">
            <a:hlinkClick r:id="rId3" action="ppaction://hlinkfile"/>
          </p:cNvPr>
          <p:cNvSpPr txBox="1"/>
          <p:nvPr/>
        </p:nvSpPr>
        <p:spPr>
          <a:xfrm>
            <a:off x="7559912" y="3501008"/>
            <a:ext cx="1584088" cy="338554"/>
          </a:xfrm>
          <a:prstGeom prst="rect">
            <a:avLst/>
          </a:prstGeom>
          <a:noFill/>
        </p:spPr>
        <p:txBody>
          <a:bodyPr wrap="none" rtlCol="0">
            <a:spAutoFit/>
          </a:bodyPr>
          <a:lstStyle/>
          <a:p>
            <a:r>
              <a:rPr lang="en-ID" sz="1600" b="1" dirty="0" smtClean="0"/>
              <a:t>Detail of each</a:t>
            </a:r>
            <a:endParaRPr lang="en-US" sz="1600" b="1" dirty="0"/>
          </a:p>
        </p:txBody>
      </p:sp>
    </p:spTree>
    <p:extLst>
      <p:ext uri="{BB962C8B-B14F-4D97-AF65-F5344CB8AC3E}">
        <p14:creationId xmlns:p14="http://schemas.microsoft.com/office/powerpoint/2010/main" val="214493264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00018"/>
          </a:xfrm>
        </p:spPr>
        <p:txBody>
          <a:bodyPr/>
          <a:lstStyle/>
          <a:p>
            <a:r>
              <a:rPr lang="en-US" sz="2000" b="1" dirty="0"/>
              <a:t>The Process or Steps of Qualitative Data Analysis </a:t>
            </a:r>
          </a:p>
        </p:txBody>
      </p:sp>
      <p:pic>
        <p:nvPicPr>
          <p:cNvPr id="4" name="Content Placeholder 3"/>
          <p:cNvPicPr>
            <a:picLocks noGrp="1" noChangeAspect="1"/>
          </p:cNvPicPr>
          <p:nvPr>
            <p:ph idx="1"/>
          </p:nvPr>
        </p:nvPicPr>
        <p:blipFill>
          <a:blip r:embed="rId2"/>
          <a:stretch>
            <a:fillRect/>
          </a:stretch>
        </p:blipFill>
        <p:spPr>
          <a:xfrm>
            <a:off x="611560" y="1268760"/>
            <a:ext cx="7416824" cy="5118876"/>
          </a:xfrm>
          <a:prstGeom prst="rect">
            <a:avLst/>
          </a:prstGeom>
        </p:spPr>
      </p:pic>
    </p:spTree>
    <p:extLst>
      <p:ext uri="{BB962C8B-B14F-4D97-AF65-F5344CB8AC3E}">
        <p14:creationId xmlns:p14="http://schemas.microsoft.com/office/powerpoint/2010/main" val="35815994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b="1" dirty="0" smtClean="0"/>
              <a:t>Wording</a:t>
            </a:r>
            <a:endParaRPr lang="en-US" b="1" dirty="0"/>
          </a:p>
        </p:txBody>
      </p:sp>
      <p:sp>
        <p:nvSpPr>
          <p:cNvPr id="3" name="Content Placeholder 2"/>
          <p:cNvSpPr>
            <a:spLocks noGrp="1"/>
          </p:cNvSpPr>
          <p:nvPr>
            <p:ph idx="1"/>
          </p:nvPr>
        </p:nvSpPr>
        <p:spPr>
          <a:xfrm>
            <a:off x="683568" y="1700808"/>
            <a:ext cx="7128676" cy="3608323"/>
          </a:xfrm>
        </p:spPr>
        <p:txBody>
          <a:bodyPr>
            <a:noAutofit/>
          </a:bodyPr>
          <a:lstStyle/>
          <a:p>
            <a:r>
              <a:rPr lang="en-ID" sz="2400" b="1" dirty="0" smtClean="0"/>
              <a:t>Past tense / Past perfect</a:t>
            </a:r>
          </a:p>
          <a:p>
            <a:pPr marL="0" indent="0">
              <a:buNone/>
            </a:pPr>
            <a:r>
              <a:rPr lang="en-ID" sz="2400" b="1" dirty="0" smtClean="0"/>
              <a:t>	All works/activities of researchers </a:t>
            </a:r>
          </a:p>
          <a:p>
            <a:pPr marL="0" indent="0">
              <a:buNone/>
            </a:pPr>
            <a:r>
              <a:rPr lang="en-ID" sz="2400" b="1" dirty="0"/>
              <a:t>	</a:t>
            </a:r>
            <a:r>
              <a:rPr lang="en-ID" sz="2400" b="1" dirty="0" smtClean="0"/>
              <a:t>/participants except theories / findings</a:t>
            </a:r>
          </a:p>
          <a:p>
            <a:pPr marL="0" indent="0">
              <a:buNone/>
            </a:pPr>
            <a:endParaRPr lang="en-ID" sz="2400" b="1" dirty="0" smtClean="0"/>
          </a:p>
          <a:p>
            <a:r>
              <a:rPr lang="en-ID" sz="2400" b="1" dirty="0" smtClean="0"/>
              <a:t>Present tense / present continuous</a:t>
            </a:r>
          </a:p>
          <a:p>
            <a:pPr marL="0" indent="0">
              <a:buNone/>
            </a:pPr>
            <a:r>
              <a:rPr lang="en-ID" sz="2400" b="1" dirty="0"/>
              <a:t>	</a:t>
            </a:r>
            <a:r>
              <a:rPr lang="en-ID" sz="2400" b="1" dirty="0" smtClean="0"/>
              <a:t>All theories</a:t>
            </a:r>
          </a:p>
          <a:p>
            <a:pPr marL="0" indent="0">
              <a:buNone/>
            </a:pPr>
            <a:r>
              <a:rPr lang="en-ID" sz="2400" b="1" dirty="0"/>
              <a:t>	</a:t>
            </a:r>
            <a:r>
              <a:rPr lang="en-ID" sz="2400" b="1" dirty="0" smtClean="0"/>
              <a:t>All findings</a:t>
            </a:r>
          </a:p>
        </p:txBody>
      </p:sp>
    </p:spTree>
    <p:extLst>
      <p:ext uri="{BB962C8B-B14F-4D97-AF65-F5344CB8AC3E}">
        <p14:creationId xmlns:p14="http://schemas.microsoft.com/office/powerpoint/2010/main" val="23539999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1738536" cy="576064"/>
          </a:xfrm>
        </p:spPr>
        <p:txBody>
          <a:bodyPr>
            <a:normAutofit fontScale="90000"/>
          </a:bodyPr>
          <a:lstStyle/>
          <a:p>
            <a:pPr algn="l"/>
            <a:r>
              <a:rPr lang="en-ID" dirty="0" smtClean="0"/>
              <a:t>Tenses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191" y="192697"/>
            <a:ext cx="6772605" cy="6400086"/>
          </a:xfrm>
        </p:spPr>
      </p:pic>
    </p:spTree>
    <p:extLst>
      <p:ext uri="{BB962C8B-B14F-4D97-AF65-F5344CB8AC3E}">
        <p14:creationId xmlns:p14="http://schemas.microsoft.com/office/powerpoint/2010/main" val="36380895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a:xfrm>
            <a:off x="468313" y="116632"/>
            <a:ext cx="8064127" cy="648072"/>
          </a:xfrm>
        </p:spPr>
        <p:txBody>
          <a:bodyPr>
            <a:normAutofit fontScale="90000"/>
          </a:bodyPr>
          <a:lstStyle/>
          <a:p>
            <a:pPr algn="l"/>
            <a:r>
              <a:rPr lang="id-ID" altLang="zh-CN" sz="4000" b="1" dirty="0" smtClean="0">
                <a:solidFill>
                  <a:srgbClr val="FF9900"/>
                </a:solidFill>
                <a:latin typeface="Arial Monospaced" pitchFamily="49" charset="0"/>
              </a:rPr>
              <a:t>6</a:t>
            </a:r>
            <a:r>
              <a:rPr lang="en-US" altLang="zh-CN" sz="4000" b="1" dirty="0" smtClean="0">
                <a:solidFill>
                  <a:srgbClr val="FF9900"/>
                </a:solidFill>
                <a:latin typeface="Arial Monospaced" pitchFamily="49" charset="0"/>
              </a:rPr>
              <a:t>.Results</a:t>
            </a:r>
            <a:endParaRPr lang="en-US" altLang="zh-CN" sz="4000" b="1" dirty="0">
              <a:solidFill>
                <a:srgbClr val="FF9900"/>
              </a:solidFill>
              <a:latin typeface="Arial Monospaced" pitchFamily="49" charset="0"/>
            </a:endParaRPr>
          </a:p>
        </p:txBody>
      </p:sp>
      <p:sp>
        <p:nvSpPr>
          <p:cNvPr id="71683" name="Rectangle 3"/>
          <p:cNvSpPr>
            <a:spLocks noGrp="1" noChangeArrowheads="1"/>
          </p:cNvSpPr>
          <p:nvPr>
            <p:ph idx="1"/>
          </p:nvPr>
        </p:nvSpPr>
        <p:spPr>
          <a:xfrm>
            <a:off x="395536" y="764704"/>
            <a:ext cx="8229600" cy="5545137"/>
          </a:xfrm>
          <a:prstGeom prst="rect">
            <a:avLst/>
          </a:prstGeom>
        </p:spPr>
        <p:txBody>
          <a:bodyPr>
            <a:noAutofit/>
          </a:bodyPr>
          <a:lstStyle/>
          <a:p>
            <a:pPr>
              <a:lnSpc>
                <a:spcPct val="90000"/>
              </a:lnSpc>
            </a:pPr>
            <a:endParaRPr lang="id-ID" altLang="zh-CN" sz="2000" dirty="0" smtClean="0">
              <a:latin typeface="Arial Black" pitchFamily="34" charset="0"/>
            </a:endParaRPr>
          </a:p>
          <a:p>
            <a:pPr marL="342900" indent="-342900">
              <a:lnSpc>
                <a:spcPct val="90000"/>
              </a:lnSpc>
              <a:buFont typeface="Arial" pitchFamily="34" charset="0"/>
              <a:buChar char="•"/>
            </a:pPr>
            <a:r>
              <a:rPr lang="en-US" altLang="zh-CN" sz="2000" dirty="0" smtClean="0">
                <a:latin typeface="Arial Black" pitchFamily="34" charset="0"/>
              </a:rPr>
              <a:t>A </a:t>
            </a:r>
            <a:r>
              <a:rPr lang="en-US" altLang="zh-CN" sz="2000" dirty="0">
                <a:latin typeface="Arial Black" pitchFamily="34" charset="0"/>
              </a:rPr>
              <a:t>set of principal equations or theorems</a:t>
            </a:r>
          </a:p>
          <a:p>
            <a:pPr marL="342900" indent="-342900">
              <a:lnSpc>
                <a:spcPct val="90000"/>
              </a:lnSpc>
              <a:buFont typeface="Arial" pitchFamily="34" charset="0"/>
              <a:buChar char="•"/>
            </a:pPr>
            <a:r>
              <a:rPr lang="en-US" altLang="zh-CN" sz="2000" dirty="0">
                <a:latin typeface="Arial Black" pitchFamily="34" charset="0"/>
              </a:rPr>
              <a:t>The main findings (adequate, useful and convincing)</a:t>
            </a:r>
          </a:p>
          <a:p>
            <a:pPr lvl="1">
              <a:lnSpc>
                <a:spcPct val="90000"/>
              </a:lnSpc>
            </a:pPr>
            <a:r>
              <a:rPr lang="en-US" altLang="zh-CN" sz="2000" dirty="0">
                <a:latin typeface="Arial Black" pitchFamily="34" charset="0"/>
              </a:rPr>
              <a:t>Text (simple findings)</a:t>
            </a:r>
          </a:p>
          <a:p>
            <a:pPr lvl="1">
              <a:lnSpc>
                <a:spcPct val="90000"/>
              </a:lnSpc>
            </a:pPr>
            <a:r>
              <a:rPr lang="en-US" altLang="zh-CN" sz="2000" dirty="0">
                <a:latin typeface="Arial Black" pitchFamily="34" charset="0"/>
              </a:rPr>
              <a:t>Figures and/or tables including </a:t>
            </a:r>
            <a:r>
              <a:rPr lang="id-ID" altLang="zh-CN" sz="2000" dirty="0">
                <a:latin typeface="Arial Black" pitchFamily="34" charset="0"/>
              </a:rPr>
              <a:t>e</a:t>
            </a:r>
            <a:r>
              <a:rPr lang="en-US" altLang="zh-CN" sz="2000" dirty="0" err="1" smtClean="0">
                <a:latin typeface="Arial Black" pitchFamily="34" charset="0"/>
              </a:rPr>
              <a:t>rror</a:t>
            </a:r>
            <a:r>
              <a:rPr lang="en-US" altLang="zh-CN" sz="2000" dirty="0" smtClean="0">
                <a:latin typeface="Arial Black" pitchFamily="34" charset="0"/>
              </a:rPr>
              <a:t> </a:t>
            </a:r>
            <a:r>
              <a:rPr lang="en-US" altLang="zh-CN" sz="2000" dirty="0">
                <a:latin typeface="Arial Black" pitchFamily="34" charset="0"/>
              </a:rPr>
              <a:t>bars </a:t>
            </a:r>
            <a:r>
              <a:rPr lang="en-US" altLang="zh-CN" sz="2000" dirty="0" smtClean="0">
                <a:latin typeface="Arial Black" pitchFamily="34" charset="0"/>
              </a:rPr>
              <a:t>or</a:t>
            </a:r>
            <a:r>
              <a:rPr lang="id-ID" altLang="zh-CN" sz="2000" dirty="0" smtClean="0">
                <a:latin typeface="Arial Black" pitchFamily="34" charset="0"/>
              </a:rPr>
              <a:t> r</a:t>
            </a:r>
            <a:r>
              <a:rPr lang="en-US" altLang="zh-CN" sz="2000" dirty="0" smtClean="0">
                <a:latin typeface="Arial Black" pitchFamily="34" charset="0"/>
              </a:rPr>
              <a:t>elative </a:t>
            </a:r>
            <a:r>
              <a:rPr lang="en-US" altLang="zh-CN" sz="2000" dirty="0">
                <a:latin typeface="Arial Black" pitchFamily="34" charset="0"/>
              </a:rPr>
              <a:t>standard </a:t>
            </a:r>
            <a:r>
              <a:rPr lang="en-US" altLang="zh-CN" sz="2000" dirty="0" smtClean="0">
                <a:latin typeface="Arial Black" pitchFamily="34" charset="0"/>
              </a:rPr>
              <a:t>deviation</a:t>
            </a:r>
            <a:endParaRPr lang="id-ID" altLang="zh-CN" sz="2000" dirty="0" smtClean="0">
              <a:latin typeface="Arial Black" pitchFamily="34" charset="0"/>
            </a:endParaRPr>
          </a:p>
          <a:p>
            <a:pPr lvl="1">
              <a:lnSpc>
                <a:spcPct val="90000"/>
              </a:lnSpc>
            </a:pPr>
            <a:r>
              <a:rPr lang="en-US" altLang="zh-CN" sz="2000" dirty="0" smtClean="0">
                <a:latin typeface="Arial Black" pitchFamily="34" charset="0"/>
              </a:rPr>
              <a:t>The </a:t>
            </a:r>
            <a:r>
              <a:rPr lang="en-US" altLang="zh-CN" sz="2000" dirty="0">
                <a:latin typeface="Arial Black" pitchFamily="34" charset="0"/>
              </a:rPr>
              <a:t>interpretation of the results</a:t>
            </a:r>
          </a:p>
          <a:p>
            <a:pPr lvl="1">
              <a:lnSpc>
                <a:spcPct val="90000"/>
              </a:lnSpc>
            </a:pPr>
            <a:endParaRPr lang="en-US" altLang="zh-CN" dirty="0">
              <a:latin typeface="Arial Black" pitchFamily="34" charset="0"/>
            </a:endParaRPr>
          </a:p>
          <a:p>
            <a:pPr>
              <a:lnSpc>
                <a:spcPct val="90000"/>
              </a:lnSpc>
            </a:pPr>
            <a:r>
              <a:rPr lang="id-ID" altLang="zh-CN" sz="2800" b="1" dirty="0" smtClean="0">
                <a:solidFill>
                  <a:srgbClr val="FFC000"/>
                </a:solidFill>
                <a:latin typeface="Adobe Gothic Std B" panose="020B0800000000000000" pitchFamily="34" charset="-128"/>
                <a:ea typeface="Adobe Gothic Std B" panose="020B0800000000000000" pitchFamily="34" charset="-128"/>
              </a:rPr>
              <a:t>7.</a:t>
            </a:r>
            <a:r>
              <a:rPr lang="id-ID" altLang="zh-CN" sz="2800" b="1" dirty="0" smtClean="0">
                <a:latin typeface="Adobe Gothic Std B" panose="020B0800000000000000" pitchFamily="34" charset="-128"/>
                <a:ea typeface="Adobe Gothic Std B" panose="020B0800000000000000" pitchFamily="34" charset="-128"/>
              </a:rPr>
              <a:t> </a:t>
            </a:r>
            <a:r>
              <a:rPr lang="en-US" altLang="zh-CN" sz="2800" b="1" dirty="0" smtClean="0">
                <a:solidFill>
                  <a:srgbClr val="FF9900"/>
                </a:solidFill>
                <a:latin typeface="Adobe Gothic Std B" panose="020B0800000000000000" pitchFamily="34" charset="-128"/>
                <a:ea typeface="Adobe Gothic Std B" panose="020B0800000000000000" pitchFamily="34" charset="-128"/>
              </a:rPr>
              <a:t>Discussion</a:t>
            </a:r>
            <a:endParaRPr lang="id-ID" altLang="zh-CN" sz="2800" b="1" dirty="0" smtClean="0">
              <a:solidFill>
                <a:srgbClr val="FF9900"/>
              </a:solidFill>
              <a:latin typeface="Adobe Gothic Std B" panose="020B0800000000000000" pitchFamily="34" charset="-128"/>
              <a:ea typeface="Adobe Gothic Std B" panose="020B0800000000000000" pitchFamily="34" charset="-128"/>
            </a:endParaRPr>
          </a:p>
          <a:p>
            <a:pPr marL="273050" indent="-273050">
              <a:lnSpc>
                <a:spcPct val="90000"/>
              </a:lnSpc>
              <a:buFont typeface="Arial" pitchFamily="34" charset="0"/>
              <a:buChar char="•"/>
            </a:pPr>
            <a:r>
              <a:rPr lang="en-US" altLang="zh-CN" sz="2000" dirty="0" smtClean="0">
                <a:latin typeface="Arial Black" pitchFamily="34" charset="0"/>
              </a:rPr>
              <a:t>The </a:t>
            </a:r>
            <a:r>
              <a:rPr lang="en-US" altLang="zh-CN" sz="2000" dirty="0">
                <a:latin typeface="Arial Black" pitchFamily="34" charset="0"/>
              </a:rPr>
              <a:t>comparison between your approach and results and those published and should include</a:t>
            </a:r>
          </a:p>
          <a:p>
            <a:pPr marL="273050" lvl="1" indent="-273050">
              <a:lnSpc>
                <a:spcPct val="90000"/>
              </a:lnSpc>
            </a:pPr>
            <a:r>
              <a:rPr lang="en-US" altLang="zh-CN" sz="2000" dirty="0">
                <a:latin typeface="Arial Black" pitchFamily="34" charset="0"/>
              </a:rPr>
              <a:t>Advantages and disadvantages</a:t>
            </a:r>
          </a:p>
          <a:p>
            <a:pPr marL="273050" lvl="1" indent="-273050">
              <a:lnSpc>
                <a:spcPct val="90000"/>
              </a:lnSpc>
            </a:pPr>
            <a:r>
              <a:rPr lang="en-US" altLang="zh-CN" sz="2000" dirty="0">
                <a:latin typeface="Arial Black" pitchFamily="34" charset="0"/>
              </a:rPr>
              <a:t>Valuable conformation</a:t>
            </a:r>
          </a:p>
          <a:p>
            <a:pPr marL="273050" lvl="1" indent="-273050">
              <a:lnSpc>
                <a:spcPct val="90000"/>
              </a:lnSpc>
            </a:pPr>
            <a:r>
              <a:rPr lang="en-US" altLang="zh-CN" sz="2000" dirty="0">
                <a:latin typeface="Arial Black" pitchFamily="34" charset="0"/>
              </a:rPr>
              <a:t>Contrary findings</a:t>
            </a:r>
          </a:p>
          <a:p>
            <a:pPr marL="273050" lvl="1" indent="-273050">
              <a:lnSpc>
                <a:spcPct val="90000"/>
              </a:lnSpc>
            </a:pPr>
            <a:r>
              <a:rPr lang="en-US" altLang="zh-CN" sz="2000" dirty="0">
                <a:latin typeface="Arial Black" pitchFamily="34" charset="0"/>
              </a:rPr>
              <a:t>Your findings building on previous knowledge</a:t>
            </a:r>
          </a:p>
          <a:p>
            <a:pPr marL="342900" indent="-342900">
              <a:lnSpc>
                <a:spcPct val="90000"/>
              </a:lnSpc>
              <a:buFont typeface="Arial" pitchFamily="34" charset="0"/>
              <a:buChar char="•"/>
            </a:pPr>
            <a:r>
              <a:rPr lang="en-US" altLang="zh-CN" sz="2000" dirty="0">
                <a:latin typeface="Arial Black" pitchFamily="34" charset="0"/>
              </a:rPr>
              <a:t>Future experiments</a:t>
            </a:r>
          </a:p>
          <a:p>
            <a:pPr>
              <a:lnSpc>
                <a:spcPct val="90000"/>
              </a:lnSpc>
            </a:pPr>
            <a:endParaRPr lang="en-US" altLang="zh-CN" sz="2000" dirty="0">
              <a:latin typeface="Arial Black" pitchFamily="34" charset="0"/>
            </a:endParaRPr>
          </a:p>
        </p:txBody>
      </p:sp>
    </p:spTree>
    <p:extLst>
      <p:ext uri="{BB962C8B-B14F-4D97-AF65-F5344CB8AC3E}">
        <p14:creationId xmlns:p14="http://schemas.microsoft.com/office/powerpoint/2010/main" val="161801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ID" dirty="0" smtClean="0"/>
              <a:t>Emerald</a:t>
            </a:r>
            <a:endParaRPr lang="en-US" dirty="0"/>
          </a:p>
        </p:txBody>
      </p:sp>
      <p:pic>
        <p:nvPicPr>
          <p:cNvPr id="4" name="Content Placeholder 3"/>
          <p:cNvPicPr>
            <a:picLocks noGrp="1" noChangeAspect="1"/>
          </p:cNvPicPr>
          <p:nvPr>
            <p:ph idx="1"/>
          </p:nvPr>
        </p:nvPicPr>
        <p:blipFill>
          <a:blip r:embed="rId2"/>
          <a:stretch>
            <a:fillRect/>
          </a:stretch>
        </p:blipFill>
        <p:spPr>
          <a:xfrm>
            <a:off x="363487" y="1340768"/>
            <a:ext cx="8218848" cy="4701616"/>
          </a:xfrm>
          <a:prstGeom prst="rect">
            <a:avLst/>
          </a:prstGeom>
        </p:spPr>
      </p:pic>
    </p:spTree>
    <p:extLst>
      <p:ext uri="{BB962C8B-B14F-4D97-AF65-F5344CB8AC3E}">
        <p14:creationId xmlns:p14="http://schemas.microsoft.com/office/powerpoint/2010/main" val="26629327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fontScale="90000"/>
          </a:bodyPr>
          <a:lstStyle/>
          <a:p>
            <a:r>
              <a:rPr lang="en-ID" dirty="0" smtClean="0"/>
              <a:t>Emerald</a:t>
            </a:r>
            <a:endParaRPr lang="en-US" dirty="0"/>
          </a:p>
        </p:txBody>
      </p:sp>
      <p:pic>
        <p:nvPicPr>
          <p:cNvPr id="7" name="Picture 6"/>
          <p:cNvPicPr>
            <a:picLocks noChangeAspect="1"/>
          </p:cNvPicPr>
          <p:nvPr/>
        </p:nvPicPr>
        <p:blipFill>
          <a:blip r:embed="rId2"/>
          <a:stretch>
            <a:fillRect/>
          </a:stretch>
        </p:blipFill>
        <p:spPr>
          <a:xfrm>
            <a:off x="549896" y="836712"/>
            <a:ext cx="7694512" cy="5427379"/>
          </a:xfrm>
          <a:prstGeom prst="rect">
            <a:avLst/>
          </a:prstGeom>
        </p:spPr>
      </p:pic>
    </p:spTree>
    <p:extLst>
      <p:ext uri="{BB962C8B-B14F-4D97-AF65-F5344CB8AC3E}">
        <p14:creationId xmlns:p14="http://schemas.microsoft.com/office/powerpoint/2010/main" val="40169982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Cont’d</a:t>
            </a:r>
            <a:endParaRPr lang="en-US" dirty="0"/>
          </a:p>
        </p:txBody>
      </p:sp>
      <p:pic>
        <p:nvPicPr>
          <p:cNvPr id="4" name="Picture 3"/>
          <p:cNvPicPr>
            <a:picLocks noChangeAspect="1"/>
          </p:cNvPicPr>
          <p:nvPr/>
        </p:nvPicPr>
        <p:blipFill>
          <a:blip r:embed="rId2"/>
          <a:stretch>
            <a:fillRect/>
          </a:stretch>
        </p:blipFill>
        <p:spPr>
          <a:xfrm>
            <a:off x="318356" y="1600200"/>
            <a:ext cx="8507288" cy="4205064"/>
          </a:xfrm>
          <a:prstGeom prst="rect">
            <a:avLst/>
          </a:prstGeom>
        </p:spPr>
      </p:pic>
    </p:spTree>
    <p:extLst>
      <p:ext uri="{BB962C8B-B14F-4D97-AF65-F5344CB8AC3E}">
        <p14:creationId xmlns:p14="http://schemas.microsoft.com/office/powerpoint/2010/main" val="39952182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a:xfrm>
            <a:off x="468313" y="0"/>
            <a:ext cx="8229600" cy="1143000"/>
          </a:xfrm>
        </p:spPr>
        <p:txBody>
          <a:bodyPr/>
          <a:lstStyle/>
          <a:p>
            <a:pPr algn="l"/>
            <a:r>
              <a:rPr lang="id-ID" altLang="zh-CN" dirty="0" smtClean="0">
                <a:solidFill>
                  <a:srgbClr val="FF9900"/>
                </a:solidFill>
              </a:rPr>
              <a:t>8</a:t>
            </a:r>
            <a:r>
              <a:rPr lang="en-US" altLang="zh-CN" dirty="0" smtClean="0">
                <a:solidFill>
                  <a:srgbClr val="FF9900"/>
                </a:solidFill>
              </a:rPr>
              <a:t>. </a:t>
            </a:r>
            <a:r>
              <a:rPr lang="en-US" altLang="zh-CN" dirty="0">
                <a:solidFill>
                  <a:srgbClr val="FF9900"/>
                </a:solidFill>
              </a:rPr>
              <a:t>Conclusions</a:t>
            </a:r>
          </a:p>
        </p:txBody>
      </p:sp>
      <p:sp>
        <p:nvSpPr>
          <p:cNvPr id="75779" name="Rectangle 3"/>
          <p:cNvSpPr>
            <a:spLocks noGrp="1" noChangeArrowheads="1"/>
          </p:cNvSpPr>
          <p:nvPr>
            <p:ph idx="1"/>
          </p:nvPr>
        </p:nvSpPr>
        <p:spPr>
          <a:xfrm>
            <a:off x="323528" y="908720"/>
            <a:ext cx="8496300" cy="4176464"/>
          </a:xfrm>
          <a:prstGeom prst="rect">
            <a:avLst/>
          </a:prstGeom>
        </p:spPr>
        <p:txBody>
          <a:bodyPr>
            <a:noAutofit/>
          </a:bodyPr>
          <a:lstStyle/>
          <a:p>
            <a:pPr>
              <a:spcBef>
                <a:spcPct val="25000"/>
              </a:spcBef>
              <a:spcAft>
                <a:spcPct val="5000"/>
              </a:spcAft>
            </a:pPr>
            <a:r>
              <a:rPr lang="en-US" altLang="zh-CN" sz="2800" b="1" dirty="0"/>
              <a:t>Do</a:t>
            </a:r>
          </a:p>
          <a:p>
            <a:pPr lvl="2">
              <a:spcBef>
                <a:spcPct val="25000"/>
              </a:spcBef>
              <a:spcAft>
                <a:spcPct val="5000"/>
              </a:spcAft>
            </a:pPr>
            <a:r>
              <a:rPr lang="en-US" altLang="zh-CN" sz="2000" b="1" dirty="0"/>
              <a:t>Give global and specific conclusions, in relation to the objectives</a:t>
            </a:r>
          </a:p>
          <a:p>
            <a:pPr lvl="2">
              <a:spcBef>
                <a:spcPct val="25000"/>
              </a:spcBef>
              <a:spcAft>
                <a:spcPct val="5000"/>
              </a:spcAft>
            </a:pPr>
            <a:r>
              <a:rPr lang="en-US" altLang="zh-CN" sz="2000" b="1" dirty="0"/>
              <a:t>Indicate uses, extensions, and limitations if appropriate</a:t>
            </a:r>
          </a:p>
          <a:p>
            <a:pPr lvl="2">
              <a:spcBef>
                <a:spcPct val="25000"/>
              </a:spcBef>
              <a:spcAft>
                <a:spcPct val="5000"/>
              </a:spcAft>
            </a:pPr>
            <a:r>
              <a:rPr lang="en-US" altLang="zh-CN" sz="2000" b="1" dirty="0"/>
              <a:t>Suggest future work and point out those that are underway</a:t>
            </a:r>
          </a:p>
          <a:p>
            <a:pPr lvl="3">
              <a:spcBef>
                <a:spcPct val="25000"/>
              </a:spcBef>
              <a:spcAft>
                <a:spcPct val="5000"/>
              </a:spcAft>
            </a:pPr>
            <a:endParaRPr lang="en-US" altLang="zh-CN" sz="1800" b="1" dirty="0"/>
          </a:p>
          <a:p>
            <a:pPr>
              <a:spcBef>
                <a:spcPct val="25000"/>
              </a:spcBef>
              <a:spcAft>
                <a:spcPct val="5000"/>
              </a:spcAft>
            </a:pPr>
            <a:r>
              <a:rPr lang="en-US" altLang="zh-CN" sz="2800" b="1" dirty="0"/>
              <a:t>Do not</a:t>
            </a:r>
          </a:p>
          <a:p>
            <a:pPr lvl="2">
              <a:spcBef>
                <a:spcPct val="25000"/>
              </a:spcBef>
              <a:spcAft>
                <a:spcPct val="5000"/>
              </a:spcAft>
            </a:pPr>
            <a:r>
              <a:rPr lang="en-US" altLang="zh-CN" sz="2000" b="1" dirty="0"/>
              <a:t>Summarize the paper</a:t>
            </a:r>
          </a:p>
          <a:p>
            <a:pPr lvl="2">
              <a:spcBef>
                <a:spcPct val="25000"/>
              </a:spcBef>
              <a:spcAft>
                <a:spcPct val="5000"/>
              </a:spcAft>
            </a:pPr>
            <a:r>
              <a:rPr lang="en-US" altLang="zh-CN" sz="2000" b="1" dirty="0"/>
              <a:t>Make a list of trivial statements of your results</a:t>
            </a:r>
          </a:p>
          <a:p>
            <a:pPr lvl="2">
              <a:spcBef>
                <a:spcPct val="25000"/>
              </a:spcBef>
              <a:spcAft>
                <a:spcPct val="5000"/>
              </a:spcAft>
            </a:pPr>
            <a:r>
              <a:rPr lang="en-US" altLang="zh-CN" sz="2000" b="1" dirty="0"/>
              <a:t>Make statements that the results can not support</a:t>
            </a:r>
          </a:p>
          <a:p>
            <a:pPr lvl="2">
              <a:spcBef>
                <a:spcPct val="25000"/>
              </a:spcBef>
              <a:spcAft>
                <a:spcPct val="5000"/>
              </a:spcAft>
            </a:pPr>
            <a:r>
              <a:rPr lang="en-US" altLang="zh-CN" sz="2000" b="1" dirty="0"/>
              <a:t>Make judgments about impact</a:t>
            </a:r>
          </a:p>
          <a:p>
            <a:pPr lvl="2">
              <a:spcBef>
                <a:spcPct val="25000"/>
              </a:spcBef>
              <a:spcAft>
                <a:spcPct val="5000"/>
              </a:spcAft>
            </a:pPr>
            <a:r>
              <a:rPr lang="en-US" altLang="zh-CN" sz="2000" b="1" dirty="0"/>
              <a:t>Use uncertain words such as “might”, “probably”</a:t>
            </a:r>
          </a:p>
        </p:txBody>
      </p:sp>
    </p:spTree>
    <p:extLst>
      <p:ext uri="{BB962C8B-B14F-4D97-AF65-F5344CB8AC3E}">
        <p14:creationId xmlns:p14="http://schemas.microsoft.com/office/powerpoint/2010/main" val="204821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09528" y="764704"/>
            <a:ext cx="2000264" cy="1008112"/>
          </a:xfrm>
          <a:prstGeom prst="homePlate">
            <a:avLst>
              <a:gd name="adj" fmla="val 0"/>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MASALAH </a:t>
            </a:r>
            <a:endParaRPr lang="en-US" sz="2000" dirty="0">
              <a:solidFill>
                <a:srgbClr val="FFFFFF"/>
              </a:solidFill>
              <a:latin typeface="Arial Rounded MT Bold" pitchFamily="34" charset="0"/>
            </a:endParaRPr>
          </a:p>
        </p:txBody>
      </p:sp>
      <p:sp>
        <p:nvSpPr>
          <p:cNvPr id="5" name="Pentagon 4"/>
          <p:cNvSpPr/>
          <p:nvPr/>
        </p:nvSpPr>
        <p:spPr>
          <a:xfrm>
            <a:off x="771536" y="1916832"/>
            <a:ext cx="2000264" cy="936104"/>
          </a:xfrm>
          <a:prstGeom prst="homePlate">
            <a:avLst>
              <a:gd name="adj" fmla="val 0"/>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TEORI</a:t>
            </a:r>
            <a:endParaRPr lang="en-US" sz="2000" dirty="0">
              <a:solidFill>
                <a:srgbClr val="FFFFFF"/>
              </a:solidFill>
              <a:latin typeface="Arial Rounded MT Bold" pitchFamily="34" charset="0"/>
            </a:endParaRPr>
          </a:p>
        </p:txBody>
      </p:sp>
      <p:sp>
        <p:nvSpPr>
          <p:cNvPr id="6" name="Pentagon 5"/>
          <p:cNvSpPr/>
          <p:nvPr/>
        </p:nvSpPr>
        <p:spPr>
          <a:xfrm>
            <a:off x="1275592" y="2996952"/>
            <a:ext cx="2000264" cy="1008112"/>
          </a:xfrm>
          <a:prstGeom prst="homePlate">
            <a:avLst>
              <a:gd name="adj" fmla="val 2396"/>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HIPOTESIS</a:t>
            </a:r>
            <a:endParaRPr lang="en-US" sz="2000" dirty="0">
              <a:solidFill>
                <a:srgbClr val="FFFFFF"/>
              </a:solidFill>
              <a:latin typeface="Arial Rounded MT Bold" pitchFamily="34" charset="0"/>
            </a:endParaRPr>
          </a:p>
        </p:txBody>
      </p:sp>
      <p:sp>
        <p:nvSpPr>
          <p:cNvPr id="7" name="Pentagon 6"/>
          <p:cNvSpPr/>
          <p:nvPr/>
        </p:nvSpPr>
        <p:spPr>
          <a:xfrm>
            <a:off x="1635632" y="4149080"/>
            <a:ext cx="2000264" cy="1080120"/>
          </a:xfrm>
          <a:prstGeom prst="homePlate">
            <a:avLst>
              <a:gd name="adj" fmla="val 0"/>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PENG DATA DAN ANALISIS </a:t>
            </a:r>
            <a:endParaRPr lang="en-US" sz="2000" dirty="0">
              <a:solidFill>
                <a:srgbClr val="FFFFFF"/>
              </a:solidFill>
              <a:latin typeface="Arial Rounded MT Bold" pitchFamily="34" charset="0"/>
            </a:endParaRPr>
          </a:p>
        </p:txBody>
      </p:sp>
      <p:sp>
        <p:nvSpPr>
          <p:cNvPr id="8" name="Pentagon 7"/>
          <p:cNvSpPr/>
          <p:nvPr/>
        </p:nvSpPr>
        <p:spPr>
          <a:xfrm>
            <a:off x="2427720" y="5445224"/>
            <a:ext cx="2000264" cy="1008112"/>
          </a:xfrm>
          <a:prstGeom prst="homePlate">
            <a:avLst>
              <a:gd name="adj" fmla="val 0"/>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TERBUKTI/TIDAK TERBUKTI </a:t>
            </a:r>
            <a:endParaRPr lang="en-US" sz="2000" dirty="0">
              <a:solidFill>
                <a:srgbClr val="FFFFFF"/>
              </a:solidFill>
              <a:latin typeface="Arial Rounded MT Bold" pitchFamily="34" charset="0"/>
            </a:endParaRPr>
          </a:p>
        </p:txBody>
      </p:sp>
      <p:sp>
        <p:nvSpPr>
          <p:cNvPr id="9" name="Pentagon 8"/>
          <p:cNvSpPr/>
          <p:nvPr/>
        </p:nvSpPr>
        <p:spPr>
          <a:xfrm>
            <a:off x="4932040" y="5445224"/>
            <a:ext cx="2000264" cy="1008112"/>
          </a:xfrm>
          <a:prstGeom prst="homePlate">
            <a:avLst>
              <a:gd name="adj" fmla="val 0"/>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RASA INGIN TAHU </a:t>
            </a:r>
            <a:endParaRPr lang="en-US" sz="2000" dirty="0">
              <a:solidFill>
                <a:srgbClr val="FFFFFF"/>
              </a:solidFill>
              <a:latin typeface="Arial Rounded MT Bold" pitchFamily="34" charset="0"/>
            </a:endParaRPr>
          </a:p>
        </p:txBody>
      </p:sp>
      <p:sp>
        <p:nvSpPr>
          <p:cNvPr id="10" name="Pentagon 9"/>
          <p:cNvSpPr/>
          <p:nvPr/>
        </p:nvSpPr>
        <p:spPr>
          <a:xfrm>
            <a:off x="5524064" y="4149079"/>
            <a:ext cx="2000264" cy="1147283"/>
          </a:xfrm>
          <a:prstGeom prst="homePlate">
            <a:avLst>
              <a:gd name="adj" fmla="val 0"/>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EKSPLORASI</a:t>
            </a:r>
            <a:endParaRPr lang="en-US" sz="2000" dirty="0">
              <a:solidFill>
                <a:srgbClr val="FFFFFF"/>
              </a:solidFill>
              <a:latin typeface="Arial Rounded MT Bold" pitchFamily="34" charset="0"/>
            </a:endParaRPr>
          </a:p>
        </p:txBody>
      </p:sp>
      <p:sp>
        <p:nvSpPr>
          <p:cNvPr id="11" name="Pentagon 10"/>
          <p:cNvSpPr/>
          <p:nvPr/>
        </p:nvSpPr>
        <p:spPr>
          <a:xfrm>
            <a:off x="6524196" y="1925845"/>
            <a:ext cx="2000264" cy="1008112"/>
          </a:xfrm>
          <a:prstGeom prst="homePlate">
            <a:avLst>
              <a:gd name="adj" fmla="val 0"/>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KERANGKA TEORI</a:t>
            </a:r>
            <a:endParaRPr lang="en-US" sz="2000" dirty="0">
              <a:solidFill>
                <a:srgbClr val="FFFFFF"/>
              </a:solidFill>
              <a:latin typeface="Arial Rounded MT Bold" pitchFamily="34" charset="0"/>
            </a:endParaRPr>
          </a:p>
        </p:txBody>
      </p:sp>
      <p:sp>
        <p:nvSpPr>
          <p:cNvPr id="12" name="Pentagon 11"/>
          <p:cNvSpPr/>
          <p:nvPr/>
        </p:nvSpPr>
        <p:spPr>
          <a:xfrm>
            <a:off x="6104118" y="3038768"/>
            <a:ext cx="2000264" cy="924480"/>
          </a:xfrm>
          <a:prstGeom prst="homePlate">
            <a:avLst>
              <a:gd name="adj" fmla="val 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ANALISIS DATA</a:t>
            </a:r>
            <a:endParaRPr lang="en-US" sz="2000" dirty="0">
              <a:solidFill>
                <a:srgbClr val="FFFFFF"/>
              </a:solidFill>
              <a:latin typeface="Arial Rounded MT Bold" pitchFamily="34" charset="0"/>
            </a:endParaRPr>
          </a:p>
        </p:txBody>
      </p:sp>
      <p:sp>
        <p:nvSpPr>
          <p:cNvPr id="13" name="Pentagon 12"/>
          <p:cNvSpPr/>
          <p:nvPr/>
        </p:nvSpPr>
        <p:spPr>
          <a:xfrm>
            <a:off x="6732240" y="836712"/>
            <a:ext cx="2000264" cy="936104"/>
          </a:xfrm>
          <a:prstGeom prst="homePlate">
            <a:avLst>
              <a:gd name="adj" fmla="val 0"/>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TEMUAN</a:t>
            </a:r>
            <a:endParaRPr lang="en-US" sz="2000" dirty="0">
              <a:solidFill>
                <a:srgbClr val="FFFFFF"/>
              </a:solidFill>
              <a:latin typeface="Arial Rounded MT Bold" pitchFamily="34" charset="0"/>
            </a:endParaRPr>
          </a:p>
        </p:txBody>
      </p:sp>
      <p:sp>
        <p:nvSpPr>
          <p:cNvPr id="15" name="Rectangle 14"/>
          <p:cNvSpPr/>
          <p:nvPr/>
        </p:nvSpPr>
        <p:spPr>
          <a:xfrm>
            <a:off x="309528" y="116632"/>
            <a:ext cx="2326236" cy="4182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MET KUANTITATIF</a:t>
            </a:r>
            <a:endParaRPr lang="en-US" dirty="0">
              <a:solidFill>
                <a:prstClr val="white"/>
              </a:solidFill>
            </a:endParaRPr>
          </a:p>
        </p:txBody>
      </p:sp>
      <p:sp>
        <p:nvSpPr>
          <p:cNvPr id="16" name="Rectangle 15"/>
          <p:cNvSpPr/>
          <p:nvPr/>
        </p:nvSpPr>
        <p:spPr>
          <a:xfrm>
            <a:off x="6380180" y="174850"/>
            <a:ext cx="2375284" cy="445838"/>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MET KUALITATIF</a:t>
            </a:r>
            <a:endParaRPr lang="en-US" dirty="0">
              <a:solidFill>
                <a:prstClr val="white"/>
              </a:solidFill>
            </a:endParaRPr>
          </a:p>
        </p:txBody>
      </p:sp>
      <p:cxnSp>
        <p:nvCxnSpPr>
          <p:cNvPr id="18" name="Straight Arrow Connector 17"/>
          <p:cNvCxnSpPr/>
          <p:nvPr/>
        </p:nvCxnSpPr>
        <p:spPr>
          <a:xfrm flipV="1">
            <a:off x="7244276" y="1909986"/>
            <a:ext cx="1720212" cy="44596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357" y="1909986"/>
            <a:ext cx="1720212" cy="44596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3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1738536" cy="576064"/>
          </a:xfrm>
        </p:spPr>
        <p:txBody>
          <a:bodyPr>
            <a:normAutofit fontScale="90000"/>
          </a:bodyPr>
          <a:lstStyle/>
          <a:p>
            <a:pPr algn="l"/>
            <a:r>
              <a:rPr lang="en-ID" dirty="0" smtClean="0"/>
              <a:t>Tenses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044" y="192697"/>
            <a:ext cx="6768752" cy="6400086"/>
          </a:xfrm>
        </p:spPr>
      </p:pic>
    </p:spTree>
    <p:extLst>
      <p:ext uri="{BB962C8B-B14F-4D97-AF65-F5344CB8AC3E}">
        <p14:creationId xmlns:p14="http://schemas.microsoft.com/office/powerpoint/2010/main" val="24650669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What’s the Difference Between an Abstract, Summary, </a:t>
            </a:r>
            <a:r>
              <a:rPr lang="en-US" sz="2400" b="1" dirty="0" smtClean="0"/>
              <a:t>and Conclusion</a:t>
            </a:r>
            <a:endParaRPr lang="en-US" sz="2400" dirty="0"/>
          </a:p>
        </p:txBody>
      </p:sp>
      <p:sp>
        <p:nvSpPr>
          <p:cNvPr id="3" name="Content Placeholder 2"/>
          <p:cNvSpPr>
            <a:spLocks noGrp="1"/>
          </p:cNvSpPr>
          <p:nvPr>
            <p:ph idx="1"/>
          </p:nvPr>
        </p:nvSpPr>
        <p:spPr>
          <a:xfrm>
            <a:off x="484710" y="1412776"/>
            <a:ext cx="8229600" cy="4785395"/>
          </a:xfrm>
        </p:spPr>
        <p:txBody>
          <a:bodyPr>
            <a:noAutofit/>
          </a:bodyPr>
          <a:lstStyle/>
          <a:p>
            <a:r>
              <a:rPr lang="en-US" sz="1600" b="1" dirty="0"/>
              <a:t>What is an Abstract? When do I use it?</a:t>
            </a:r>
          </a:p>
          <a:p>
            <a:r>
              <a:rPr lang="en-US" sz="1600" dirty="0"/>
              <a:t>An abstract is a condensed overview of a paper that usually includes the purpose of the paper/research study, the basic design of the study, the major findings, and a brief summary of your interpretations of the conclusions. Abstracts are usually used in social science or scientific papers, and are generally 300 words or less.</a:t>
            </a:r>
          </a:p>
          <a:p>
            <a:r>
              <a:rPr lang="en-US" sz="1600" b="1" dirty="0"/>
              <a:t>What is a Summary? When do I use it?</a:t>
            </a:r>
          </a:p>
          <a:p>
            <a:r>
              <a:rPr lang="en-US" sz="1600" dirty="0"/>
              <a:t>Like an abstract, a summary is just a condensed write-up on the topic discussed in your paper. However, summaries are more open ended than abstracts, and can contain much more varied information. They can be included in virtually any type of paper, and do not have a specific word count limit. Always check with your instructor for those types of guidelines before handing in your summary and paper</a:t>
            </a:r>
            <a:r>
              <a:rPr lang="en-US" sz="1600" dirty="0" smtClean="0"/>
              <a:t>. You may not put your recommendation/suggestion and implication here.</a:t>
            </a:r>
          </a:p>
          <a:p>
            <a:r>
              <a:rPr lang="en-US" sz="1600" dirty="0"/>
              <a:t>The </a:t>
            </a:r>
            <a:r>
              <a:rPr lang="en-US" sz="1600" b="1" dirty="0"/>
              <a:t>conclusion</a:t>
            </a:r>
            <a:r>
              <a:rPr lang="en-US" sz="1600" dirty="0"/>
              <a:t> should conclude the paper and is written for the reader who already has read the paper. In other words: most readers have read the paper when they read the conclusion. Again, this sounds obvious but, again, a lot of conclusions do not read like this. It does not make sense to write a conclusion like "we have shown this and that by using this and that method". Well, this is what the reader has just read (and what he may know since he has read the abstract). A proper conclusion should tell the reader what she can or he could do with the newly acquired knowledge. Answer the question "So what</a:t>
            </a:r>
            <a:r>
              <a:rPr lang="en-US" sz="1600" dirty="0" smtClean="0"/>
              <a:t>?". You may put recommendation/suggestion and implication in the conclusion.</a:t>
            </a:r>
            <a:endParaRPr lang="en-US" sz="1600" dirty="0"/>
          </a:p>
        </p:txBody>
      </p:sp>
    </p:spTree>
    <p:extLst>
      <p:ext uri="{BB962C8B-B14F-4D97-AF65-F5344CB8AC3E}">
        <p14:creationId xmlns:p14="http://schemas.microsoft.com/office/powerpoint/2010/main" val="20844754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id-ID" altLang="zh-CN" dirty="0" smtClean="0">
                <a:solidFill>
                  <a:srgbClr val="FF9900"/>
                </a:solidFill>
              </a:rPr>
              <a:t>9. </a:t>
            </a:r>
            <a:r>
              <a:rPr lang="en-US" altLang="zh-CN" dirty="0" smtClean="0">
                <a:solidFill>
                  <a:srgbClr val="FF9900"/>
                </a:solidFill>
              </a:rPr>
              <a:t>Captions </a:t>
            </a:r>
            <a:r>
              <a:rPr lang="en-US" altLang="zh-CN" dirty="0">
                <a:solidFill>
                  <a:srgbClr val="FF9900"/>
                </a:solidFill>
              </a:rPr>
              <a:t>of Figures and Tables</a:t>
            </a:r>
          </a:p>
        </p:txBody>
      </p:sp>
      <p:sp>
        <p:nvSpPr>
          <p:cNvPr id="74755" name="Rectangle 3"/>
          <p:cNvSpPr>
            <a:spLocks noGrp="1" noChangeArrowheads="1"/>
          </p:cNvSpPr>
          <p:nvPr>
            <p:ph idx="1"/>
          </p:nvPr>
        </p:nvSpPr>
        <p:spPr>
          <a:xfrm>
            <a:off x="468313" y="1916113"/>
            <a:ext cx="8229600" cy="4525962"/>
          </a:xfrm>
          <a:prstGeom prst="rect">
            <a:avLst/>
          </a:prstGeom>
        </p:spPr>
        <p:txBody>
          <a:bodyPr/>
          <a:lstStyle/>
          <a:p>
            <a:r>
              <a:rPr lang="en-US" altLang="zh-CN" sz="3600" b="1" dirty="0">
                <a:solidFill>
                  <a:srgbClr val="FF0000"/>
                </a:solidFill>
              </a:rPr>
              <a:t>Keep it concise</a:t>
            </a:r>
          </a:p>
          <a:p>
            <a:r>
              <a:rPr lang="en-US" altLang="zh-CN" sz="3600" b="1" dirty="0">
                <a:solidFill>
                  <a:srgbClr val="FF0000"/>
                </a:solidFill>
              </a:rPr>
              <a:t>Make it self-sufficient</a:t>
            </a:r>
          </a:p>
          <a:p>
            <a:endParaRPr lang="en-US" altLang="zh-CN" sz="3600" dirty="0">
              <a:solidFill>
                <a:srgbClr val="FF0000"/>
              </a:solidFill>
            </a:endParaRPr>
          </a:p>
          <a:p>
            <a:pPr lvl="1">
              <a:buFontTx/>
              <a:buNone/>
            </a:pPr>
            <a:r>
              <a:rPr lang="en-US" altLang="zh-CN" dirty="0">
                <a:solidFill>
                  <a:srgbClr val="FF0000"/>
                </a:solidFill>
              </a:rPr>
              <a:t>   </a:t>
            </a:r>
            <a:r>
              <a:rPr lang="en-US" altLang="zh-CN" sz="2800" b="1" dirty="0">
                <a:solidFill>
                  <a:srgbClr val="FF0000"/>
                </a:solidFill>
              </a:rPr>
              <a:t>Figures and tables together with their captions should be clearly understandable without having to read the text</a:t>
            </a:r>
          </a:p>
        </p:txBody>
      </p:sp>
    </p:spTree>
    <p:extLst>
      <p:ext uri="{BB962C8B-B14F-4D97-AF65-F5344CB8AC3E}">
        <p14:creationId xmlns:p14="http://schemas.microsoft.com/office/powerpoint/2010/main" val="163197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85932" y="1198603"/>
            <a:ext cx="6678761" cy="313370"/>
          </a:xfrm>
          <a:noFill/>
          <a:extLst>
            <a:ext uri="{909E8E84-426E-40DD-AFC4-6F175D3DCCD1}">
              <a14:hiddenFill xmlns:a14="http://schemas.microsoft.com/office/drawing/2010/main">
                <a:solidFill>
                  <a:srgbClr val="FFFFFF"/>
                </a:solidFill>
              </a14:hiddenFill>
            </a:ext>
          </a:extLst>
        </p:spPr>
        <p:txBody>
          <a:bodyPr>
            <a:normAutofit fontScale="90000"/>
          </a:bodyPr>
          <a:lstStyle/>
          <a:p>
            <a:pPr algn="l" eaLnBrk="1" hangingPunct="1"/>
            <a:r>
              <a:rPr lang="en-US" dirty="0" smtClean="0">
                <a:effectLst/>
              </a:rPr>
              <a:t>Why do we Reference?</a:t>
            </a:r>
          </a:p>
        </p:txBody>
      </p:sp>
      <p:sp>
        <p:nvSpPr>
          <p:cNvPr id="18435" name="Rectangle 3"/>
          <p:cNvSpPr>
            <a:spLocks noGrp="1" noChangeArrowheads="1"/>
          </p:cNvSpPr>
          <p:nvPr>
            <p:ph idx="1"/>
          </p:nvPr>
        </p:nvSpPr>
        <p:spPr>
          <a:xfrm>
            <a:off x="917575" y="2204864"/>
            <a:ext cx="7769225" cy="4113213"/>
          </a:xfrm>
        </p:spPr>
        <p:txBody>
          <a:bodyPr>
            <a:normAutofit fontScale="92500" lnSpcReduction="20000"/>
          </a:bodyPr>
          <a:lstStyle/>
          <a:p>
            <a:pPr eaLnBrk="1" hangingPunct="1">
              <a:lnSpc>
                <a:spcPct val="90000"/>
              </a:lnSpc>
            </a:pPr>
            <a:r>
              <a:rPr lang="en-US" sz="2000" dirty="0" smtClean="0">
                <a:solidFill>
                  <a:srgbClr val="FF0000"/>
                </a:solidFill>
                <a:latin typeface="Arial" panose="020B0604020202020204" pitchFamily="34" charset="0"/>
                <a:cs typeface="Arial" panose="020B0604020202020204" pitchFamily="34" charset="0"/>
              </a:rPr>
              <a:t>Acknowledge the source of others work (especially articles in the targeted journal or possible reviewers for the article will be submitted)</a:t>
            </a:r>
          </a:p>
          <a:p>
            <a:pPr eaLnBrk="1" hangingPunct="1">
              <a:lnSpc>
                <a:spcPct val="90000"/>
              </a:lnSpc>
              <a:buFontTx/>
              <a:buNone/>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Avoid plagiarism accusations</a:t>
            </a:r>
          </a:p>
          <a:p>
            <a:pPr eaLnBrk="1" hangingPunct="1">
              <a:lnSpc>
                <a:spcPct val="90000"/>
              </a:lnSpc>
              <a:buFontTx/>
              <a:buNone/>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Display a knowledge of current literature</a:t>
            </a:r>
          </a:p>
          <a:p>
            <a:pPr eaLnBrk="1" hangingPunct="1">
              <a:lnSpc>
                <a:spcPct val="90000"/>
              </a:lnSpc>
              <a:buFontTx/>
              <a:buNone/>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Demonstrate support for your ideas, opinions and point of view</a:t>
            </a:r>
          </a:p>
          <a:p>
            <a:pPr eaLnBrk="1" hangingPunct="1">
              <a:lnSpc>
                <a:spcPct val="90000"/>
              </a:lnSpc>
              <a:buFontTx/>
              <a:buNone/>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Provide examples or evidence to support own research</a:t>
            </a:r>
          </a:p>
          <a:p>
            <a:pPr eaLnBrk="1" hangingPunct="1">
              <a:lnSpc>
                <a:spcPct val="90000"/>
              </a:lnSpc>
              <a:buFontTx/>
              <a:buNone/>
            </a:pPr>
            <a:endParaRPr lang="en-US" sz="2000" dirty="0" smtClean="0">
              <a:latin typeface="Arial" panose="020B0604020202020204" pitchFamily="34" charset="0"/>
              <a:cs typeface="Arial" panose="020B0604020202020204" pitchFamily="34" charset="0"/>
            </a:endParaRPr>
          </a:p>
          <a:p>
            <a:pPr eaLnBrk="1" hangingPunct="1">
              <a:lnSpc>
                <a:spcPct val="90000"/>
              </a:lnSpc>
            </a:pPr>
            <a:r>
              <a:rPr lang="en-US" sz="2000" dirty="0" smtClean="0">
                <a:latin typeface="Arial" panose="020B0604020202020204" pitchFamily="34" charset="0"/>
                <a:cs typeface="Arial" panose="020B0604020202020204" pitchFamily="34" charset="0"/>
              </a:rPr>
              <a:t>Allow readers to follow-up and read cited author’s argument</a:t>
            </a:r>
          </a:p>
          <a:p>
            <a:pPr eaLnBrk="1" hangingPunct="1">
              <a:lnSpc>
                <a:spcPct val="90000"/>
              </a:lnSpc>
            </a:pPr>
            <a:endParaRPr lang="en-ID" sz="2000" dirty="0">
              <a:latin typeface="Arial" panose="020B0604020202020204" pitchFamily="34" charset="0"/>
              <a:cs typeface="Arial" panose="020B0604020202020204" pitchFamily="34" charset="0"/>
            </a:endParaRPr>
          </a:p>
          <a:p>
            <a:pPr eaLnBrk="1" hangingPunct="1">
              <a:lnSpc>
                <a:spcPct val="90000"/>
              </a:lnSpc>
            </a:pPr>
            <a:r>
              <a:rPr lang="en-ID" sz="2000" dirty="0" smtClean="0">
                <a:solidFill>
                  <a:srgbClr val="FF0000"/>
                </a:solidFill>
                <a:latin typeface="Arial" panose="020B0604020202020204" pitchFamily="34" charset="0"/>
                <a:cs typeface="Arial" panose="020B0604020202020204" pitchFamily="34" charset="0"/>
              </a:rPr>
              <a:t>Checking personal or relevant publication (any product) historical records (roadmap)</a:t>
            </a:r>
            <a:endParaRPr lang="en-US" sz="2000" dirty="0" smtClean="0">
              <a:solidFill>
                <a:srgbClr val="FF0000"/>
              </a:solidFill>
              <a:latin typeface="Arial" panose="020B0604020202020204" pitchFamily="34" charset="0"/>
              <a:cs typeface="Arial" panose="020B0604020202020204" pitchFamily="34" charset="0"/>
            </a:endParaRPr>
          </a:p>
          <a:p>
            <a:pPr eaLnBrk="1" hangingPunct="1">
              <a:lnSpc>
                <a:spcPct val="90000"/>
              </a:lnSpc>
              <a:buFontTx/>
              <a:buNone/>
            </a:pPr>
            <a:endParaRPr lang="en-US" sz="2000" dirty="0" smtClean="0"/>
          </a:p>
          <a:p>
            <a:pPr eaLnBrk="1" hangingPunct="1">
              <a:lnSpc>
                <a:spcPct val="90000"/>
              </a:lnSpc>
              <a:buFontTx/>
              <a:buNone/>
            </a:pPr>
            <a:endParaRPr lang="en-US" sz="2000" dirty="0" smtClean="0"/>
          </a:p>
        </p:txBody>
      </p:sp>
      <p:sp>
        <p:nvSpPr>
          <p:cNvPr id="4" name="Rectangle 2"/>
          <p:cNvSpPr txBox="1">
            <a:spLocks noChangeArrowheads="1"/>
          </p:cNvSpPr>
          <p:nvPr/>
        </p:nvSpPr>
        <p:spPr>
          <a:xfrm>
            <a:off x="457200" y="274638"/>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D" altLang="zh-CN" dirty="0" smtClean="0">
                <a:solidFill>
                  <a:srgbClr val="FF9900"/>
                </a:solidFill>
              </a:rPr>
              <a:t>10</a:t>
            </a:r>
            <a:r>
              <a:rPr lang="id-ID" altLang="zh-CN" dirty="0" smtClean="0">
                <a:solidFill>
                  <a:srgbClr val="FF9900"/>
                </a:solidFill>
              </a:rPr>
              <a:t>. </a:t>
            </a:r>
            <a:r>
              <a:rPr lang="en-US" altLang="zh-CN" dirty="0" smtClean="0">
                <a:solidFill>
                  <a:srgbClr val="FF9900"/>
                </a:solidFill>
              </a:rPr>
              <a:t>References</a:t>
            </a:r>
            <a:endParaRPr lang="en-US" altLang="zh-CN" dirty="0">
              <a:solidFill>
                <a:srgbClr val="FF9900"/>
              </a:solidFill>
            </a:endParaRPr>
          </a:p>
        </p:txBody>
      </p:sp>
    </p:spTree>
    <p:extLst>
      <p:ext uri="{BB962C8B-B14F-4D97-AF65-F5344CB8AC3E}">
        <p14:creationId xmlns:p14="http://schemas.microsoft.com/office/powerpoint/2010/main" val="10525620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mtClean="0">
                <a:effectLst/>
              </a:rPr>
              <a:t>What is Referencing?</a:t>
            </a:r>
          </a:p>
        </p:txBody>
      </p:sp>
      <p:sp>
        <p:nvSpPr>
          <p:cNvPr id="17411" name="Rectangle 3"/>
          <p:cNvSpPr>
            <a:spLocks noGrp="1" noChangeArrowheads="1"/>
          </p:cNvSpPr>
          <p:nvPr>
            <p:ph idx="1"/>
          </p:nvPr>
        </p:nvSpPr>
        <p:spPr>
          <a:xfrm>
            <a:off x="1062038" y="1766888"/>
            <a:ext cx="7769225" cy="4633912"/>
          </a:xfrm>
        </p:spPr>
        <p:txBody>
          <a:bodyPr/>
          <a:lstStyle/>
          <a:p>
            <a:pPr eaLnBrk="1" hangingPunct="1"/>
            <a:r>
              <a:rPr lang="en-US" dirty="0" err="1" smtClean="0">
                <a:latin typeface="Arial" panose="020B0604020202020204" pitchFamily="34" charset="0"/>
                <a:cs typeface="Arial" panose="020B0604020202020204" pitchFamily="34" charset="0"/>
              </a:rPr>
              <a:t>Standardised</a:t>
            </a:r>
            <a:r>
              <a:rPr lang="en-US" dirty="0" smtClean="0">
                <a:latin typeface="Arial" panose="020B0604020202020204" pitchFamily="34" charset="0"/>
                <a:cs typeface="Arial" panose="020B0604020202020204" pitchFamily="34" charset="0"/>
              </a:rPr>
              <a:t> method of </a:t>
            </a:r>
            <a:r>
              <a:rPr lang="en-US" dirty="0" smtClean="0">
                <a:solidFill>
                  <a:srgbClr val="3333CC"/>
                </a:solidFill>
                <a:latin typeface="Arial" panose="020B0604020202020204" pitchFamily="34" charset="0"/>
                <a:cs typeface="Arial" panose="020B0604020202020204" pitchFamily="34" charset="0"/>
              </a:rPr>
              <a:t>acknowledging sources</a:t>
            </a:r>
            <a:r>
              <a:rPr lang="en-US" dirty="0" smtClean="0">
                <a:latin typeface="Arial" panose="020B0604020202020204" pitchFamily="34" charset="0"/>
                <a:cs typeface="Arial" panose="020B0604020202020204" pitchFamily="34" charset="0"/>
              </a:rPr>
              <a:t> of information and ideas that are used in an assignment in a way that uniquely </a:t>
            </a:r>
            <a:r>
              <a:rPr lang="en-US" dirty="0" smtClean="0">
                <a:solidFill>
                  <a:srgbClr val="3333CC"/>
                </a:solidFill>
                <a:latin typeface="Arial" panose="020B0604020202020204" pitchFamily="34" charset="0"/>
                <a:cs typeface="Arial" panose="020B0604020202020204" pitchFamily="34" charset="0"/>
              </a:rPr>
              <a:t>identifies its source (not more than 5 years back)</a:t>
            </a:r>
          </a:p>
        </p:txBody>
      </p:sp>
      <p:pic>
        <p:nvPicPr>
          <p:cNvPr id="17412" name="Picture 4"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267200"/>
            <a:ext cx="2590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2298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pPr algn="ctr" eaLnBrk="1" hangingPunct="1"/>
            <a:r>
              <a:rPr lang="en-US" smtClean="0">
                <a:effectLst/>
              </a:rPr>
              <a:t>When do we Reference?</a:t>
            </a:r>
            <a:br>
              <a:rPr lang="en-US" smtClean="0">
                <a:effectLst/>
              </a:rPr>
            </a:br>
            <a:endParaRPr lang="en-US" smtClean="0">
              <a:effectLst/>
            </a:endParaRPr>
          </a:p>
        </p:txBody>
      </p:sp>
      <p:sp>
        <p:nvSpPr>
          <p:cNvPr id="19459" name="Rectangle 3"/>
          <p:cNvSpPr>
            <a:spLocks noGrp="1" noChangeArrowheads="1"/>
          </p:cNvSpPr>
          <p:nvPr>
            <p:ph idx="1"/>
          </p:nvPr>
        </p:nvSpPr>
        <p:spPr>
          <a:xfrm>
            <a:off x="971600" y="1124744"/>
            <a:ext cx="7769225" cy="4311054"/>
          </a:xfrm>
        </p:spPr>
        <p:txBody>
          <a:bodyPr>
            <a:normAutofit fontScale="77500" lnSpcReduction="20000"/>
          </a:bodyPr>
          <a:lstStyle/>
          <a:p>
            <a:pPr eaLnBrk="1" hangingPunct="1"/>
            <a:endParaRPr lang="en-US" dirty="0" smtClean="0"/>
          </a:p>
          <a:p>
            <a:pPr eaLnBrk="1" hangingPunct="1"/>
            <a:r>
              <a:rPr lang="en-US" dirty="0" smtClean="0">
                <a:latin typeface="Arial" panose="020B0604020202020204" pitchFamily="34" charset="0"/>
                <a:cs typeface="Arial" panose="020B0604020202020204" pitchFamily="34" charset="0"/>
              </a:rPr>
              <a:t>Within &amp; at the end of the assignment when using:</a:t>
            </a:r>
          </a:p>
          <a:p>
            <a:pPr marL="0" indent="0" eaLnBrk="1" hangingPunct="1">
              <a:buNone/>
            </a:pPr>
            <a:endParaRPr lang="en-US" dirty="0" smtClean="0">
              <a:latin typeface="Arial" panose="020B0604020202020204" pitchFamily="34" charset="0"/>
              <a:cs typeface="Arial" panose="020B0604020202020204" pitchFamily="34" charset="0"/>
            </a:endParaRPr>
          </a:p>
          <a:p>
            <a:pPr lvl="1" eaLnBrk="1" hangingPunct="1"/>
            <a:r>
              <a:rPr lang="en-US" b="1" dirty="0" smtClean="0">
                <a:latin typeface="Arial" panose="020B0604020202020204" pitchFamily="34" charset="0"/>
                <a:cs typeface="Arial" panose="020B0604020202020204" pitchFamily="34" charset="0"/>
              </a:rPr>
              <a:t>Direct Quotations</a:t>
            </a:r>
          </a:p>
          <a:p>
            <a:pPr lvl="1" eaLnBrk="1" hangingPunct="1">
              <a:buFontTx/>
              <a:buNone/>
            </a:pPr>
            <a:endParaRPr lang="en-US" b="1" dirty="0" smtClean="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Partial Quotations</a:t>
            </a:r>
          </a:p>
          <a:p>
            <a:pPr lvl="1" eaLnBrk="1" hangingPunct="1">
              <a:buFontTx/>
              <a:buNone/>
            </a:pPr>
            <a:endParaRPr lang="en-US" b="1" dirty="0" smtClean="0">
              <a:latin typeface="Arial" panose="020B0604020202020204" pitchFamily="34" charset="0"/>
              <a:cs typeface="Arial" panose="020B0604020202020204" pitchFamily="34" charset="0"/>
            </a:endParaRPr>
          </a:p>
          <a:p>
            <a:pPr lvl="1" eaLnBrk="1" hangingPunct="1"/>
            <a:r>
              <a:rPr lang="en-US" b="1" dirty="0" smtClean="0">
                <a:latin typeface="Arial" panose="020B0604020202020204" pitchFamily="34" charset="0"/>
                <a:cs typeface="Arial" panose="020B0604020202020204" pitchFamily="34" charset="0"/>
              </a:rPr>
              <a:t>Information rewritten in your own words (paraphrase)</a:t>
            </a:r>
          </a:p>
          <a:p>
            <a:pPr lvl="1" eaLnBrk="1" hangingPunct="1">
              <a:buFontTx/>
              <a:buNone/>
            </a:pPr>
            <a:endParaRPr lang="en-US" dirty="0" smtClean="0">
              <a:latin typeface="Arial" panose="020B0604020202020204" pitchFamily="34" charset="0"/>
              <a:cs typeface="Arial" panose="020B0604020202020204" pitchFamily="34" charset="0"/>
            </a:endParaRPr>
          </a:p>
          <a:p>
            <a:pPr marL="447675" lvl="1" indent="9525" eaLnBrk="1" hangingPunct="1">
              <a:buFontTx/>
              <a:buNone/>
            </a:pPr>
            <a:r>
              <a:rPr lang="en-US" dirty="0" smtClean="0">
                <a:latin typeface="Arial" panose="020B0604020202020204" pitchFamily="34" charset="0"/>
                <a:cs typeface="Arial" panose="020B0604020202020204" pitchFamily="34" charset="0"/>
              </a:rPr>
              <a:t>From books, journals, Internet, videos, radio, TV, lecture notes</a:t>
            </a:r>
          </a:p>
          <a:p>
            <a:pPr lvl="1" eaLnBrk="1" hangingPunct="1">
              <a:buFontTx/>
              <a:buNone/>
            </a:pPr>
            <a:endParaRPr lang="en-US" dirty="0" smtClean="0"/>
          </a:p>
        </p:txBody>
      </p:sp>
      <p:pic>
        <p:nvPicPr>
          <p:cNvPr id="19460" name="Picture 4" descr="bs0058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637213"/>
            <a:ext cx="144938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bs0097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961063"/>
            <a:ext cx="14541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bs0206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795963"/>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en0050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618163"/>
            <a:ext cx="115093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0830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txBody>
          <a:bodyPr/>
          <a:lstStyle/>
          <a:p>
            <a:r>
              <a:rPr lang="en-ID" dirty="0" smtClean="0"/>
              <a:t>Reference &amp; Bibliography</a:t>
            </a:r>
            <a:endParaRPr lang="en-US" dirty="0"/>
          </a:p>
        </p:txBody>
      </p:sp>
      <p:pic>
        <p:nvPicPr>
          <p:cNvPr id="4" name="Content Placeholder 3"/>
          <p:cNvPicPr>
            <a:picLocks noGrp="1" noChangeAspect="1"/>
          </p:cNvPicPr>
          <p:nvPr>
            <p:ph idx="1"/>
          </p:nvPr>
        </p:nvPicPr>
        <p:blipFill>
          <a:blip r:embed="rId2"/>
          <a:stretch>
            <a:fillRect/>
          </a:stretch>
        </p:blipFill>
        <p:spPr>
          <a:xfrm>
            <a:off x="457200" y="1196752"/>
            <a:ext cx="8219256" cy="5323697"/>
          </a:xfrm>
          <a:prstGeom prst="rect">
            <a:avLst/>
          </a:prstGeom>
        </p:spPr>
      </p:pic>
    </p:spTree>
    <p:extLst>
      <p:ext uri="{BB962C8B-B14F-4D97-AF65-F5344CB8AC3E}">
        <p14:creationId xmlns:p14="http://schemas.microsoft.com/office/powerpoint/2010/main" val="2388784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D" dirty="0" smtClean="0"/>
              <a:t>What to reference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34482" y="1124744"/>
            <a:ext cx="8435280" cy="5379278"/>
          </a:xfrm>
          <a:prstGeom prst="rect">
            <a:avLst/>
          </a:prstGeom>
        </p:spPr>
      </p:pic>
    </p:spTree>
    <p:extLst>
      <p:ext uri="{BB962C8B-B14F-4D97-AF65-F5344CB8AC3E}">
        <p14:creationId xmlns:p14="http://schemas.microsoft.com/office/powerpoint/2010/main" val="24346875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1738536" cy="576064"/>
          </a:xfrm>
        </p:spPr>
        <p:txBody>
          <a:bodyPr>
            <a:normAutofit fontScale="90000"/>
          </a:bodyPr>
          <a:lstStyle/>
          <a:p>
            <a:pPr algn="l"/>
            <a:r>
              <a:rPr lang="en-ID" dirty="0" smtClean="0"/>
              <a:t>Tenses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044" y="192697"/>
            <a:ext cx="6768752" cy="6400086"/>
          </a:xfrm>
        </p:spPr>
      </p:pic>
    </p:spTree>
    <p:extLst>
      <p:ext uri="{BB962C8B-B14F-4D97-AF65-F5344CB8AC3E}">
        <p14:creationId xmlns:p14="http://schemas.microsoft.com/office/powerpoint/2010/main" val="24314859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mtClean="0">
                <a:effectLst/>
              </a:rPr>
              <a:t>DEFINITION</a:t>
            </a:r>
          </a:p>
        </p:txBody>
      </p:sp>
      <p:sp>
        <p:nvSpPr>
          <p:cNvPr id="8195" name="Rectangle 3"/>
          <p:cNvSpPr>
            <a:spLocks noGrp="1" noChangeArrowheads="1"/>
          </p:cNvSpPr>
          <p:nvPr>
            <p:ph idx="1"/>
          </p:nvPr>
        </p:nvSpPr>
        <p:spPr/>
        <p:txBody>
          <a:bodyPr/>
          <a:lstStyle/>
          <a:p>
            <a:pPr eaLnBrk="1" hangingPunct="1">
              <a:buFontTx/>
              <a:buNone/>
            </a:pPr>
            <a:r>
              <a:rPr lang="en-US" b="1" smtClean="0"/>
              <a:t>plagiarize</a:t>
            </a:r>
            <a:r>
              <a:rPr lang="en-US" smtClean="0"/>
              <a:t> - to steal and pass off (the ideas or words of another) as one's own</a:t>
            </a:r>
            <a:r>
              <a:rPr lang="en-US" b="1" smtClean="0"/>
              <a:t>:</a:t>
            </a:r>
            <a:r>
              <a:rPr lang="en-US" smtClean="0"/>
              <a:t> use (another's production) without crediting the source to commit literary theft</a:t>
            </a:r>
            <a:r>
              <a:rPr lang="en-US" b="1" smtClean="0"/>
              <a:t>:</a:t>
            </a:r>
            <a:r>
              <a:rPr lang="en-US" smtClean="0"/>
              <a:t> present as new and original an idea or product derived from an existing source </a:t>
            </a:r>
          </a:p>
        </p:txBody>
      </p:sp>
    </p:spTree>
    <p:extLst>
      <p:ext uri="{BB962C8B-B14F-4D97-AF65-F5344CB8AC3E}">
        <p14:creationId xmlns:p14="http://schemas.microsoft.com/office/powerpoint/2010/main" val="35600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552" y="2302157"/>
            <a:ext cx="2094176" cy="1988380"/>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latin typeface="Arial Rounded MT Bold" pitchFamily="34" charset="0"/>
              </a:rPr>
              <a:t>OUTPUT </a:t>
            </a:r>
            <a:r>
              <a:rPr lang="en-US" sz="1400" dirty="0" smtClean="0">
                <a:solidFill>
                  <a:prstClr val="white"/>
                </a:solidFill>
                <a:latin typeface="Arial Rounded MT Bold" pitchFamily="34" charset="0"/>
              </a:rPr>
              <a:t>PENELITIAN</a:t>
            </a:r>
            <a:endParaRPr lang="en-US" sz="1600" dirty="0">
              <a:solidFill>
                <a:prstClr val="white"/>
              </a:solidFill>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54205026"/>
              </p:ext>
            </p:extLst>
          </p:nvPr>
        </p:nvGraphicFramePr>
        <p:xfrm>
          <a:off x="2555875" y="188913"/>
          <a:ext cx="3384550" cy="6573904"/>
        </p:xfrm>
        <a:graphic>
          <a:graphicData uri="http://schemas.openxmlformats.org/drawingml/2006/table">
            <a:tbl>
              <a:tblPr firstRow="1" bandRow="1">
                <a:tableStyleId>{5940675A-B579-460E-94D1-54222C63F5DA}</a:tableStyleId>
              </a:tblPr>
              <a:tblGrid>
                <a:gridCol w="621652"/>
                <a:gridCol w="2762898"/>
              </a:tblGrid>
              <a:tr h="407212">
                <a:tc>
                  <a:txBody>
                    <a:bodyPr/>
                    <a:lstStyle/>
                    <a:p>
                      <a:r>
                        <a:rPr lang="en-US" sz="1800" dirty="0" smtClean="0">
                          <a:solidFill>
                            <a:schemeClr val="bg1"/>
                          </a:solidFill>
                          <a:latin typeface="Arial Rounded MT Bold" pitchFamily="34" charset="0"/>
                        </a:rPr>
                        <a:t>1.</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Kaidah</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2.</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Postulat</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3.</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Sistem</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4.</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Kebijakan</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5.</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Produk</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6.</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Teknologi Tepat Guna</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7.</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Rekayasa sosial</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8.</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Model pendidikan</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9.</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Penerapan kurikulum</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10</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Bahan Ajar</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11.</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Buku</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12.</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Media</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407212">
                <a:tc>
                  <a:txBody>
                    <a:bodyPr/>
                    <a:lstStyle/>
                    <a:p>
                      <a:r>
                        <a:rPr lang="en-US" sz="1800" dirty="0" smtClean="0">
                          <a:solidFill>
                            <a:schemeClr val="bg1"/>
                          </a:solidFill>
                          <a:latin typeface="Arial Rounded MT Bold" pitchFamily="34" charset="0"/>
                        </a:rPr>
                        <a:t>13.</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Kearifan lokal</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640042">
                <a:tc>
                  <a:txBody>
                    <a:bodyPr/>
                    <a:lstStyle/>
                    <a:p>
                      <a:r>
                        <a:rPr lang="en-US" sz="1800" dirty="0" smtClean="0">
                          <a:solidFill>
                            <a:schemeClr val="bg1"/>
                          </a:solidFill>
                          <a:latin typeface="Arial Rounded MT Bold" pitchFamily="34" charset="0"/>
                        </a:rPr>
                        <a:t>14.</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Pembangunan ekonomi</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r h="640042">
                <a:tc>
                  <a:txBody>
                    <a:bodyPr/>
                    <a:lstStyle/>
                    <a:p>
                      <a:r>
                        <a:rPr lang="en-US" sz="1800" dirty="0" smtClean="0">
                          <a:solidFill>
                            <a:schemeClr val="bg1"/>
                          </a:solidFill>
                          <a:latin typeface="Arial Rounded MT Bold" pitchFamily="34" charset="0"/>
                        </a:rPr>
                        <a:t>15.</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c>
                  <a:txBody>
                    <a:bodyPr/>
                    <a:lstStyle/>
                    <a:p>
                      <a:r>
                        <a:rPr lang="en-US" sz="1800" dirty="0" smtClean="0">
                          <a:solidFill>
                            <a:schemeClr val="bg1"/>
                          </a:solidFill>
                          <a:latin typeface="Arial Rounded MT Bold" pitchFamily="34" charset="0"/>
                        </a:rPr>
                        <a:t>Gerakan  sosial </a:t>
                      </a:r>
                      <a:r>
                        <a:rPr lang="en-US" sz="1800" dirty="0" err="1" smtClean="0">
                          <a:solidFill>
                            <a:schemeClr val="bg1"/>
                          </a:solidFill>
                          <a:latin typeface="Arial Rounded MT Bold" pitchFamily="34" charset="0"/>
                        </a:rPr>
                        <a:t>terlembaga</a:t>
                      </a:r>
                      <a:endParaRPr lang="en-US" sz="1800" dirty="0">
                        <a:solidFill>
                          <a:schemeClr val="bg1"/>
                        </a:solidFill>
                        <a:latin typeface="Arial Rounded MT Bold" pitchFamily="34" charset="0"/>
                      </a:endParaRPr>
                    </a:p>
                  </a:txBody>
                  <a:tcPr marL="91445" marR="91445" marT="45717" marB="45717">
                    <a:solidFill>
                      <a:schemeClr val="tx2">
                        <a:lumMod val="75000"/>
                      </a:schemeClr>
                    </a:solidFill>
                  </a:tcPr>
                </a:tc>
              </a:tr>
            </a:tbl>
          </a:graphicData>
        </a:graphic>
      </p:graphicFrame>
      <p:sp>
        <p:nvSpPr>
          <p:cNvPr id="8" name="Pentagon 7"/>
          <p:cNvSpPr/>
          <p:nvPr/>
        </p:nvSpPr>
        <p:spPr>
          <a:xfrm>
            <a:off x="6490011" y="260648"/>
            <a:ext cx="2448272" cy="864096"/>
          </a:xfrm>
          <a:prstGeom prst="homePlate">
            <a:avLst>
              <a:gd name="adj" fmla="val 245"/>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prstClr val="white"/>
                </a:solidFill>
                <a:latin typeface="Arial Rounded MT Bold" pitchFamily="34" charset="0"/>
              </a:rPr>
              <a:t>Prosiding</a:t>
            </a:r>
            <a:r>
              <a:rPr lang="en-US" dirty="0" smtClean="0">
                <a:solidFill>
                  <a:prstClr val="white"/>
                </a:solidFill>
                <a:latin typeface="Arial Rounded MT Bold" pitchFamily="34" charset="0"/>
              </a:rPr>
              <a:t> </a:t>
            </a:r>
            <a:r>
              <a:rPr lang="en-US" dirty="0">
                <a:solidFill>
                  <a:prstClr val="white"/>
                </a:solidFill>
                <a:latin typeface="Arial Rounded MT Bold" pitchFamily="34" charset="0"/>
              </a:rPr>
              <a:t>seminar</a:t>
            </a:r>
          </a:p>
        </p:txBody>
      </p:sp>
      <p:sp>
        <p:nvSpPr>
          <p:cNvPr id="9" name="Pentagon 8"/>
          <p:cNvSpPr/>
          <p:nvPr/>
        </p:nvSpPr>
        <p:spPr>
          <a:xfrm>
            <a:off x="6490011" y="1440620"/>
            <a:ext cx="2448272" cy="864096"/>
          </a:xfrm>
          <a:prstGeom prst="homePlate">
            <a:avLst>
              <a:gd name="adj" fmla="val 0"/>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prstClr val="white"/>
                </a:solidFill>
                <a:latin typeface="Arial Rounded MT Bold" pitchFamily="34" charset="0"/>
              </a:rPr>
              <a:t>Hasil </a:t>
            </a:r>
            <a:r>
              <a:rPr lang="en-US" dirty="0">
                <a:solidFill>
                  <a:prstClr val="white"/>
                </a:solidFill>
                <a:latin typeface="Arial Rounded MT Bold" pitchFamily="34" charset="0"/>
              </a:rPr>
              <a:t>diseminarkan pd level  nasional, internasional</a:t>
            </a:r>
          </a:p>
        </p:txBody>
      </p:sp>
      <p:sp>
        <p:nvSpPr>
          <p:cNvPr id="10" name="Pentagon 9"/>
          <p:cNvSpPr/>
          <p:nvPr/>
        </p:nvSpPr>
        <p:spPr>
          <a:xfrm>
            <a:off x="6490011" y="2520740"/>
            <a:ext cx="2448272" cy="1196292"/>
          </a:xfrm>
          <a:prstGeom prst="homePlate">
            <a:avLst>
              <a:gd name="adj" fmla="val 0"/>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Arial Rounded MT Bold" pitchFamily="34" charset="0"/>
              </a:rPr>
              <a:t>Ditulis dalam Jurnal nasional terakreditasi</a:t>
            </a:r>
          </a:p>
        </p:txBody>
      </p:sp>
      <p:sp>
        <p:nvSpPr>
          <p:cNvPr id="11" name="Pentagon 10"/>
          <p:cNvSpPr/>
          <p:nvPr/>
        </p:nvSpPr>
        <p:spPr>
          <a:xfrm>
            <a:off x="6516216" y="3960900"/>
            <a:ext cx="2448272" cy="1196292"/>
          </a:xfrm>
          <a:prstGeom prst="homePlate">
            <a:avLst>
              <a:gd name="adj" fmla="val 0"/>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Arial Rounded MT Bold" pitchFamily="34" charset="0"/>
              </a:rPr>
              <a:t>Ditulis dalam Jurnal internasional </a:t>
            </a:r>
            <a:r>
              <a:rPr lang="en-US" dirty="0" err="1">
                <a:solidFill>
                  <a:prstClr val="white"/>
                </a:solidFill>
                <a:latin typeface="Arial Rounded MT Bold" pitchFamily="34" charset="0"/>
              </a:rPr>
              <a:t>bereputasii</a:t>
            </a:r>
            <a:endParaRPr lang="en-US" dirty="0">
              <a:solidFill>
                <a:prstClr val="white"/>
              </a:solidFill>
              <a:latin typeface="Arial Rounded MT Bold" pitchFamily="34" charset="0"/>
            </a:endParaRPr>
          </a:p>
        </p:txBody>
      </p:sp>
      <p:sp>
        <p:nvSpPr>
          <p:cNvPr id="12" name="Pentagon 11"/>
          <p:cNvSpPr/>
          <p:nvPr/>
        </p:nvSpPr>
        <p:spPr>
          <a:xfrm>
            <a:off x="6490011" y="5473068"/>
            <a:ext cx="2448272" cy="1196292"/>
          </a:xfrm>
          <a:prstGeom prst="homePlate">
            <a:avLst>
              <a:gd name="adj" fmla="val 0"/>
            </a:avLst>
          </a:prstGeom>
          <a:solidFill>
            <a:schemeClr val="tx1">
              <a:lumMod val="85000"/>
              <a:lumOff val="1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err="1">
                <a:solidFill>
                  <a:prstClr val="white"/>
                </a:solidFill>
                <a:latin typeface="Arial Rounded MT Bold" pitchFamily="34" charset="0"/>
              </a:rPr>
              <a:t>Memperoleh</a:t>
            </a:r>
            <a:r>
              <a:rPr lang="en-US" dirty="0">
                <a:solidFill>
                  <a:prstClr val="white"/>
                </a:solidFill>
                <a:latin typeface="Arial Rounded MT Bold" pitchFamily="34" charset="0"/>
              </a:rPr>
              <a:t> </a:t>
            </a:r>
            <a:r>
              <a:rPr lang="en-US" dirty="0" smtClean="0">
                <a:solidFill>
                  <a:prstClr val="white"/>
                </a:solidFill>
                <a:latin typeface="Arial Rounded MT Bold" pitchFamily="34" charset="0"/>
              </a:rPr>
              <a:t>HKI</a:t>
            </a:r>
            <a:endParaRPr lang="en-US" dirty="0">
              <a:solidFill>
                <a:prstClr val="white"/>
              </a:solidFill>
              <a:latin typeface="Arial Rounded MT Bold" pitchFamily="34" charset="0"/>
            </a:endParaRPr>
          </a:p>
        </p:txBody>
      </p:sp>
      <p:sp>
        <p:nvSpPr>
          <p:cNvPr id="13" name="Isosceles Triangle 12"/>
          <p:cNvSpPr/>
          <p:nvPr/>
        </p:nvSpPr>
        <p:spPr>
          <a:xfrm rot="16200000">
            <a:off x="-936611" y="3248979"/>
            <a:ext cx="6480720" cy="360042"/>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Isosceles Triangle 13"/>
          <p:cNvSpPr/>
          <p:nvPr/>
        </p:nvSpPr>
        <p:spPr>
          <a:xfrm rot="16200000">
            <a:off x="2951822" y="3171134"/>
            <a:ext cx="6480720" cy="360042"/>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z="2400" b="0" smtClean="0">
                <a:effectLst/>
              </a:rPr>
              <a:t>WHY IS PLAGIARISM AN ISSUE?</a:t>
            </a:r>
          </a:p>
        </p:txBody>
      </p:sp>
      <p:sp>
        <p:nvSpPr>
          <p:cNvPr id="12291" name="Rectangle 3"/>
          <p:cNvSpPr>
            <a:spLocks noGrp="1" noChangeArrowheads="1"/>
          </p:cNvSpPr>
          <p:nvPr>
            <p:ph idx="1"/>
          </p:nvPr>
        </p:nvSpPr>
        <p:spPr/>
        <p:txBody>
          <a:bodyPr/>
          <a:lstStyle/>
          <a:p>
            <a:pPr marL="609600" indent="-609600" eaLnBrk="1" hangingPunct="1">
              <a:buFontTx/>
              <a:buAutoNum type="arabicPeriod"/>
            </a:pPr>
            <a:r>
              <a:rPr lang="en-US" sz="3200" smtClean="0"/>
              <a:t>(Academically) Dishonest</a:t>
            </a:r>
          </a:p>
          <a:p>
            <a:pPr marL="609600" indent="-609600" eaLnBrk="1" hangingPunct="1">
              <a:buFontTx/>
              <a:buAutoNum type="arabicPeriod" startAt="2"/>
            </a:pPr>
            <a:r>
              <a:rPr lang="en-US" sz="3200" smtClean="0"/>
              <a:t>Fraudulent (Cheating)</a:t>
            </a:r>
          </a:p>
          <a:p>
            <a:pPr marL="609600" indent="-609600" eaLnBrk="1" hangingPunct="1">
              <a:buFontTx/>
              <a:buAutoNum type="arabicPeriod" startAt="3"/>
            </a:pPr>
            <a:r>
              <a:rPr lang="en-US" sz="3200" smtClean="0"/>
              <a:t>Stealing (Intellectual Ownership – copyright)</a:t>
            </a:r>
          </a:p>
          <a:p>
            <a:pPr marL="609600" indent="-609600" eaLnBrk="1" hangingPunct="1">
              <a:buFontTx/>
              <a:buAutoNum type="arabicPeriod" startAt="4"/>
            </a:pPr>
            <a:r>
              <a:rPr lang="en-US" sz="3200" smtClean="0"/>
              <a:t>Misrepresentation</a:t>
            </a:r>
          </a:p>
          <a:p>
            <a:pPr marL="609600" indent="-609600" eaLnBrk="1" hangingPunct="1">
              <a:buFontTx/>
              <a:buNone/>
            </a:pPr>
            <a:r>
              <a:rPr lang="en-US" sz="3200" smtClean="0"/>
              <a:t>5.   Deception</a:t>
            </a:r>
          </a:p>
        </p:txBody>
      </p:sp>
    </p:spTree>
    <p:extLst>
      <p:ext uri="{BB962C8B-B14F-4D97-AF65-F5344CB8AC3E}">
        <p14:creationId xmlns:p14="http://schemas.microsoft.com/office/powerpoint/2010/main" val="342283680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mtClean="0">
                <a:effectLst/>
              </a:rPr>
              <a:t> PLAGIARISM INCLUDES</a:t>
            </a:r>
          </a:p>
        </p:txBody>
      </p:sp>
      <p:sp>
        <p:nvSpPr>
          <p:cNvPr id="9219" name="Rectangle 3"/>
          <p:cNvSpPr>
            <a:spLocks noGrp="1" noChangeArrowheads="1"/>
          </p:cNvSpPr>
          <p:nvPr>
            <p:ph idx="1"/>
          </p:nvPr>
        </p:nvSpPr>
        <p:spPr/>
        <p:txBody>
          <a:bodyPr/>
          <a:lstStyle/>
          <a:p>
            <a:pPr eaLnBrk="1" hangingPunct="1"/>
            <a:r>
              <a:rPr lang="en-US" smtClean="0"/>
              <a:t>Turning in another’s work as your own</a:t>
            </a:r>
          </a:p>
          <a:p>
            <a:pPr eaLnBrk="1" hangingPunct="1"/>
            <a:r>
              <a:rPr lang="en-US" smtClean="0"/>
              <a:t>Copying works or ideas from someone else without giving credit</a:t>
            </a:r>
          </a:p>
          <a:p>
            <a:pPr eaLnBrk="1" hangingPunct="1"/>
            <a:r>
              <a:rPr lang="en-US" smtClean="0"/>
              <a:t>Failing to put a quotation in quotation marks</a:t>
            </a:r>
          </a:p>
          <a:p>
            <a:pPr eaLnBrk="1" hangingPunct="1"/>
            <a:r>
              <a:rPr lang="en-US" smtClean="0"/>
              <a:t>Giving wrong information about the source of a quotation</a:t>
            </a:r>
          </a:p>
          <a:p>
            <a:pPr eaLnBrk="1" hangingPunct="1"/>
            <a:r>
              <a:rPr lang="en-US" smtClean="0"/>
              <a:t>Helping someone else to plagiarise</a:t>
            </a:r>
          </a:p>
          <a:p>
            <a:pPr eaLnBrk="1" hangingPunct="1">
              <a:buFontTx/>
              <a:buNone/>
            </a:pPr>
            <a:endParaRPr lang="en-US" smtClean="0"/>
          </a:p>
        </p:txBody>
      </p:sp>
    </p:spTree>
    <p:extLst>
      <p:ext uri="{BB962C8B-B14F-4D97-AF65-F5344CB8AC3E}">
        <p14:creationId xmlns:p14="http://schemas.microsoft.com/office/powerpoint/2010/main" val="8644348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b="0" smtClean="0">
                <a:effectLst/>
              </a:rPr>
              <a:t>Intellectual Property Rights</a:t>
            </a:r>
            <a:r>
              <a:rPr lang="en-US" smtClean="0">
                <a:effectLst/>
              </a:rPr>
              <a:t> </a:t>
            </a:r>
          </a:p>
        </p:txBody>
      </p:sp>
      <p:sp>
        <p:nvSpPr>
          <p:cNvPr id="10243" name="Rectangle 3"/>
          <p:cNvSpPr>
            <a:spLocks noGrp="1" noChangeArrowheads="1"/>
          </p:cNvSpPr>
          <p:nvPr>
            <p:ph idx="1"/>
          </p:nvPr>
        </p:nvSpPr>
        <p:spPr/>
        <p:txBody>
          <a:bodyPr/>
          <a:lstStyle/>
          <a:p>
            <a:pPr eaLnBrk="1" hangingPunct="1">
              <a:buFontTx/>
              <a:buNone/>
            </a:pPr>
            <a:r>
              <a:rPr lang="en-US" smtClean="0"/>
              <a:t> </a:t>
            </a:r>
            <a:r>
              <a:rPr lang="en-US" b="1" smtClean="0"/>
              <a:t>Intellectual property rights</a:t>
            </a:r>
            <a:r>
              <a:rPr lang="en-US" smtClean="0"/>
              <a:t>  is a term sometimes used to refer to the legal protection afforded to owners of intellectual capital (their ideas), e.g. books, articles, plays, music, internet info  (copyright laws)</a:t>
            </a:r>
          </a:p>
          <a:p>
            <a:pPr eaLnBrk="1" hangingPunct="1">
              <a:buFontTx/>
              <a:buNone/>
            </a:pPr>
            <a:r>
              <a:rPr lang="en-US" smtClean="0"/>
              <a:t>   This usually extends itself to include the use of the ideas of others for the purpose of profiting from it. </a:t>
            </a:r>
          </a:p>
        </p:txBody>
      </p:sp>
    </p:spTree>
    <p:extLst>
      <p:ext uri="{BB962C8B-B14F-4D97-AF65-F5344CB8AC3E}">
        <p14:creationId xmlns:p14="http://schemas.microsoft.com/office/powerpoint/2010/main" val="40355851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sz="2400" b="0" i="1" smtClean="0">
                <a:solidFill>
                  <a:schemeClr val="hlink"/>
                </a:solidFill>
                <a:effectLst/>
                <a:latin typeface="Arial" panose="020B0604020202020204" pitchFamily="34" charset="0"/>
                <a:cs typeface="Arial" panose="020B0604020202020204" pitchFamily="34" charset="0"/>
              </a:rPr>
              <a:t>Changing the words of an original source is not enough!!!!</a:t>
            </a:r>
          </a:p>
        </p:txBody>
      </p:sp>
      <p:sp>
        <p:nvSpPr>
          <p:cNvPr id="11267" name="Rectangle 3"/>
          <p:cNvSpPr>
            <a:spLocks noGrp="1" noChangeArrowheads="1"/>
          </p:cNvSpPr>
          <p:nvPr>
            <p:ph idx="1"/>
          </p:nvPr>
        </p:nvSpPr>
        <p:spPr/>
        <p:txBody>
          <a:bodyPr/>
          <a:lstStyle/>
          <a:p>
            <a:pPr eaLnBrk="1" hangingPunct="1">
              <a:buFontTx/>
              <a:buNone/>
            </a:pPr>
            <a:r>
              <a:rPr lang="en-US" dirty="0" smtClean="0">
                <a:latin typeface="Arial" panose="020B0604020202020204" pitchFamily="34" charset="0"/>
                <a:cs typeface="Arial" panose="020B0604020202020204" pitchFamily="34" charset="0"/>
              </a:rPr>
              <a:t>BEWARE!!!! If you have changed the words,</a:t>
            </a:r>
          </a:p>
          <a:p>
            <a:pPr eaLnBrk="1" hangingPunct="1">
              <a:buFontTx/>
              <a:buNone/>
            </a:pPr>
            <a:r>
              <a:rPr lang="en-US" dirty="0" smtClean="0">
                <a:latin typeface="Arial" panose="020B0604020202020204" pitchFamily="34" charset="0"/>
                <a:cs typeface="Arial" panose="020B0604020202020204" pitchFamily="34" charset="0"/>
              </a:rPr>
              <a:t>but maintained the basic idea </a:t>
            </a:r>
            <a:r>
              <a:rPr lang="en-US" b="1" i="1" dirty="0" smtClean="0">
                <a:solidFill>
                  <a:schemeClr val="hlink"/>
                </a:solidFill>
                <a:latin typeface="Arial" panose="020B0604020202020204" pitchFamily="34" charset="0"/>
                <a:cs typeface="Arial" panose="020B0604020202020204" pitchFamily="34" charset="0"/>
              </a:rPr>
              <a:t>AND </a:t>
            </a:r>
            <a:r>
              <a:rPr lang="en-US" dirty="0" smtClean="0">
                <a:solidFill>
                  <a:schemeClr val="tx2"/>
                </a:solidFill>
                <a:latin typeface="Arial" panose="020B0604020202020204" pitchFamily="34" charset="0"/>
                <a:cs typeface="Arial" panose="020B0604020202020204" pitchFamily="34" charset="0"/>
              </a:rPr>
              <a:t>have </a:t>
            </a:r>
            <a:r>
              <a:rPr lang="en-US" sz="2800" b="1" i="1" u="sng" dirty="0" smtClean="0">
                <a:solidFill>
                  <a:schemeClr val="hlink"/>
                </a:solidFill>
                <a:latin typeface="Arial" panose="020B0604020202020204" pitchFamily="34" charset="0"/>
                <a:cs typeface="Arial" panose="020B0604020202020204" pitchFamily="34" charset="0"/>
              </a:rPr>
              <a:t>failed</a:t>
            </a:r>
            <a:r>
              <a:rPr lang="en-US" sz="2800" b="1" dirty="0" smtClean="0">
                <a:solidFill>
                  <a:schemeClr val="hlink"/>
                </a:solidFill>
                <a:latin typeface="Arial" panose="020B0604020202020204" pitchFamily="34" charset="0"/>
                <a:cs typeface="Arial" panose="020B0604020202020204" pitchFamily="34" charset="0"/>
              </a:rPr>
              <a:t> to cite the original source,</a:t>
            </a:r>
            <a:r>
              <a:rPr lang="en-US" sz="2800" b="1" dirty="0" smtClean="0">
                <a:solidFill>
                  <a:schemeClr val="tx2"/>
                </a:solidFill>
                <a:latin typeface="Arial" panose="020B0604020202020204" pitchFamily="34" charset="0"/>
                <a:cs typeface="Arial" panose="020B0604020202020204" pitchFamily="34" charset="0"/>
              </a:rPr>
              <a:t> </a:t>
            </a:r>
          </a:p>
          <a:p>
            <a:pPr eaLnBrk="1" hangingPunct="1">
              <a:buFontTx/>
              <a:buNone/>
            </a:pPr>
            <a:r>
              <a:rPr lang="en-US" sz="2800" b="1" dirty="0" smtClean="0">
                <a:solidFill>
                  <a:schemeClr val="tx2"/>
                </a:solidFill>
                <a:latin typeface="Arial" panose="020B0604020202020204" pitchFamily="34" charset="0"/>
                <a:cs typeface="Arial" panose="020B0604020202020204" pitchFamily="34" charset="0"/>
              </a:rPr>
              <a:t>      </a:t>
            </a:r>
            <a:r>
              <a:rPr lang="en-US" sz="3200" b="1" i="1" u="sng" dirty="0" smtClean="0">
                <a:solidFill>
                  <a:schemeClr val="hlink"/>
                </a:solidFill>
                <a:latin typeface="Arial" panose="020B0604020202020204" pitchFamily="34" charset="0"/>
                <a:cs typeface="Arial" panose="020B0604020202020204" pitchFamily="34" charset="0"/>
              </a:rPr>
              <a:t>you have still plagiarized!</a:t>
            </a:r>
          </a:p>
          <a:p>
            <a:pPr eaLnBrk="1" hangingPunct="1">
              <a:buFontTx/>
              <a:buNone/>
            </a:pPr>
            <a:endParaRPr lang="en-US" sz="3200" b="1" i="1" u="sng" dirty="0" smtClean="0">
              <a:solidFill>
                <a:schemeClr val="hlink"/>
              </a:solidFill>
              <a:latin typeface="Arial" panose="020B0604020202020204" pitchFamily="34" charset="0"/>
              <a:cs typeface="Arial" panose="020B0604020202020204" pitchFamily="34" charset="0"/>
            </a:endParaRPr>
          </a:p>
          <a:p>
            <a:pPr algn="ctr" eaLnBrk="1" hangingPunct="1">
              <a:buFontTx/>
              <a:buNone/>
            </a:pPr>
            <a:endParaRPr lang="en-US" sz="3200" b="1" i="1" dirty="0" smtClean="0">
              <a:solidFill>
                <a:schemeClr val="hlink"/>
              </a:solidFill>
              <a:latin typeface="Arial" panose="020B0604020202020204" pitchFamily="34" charset="0"/>
              <a:cs typeface="Arial" panose="020B0604020202020204" pitchFamily="34" charset="0"/>
            </a:endParaRPr>
          </a:p>
          <a:p>
            <a:pPr algn="ctr" eaLnBrk="1" hangingPunct="1">
              <a:buFontTx/>
              <a:buNone/>
            </a:pPr>
            <a:r>
              <a:rPr lang="en-US" sz="3200" b="1" i="1" dirty="0" smtClean="0">
                <a:solidFill>
                  <a:schemeClr val="hlink"/>
                </a:solidFill>
                <a:latin typeface="Arial" panose="020B0604020202020204" pitchFamily="34" charset="0"/>
                <a:cs typeface="Arial" panose="020B0604020202020204" pitchFamily="34" charset="0"/>
                <a:hlinkClick r:id="rId3" action="ppaction://hlinkfile"/>
              </a:rPr>
              <a:t>www.turnitin.com</a:t>
            </a:r>
            <a:endParaRPr lang="en-US" sz="3200" b="1" i="1" dirty="0" smtClean="0">
              <a:solidFill>
                <a:schemeClr val="hlin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2680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mtClean="0">
                <a:effectLst/>
              </a:rPr>
              <a:t>CONSEQUENCES</a:t>
            </a:r>
          </a:p>
        </p:txBody>
      </p:sp>
      <p:sp>
        <p:nvSpPr>
          <p:cNvPr id="14339" name="Rectangle 3"/>
          <p:cNvSpPr>
            <a:spLocks noGrp="1" noChangeArrowheads="1"/>
          </p:cNvSpPr>
          <p:nvPr>
            <p:ph idx="1"/>
          </p:nvPr>
        </p:nvSpPr>
        <p:spPr/>
        <p:txBody>
          <a:bodyPr/>
          <a:lstStyle/>
          <a:p>
            <a:pPr eaLnBrk="1" hangingPunct="1"/>
            <a:r>
              <a:rPr lang="en-US" sz="2800" smtClean="0"/>
              <a:t>Financial penalty</a:t>
            </a:r>
          </a:p>
          <a:p>
            <a:pPr eaLnBrk="1" hangingPunct="1"/>
            <a:r>
              <a:rPr lang="en-US" sz="2800" smtClean="0"/>
              <a:t>Cheating (honesty policies)</a:t>
            </a:r>
          </a:p>
          <a:p>
            <a:pPr eaLnBrk="1" hangingPunct="1"/>
            <a:r>
              <a:rPr lang="en-US" sz="2800" smtClean="0"/>
              <a:t>Possible legal action (civil suits)</a:t>
            </a:r>
          </a:p>
          <a:p>
            <a:pPr eaLnBrk="1" hangingPunct="1"/>
            <a:r>
              <a:rPr lang="en-US" sz="2800" smtClean="0"/>
              <a:t>Disgrace - methods used to detect (plagiarism detection programs)</a:t>
            </a:r>
          </a:p>
          <a:p>
            <a:pPr eaLnBrk="1" hangingPunct="1"/>
            <a:r>
              <a:rPr lang="en-US" sz="2800" smtClean="0"/>
              <a:t>Distrust of research - Increased plagiarism in academic environments</a:t>
            </a:r>
          </a:p>
        </p:txBody>
      </p:sp>
    </p:spTree>
    <p:extLst>
      <p:ext uri="{BB962C8B-B14F-4D97-AF65-F5344CB8AC3E}">
        <p14:creationId xmlns:p14="http://schemas.microsoft.com/office/powerpoint/2010/main" val="225558260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sz="3200" b="0" smtClean="0">
                <a:effectLst/>
              </a:rPr>
              <a:t> AVOIDING PLAGIARISM</a:t>
            </a:r>
          </a:p>
        </p:txBody>
      </p:sp>
      <p:sp>
        <p:nvSpPr>
          <p:cNvPr id="15363" name="Rectangle 3"/>
          <p:cNvSpPr>
            <a:spLocks noGrp="1" noChangeArrowheads="1"/>
          </p:cNvSpPr>
          <p:nvPr>
            <p:ph idx="1"/>
          </p:nvPr>
        </p:nvSpPr>
        <p:spPr>
          <a:xfrm>
            <a:off x="457201" y="1417638"/>
            <a:ext cx="8232034" cy="5091112"/>
          </a:xfrm>
        </p:spPr>
        <p:txBody>
          <a:bodyPr>
            <a:normAutofit fontScale="92500" lnSpcReduction="10000"/>
          </a:bodyPr>
          <a:lstStyle/>
          <a:p>
            <a:pPr marL="514350" indent="-514350" eaLnBrk="1" hangingPunct="1">
              <a:buFont typeface="+mj-lt"/>
              <a:buAutoNum type="arabicPeriod"/>
            </a:pPr>
            <a:r>
              <a:rPr lang="en-US" dirty="0" smtClean="0"/>
              <a:t>Begin work with an outline to guide research</a:t>
            </a:r>
          </a:p>
          <a:p>
            <a:pPr marL="514350" indent="-514350" eaLnBrk="1" hangingPunct="1">
              <a:buFont typeface="+mj-lt"/>
              <a:buAutoNum type="arabicPeriod"/>
            </a:pPr>
            <a:r>
              <a:rPr lang="en-US" dirty="0" smtClean="0"/>
              <a:t>Consider that for copyrighted material permission MUST be obtained.</a:t>
            </a:r>
          </a:p>
          <a:p>
            <a:pPr marL="514350" indent="-514350" eaLnBrk="1" hangingPunct="1">
              <a:buFont typeface="+mj-lt"/>
              <a:buAutoNum type="arabicPeriod"/>
            </a:pPr>
            <a:r>
              <a:rPr lang="en-US" dirty="0" smtClean="0"/>
              <a:t>Remember that not all Internet information is free to use. </a:t>
            </a:r>
          </a:p>
          <a:p>
            <a:pPr marL="514350" indent="-514350" eaLnBrk="1" hangingPunct="1">
              <a:buFont typeface="+mj-lt"/>
              <a:buAutoNum type="arabicPeriod"/>
            </a:pPr>
            <a:r>
              <a:rPr lang="en-US" dirty="0" smtClean="0"/>
              <a:t>Be sure that you are not ‘copying’ another’s in any way. The work must be a reflection of your work and your ideas. That way it’s </a:t>
            </a:r>
            <a:r>
              <a:rPr lang="en-US" b="1" dirty="0" smtClean="0"/>
              <a:t>YOUR</a:t>
            </a:r>
            <a:r>
              <a:rPr lang="en-US" dirty="0" smtClean="0"/>
              <a:t> article/thesis. </a:t>
            </a:r>
          </a:p>
          <a:p>
            <a:pPr marL="514350" indent="-514350" eaLnBrk="1" hangingPunct="1">
              <a:buFont typeface="+mj-lt"/>
              <a:buAutoNum type="arabicPeriod"/>
            </a:pPr>
            <a:r>
              <a:rPr lang="en-US" dirty="0" smtClean="0"/>
              <a:t>Know how to include quotations and facts. </a:t>
            </a:r>
          </a:p>
          <a:p>
            <a:pPr marL="514350" indent="-514350" eaLnBrk="1" hangingPunct="1">
              <a:buFont typeface="+mj-lt"/>
              <a:buAutoNum type="arabicPeriod"/>
            </a:pPr>
            <a:r>
              <a:rPr lang="en-US" dirty="0" smtClean="0"/>
              <a:t>Include your bibliography or reference list</a:t>
            </a:r>
          </a:p>
          <a:p>
            <a:pPr marL="457200" indent="-457200" eaLnBrk="1" hangingPunct="1">
              <a:buFont typeface="+mj-lt"/>
              <a:buAutoNum type="arabicPeriod"/>
            </a:pPr>
            <a:endParaRPr lang="en-US" sz="2000" dirty="0" smtClean="0"/>
          </a:p>
        </p:txBody>
      </p:sp>
    </p:spTree>
    <p:extLst>
      <p:ext uri="{BB962C8B-B14F-4D97-AF65-F5344CB8AC3E}">
        <p14:creationId xmlns:p14="http://schemas.microsoft.com/office/powerpoint/2010/main" val="60456263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smtClean="0">
                <a:effectLst/>
              </a:rPr>
              <a:t> </a:t>
            </a:r>
          </a:p>
        </p:txBody>
      </p:sp>
      <p:sp>
        <p:nvSpPr>
          <p:cNvPr id="16387" name="Rectangle 3"/>
          <p:cNvSpPr>
            <a:spLocks noGrp="1" noChangeArrowheads="1"/>
          </p:cNvSpPr>
          <p:nvPr>
            <p:ph idx="1"/>
          </p:nvPr>
        </p:nvSpPr>
        <p:spPr>
          <a:xfrm>
            <a:off x="484710" y="620688"/>
            <a:ext cx="8229600" cy="4525963"/>
          </a:xfrm>
        </p:spPr>
        <p:txBody>
          <a:bodyPr>
            <a:noAutofit/>
          </a:bodyPr>
          <a:lstStyle/>
          <a:p>
            <a:pPr eaLnBrk="1" hangingPunct="1">
              <a:lnSpc>
                <a:spcPct val="90000"/>
              </a:lnSpc>
            </a:pPr>
            <a:r>
              <a:rPr lang="en-US" sz="3600" dirty="0" smtClean="0"/>
              <a:t>The most important point to remember when trying to avoid plagiarism in any work is that </a:t>
            </a:r>
            <a:r>
              <a:rPr lang="en-US" sz="3600" b="1" i="1" dirty="0" smtClean="0">
                <a:solidFill>
                  <a:schemeClr val="hlink"/>
                </a:solidFill>
              </a:rPr>
              <a:t>YOUR IDEAS MUST BE YOUR OWN.</a:t>
            </a:r>
            <a:r>
              <a:rPr lang="en-US" sz="3600" dirty="0" smtClean="0"/>
              <a:t>  It is fine to include the ideas of others if they are thoroughly documented and given credit. However, it is not acceptable to simply use their ideas in a paraphrased way that restates ‘their’ ideas--not yours.</a:t>
            </a:r>
          </a:p>
        </p:txBody>
      </p:sp>
    </p:spTree>
    <p:extLst>
      <p:ext uri="{BB962C8B-B14F-4D97-AF65-F5344CB8AC3E}">
        <p14:creationId xmlns:p14="http://schemas.microsoft.com/office/powerpoint/2010/main" val="25896902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556792"/>
            <a:ext cx="8136904" cy="3329581"/>
          </a:xfrm>
        </p:spPr>
        <p:txBody>
          <a:bodyPr/>
          <a:lstStyle/>
          <a:p>
            <a:r>
              <a:rPr lang="en-ID" sz="6000" b="1" dirty="0" smtClean="0">
                <a:ln w="22225">
                  <a:solidFill>
                    <a:schemeClr val="accent2"/>
                  </a:solidFill>
                  <a:prstDash val="solid"/>
                </a:ln>
                <a:solidFill>
                  <a:schemeClr val="accent2">
                    <a:lumMod val="40000"/>
                    <a:lumOff val="60000"/>
                  </a:schemeClr>
                </a:solidFill>
              </a:rPr>
              <a:t>REVIEW RESULT </a:t>
            </a:r>
            <a:br>
              <a:rPr lang="en-ID" sz="6000" b="1" dirty="0" smtClean="0">
                <a:ln w="22225">
                  <a:solidFill>
                    <a:schemeClr val="accent2"/>
                  </a:solidFill>
                  <a:prstDash val="solid"/>
                </a:ln>
                <a:solidFill>
                  <a:schemeClr val="accent2">
                    <a:lumMod val="40000"/>
                    <a:lumOff val="60000"/>
                  </a:schemeClr>
                </a:solidFill>
              </a:rPr>
            </a:br>
            <a:r>
              <a:rPr lang="en-ID" sz="6000" b="1" dirty="0" smtClean="0">
                <a:ln w="22225">
                  <a:solidFill>
                    <a:schemeClr val="accent2"/>
                  </a:solidFill>
                  <a:prstDash val="solid"/>
                </a:ln>
                <a:solidFill>
                  <a:schemeClr val="accent2">
                    <a:lumMod val="40000"/>
                    <a:lumOff val="60000"/>
                  </a:schemeClr>
                </a:solidFill>
              </a:rPr>
              <a:t>AND </a:t>
            </a:r>
            <a:br>
              <a:rPr lang="en-ID" sz="6000" b="1" dirty="0" smtClean="0">
                <a:ln w="22225">
                  <a:solidFill>
                    <a:schemeClr val="accent2"/>
                  </a:solidFill>
                  <a:prstDash val="solid"/>
                </a:ln>
                <a:solidFill>
                  <a:schemeClr val="accent2">
                    <a:lumMod val="40000"/>
                    <a:lumOff val="60000"/>
                  </a:schemeClr>
                </a:solidFill>
              </a:rPr>
            </a:br>
            <a:r>
              <a:rPr lang="en-ID" sz="6000" b="1" dirty="0" smtClean="0">
                <a:ln w="22225">
                  <a:solidFill>
                    <a:schemeClr val="accent2"/>
                  </a:solidFill>
                  <a:prstDash val="solid"/>
                </a:ln>
                <a:solidFill>
                  <a:schemeClr val="accent2">
                    <a:lumMod val="40000"/>
                    <a:lumOff val="60000"/>
                  </a:schemeClr>
                </a:solidFill>
              </a:rPr>
              <a:t>HANDLING REVISION</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3460633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r>
              <a:rPr lang="en-GB" altLang="zh-CN" smtClean="0">
                <a:ea typeface="SimSun" pitchFamily="2" charset="-122"/>
              </a:rPr>
              <a:t>Review process - decisions</a:t>
            </a:r>
          </a:p>
        </p:txBody>
      </p:sp>
      <p:sp>
        <p:nvSpPr>
          <p:cNvPr id="446467" name="Rectangle 3"/>
          <p:cNvSpPr>
            <a:spLocks noGrp="1" noChangeArrowheads="1"/>
          </p:cNvSpPr>
          <p:nvPr>
            <p:ph idx="1"/>
          </p:nvPr>
        </p:nvSpPr>
        <p:spPr>
          <a:xfrm>
            <a:off x="352426" y="1463040"/>
            <a:ext cx="7680960" cy="4724400"/>
          </a:xfrm>
          <a:prstGeom prst="rect">
            <a:avLst/>
          </a:prstGeom>
        </p:spPr>
        <p:txBody>
          <a:bodyPr>
            <a:noAutofit/>
          </a:bodyPr>
          <a:lstStyle/>
          <a:p>
            <a:pPr marL="0" indent="0" eaLnBrk="1" hangingPunct="1">
              <a:spcBef>
                <a:spcPts val="0"/>
              </a:spcBef>
              <a:buNone/>
            </a:pPr>
            <a:r>
              <a:rPr lang="en-GB" altLang="zh-CN" sz="2800" b="1" dirty="0" smtClean="0">
                <a:ea typeface="SimSun" pitchFamily="2" charset="-122"/>
              </a:rPr>
              <a:t>Decision by Editor usually fall into four categories:</a:t>
            </a:r>
            <a:br>
              <a:rPr lang="en-GB" altLang="zh-CN" sz="2800" b="1" dirty="0" smtClean="0">
                <a:ea typeface="SimSun" pitchFamily="2" charset="-122"/>
              </a:rPr>
            </a:br>
            <a:endParaRPr lang="en-GB" altLang="zh-CN" sz="2800" b="1" dirty="0" smtClean="0">
              <a:ea typeface="SimSun" pitchFamily="2" charset="-122"/>
            </a:endParaRPr>
          </a:p>
          <a:p>
            <a:pPr marL="514350" indent="-514350">
              <a:spcBef>
                <a:spcPts val="0"/>
              </a:spcBef>
              <a:buFont typeface="+mj-lt"/>
              <a:buAutoNum type="arabicPeriod"/>
            </a:pPr>
            <a:r>
              <a:rPr lang="en-GB" altLang="zh-CN" sz="2600" b="1" dirty="0" smtClean="0">
                <a:ea typeface="SimSun" pitchFamily="2" charset="-122"/>
              </a:rPr>
              <a:t>Reject; varies by journal, 30% - 90% is typical range Major revision required will require further refereeing (may still get rejected)</a:t>
            </a:r>
          </a:p>
          <a:p>
            <a:pPr marL="514350" indent="-514350">
              <a:spcBef>
                <a:spcPts val="0"/>
              </a:spcBef>
              <a:buFont typeface="+mj-lt"/>
              <a:buAutoNum type="arabicPeriod"/>
            </a:pPr>
            <a:r>
              <a:rPr lang="en-GB" altLang="zh-CN" sz="2600" b="1" dirty="0" smtClean="0">
                <a:ea typeface="SimSun" pitchFamily="2" charset="-122"/>
              </a:rPr>
              <a:t>Major/minor revision required; likely to be accepted once changes made (often not sent for further review)</a:t>
            </a:r>
          </a:p>
          <a:p>
            <a:pPr marL="514350" indent="-514350">
              <a:spcBef>
                <a:spcPts val="0"/>
              </a:spcBef>
              <a:buFont typeface="+mj-lt"/>
              <a:buAutoNum type="arabicPeriod"/>
            </a:pPr>
            <a:r>
              <a:rPr lang="en-GB" altLang="zh-CN" sz="2600" b="1" dirty="0" smtClean="0">
                <a:ea typeface="SimSun" pitchFamily="2" charset="-122"/>
              </a:rPr>
              <a:t>Accept immediately; very rare</a:t>
            </a:r>
          </a:p>
        </p:txBody>
      </p:sp>
      <p:sp>
        <p:nvSpPr>
          <p:cNvPr id="446465" name="Slide Number Placeholder 3"/>
          <p:cNvSpPr>
            <a:spLocks noGrp="1"/>
          </p:cNvSpPr>
          <p:nvPr>
            <p:ph type="sldNum" sz="quarter" idx="12"/>
          </p:nvPr>
        </p:nvSpPr>
        <p:spPr>
          <a:xfrm>
            <a:off x="7886700" y="6543676"/>
            <a:ext cx="876300" cy="24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GB" altLang="zh-CN" sz="900">
                <a:solidFill>
                  <a:schemeClr val="bg1"/>
                </a:solidFill>
              </a:rPr>
              <a:t>|    </a:t>
            </a:r>
            <a:fld id="{CD565DEA-636C-4C35-B40C-920D088FEB51}" type="slidenum">
              <a:rPr lang="en-GB" altLang="zh-CN" sz="900">
                <a:solidFill>
                  <a:schemeClr val="bg1"/>
                </a:solidFill>
              </a:rPr>
              <a:pPr/>
              <a:t>148</a:t>
            </a:fld>
            <a:endParaRPr lang="en-GB" altLang="zh-CN" sz="900">
              <a:solidFill>
                <a:schemeClr val="bg1"/>
              </a:solidFill>
            </a:endParaRPr>
          </a:p>
        </p:txBody>
      </p:sp>
    </p:spTree>
    <p:extLst>
      <p:ext uri="{BB962C8B-B14F-4D97-AF65-F5344CB8AC3E}">
        <p14:creationId xmlns:p14="http://schemas.microsoft.com/office/powerpoint/2010/main" val="37304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Handling Revisions</a:t>
            </a:r>
            <a:endParaRPr lang="id-ID" sz="4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70336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85993" y="1556792"/>
            <a:ext cx="2133918" cy="523220"/>
          </a:xfrm>
          <a:prstGeom prst="rect">
            <a:avLst/>
          </a:prstGeom>
          <a:noFill/>
        </p:spPr>
        <p:txBody>
          <a:bodyPr wrap="none" rtlCol="0">
            <a:spAutoFit/>
          </a:bodyPr>
          <a:lstStyle/>
          <a:p>
            <a:r>
              <a:rPr lang="en-ID" sz="2800" dirty="0" smtClean="0">
                <a:solidFill>
                  <a:schemeClr val="bg1"/>
                </a:solidFill>
              </a:rPr>
              <a:t>But be fast!</a:t>
            </a:r>
            <a:endParaRPr lang="en-US" sz="2800" dirty="0">
              <a:solidFill>
                <a:schemeClr val="bg1"/>
              </a:solidFill>
            </a:endParaRPr>
          </a:p>
        </p:txBody>
      </p:sp>
    </p:spTree>
    <p:extLst>
      <p:ext uri="{BB962C8B-B14F-4D97-AF65-F5344CB8AC3E}">
        <p14:creationId xmlns:p14="http://schemas.microsoft.com/office/powerpoint/2010/main" val="323020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1196752"/>
            <a:ext cx="8136903" cy="5112568"/>
          </a:xfrm>
          <a:prstGeom prst="rect">
            <a:avLst/>
          </a:prstGeom>
        </p:spPr>
      </p:pic>
      <p:sp>
        <p:nvSpPr>
          <p:cNvPr id="3" name="TextBox 2"/>
          <p:cNvSpPr txBox="1"/>
          <p:nvPr/>
        </p:nvSpPr>
        <p:spPr>
          <a:xfrm>
            <a:off x="1979712" y="404664"/>
            <a:ext cx="4666727" cy="600164"/>
          </a:xfrm>
          <a:prstGeom prst="rect">
            <a:avLst/>
          </a:prstGeom>
          <a:noFill/>
        </p:spPr>
        <p:txBody>
          <a:bodyPr wrap="none" rtlCol="0">
            <a:spAutoFit/>
          </a:bodyPr>
          <a:lstStyle/>
          <a:p>
            <a:r>
              <a:rPr lang="en-US" sz="3300" b="1" dirty="0"/>
              <a:t>DISRUPTIVE INNOVATION</a:t>
            </a:r>
          </a:p>
        </p:txBody>
      </p:sp>
    </p:spTree>
    <p:extLst>
      <p:ext uri="{BB962C8B-B14F-4D97-AF65-F5344CB8AC3E}">
        <p14:creationId xmlns:p14="http://schemas.microsoft.com/office/powerpoint/2010/main" val="24364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16042"/>
          </a:xfrm>
        </p:spPr>
        <p:txBody>
          <a:bodyPr>
            <a:noAutofit/>
          </a:bodyPr>
          <a:lstStyle/>
          <a:p>
            <a:r>
              <a:rPr lang="id-ID" sz="4000" b="1" dirty="0" smtClean="0"/>
              <a:t>Handling Rejections Cont’d </a:t>
            </a:r>
            <a:endParaRPr lang="id-ID"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30" y="1700808"/>
            <a:ext cx="80648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19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4572000" y="685800"/>
            <a:ext cx="4320480" cy="5370317"/>
          </a:xfrm>
          <a:prstGeom prst="rect">
            <a:avLst/>
          </a:prstGeom>
          <a:noFill/>
          <a:ln w="9525">
            <a:noFill/>
            <a:round/>
            <a:headEnd/>
            <a:tailEnd/>
          </a:ln>
        </p:spPr>
        <p:txBody>
          <a:bodyPr wrap="square" lIns="90000" tIns="46800" rIns="90000" bIns="46800">
            <a:prstTxWarp prst="textNoShape">
              <a:avLst/>
            </a:prstTxWarp>
            <a:spAutoFit/>
          </a:bodyPr>
          <a:lstStyle/>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400" b="1" dirty="0" err="1">
                <a:latin typeface="Tahoma" charset="0"/>
              </a:rPr>
              <a:t>Common</a:t>
            </a:r>
            <a:r>
              <a:rPr lang="es-ES_tradnl" sz="2400" b="1" dirty="0">
                <a:latin typeface="Tahoma" charset="0"/>
              </a:rPr>
              <a:t> </a:t>
            </a:r>
            <a:r>
              <a:rPr lang="es-ES_tradnl" sz="2400" b="1" dirty="0" err="1">
                <a:latin typeface="Tahoma" charset="0"/>
              </a:rPr>
              <a:t>pitfalls</a:t>
            </a:r>
            <a:r>
              <a:rPr lang="es-ES_tradnl" sz="2400" b="1" dirty="0">
                <a:latin typeface="Tahoma" charset="0"/>
              </a:rPr>
              <a:t>:</a:t>
            </a:r>
          </a:p>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a:latin typeface="Tahoma" charset="0"/>
              </a:rPr>
              <a:t>Wrong</a:t>
            </a:r>
            <a:r>
              <a:rPr lang="es-ES_tradnl" sz="2000" b="1" dirty="0">
                <a:latin typeface="Tahoma" charset="0"/>
              </a:rPr>
              <a:t> </a:t>
            </a:r>
            <a:r>
              <a:rPr lang="es-ES_tradnl" sz="2000" b="1" dirty="0" err="1">
                <a:latin typeface="Tahoma" charset="0"/>
              </a:rPr>
              <a:t>journal</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latin typeface="Tahoma" charset="0"/>
              </a:rPr>
              <a:t>Dual </a:t>
            </a:r>
            <a:r>
              <a:rPr lang="es-ES_tradnl" sz="2000" b="1" dirty="0" err="1">
                <a:latin typeface="Tahoma" charset="0"/>
              </a:rPr>
              <a:t>publication</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a:latin typeface="Tahoma" charset="0"/>
              </a:rPr>
              <a:t>Bad</a:t>
            </a:r>
            <a:r>
              <a:rPr lang="es-ES_tradnl" sz="2000" b="1" dirty="0">
                <a:latin typeface="Tahoma" charset="0"/>
              </a:rPr>
              <a:t> </a:t>
            </a:r>
            <a:r>
              <a:rPr lang="es-ES_tradnl" sz="2000" b="1" dirty="0" err="1">
                <a:latin typeface="Tahoma" charset="0"/>
              </a:rPr>
              <a:t>preparation</a:t>
            </a:r>
            <a:r>
              <a:rPr lang="es-ES_tradnl" sz="2000" b="1" dirty="0">
                <a:latin typeface="Tahoma" charset="0"/>
              </a:rPr>
              <a:t> of ms</a:t>
            </a: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a:latin typeface="Tahoma" charset="0"/>
              </a:rPr>
              <a:t>Weakly</a:t>
            </a:r>
            <a:r>
              <a:rPr lang="es-ES_tradnl" sz="2000" b="1" dirty="0">
                <a:latin typeface="Tahoma" charset="0"/>
              </a:rPr>
              <a:t> </a:t>
            </a:r>
            <a:r>
              <a:rPr lang="es-ES_tradnl" sz="2000" b="1" dirty="0" err="1">
                <a:latin typeface="Tahoma" charset="0"/>
              </a:rPr>
              <a:t>presented</a:t>
            </a:r>
            <a:r>
              <a:rPr lang="es-ES_tradnl" sz="2000" b="1" dirty="0">
                <a:latin typeface="Tahoma" charset="0"/>
              </a:rPr>
              <a:t> </a:t>
            </a:r>
            <a:r>
              <a:rPr lang="es-ES_tradnl" sz="2000" b="1" dirty="0" err="1">
                <a:latin typeface="Tahoma" charset="0"/>
              </a:rPr>
              <a:t>science</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smtClean="0">
                <a:latin typeface="Tahoma" charset="0"/>
              </a:rPr>
              <a:t>Localism</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a:latin typeface="Tahoma" charset="0"/>
              </a:rPr>
              <a:t>Lack</a:t>
            </a:r>
            <a:r>
              <a:rPr lang="es-ES_tradnl" sz="2000" b="1" dirty="0">
                <a:latin typeface="Tahoma" charset="0"/>
              </a:rPr>
              <a:t> of </a:t>
            </a:r>
            <a:r>
              <a:rPr lang="es-ES_tradnl" sz="2000" b="1" dirty="0" err="1">
                <a:latin typeface="Tahoma" charset="0"/>
              </a:rPr>
              <a:t>discussion</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err="1">
                <a:latin typeface="Tahoma" charset="0"/>
              </a:rPr>
              <a:t>Insignificant</a:t>
            </a:r>
            <a:r>
              <a:rPr lang="es-ES_tradnl" sz="2000" b="1" dirty="0">
                <a:latin typeface="Tahoma" charset="0"/>
              </a:rPr>
              <a:t> </a:t>
            </a:r>
            <a:r>
              <a:rPr lang="es-ES_tradnl" sz="2000" b="1" dirty="0" err="1">
                <a:latin typeface="Tahoma" charset="0"/>
              </a:rPr>
              <a:t>conclusions</a:t>
            </a:r>
            <a:endParaRPr lang="es-ES_tradnl" sz="2000" b="1" dirty="0">
              <a:latin typeface="Tahoma" charset="0"/>
            </a:endParaRPr>
          </a:p>
          <a:p>
            <a:pPr marL="342900" indent="-342900">
              <a:spcBef>
                <a:spcPts val="1125"/>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latin typeface="Tahoma" charset="0"/>
              </a:rPr>
              <a:t>Poor response </a:t>
            </a:r>
            <a:r>
              <a:rPr lang="es-ES_tradnl" sz="2000" b="1" dirty="0" err="1">
                <a:latin typeface="Tahoma" charset="0"/>
              </a:rPr>
              <a:t>to</a:t>
            </a:r>
            <a:r>
              <a:rPr lang="es-ES_tradnl" sz="2000" b="1" dirty="0">
                <a:latin typeface="Tahoma" charset="0"/>
              </a:rPr>
              <a:t> </a:t>
            </a:r>
            <a:r>
              <a:rPr lang="es-ES_tradnl" sz="2000" b="1" dirty="0" err="1">
                <a:latin typeface="Tahoma" charset="0"/>
              </a:rPr>
              <a:t>reviews</a:t>
            </a:r>
            <a:endParaRPr lang="es-ES_tradnl" sz="2000" b="1" dirty="0">
              <a:latin typeface="Tahoma" charset="0"/>
            </a:endParaRPr>
          </a:p>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b="1" dirty="0">
              <a:latin typeface="Tahoma" charset="0"/>
            </a:endParaRPr>
          </a:p>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b="1" dirty="0">
              <a:latin typeface="Tahoma" charset="0"/>
            </a:endParaRPr>
          </a:p>
        </p:txBody>
      </p:sp>
      <p:pic>
        <p:nvPicPr>
          <p:cNvPr id="41987" name="Picture 3"/>
          <p:cNvPicPr>
            <a:picLocks noChangeAspect="1"/>
          </p:cNvPicPr>
          <p:nvPr/>
        </p:nvPicPr>
        <p:blipFill>
          <a:blip r:embed="rId3"/>
          <a:srcRect/>
          <a:stretch>
            <a:fillRect/>
          </a:stretch>
        </p:blipFill>
        <p:spPr bwMode="auto">
          <a:xfrm>
            <a:off x="467544" y="764704"/>
            <a:ext cx="3696745" cy="5336505"/>
          </a:xfrm>
          <a:prstGeom prst="rect">
            <a:avLst/>
          </a:prstGeom>
          <a:noFill/>
          <a:ln w="9525">
            <a:noFill/>
            <a:miter lim="800000"/>
            <a:headEnd/>
            <a:tailEnd/>
          </a:ln>
        </p:spPr>
      </p:pic>
    </p:spTree>
    <p:extLst>
      <p:ext uri="{BB962C8B-B14F-4D97-AF65-F5344CB8AC3E}">
        <p14:creationId xmlns:p14="http://schemas.microsoft.com/office/powerpoint/2010/main" val="1036170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620688"/>
            <a:ext cx="8229600" cy="5505475"/>
          </a:xfrm>
          <a:prstGeom prst="rect">
            <a:avLst/>
          </a:prstGeom>
        </p:spPr>
        <p:txBody>
          <a:bodyPr>
            <a:noAutofit/>
          </a:bodyPr>
          <a:lstStyle/>
          <a:p>
            <a:pPr>
              <a:buFont typeface="Wingdings" pitchFamily="2" charset="2"/>
              <a:buNone/>
            </a:pPr>
            <a:r>
              <a:rPr lang="id-ID" altLang="zh-CN" sz="2400" dirty="0" smtClean="0"/>
              <a:t>Contd. </a:t>
            </a:r>
            <a:endParaRPr lang="en-US" altLang="zh-CN" sz="2400" dirty="0"/>
          </a:p>
          <a:p>
            <a:pPr marL="457200" indent="-457200">
              <a:buFont typeface="Arial" pitchFamily="34" charset="0"/>
              <a:buChar char="•"/>
            </a:pPr>
            <a:r>
              <a:rPr lang="en-US" altLang="zh-CN" sz="2400" dirty="0" smtClean="0"/>
              <a:t>reports </a:t>
            </a:r>
            <a:r>
              <a:rPr lang="en-US" altLang="zh-CN" sz="2400" dirty="0"/>
              <a:t>of no scientific interest</a:t>
            </a:r>
          </a:p>
          <a:p>
            <a:pPr marL="457200" indent="-457200">
              <a:buFont typeface="Arial" pitchFamily="34" charset="0"/>
              <a:buChar char="•"/>
            </a:pPr>
            <a:r>
              <a:rPr lang="en-US" altLang="zh-CN" sz="2400" dirty="0" smtClean="0"/>
              <a:t>out </a:t>
            </a:r>
            <a:r>
              <a:rPr lang="en-US" altLang="zh-CN" sz="2400" dirty="0"/>
              <a:t>of date work </a:t>
            </a:r>
          </a:p>
          <a:p>
            <a:pPr marL="457200" indent="-457200">
              <a:buFont typeface="Arial" pitchFamily="34" charset="0"/>
              <a:buChar char="•"/>
            </a:pPr>
            <a:r>
              <a:rPr lang="en-US" altLang="zh-CN" sz="2400" dirty="0" smtClean="0"/>
              <a:t>duplication </a:t>
            </a:r>
            <a:r>
              <a:rPr lang="en-US" altLang="zh-CN" sz="2400" dirty="0"/>
              <a:t>of previously published work</a:t>
            </a:r>
          </a:p>
          <a:p>
            <a:pPr marL="457200" indent="-457200">
              <a:buFont typeface="Arial" pitchFamily="34" charset="0"/>
              <a:buChar char="•"/>
            </a:pPr>
            <a:r>
              <a:rPr lang="en-US" altLang="zh-CN" sz="2400" dirty="0" smtClean="0"/>
              <a:t>incorrect/unacceptable </a:t>
            </a:r>
            <a:r>
              <a:rPr lang="en-US" altLang="zh-CN" sz="2400" dirty="0"/>
              <a:t>conclusions</a:t>
            </a:r>
          </a:p>
          <a:p>
            <a:pPr marL="457200" indent="-457200">
              <a:buFont typeface="Arial" pitchFamily="34" charset="0"/>
              <a:buChar char="•"/>
            </a:pPr>
            <a:r>
              <a:rPr lang="en-US" altLang="zh-CN" sz="2400" dirty="0" smtClean="0"/>
              <a:t>“ </a:t>
            </a:r>
            <a:r>
              <a:rPr lang="en-US" altLang="zh-CN" sz="2400" dirty="0"/>
              <a:t>salami-sliced” papers: </a:t>
            </a:r>
            <a:r>
              <a:rPr lang="en-US" altLang="zh-CN" sz="2400" dirty="0" smtClean="0"/>
              <a:t>datasets </a:t>
            </a:r>
            <a:r>
              <a:rPr lang="en-US" altLang="zh-CN" sz="2400" dirty="0"/>
              <a:t>too small to be </a:t>
            </a:r>
            <a:r>
              <a:rPr lang="en-US" altLang="zh-CN" sz="2400" dirty="0" smtClean="0"/>
              <a:t>meaningful</a:t>
            </a:r>
            <a:r>
              <a:rPr lang="id-ID" altLang="zh-CN" sz="2400" dirty="0" smtClean="0"/>
              <a:t> covered by bigger unimportant parts</a:t>
            </a:r>
            <a:endParaRPr lang="en-ID" altLang="zh-CN" sz="2400" dirty="0"/>
          </a:p>
          <a:p>
            <a:pPr marL="457200" indent="-457200">
              <a:buFont typeface="Arial" pitchFamily="34" charset="0"/>
              <a:buChar char="•"/>
            </a:pPr>
            <a:r>
              <a:rPr lang="en-US" sz="2400" dirty="0" smtClean="0"/>
              <a:t>Lack </a:t>
            </a:r>
            <a:r>
              <a:rPr lang="en-US" sz="2400" dirty="0"/>
              <a:t>of </a:t>
            </a:r>
            <a:r>
              <a:rPr lang="en-US" sz="2400" dirty="0" smtClean="0"/>
              <a:t>time</a:t>
            </a:r>
          </a:p>
          <a:p>
            <a:pPr marL="457200" indent="-457200">
              <a:buFont typeface="Arial" pitchFamily="34" charset="0"/>
              <a:buChar char="•"/>
            </a:pPr>
            <a:r>
              <a:rPr lang="en-US" sz="2400" dirty="0" smtClean="0"/>
              <a:t>Unfamiliarity </a:t>
            </a:r>
            <a:r>
              <a:rPr lang="en-US" sz="2400" dirty="0"/>
              <a:t>with the process (don’t know where to </a:t>
            </a:r>
            <a:r>
              <a:rPr lang="en-US" sz="2400" dirty="0" smtClean="0"/>
              <a:t>begin)</a:t>
            </a:r>
          </a:p>
          <a:p>
            <a:pPr marL="457200" indent="-457200">
              <a:buFont typeface="Arial" pitchFamily="34" charset="0"/>
              <a:buChar char="•"/>
            </a:pPr>
            <a:r>
              <a:rPr lang="en-US" sz="2400" dirty="0" smtClean="0"/>
              <a:t>Bad </a:t>
            </a:r>
            <a:r>
              <a:rPr lang="en-US" sz="2400" dirty="0"/>
              <a:t>experiences (rejection &amp; criticism</a:t>
            </a:r>
            <a:r>
              <a:rPr lang="en-US" sz="2400" dirty="0" smtClean="0"/>
              <a:t>)</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116632"/>
            <a:ext cx="1894302" cy="1564524"/>
          </a:xfrm>
          <a:prstGeom prst="rect">
            <a:avLst/>
          </a:prstGeom>
        </p:spPr>
      </p:pic>
    </p:spTree>
    <p:extLst>
      <p:ext uri="{BB962C8B-B14F-4D97-AF65-F5344CB8AC3E}">
        <p14:creationId xmlns:p14="http://schemas.microsoft.com/office/powerpoint/2010/main" val="397762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b="1" dirty="0" smtClean="0">
                <a:solidFill>
                  <a:schemeClr val="tx1"/>
                </a:solidFill>
                <a:latin typeface="Arial" charset="0"/>
              </a:rPr>
              <a:t>Contd.</a:t>
            </a:r>
            <a:endParaRPr lang="id-ID" dirty="0"/>
          </a:p>
        </p:txBody>
      </p:sp>
      <p:sp>
        <p:nvSpPr>
          <p:cNvPr id="3" name="Content Placeholder 2"/>
          <p:cNvSpPr>
            <a:spLocks noGrp="1"/>
          </p:cNvSpPr>
          <p:nvPr>
            <p:ph idx="1"/>
          </p:nvPr>
        </p:nvSpPr>
        <p:spPr>
          <a:xfrm>
            <a:off x="457200" y="1360338"/>
            <a:ext cx="8229600" cy="4137323"/>
          </a:xfrm>
          <a:prstGeom prst="rect">
            <a:avLst/>
          </a:prstGeom>
        </p:spPr>
        <p:txBody>
          <a:bodyPr>
            <a:normAutofit/>
          </a:bodyPr>
          <a:lstStyle/>
          <a:p>
            <a:pPr>
              <a:lnSpc>
                <a:spcPct val="150000"/>
              </a:lnSpc>
            </a:pPr>
            <a:r>
              <a:rPr lang="en-US" sz="2400" dirty="0" smtClean="0">
                <a:solidFill>
                  <a:schemeClr val="tx1"/>
                </a:solidFill>
                <a:latin typeface="Arial" charset="0"/>
              </a:rPr>
              <a:t>Topic is not of broad interest</a:t>
            </a:r>
          </a:p>
          <a:p>
            <a:pPr>
              <a:lnSpc>
                <a:spcPct val="150000"/>
              </a:lnSpc>
            </a:pPr>
            <a:r>
              <a:rPr lang="en-US" sz="2400" dirty="0" smtClean="0">
                <a:solidFill>
                  <a:schemeClr val="tx1"/>
                </a:solidFill>
                <a:latin typeface="Arial" charset="0"/>
              </a:rPr>
              <a:t>Result is too small of an advance</a:t>
            </a:r>
          </a:p>
          <a:p>
            <a:pPr>
              <a:lnSpc>
                <a:spcPct val="150000"/>
              </a:lnSpc>
            </a:pPr>
            <a:r>
              <a:rPr lang="en-US" sz="2400" dirty="0" smtClean="0">
                <a:solidFill>
                  <a:schemeClr val="tx1"/>
                </a:solidFill>
                <a:latin typeface="Arial" charset="0"/>
              </a:rPr>
              <a:t>Conclusions are not convincing</a:t>
            </a:r>
          </a:p>
          <a:p>
            <a:pPr>
              <a:lnSpc>
                <a:spcPct val="150000"/>
              </a:lnSpc>
            </a:pPr>
            <a:r>
              <a:rPr lang="en-US" sz="2400" dirty="0" smtClean="0">
                <a:solidFill>
                  <a:schemeClr val="tx1"/>
                </a:solidFill>
                <a:latin typeface="Arial" charset="0"/>
              </a:rPr>
              <a:t>Interpretations are poorly supported</a:t>
            </a:r>
          </a:p>
          <a:p>
            <a:pPr>
              <a:lnSpc>
                <a:spcPct val="150000"/>
              </a:lnSpc>
            </a:pPr>
            <a:r>
              <a:rPr lang="en-US" sz="2400" dirty="0" smtClean="0">
                <a:solidFill>
                  <a:schemeClr val="tx1"/>
                </a:solidFill>
                <a:latin typeface="Arial" charset="0"/>
              </a:rPr>
              <a:t>Insufficient mechanistic insight</a:t>
            </a:r>
          </a:p>
          <a:p>
            <a:pPr>
              <a:lnSpc>
                <a:spcPct val="150000"/>
              </a:lnSpc>
            </a:pPr>
            <a:r>
              <a:rPr lang="en-US" sz="2400" dirty="0" smtClean="0">
                <a:solidFill>
                  <a:schemeClr val="tx1"/>
                </a:solidFill>
                <a:latin typeface="Arial" charset="0"/>
              </a:rPr>
              <a:t>Insufficient evidence of relevance</a:t>
            </a:r>
          </a:p>
        </p:txBody>
      </p:sp>
    </p:spTree>
    <p:extLst>
      <p:ext uri="{BB962C8B-B14F-4D97-AF65-F5344CB8AC3E}">
        <p14:creationId xmlns:p14="http://schemas.microsoft.com/office/powerpoint/2010/main" val="326706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539552" y="1556792"/>
            <a:ext cx="8229600" cy="4038600"/>
          </a:xfrm>
          <a:prstGeom prst="rect">
            <a:avLst/>
          </a:prstGeom>
        </p:spPr>
        <p:txBody>
          <a:bodyPr>
            <a:noAutofit/>
          </a:bodyPr>
          <a:lstStyle/>
          <a:p>
            <a:pPr marL="285750" indent="-285750">
              <a:spcBef>
                <a:spcPts val="0"/>
              </a:spcBef>
              <a:buFont typeface="Arial" pitchFamily="34" charset="0"/>
              <a:buChar char="•"/>
            </a:pPr>
            <a:r>
              <a:rPr lang="en-US" altLang="zh-CN" sz="2400" dirty="0">
                <a:latin typeface="Calibri Light" panose="020F0302020204030204" pitchFamily="34" charset="0"/>
                <a:cs typeface="Calibri Light" panose="020F0302020204030204" pitchFamily="34" charset="0"/>
              </a:rPr>
              <a:t>English is </a:t>
            </a:r>
            <a:r>
              <a:rPr lang="en-US" altLang="zh-CN" sz="2400" dirty="0" smtClean="0">
                <a:latin typeface="Calibri Light" panose="020F0302020204030204" pitchFamily="34" charset="0"/>
                <a:cs typeface="Calibri Light" panose="020F0302020204030204" pitchFamily="34" charset="0"/>
              </a:rPr>
              <a:t>poor</a:t>
            </a:r>
            <a:r>
              <a:rPr lang="id-ID" altLang="zh-CN" sz="2400" dirty="0" smtClean="0">
                <a:latin typeface="Calibri Light" panose="020F0302020204030204" pitchFamily="34" charset="0"/>
                <a:cs typeface="Calibri Light" panose="020F0302020204030204" pitchFamily="34" charset="0"/>
              </a:rPr>
              <a:t> (Alternative solutions)</a:t>
            </a: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r>
              <a:rPr lang="en-US" altLang="zh-CN" sz="2400" dirty="0">
                <a:latin typeface="Calibri Light" panose="020F0302020204030204" pitchFamily="34" charset="0"/>
                <a:cs typeface="Calibri Light" panose="020F0302020204030204" pitchFamily="34" charset="0"/>
              </a:rPr>
              <a:t>Papers which are deeply out of scope of our journal</a:t>
            </a:r>
          </a:p>
          <a:p>
            <a:pPr marL="285750" indent="-285750">
              <a:spcBef>
                <a:spcPts val="0"/>
              </a:spcBef>
              <a:buFont typeface="Arial" pitchFamily="34" charset="0"/>
              <a:buChar char="•"/>
            </a:pP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r>
              <a:rPr lang="en-US" altLang="zh-CN" sz="2400" dirty="0">
                <a:latin typeface="Calibri Light" panose="020F0302020204030204" pitchFamily="34" charset="0"/>
                <a:cs typeface="Calibri Light" panose="020F0302020204030204" pitchFamily="34" charset="0"/>
              </a:rPr>
              <a:t>Failure to format the paper according to the guide for authors</a:t>
            </a:r>
          </a:p>
          <a:p>
            <a:pPr marL="285750" indent="-285750">
              <a:spcBef>
                <a:spcPts val="0"/>
              </a:spcBef>
              <a:buFont typeface="Arial" pitchFamily="34" charset="0"/>
              <a:buChar char="•"/>
            </a:pP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r>
              <a:rPr lang="en-US" altLang="zh-CN" sz="2400" dirty="0">
                <a:latin typeface="Calibri Light" panose="020F0302020204030204" pitchFamily="34" charset="0"/>
                <a:cs typeface="Calibri Light" panose="020F0302020204030204" pitchFamily="34" charset="0"/>
              </a:rPr>
              <a:t>Inadequate response to reviewers</a:t>
            </a:r>
          </a:p>
          <a:p>
            <a:pPr marL="285750" indent="-285750">
              <a:spcBef>
                <a:spcPts val="0"/>
              </a:spcBef>
              <a:buFont typeface="Arial" pitchFamily="34" charset="0"/>
              <a:buChar char="•"/>
            </a:pP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r>
              <a:rPr lang="en-US" altLang="zh-CN" sz="2400" dirty="0">
                <a:latin typeface="Calibri Light" panose="020F0302020204030204" pitchFamily="34" charset="0"/>
                <a:cs typeface="Calibri Light" panose="020F0302020204030204" pitchFamily="34" charset="0"/>
              </a:rPr>
              <a:t>Multiple submissions</a:t>
            </a:r>
          </a:p>
          <a:p>
            <a:pPr marL="285750" indent="-285750">
              <a:spcBef>
                <a:spcPts val="0"/>
              </a:spcBef>
              <a:buFont typeface="Arial" pitchFamily="34" charset="0"/>
              <a:buChar char="•"/>
            </a:pPr>
            <a:endParaRPr lang="en-US" altLang="zh-CN" sz="2400" dirty="0">
              <a:latin typeface="Calibri Light" panose="020F0302020204030204" pitchFamily="34" charset="0"/>
              <a:cs typeface="Calibri Light" panose="020F0302020204030204" pitchFamily="34" charset="0"/>
            </a:endParaRPr>
          </a:p>
          <a:p>
            <a:pPr marL="285750" indent="-285750">
              <a:spcBef>
                <a:spcPts val="0"/>
              </a:spcBef>
              <a:buFont typeface="Arial" pitchFamily="34" charset="0"/>
              <a:buChar char="•"/>
            </a:pPr>
            <a:r>
              <a:rPr lang="en-US" altLang="zh-CN" sz="2400" dirty="0" smtClean="0">
                <a:latin typeface="Calibri Light" panose="020F0302020204030204" pitchFamily="34" charset="0"/>
                <a:cs typeface="Calibri Light" panose="020F0302020204030204" pitchFamily="34" charset="0"/>
              </a:rPr>
              <a:t>Plagiarism </a:t>
            </a:r>
            <a:r>
              <a:rPr lang="en-US" altLang="zh-CN" sz="2400" dirty="0">
                <a:latin typeface="Calibri Light" panose="020F0302020204030204" pitchFamily="34" charset="0"/>
                <a:cs typeface="Calibri Light" panose="020F0302020204030204" pitchFamily="34" charset="0"/>
              </a:rPr>
              <a:t>(especially of small parts of a paper)</a:t>
            </a:r>
          </a:p>
        </p:txBody>
      </p:sp>
      <p:sp>
        <p:nvSpPr>
          <p:cNvPr id="9220" name="Text Box 4"/>
          <p:cNvSpPr txBox="1">
            <a:spLocks noChangeArrowheads="1"/>
          </p:cNvSpPr>
          <p:nvPr/>
        </p:nvSpPr>
        <p:spPr bwMode="auto">
          <a:xfrm>
            <a:off x="228600" y="692696"/>
            <a:ext cx="8231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d-ID" altLang="zh-CN" sz="3600" b="1" dirty="0" smtClean="0"/>
              <a:t>Contd.</a:t>
            </a:r>
            <a:endParaRPr lang="en-US" altLang="zh-CN" sz="3600" b="1" dirty="0"/>
          </a:p>
        </p:txBody>
      </p:sp>
    </p:spTree>
    <p:extLst>
      <p:ext uri="{BB962C8B-B14F-4D97-AF65-F5344CB8AC3E}">
        <p14:creationId xmlns:p14="http://schemas.microsoft.com/office/powerpoint/2010/main" val="393189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zh-CN" sz="2800" b="1" dirty="0" smtClean="0">
                <a:latin typeface="Arial Black" pitchFamily="34" charset="0"/>
              </a:rPr>
              <a:t>ENGLISH IS POOR</a:t>
            </a:r>
            <a:r>
              <a:rPr lang="id-ID" altLang="zh-CN" sz="2800" b="1" dirty="0" smtClean="0">
                <a:latin typeface="Arial Black" pitchFamily="34" charset="0"/>
              </a:rPr>
              <a:t> </a:t>
            </a:r>
            <a:r>
              <a:rPr lang="en-ID" altLang="zh-CN" sz="2800" b="1" dirty="0" smtClean="0">
                <a:latin typeface="Arial Black" pitchFamily="34" charset="0"/>
              </a:rPr>
              <a:t/>
            </a:r>
            <a:br>
              <a:rPr lang="en-ID" altLang="zh-CN" sz="2800" b="1" dirty="0" smtClean="0">
                <a:latin typeface="Arial Black" pitchFamily="34" charset="0"/>
              </a:rPr>
            </a:br>
            <a:r>
              <a:rPr lang="id-ID" altLang="zh-CN" sz="2800" b="1" dirty="0" smtClean="0">
                <a:latin typeface="Arial Black" pitchFamily="34" charset="0"/>
              </a:rPr>
              <a:t>(ALTERNATIVE SOLUTIONS)</a:t>
            </a:r>
            <a:endParaRPr lang="id-ID" sz="2800" dirty="0"/>
          </a:p>
        </p:txBody>
      </p:sp>
      <p:sp>
        <p:nvSpPr>
          <p:cNvPr id="2" name="Content Placeholder 1"/>
          <p:cNvSpPr>
            <a:spLocks noGrp="1"/>
          </p:cNvSpPr>
          <p:nvPr>
            <p:ph idx="1"/>
          </p:nvPr>
        </p:nvSpPr>
        <p:spPr>
          <a:xfrm>
            <a:off x="611560" y="1700808"/>
            <a:ext cx="7680960" cy="4724400"/>
          </a:xfrm>
          <a:prstGeom prst="rect">
            <a:avLst/>
          </a:prstGeom>
        </p:spPr>
        <p:txBody>
          <a:bodyPr>
            <a:normAutofit fontScale="92500" lnSpcReduction="20000"/>
          </a:bodyPr>
          <a:lstStyle/>
          <a:p>
            <a:pPr marL="285750" indent="-285750">
              <a:buFont typeface="Arial" pitchFamily="34" charset="0"/>
              <a:buChar char="•"/>
            </a:pPr>
            <a:r>
              <a:rPr lang="id-ID" sz="3400" b="1" dirty="0" smtClean="0">
                <a:latin typeface="Calibri Light" panose="020F0302020204030204" pitchFamily="34" charset="0"/>
                <a:cs typeface="Calibri Light" panose="020F0302020204030204" pitchFamily="34" charset="0"/>
              </a:rPr>
              <a:t>Work with native professor / expert</a:t>
            </a:r>
          </a:p>
          <a:p>
            <a:pPr marL="285750" indent="-285750">
              <a:buFont typeface="Arial" pitchFamily="34" charset="0"/>
              <a:buChar char="•"/>
            </a:pPr>
            <a:r>
              <a:rPr lang="id-ID" sz="3400" b="1" dirty="0" smtClean="0">
                <a:latin typeface="Calibri Light" panose="020F0302020204030204" pitchFamily="34" charset="0"/>
                <a:cs typeface="Calibri Light" panose="020F0302020204030204" pitchFamily="34" charset="0"/>
              </a:rPr>
              <a:t>Translating the paper to Elsevier / Sage</a:t>
            </a:r>
          </a:p>
          <a:p>
            <a:endParaRPr lang="id-ID" sz="2400" b="1" dirty="0" smtClean="0">
              <a:latin typeface="Calibri Light" panose="020F0302020204030204" pitchFamily="34" charset="0"/>
              <a:cs typeface="Calibri Light" panose="020F0302020204030204" pitchFamily="34" charset="0"/>
              <a:hlinkClick r:id=""/>
            </a:endParaRPr>
          </a:p>
          <a:p>
            <a:r>
              <a:rPr lang="id-ID" sz="2400" b="1" dirty="0" smtClean="0">
                <a:latin typeface="Calibri Light" panose="020F0302020204030204" pitchFamily="34" charset="0"/>
                <a:cs typeface="Calibri Light" panose="020F0302020204030204" pitchFamily="34" charset="0"/>
                <a:hlinkClick r:id=""/>
              </a:rPr>
              <a:t>http</a:t>
            </a:r>
            <a:r>
              <a:rPr lang="id-ID" sz="2400" b="1" dirty="0">
                <a:latin typeface="Calibri Light" panose="020F0302020204030204" pitchFamily="34" charset="0"/>
                <a:cs typeface="Calibri Light" panose="020F0302020204030204" pitchFamily="34" charset="0"/>
                <a:hlinkClick r:id="rId2"/>
              </a:rPr>
              <a:t>://languageservices.sagepub.com/en</a:t>
            </a:r>
            <a:r>
              <a:rPr lang="id-ID" sz="2400" b="1" dirty="0" smtClean="0">
                <a:latin typeface="Calibri Light" panose="020F0302020204030204" pitchFamily="34" charset="0"/>
                <a:cs typeface="Calibri Light" panose="020F0302020204030204" pitchFamily="34" charset="0"/>
                <a:hlinkClick r:id="rId2"/>
              </a:rPr>
              <a:t>/</a:t>
            </a:r>
            <a:endParaRPr lang="id-ID" sz="2400" b="1" dirty="0" smtClean="0">
              <a:latin typeface="Calibri Light" panose="020F0302020204030204" pitchFamily="34" charset="0"/>
              <a:cs typeface="Calibri Light" panose="020F0302020204030204" pitchFamily="34" charset="0"/>
            </a:endParaRPr>
          </a:p>
          <a:p>
            <a:endParaRPr lang="id-ID" sz="2400" b="1" dirty="0" smtClean="0">
              <a:latin typeface="Calibri Light" panose="020F0302020204030204" pitchFamily="34" charset="0"/>
              <a:cs typeface="Calibri Light" panose="020F0302020204030204" pitchFamily="34" charset="0"/>
            </a:endParaRPr>
          </a:p>
          <a:p>
            <a:r>
              <a:rPr lang="id-ID" sz="2400" b="1" dirty="0" smtClean="0">
                <a:latin typeface="Calibri Light" panose="020F0302020204030204" pitchFamily="34" charset="0"/>
                <a:cs typeface="Calibri Light" panose="020F0302020204030204" pitchFamily="34" charset="0"/>
              </a:rPr>
              <a:t>http</a:t>
            </a:r>
            <a:r>
              <a:rPr lang="id-ID" sz="2400" b="1" dirty="0">
                <a:latin typeface="Calibri Light" panose="020F0302020204030204" pitchFamily="34" charset="0"/>
                <a:cs typeface="Calibri Light" panose="020F0302020204030204" pitchFamily="34" charset="0"/>
              </a:rPr>
              <a:t>://webshop.elsevier.com/languageservices/translationservices/?</a:t>
            </a:r>
            <a:r>
              <a:rPr lang="id-ID" sz="2400" b="1" dirty="0" smtClean="0">
                <a:latin typeface="Calibri Light" panose="020F0302020204030204" pitchFamily="34" charset="0"/>
                <a:cs typeface="Calibri Light" panose="020F0302020204030204" pitchFamily="34" charset="0"/>
              </a:rPr>
              <a:t>utm_expid=37006409-0.QnN5pc0HSwu6_hWqak-c2w.0&amp;utm_referrer=http%3A%2F%2Fwww.google.com%2Furl%3Fsa%3Dt%26rct%3Dj%26q%3D%26esrc%3Ds%26source%3Dweb%26cd%3D28%26ved%3D0COUBEBYwGw%26url%3Dhttp%253A%252F%252Fwebshop.elsevier.com%252Flanguageservices%252Ftranslationservices%252F%26ei%3DRgBqVLmzF8KGuAS1qILICQ%26usg%3DAFQjCNFQYLw-OGi4QWjjAtr9g7nGIuuNQw%26sig2%3D3vC8tt_XGjHtqhQcu5bXHA</a:t>
            </a:r>
          </a:p>
          <a:p>
            <a:endParaRPr lang="id-ID"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56270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95536" y="476672"/>
            <a:ext cx="7772400" cy="908720"/>
          </a:xfrm>
        </p:spPr>
        <p:txBody>
          <a:bodyPr>
            <a:normAutofit fontScale="90000"/>
          </a:bodyPr>
          <a:lstStyle/>
          <a:p>
            <a:pPr algn="l"/>
            <a:r>
              <a:rPr lang="en-US" altLang="zh-CN" b="1" dirty="0" smtClean="0">
                <a:hlinkClick r:id="rId2" action="ppaction://hlinkfile"/>
              </a:rPr>
              <a:t>Plagiarism</a:t>
            </a:r>
            <a:endParaRPr lang="en-US" altLang="zh-CN" b="1" dirty="0">
              <a:hlinkClick r:id="rId2" action="ppaction://hlinkfile"/>
            </a:endParaRPr>
          </a:p>
        </p:txBody>
      </p:sp>
      <p:sp>
        <p:nvSpPr>
          <p:cNvPr id="37891" name="Rectangle 3"/>
          <p:cNvSpPr>
            <a:spLocks noGrp="1" noChangeArrowheads="1"/>
          </p:cNvSpPr>
          <p:nvPr>
            <p:ph type="subTitle" idx="1"/>
          </p:nvPr>
        </p:nvSpPr>
        <p:spPr>
          <a:xfrm>
            <a:off x="539552" y="1700808"/>
            <a:ext cx="8352928" cy="4320332"/>
          </a:xfrm>
        </p:spPr>
        <p:txBody>
          <a:bodyPr>
            <a:normAutofit/>
          </a:bodyPr>
          <a:lstStyle/>
          <a:p>
            <a:pPr>
              <a:lnSpc>
                <a:spcPct val="90000"/>
              </a:lnSpc>
            </a:pPr>
            <a:r>
              <a:rPr lang="en-US" altLang="zh-CN" sz="1800" b="1" dirty="0">
                <a:solidFill>
                  <a:schemeClr val="tx1"/>
                </a:solidFill>
              </a:rPr>
              <a:t>“Plagiarism is the appropriation of another person’s </a:t>
            </a:r>
            <a:r>
              <a:rPr lang="en-US" altLang="zh-CN" sz="1800" b="1" dirty="0" err="1">
                <a:solidFill>
                  <a:schemeClr val="tx1"/>
                </a:solidFill>
              </a:rPr>
              <a:t>ideas,processes,results,or</a:t>
            </a:r>
            <a:r>
              <a:rPr lang="en-US" altLang="zh-CN" sz="1800" b="1" dirty="0">
                <a:solidFill>
                  <a:schemeClr val="tx1"/>
                </a:solidFill>
              </a:rPr>
              <a:t> words without giving appropriate credit, including those obtained through confidential review of others’ research proposals and manuscripts </a:t>
            </a:r>
            <a:r>
              <a:rPr lang="en-US" altLang="zh-CN" sz="1800" b="1" dirty="0" smtClean="0">
                <a:solidFill>
                  <a:schemeClr val="tx1"/>
                </a:solidFill>
              </a:rPr>
              <a:t>”</a:t>
            </a:r>
            <a:endParaRPr lang="id-ID" altLang="zh-CN" sz="1800" b="1" dirty="0" smtClean="0">
              <a:solidFill>
                <a:schemeClr val="tx1"/>
              </a:solidFill>
            </a:endParaRPr>
          </a:p>
          <a:p>
            <a:pPr>
              <a:lnSpc>
                <a:spcPct val="90000"/>
              </a:lnSpc>
            </a:pPr>
            <a:r>
              <a:rPr lang="en-US" altLang="zh-CN" sz="1800" b="1" dirty="0" smtClean="0">
                <a:solidFill>
                  <a:schemeClr val="tx1"/>
                </a:solidFill>
              </a:rPr>
              <a:t>(</a:t>
            </a:r>
            <a:r>
              <a:rPr lang="en-US" altLang="zh-CN" sz="1800" b="1" dirty="0">
                <a:solidFill>
                  <a:schemeClr val="tx1"/>
                </a:solidFill>
              </a:rPr>
              <a:t>the Federal Office of Science and Technology Policy,1999).</a:t>
            </a:r>
          </a:p>
          <a:p>
            <a:pPr>
              <a:lnSpc>
                <a:spcPct val="90000"/>
              </a:lnSpc>
            </a:pPr>
            <a:endParaRPr lang="en-ID" altLang="zh-CN" sz="1800" b="1" dirty="0" smtClean="0">
              <a:solidFill>
                <a:schemeClr val="tx1"/>
              </a:solidFill>
            </a:endParaRPr>
          </a:p>
          <a:p>
            <a:pPr>
              <a:lnSpc>
                <a:spcPct val="90000"/>
              </a:lnSpc>
            </a:pPr>
            <a:endParaRPr lang="en-US" altLang="zh-CN" sz="1800" b="1" dirty="0">
              <a:solidFill>
                <a:schemeClr val="tx1"/>
              </a:solidFill>
            </a:endParaRPr>
          </a:p>
          <a:p>
            <a:pPr>
              <a:lnSpc>
                <a:spcPct val="90000"/>
              </a:lnSpc>
            </a:pPr>
            <a:r>
              <a:rPr lang="en-US" altLang="zh-CN" sz="1800" b="1" dirty="0">
                <a:solidFill>
                  <a:schemeClr val="tx1"/>
                </a:solidFill>
              </a:rPr>
              <a:t>“Presenting the data or interpretations of others without crediting them, and thereby gaining for yourself the rewards earned by others is theft, and it eliminates the motivation of working scientists to generate new data and interpretations.”</a:t>
            </a:r>
          </a:p>
          <a:p>
            <a:pPr>
              <a:lnSpc>
                <a:spcPct val="90000"/>
              </a:lnSpc>
            </a:pPr>
            <a:r>
              <a:rPr lang="en-US" altLang="zh-CN" sz="1800" b="1" dirty="0" smtClean="0">
                <a:solidFill>
                  <a:schemeClr val="tx1"/>
                </a:solidFill>
              </a:rPr>
              <a:t>---</a:t>
            </a:r>
            <a:r>
              <a:rPr lang="en-US" altLang="zh-CN" sz="1800" b="1" dirty="0">
                <a:solidFill>
                  <a:schemeClr val="tx1"/>
                </a:solidFill>
              </a:rPr>
              <a:t>Bruce </a:t>
            </a:r>
            <a:r>
              <a:rPr lang="en-US" altLang="zh-CN" sz="1800" b="1" dirty="0" err="1">
                <a:solidFill>
                  <a:schemeClr val="tx1"/>
                </a:solidFill>
              </a:rPr>
              <a:t>Railsback</a:t>
            </a:r>
            <a:r>
              <a:rPr lang="en-US" altLang="zh-CN" sz="1800" b="1" dirty="0">
                <a:solidFill>
                  <a:schemeClr val="tx1"/>
                </a:solidFill>
              </a:rPr>
              <a:t>, Professor, Department of Geology, University of Georgia</a:t>
            </a:r>
          </a:p>
          <a:p>
            <a:pPr>
              <a:lnSpc>
                <a:spcPct val="90000"/>
              </a:lnSpc>
            </a:pPr>
            <a:endParaRPr lang="en-US" altLang="zh-CN" sz="1800" b="1" dirty="0">
              <a:solidFill>
                <a:schemeClr val="tx1"/>
              </a:solidFill>
            </a:endParaRPr>
          </a:p>
        </p:txBody>
      </p:sp>
    </p:spTree>
    <p:extLst>
      <p:ext uri="{BB962C8B-B14F-4D97-AF65-F5344CB8AC3E}">
        <p14:creationId xmlns:p14="http://schemas.microsoft.com/office/powerpoint/2010/main" val="37055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PLAGIARISM VS SIMILARITY</a:t>
            </a:r>
            <a:endParaRPr lang="id-ID" dirty="0"/>
          </a:p>
        </p:txBody>
      </p:sp>
      <p:sp>
        <p:nvSpPr>
          <p:cNvPr id="3" name="Content Placeholder 2"/>
          <p:cNvSpPr>
            <a:spLocks noGrp="1"/>
          </p:cNvSpPr>
          <p:nvPr>
            <p:ph idx="1"/>
          </p:nvPr>
        </p:nvSpPr>
        <p:spPr/>
        <p:txBody>
          <a:bodyPr>
            <a:normAutofit/>
          </a:bodyPr>
          <a:lstStyle/>
          <a:p>
            <a:r>
              <a:rPr lang="id-ID" sz="3600" dirty="0" smtClean="0"/>
              <a:t>Plagiarism : citation without </a:t>
            </a:r>
          </a:p>
          <a:p>
            <a:pPr marL="0" indent="0">
              <a:buNone/>
            </a:pPr>
            <a:r>
              <a:rPr lang="id-ID" sz="3600" dirty="0"/>
              <a:t> </a:t>
            </a:r>
            <a:r>
              <a:rPr lang="id-ID" sz="3600" dirty="0" smtClean="0"/>
              <a:t>                        accreditaion / appreciation</a:t>
            </a:r>
          </a:p>
          <a:p>
            <a:r>
              <a:rPr lang="id-ID" sz="3600" dirty="0" smtClean="0"/>
              <a:t>Similarity : citation with accreditation </a:t>
            </a:r>
          </a:p>
          <a:p>
            <a:pPr marL="0" indent="0">
              <a:buNone/>
            </a:pPr>
            <a:r>
              <a:rPr lang="id-ID" sz="3600" dirty="0" smtClean="0"/>
              <a:t>                        / </a:t>
            </a:r>
            <a:r>
              <a:rPr lang="id-ID" sz="3600" dirty="0"/>
              <a:t>appreciation</a:t>
            </a:r>
          </a:p>
          <a:p>
            <a:pPr marL="0" indent="0">
              <a:buNone/>
            </a:pPr>
            <a:r>
              <a:rPr lang="id-ID" sz="3600" dirty="0" smtClean="0"/>
              <a:t> </a:t>
            </a:r>
            <a:endParaRPr lang="id-ID" sz="3600" dirty="0"/>
          </a:p>
        </p:txBody>
      </p:sp>
    </p:spTree>
    <p:extLst>
      <p:ext uri="{BB962C8B-B14F-4D97-AF65-F5344CB8AC3E}">
        <p14:creationId xmlns:p14="http://schemas.microsoft.com/office/powerpoint/2010/main" val="24729155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644116"/>
            <a:ext cx="5391054" cy="488766"/>
          </a:xfrm>
        </p:spPr>
        <p:txBody>
          <a:bodyPr>
            <a:noAutofit/>
          </a:bodyPr>
          <a:lstStyle/>
          <a:p>
            <a:r>
              <a:rPr lang="id-ID" sz="2000" b="1" dirty="0"/>
              <a:t>https://turnitin.com/login_page.asp?lang=en_us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37" y="3407765"/>
            <a:ext cx="2640779" cy="345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53025"/>
            <a:ext cx="6395840" cy="277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915816" y="188640"/>
            <a:ext cx="3600400" cy="6410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2800" b="1" dirty="0"/>
              <a:t>http://turnitin.com/</a:t>
            </a:r>
          </a:p>
        </p:txBody>
      </p:sp>
      <p:sp>
        <p:nvSpPr>
          <p:cNvPr id="6" name="Bent Arrow 5"/>
          <p:cNvSpPr/>
          <p:nvPr/>
        </p:nvSpPr>
        <p:spPr>
          <a:xfrm rot="10800000">
            <a:off x="3923928" y="3137699"/>
            <a:ext cx="1296144" cy="11733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6434947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normAutofit fontScale="90000"/>
          </a:bodyPr>
          <a:lstStyle/>
          <a:p>
            <a:r>
              <a:rPr lang="id-ID" b="1" dirty="0"/>
              <a:t>Publication Package </a:t>
            </a:r>
            <a:r>
              <a:rPr lang="id-ID" b="1" dirty="0" smtClean="0"/>
              <a:t>Services</a:t>
            </a:r>
            <a:r>
              <a:rPr lang="id-ID" dirty="0" smtClean="0"/>
              <a:t/>
            </a:r>
            <a:br>
              <a:rPr lang="id-ID" dirty="0" smtClean="0"/>
            </a:br>
            <a:r>
              <a:rPr lang="id-ID" sz="3100" dirty="0" smtClean="0"/>
              <a:t>https</a:t>
            </a:r>
            <a:r>
              <a:rPr lang="id-ID" sz="3100" dirty="0"/>
              <a:t>://</a:t>
            </a:r>
            <a:r>
              <a:rPr lang="id-ID" sz="3100" dirty="0" smtClean="0"/>
              <a:t>www.manuscriptedit.com/publishing</a:t>
            </a:r>
            <a:endParaRPr lang="id-ID" sz="31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3617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866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1" y="332656"/>
            <a:ext cx="8658225" cy="6264695"/>
          </a:xfrm>
          <a:prstGeom prst="rect">
            <a:avLst/>
          </a:prstGeom>
        </p:spPr>
      </p:pic>
    </p:spTree>
    <p:extLst>
      <p:ext uri="{BB962C8B-B14F-4D97-AF65-F5344CB8AC3E}">
        <p14:creationId xmlns:p14="http://schemas.microsoft.com/office/powerpoint/2010/main" val="2628436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Helpdesk Links</a:t>
            </a:r>
            <a:endParaRPr lang="id-ID" dirty="0"/>
          </a:p>
        </p:txBody>
      </p:sp>
      <p:sp>
        <p:nvSpPr>
          <p:cNvPr id="3" name="Content Placeholder 2"/>
          <p:cNvSpPr>
            <a:spLocks noGrp="1"/>
          </p:cNvSpPr>
          <p:nvPr>
            <p:ph idx="1"/>
          </p:nvPr>
        </p:nvSpPr>
        <p:spPr>
          <a:xfrm>
            <a:off x="467544" y="1628800"/>
            <a:ext cx="8229600" cy="4525963"/>
          </a:xfrm>
        </p:spPr>
        <p:txBody>
          <a:bodyPr/>
          <a:lstStyle/>
          <a:p>
            <a:r>
              <a:rPr lang="id-ID" dirty="0">
                <a:hlinkClick r:id="rId2"/>
              </a:rPr>
              <a:t>https://www.elsevier.com/__</a:t>
            </a:r>
            <a:r>
              <a:rPr lang="id-ID" dirty="0" smtClean="0">
                <a:hlinkClick r:id="rId2"/>
              </a:rPr>
              <a:t>data/assets/pdf_file/0006/95118/SC_FAQ-content-selection-process_March2018.pdf</a:t>
            </a:r>
          </a:p>
          <a:p>
            <a:r>
              <a:rPr lang="id-ID" dirty="0" smtClean="0">
                <a:hlinkClick r:id="rId2"/>
              </a:rPr>
              <a:t>https</a:t>
            </a:r>
            <a:r>
              <a:rPr lang="id-ID" dirty="0">
                <a:hlinkClick r:id="rId2"/>
              </a:rPr>
              <a:t>://www.editage.com/publication-support</a:t>
            </a:r>
            <a:r>
              <a:rPr lang="id-ID" dirty="0" smtClean="0">
                <a:hlinkClick r:id="rId2"/>
              </a:rPr>
              <a:t>/</a:t>
            </a:r>
            <a:endParaRPr lang="id-ID" dirty="0" smtClean="0"/>
          </a:p>
          <a:p>
            <a:r>
              <a:rPr lang="id-ID" dirty="0"/>
              <a:t>https://www.phdbox.edu.in/journal-manuscript-help.php</a:t>
            </a:r>
          </a:p>
          <a:p>
            <a:endParaRPr lang="id-ID" dirty="0"/>
          </a:p>
        </p:txBody>
      </p:sp>
    </p:spTree>
    <p:extLst>
      <p:ext uri="{BB962C8B-B14F-4D97-AF65-F5344CB8AC3E}">
        <p14:creationId xmlns:p14="http://schemas.microsoft.com/office/powerpoint/2010/main" val="608020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TURNITIN.COM</a:t>
            </a:r>
            <a:endParaRPr lang="en-US" dirty="0"/>
          </a:p>
        </p:txBody>
      </p:sp>
      <p:pic>
        <p:nvPicPr>
          <p:cNvPr id="4" name="Content Placeholder 3"/>
          <p:cNvPicPr>
            <a:picLocks noGrp="1" noChangeAspect="1"/>
          </p:cNvPicPr>
          <p:nvPr>
            <p:ph idx="1"/>
          </p:nvPr>
        </p:nvPicPr>
        <p:blipFill>
          <a:blip r:embed="rId2"/>
          <a:stretch>
            <a:fillRect/>
          </a:stretch>
        </p:blipFill>
        <p:spPr>
          <a:xfrm>
            <a:off x="1763688" y="1412776"/>
            <a:ext cx="3216228" cy="4896544"/>
          </a:xfrm>
          <a:prstGeom prst="rect">
            <a:avLst/>
          </a:prstGeom>
        </p:spPr>
      </p:pic>
    </p:spTree>
    <p:extLst>
      <p:ext uri="{BB962C8B-B14F-4D97-AF65-F5344CB8AC3E}">
        <p14:creationId xmlns:p14="http://schemas.microsoft.com/office/powerpoint/2010/main" val="401911750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055380" cy="600018"/>
          </a:xfrm>
        </p:spPr>
        <p:txBody>
          <a:bodyPr/>
          <a:lstStyle/>
          <a:p>
            <a:r>
              <a:rPr lang="en-US" sz="3600" b="1" dirty="0" smtClean="0">
                <a:hlinkClick r:id="rId2"/>
              </a:rPr>
              <a:t>TURNITIN.COM</a:t>
            </a:r>
            <a:br>
              <a:rPr lang="en-US" sz="3600" b="1" dirty="0" smtClean="0">
                <a:hlinkClick r:id="rId2"/>
              </a:rPr>
            </a:br>
            <a:r>
              <a:rPr lang="en-US" sz="3600" b="1" dirty="0" smtClean="0">
                <a:hlinkClick r:id="rId2"/>
              </a:rPr>
              <a:t>About </a:t>
            </a:r>
            <a:r>
              <a:rPr lang="en-US" sz="3600" b="1" dirty="0">
                <a:hlinkClick r:id="rId2"/>
              </a:rPr>
              <a:t>the e-rater Scoring Engine - ETS</a:t>
            </a:r>
            <a:r>
              <a:rPr lang="en-US" sz="3600" b="1" dirty="0"/>
              <a:t/>
            </a:r>
            <a:br>
              <a:rPr lang="en-US" sz="3600" b="1" dirty="0"/>
            </a:br>
            <a:endParaRPr lang="en-US" sz="3600" dirty="0"/>
          </a:p>
        </p:txBody>
      </p:sp>
      <p:pic>
        <p:nvPicPr>
          <p:cNvPr id="4" name="Content Placeholder 3"/>
          <p:cNvPicPr>
            <a:picLocks noGrp="1" noChangeAspect="1"/>
          </p:cNvPicPr>
          <p:nvPr>
            <p:ph idx="1"/>
          </p:nvPr>
        </p:nvPicPr>
        <p:blipFill>
          <a:blip r:embed="rId3"/>
          <a:stretch>
            <a:fillRect/>
          </a:stretch>
        </p:blipFill>
        <p:spPr>
          <a:xfrm>
            <a:off x="107504" y="2645391"/>
            <a:ext cx="2664295" cy="2827611"/>
          </a:xfrm>
          <a:prstGeom prst="rect">
            <a:avLst/>
          </a:prstGeom>
        </p:spPr>
      </p:pic>
      <p:pic>
        <p:nvPicPr>
          <p:cNvPr id="5" name="Picture 4"/>
          <p:cNvPicPr>
            <a:picLocks noChangeAspect="1"/>
          </p:cNvPicPr>
          <p:nvPr/>
        </p:nvPicPr>
        <p:blipFill>
          <a:blip r:embed="rId4"/>
          <a:stretch>
            <a:fillRect/>
          </a:stretch>
        </p:blipFill>
        <p:spPr>
          <a:xfrm>
            <a:off x="6372200" y="2645391"/>
            <a:ext cx="2605921" cy="2966911"/>
          </a:xfrm>
          <a:prstGeom prst="rect">
            <a:avLst/>
          </a:prstGeom>
        </p:spPr>
      </p:pic>
      <p:pic>
        <p:nvPicPr>
          <p:cNvPr id="6" name="Picture 5"/>
          <p:cNvPicPr>
            <a:picLocks noChangeAspect="1"/>
          </p:cNvPicPr>
          <p:nvPr/>
        </p:nvPicPr>
        <p:blipFill>
          <a:blip r:embed="rId5"/>
          <a:stretch>
            <a:fillRect/>
          </a:stretch>
        </p:blipFill>
        <p:spPr>
          <a:xfrm>
            <a:off x="3093731" y="1924726"/>
            <a:ext cx="2774413" cy="4550713"/>
          </a:xfrm>
          <a:prstGeom prst="rect">
            <a:avLst/>
          </a:prstGeom>
        </p:spPr>
      </p:pic>
    </p:spTree>
    <p:extLst>
      <p:ext uri="{BB962C8B-B14F-4D97-AF65-F5344CB8AC3E}">
        <p14:creationId xmlns:p14="http://schemas.microsoft.com/office/powerpoint/2010/main" val="388802815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511974" y="2888238"/>
            <a:ext cx="5543212" cy="864096"/>
          </a:xfrm>
        </p:spPr>
        <p:txBody>
          <a:bodyPr/>
          <a:lstStyle/>
          <a:p>
            <a:r>
              <a:rPr lang="en-ID" dirty="0" smtClean="0"/>
              <a:t>GRAMMARLY.COM</a:t>
            </a:r>
            <a:endParaRPr lang="en-US" dirty="0"/>
          </a:p>
        </p:txBody>
      </p:sp>
      <p:pic>
        <p:nvPicPr>
          <p:cNvPr id="9" name="Picture 8"/>
          <p:cNvPicPr>
            <a:picLocks noChangeAspect="1"/>
          </p:cNvPicPr>
          <p:nvPr/>
        </p:nvPicPr>
        <p:blipFill>
          <a:blip r:embed="rId2"/>
          <a:stretch>
            <a:fillRect/>
          </a:stretch>
        </p:blipFill>
        <p:spPr>
          <a:xfrm>
            <a:off x="2123728" y="404664"/>
            <a:ext cx="5616624" cy="6048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6461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42" y="4365104"/>
            <a:ext cx="8229600" cy="1143000"/>
          </a:xfrm>
        </p:spPr>
        <p:txBody>
          <a:bodyPr>
            <a:normAutofit fontScale="90000"/>
          </a:bodyPr>
          <a:lstStyle/>
          <a:p>
            <a:r>
              <a:rPr lang="id-ID" dirty="0"/>
              <a:t>http://www.ease.org.uk/publications/author-guidelines-authors-and-translators/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052736"/>
            <a:ext cx="8568953" cy="24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41994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3864"/>
            <a:ext cx="9144000" cy="1335881"/>
          </a:xfrm>
          <a:solidFill>
            <a:schemeClr val="accent2"/>
          </a:solidFill>
        </p:spPr>
        <p:txBody>
          <a:bodyPr>
            <a:normAutofit lnSpcReduction="10000"/>
          </a:bodyPr>
          <a:lstStyle/>
          <a:p>
            <a:pPr marL="0" indent="0" algn="ctr">
              <a:buNone/>
            </a:pPr>
            <a:r>
              <a:rPr lang="id-ID" sz="4050" dirty="0"/>
              <a:t>Selamat </a:t>
            </a:r>
            <a:r>
              <a:rPr lang="en-ID" sz="4050" dirty="0" err="1"/>
              <a:t>Menyusun</a:t>
            </a:r>
            <a:r>
              <a:rPr lang="en-ID" sz="4050" dirty="0"/>
              <a:t> Proposal</a:t>
            </a:r>
            <a:endParaRPr lang="id-ID" sz="4050" dirty="0"/>
          </a:p>
          <a:p>
            <a:pPr marL="0" indent="0" algn="ctr">
              <a:buNone/>
            </a:pPr>
            <a:r>
              <a:rPr lang="en-US" sz="4050" dirty="0"/>
              <a:t>S</a:t>
            </a:r>
            <a:r>
              <a:rPr lang="id-ID" sz="4050" dirty="0"/>
              <a:t>emoga</a:t>
            </a:r>
            <a:r>
              <a:rPr lang="en-ID" sz="4050" dirty="0"/>
              <a:t> B</a:t>
            </a:r>
            <a:r>
              <a:rPr lang="id-ID" sz="4050" dirty="0"/>
              <a:t>erhasil</a:t>
            </a:r>
          </a:p>
          <a:p>
            <a:pPr marL="0" indent="0">
              <a:buNone/>
            </a:pPr>
            <a:endParaRPr lang="id-ID" dirty="0"/>
          </a:p>
        </p:txBody>
      </p:sp>
      <p:sp>
        <p:nvSpPr>
          <p:cNvPr id="4" name="TextBox 4"/>
          <p:cNvSpPr txBox="1"/>
          <p:nvPr/>
        </p:nvSpPr>
        <p:spPr>
          <a:xfrm>
            <a:off x="1385888" y="2779745"/>
            <a:ext cx="6372225" cy="85408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950" b="1" dirty="0" err="1">
                <a:latin typeface="French Script MT" panose="03020402040607040605" pitchFamily="66" charset="0"/>
              </a:rPr>
              <a:t>Terima</a:t>
            </a:r>
            <a:r>
              <a:rPr lang="en-US" sz="4950" b="1" dirty="0">
                <a:latin typeface="French Script MT" panose="03020402040607040605" pitchFamily="66" charset="0"/>
              </a:rPr>
              <a:t> </a:t>
            </a:r>
            <a:r>
              <a:rPr lang="en-US" sz="4950" b="1" dirty="0" err="1">
                <a:latin typeface="French Script MT" panose="03020402040607040605" pitchFamily="66" charset="0"/>
              </a:rPr>
              <a:t>kasih</a:t>
            </a:r>
            <a:endParaRPr lang="en-US" sz="4950" b="1" dirty="0">
              <a:latin typeface="French Script MT" panose="03020402040607040605"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952" y="3547760"/>
            <a:ext cx="1756488" cy="2336950"/>
          </a:xfrm>
          <a:prstGeom prst="ellipse">
            <a:avLst/>
          </a:prstGeom>
          <a:ln>
            <a:noFill/>
          </a:ln>
          <a:effectLst>
            <a:softEdge rad="112500"/>
          </a:effectLst>
        </p:spPr>
      </p:pic>
    </p:spTree>
    <p:extLst>
      <p:ext uri="{BB962C8B-B14F-4D97-AF65-F5344CB8AC3E}">
        <p14:creationId xmlns:p14="http://schemas.microsoft.com/office/powerpoint/2010/main" val="4006777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331719" y="978408"/>
            <a:ext cx="41150" cy="488899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87535" y="1231609"/>
            <a:ext cx="53582" cy="476140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00788" y="1231608"/>
            <a:ext cx="52291" cy="475183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nvPr>
        </p:nvGraphicFramePr>
        <p:xfrm>
          <a:off x="2331720" y="2553170"/>
          <a:ext cx="65288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nvPr>
        </p:nvGraphicFramePr>
        <p:xfrm>
          <a:off x="2331719" y="1829778"/>
          <a:ext cx="3991996" cy="571500"/>
        </p:xfrm>
        <a:graphic>
          <a:graphicData uri="http://schemas.openxmlformats.org/drawingml/2006/table">
            <a:tbl>
              <a:tblPr firstRow="1" bandRow="1">
                <a:tableStyleId>{5940675A-B579-460E-94D1-54222C63F5DA}</a:tableStyleId>
              </a:tblPr>
              <a:tblGrid>
                <a:gridCol w="3991996">
                  <a:extLst>
                    <a:ext uri="{9D8B030D-6E8A-4147-A177-3AD203B41FA5}">
                      <a16:colId xmlns:a16="http://schemas.microsoft.com/office/drawing/2014/main" xmlns="" val="20000"/>
                    </a:ext>
                  </a:extLst>
                </a:gridCol>
              </a:tblGrid>
              <a:tr h="548640">
                <a:tc>
                  <a:txBody>
                    <a:bodyPr/>
                    <a:lstStyle/>
                    <a:p>
                      <a:pPr marL="0" lvl="0" indent="0">
                        <a:buFont typeface="+mj-lt"/>
                        <a:buNone/>
                      </a:pPr>
                      <a:r>
                        <a:rPr lang="en-ID" sz="1100" dirty="0" err="1">
                          <a:solidFill>
                            <a:schemeClr val="tx1">
                              <a:lumMod val="95000"/>
                              <a:lumOff val="5000"/>
                            </a:schemeClr>
                          </a:solidFill>
                        </a:rPr>
                        <a:t>Skema</a:t>
                      </a:r>
                      <a:r>
                        <a:rPr lang="en-ID" sz="1100" dirty="0">
                          <a:solidFill>
                            <a:schemeClr val="tx1">
                              <a:lumMod val="95000"/>
                              <a:lumOff val="5000"/>
                            </a:schemeClr>
                          </a:solidFill>
                        </a:rPr>
                        <a:t> </a:t>
                      </a:r>
                      <a:r>
                        <a:rPr lang="en-ID" sz="1100" dirty="0" err="1">
                          <a:solidFill>
                            <a:schemeClr val="tx1">
                              <a:lumMod val="95000"/>
                              <a:lumOff val="5000"/>
                            </a:schemeClr>
                          </a:solidFill>
                        </a:rPr>
                        <a:t>Penelitian</a:t>
                      </a:r>
                      <a:r>
                        <a:rPr lang="en-ID" sz="1100" dirty="0">
                          <a:solidFill>
                            <a:schemeClr val="tx1">
                              <a:lumMod val="95000"/>
                              <a:lumOff val="5000"/>
                            </a:schemeClr>
                          </a:solidFill>
                        </a:rPr>
                        <a:t> </a:t>
                      </a:r>
                      <a:r>
                        <a:rPr lang="en-ID" sz="1100" dirty="0" err="1">
                          <a:solidFill>
                            <a:schemeClr val="tx1">
                              <a:lumMod val="95000"/>
                              <a:lumOff val="5000"/>
                            </a:schemeClr>
                          </a:solidFill>
                        </a:rPr>
                        <a:t>Dosen</a:t>
                      </a:r>
                      <a:r>
                        <a:rPr lang="en-ID" sz="1100" dirty="0">
                          <a:solidFill>
                            <a:schemeClr val="tx1">
                              <a:lumMod val="95000"/>
                              <a:lumOff val="5000"/>
                            </a:schemeClr>
                          </a:solidFill>
                        </a:rPr>
                        <a:t> </a:t>
                      </a:r>
                      <a:r>
                        <a:rPr lang="en-ID" sz="1100" dirty="0" err="1">
                          <a:solidFill>
                            <a:schemeClr val="tx1">
                              <a:lumMod val="95000"/>
                              <a:lumOff val="5000"/>
                            </a:schemeClr>
                          </a:solidFill>
                        </a:rPr>
                        <a:t>Pemula</a:t>
                      </a:r>
                      <a:r>
                        <a:rPr lang="en-ID" sz="1100" dirty="0">
                          <a:solidFill>
                            <a:schemeClr val="tx1">
                              <a:lumMod val="95000"/>
                              <a:lumOff val="5000"/>
                            </a:schemeClr>
                          </a:solidFill>
                        </a:rPr>
                        <a:t> (PDP)</a:t>
                      </a:r>
                      <a:endParaRPr lang="en-US" sz="1100" dirty="0">
                        <a:solidFill>
                          <a:schemeClr val="tx1">
                            <a:lumMod val="95000"/>
                            <a:lumOff val="5000"/>
                          </a:schemeClr>
                        </a:solidFill>
                      </a:endParaRPr>
                    </a:p>
                    <a:p>
                      <a:pPr marL="0" lvl="0" indent="0">
                        <a:buFont typeface="+mj-lt"/>
                        <a:buNone/>
                      </a:pPr>
                      <a:r>
                        <a:rPr lang="en-US" sz="1100" dirty="0" err="1">
                          <a:solidFill>
                            <a:schemeClr val="tx1">
                              <a:lumMod val="95000"/>
                              <a:lumOff val="5000"/>
                            </a:schemeClr>
                          </a:solidFill>
                        </a:rPr>
                        <a:t>Skema</a:t>
                      </a:r>
                      <a:r>
                        <a:rPr lang="en-US" sz="1100" dirty="0">
                          <a:solidFill>
                            <a:schemeClr val="tx1">
                              <a:lumMod val="95000"/>
                              <a:lumOff val="5000"/>
                            </a:schemeClr>
                          </a:solidFill>
                        </a:rPr>
                        <a:t> </a:t>
                      </a:r>
                      <a:r>
                        <a:rPr lang="en-US" sz="1100" dirty="0" err="1">
                          <a:solidFill>
                            <a:schemeClr val="tx1">
                              <a:lumMod val="95000"/>
                              <a:lumOff val="5000"/>
                            </a:schemeClr>
                          </a:solidFill>
                        </a:rPr>
                        <a:t>Penelitian</a:t>
                      </a:r>
                      <a:r>
                        <a:rPr lang="en-US" sz="1100" dirty="0">
                          <a:solidFill>
                            <a:schemeClr val="tx1">
                              <a:lumMod val="95000"/>
                              <a:lumOff val="5000"/>
                            </a:schemeClr>
                          </a:solidFill>
                        </a:rPr>
                        <a:t> </a:t>
                      </a:r>
                      <a:r>
                        <a:rPr lang="en-US" sz="1100" dirty="0" err="1">
                          <a:solidFill>
                            <a:schemeClr val="tx1">
                              <a:lumMod val="95000"/>
                              <a:lumOff val="5000"/>
                            </a:schemeClr>
                          </a:solidFill>
                        </a:rPr>
                        <a:t>Kerjasama</a:t>
                      </a:r>
                      <a:r>
                        <a:rPr lang="en-US" sz="1100" dirty="0">
                          <a:solidFill>
                            <a:schemeClr val="tx1">
                              <a:lumMod val="95000"/>
                              <a:lumOff val="5000"/>
                            </a:schemeClr>
                          </a:solidFill>
                        </a:rPr>
                        <a:t> </a:t>
                      </a:r>
                      <a:r>
                        <a:rPr lang="en-US" sz="1100" dirty="0" err="1">
                          <a:solidFill>
                            <a:schemeClr val="tx1">
                              <a:lumMod val="95000"/>
                              <a:lumOff val="5000"/>
                            </a:schemeClr>
                          </a:solidFill>
                        </a:rPr>
                        <a:t>Antar</a:t>
                      </a:r>
                      <a:r>
                        <a:rPr lang="en-US" sz="1100" dirty="0">
                          <a:solidFill>
                            <a:schemeClr val="tx1">
                              <a:lumMod val="95000"/>
                              <a:lumOff val="5000"/>
                            </a:schemeClr>
                          </a:solidFill>
                        </a:rPr>
                        <a:t> </a:t>
                      </a:r>
                      <a:r>
                        <a:rPr lang="en-US" sz="1100" dirty="0" err="1">
                          <a:solidFill>
                            <a:schemeClr val="tx1">
                              <a:lumMod val="95000"/>
                              <a:lumOff val="5000"/>
                            </a:schemeClr>
                          </a:solidFill>
                        </a:rPr>
                        <a:t>Perguruan</a:t>
                      </a:r>
                      <a:r>
                        <a:rPr lang="en-US" sz="1100" dirty="0">
                          <a:solidFill>
                            <a:schemeClr val="tx1">
                              <a:lumMod val="95000"/>
                              <a:lumOff val="5000"/>
                            </a:schemeClr>
                          </a:solidFill>
                        </a:rPr>
                        <a:t> Tinggi (PKPT)</a:t>
                      </a:r>
                    </a:p>
                    <a:p>
                      <a:pPr marL="0" lvl="0" indent="0">
                        <a:buFont typeface="+mj-lt"/>
                        <a:buNone/>
                      </a:pPr>
                      <a:r>
                        <a:rPr lang="en-US" sz="1100" dirty="0" err="1">
                          <a:solidFill>
                            <a:schemeClr val="tx1">
                              <a:lumMod val="95000"/>
                              <a:lumOff val="5000"/>
                            </a:schemeClr>
                          </a:solidFill>
                        </a:rPr>
                        <a:t>Skema</a:t>
                      </a:r>
                      <a:r>
                        <a:rPr lang="en-US" sz="1100" dirty="0">
                          <a:solidFill>
                            <a:schemeClr val="tx1">
                              <a:lumMod val="95000"/>
                              <a:lumOff val="5000"/>
                            </a:schemeClr>
                          </a:solidFill>
                        </a:rPr>
                        <a:t> </a:t>
                      </a:r>
                      <a:r>
                        <a:rPr lang="en-US" sz="1100" dirty="0" err="1">
                          <a:solidFill>
                            <a:schemeClr val="tx1">
                              <a:lumMod val="95000"/>
                              <a:lumOff val="5000"/>
                            </a:schemeClr>
                          </a:solidFill>
                        </a:rPr>
                        <a:t>Penelitian</a:t>
                      </a:r>
                      <a:r>
                        <a:rPr lang="en-US" sz="1100" dirty="0">
                          <a:solidFill>
                            <a:schemeClr val="tx1">
                              <a:lumMod val="95000"/>
                              <a:lumOff val="5000"/>
                            </a:schemeClr>
                          </a:solidFill>
                        </a:rPr>
                        <a:t> </a:t>
                      </a:r>
                      <a:r>
                        <a:rPr lang="en-US" sz="1100" dirty="0" err="1">
                          <a:solidFill>
                            <a:schemeClr val="tx1">
                              <a:lumMod val="95000"/>
                              <a:lumOff val="5000"/>
                            </a:schemeClr>
                          </a:solidFill>
                        </a:rPr>
                        <a:t>Pascasarjana</a:t>
                      </a:r>
                      <a:r>
                        <a:rPr lang="en-US" sz="1100" dirty="0">
                          <a:solidFill>
                            <a:schemeClr val="tx1">
                              <a:lumMod val="95000"/>
                              <a:lumOff val="5000"/>
                            </a:schemeClr>
                          </a:solidFill>
                        </a:rPr>
                        <a:t> (PPS)</a:t>
                      </a:r>
                    </a:p>
                  </a:txBody>
                  <a:tcPr marL="68580" marR="68580" marT="34290" marB="34290">
                    <a:solidFill>
                      <a:schemeClr val="accent4">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4" name="Table 3"/>
          <p:cNvGraphicFramePr>
            <a:graphicFrameLocks noGrp="1"/>
          </p:cNvGraphicFramePr>
          <p:nvPr>
            <p:extLst/>
          </p:nvPr>
        </p:nvGraphicFramePr>
        <p:xfrm>
          <a:off x="2331720" y="1452588"/>
          <a:ext cx="6041900" cy="403860"/>
        </p:xfrm>
        <a:graphic>
          <a:graphicData uri="http://schemas.openxmlformats.org/drawingml/2006/table">
            <a:tbl>
              <a:tblPr firstRow="1" bandRow="1">
                <a:tableStyleId>{5940675A-B579-460E-94D1-54222C63F5DA}</a:tableStyleId>
              </a:tblPr>
              <a:tblGrid>
                <a:gridCol w="1952828">
                  <a:extLst>
                    <a:ext uri="{9D8B030D-6E8A-4147-A177-3AD203B41FA5}">
                      <a16:colId xmlns:a16="http://schemas.microsoft.com/office/drawing/2014/main" xmlns="" val="20000"/>
                    </a:ext>
                  </a:extLst>
                </a:gridCol>
                <a:gridCol w="2031193">
                  <a:extLst>
                    <a:ext uri="{9D8B030D-6E8A-4147-A177-3AD203B41FA5}">
                      <a16:colId xmlns:a16="http://schemas.microsoft.com/office/drawing/2014/main" xmlns="" val="20001"/>
                    </a:ext>
                  </a:extLst>
                </a:gridCol>
                <a:gridCol w="2057879">
                  <a:extLst>
                    <a:ext uri="{9D8B030D-6E8A-4147-A177-3AD203B41FA5}">
                      <a16:colId xmlns:a16="http://schemas.microsoft.com/office/drawing/2014/main" xmlns="" val="20002"/>
                    </a:ext>
                  </a:extLst>
                </a:gridCol>
              </a:tblGrid>
              <a:tr h="388620">
                <a:tc>
                  <a:txBody>
                    <a:bodyPr/>
                    <a:lstStyle/>
                    <a:p>
                      <a:r>
                        <a:rPr lang="en-ID" sz="1100" dirty="0" err="1"/>
                        <a:t>Skema</a:t>
                      </a:r>
                      <a:r>
                        <a:rPr lang="en-ID" sz="1100" dirty="0"/>
                        <a:t> </a:t>
                      </a:r>
                      <a:r>
                        <a:rPr lang="en-ID" sz="1100" dirty="0" err="1"/>
                        <a:t>Penelitian</a:t>
                      </a:r>
                      <a:r>
                        <a:rPr lang="en-ID" sz="1100" dirty="0"/>
                        <a:t> </a:t>
                      </a:r>
                      <a:r>
                        <a:rPr lang="en-ID" sz="1100" dirty="0" err="1"/>
                        <a:t>Dasar</a:t>
                      </a:r>
                      <a:r>
                        <a:rPr lang="en-ID" sz="1100" dirty="0"/>
                        <a:t> (PD)</a:t>
                      </a:r>
                      <a:endParaRPr lang="en-US" sz="1100" dirty="0"/>
                    </a:p>
                  </a:txBody>
                  <a:tcPr marL="68580" marR="68580" marT="34290" marB="34290">
                    <a:solidFill>
                      <a:srgbClr val="FFF2CC"/>
                    </a:solidFill>
                  </a:tcPr>
                </a:tc>
                <a:tc>
                  <a:txBody>
                    <a:bodyPr/>
                    <a:lstStyle/>
                    <a:p>
                      <a:r>
                        <a:rPr lang="en-ID" sz="1100" dirty="0" err="1"/>
                        <a:t>Skema</a:t>
                      </a:r>
                      <a:r>
                        <a:rPr lang="en-ID" sz="1100" dirty="0"/>
                        <a:t> </a:t>
                      </a:r>
                      <a:r>
                        <a:rPr lang="en-ID" sz="1100" dirty="0" err="1"/>
                        <a:t>Penelitian</a:t>
                      </a:r>
                      <a:r>
                        <a:rPr lang="en-ID" sz="1100" dirty="0"/>
                        <a:t> </a:t>
                      </a:r>
                      <a:r>
                        <a:rPr lang="en-ID" sz="1100" dirty="0" err="1"/>
                        <a:t>Terapan</a:t>
                      </a:r>
                      <a:r>
                        <a:rPr lang="en-ID" sz="1100" dirty="0"/>
                        <a:t> (PP)</a:t>
                      </a:r>
                      <a:endParaRPr lang="en-US" sz="1100" dirty="0"/>
                    </a:p>
                  </a:txBody>
                  <a:tcPr marL="68580" marR="68580" marT="34290" marB="34290">
                    <a:solidFill>
                      <a:srgbClr val="FFF2CC"/>
                    </a:solidFill>
                  </a:tcPr>
                </a:tc>
                <a:tc>
                  <a:txBody>
                    <a:bodyPr/>
                    <a:lstStyle/>
                    <a:p>
                      <a:r>
                        <a:rPr lang="en-ID" sz="1100" dirty="0" err="1"/>
                        <a:t>Skema</a:t>
                      </a:r>
                      <a:r>
                        <a:rPr lang="en-ID" sz="1100" dirty="0"/>
                        <a:t> </a:t>
                      </a:r>
                      <a:r>
                        <a:rPr lang="en-ID" sz="1100" dirty="0" err="1"/>
                        <a:t>Penelitian</a:t>
                      </a:r>
                      <a:r>
                        <a:rPr lang="en-ID" sz="1100" dirty="0"/>
                        <a:t> </a:t>
                      </a:r>
                      <a:r>
                        <a:rPr lang="en-ID" sz="1100" dirty="0" err="1"/>
                        <a:t>Pengembangan</a:t>
                      </a:r>
                      <a:r>
                        <a:rPr lang="en-ID" sz="1100" dirty="0"/>
                        <a:t> (PP)</a:t>
                      </a:r>
                      <a:endParaRPr lang="en-US" sz="1100" dirty="0"/>
                    </a:p>
                  </a:txBody>
                  <a:tcPr marL="68580" marR="68580" marT="34290" marB="34290">
                    <a:solidFill>
                      <a:srgbClr val="FFF2CC"/>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nvPr>
        </p:nvGraphicFramePr>
        <p:xfrm>
          <a:off x="2347669" y="2560789"/>
          <a:ext cx="6041899" cy="410084"/>
        </p:xfrm>
        <a:graphic>
          <a:graphicData uri="http://schemas.openxmlformats.org/drawingml/2006/table">
            <a:tbl>
              <a:tblPr firstRow="1" bandRow="1">
                <a:tableStyleId>{5940675A-B579-460E-94D1-54222C63F5DA}</a:tableStyleId>
              </a:tblPr>
              <a:tblGrid>
                <a:gridCol w="1952828">
                  <a:extLst>
                    <a:ext uri="{9D8B030D-6E8A-4147-A177-3AD203B41FA5}">
                      <a16:colId xmlns:a16="http://schemas.microsoft.com/office/drawing/2014/main" xmlns="" val="20000"/>
                    </a:ext>
                  </a:extLst>
                </a:gridCol>
                <a:gridCol w="2023218">
                  <a:extLst>
                    <a:ext uri="{9D8B030D-6E8A-4147-A177-3AD203B41FA5}">
                      <a16:colId xmlns:a16="http://schemas.microsoft.com/office/drawing/2014/main" xmlns="" val="20001"/>
                    </a:ext>
                  </a:extLst>
                </a:gridCol>
                <a:gridCol w="2065853">
                  <a:extLst>
                    <a:ext uri="{9D8B030D-6E8A-4147-A177-3AD203B41FA5}">
                      <a16:colId xmlns:a16="http://schemas.microsoft.com/office/drawing/2014/main" xmlns="" val="20002"/>
                    </a:ext>
                  </a:extLst>
                </a:gridCol>
              </a:tblGrid>
              <a:tr h="410084">
                <a:tc>
                  <a:txBody>
                    <a:bodyPr/>
                    <a:lstStyle/>
                    <a:p>
                      <a:r>
                        <a:rPr lang="en-ID" sz="1100" dirty="0" err="1"/>
                        <a:t>Skema</a:t>
                      </a:r>
                      <a:r>
                        <a:rPr lang="en-ID" sz="1100" dirty="0"/>
                        <a:t> </a:t>
                      </a:r>
                      <a:r>
                        <a:rPr lang="en-ID" sz="1100" dirty="0" err="1"/>
                        <a:t>Penelitian</a:t>
                      </a:r>
                      <a:r>
                        <a:rPr lang="en-ID" sz="1100" dirty="0"/>
                        <a:t> </a:t>
                      </a:r>
                      <a:r>
                        <a:rPr lang="en-ID" sz="1100" dirty="0" err="1"/>
                        <a:t>Dasar</a:t>
                      </a:r>
                      <a:r>
                        <a:rPr lang="en-ID" sz="1100" baseline="0" dirty="0"/>
                        <a:t> </a:t>
                      </a:r>
                      <a:r>
                        <a:rPr lang="en-ID" sz="1100" baseline="0" dirty="0" err="1"/>
                        <a:t>Unggulan</a:t>
                      </a:r>
                      <a:r>
                        <a:rPr lang="en-ID" sz="1100" baseline="0" dirty="0"/>
                        <a:t> PT</a:t>
                      </a:r>
                      <a:r>
                        <a:rPr lang="en-ID" sz="1100" dirty="0"/>
                        <a:t> (PDUPT)</a:t>
                      </a:r>
                      <a:endParaRPr lang="en-US" sz="1100" dirty="0"/>
                    </a:p>
                  </a:txBody>
                  <a:tcPr marL="68580" marR="68580" marT="34290" marB="34290">
                    <a:solidFill>
                      <a:schemeClr val="accent5">
                        <a:lumMod val="20000"/>
                        <a:lumOff val="80000"/>
                      </a:schemeClr>
                    </a:solidFill>
                  </a:tcPr>
                </a:tc>
                <a:tc>
                  <a:txBody>
                    <a:bodyPr/>
                    <a:lstStyle/>
                    <a:p>
                      <a:r>
                        <a:rPr lang="en-ID" sz="1100" dirty="0" err="1"/>
                        <a:t>Skema</a:t>
                      </a:r>
                      <a:r>
                        <a:rPr lang="en-ID" sz="1100" dirty="0"/>
                        <a:t> </a:t>
                      </a:r>
                      <a:r>
                        <a:rPr lang="en-ID" sz="1100" dirty="0" err="1"/>
                        <a:t>Penelitian</a:t>
                      </a:r>
                      <a:r>
                        <a:rPr lang="en-ID" sz="1100" dirty="0"/>
                        <a:t> </a:t>
                      </a:r>
                      <a:r>
                        <a:rPr lang="en-ID" sz="1100" dirty="0" err="1"/>
                        <a:t>Terapan</a:t>
                      </a:r>
                      <a:r>
                        <a:rPr lang="en-ID" sz="1100" dirty="0"/>
                        <a:t> </a:t>
                      </a:r>
                      <a:r>
                        <a:rPr lang="en-ID" sz="1100" dirty="0" err="1"/>
                        <a:t>Unggulan</a:t>
                      </a:r>
                      <a:r>
                        <a:rPr lang="en-ID" sz="1100" dirty="0"/>
                        <a:t> PT (PTUPT)</a:t>
                      </a:r>
                      <a:endParaRPr lang="en-US" sz="1100" dirty="0"/>
                    </a:p>
                  </a:txBody>
                  <a:tcPr marL="68580" marR="68580" marT="34290" marB="34290">
                    <a:solidFill>
                      <a:schemeClr val="accent5">
                        <a:lumMod val="20000"/>
                        <a:lumOff val="80000"/>
                      </a:schemeClr>
                    </a:solidFill>
                  </a:tcPr>
                </a:tc>
                <a:tc>
                  <a:txBody>
                    <a:bodyPr/>
                    <a:lstStyle/>
                    <a:p>
                      <a:r>
                        <a:rPr lang="en-ID" sz="1100" dirty="0" err="1"/>
                        <a:t>Skema</a:t>
                      </a:r>
                      <a:r>
                        <a:rPr lang="en-ID" sz="1100" dirty="0"/>
                        <a:t> </a:t>
                      </a:r>
                      <a:r>
                        <a:rPr lang="en-ID" sz="1100" dirty="0" err="1"/>
                        <a:t>Penelitian</a:t>
                      </a:r>
                      <a:r>
                        <a:rPr lang="en-ID" sz="1100" dirty="0"/>
                        <a:t> </a:t>
                      </a:r>
                      <a:r>
                        <a:rPr lang="en-ID" sz="1100" dirty="0" err="1"/>
                        <a:t>Pengembangan</a:t>
                      </a:r>
                      <a:r>
                        <a:rPr lang="en-ID" sz="1100" dirty="0"/>
                        <a:t> </a:t>
                      </a:r>
                      <a:r>
                        <a:rPr lang="en-ID" sz="1100" dirty="0" err="1"/>
                        <a:t>Unggulan</a:t>
                      </a:r>
                      <a:r>
                        <a:rPr lang="en-ID" sz="1100" dirty="0"/>
                        <a:t> PT (PPUPT)</a:t>
                      </a:r>
                      <a:endParaRPr lang="en-US" sz="1100" dirty="0"/>
                    </a:p>
                  </a:txBody>
                  <a:tcPr marL="68580" marR="68580" marT="34290" marB="34290">
                    <a:solidFill>
                      <a:schemeClr val="accent5">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nvPr>
        </p:nvGraphicFramePr>
        <p:xfrm>
          <a:off x="4299966" y="3342121"/>
          <a:ext cx="4073652" cy="236220"/>
        </p:xfrm>
        <a:graphic>
          <a:graphicData uri="http://schemas.openxmlformats.org/drawingml/2006/table">
            <a:tbl>
              <a:tblPr firstRow="1" bandRow="1">
                <a:tableStyleId>{5940675A-B579-460E-94D1-54222C63F5DA}</a:tableStyleId>
              </a:tblPr>
              <a:tblGrid>
                <a:gridCol w="4073652">
                  <a:extLst>
                    <a:ext uri="{9D8B030D-6E8A-4147-A177-3AD203B41FA5}">
                      <a16:colId xmlns:a16="http://schemas.microsoft.com/office/drawing/2014/main" xmlns="" val="20000"/>
                    </a:ext>
                  </a:extLst>
                </a:gridCol>
              </a:tblGrid>
              <a:tr h="228600">
                <a:tc>
                  <a:txBody>
                    <a:bodyPr/>
                    <a:lstStyle/>
                    <a:p>
                      <a:pPr marL="0" lvl="0" indent="0">
                        <a:buFont typeface="+mj-lt"/>
                        <a:buNone/>
                      </a:pPr>
                      <a:r>
                        <a:rPr lang="en-US" sz="1100" dirty="0" err="1">
                          <a:solidFill>
                            <a:schemeClr val="tx1">
                              <a:lumMod val="95000"/>
                              <a:lumOff val="5000"/>
                            </a:schemeClr>
                          </a:solidFill>
                        </a:rPr>
                        <a:t>Skema</a:t>
                      </a:r>
                      <a:r>
                        <a:rPr lang="en-US" sz="1100" dirty="0">
                          <a:solidFill>
                            <a:schemeClr val="tx1">
                              <a:lumMod val="95000"/>
                              <a:lumOff val="5000"/>
                            </a:schemeClr>
                          </a:solidFill>
                        </a:rPr>
                        <a:t> </a:t>
                      </a:r>
                      <a:r>
                        <a:rPr lang="en-US" sz="1100" dirty="0" err="1">
                          <a:solidFill>
                            <a:schemeClr val="tx1">
                              <a:lumMod val="95000"/>
                              <a:lumOff val="5000"/>
                            </a:schemeClr>
                          </a:solidFill>
                        </a:rPr>
                        <a:t>Konsorsium</a:t>
                      </a:r>
                      <a:r>
                        <a:rPr lang="en-US" sz="1100" dirty="0">
                          <a:solidFill>
                            <a:schemeClr val="tx1">
                              <a:lumMod val="95000"/>
                              <a:lumOff val="5000"/>
                            </a:schemeClr>
                          </a:solidFill>
                        </a:rPr>
                        <a:t> </a:t>
                      </a:r>
                      <a:r>
                        <a:rPr lang="en-US" sz="1100" dirty="0" err="1">
                          <a:solidFill>
                            <a:schemeClr val="tx1">
                              <a:lumMod val="95000"/>
                              <a:lumOff val="5000"/>
                            </a:schemeClr>
                          </a:solidFill>
                        </a:rPr>
                        <a:t>Riset</a:t>
                      </a:r>
                      <a:r>
                        <a:rPr lang="en-US" sz="1100" dirty="0">
                          <a:solidFill>
                            <a:schemeClr val="tx1">
                              <a:lumMod val="95000"/>
                              <a:lumOff val="5000"/>
                            </a:schemeClr>
                          </a:solidFill>
                        </a:rPr>
                        <a:t> </a:t>
                      </a:r>
                      <a:r>
                        <a:rPr lang="en-US" sz="1100" dirty="0" err="1">
                          <a:solidFill>
                            <a:schemeClr val="tx1">
                              <a:lumMod val="95000"/>
                              <a:lumOff val="5000"/>
                            </a:schemeClr>
                          </a:solidFill>
                        </a:rPr>
                        <a:t>Unggulan</a:t>
                      </a:r>
                      <a:r>
                        <a:rPr lang="en-US" sz="1100" dirty="0">
                          <a:solidFill>
                            <a:schemeClr val="tx1">
                              <a:lumMod val="95000"/>
                              <a:lumOff val="5000"/>
                            </a:schemeClr>
                          </a:solidFill>
                        </a:rPr>
                        <a:t> </a:t>
                      </a:r>
                      <a:r>
                        <a:rPr lang="en-US" sz="1100" dirty="0" err="1">
                          <a:solidFill>
                            <a:schemeClr val="tx1">
                              <a:lumMod val="95000"/>
                              <a:lumOff val="5000"/>
                            </a:schemeClr>
                          </a:solidFill>
                        </a:rPr>
                        <a:t>Perguruan</a:t>
                      </a:r>
                      <a:r>
                        <a:rPr lang="en-US" sz="1100" dirty="0">
                          <a:solidFill>
                            <a:schemeClr val="tx1">
                              <a:lumMod val="95000"/>
                              <a:lumOff val="5000"/>
                            </a:schemeClr>
                          </a:solidFill>
                        </a:rPr>
                        <a:t> Tinggi (KRU-PT)</a:t>
                      </a:r>
                    </a:p>
                  </a:txBody>
                  <a:tcPr marL="68580" marR="68580" marT="34290" marB="34290">
                    <a:solidFill>
                      <a:schemeClr val="accent6">
                        <a:lumMod val="40000"/>
                        <a:lumOff val="60000"/>
                      </a:schemeClr>
                    </a:solidFill>
                  </a:tcPr>
                </a:tc>
                <a:extLst>
                  <a:ext uri="{0D108BD9-81ED-4DB2-BD59-A6C34878D82A}">
                    <a16:rowId xmlns:a16="http://schemas.microsoft.com/office/drawing/2014/main" xmlns="" val="10000"/>
                  </a:ext>
                </a:extLst>
              </a:tr>
            </a:tbl>
          </a:graphicData>
        </a:graphic>
      </p:graphicFrame>
      <p:sp>
        <p:nvSpPr>
          <p:cNvPr id="7" name="Rounded Rectangle 6"/>
          <p:cNvSpPr/>
          <p:nvPr/>
        </p:nvSpPr>
        <p:spPr>
          <a:xfrm>
            <a:off x="164592" y="1528026"/>
            <a:ext cx="1721358" cy="569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solidFill>
                  <a:srgbClr val="FF0000"/>
                </a:solidFill>
              </a:rPr>
              <a:t>KOMPETITIF NASIONAL</a:t>
            </a:r>
            <a:endParaRPr lang="en-US" dirty="0">
              <a:solidFill>
                <a:srgbClr val="FF0000"/>
              </a:solidFill>
            </a:endParaRPr>
          </a:p>
        </p:txBody>
      </p:sp>
      <p:sp>
        <p:nvSpPr>
          <p:cNvPr id="8" name="Right Arrow 7"/>
          <p:cNvSpPr/>
          <p:nvPr/>
        </p:nvSpPr>
        <p:spPr>
          <a:xfrm>
            <a:off x="1981962" y="1678902"/>
            <a:ext cx="219456" cy="336042"/>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3443" y="2478336"/>
            <a:ext cx="1721358" cy="56921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dirty="0">
                <a:solidFill>
                  <a:schemeClr val="tx1"/>
                </a:solidFill>
              </a:rPr>
              <a:t>DESENTRALISASI</a:t>
            </a:r>
            <a:endParaRPr lang="en-US" sz="1600" dirty="0">
              <a:solidFill>
                <a:schemeClr val="tx1"/>
              </a:solidFill>
            </a:endParaRPr>
          </a:p>
        </p:txBody>
      </p:sp>
      <p:sp>
        <p:nvSpPr>
          <p:cNvPr id="10" name="Right Arrow 9"/>
          <p:cNvSpPr/>
          <p:nvPr/>
        </p:nvSpPr>
        <p:spPr>
          <a:xfrm>
            <a:off x="1940813" y="2581364"/>
            <a:ext cx="219456" cy="336042"/>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3443" y="3304374"/>
            <a:ext cx="1721358" cy="5692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solidFill>
                  <a:schemeClr val="tx1"/>
                </a:solidFill>
              </a:rPr>
              <a:t>PENUGASAN</a:t>
            </a:r>
            <a:endParaRPr lang="en-US" dirty="0">
              <a:solidFill>
                <a:schemeClr val="tx1"/>
              </a:solidFill>
            </a:endParaRPr>
          </a:p>
        </p:txBody>
      </p:sp>
      <p:sp>
        <p:nvSpPr>
          <p:cNvPr id="12" name="Right Arrow 11"/>
          <p:cNvSpPr/>
          <p:nvPr/>
        </p:nvSpPr>
        <p:spPr>
          <a:xfrm>
            <a:off x="1940813" y="3455250"/>
            <a:ext cx="219456" cy="33604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4592" y="5408637"/>
            <a:ext cx="1721358" cy="569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solidFill>
                  <a:schemeClr val="tx1"/>
                </a:solidFill>
              </a:rPr>
              <a:t>LUARAN WAJIB</a:t>
            </a:r>
            <a:endParaRPr lang="en-US" dirty="0">
              <a:solidFill>
                <a:schemeClr val="tx1"/>
              </a:solidFill>
            </a:endParaRPr>
          </a:p>
        </p:txBody>
      </p:sp>
      <p:sp>
        <p:nvSpPr>
          <p:cNvPr id="14" name="Right Arrow 13"/>
          <p:cNvSpPr/>
          <p:nvPr/>
        </p:nvSpPr>
        <p:spPr>
          <a:xfrm>
            <a:off x="1981962" y="5559513"/>
            <a:ext cx="219456" cy="3360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nvPr>
        </p:nvGraphicFramePr>
        <p:xfrm>
          <a:off x="2372868" y="5505850"/>
          <a:ext cx="6041899" cy="410084"/>
        </p:xfrm>
        <a:graphic>
          <a:graphicData uri="http://schemas.openxmlformats.org/drawingml/2006/table">
            <a:tbl>
              <a:tblPr firstRow="1" bandRow="1">
                <a:tableStyleId>{5940675A-B579-460E-94D1-54222C63F5DA}</a:tableStyleId>
              </a:tblPr>
              <a:tblGrid>
                <a:gridCol w="1982441">
                  <a:extLst>
                    <a:ext uri="{9D8B030D-6E8A-4147-A177-3AD203B41FA5}">
                      <a16:colId xmlns:a16="http://schemas.microsoft.com/office/drawing/2014/main" xmlns="" val="20000"/>
                    </a:ext>
                  </a:extLst>
                </a:gridCol>
                <a:gridCol w="2001579">
                  <a:extLst>
                    <a:ext uri="{9D8B030D-6E8A-4147-A177-3AD203B41FA5}">
                      <a16:colId xmlns:a16="http://schemas.microsoft.com/office/drawing/2014/main" xmlns="" val="20001"/>
                    </a:ext>
                  </a:extLst>
                </a:gridCol>
                <a:gridCol w="2057879">
                  <a:extLst>
                    <a:ext uri="{9D8B030D-6E8A-4147-A177-3AD203B41FA5}">
                      <a16:colId xmlns:a16="http://schemas.microsoft.com/office/drawing/2014/main" xmlns="" val="20002"/>
                    </a:ext>
                  </a:extLst>
                </a:gridCol>
              </a:tblGrid>
              <a:tr h="410084">
                <a:tc>
                  <a:txBody>
                    <a:bodyPr/>
                    <a:lstStyle/>
                    <a:p>
                      <a:r>
                        <a:rPr lang="en-ID" sz="1100" dirty="0" err="1"/>
                        <a:t>Publikasi</a:t>
                      </a:r>
                      <a:r>
                        <a:rPr lang="en-ID" sz="1100" dirty="0"/>
                        <a:t> di </a:t>
                      </a:r>
                      <a:r>
                        <a:rPr lang="en-ID" sz="1100" dirty="0" err="1"/>
                        <a:t>Jurnal</a:t>
                      </a:r>
                      <a:r>
                        <a:rPr lang="en-ID" sz="1100" dirty="0"/>
                        <a:t>, </a:t>
                      </a:r>
                      <a:r>
                        <a:rPr lang="en-ID" sz="1100" dirty="0" err="1"/>
                        <a:t>prosiding</a:t>
                      </a:r>
                      <a:r>
                        <a:rPr lang="en-ID" sz="1100" dirty="0"/>
                        <a:t>, </a:t>
                      </a:r>
                      <a:r>
                        <a:rPr lang="en-ID" sz="1100" dirty="0" err="1"/>
                        <a:t>atau</a:t>
                      </a:r>
                      <a:r>
                        <a:rPr lang="en-ID" sz="1100" dirty="0"/>
                        <a:t> </a:t>
                      </a:r>
                      <a:r>
                        <a:rPr lang="en-ID" sz="1100" dirty="0" err="1"/>
                        <a:t>buku</a:t>
                      </a:r>
                      <a:endParaRPr lang="en-US" sz="1100" dirty="0"/>
                    </a:p>
                  </a:txBody>
                  <a:tcPr marL="68580" marR="68580" marT="34290" marB="34290">
                    <a:solidFill>
                      <a:srgbClr val="FFFF00"/>
                    </a:solidFill>
                  </a:tcPr>
                </a:tc>
                <a:tc>
                  <a:txBody>
                    <a:bodyPr/>
                    <a:lstStyle/>
                    <a:p>
                      <a:r>
                        <a:rPr lang="en-ID" sz="1100" dirty="0" err="1"/>
                        <a:t>Kekayaan</a:t>
                      </a:r>
                      <a:r>
                        <a:rPr lang="en-ID" sz="1100" baseline="0" dirty="0"/>
                        <a:t> </a:t>
                      </a:r>
                      <a:r>
                        <a:rPr lang="en-ID" sz="1100" baseline="0" dirty="0" err="1"/>
                        <a:t>Intelektual</a:t>
                      </a:r>
                      <a:r>
                        <a:rPr lang="en-ID" sz="1100" baseline="0" dirty="0"/>
                        <a:t>, </a:t>
                      </a:r>
                      <a:r>
                        <a:rPr lang="en-ID" sz="1100" baseline="0" dirty="0" err="1"/>
                        <a:t>uji</a:t>
                      </a:r>
                      <a:r>
                        <a:rPr lang="en-ID" sz="1100" baseline="0" dirty="0"/>
                        <a:t> </a:t>
                      </a:r>
                      <a:r>
                        <a:rPr lang="en-ID" sz="1100" baseline="0" dirty="0" err="1"/>
                        <a:t>coba</a:t>
                      </a:r>
                      <a:r>
                        <a:rPr lang="en-ID" sz="1100" baseline="0" dirty="0"/>
                        <a:t> </a:t>
                      </a:r>
                      <a:r>
                        <a:rPr lang="en-ID" sz="1100" baseline="0" dirty="0" err="1"/>
                        <a:t>produk</a:t>
                      </a:r>
                      <a:endParaRPr lang="en-US" sz="1100" dirty="0"/>
                    </a:p>
                  </a:txBody>
                  <a:tcPr marL="68580" marR="68580" marT="34290" marB="34290">
                    <a:solidFill>
                      <a:srgbClr val="FFFF00"/>
                    </a:solidFill>
                  </a:tcPr>
                </a:tc>
                <a:tc>
                  <a:txBody>
                    <a:bodyPr/>
                    <a:lstStyle/>
                    <a:p>
                      <a:r>
                        <a:rPr lang="en-ID" sz="1100" kern="1200" dirty="0">
                          <a:solidFill>
                            <a:schemeClr val="tx1"/>
                          </a:solidFill>
                          <a:latin typeface="+mn-lt"/>
                          <a:ea typeface="+mn-ea"/>
                          <a:cs typeface="+mn-cs"/>
                        </a:rPr>
                        <a:t>KI </a:t>
                      </a:r>
                      <a:r>
                        <a:rPr lang="en-ID" sz="1100" kern="1200" dirty="0" err="1">
                          <a:solidFill>
                            <a:schemeClr val="tx1"/>
                          </a:solidFill>
                          <a:latin typeface="+mn-lt"/>
                          <a:ea typeface="+mn-ea"/>
                          <a:cs typeface="+mn-cs"/>
                        </a:rPr>
                        <a:t>laik</a:t>
                      </a:r>
                      <a:r>
                        <a:rPr lang="en-ID" sz="1100" kern="1200" dirty="0">
                          <a:solidFill>
                            <a:schemeClr val="tx1"/>
                          </a:solidFill>
                          <a:latin typeface="+mn-lt"/>
                          <a:ea typeface="+mn-ea"/>
                          <a:cs typeface="+mn-cs"/>
                        </a:rPr>
                        <a:t> industry, </a:t>
                      </a:r>
                      <a:r>
                        <a:rPr lang="en-US" sz="1100" i="1" kern="1200" dirty="0">
                          <a:solidFill>
                            <a:schemeClr val="tx1"/>
                          </a:solidFill>
                          <a:latin typeface="+mn-lt"/>
                          <a:ea typeface="+mn-ea"/>
                          <a:cs typeface="+mn-cs"/>
                        </a:rPr>
                        <a:t>feasibility study, business plan</a:t>
                      </a:r>
                    </a:p>
                  </a:txBody>
                  <a:tcPr marL="68580" marR="68580" marT="34290" marB="34290">
                    <a:solidFill>
                      <a:srgbClr val="FFFF00"/>
                    </a:solidFill>
                  </a:tcPr>
                </a:tc>
                <a:extLst>
                  <a:ext uri="{0D108BD9-81ED-4DB2-BD59-A6C34878D82A}">
                    <a16:rowId xmlns:a16="http://schemas.microsoft.com/office/drawing/2014/main" xmlns="" val="10000"/>
                  </a:ext>
                </a:extLst>
              </a:tr>
            </a:tbl>
          </a:graphicData>
        </a:graphic>
      </p:graphicFrame>
      <p:grpSp>
        <p:nvGrpSpPr>
          <p:cNvPr id="24" name="Group 23">
            <a:extLst>
              <a:ext uri="{FF2B5EF4-FFF2-40B4-BE49-F238E27FC236}">
                <a16:creationId xmlns:a16="http://schemas.microsoft.com/office/drawing/2014/main" xmlns="" id="{567F906F-5AEA-4E6C-854F-85EF3F6A238D}"/>
              </a:ext>
            </a:extLst>
          </p:cNvPr>
          <p:cNvGrpSpPr/>
          <p:nvPr/>
        </p:nvGrpSpPr>
        <p:grpSpPr>
          <a:xfrm>
            <a:off x="52547" y="810537"/>
            <a:ext cx="9067539" cy="604456"/>
            <a:chOff x="106878" y="235974"/>
            <a:chExt cx="11465690" cy="738448"/>
          </a:xfrm>
        </p:grpSpPr>
        <p:pic>
          <p:nvPicPr>
            <p:cNvPr id="25" name="Picture 24">
              <a:extLst>
                <a:ext uri="{FF2B5EF4-FFF2-40B4-BE49-F238E27FC236}">
                  <a16:creationId xmlns:a16="http://schemas.microsoft.com/office/drawing/2014/main" xmlns="" id="{243F7CE8-9C74-4BEE-95A8-C469489F3872}"/>
                </a:ext>
              </a:extLst>
            </p:cNvPr>
            <p:cNvPicPr/>
            <p:nvPr/>
          </p:nvPicPr>
          <p:blipFill>
            <a:blip r:embed="rId8" cstate="print"/>
            <a:srcRect/>
            <a:stretch>
              <a:fillRect/>
            </a:stretch>
          </p:blipFill>
          <p:spPr bwMode="auto">
            <a:xfrm>
              <a:off x="10794671" y="235974"/>
              <a:ext cx="777897" cy="738448"/>
            </a:xfrm>
            <a:prstGeom prst="rect">
              <a:avLst/>
            </a:prstGeom>
            <a:noFill/>
            <a:ln w="9525">
              <a:noFill/>
              <a:miter lim="800000"/>
              <a:headEnd/>
              <a:tailEnd/>
            </a:ln>
          </p:spPr>
        </p:pic>
        <p:sp>
          <p:nvSpPr>
            <p:cNvPr id="26" name="TextBox 25">
              <a:extLst>
                <a:ext uri="{FF2B5EF4-FFF2-40B4-BE49-F238E27FC236}">
                  <a16:creationId xmlns:a16="http://schemas.microsoft.com/office/drawing/2014/main" xmlns="" id="{903334E8-6A88-47E4-8EA4-A245979FF2D2}"/>
                </a:ext>
              </a:extLst>
            </p:cNvPr>
            <p:cNvSpPr txBox="1"/>
            <p:nvPr/>
          </p:nvSpPr>
          <p:spPr>
            <a:xfrm>
              <a:off x="106878" y="328091"/>
              <a:ext cx="10509664" cy="620404"/>
            </a:xfrm>
            <a:prstGeom prst="rect">
              <a:avLst/>
            </a:prstGeom>
            <a:solidFill>
              <a:srgbClr val="122086"/>
            </a:solidFill>
            <a:effectLst>
              <a:glow rad="139700">
                <a:schemeClr val="accent2">
                  <a:satMod val="175000"/>
                  <a:alpha val="40000"/>
                </a:schemeClr>
              </a:glow>
            </a:effectLst>
          </p:spPr>
          <p:txBody>
            <a:bodyPr wrap="square" rtlCol="0">
              <a:spAutoFit/>
            </a:bodyPr>
            <a:lstStyle>
              <a:defPPr>
                <a:defRPr lang="en-US"/>
              </a:defPPr>
              <a:lvl1pPr algn="r">
                <a:defRPr sz="3600" b="1">
                  <a:solidFill>
                    <a:schemeClr val="bg1"/>
                  </a:solidFill>
                </a:defRPr>
              </a:lvl1pPr>
            </a:lstStyle>
            <a:p>
              <a:pPr algn="ctr"/>
              <a:r>
                <a:rPr lang="en-US" sz="2700" dirty="0"/>
                <a:t>SKEMA PENELITIAN</a:t>
              </a:r>
              <a:endParaRPr lang="id-ID" sz="2700" dirty="0"/>
            </a:p>
          </p:txBody>
        </p:sp>
      </p:grpSp>
      <p:graphicFrame>
        <p:nvGraphicFramePr>
          <p:cNvPr id="22" name="Table 21">
            <a:extLst>
              <a:ext uri="{FF2B5EF4-FFF2-40B4-BE49-F238E27FC236}">
                <a16:creationId xmlns:a16="http://schemas.microsoft.com/office/drawing/2014/main" xmlns="" id="{8E23274D-6DD0-4170-8764-4A4A42A0D785}"/>
              </a:ext>
            </a:extLst>
          </p:cNvPr>
          <p:cNvGraphicFramePr>
            <a:graphicFrameLocks noGrp="1"/>
          </p:cNvGraphicFramePr>
          <p:nvPr>
            <p:extLst/>
          </p:nvPr>
        </p:nvGraphicFramePr>
        <p:xfrm>
          <a:off x="4302623" y="3671729"/>
          <a:ext cx="4073652" cy="236220"/>
        </p:xfrm>
        <a:graphic>
          <a:graphicData uri="http://schemas.openxmlformats.org/drawingml/2006/table">
            <a:tbl>
              <a:tblPr firstRow="1" bandRow="1">
                <a:tableStyleId>{5940675A-B579-460E-94D1-54222C63F5DA}</a:tableStyleId>
              </a:tblPr>
              <a:tblGrid>
                <a:gridCol w="4073652">
                  <a:extLst>
                    <a:ext uri="{9D8B030D-6E8A-4147-A177-3AD203B41FA5}">
                      <a16:colId xmlns:a16="http://schemas.microsoft.com/office/drawing/2014/main" xmlns="" val="20000"/>
                    </a:ext>
                  </a:extLst>
                </a:gridCol>
              </a:tblGrid>
              <a:tr h="228600">
                <a:tc>
                  <a:txBody>
                    <a:bodyPr/>
                    <a:lstStyle/>
                    <a:p>
                      <a:pPr marL="0" lvl="0" indent="0" algn="ctr">
                        <a:buFont typeface="+mj-lt"/>
                        <a:buNone/>
                      </a:pPr>
                      <a:r>
                        <a:rPr lang="en-US" sz="1100" dirty="0" err="1">
                          <a:solidFill>
                            <a:schemeClr val="tx1">
                              <a:lumMod val="95000"/>
                              <a:lumOff val="5000"/>
                            </a:schemeClr>
                          </a:solidFill>
                        </a:rPr>
                        <a:t>Skema</a:t>
                      </a:r>
                      <a:r>
                        <a:rPr lang="en-US" sz="1100" dirty="0">
                          <a:solidFill>
                            <a:schemeClr val="tx1">
                              <a:lumMod val="95000"/>
                              <a:lumOff val="5000"/>
                            </a:schemeClr>
                          </a:solidFill>
                        </a:rPr>
                        <a:t> Kajian </a:t>
                      </a:r>
                      <a:r>
                        <a:rPr lang="en-US" sz="1100" dirty="0" err="1">
                          <a:solidFill>
                            <a:schemeClr val="tx1">
                              <a:lumMod val="95000"/>
                              <a:lumOff val="5000"/>
                            </a:schemeClr>
                          </a:solidFill>
                        </a:rPr>
                        <a:t>Kebijakan</a:t>
                      </a:r>
                      <a:r>
                        <a:rPr lang="en-US" sz="1100" dirty="0">
                          <a:solidFill>
                            <a:schemeClr val="tx1">
                              <a:lumMod val="95000"/>
                              <a:lumOff val="5000"/>
                            </a:schemeClr>
                          </a:solidFill>
                        </a:rPr>
                        <a:t> </a:t>
                      </a:r>
                      <a:r>
                        <a:rPr lang="en-US" sz="1100" dirty="0" err="1">
                          <a:solidFill>
                            <a:schemeClr val="tx1">
                              <a:lumMod val="95000"/>
                              <a:lumOff val="5000"/>
                            </a:schemeClr>
                          </a:solidFill>
                        </a:rPr>
                        <a:t>Strategis</a:t>
                      </a:r>
                      <a:r>
                        <a:rPr lang="en-US" sz="1100" dirty="0">
                          <a:solidFill>
                            <a:schemeClr val="tx1">
                              <a:lumMod val="95000"/>
                              <a:lumOff val="5000"/>
                            </a:schemeClr>
                          </a:solidFill>
                        </a:rPr>
                        <a:t> (KKS)</a:t>
                      </a:r>
                    </a:p>
                  </a:txBody>
                  <a:tcPr marL="68580" marR="68580" marT="34290" marB="34290">
                    <a:solidFill>
                      <a:schemeClr val="accent6">
                        <a:lumMod val="40000"/>
                        <a:lumOff val="60000"/>
                      </a:schemeClr>
                    </a:solidFill>
                  </a:tcPr>
                </a:tc>
                <a:extLst>
                  <a:ext uri="{0D108BD9-81ED-4DB2-BD59-A6C34878D82A}">
                    <a16:rowId xmlns:a16="http://schemas.microsoft.com/office/drawing/2014/main" xmlns="" val="10000"/>
                  </a:ext>
                </a:extLst>
              </a:tr>
            </a:tbl>
          </a:graphicData>
        </a:graphic>
      </p:graphicFrame>
      <p:sp>
        <p:nvSpPr>
          <p:cNvPr id="16" name="Rectangle 15"/>
          <p:cNvSpPr/>
          <p:nvPr/>
        </p:nvSpPr>
        <p:spPr>
          <a:xfrm>
            <a:off x="0" y="1452588"/>
            <a:ext cx="8414767" cy="24553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smtClean="0"/>
              <a:t>DOSEN DAN MAHASISWA PASCA SARJANA</a:t>
            </a:r>
            <a:endParaRPr lang="en-US" sz="2800" b="1" dirty="0"/>
          </a:p>
        </p:txBody>
      </p:sp>
    </p:spTree>
    <p:extLst>
      <p:ext uri="{BB962C8B-B14F-4D97-AF65-F5344CB8AC3E}">
        <p14:creationId xmlns:p14="http://schemas.microsoft.com/office/powerpoint/2010/main" val="2598459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79894" y="106680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51"/>
          <p:cNvGrpSpPr>
            <a:grpSpLocks/>
          </p:cNvGrpSpPr>
          <p:nvPr/>
        </p:nvGrpSpPr>
        <p:grpSpPr bwMode="auto">
          <a:xfrm>
            <a:off x="1752601" y="487365"/>
            <a:ext cx="936625" cy="6065837"/>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3" name="Group 52"/>
          <p:cNvGrpSpPr>
            <a:grpSpLocks/>
          </p:cNvGrpSpPr>
          <p:nvPr/>
        </p:nvGrpSpPr>
        <p:grpSpPr bwMode="auto">
          <a:xfrm>
            <a:off x="6342064" y="508000"/>
            <a:ext cx="896937" cy="6045200"/>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2" name="Rectangle 11"/>
          <p:cNvSpPr/>
          <p:nvPr/>
        </p:nvSpPr>
        <p:spPr>
          <a:xfrm>
            <a:off x="1295400" y="1052736"/>
            <a:ext cx="6553200" cy="3168352"/>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prstClr val="white"/>
                </a:solidFill>
                <a:latin typeface="Arial Rounded MT Bold" pitchFamily="34" charset="0"/>
              </a:rPr>
              <a:t>METODE  </a:t>
            </a:r>
            <a:r>
              <a:rPr lang="en-US" sz="3600" dirty="0" smtClean="0">
                <a:solidFill>
                  <a:prstClr val="white"/>
                </a:solidFill>
                <a:latin typeface="Arial Rounded MT Bold" pitchFamily="34" charset="0"/>
              </a:rPr>
              <a:t>PENELITIAN KUANTITATIF </a:t>
            </a:r>
            <a:endParaRPr lang="en-US" sz="3600" dirty="0">
              <a:solidFill>
                <a:prstClr val="white"/>
              </a:solidFill>
              <a:latin typeface="Arial Rounded MT Bold" pitchFamily="34" charset="0"/>
            </a:endParaRPr>
          </a:p>
        </p:txBody>
      </p:sp>
      <p:grpSp>
        <p:nvGrpSpPr>
          <p:cNvPr id="4" name="Group 14"/>
          <p:cNvGrpSpPr>
            <a:grpSpLocks/>
          </p:cNvGrpSpPr>
          <p:nvPr/>
        </p:nvGrpSpPr>
        <p:grpSpPr bwMode="auto">
          <a:xfrm>
            <a:off x="6875464" y="5300665"/>
            <a:ext cx="587375" cy="1095375"/>
            <a:chOff x="4659" y="345"/>
            <a:chExt cx="369" cy="690"/>
          </a:xfrm>
        </p:grpSpPr>
        <p:sp>
          <p:nvSpPr>
            <p:cNvPr id="53352"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3"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4"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5"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6"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7"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8"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9"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0"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1"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2"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3"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4"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5"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5" name="Group 29"/>
          <p:cNvGrpSpPr>
            <a:grpSpLocks/>
          </p:cNvGrpSpPr>
          <p:nvPr/>
        </p:nvGrpSpPr>
        <p:grpSpPr bwMode="auto">
          <a:xfrm>
            <a:off x="7380288" y="4724400"/>
            <a:ext cx="1109662" cy="1219200"/>
            <a:chOff x="4896" y="0"/>
            <a:chExt cx="699" cy="768"/>
          </a:xfrm>
        </p:grpSpPr>
        <p:sp>
          <p:nvSpPr>
            <p:cNvPr id="53333"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34" name="Group 31"/>
            <p:cNvGrpSpPr>
              <a:grpSpLocks/>
            </p:cNvGrpSpPr>
            <p:nvPr/>
          </p:nvGrpSpPr>
          <p:grpSpPr bwMode="auto">
            <a:xfrm>
              <a:off x="4992" y="0"/>
              <a:ext cx="603" cy="718"/>
              <a:chOff x="5011" y="188"/>
              <a:chExt cx="603" cy="718"/>
            </a:xfrm>
          </p:grpSpPr>
          <p:sp>
            <p:nvSpPr>
              <p:cNvPr id="53335"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6"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7"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8"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9"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0"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1"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2"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3"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4"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5"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6"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7"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8"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9"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0"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1"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49" name="Group 14"/>
          <p:cNvGrpSpPr>
            <a:grpSpLocks/>
          </p:cNvGrpSpPr>
          <p:nvPr/>
        </p:nvGrpSpPr>
        <p:grpSpPr bwMode="auto">
          <a:xfrm>
            <a:off x="4572001" y="4508502"/>
            <a:ext cx="585788" cy="1095375"/>
            <a:chOff x="4659" y="345"/>
            <a:chExt cx="369" cy="690"/>
          </a:xfrm>
        </p:grpSpPr>
        <p:sp>
          <p:nvSpPr>
            <p:cNvPr id="53319"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0"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1"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2"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23"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4"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5"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6"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7"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8"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9"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0"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1"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2"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66" name="Group 29"/>
          <p:cNvGrpSpPr>
            <a:grpSpLocks/>
          </p:cNvGrpSpPr>
          <p:nvPr/>
        </p:nvGrpSpPr>
        <p:grpSpPr bwMode="auto">
          <a:xfrm>
            <a:off x="4932363" y="4221163"/>
            <a:ext cx="1109662" cy="1219200"/>
            <a:chOff x="4896" y="0"/>
            <a:chExt cx="699" cy="768"/>
          </a:xfrm>
        </p:grpSpPr>
        <p:sp>
          <p:nvSpPr>
            <p:cNvPr id="53300"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01" name="Group 31"/>
            <p:cNvGrpSpPr>
              <a:grpSpLocks/>
            </p:cNvGrpSpPr>
            <p:nvPr/>
          </p:nvGrpSpPr>
          <p:grpSpPr bwMode="auto">
            <a:xfrm>
              <a:off x="4992" y="0"/>
              <a:ext cx="603" cy="718"/>
              <a:chOff x="5011" y="188"/>
              <a:chExt cx="603" cy="718"/>
            </a:xfrm>
          </p:grpSpPr>
          <p:sp>
            <p:nvSpPr>
              <p:cNvPr id="53302"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3"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4"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5"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6"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7"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8"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9"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0"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1"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2"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3"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4"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5"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6"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7"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18"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grpSp>
        <p:nvGrpSpPr>
          <p:cNvPr id="86" name="Group 14"/>
          <p:cNvGrpSpPr>
            <a:grpSpLocks/>
          </p:cNvGrpSpPr>
          <p:nvPr/>
        </p:nvGrpSpPr>
        <p:grpSpPr bwMode="auto">
          <a:xfrm>
            <a:off x="2411414" y="5373690"/>
            <a:ext cx="585787" cy="1095375"/>
            <a:chOff x="4659" y="345"/>
            <a:chExt cx="369" cy="690"/>
          </a:xfrm>
        </p:grpSpPr>
        <p:sp>
          <p:nvSpPr>
            <p:cNvPr id="53286"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7"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8"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9"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90"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1"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2"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3"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4"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5"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6"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7"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8"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9"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101" name="Group 29"/>
          <p:cNvGrpSpPr>
            <a:grpSpLocks/>
          </p:cNvGrpSpPr>
          <p:nvPr/>
        </p:nvGrpSpPr>
        <p:grpSpPr bwMode="auto">
          <a:xfrm>
            <a:off x="2792414" y="5068888"/>
            <a:ext cx="1109662" cy="1219200"/>
            <a:chOff x="4896" y="0"/>
            <a:chExt cx="699" cy="768"/>
          </a:xfrm>
        </p:grpSpPr>
        <p:sp>
          <p:nvSpPr>
            <p:cNvPr id="53267"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268" name="Group 31"/>
            <p:cNvGrpSpPr>
              <a:grpSpLocks/>
            </p:cNvGrpSpPr>
            <p:nvPr/>
          </p:nvGrpSpPr>
          <p:grpSpPr bwMode="auto">
            <a:xfrm>
              <a:off x="4992" y="0"/>
              <a:ext cx="603" cy="718"/>
              <a:chOff x="5011" y="188"/>
              <a:chExt cx="603" cy="718"/>
            </a:xfrm>
          </p:grpSpPr>
          <p:sp>
            <p:nvSpPr>
              <p:cNvPr id="53269"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0"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1"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2"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3"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4"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5"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6"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7"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8"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9"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0"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1"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2"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3"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4"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85"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116" name="Rectangle 115"/>
          <p:cNvSpPr/>
          <p:nvPr/>
        </p:nvSpPr>
        <p:spPr>
          <a:xfrm>
            <a:off x="3929448" y="1196752"/>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Rounded MT Bold" pitchFamily="34" charset="0"/>
              </a:rPr>
              <a:t>2</a:t>
            </a:r>
            <a:endParaRPr lang="en-US" sz="4000" dirty="0">
              <a:latin typeface="Arial Rounded MT Bold" pitchFamily="34" charset="0"/>
            </a:endParaRPr>
          </a:p>
        </p:txBody>
      </p:sp>
    </p:spTree>
    <p:extLst>
      <p:ext uri="{BB962C8B-B14F-4D97-AF65-F5344CB8AC3E}">
        <p14:creationId xmlns:p14="http://schemas.microsoft.com/office/powerpoint/2010/main" val="266238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nodeType="afterGroup">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49"/>
                                        </p:tgtEl>
                                      </p:cBhvr>
                                    </p:animEffect>
                                    <p:animScale>
                                      <p:cBhvr>
                                        <p:cTn id="63" dur="250" autoRev="1" fill="hold"/>
                                        <p:tgtEl>
                                          <p:spTgt spid="49"/>
                                        </p:tgtEl>
                                      </p:cBhvr>
                                      <p:by x="105000" y="105000"/>
                                    </p:animScale>
                                  </p:childTnLst>
                                </p:cTn>
                              </p:par>
                            </p:childTnLst>
                          </p:cTn>
                        </p:par>
                        <p:par>
                          <p:cTn id="64" fill="hold" nodeType="afterGroup">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6"/>
                                        </p:tgtEl>
                                      </p:cBhvr>
                                    </p:animEffect>
                                    <p:animScale>
                                      <p:cBhvr>
                                        <p:cTn id="67" dur="250" autoRev="1" fill="hold"/>
                                        <p:tgtEl>
                                          <p:spTgt spid="86"/>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800" decel="100000"/>
                                        <p:tgtEl>
                                          <p:spTgt spid="86"/>
                                        </p:tgtEl>
                                      </p:cBhvr>
                                    </p:animEffect>
                                    <p:anim calcmode="lin" valueType="num">
                                      <p:cBhvr>
                                        <p:cTn id="73" dur="800" decel="100000" fill="hold"/>
                                        <p:tgtEl>
                                          <p:spTgt spid="86"/>
                                        </p:tgtEl>
                                        <p:attrNameLst>
                                          <p:attrName>style.rotation</p:attrName>
                                        </p:attrNameLst>
                                      </p:cBhvr>
                                      <p:tavLst>
                                        <p:tav tm="0">
                                          <p:val>
                                            <p:fltVal val="-90"/>
                                          </p:val>
                                        </p:tav>
                                        <p:tav tm="100000">
                                          <p:val>
                                            <p:fltVal val="0"/>
                                          </p:val>
                                        </p:tav>
                                      </p:tavLst>
                                    </p:anim>
                                    <p:anim calcmode="lin" valueType="num">
                                      <p:cBhvr>
                                        <p:cTn id="74" dur="800" decel="100000" fill="hold"/>
                                        <p:tgtEl>
                                          <p:spTgt spid="86"/>
                                        </p:tgtEl>
                                        <p:attrNameLst>
                                          <p:attrName>ppt_x</p:attrName>
                                        </p:attrNameLst>
                                      </p:cBhvr>
                                      <p:tavLst>
                                        <p:tav tm="0">
                                          <p:val>
                                            <p:strVal val="#ppt_x+0.4"/>
                                          </p:val>
                                        </p:tav>
                                        <p:tav tm="100000">
                                          <p:val>
                                            <p:strVal val="#ppt_x-0.05"/>
                                          </p:val>
                                        </p:tav>
                                      </p:tavLst>
                                    </p:anim>
                                    <p:anim calcmode="lin" valueType="num">
                                      <p:cBhvr>
                                        <p:cTn id="75" dur="800" decel="100000" fill="hold"/>
                                        <p:tgtEl>
                                          <p:spTgt spid="8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800" decel="100000"/>
                                        <p:tgtEl>
                                          <p:spTgt spid="101"/>
                                        </p:tgtEl>
                                      </p:cBhvr>
                                    </p:animEffect>
                                    <p:anim calcmode="lin" valueType="num">
                                      <p:cBhvr>
                                        <p:cTn id="81" dur="800" decel="100000" fill="hold"/>
                                        <p:tgtEl>
                                          <p:spTgt spid="101"/>
                                        </p:tgtEl>
                                        <p:attrNameLst>
                                          <p:attrName>style.rotation</p:attrName>
                                        </p:attrNameLst>
                                      </p:cBhvr>
                                      <p:tavLst>
                                        <p:tav tm="0">
                                          <p:val>
                                            <p:fltVal val="-90"/>
                                          </p:val>
                                        </p:tav>
                                        <p:tav tm="100000">
                                          <p:val>
                                            <p:fltVal val="0"/>
                                          </p:val>
                                        </p:tav>
                                      </p:tavLst>
                                    </p:anim>
                                    <p:anim calcmode="lin" valueType="num">
                                      <p:cBhvr>
                                        <p:cTn id="82" dur="800" decel="100000" fill="hold"/>
                                        <p:tgtEl>
                                          <p:spTgt spid="101"/>
                                        </p:tgtEl>
                                        <p:attrNameLst>
                                          <p:attrName>ppt_x</p:attrName>
                                        </p:attrNameLst>
                                      </p:cBhvr>
                                      <p:tavLst>
                                        <p:tav tm="0">
                                          <p:val>
                                            <p:strVal val="#ppt_x+0.4"/>
                                          </p:val>
                                        </p:tav>
                                        <p:tav tm="100000">
                                          <p:val>
                                            <p:strVal val="#ppt_x-0.05"/>
                                          </p:val>
                                        </p:tav>
                                      </p:tavLst>
                                    </p:anim>
                                    <p:anim calcmode="lin" valueType="num">
                                      <p:cBhvr>
                                        <p:cTn id="83" dur="800" decel="100000" fill="hold"/>
                                        <p:tgtEl>
                                          <p:spTgt spid="10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800" decel="100000"/>
                                        <p:tgtEl>
                                          <p:spTgt spid="66"/>
                                        </p:tgtEl>
                                      </p:cBhvr>
                                    </p:animEffect>
                                    <p:anim calcmode="lin" valueType="num">
                                      <p:cBhvr>
                                        <p:cTn id="97" dur="800" decel="100000" fill="hold"/>
                                        <p:tgtEl>
                                          <p:spTgt spid="66"/>
                                        </p:tgtEl>
                                        <p:attrNameLst>
                                          <p:attrName>style.rotation</p:attrName>
                                        </p:attrNameLst>
                                      </p:cBhvr>
                                      <p:tavLst>
                                        <p:tav tm="0">
                                          <p:val>
                                            <p:fltVal val="-90"/>
                                          </p:val>
                                        </p:tav>
                                        <p:tav tm="100000">
                                          <p:val>
                                            <p:fltVal val="0"/>
                                          </p:val>
                                        </p:tav>
                                      </p:tavLst>
                                    </p:anim>
                                    <p:anim calcmode="lin" valueType="num">
                                      <p:cBhvr>
                                        <p:cTn id="98" dur="800" decel="100000" fill="hold"/>
                                        <p:tgtEl>
                                          <p:spTgt spid="66"/>
                                        </p:tgtEl>
                                        <p:attrNameLst>
                                          <p:attrName>ppt_x</p:attrName>
                                        </p:attrNameLst>
                                      </p:cBhvr>
                                      <p:tavLst>
                                        <p:tav tm="0">
                                          <p:val>
                                            <p:strVal val="#ppt_x+0.4"/>
                                          </p:val>
                                        </p:tav>
                                        <p:tav tm="100000">
                                          <p:val>
                                            <p:strVal val="#ppt_x-0.05"/>
                                          </p:val>
                                        </p:tav>
                                      </p:tavLst>
                                    </p:anim>
                                    <p:anim calcmode="lin" valueType="num">
                                      <p:cBhvr>
                                        <p:cTn id="99" dur="800" decel="100000" fill="hold"/>
                                        <p:tgtEl>
                                          <p:spTgt spid="66"/>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82172" y="2420888"/>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 </a:t>
            </a:r>
            <a:r>
              <a:rPr lang="en-US" sz="2000" dirty="0" smtClean="0">
                <a:solidFill>
                  <a:prstClr val="white"/>
                </a:solidFill>
                <a:latin typeface="Aharoni" pitchFamily="2" charset="-79"/>
                <a:cs typeface="Aharoni" pitchFamily="2" charset="-79"/>
              </a:rPr>
              <a:t>METODE KUANTITATIF</a:t>
            </a:r>
            <a:endParaRPr lang="en-US" sz="2000" dirty="0">
              <a:solidFill>
                <a:prstClr val="white"/>
              </a:solidFill>
              <a:latin typeface="Aharoni" pitchFamily="2" charset="-79"/>
              <a:cs typeface="Aharoni" pitchFamily="2" charset="-79"/>
            </a:endParaRPr>
          </a:p>
        </p:txBody>
      </p:sp>
      <p:sp>
        <p:nvSpPr>
          <p:cNvPr id="3" name="Pentagon 2"/>
          <p:cNvSpPr/>
          <p:nvPr/>
        </p:nvSpPr>
        <p:spPr>
          <a:xfrm>
            <a:off x="4067944" y="1052736"/>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 </a:t>
            </a:r>
            <a:r>
              <a:rPr lang="en-US" sz="2000" dirty="0" smtClean="0">
                <a:solidFill>
                  <a:prstClr val="white"/>
                </a:solidFill>
                <a:latin typeface="Aharoni" pitchFamily="2" charset="-79"/>
                <a:cs typeface="Aharoni" pitchFamily="2" charset="-79"/>
              </a:rPr>
              <a:t>METODE PENELITIAN SURVEI</a:t>
            </a:r>
            <a:endParaRPr lang="en-US" sz="2000" dirty="0">
              <a:solidFill>
                <a:prstClr val="white"/>
              </a:solidFill>
              <a:latin typeface="Aharoni" pitchFamily="2" charset="-79"/>
              <a:cs typeface="Aharoni" pitchFamily="2" charset="-79"/>
            </a:endParaRPr>
          </a:p>
        </p:txBody>
      </p:sp>
      <p:sp>
        <p:nvSpPr>
          <p:cNvPr id="4" name="Pentagon 3"/>
          <p:cNvSpPr/>
          <p:nvPr/>
        </p:nvSpPr>
        <p:spPr>
          <a:xfrm>
            <a:off x="4067944" y="3933056"/>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 </a:t>
            </a:r>
            <a:r>
              <a:rPr lang="en-US" sz="2000" dirty="0" smtClean="0">
                <a:solidFill>
                  <a:prstClr val="white"/>
                </a:solidFill>
                <a:latin typeface="Aharoni" pitchFamily="2" charset="-79"/>
                <a:cs typeface="Aharoni" pitchFamily="2" charset="-79"/>
              </a:rPr>
              <a:t>METODE PENELITIAN EKESPERIMEN</a:t>
            </a:r>
            <a:endParaRPr lang="en-US" sz="2000" dirty="0">
              <a:solidFill>
                <a:prstClr val="white"/>
              </a:solidFill>
              <a:latin typeface="Aharoni" pitchFamily="2" charset="-79"/>
              <a:cs typeface="Aharoni" pitchFamily="2" charset="-79"/>
            </a:endParaRPr>
          </a:p>
        </p:txBody>
      </p:sp>
      <p:sp>
        <p:nvSpPr>
          <p:cNvPr id="5" name="Isosceles Triangle 4"/>
          <p:cNvSpPr/>
          <p:nvPr/>
        </p:nvSpPr>
        <p:spPr>
          <a:xfrm rot="16200000">
            <a:off x="1597967" y="2848142"/>
            <a:ext cx="4045812" cy="657659"/>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93341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5576" y="1371810"/>
            <a:ext cx="7272808" cy="4680520"/>
          </a:xfrm>
        </p:spPr>
        <p:txBody>
          <a:bodyPr>
            <a:normAutofit fontScale="90000"/>
          </a:bodyPr>
          <a:lstStyle/>
          <a:p>
            <a:pPr algn="l"/>
            <a:r>
              <a:rPr lang="en-AU" sz="2400" dirty="0" smtClean="0"/>
              <a:t>1.  </a:t>
            </a:r>
            <a:r>
              <a:rPr lang="en-AU" sz="2400" dirty="0" err="1" smtClean="0"/>
              <a:t>Rumah</a:t>
            </a:r>
            <a:r>
              <a:rPr lang="en-AU" sz="2400" dirty="0" smtClean="0"/>
              <a:t> :  a. </a:t>
            </a:r>
            <a:r>
              <a:rPr lang="en-AU" sz="2400" dirty="0" err="1" smtClean="0"/>
              <a:t>Tegalmulyo</a:t>
            </a:r>
            <a:r>
              <a:rPr lang="en-AU" sz="2400" dirty="0" smtClean="0"/>
              <a:t>, </a:t>
            </a:r>
            <a:r>
              <a:rPr lang="en-AU" sz="2400" dirty="0" err="1" smtClean="0"/>
              <a:t>Kepek</a:t>
            </a:r>
            <a:r>
              <a:rPr lang="en-AU" sz="2400" dirty="0" smtClean="0"/>
              <a:t>, </a:t>
            </a:r>
            <a:r>
              <a:rPr lang="en-AU" sz="2400" dirty="0" err="1" smtClean="0"/>
              <a:t>Wonosari</a:t>
            </a:r>
            <a:r>
              <a:rPr lang="en-AU" sz="2400" dirty="0" smtClean="0"/>
              <a:t> , </a:t>
            </a:r>
            <a:r>
              <a:rPr lang="en-AU" sz="2400" dirty="0" err="1" smtClean="0"/>
              <a:t>Gunungkidul</a:t>
            </a:r>
            <a:r>
              <a:rPr lang="en-AU" sz="2400" dirty="0" smtClean="0"/>
              <a:t/>
            </a:r>
            <a:br>
              <a:rPr lang="en-AU" sz="2400" dirty="0" smtClean="0"/>
            </a:br>
            <a:r>
              <a:rPr lang="en-AU" sz="2400" dirty="0" smtClean="0"/>
              <a:t>                          </a:t>
            </a:r>
            <a:r>
              <a:rPr lang="id-ID" sz="2400" dirty="0" smtClean="0"/>
              <a:t>Telp. 0274-</a:t>
            </a:r>
            <a:r>
              <a:rPr lang="en-AU" sz="2400" dirty="0" smtClean="0"/>
              <a:t>391618</a:t>
            </a:r>
            <a:br>
              <a:rPr lang="en-AU" sz="2400" dirty="0" smtClean="0"/>
            </a:br>
            <a:r>
              <a:rPr lang="en-AU" sz="2400" dirty="0"/>
              <a:t> </a:t>
            </a:r>
            <a:r>
              <a:rPr lang="en-AU" sz="2400" dirty="0" smtClean="0"/>
              <a:t>                     b. Jl. </a:t>
            </a:r>
            <a:r>
              <a:rPr lang="en-AU" sz="2400" dirty="0" err="1" smtClean="0"/>
              <a:t>Merpati</a:t>
            </a:r>
            <a:r>
              <a:rPr lang="en-AU" sz="2400" dirty="0" smtClean="0"/>
              <a:t> 222, </a:t>
            </a:r>
            <a:r>
              <a:rPr lang="en-AU" sz="2400" dirty="0" err="1" smtClean="0"/>
              <a:t>Tempelan</a:t>
            </a:r>
            <a:r>
              <a:rPr lang="en-AU" sz="2400" dirty="0" smtClean="0"/>
              <a:t>, </a:t>
            </a:r>
            <a:r>
              <a:rPr lang="en-AU" sz="2400" dirty="0" err="1" smtClean="0"/>
              <a:t>Ketandan</a:t>
            </a:r>
            <a:r>
              <a:rPr lang="en-AU" sz="2400" dirty="0" smtClean="0"/>
              <a:t>,  </a:t>
            </a:r>
            <a:br>
              <a:rPr lang="en-AU" sz="2400" dirty="0" smtClean="0"/>
            </a:br>
            <a:r>
              <a:rPr lang="en-AU" sz="2400" dirty="0" smtClean="0"/>
              <a:t>                           </a:t>
            </a:r>
            <a:r>
              <a:rPr lang="en-AU" sz="2400" dirty="0" err="1" smtClean="0"/>
              <a:t>Bangungtapan</a:t>
            </a:r>
            <a:r>
              <a:rPr lang="en-AU" sz="2400" dirty="0" smtClean="0"/>
              <a:t>, </a:t>
            </a:r>
            <a:r>
              <a:rPr lang="en-AU" sz="2400" dirty="0" err="1" smtClean="0"/>
              <a:t>Bantul</a:t>
            </a:r>
            <a:r>
              <a:rPr lang="en-AU" sz="2400" dirty="0" smtClean="0"/>
              <a:t> </a:t>
            </a:r>
            <a:br>
              <a:rPr lang="en-AU" sz="2400" dirty="0" smtClean="0"/>
            </a:br>
            <a:r>
              <a:rPr lang="en-AU" sz="2400" dirty="0"/>
              <a:t>	 </a:t>
            </a:r>
            <a:r>
              <a:rPr lang="en-AU" sz="2400" dirty="0" smtClean="0"/>
              <a:t>           </a:t>
            </a:r>
            <a:r>
              <a:rPr lang="id-ID" sz="2400" dirty="0" smtClean="0"/>
              <a:t>Telp. 0274-</a:t>
            </a:r>
            <a:r>
              <a:rPr lang="en-AU" sz="2400" dirty="0" smtClean="0"/>
              <a:t>452427</a:t>
            </a:r>
            <a:br>
              <a:rPr lang="en-AU" sz="2400" dirty="0" smtClean="0"/>
            </a:br>
            <a:r>
              <a:rPr lang="id-ID" sz="2400" dirty="0" smtClean="0"/>
              <a:t> </a:t>
            </a:r>
            <a:r>
              <a:rPr lang="en-AU" sz="2400" dirty="0" smtClean="0"/>
              <a:t>                          HP: 081215312000</a:t>
            </a:r>
            <a:br>
              <a:rPr lang="en-AU" sz="2400" dirty="0" smtClean="0"/>
            </a:br>
            <a:r>
              <a:rPr lang="en-AU" sz="2400" dirty="0" smtClean="0"/>
              <a:t/>
            </a:r>
            <a:br>
              <a:rPr lang="en-AU" sz="2400" dirty="0" smtClean="0"/>
            </a:br>
            <a:r>
              <a:rPr lang="en-AU" sz="2400" dirty="0" smtClean="0"/>
              <a:t>2. Blog      :</a:t>
            </a:r>
            <a:r>
              <a:rPr lang="id-ID" sz="2400" dirty="0" smtClean="0"/>
              <a:t>  </a:t>
            </a:r>
            <a:r>
              <a:rPr lang="en-AU" sz="2400" dirty="0" smtClean="0">
                <a:hlinkClick r:id="rId2"/>
              </a:rPr>
              <a:t>http://blog.uny.ac.id/sukirno</a:t>
            </a:r>
            <a:r>
              <a:rPr lang="en-AU" sz="2400" dirty="0" smtClean="0"/>
              <a:t> DST</a:t>
            </a:r>
            <a:br>
              <a:rPr lang="en-AU" sz="2400" dirty="0" smtClean="0"/>
            </a:br>
            <a:r>
              <a:rPr lang="en-AU" sz="2400" dirty="0" smtClean="0"/>
              <a:t/>
            </a:r>
            <a:br>
              <a:rPr lang="en-AU" sz="2400" dirty="0" smtClean="0"/>
            </a:br>
            <a:r>
              <a:rPr lang="en-AU" sz="2400" dirty="0" smtClean="0"/>
              <a:t>3. Email: </a:t>
            </a:r>
            <a:r>
              <a:rPr lang="id-ID" sz="2400" dirty="0" smtClean="0"/>
              <a:t/>
            </a:r>
            <a:br>
              <a:rPr lang="id-ID" sz="2400" dirty="0" smtClean="0"/>
            </a:br>
            <a:r>
              <a:rPr lang="id-ID" sz="2400" dirty="0" smtClean="0"/>
              <a:t>     </a:t>
            </a:r>
            <a:r>
              <a:rPr lang="id-ID" sz="2400" dirty="0" smtClean="0">
                <a:hlinkClick r:id="rId3"/>
              </a:rPr>
              <a:t>sukirno@uny.ac.id</a:t>
            </a:r>
            <a:r>
              <a:rPr lang="id-ID" sz="2400" dirty="0" smtClean="0"/>
              <a:t> </a:t>
            </a:r>
            <a:r>
              <a:rPr lang="en-ID" sz="2400" dirty="0" smtClean="0"/>
              <a:t> / krnruler@gmail.com</a:t>
            </a:r>
            <a:r>
              <a:rPr lang="id-ID" sz="2400" dirty="0" smtClean="0"/>
              <a:t/>
            </a:r>
            <a:br>
              <a:rPr lang="id-ID" sz="2400" dirty="0" smtClean="0"/>
            </a:br>
            <a:r>
              <a:rPr lang="id-ID" sz="2400" dirty="0"/>
              <a:t> </a:t>
            </a:r>
            <a:r>
              <a:rPr lang="id-ID" sz="2400" dirty="0" smtClean="0"/>
              <a:t>    </a:t>
            </a:r>
            <a:r>
              <a:rPr lang="en-AU" sz="2400" dirty="0" smtClean="0">
                <a:hlinkClick r:id="rId4"/>
              </a:rPr>
              <a:t>soekirno_uny@yahoo.co.id</a:t>
            </a:r>
            <a:endParaRPr lang="en-AU" sz="2400" dirty="0" smtClean="0"/>
          </a:p>
        </p:txBody>
      </p:sp>
      <p:sp>
        <p:nvSpPr>
          <p:cNvPr id="3" name="Rectangle 2"/>
          <p:cNvSpPr/>
          <p:nvPr/>
        </p:nvSpPr>
        <p:spPr>
          <a:xfrm>
            <a:off x="3448" y="523602"/>
            <a:ext cx="8928992" cy="523220"/>
          </a:xfrm>
          <a:prstGeom prst="rect">
            <a:avLst/>
          </a:prstGeom>
          <a:noFill/>
        </p:spPr>
        <p:txBody>
          <a:bodyPr wrap="square" lIns="91440" tIns="45720" rIns="91440" bIns="45720">
            <a:spAutoFit/>
          </a:bodyPr>
          <a:lstStyle/>
          <a:p>
            <a:pPr algn="ctr"/>
            <a:r>
              <a:rPr lang="en-AU" sz="2800" b="1" dirty="0"/>
              <a:t>SUKIRNO</a:t>
            </a:r>
            <a:r>
              <a:rPr lang="id-ID" sz="2800" b="1" dirty="0"/>
              <a:t> </a:t>
            </a:r>
            <a:r>
              <a:rPr lang="id-ID" sz="2800" b="1" dirty="0" smtClean="0"/>
              <a:t>DS</a:t>
            </a:r>
            <a:r>
              <a:rPr lang="en-ID" sz="2800" b="1" dirty="0" smtClean="0"/>
              <a:t> / SOEKIRNO DS / SUKIRNO </a:t>
            </a:r>
            <a:r>
              <a:rPr lang="en-ID" sz="2800" b="1" dirty="0" err="1" smtClean="0"/>
              <a:t>SUKIRNO</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426" y="1371810"/>
            <a:ext cx="933057" cy="635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917" y="2657119"/>
            <a:ext cx="806969" cy="768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2362" y="4075167"/>
            <a:ext cx="792088"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2362" y="5517232"/>
            <a:ext cx="800162" cy="692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93153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1785950" cy="1214446"/>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Aharoni" pitchFamily="2" charset="-79"/>
                <a:cs typeface="Aharoni" pitchFamily="2" charset="-79"/>
              </a:rPr>
              <a:t>LBM, IM, PM, </a:t>
            </a:r>
            <a:r>
              <a:rPr lang="en-US" dirty="0" smtClean="0">
                <a:solidFill>
                  <a:prstClr val="white"/>
                </a:solidFill>
              </a:rPr>
              <a:t>RM, TP, MP</a:t>
            </a:r>
            <a:endParaRPr lang="en-US" dirty="0">
              <a:solidFill>
                <a:prstClr val="white"/>
              </a:solidFill>
            </a:endParaRPr>
          </a:p>
        </p:txBody>
      </p:sp>
      <p:sp>
        <p:nvSpPr>
          <p:cNvPr id="5" name="Rectangle 4"/>
          <p:cNvSpPr/>
          <p:nvPr/>
        </p:nvSpPr>
        <p:spPr>
          <a:xfrm>
            <a:off x="285720" y="1785926"/>
            <a:ext cx="1785950" cy="1214446"/>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LANDASAN PUSTAKA</a:t>
            </a:r>
            <a:endParaRPr lang="en-US" dirty="0">
              <a:solidFill>
                <a:prstClr val="white"/>
              </a:solidFill>
            </a:endParaRPr>
          </a:p>
        </p:txBody>
      </p:sp>
      <p:sp>
        <p:nvSpPr>
          <p:cNvPr id="6" name="Rectangle 5"/>
          <p:cNvSpPr/>
          <p:nvPr/>
        </p:nvSpPr>
        <p:spPr>
          <a:xfrm>
            <a:off x="285720" y="3429000"/>
            <a:ext cx="1785950" cy="1214446"/>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PARADIGMA PENELITIAN, RUMUSAN HIPOTESIS</a:t>
            </a:r>
            <a:endParaRPr lang="en-US" dirty="0">
              <a:solidFill>
                <a:prstClr val="white"/>
              </a:solidFill>
            </a:endParaRPr>
          </a:p>
        </p:txBody>
      </p:sp>
      <p:sp>
        <p:nvSpPr>
          <p:cNvPr id="7" name="Rectangle 6"/>
          <p:cNvSpPr/>
          <p:nvPr/>
        </p:nvSpPr>
        <p:spPr>
          <a:xfrm>
            <a:off x="2571736" y="1785926"/>
            <a:ext cx="1571636" cy="1214446"/>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POPULASI</a:t>
            </a:r>
            <a:endParaRPr lang="en-US" dirty="0">
              <a:solidFill>
                <a:prstClr val="white"/>
              </a:solidFill>
            </a:endParaRPr>
          </a:p>
        </p:txBody>
      </p:sp>
      <p:sp>
        <p:nvSpPr>
          <p:cNvPr id="8" name="Rectangle 7"/>
          <p:cNvSpPr/>
          <p:nvPr/>
        </p:nvSpPr>
        <p:spPr>
          <a:xfrm>
            <a:off x="4429124" y="1785926"/>
            <a:ext cx="1571636" cy="1214446"/>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SAMPEL</a:t>
            </a:r>
            <a:endParaRPr lang="en-US" dirty="0">
              <a:solidFill>
                <a:prstClr val="white"/>
              </a:solidFill>
            </a:endParaRPr>
          </a:p>
        </p:txBody>
      </p:sp>
      <p:sp>
        <p:nvSpPr>
          <p:cNvPr id="9" name="Rectangle 8"/>
          <p:cNvSpPr/>
          <p:nvPr/>
        </p:nvSpPr>
        <p:spPr>
          <a:xfrm>
            <a:off x="2643174" y="5000636"/>
            <a:ext cx="1571636" cy="1214446"/>
          </a:xfrm>
          <a:prstGeom prst="rect">
            <a:avLst/>
          </a:prstGeom>
          <a:solidFill>
            <a:srgbClr val="66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smtClean="0">
                <a:solidFill>
                  <a:prstClr val="white"/>
                </a:solidFill>
              </a:rPr>
              <a:t>PENGEMBANGAN INSTRUMEN</a:t>
            </a:r>
            <a:endParaRPr lang="en-US" sz="1400" dirty="0">
              <a:solidFill>
                <a:prstClr val="white"/>
              </a:solidFill>
            </a:endParaRPr>
          </a:p>
        </p:txBody>
      </p:sp>
      <p:sp>
        <p:nvSpPr>
          <p:cNvPr id="10" name="Rectangle 9"/>
          <p:cNvSpPr/>
          <p:nvPr/>
        </p:nvSpPr>
        <p:spPr>
          <a:xfrm>
            <a:off x="4429124" y="5000636"/>
            <a:ext cx="1571636" cy="1214446"/>
          </a:xfrm>
          <a:prstGeom prst="rect">
            <a:avLst/>
          </a:prstGeom>
          <a:solidFill>
            <a:srgbClr val="66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PENGUJIAN INSTRUMEN</a:t>
            </a:r>
            <a:endParaRPr lang="en-US" dirty="0">
              <a:solidFill>
                <a:prstClr val="white"/>
              </a:solidFill>
            </a:endParaRPr>
          </a:p>
        </p:txBody>
      </p:sp>
      <p:sp>
        <p:nvSpPr>
          <p:cNvPr id="11" name="Rectangle 10"/>
          <p:cNvSpPr/>
          <p:nvPr/>
        </p:nvSpPr>
        <p:spPr>
          <a:xfrm>
            <a:off x="3857620" y="3429000"/>
            <a:ext cx="1785950" cy="1214446"/>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PENGUMPULAN DATA </a:t>
            </a:r>
            <a:endParaRPr lang="en-US" dirty="0">
              <a:solidFill>
                <a:prstClr val="white"/>
              </a:solidFill>
            </a:endParaRPr>
          </a:p>
        </p:txBody>
      </p:sp>
      <p:sp>
        <p:nvSpPr>
          <p:cNvPr id="12" name="Rectangle 11"/>
          <p:cNvSpPr/>
          <p:nvPr/>
        </p:nvSpPr>
        <p:spPr>
          <a:xfrm>
            <a:off x="5786446" y="3429000"/>
            <a:ext cx="1571636" cy="1214446"/>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ANALISIS </a:t>
            </a:r>
          </a:p>
          <a:p>
            <a:pPr algn="ctr" fontAlgn="auto">
              <a:spcBef>
                <a:spcPts val="0"/>
              </a:spcBef>
              <a:spcAft>
                <a:spcPts val="0"/>
              </a:spcAft>
            </a:pPr>
            <a:r>
              <a:rPr lang="en-US" dirty="0" smtClean="0">
                <a:solidFill>
                  <a:prstClr val="white"/>
                </a:solidFill>
              </a:rPr>
              <a:t>DATA </a:t>
            </a:r>
            <a:endParaRPr lang="en-US" dirty="0">
              <a:solidFill>
                <a:prstClr val="white"/>
              </a:solidFill>
            </a:endParaRPr>
          </a:p>
        </p:txBody>
      </p:sp>
      <p:sp>
        <p:nvSpPr>
          <p:cNvPr id="13" name="Rectangle 12"/>
          <p:cNvSpPr/>
          <p:nvPr/>
        </p:nvSpPr>
        <p:spPr>
          <a:xfrm>
            <a:off x="7500958" y="3429000"/>
            <a:ext cx="1571636" cy="1214446"/>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LAPORAN PENELITIAN</a:t>
            </a:r>
            <a:endParaRPr lang="en-US" dirty="0">
              <a:solidFill>
                <a:prstClr val="white"/>
              </a:solidFill>
            </a:endParaRPr>
          </a:p>
        </p:txBody>
      </p:sp>
      <p:sp>
        <p:nvSpPr>
          <p:cNvPr id="14" name="Down Arrow 13"/>
          <p:cNvSpPr/>
          <p:nvPr/>
        </p:nvSpPr>
        <p:spPr>
          <a:xfrm>
            <a:off x="928662" y="1357298"/>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Down Arrow 14"/>
          <p:cNvSpPr/>
          <p:nvPr/>
        </p:nvSpPr>
        <p:spPr>
          <a:xfrm>
            <a:off x="928662" y="3000372"/>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17" name="Elbow Connector 16"/>
          <p:cNvCxnSpPr/>
          <p:nvPr/>
        </p:nvCxnSpPr>
        <p:spPr>
          <a:xfrm flipV="1">
            <a:off x="2071670" y="2428868"/>
            <a:ext cx="612000" cy="1476000"/>
          </a:xfrm>
          <a:prstGeom prst="bentConnector3">
            <a:avLst>
              <a:gd name="adj1" fmla="val 50000"/>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071670" y="4082058"/>
            <a:ext cx="684000" cy="1476000"/>
          </a:xfrm>
          <a:prstGeom prst="bentConnector3">
            <a:avLst>
              <a:gd name="adj1" fmla="val 50000"/>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4036215" y="210739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Down Arrow 19"/>
          <p:cNvSpPr/>
          <p:nvPr/>
        </p:nvSpPr>
        <p:spPr>
          <a:xfrm rot="16200000">
            <a:off x="4107653" y="5464983"/>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Down Arrow 20"/>
          <p:cNvSpPr/>
          <p:nvPr/>
        </p:nvSpPr>
        <p:spPr>
          <a:xfrm>
            <a:off x="4714876" y="3000372"/>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Down Arrow 21"/>
          <p:cNvSpPr/>
          <p:nvPr/>
        </p:nvSpPr>
        <p:spPr>
          <a:xfrm flipV="1">
            <a:off x="4714876" y="4572008"/>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Down Arrow 22"/>
          <p:cNvSpPr/>
          <p:nvPr/>
        </p:nvSpPr>
        <p:spPr>
          <a:xfrm rot="16200000">
            <a:off x="5536413" y="389334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Down Arrow 23"/>
          <p:cNvSpPr/>
          <p:nvPr/>
        </p:nvSpPr>
        <p:spPr>
          <a:xfrm rot="16200000">
            <a:off x="7179487" y="3893347"/>
            <a:ext cx="500066" cy="428628"/>
          </a:xfrm>
          <a:prstGeom prst="down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Rectangle 24"/>
          <p:cNvSpPr/>
          <p:nvPr/>
        </p:nvSpPr>
        <p:spPr>
          <a:xfrm>
            <a:off x="3857620" y="285728"/>
            <a:ext cx="5000660" cy="785818"/>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LANGKAH-LANGKAH PENELITIAN KUANTITATIF SURVEI</a:t>
            </a:r>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800" decel="100000"/>
                                        <p:tgtEl>
                                          <p:spTgt spid="14"/>
                                        </p:tgtEl>
                                      </p:cBhvr>
                                    </p:animEffect>
                                    <p:anim calcmode="lin" valueType="num">
                                      <p:cBhvr>
                                        <p:cTn id="34" dur="800" decel="100000" fill="hold"/>
                                        <p:tgtEl>
                                          <p:spTgt spid="14"/>
                                        </p:tgtEl>
                                        <p:attrNameLst>
                                          <p:attrName>style.rotation</p:attrName>
                                        </p:attrNameLst>
                                      </p:cBhvr>
                                      <p:tavLst>
                                        <p:tav tm="0">
                                          <p:val>
                                            <p:fltVal val="-90"/>
                                          </p:val>
                                        </p:tav>
                                        <p:tav tm="100000">
                                          <p:val>
                                            <p:fltVal val="0"/>
                                          </p:val>
                                        </p:tav>
                                      </p:tavLst>
                                    </p:anim>
                                    <p:anim calcmode="lin" valueType="num">
                                      <p:cBhvr>
                                        <p:cTn id="35" dur="800" decel="100000" fill="hold"/>
                                        <p:tgtEl>
                                          <p:spTgt spid="14"/>
                                        </p:tgtEl>
                                        <p:attrNameLst>
                                          <p:attrName>ppt_x</p:attrName>
                                        </p:attrNameLst>
                                      </p:cBhvr>
                                      <p:tavLst>
                                        <p:tav tm="0">
                                          <p:val>
                                            <p:strVal val="#ppt_x+0.4"/>
                                          </p:val>
                                        </p:tav>
                                        <p:tav tm="100000">
                                          <p:val>
                                            <p:strVal val="#ppt_x-0.05"/>
                                          </p:val>
                                        </p:tav>
                                      </p:tavLst>
                                    </p:anim>
                                    <p:anim calcmode="lin" valueType="num">
                                      <p:cBhvr>
                                        <p:cTn id="36" dur="800" decel="100000" fill="hold"/>
                                        <p:tgtEl>
                                          <p:spTgt spid="1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800" decel="100000"/>
                                        <p:tgtEl>
                                          <p:spTgt spid="5"/>
                                        </p:tgtEl>
                                      </p:cBhvr>
                                    </p:animEffect>
                                    <p:anim calcmode="lin" valueType="num">
                                      <p:cBhvr>
                                        <p:cTn id="44" dur="800" decel="100000" fill="hold"/>
                                        <p:tgtEl>
                                          <p:spTgt spid="5"/>
                                        </p:tgtEl>
                                        <p:attrNameLst>
                                          <p:attrName>style.rotation</p:attrName>
                                        </p:attrNameLst>
                                      </p:cBhvr>
                                      <p:tavLst>
                                        <p:tav tm="0">
                                          <p:val>
                                            <p:fltVal val="-90"/>
                                          </p:val>
                                        </p:tav>
                                        <p:tav tm="100000">
                                          <p:val>
                                            <p:fltVal val="0"/>
                                          </p:val>
                                        </p:tav>
                                      </p:tavLst>
                                    </p:anim>
                                    <p:anim calcmode="lin" valueType="num">
                                      <p:cBhvr>
                                        <p:cTn id="45" dur="800" decel="100000" fill="hold"/>
                                        <p:tgtEl>
                                          <p:spTgt spid="5"/>
                                        </p:tgtEl>
                                        <p:attrNameLst>
                                          <p:attrName>ppt_x</p:attrName>
                                        </p:attrNameLst>
                                      </p:cBhvr>
                                      <p:tavLst>
                                        <p:tav tm="0">
                                          <p:val>
                                            <p:strVal val="#ppt_x+0.4"/>
                                          </p:val>
                                        </p:tav>
                                        <p:tav tm="100000">
                                          <p:val>
                                            <p:strVal val="#ppt_x-0.05"/>
                                          </p:val>
                                        </p:tav>
                                      </p:tavLst>
                                    </p:anim>
                                    <p:anim calcmode="lin" valueType="num">
                                      <p:cBhvr>
                                        <p:cTn id="46" dur="800" decel="100000" fill="hold"/>
                                        <p:tgtEl>
                                          <p:spTgt spid="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800" decel="100000"/>
                                        <p:tgtEl>
                                          <p:spTgt spid="15"/>
                                        </p:tgtEl>
                                      </p:cBhvr>
                                    </p:animEffect>
                                    <p:anim calcmode="lin" valueType="num">
                                      <p:cBhvr>
                                        <p:cTn id="52" dur="800" decel="100000" fill="hold"/>
                                        <p:tgtEl>
                                          <p:spTgt spid="15"/>
                                        </p:tgtEl>
                                        <p:attrNameLst>
                                          <p:attrName>style.rotation</p:attrName>
                                        </p:attrNameLst>
                                      </p:cBhvr>
                                      <p:tavLst>
                                        <p:tav tm="0">
                                          <p:val>
                                            <p:fltVal val="-90"/>
                                          </p:val>
                                        </p:tav>
                                        <p:tav tm="100000">
                                          <p:val>
                                            <p:fltVal val="0"/>
                                          </p:val>
                                        </p:tav>
                                      </p:tavLst>
                                    </p:anim>
                                    <p:anim calcmode="lin" valueType="num">
                                      <p:cBhvr>
                                        <p:cTn id="53" dur="800" decel="100000" fill="hold"/>
                                        <p:tgtEl>
                                          <p:spTgt spid="15"/>
                                        </p:tgtEl>
                                        <p:attrNameLst>
                                          <p:attrName>ppt_x</p:attrName>
                                        </p:attrNameLst>
                                      </p:cBhvr>
                                      <p:tavLst>
                                        <p:tav tm="0">
                                          <p:val>
                                            <p:strVal val="#ppt_x+0.4"/>
                                          </p:val>
                                        </p:tav>
                                        <p:tav tm="100000">
                                          <p:val>
                                            <p:strVal val="#ppt_x-0.05"/>
                                          </p:val>
                                        </p:tav>
                                      </p:tavLst>
                                    </p:anim>
                                    <p:anim calcmode="lin" valueType="num">
                                      <p:cBhvr>
                                        <p:cTn id="54" dur="800" decel="100000" fill="hold"/>
                                        <p:tgtEl>
                                          <p:spTgt spid="1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800" decel="100000"/>
                                        <p:tgtEl>
                                          <p:spTgt spid="6"/>
                                        </p:tgtEl>
                                      </p:cBhvr>
                                    </p:animEffect>
                                    <p:anim calcmode="lin" valueType="num">
                                      <p:cBhvr>
                                        <p:cTn id="62" dur="800" decel="100000" fill="hold"/>
                                        <p:tgtEl>
                                          <p:spTgt spid="6"/>
                                        </p:tgtEl>
                                        <p:attrNameLst>
                                          <p:attrName>style.rotation</p:attrName>
                                        </p:attrNameLst>
                                      </p:cBhvr>
                                      <p:tavLst>
                                        <p:tav tm="0">
                                          <p:val>
                                            <p:fltVal val="-90"/>
                                          </p:val>
                                        </p:tav>
                                        <p:tav tm="100000">
                                          <p:val>
                                            <p:fltVal val="0"/>
                                          </p:val>
                                        </p:tav>
                                      </p:tavLst>
                                    </p:anim>
                                    <p:anim calcmode="lin" valueType="num">
                                      <p:cBhvr>
                                        <p:cTn id="63" dur="800" decel="100000" fill="hold"/>
                                        <p:tgtEl>
                                          <p:spTgt spid="6"/>
                                        </p:tgtEl>
                                        <p:attrNameLst>
                                          <p:attrName>ppt_x</p:attrName>
                                        </p:attrNameLst>
                                      </p:cBhvr>
                                      <p:tavLst>
                                        <p:tav tm="0">
                                          <p:val>
                                            <p:strVal val="#ppt_x+0.4"/>
                                          </p:val>
                                        </p:tav>
                                        <p:tav tm="100000">
                                          <p:val>
                                            <p:strVal val="#ppt_x-0.05"/>
                                          </p:val>
                                        </p:tav>
                                      </p:tavLst>
                                    </p:anim>
                                    <p:anim calcmode="lin" valueType="num">
                                      <p:cBhvr>
                                        <p:cTn id="64" dur="800" decel="100000" fill="hold"/>
                                        <p:tgtEl>
                                          <p:spTgt spid="6"/>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Effect transition="in" filter="fade">
                                      <p:cBhvr>
                                        <p:cTn id="78" dur="500"/>
                                        <p:tgtEl>
                                          <p:spTgt spid="7"/>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par>
                                <p:cTn id="84" presetID="53"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fltVal val="0"/>
                                          </p:val>
                                        </p:tav>
                                        <p:tav tm="100000">
                                          <p:val>
                                            <p:strVal val="#ppt_h"/>
                                          </p:val>
                                        </p:tav>
                                      </p:tavLst>
                                    </p:anim>
                                    <p:animEffect transition="in" filter="fade">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800" decel="100000"/>
                                        <p:tgtEl>
                                          <p:spTgt spid="20"/>
                                        </p:tgtEl>
                                      </p:cBhvr>
                                    </p:animEffect>
                                    <p:anim calcmode="lin" valueType="num">
                                      <p:cBhvr>
                                        <p:cTn id="99" dur="800" decel="100000" fill="hold"/>
                                        <p:tgtEl>
                                          <p:spTgt spid="20"/>
                                        </p:tgtEl>
                                        <p:attrNameLst>
                                          <p:attrName>style.rotation</p:attrName>
                                        </p:attrNameLst>
                                      </p:cBhvr>
                                      <p:tavLst>
                                        <p:tav tm="0">
                                          <p:val>
                                            <p:fltVal val="-90"/>
                                          </p:val>
                                        </p:tav>
                                        <p:tav tm="100000">
                                          <p:val>
                                            <p:fltVal val="0"/>
                                          </p:val>
                                        </p:tav>
                                      </p:tavLst>
                                    </p:anim>
                                    <p:anim calcmode="lin" valueType="num">
                                      <p:cBhvr>
                                        <p:cTn id="100" dur="800" decel="100000" fill="hold"/>
                                        <p:tgtEl>
                                          <p:spTgt spid="20"/>
                                        </p:tgtEl>
                                        <p:attrNameLst>
                                          <p:attrName>ppt_x</p:attrName>
                                        </p:attrNameLst>
                                      </p:cBhvr>
                                      <p:tavLst>
                                        <p:tav tm="0">
                                          <p:val>
                                            <p:strVal val="#ppt_x+0.4"/>
                                          </p:val>
                                        </p:tav>
                                        <p:tav tm="100000">
                                          <p:val>
                                            <p:strVal val="#ppt_x-0.05"/>
                                          </p:val>
                                        </p:tav>
                                      </p:tavLst>
                                    </p:anim>
                                    <p:anim calcmode="lin" valueType="num">
                                      <p:cBhvr>
                                        <p:cTn id="101" dur="800" decel="100000" fill="hold"/>
                                        <p:tgtEl>
                                          <p:spTgt spid="20"/>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04" presetID="30" presetClass="entr" presetSubtype="0" fill="hold" grpId="0"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800" decel="100000"/>
                                        <p:tgtEl>
                                          <p:spTgt spid="10"/>
                                        </p:tgtEl>
                                      </p:cBhvr>
                                    </p:animEffect>
                                    <p:anim calcmode="lin" valueType="num">
                                      <p:cBhvr>
                                        <p:cTn id="107" dur="800" decel="100000" fill="hold"/>
                                        <p:tgtEl>
                                          <p:spTgt spid="10"/>
                                        </p:tgtEl>
                                        <p:attrNameLst>
                                          <p:attrName>style.rotation</p:attrName>
                                        </p:attrNameLst>
                                      </p:cBhvr>
                                      <p:tavLst>
                                        <p:tav tm="0">
                                          <p:val>
                                            <p:fltVal val="-90"/>
                                          </p:val>
                                        </p:tav>
                                        <p:tav tm="100000">
                                          <p:val>
                                            <p:fltVal val="0"/>
                                          </p:val>
                                        </p:tav>
                                      </p:tavLst>
                                    </p:anim>
                                    <p:anim calcmode="lin" valueType="num">
                                      <p:cBhvr>
                                        <p:cTn id="108" dur="800" decel="100000" fill="hold"/>
                                        <p:tgtEl>
                                          <p:spTgt spid="10"/>
                                        </p:tgtEl>
                                        <p:attrNameLst>
                                          <p:attrName>ppt_x</p:attrName>
                                        </p:attrNameLst>
                                      </p:cBhvr>
                                      <p:tavLst>
                                        <p:tav tm="0">
                                          <p:val>
                                            <p:strVal val="#ppt_x+0.4"/>
                                          </p:val>
                                        </p:tav>
                                        <p:tav tm="100000">
                                          <p:val>
                                            <p:strVal val="#ppt_x-0.05"/>
                                          </p:val>
                                        </p:tav>
                                      </p:tavLst>
                                    </p:anim>
                                    <p:anim calcmode="lin" valueType="num">
                                      <p:cBhvr>
                                        <p:cTn id="109" dur="800" decel="100000" fill="hold"/>
                                        <p:tgtEl>
                                          <p:spTgt spid="10"/>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12" presetID="30"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800" decel="100000"/>
                                        <p:tgtEl>
                                          <p:spTgt spid="22"/>
                                        </p:tgtEl>
                                      </p:cBhvr>
                                    </p:animEffect>
                                    <p:anim calcmode="lin" valueType="num">
                                      <p:cBhvr>
                                        <p:cTn id="115" dur="800" decel="100000" fill="hold"/>
                                        <p:tgtEl>
                                          <p:spTgt spid="22"/>
                                        </p:tgtEl>
                                        <p:attrNameLst>
                                          <p:attrName>style.rotation</p:attrName>
                                        </p:attrNameLst>
                                      </p:cBhvr>
                                      <p:tavLst>
                                        <p:tav tm="0">
                                          <p:val>
                                            <p:fltVal val="-90"/>
                                          </p:val>
                                        </p:tav>
                                        <p:tav tm="100000">
                                          <p:val>
                                            <p:fltVal val="0"/>
                                          </p:val>
                                        </p:tav>
                                      </p:tavLst>
                                    </p:anim>
                                    <p:anim calcmode="lin" valueType="num">
                                      <p:cBhvr>
                                        <p:cTn id="116" dur="800" decel="100000" fill="hold"/>
                                        <p:tgtEl>
                                          <p:spTgt spid="22"/>
                                        </p:tgtEl>
                                        <p:attrNameLst>
                                          <p:attrName>ppt_x</p:attrName>
                                        </p:attrNameLst>
                                      </p:cBhvr>
                                      <p:tavLst>
                                        <p:tav tm="0">
                                          <p:val>
                                            <p:strVal val="#ppt_x+0.4"/>
                                          </p:val>
                                        </p:tav>
                                        <p:tav tm="100000">
                                          <p:val>
                                            <p:strVal val="#ppt_x-0.05"/>
                                          </p:val>
                                        </p:tav>
                                      </p:tavLst>
                                    </p:anim>
                                    <p:anim calcmode="lin" valueType="num">
                                      <p:cBhvr>
                                        <p:cTn id="117" dur="800" decel="100000" fill="hold"/>
                                        <p:tgtEl>
                                          <p:spTgt spid="22"/>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120" presetID="30" presetClass="entr" presetSubtype="0" fill="hold" grpId="1"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800" decel="100000"/>
                                        <p:tgtEl>
                                          <p:spTgt spid="19"/>
                                        </p:tgtEl>
                                      </p:cBhvr>
                                    </p:animEffect>
                                    <p:anim calcmode="lin" valueType="num">
                                      <p:cBhvr>
                                        <p:cTn id="123" dur="800" decel="100000" fill="hold"/>
                                        <p:tgtEl>
                                          <p:spTgt spid="19"/>
                                        </p:tgtEl>
                                        <p:attrNameLst>
                                          <p:attrName>style.rotation</p:attrName>
                                        </p:attrNameLst>
                                      </p:cBhvr>
                                      <p:tavLst>
                                        <p:tav tm="0">
                                          <p:val>
                                            <p:fltVal val="-90"/>
                                          </p:val>
                                        </p:tav>
                                        <p:tav tm="100000">
                                          <p:val>
                                            <p:fltVal val="0"/>
                                          </p:val>
                                        </p:tav>
                                      </p:tavLst>
                                    </p:anim>
                                    <p:anim calcmode="lin" valueType="num">
                                      <p:cBhvr>
                                        <p:cTn id="124" dur="800" decel="100000" fill="hold"/>
                                        <p:tgtEl>
                                          <p:spTgt spid="19"/>
                                        </p:tgtEl>
                                        <p:attrNameLst>
                                          <p:attrName>ppt_x</p:attrName>
                                        </p:attrNameLst>
                                      </p:cBhvr>
                                      <p:tavLst>
                                        <p:tav tm="0">
                                          <p:val>
                                            <p:strVal val="#ppt_x+0.4"/>
                                          </p:val>
                                        </p:tav>
                                        <p:tav tm="100000">
                                          <p:val>
                                            <p:strVal val="#ppt_x-0.05"/>
                                          </p:val>
                                        </p:tav>
                                      </p:tavLst>
                                    </p:anim>
                                    <p:anim calcmode="lin" valueType="num">
                                      <p:cBhvr>
                                        <p:cTn id="125" dur="800" decel="100000" fill="hold"/>
                                        <p:tgtEl>
                                          <p:spTgt spid="19"/>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28" presetID="30" presetClass="entr" presetSubtype="0" fill="hold" grpId="0" nodeType="with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800" decel="100000"/>
                                        <p:tgtEl>
                                          <p:spTgt spid="8"/>
                                        </p:tgtEl>
                                      </p:cBhvr>
                                    </p:animEffect>
                                    <p:anim calcmode="lin" valueType="num">
                                      <p:cBhvr>
                                        <p:cTn id="131" dur="800" decel="100000" fill="hold"/>
                                        <p:tgtEl>
                                          <p:spTgt spid="8"/>
                                        </p:tgtEl>
                                        <p:attrNameLst>
                                          <p:attrName>style.rotation</p:attrName>
                                        </p:attrNameLst>
                                      </p:cBhvr>
                                      <p:tavLst>
                                        <p:tav tm="0">
                                          <p:val>
                                            <p:fltVal val="-90"/>
                                          </p:val>
                                        </p:tav>
                                        <p:tav tm="100000">
                                          <p:val>
                                            <p:fltVal val="0"/>
                                          </p:val>
                                        </p:tav>
                                      </p:tavLst>
                                    </p:anim>
                                    <p:anim calcmode="lin" valueType="num">
                                      <p:cBhvr>
                                        <p:cTn id="132" dur="800" decel="100000" fill="hold"/>
                                        <p:tgtEl>
                                          <p:spTgt spid="8"/>
                                        </p:tgtEl>
                                        <p:attrNameLst>
                                          <p:attrName>ppt_x</p:attrName>
                                        </p:attrNameLst>
                                      </p:cBhvr>
                                      <p:tavLst>
                                        <p:tav tm="0">
                                          <p:val>
                                            <p:strVal val="#ppt_x+0.4"/>
                                          </p:val>
                                        </p:tav>
                                        <p:tav tm="100000">
                                          <p:val>
                                            <p:strVal val="#ppt_x-0.05"/>
                                          </p:val>
                                        </p:tav>
                                      </p:tavLst>
                                    </p:anim>
                                    <p:anim calcmode="lin" valueType="num">
                                      <p:cBhvr>
                                        <p:cTn id="133" dur="800" decel="100000" fill="hold"/>
                                        <p:tgtEl>
                                          <p:spTgt spid="8"/>
                                        </p:tgtEl>
                                        <p:attrNameLst>
                                          <p:attrName>ppt_y</p:attrName>
                                        </p:attrNameLst>
                                      </p:cBhvr>
                                      <p:tavLst>
                                        <p:tav tm="0">
                                          <p:val>
                                            <p:strVal val="#ppt_y-0.4"/>
                                          </p:val>
                                        </p:tav>
                                        <p:tav tm="100000">
                                          <p:val>
                                            <p:strVal val="#ppt_y+0.1"/>
                                          </p:val>
                                        </p:tav>
                                      </p:tavLst>
                                    </p:anim>
                                    <p:anim calcmode="lin" valueType="num">
                                      <p:cBhvr>
                                        <p:cTn id="1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6" presetID="30"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800" decel="100000"/>
                                        <p:tgtEl>
                                          <p:spTgt spid="21"/>
                                        </p:tgtEl>
                                      </p:cBhvr>
                                    </p:animEffect>
                                    <p:anim calcmode="lin" valueType="num">
                                      <p:cBhvr>
                                        <p:cTn id="139" dur="800" decel="100000" fill="hold"/>
                                        <p:tgtEl>
                                          <p:spTgt spid="21"/>
                                        </p:tgtEl>
                                        <p:attrNameLst>
                                          <p:attrName>style.rotation</p:attrName>
                                        </p:attrNameLst>
                                      </p:cBhvr>
                                      <p:tavLst>
                                        <p:tav tm="0">
                                          <p:val>
                                            <p:fltVal val="-90"/>
                                          </p:val>
                                        </p:tav>
                                        <p:tav tm="100000">
                                          <p:val>
                                            <p:fltVal val="0"/>
                                          </p:val>
                                        </p:tav>
                                      </p:tavLst>
                                    </p:anim>
                                    <p:anim calcmode="lin" valueType="num">
                                      <p:cBhvr>
                                        <p:cTn id="140" dur="800" decel="100000" fill="hold"/>
                                        <p:tgtEl>
                                          <p:spTgt spid="21"/>
                                        </p:tgtEl>
                                        <p:attrNameLst>
                                          <p:attrName>ppt_x</p:attrName>
                                        </p:attrNameLst>
                                      </p:cBhvr>
                                      <p:tavLst>
                                        <p:tav tm="0">
                                          <p:val>
                                            <p:strVal val="#ppt_x+0.4"/>
                                          </p:val>
                                        </p:tav>
                                        <p:tav tm="100000">
                                          <p:val>
                                            <p:strVal val="#ppt_x-0.05"/>
                                          </p:val>
                                        </p:tav>
                                      </p:tavLst>
                                    </p:anim>
                                    <p:anim calcmode="lin" valueType="num">
                                      <p:cBhvr>
                                        <p:cTn id="141" dur="800" decel="100000" fill="hold"/>
                                        <p:tgtEl>
                                          <p:spTgt spid="21"/>
                                        </p:tgtEl>
                                        <p:attrNameLst>
                                          <p:attrName>ppt_y</p:attrName>
                                        </p:attrNameLst>
                                      </p:cBhvr>
                                      <p:tavLst>
                                        <p:tav tm="0">
                                          <p:val>
                                            <p:strVal val="#ppt_y-0.4"/>
                                          </p:val>
                                        </p:tav>
                                        <p:tav tm="100000">
                                          <p:val>
                                            <p:strVal val="#ppt_y+0.1"/>
                                          </p:val>
                                        </p:tav>
                                      </p:tavLst>
                                    </p:anim>
                                    <p:anim calcmode="lin" valueType="num">
                                      <p:cBhvr>
                                        <p:cTn id="142"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43"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34" presetClass="entr" presetSubtype="0" fill="hold" grpId="0" nodeType="clickEffect">
                                  <p:stCondLst>
                                    <p:cond delay="0"/>
                                  </p:stCondLst>
                                  <p:childTnLst>
                                    <p:set>
                                      <p:cBhvr>
                                        <p:cTn id="147" dur="1" fill="hold">
                                          <p:stCondLst>
                                            <p:cond delay="0"/>
                                          </p:stCondLst>
                                        </p:cTn>
                                        <p:tgtEl>
                                          <p:spTgt spid="11"/>
                                        </p:tgtEl>
                                        <p:attrNameLst>
                                          <p:attrName>style.visibility</p:attrName>
                                        </p:attrNameLst>
                                      </p:cBhvr>
                                      <p:to>
                                        <p:strVal val="visible"/>
                                      </p:to>
                                    </p:set>
                                    <p:anim from="(-#ppt_w/2)" to="(#ppt_x)" calcmode="lin" valueType="num">
                                      <p:cBhvr>
                                        <p:cTn id="148" dur="600" fill="hold">
                                          <p:stCondLst>
                                            <p:cond delay="0"/>
                                          </p:stCondLst>
                                        </p:cTn>
                                        <p:tgtEl>
                                          <p:spTgt spid="11"/>
                                        </p:tgtEl>
                                        <p:attrNameLst>
                                          <p:attrName>ppt_x</p:attrName>
                                        </p:attrNameLst>
                                      </p:cBhvr>
                                    </p:anim>
                                    <p:anim from="0" to="-1.0" calcmode="lin" valueType="num">
                                      <p:cBhvr>
                                        <p:cTn id="149" dur="200" decel="50000" autoRev="1" fill="hold">
                                          <p:stCondLst>
                                            <p:cond delay="600"/>
                                          </p:stCondLst>
                                        </p:cTn>
                                        <p:tgtEl>
                                          <p:spTgt spid="11"/>
                                        </p:tgtEl>
                                        <p:attrNameLst>
                                          <p:attrName>xshear</p:attrName>
                                        </p:attrNameLst>
                                      </p:cBhvr>
                                    </p:anim>
                                    <p:animScale>
                                      <p:cBhvr>
                                        <p:cTn id="150" dur="200" decel="100000" autoRev="1" fill="hold">
                                          <p:stCondLst>
                                            <p:cond delay="600"/>
                                          </p:stCondLst>
                                        </p:cTn>
                                        <p:tgtEl>
                                          <p:spTgt spid="11"/>
                                        </p:tgtEl>
                                      </p:cBhvr>
                                      <p:from x="100000" y="100000"/>
                                      <p:to x="80000" y="100000"/>
                                    </p:animScale>
                                    <p:anim by="(#ppt_h/3+#ppt_w*0.1)" calcmode="lin" valueType="num">
                                      <p:cBhvr additive="sum">
                                        <p:cTn id="151" dur="200" decel="100000" autoRev="1" fill="hold">
                                          <p:stCondLst>
                                            <p:cond delay="600"/>
                                          </p:stCondLst>
                                        </p:cTn>
                                        <p:tgtEl>
                                          <p:spTgt spid="11"/>
                                        </p:tgtEl>
                                        <p:attrNameLst>
                                          <p:attrName>ppt_x</p:attrName>
                                        </p:attrNameLst>
                                      </p:cBhvr>
                                    </p:anim>
                                  </p:childTnLst>
                                </p:cTn>
                              </p:par>
                              <p:par>
                                <p:cTn id="152" presetID="34" presetClass="entr" presetSubtype="0" fill="hold" grpId="0" nodeType="withEffect">
                                  <p:stCondLst>
                                    <p:cond delay="0"/>
                                  </p:stCondLst>
                                  <p:childTnLst>
                                    <p:set>
                                      <p:cBhvr>
                                        <p:cTn id="153" dur="1" fill="hold">
                                          <p:stCondLst>
                                            <p:cond delay="0"/>
                                          </p:stCondLst>
                                        </p:cTn>
                                        <p:tgtEl>
                                          <p:spTgt spid="23"/>
                                        </p:tgtEl>
                                        <p:attrNameLst>
                                          <p:attrName>style.visibility</p:attrName>
                                        </p:attrNameLst>
                                      </p:cBhvr>
                                      <p:to>
                                        <p:strVal val="visible"/>
                                      </p:to>
                                    </p:set>
                                    <p:anim from="(-#ppt_w/2)" to="(#ppt_x)" calcmode="lin" valueType="num">
                                      <p:cBhvr>
                                        <p:cTn id="154" dur="600" fill="hold">
                                          <p:stCondLst>
                                            <p:cond delay="0"/>
                                          </p:stCondLst>
                                        </p:cTn>
                                        <p:tgtEl>
                                          <p:spTgt spid="23"/>
                                        </p:tgtEl>
                                        <p:attrNameLst>
                                          <p:attrName>ppt_x</p:attrName>
                                        </p:attrNameLst>
                                      </p:cBhvr>
                                    </p:anim>
                                    <p:anim from="0" to="-1.0" calcmode="lin" valueType="num">
                                      <p:cBhvr>
                                        <p:cTn id="155" dur="200" decel="50000" autoRev="1" fill="hold">
                                          <p:stCondLst>
                                            <p:cond delay="600"/>
                                          </p:stCondLst>
                                        </p:cTn>
                                        <p:tgtEl>
                                          <p:spTgt spid="23"/>
                                        </p:tgtEl>
                                        <p:attrNameLst>
                                          <p:attrName>xshear</p:attrName>
                                        </p:attrNameLst>
                                      </p:cBhvr>
                                    </p:anim>
                                    <p:animScale>
                                      <p:cBhvr>
                                        <p:cTn id="156" dur="200" decel="100000" autoRev="1" fill="hold">
                                          <p:stCondLst>
                                            <p:cond delay="600"/>
                                          </p:stCondLst>
                                        </p:cTn>
                                        <p:tgtEl>
                                          <p:spTgt spid="23"/>
                                        </p:tgtEl>
                                      </p:cBhvr>
                                      <p:from x="100000" y="100000"/>
                                      <p:to x="80000" y="100000"/>
                                    </p:animScale>
                                    <p:anim by="(#ppt_h/3+#ppt_w*0.1)" calcmode="lin" valueType="num">
                                      <p:cBhvr additive="sum">
                                        <p:cTn id="157" dur="200" decel="100000" autoRev="1" fill="hold">
                                          <p:stCondLst>
                                            <p:cond delay="600"/>
                                          </p:stCondLst>
                                        </p:cTn>
                                        <p:tgtEl>
                                          <p:spTgt spid="23"/>
                                        </p:tgtEl>
                                        <p:attrNameLst>
                                          <p:attrName>ppt_x</p:attrName>
                                        </p:attrNameLst>
                                      </p:cBhvr>
                                    </p:anim>
                                  </p:childTnLst>
                                </p:cTn>
                              </p:par>
                            </p:childTnLst>
                          </p:cTn>
                        </p:par>
                      </p:childTnLst>
                    </p:cTn>
                  </p:par>
                  <p:par>
                    <p:cTn id="158" fill="hold">
                      <p:stCondLst>
                        <p:cond delay="indefinite"/>
                      </p:stCondLst>
                      <p:childTnLst>
                        <p:par>
                          <p:cTn id="159" fill="hold">
                            <p:stCondLst>
                              <p:cond delay="0"/>
                            </p:stCondLst>
                            <p:childTnLst>
                              <p:par>
                                <p:cTn id="160" presetID="34" presetClass="entr" presetSubtype="0" fill="hold" grpId="0" nodeType="clickEffect">
                                  <p:stCondLst>
                                    <p:cond delay="0"/>
                                  </p:stCondLst>
                                  <p:childTnLst>
                                    <p:set>
                                      <p:cBhvr>
                                        <p:cTn id="161" dur="1" fill="hold">
                                          <p:stCondLst>
                                            <p:cond delay="0"/>
                                          </p:stCondLst>
                                        </p:cTn>
                                        <p:tgtEl>
                                          <p:spTgt spid="12"/>
                                        </p:tgtEl>
                                        <p:attrNameLst>
                                          <p:attrName>style.visibility</p:attrName>
                                        </p:attrNameLst>
                                      </p:cBhvr>
                                      <p:to>
                                        <p:strVal val="visible"/>
                                      </p:to>
                                    </p:set>
                                    <p:anim from="(-#ppt_w/2)" to="(#ppt_x)" calcmode="lin" valueType="num">
                                      <p:cBhvr>
                                        <p:cTn id="162" dur="600" fill="hold">
                                          <p:stCondLst>
                                            <p:cond delay="0"/>
                                          </p:stCondLst>
                                        </p:cTn>
                                        <p:tgtEl>
                                          <p:spTgt spid="12"/>
                                        </p:tgtEl>
                                        <p:attrNameLst>
                                          <p:attrName>ppt_x</p:attrName>
                                        </p:attrNameLst>
                                      </p:cBhvr>
                                    </p:anim>
                                    <p:anim from="0" to="-1.0" calcmode="lin" valueType="num">
                                      <p:cBhvr>
                                        <p:cTn id="163" dur="200" decel="50000" autoRev="1" fill="hold">
                                          <p:stCondLst>
                                            <p:cond delay="600"/>
                                          </p:stCondLst>
                                        </p:cTn>
                                        <p:tgtEl>
                                          <p:spTgt spid="12"/>
                                        </p:tgtEl>
                                        <p:attrNameLst>
                                          <p:attrName>xshear</p:attrName>
                                        </p:attrNameLst>
                                      </p:cBhvr>
                                    </p:anim>
                                    <p:animScale>
                                      <p:cBhvr>
                                        <p:cTn id="164" dur="200" decel="100000" autoRev="1" fill="hold">
                                          <p:stCondLst>
                                            <p:cond delay="600"/>
                                          </p:stCondLst>
                                        </p:cTn>
                                        <p:tgtEl>
                                          <p:spTgt spid="12"/>
                                        </p:tgtEl>
                                      </p:cBhvr>
                                      <p:from x="100000" y="100000"/>
                                      <p:to x="80000" y="100000"/>
                                    </p:animScale>
                                    <p:anim by="(#ppt_h/3+#ppt_w*0.1)" calcmode="lin" valueType="num">
                                      <p:cBhvr additive="sum">
                                        <p:cTn id="165" dur="200" decel="100000" autoRev="1" fill="hold">
                                          <p:stCondLst>
                                            <p:cond delay="600"/>
                                          </p:stCondLst>
                                        </p:cTn>
                                        <p:tgtEl>
                                          <p:spTgt spid="12"/>
                                        </p:tgtEl>
                                        <p:attrNameLst>
                                          <p:attrName>ppt_x</p:attrName>
                                        </p:attrNameLst>
                                      </p:cBhvr>
                                    </p:anim>
                                  </p:childTnLst>
                                </p:cTn>
                              </p:par>
                              <p:par>
                                <p:cTn id="166" presetID="34" presetClass="entr" presetSubtype="0" fill="hold" grpId="0" nodeType="withEffect">
                                  <p:stCondLst>
                                    <p:cond delay="0"/>
                                  </p:stCondLst>
                                  <p:childTnLst>
                                    <p:set>
                                      <p:cBhvr>
                                        <p:cTn id="167" dur="1" fill="hold">
                                          <p:stCondLst>
                                            <p:cond delay="0"/>
                                          </p:stCondLst>
                                        </p:cTn>
                                        <p:tgtEl>
                                          <p:spTgt spid="24"/>
                                        </p:tgtEl>
                                        <p:attrNameLst>
                                          <p:attrName>style.visibility</p:attrName>
                                        </p:attrNameLst>
                                      </p:cBhvr>
                                      <p:to>
                                        <p:strVal val="visible"/>
                                      </p:to>
                                    </p:set>
                                    <p:anim from="(-#ppt_w/2)" to="(#ppt_x)" calcmode="lin" valueType="num">
                                      <p:cBhvr>
                                        <p:cTn id="168" dur="600" fill="hold">
                                          <p:stCondLst>
                                            <p:cond delay="0"/>
                                          </p:stCondLst>
                                        </p:cTn>
                                        <p:tgtEl>
                                          <p:spTgt spid="24"/>
                                        </p:tgtEl>
                                        <p:attrNameLst>
                                          <p:attrName>ppt_x</p:attrName>
                                        </p:attrNameLst>
                                      </p:cBhvr>
                                    </p:anim>
                                    <p:anim from="0" to="-1.0" calcmode="lin" valueType="num">
                                      <p:cBhvr>
                                        <p:cTn id="169" dur="200" decel="50000" autoRev="1" fill="hold">
                                          <p:stCondLst>
                                            <p:cond delay="600"/>
                                          </p:stCondLst>
                                        </p:cTn>
                                        <p:tgtEl>
                                          <p:spTgt spid="24"/>
                                        </p:tgtEl>
                                        <p:attrNameLst>
                                          <p:attrName>xshear</p:attrName>
                                        </p:attrNameLst>
                                      </p:cBhvr>
                                    </p:anim>
                                    <p:animScale>
                                      <p:cBhvr>
                                        <p:cTn id="170" dur="200" decel="100000" autoRev="1" fill="hold">
                                          <p:stCondLst>
                                            <p:cond delay="600"/>
                                          </p:stCondLst>
                                        </p:cTn>
                                        <p:tgtEl>
                                          <p:spTgt spid="24"/>
                                        </p:tgtEl>
                                      </p:cBhvr>
                                      <p:from x="100000" y="100000"/>
                                      <p:to x="80000" y="100000"/>
                                    </p:animScale>
                                    <p:anim by="(#ppt_h/3+#ppt_w*0.1)" calcmode="lin" valueType="num">
                                      <p:cBhvr additive="sum">
                                        <p:cTn id="171" dur="200" decel="100000" autoRev="1" fill="hold">
                                          <p:stCondLst>
                                            <p:cond delay="600"/>
                                          </p:stCondLst>
                                        </p:cTn>
                                        <p:tgtEl>
                                          <p:spTgt spid="24"/>
                                        </p:tgtEl>
                                        <p:attrNameLst>
                                          <p:attrName>ppt_x</p:attrName>
                                        </p:attrNameLst>
                                      </p:cBhvr>
                                    </p:anim>
                                  </p:childTnLst>
                                </p:cTn>
                              </p:par>
                            </p:childTnLst>
                          </p:cTn>
                        </p:par>
                      </p:childTnLst>
                    </p:cTn>
                  </p:par>
                  <p:par>
                    <p:cTn id="172" fill="hold">
                      <p:stCondLst>
                        <p:cond delay="indefinite"/>
                      </p:stCondLst>
                      <p:childTnLst>
                        <p:par>
                          <p:cTn id="173" fill="hold">
                            <p:stCondLst>
                              <p:cond delay="0"/>
                            </p:stCondLst>
                            <p:childTnLst>
                              <p:par>
                                <p:cTn id="174" presetID="30" presetClass="entr" presetSubtype="0" fill="hold" grpId="0" nodeType="clickEffect">
                                  <p:stCondLst>
                                    <p:cond delay="0"/>
                                  </p:stCondLst>
                                  <p:childTnLst>
                                    <p:set>
                                      <p:cBhvr>
                                        <p:cTn id="175" dur="1" fill="hold">
                                          <p:stCondLst>
                                            <p:cond delay="0"/>
                                          </p:stCondLst>
                                        </p:cTn>
                                        <p:tgtEl>
                                          <p:spTgt spid="13"/>
                                        </p:tgtEl>
                                        <p:attrNameLst>
                                          <p:attrName>style.visibility</p:attrName>
                                        </p:attrNameLst>
                                      </p:cBhvr>
                                      <p:to>
                                        <p:strVal val="visible"/>
                                      </p:to>
                                    </p:set>
                                    <p:animEffect transition="in" filter="fade">
                                      <p:cBhvr>
                                        <p:cTn id="176" dur="800" decel="100000"/>
                                        <p:tgtEl>
                                          <p:spTgt spid="13"/>
                                        </p:tgtEl>
                                      </p:cBhvr>
                                    </p:animEffect>
                                    <p:anim calcmode="lin" valueType="num">
                                      <p:cBhvr>
                                        <p:cTn id="177" dur="800" decel="100000" fill="hold"/>
                                        <p:tgtEl>
                                          <p:spTgt spid="13"/>
                                        </p:tgtEl>
                                        <p:attrNameLst>
                                          <p:attrName>style.rotation</p:attrName>
                                        </p:attrNameLst>
                                      </p:cBhvr>
                                      <p:tavLst>
                                        <p:tav tm="0">
                                          <p:val>
                                            <p:fltVal val="-90"/>
                                          </p:val>
                                        </p:tav>
                                        <p:tav tm="100000">
                                          <p:val>
                                            <p:fltVal val="0"/>
                                          </p:val>
                                        </p:tav>
                                      </p:tavLst>
                                    </p:anim>
                                    <p:anim calcmode="lin" valueType="num">
                                      <p:cBhvr>
                                        <p:cTn id="178" dur="800" decel="100000" fill="hold"/>
                                        <p:tgtEl>
                                          <p:spTgt spid="13"/>
                                        </p:tgtEl>
                                        <p:attrNameLst>
                                          <p:attrName>ppt_x</p:attrName>
                                        </p:attrNameLst>
                                      </p:cBhvr>
                                      <p:tavLst>
                                        <p:tav tm="0">
                                          <p:val>
                                            <p:strVal val="#ppt_x+0.4"/>
                                          </p:val>
                                        </p:tav>
                                        <p:tav tm="100000">
                                          <p:val>
                                            <p:strVal val="#ppt_x-0.05"/>
                                          </p:val>
                                        </p:tav>
                                      </p:tavLst>
                                    </p:anim>
                                    <p:anim calcmode="lin" valueType="num">
                                      <p:cBhvr>
                                        <p:cTn id="179" dur="800" decel="100000" fill="hold"/>
                                        <p:tgtEl>
                                          <p:spTgt spid="13"/>
                                        </p:tgtEl>
                                        <p:attrNameLst>
                                          <p:attrName>ppt_y</p:attrName>
                                        </p:attrNameLst>
                                      </p:cBhvr>
                                      <p:tavLst>
                                        <p:tav tm="0">
                                          <p:val>
                                            <p:strVal val="#ppt_y-0.4"/>
                                          </p:val>
                                        </p:tav>
                                        <p:tav tm="100000">
                                          <p:val>
                                            <p:strVal val="#ppt_y+0.1"/>
                                          </p:val>
                                        </p:tav>
                                      </p:tavLst>
                                    </p:anim>
                                    <p:anim calcmode="lin" valueType="num">
                                      <p:cBhvr>
                                        <p:cTn id="18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8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19" grpId="1"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AutoShape 4"/>
          <p:cNvSpPr>
            <a:spLocks noChangeArrowheads="1"/>
          </p:cNvSpPr>
          <p:nvPr/>
        </p:nvSpPr>
        <p:spPr bwMode="auto">
          <a:xfrm>
            <a:off x="1071538" y="2786058"/>
            <a:ext cx="2343179" cy="1500198"/>
          </a:xfrm>
          <a:prstGeom prst="foldedCorner">
            <a:avLst>
              <a:gd name="adj" fmla="val 22597"/>
            </a:avLst>
          </a:prstGeom>
          <a:solidFill>
            <a:schemeClr val="accent1"/>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r>
              <a:rPr lang="en-US" sz="2400" dirty="0">
                <a:solidFill>
                  <a:srgbClr val="FFFFFF"/>
                </a:solidFill>
                <a:latin typeface="Arial"/>
                <a:cs typeface="Arial" charset="0"/>
              </a:rPr>
              <a:t>METODE</a:t>
            </a:r>
          </a:p>
          <a:p>
            <a:pPr fontAlgn="auto">
              <a:spcBef>
                <a:spcPts val="0"/>
              </a:spcBef>
              <a:spcAft>
                <a:spcPts val="0"/>
              </a:spcAft>
              <a:defRPr/>
            </a:pPr>
            <a:r>
              <a:rPr lang="en-US" sz="2400" dirty="0">
                <a:solidFill>
                  <a:srgbClr val="FFFFFF"/>
                </a:solidFill>
                <a:latin typeface="Arial"/>
                <a:cs typeface="Arial" charset="0"/>
              </a:rPr>
              <a:t>EKSPERIMEN</a:t>
            </a:r>
          </a:p>
        </p:txBody>
      </p:sp>
      <p:sp>
        <p:nvSpPr>
          <p:cNvPr id="86020" name="AutoShape 6"/>
          <p:cNvSpPr>
            <a:spLocks noChangeArrowheads="1"/>
          </p:cNvSpPr>
          <p:nvPr/>
        </p:nvSpPr>
        <p:spPr bwMode="auto">
          <a:xfrm>
            <a:off x="4286248" y="571480"/>
            <a:ext cx="2879725" cy="1071570"/>
          </a:xfrm>
          <a:prstGeom prst="foldedCorner">
            <a:avLst>
              <a:gd name="adj" fmla="val 22597"/>
            </a:avLst>
          </a:prstGeom>
          <a:solidFill>
            <a:schemeClr val="accent1"/>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PRE</a:t>
            </a:r>
          </a:p>
          <a:p>
            <a:pPr fontAlgn="auto">
              <a:spcBef>
                <a:spcPts val="0"/>
              </a:spcBef>
              <a:spcAft>
                <a:spcPts val="0"/>
              </a:spcAft>
              <a:defRPr/>
            </a:pPr>
            <a:r>
              <a:rPr lang="en-US" sz="2400" dirty="0">
                <a:solidFill>
                  <a:srgbClr val="FFFFFF"/>
                </a:solidFill>
                <a:latin typeface="Arial"/>
                <a:cs typeface="Arial" charset="0"/>
              </a:rPr>
              <a:t>EXPERIMENTAL</a:t>
            </a:r>
          </a:p>
          <a:p>
            <a:pPr fontAlgn="auto">
              <a:spcBef>
                <a:spcPts val="0"/>
              </a:spcBef>
              <a:spcAft>
                <a:spcPts val="0"/>
              </a:spcAft>
              <a:defRPr/>
            </a:pPr>
            <a:r>
              <a:rPr lang="en-US" sz="2400" dirty="0">
                <a:solidFill>
                  <a:srgbClr val="FFFFFF"/>
                </a:solidFill>
                <a:latin typeface="Arial"/>
                <a:cs typeface="Arial" charset="0"/>
              </a:rPr>
              <a:t> </a:t>
            </a:r>
          </a:p>
        </p:txBody>
      </p:sp>
      <p:sp>
        <p:nvSpPr>
          <p:cNvPr id="86021" name="AutoShape 8"/>
          <p:cNvSpPr>
            <a:spLocks noChangeArrowheads="1"/>
          </p:cNvSpPr>
          <p:nvPr/>
        </p:nvSpPr>
        <p:spPr bwMode="auto">
          <a:xfrm>
            <a:off x="4211638" y="1916113"/>
            <a:ext cx="2951162" cy="1084259"/>
          </a:xfrm>
          <a:prstGeom prst="foldedCorner">
            <a:avLst>
              <a:gd name="adj" fmla="val 22597"/>
            </a:avLst>
          </a:prstGeom>
          <a:solidFill>
            <a:srgbClr val="CCFFFF"/>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r>
              <a:rPr lang="en-US" sz="2400" dirty="0">
                <a:solidFill>
                  <a:srgbClr val="000000"/>
                </a:solidFill>
                <a:latin typeface="Arial"/>
                <a:cs typeface="Arial" charset="0"/>
              </a:rPr>
              <a:t>TRUE</a:t>
            </a:r>
          </a:p>
          <a:p>
            <a:pPr fontAlgn="auto">
              <a:spcBef>
                <a:spcPts val="0"/>
              </a:spcBef>
              <a:spcAft>
                <a:spcPts val="0"/>
              </a:spcAft>
              <a:defRPr/>
            </a:pPr>
            <a:r>
              <a:rPr lang="en-US" sz="2400" dirty="0">
                <a:solidFill>
                  <a:srgbClr val="000000"/>
                </a:solidFill>
                <a:latin typeface="Arial"/>
                <a:cs typeface="Arial" charset="0"/>
              </a:rPr>
              <a:t>EXPERIMENTAL</a:t>
            </a:r>
          </a:p>
        </p:txBody>
      </p:sp>
      <p:sp>
        <p:nvSpPr>
          <p:cNvPr id="86022" name="AutoShape 9"/>
          <p:cNvSpPr>
            <a:spLocks noChangeArrowheads="1"/>
          </p:cNvSpPr>
          <p:nvPr/>
        </p:nvSpPr>
        <p:spPr bwMode="auto">
          <a:xfrm>
            <a:off x="4214810" y="3214686"/>
            <a:ext cx="2951162" cy="1074741"/>
          </a:xfrm>
          <a:prstGeom prst="foldedCorner">
            <a:avLst>
              <a:gd name="adj" fmla="val 22597"/>
            </a:avLst>
          </a:prstGeom>
          <a:solidFill>
            <a:srgbClr val="FFFF00"/>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r>
              <a:rPr lang="en-US" sz="2400" dirty="0">
                <a:solidFill>
                  <a:srgbClr val="000000"/>
                </a:solidFill>
                <a:latin typeface="Arial"/>
                <a:cs typeface="Arial" charset="0"/>
              </a:rPr>
              <a:t>FACTORIAL </a:t>
            </a:r>
          </a:p>
          <a:p>
            <a:pPr fontAlgn="auto">
              <a:spcBef>
                <a:spcPts val="0"/>
              </a:spcBef>
              <a:spcAft>
                <a:spcPts val="0"/>
              </a:spcAft>
              <a:defRPr/>
            </a:pPr>
            <a:r>
              <a:rPr lang="en-US" sz="2400" dirty="0">
                <a:solidFill>
                  <a:srgbClr val="000000"/>
                </a:solidFill>
                <a:latin typeface="Arial"/>
                <a:cs typeface="Arial" charset="0"/>
              </a:rPr>
              <a:t>EXPERIMENTAL</a:t>
            </a:r>
          </a:p>
        </p:txBody>
      </p:sp>
      <p:sp>
        <p:nvSpPr>
          <p:cNvPr id="86023" name="AutoShape 10"/>
          <p:cNvSpPr>
            <a:spLocks noChangeArrowheads="1"/>
          </p:cNvSpPr>
          <p:nvPr/>
        </p:nvSpPr>
        <p:spPr bwMode="auto">
          <a:xfrm>
            <a:off x="4211638" y="4572009"/>
            <a:ext cx="3022600" cy="1304916"/>
          </a:xfrm>
          <a:prstGeom prst="foldedCorner">
            <a:avLst>
              <a:gd name="adj" fmla="val 22597"/>
            </a:avLst>
          </a:prstGeom>
          <a:solidFill>
            <a:srgbClr val="FF0000"/>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r>
              <a:rPr lang="en-US" sz="2400" dirty="0">
                <a:solidFill>
                  <a:srgbClr val="FFFFFF"/>
                </a:solidFill>
                <a:latin typeface="Arial"/>
                <a:cs typeface="Arial" charset="0"/>
              </a:rPr>
              <a:t>QUASI</a:t>
            </a:r>
          </a:p>
          <a:p>
            <a:pPr fontAlgn="auto">
              <a:spcBef>
                <a:spcPts val="0"/>
              </a:spcBef>
              <a:spcAft>
                <a:spcPts val="0"/>
              </a:spcAft>
              <a:defRPr/>
            </a:pPr>
            <a:r>
              <a:rPr lang="en-US" sz="2400" dirty="0">
                <a:solidFill>
                  <a:srgbClr val="FFFFFF"/>
                </a:solidFill>
                <a:latin typeface="Arial"/>
                <a:cs typeface="Arial" charset="0"/>
              </a:rPr>
              <a:t>EXPERIMENTAL</a:t>
            </a:r>
          </a:p>
        </p:txBody>
      </p:sp>
      <p:sp>
        <p:nvSpPr>
          <p:cNvPr id="86024" name="AutoShape 11"/>
          <p:cNvSpPr>
            <a:spLocks noChangeArrowheads="1"/>
          </p:cNvSpPr>
          <p:nvPr/>
        </p:nvSpPr>
        <p:spPr bwMode="auto">
          <a:xfrm rot="16200000">
            <a:off x="1254099" y="2960687"/>
            <a:ext cx="5143537" cy="650873"/>
          </a:xfrm>
          <a:prstGeom prst="triangle">
            <a:avLst>
              <a:gd name="adj" fmla="val 50000"/>
            </a:avLst>
          </a:prstGeom>
          <a:solidFill>
            <a:srgbClr val="FF99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Aria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wipe(down)">
                                      <p:cBhvr>
                                        <p:cTn id="7" dur="580">
                                          <p:stCondLst>
                                            <p:cond delay="0"/>
                                          </p:stCondLst>
                                        </p:cTn>
                                        <p:tgtEl>
                                          <p:spTgt spid="86019"/>
                                        </p:tgtEl>
                                      </p:cBhvr>
                                    </p:animEffect>
                                    <p:anim calcmode="lin" valueType="num">
                                      <p:cBhvr>
                                        <p:cTn id="8" dur="1822" tmFilter="0,0; 0.14,0.36; 0.43,0.73; 0.71,0.91; 1.0,1.0">
                                          <p:stCondLst>
                                            <p:cond delay="0"/>
                                          </p:stCondLst>
                                        </p:cTn>
                                        <p:tgtEl>
                                          <p:spTgt spid="860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0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0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0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019"/>
                                        </p:tgtEl>
                                        <p:attrNameLst>
                                          <p:attrName>ppt_y</p:attrName>
                                        </p:attrNameLst>
                                      </p:cBhvr>
                                      <p:tavLst>
                                        <p:tav tm="0" fmla="#ppt_y-sin(pi*$)/81">
                                          <p:val>
                                            <p:fltVal val="0"/>
                                          </p:val>
                                        </p:tav>
                                        <p:tav tm="100000">
                                          <p:val>
                                            <p:fltVal val="1"/>
                                          </p:val>
                                        </p:tav>
                                      </p:tavLst>
                                    </p:anim>
                                    <p:animScale>
                                      <p:cBhvr>
                                        <p:cTn id="13" dur="26">
                                          <p:stCondLst>
                                            <p:cond delay="650"/>
                                          </p:stCondLst>
                                        </p:cTn>
                                        <p:tgtEl>
                                          <p:spTgt spid="86019"/>
                                        </p:tgtEl>
                                      </p:cBhvr>
                                      <p:to x="100000" y="60000"/>
                                    </p:animScale>
                                    <p:animScale>
                                      <p:cBhvr>
                                        <p:cTn id="14" dur="166" decel="50000">
                                          <p:stCondLst>
                                            <p:cond delay="676"/>
                                          </p:stCondLst>
                                        </p:cTn>
                                        <p:tgtEl>
                                          <p:spTgt spid="86019"/>
                                        </p:tgtEl>
                                      </p:cBhvr>
                                      <p:to x="100000" y="100000"/>
                                    </p:animScale>
                                    <p:animScale>
                                      <p:cBhvr>
                                        <p:cTn id="15" dur="26">
                                          <p:stCondLst>
                                            <p:cond delay="1312"/>
                                          </p:stCondLst>
                                        </p:cTn>
                                        <p:tgtEl>
                                          <p:spTgt spid="86019"/>
                                        </p:tgtEl>
                                      </p:cBhvr>
                                      <p:to x="100000" y="80000"/>
                                    </p:animScale>
                                    <p:animScale>
                                      <p:cBhvr>
                                        <p:cTn id="16" dur="166" decel="50000">
                                          <p:stCondLst>
                                            <p:cond delay="1338"/>
                                          </p:stCondLst>
                                        </p:cTn>
                                        <p:tgtEl>
                                          <p:spTgt spid="86019"/>
                                        </p:tgtEl>
                                      </p:cBhvr>
                                      <p:to x="100000" y="100000"/>
                                    </p:animScale>
                                    <p:animScale>
                                      <p:cBhvr>
                                        <p:cTn id="17" dur="26">
                                          <p:stCondLst>
                                            <p:cond delay="1642"/>
                                          </p:stCondLst>
                                        </p:cTn>
                                        <p:tgtEl>
                                          <p:spTgt spid="86019"/>
                                        </p:tgtEl>
                                      </p:cBhvr>
                                      <p:to x="100000" y="90000"/>
                                    </p:animScale>
                                    <p:animScale>
                                      <p:cBhvr>
                                        <p:cTn id="18" dur="166" decel="50000">
                                          <p:stCondLst>
                                            <p:cond delay="1668"/>
                                          </p:stCondLst>
                                        </p:cTn>
                                        <p:tgtEl>
                                          <p:spTgt spid="86019"/>
                                        </p:tgtEl>
                                      </p:cBhvr>
                                      <p:to x="100000" y="100000"/>
                                    </p:animScale>
                                    <p:animScale>
                                      <p:cBhvr>
                                        <p:cTn id="19" dur="26">
                                          <p:stCondLst>
                                            <p:cond delay="1808"/>
                                          </p:stCondLst>
                                        </p:cTn>
                                        <p:tgtEl>
                                          <p:spTgt spid="86019"/>
                                        </p:tgtEl>
                                      </p:cBhvr>
                                      <p:to x="100000" y="95000"/>
                                    </p:animScale>
                                    <p:animScale>
                                      <p:cBhvr>
                                        <p:cTn id="20" dur="166" decel="50000">
                                          <p:stCondLst>
                                            <p:cond delay="1834"/>
                                          </p:stCondLst>
                                        </p:cTn>
                                        <p:tgtEl>
                                          <p:spTgt spid="860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6024"/>
                                        </p:tgtEl>
                                        <p:attrNameLst>
                                          <p:attrName>style.visibility</p:attrName>
                                        </p:attrNameLst>
                                      </p:cBhvr>
                                      <p:to>
                                        <p:strVal val="visible"/>
                                      </p:to>
                                    </p:set>
                                    <p:anim calcmode="lin" valueType="num">
                                      <p:cBhvr>
                                        <p:cTn id="25" dur="500" fill="hold"/>
                                        <p:tgtEl>
                                          <p:spTgt spid="86024"/>
                                        </p:tgtEl>
                                        <p:attrNameLst>
                                          <p:attrName>ppt_w</p:attrName>
                                        </p:attrNameLst>
                                      </p:cBhvr>
                                      <p:tavLst>
                                        <p:tav tm="0">
                                          <p:val>
                                            <p:fltVal val="0"/>
                                          </p:val>
                                        </p:tav>
                                        <p:tav tm="100000">
                                          <p:val>
                                            <p:strVal val="#ppt_w"/>
                                          </p:val>
                                        </p:tav>
                                      </p:tavLst>
                                    </p:anim>
                                    <p:anim calcmode="lin" valueType="num">
                                      <p:cBhvr>
                                        <p:cTn id="26" dur="500" fill="hold"/>
                                        <p:tgtEl>
                                          <p:spTgt spid="86024"/>
                                        </p:tgtEl>
                                        <p:attrNameLst>
                                          <p:attrName>ppt_h</p:attrName>
                                        </p:attrNameLst>
                                      </p:cBhvr>
                                      <p:tavLst>
                                        <p:tav tm="0">
                                          <p:val>
                                            <p:fltVal val="0"/>
                                          </p:val>
                                        </p:tav>
                                        <p:tav tm="100000">
                                          <p:val>
                                            <p:strVal val="#ppt_h"/>
                                          </p:val>
                                        </p:tav>
                                      </p:tavLst>
                                    </p:anim>
                                    <p:animEffect transition="in" filter="fade">
                                      <p:cBhvr>
                                        <p:cTn id="27" dur="500"/>
                                        <p:tgtEl>
                                          <p:spTgt spid="86024"/>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86020"/>
                                        </p:tgtEl>
                                        <p:attrNameLst>
                                          <p:attrName>style.visibility</p:attrName>
                                        </p:attrNameLst>
                                      </p:cBhvr>
                                      <p:to>
                                        <p:strVal val="visible"/>
                                      </p:to>
                                    </p:set>
                                    <p:animEffect transition="in" filter="fade">
                                      <p:cBhvr>
                                        <p:cTn id="32" dur="800" decel="100000"/>
                                        <p:tgtEl>
                                          <p:spTgt spid="86020"/>
                                        </p:tgtEl>
                                      </p:cBhvr>
                                    </p:animEffect>
                                    <p:anim calcmode="lin" valueType="num">
                                      <p:cBhvr>
                                        <p:cTn id="33" dur="800" decel="100000" fill="hold"/>
                                        <p:tgtEl>
                                          <p:spTgt spid="86020"/>
                                        </p:tgtEl>
                                        <p:attrNameLst>
                                          <p:attrName>style.rotation</p:attrName>
                                        </p:attrNameLst>
                                      </p:cBhvr>
                                      <p:tavLst>
                                        <p:tav tm="0">
                                          <p:val>
                                            <p:fltVal val="-90"/>
                                          </p:val>
                                        </p:tav>
                                        <p:tav tm="100000">
                                          <p:val>
                                            <p:fltVal val="0"/>
                                          </p:val>
                                        </p:tav>
                                      </p:tavLst>
                                    </p:anim>
                                    <p:anim calcmode="lin" valueType="num">
                                      <p:cBhvr>
                                        <p:cTn id="34" dur="800" decel="100000" fill="hold"/>
                                        <p:tgtEl>
                                          <p:spTgt spid="86020"/>
                                        </p:tgtEl>
                                        <p:attrNameLst>
                                          <p:attrName>ppt_x</p:attrName>
                                        </p:attrNameLst>
                                      </p:cBhvr>
                                      <p:tavLst>
                                        <p:tav tm="0">
                                          <p:val>
                                            <p:strVal val="#ppt_x+0.4"/>
                                          </p:val>
                                        </p:tav>
                                        <p:tav tm="100000">
                                          <p:val>
                                            <p:strVal val="#ppt_x-0.05"/>
                                          </p:val>
                                        </p:tav>
                                      </p:tavLst>
                                    </p:anim>
                                    <p:anim calcmode="lin" valueType="num">
                                      <p:cBhvr>
                                        <p:cTn id="35" dur="800" decel="100000" fill="hold"/>
                                        <p:tgtEl>
                                          <p:spTgt spid="8602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602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6020"/>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86021"/>
                                        </p:tgtEl>
                                        <p:attrNameLst>
                                          <p:attrName>style.visibility</p:attrName>
                                        </p:attrNameLst>
                                      </p:cBhvr>
                                      <p:to>
                                        <p:strVal val="visible"/>
                                      </p:to>
                                    </p:set>
                                    <p:animEffect transition="in" filter="wipe(down)">
                                      <p:cBhvr>
                                        <p:cTn id="42" dur="580">
                                          <p:stCondLst>
                                            <p:cond delay="0"/>
                                          </p:stCondLst>
                                        </p:cTn>
                                        <p:tgtEl>
                                          <p:spTgt spid="86021"/>
                                        </p:tgtEl>
                                      </p:cBhvr>
                                    </p:animEffect>
                                    <p:anim calcmode="lin" valueType="num">
                                      <p:cBhvr>
                                        <p:cTn id="43" dur="1822" tmFilter="0,0; 0.14,0.36; 0.43,0.73; 0.71,0.91; 1.0,1.0">
                                          <p:stCondLst>
                                            <p:cond delay="0"/>
                                          </p:stCondLst>
                                        </p:cTn>
                                        <p:tgtEl>
                                          <p:spTgt spid="8602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602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602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602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6021"/>
                                        </p:tgtEl>
                                        <p:attrNameLst>
                                          <p:attrName>ppt_y</p:attrName>
                                        </p:attrNameLst>
                                      </p:cBhvr>
                                      <p:tavLst>
                                        <p:tav tm="0" fmla="#ppt_y-sin(pi*$)/81">
                                          <p:val>
                                            <p:fltVal val="0"/>
                                          </p:val>
                                        </p:tav>
                                        <p:tav tm="100000">
                                          <p:val>
                                            <p:fltVal val="1"/>
                                          </p:val>
                                        </p:tav>
                                      </p:tavLst>
                                    </p:anim>
                                    <p:animScale>
                                      <p:cBhvr>
                                        <p:cTn id="48" dur="26">
                                          <p:stCondLst>
                                            <p:cond delay="650"/>
                                          </p:stCondLst>
                                        </p:cTn>
                                        <p:tgtEl>
                                          <p:spTgt spid="86021"/>
                                        </p:tgtEl>
                                      </p:cBhvr>
                                      <p:to x="100000" y="60000"/>
                                    </p:animScale>
                                    <p:animScale>
                                      <p:cBhvr>
                                        <p:cTn id="49" dur="166" decel="50000">
                                          <p:stCondLst>
                                            <p:cond delay="676"/>
                                          </p:stCondLst>
                                        </p:cTn>
                                        <p:tgtEl>
                                          <p:spTgt spid="86021"/>
                                        </p:tgtEl>
                                      </p:cBhvr>
                                      <p:to x="100000" y="100000"/>
                                    </p:animScale>
                                    <p:animScale>
                                      <p:cBhvr>
                                        <p:cTn id="50" dur="26">
                                          <p:stCondLst>
                                            <p:cond delay="1312"/>
                                          </p:stCondLst>
                                        </p:cTn>
                                        <p:tgtEl>
                                          <p:spTgt spid="86021"/>
                                        </p:tgtEl>
                                      </p:cBhvr>
                                      <p:to x="100000" y="80000"/>
                                    </p:animScale>
                                    <p:animScale>
                                      <p:cBhvr>
                                        <p:cTn id="51" dur="166" decel="50000">
                                          <p:stCondLst>
                                            <p:cond delay="1338"/>
                                          </p:stCondLst>
                                        </p:cTn>
                                        <p:tgtEl>
                                          <p:spTgt spid="86021"/>
                                        </p:tgtEl>
                                      </p:cBhvr>
                                      <p:to x="100000" y="100000"/>
                                    </p:animScale>
                                    <p:animScale>
                                      <p:cBhvr>
                                        <p:cTn id="52" dur="26">
                                          <p:stCondLst>
                                            <p:cond delay="1642"/>
                                          </p:stCondLst>
                                        </p:cTn>
                                        <p:tgtEl>
                                          <p:spTgt spid="86021"/>
                                        </p:tgtEl>
                                      </p:cBhvr>
                                      <p:to x="100000" y="90000"/>
                                    </p:animScale>
                                    <p:animScale>
                                      <p:cBhvr>
                                        <p:cTn id="53" dur="166" decel="50000">
                                          <p:stCondLst>
                                            <p:cond delay="1668"/>
                                          </p:stCondLst>
                                        </p:cTn>
                                        <p:tgtEl>
                                          <p:spTgt spid="86021"/>
                                        </p:tgtEl>
                                      </p:cBhvr>
                                      <p:to x="100000" y="100000"/>
                                    </p:animScale>
                                    <p:animScale>
                                      <p:cBhvr>
                                        <p:cTn id="54" dur="26">
                                          <p:stCondLst>
                                            <p:cond delay="1808"/>
                                          </p:stCondLst>
                                        </p:cTn>
                                        <p:tgtEl>
                                          <p:spTgt spid="86021"/>
                                        </p:tgtEl>
                                      </p:cBhvr>
                                      <p:to x="100000" y="95000"/>
                                    </p:animScale>
                                    <p:animScale>
                                      <p:cBhvr>
                                        <p:cTn id="55" dur="166" decel="50000">
                                          <p:stCondLst>
                                            <p:cond delay="1834"/>
                                          </p:stCondLst>
                                        </p:cTn>
                                        <p:tgtEl>
                                          <p:spTgt spid="8602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86022"/>
                                        </p:tgtEl>
                                        <p:attrNameLst>
                                          <p:attrName>style.visibility</p:attrName>
                                        </p:attrNameLst>
                                      </p:cBhvr>
                                      <p:to>
                                        <p:strVal val="visible"/>
                                      </p:to>
                                    </p:set>
                                    <p:animEffect transition="in" filter="fade">
                                      <p:cBhvr>
                                        <p:cTn id="60" dur="800" decel="100000"/>
                                        <p:tgtEl>
                                          <p:spTgt spid="86022"/>
                                        </p:tgtEl>
                                      </p:cBhvr>
                                    </p:animEffect>
                                    <p:anim calcmode="lin" valueType="num">
                                      <p:cBhvr>
                                        <p:cTn id="61" dur="800" decel="100000" fill="hold"/>
                                        <p:tgtEl>
                                          <p:spTgt spid="86022"/>
                                        </p:tgtEl>
                                        <p:attrNameLst>
                                          <p:attrName>style.rotation</p:attrName>
                                        </p:attrNameLst>
                                      </p:cBhvr>
                                      <p:tavLst>
                                        <p:tav tm="0">
                                          <p:val>
                                            <p:fltVal val="-90"/>
                                          </p:val>
                                        </p:tav>
                                        <p:tav tm="100000">
                                          <p:val>
                                            <p:fltVal val="0"/>
                                          </p:val>
                                        </p:tav>
                                      </p:tavLst>
                                    </p:anim>
                                    <p:anim calcmode="lin" valueType="num">
                                      <p:cBhvr>
                                        <p:cTn id="62" dur="800" decel="100000" fill="hold"/>
                                        <p:tgtEl>
                                          <p:spTgt spid="86022"/>
                                        </p:tgtEl>
                                        <p:attrNameLst>
                                          <p:attrName>ppt_x</p:attrName>
                                        </p:attrNameLst>
                                      </p:cBhvr>
                                      <p:tavLst>
                                        <p:tav tm="0">
                                          <p:val>
                                            <p:strVal val="#ppt_x+0.4"/>
                                          </p:val>
                                        </p:tav>
                                        <p:tav tm="100000">
                                          <p:val>
                                            <p:strVal val="#ppt_x-0.05"/>
                                          </p:val>
                                        </p:tav>
                                      </p:tavLst>
                                    </p:anim>
                                    <p:anim calcmode="lin" valueType="num">
                                      <p:cBhvr>
                                        <p:cTn id="63" dur="800" decel="100000" fill="hold"/>
                                        <p:tgtEl>
                                          <p:spTgt spid="86022"/>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86022"/>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86022"/>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86023"/>
                                        </p:tgtEl>
                                        <p:attrNameLst>
                                          <p:attrName>style.visibility</p:attrName>
                                        </p:attrNameLst>
                                      </p:cBhvr>
                                      <p:to>
                                        <p:strVal val="visible"/>
                                      </p:to>
                                    </p:set>
                                    <p:animEffect transition="in" filter="fade">
                                      <p:cBhvr>
                                        <p:cTn id="70" dur="800" decel="100000"/>
                                        <p:tgtEl>
                                          <p:spTgt spid="86023"/>
                                        </p:tgtEl>
                                      </p:cBhvr>
                                    </p:animEffect>
                                    <p:anim calcmode="lin" valueType="num">
                                      <p:cBhvr>
                                        <p:cTn id="71" dur="800" decel="100000" fill="hold"/>
                                        <p:tgtEl>
                                          <p:spTgt spid="86023"/>
                                        </p:tgtEl>
                                        <p:attrNameLst>
                                          <p:attrName>style.rotation</p:attrName>
                                        </p:attrNameLst>
                                      </p:cBhvr>
                                      <p:tavLst>
                                        <p:tav tm="0">
                                          <p:val>
                                            <p:fltVal val="-90"/>
                                          </p:val>
                                        </p:tav>
                                        <p:tav tm="100000">
                                          <p:val>
                                            <p:fltVal val="0"/>
                                          </p:val>
                                        </p:tav>
                                      </p:tavLst>
                                    </p:anim>
                                    <p:anim calcmode="lin" valueType="num">
                                      <p:cBhvr>
                                        <p:cTn id="72" dur="800" decel="100000" fill="hold"/>
                                        <p:tgtEl>
                                          <p:spTgt spid="86023"/>
                                        </p:tgtEl>
                                        <p:attrNameLst>
                                          <p:attrName>ppt_x</p:attrName>
                                        </p:attrNameLst>
                                      </p:cBhvr>
                                      <p:tavLst>
                                        <p:tav tm="0">
                                          <p:val>
                                            <p:strVal val="#ppt_x+0.4"/>
                                          </p:val>
                                        </p:tav>
                                        <p:tav tm="100000">
                                          <p:val>
                                            <p:strVal val="#ppt_x-0.05"/>
                                          </p:val>
                                        </p:tav>
                                      </p:tavLst>
                                    </p:anim>
                                    <p:anim calcmode="lin" valueType="num">
                                      <p:cBhvr>
                                        <p:cTn id="73" dur="800" decel="100000" fill="hold"/>
                                        <p:tgtEl>
                                          <p:spTgt spid="86023"/>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86023"/>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860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28600" y="2667000"/>
            <a:ext cx="2667000" cy="1219200"/>
          </a:xfrm>
          <a:prstGeom prst="foldedCorner">
            <a:avLst>
              <a:gd name="adj" fmla="val 22597"/>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PRE </a:t>
            </a:r>
          </a:p>
          <a:p>
            <a:pPr fontAlgn="auto">
              <a:spcBef>
                <a:spcPts val="0"/>
              </a:spcBef>
              <a:spcAft>
                <a:spcPts val="0"/>
              </a:spcAft>
              <a:defRPr/>
            </a:pPr>
            <a:r>
              <a:rPr lang="en-US" sz="2400" dirty="0" smtClean="0">
                <a:solidFill>
                  <a:srgbClr val="FFFFFF"/>
                </a:solidFill>
                <a:latin typeface="Arial"/>
                <a:cs typeface="Arial" charset="0"/>
              </a:rPr>
              <a:t>EXPERIMENTAL </a:t>
            </a:r>
          </a:p>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5" name="AutoShape 6"/>
          <p:cNvSpPr>
            <a:spLocks noChangeArrowheads="1"/>
          </p:cNvSpPr>
          <p:nvPr/>
        </p:nvSpPr>
        <p:spPr bwMode="auto">
          <a:xfrm>
            <a:off x="3505200" y="762000"/>
            <a:ext cx="2514600" cy="1295400"/>
          </a:xfrm>
          <a:prstGeom prst="foldedCorner">
            <a:avLst>
              <a:gd name="adj" fmla="val 22597"/>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One Shot Case </a:t>
            </a:r>
          </a:p>
          <a:p>
            <a:pPr fontAlgn="auto">
              <a:spcBef>
                <a:spcPts val="0"/>
              </a:spcBef>
              <a:spcAft>
                <a:spcPts val="0"/>
              </a:spcAft>
              <a:defRPr/>
            </a:pPr>
            <a:r>
              <a:rPr lang="en-US" sz="2400" dirty="0" smtClean="0">
                <a:solidFill>
                  <a:srgbClr val="FFFFFF"/>
                </a:solidFill>
                <a:latin typeface="Arial"/>
                <a:cs typeface="Arial" charset="0"/>
              </a:rPr>
              <a:t>Study</a:t>
            </a: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6" name="AutoShape 6"/>
          <p:cNvSpPr>
            <a:spLocks noChangeArrowheads="1"/>
          </p:cNvSpPr>
          <p:nvPr/>
        </p:nvSpPr>
        <p:spPr bwMode="auto">
          <a:xfrm>
            <a:off x="3505200" y="2667000"/>
            <a:ext cx="2438400" cy="1371600"/>
          </a:xfrm>
          <a:prstGeom prst="foldedCorner">
            <a:avLst>
              <a:gd name="adj" fmla="val 22597"/>
            </a:avLst>
          </a:prstGeom>
          <a:solidFill>
            <a:srgbClr val="7030A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One Group </a:t>
            </a:r>
          </a:p>
          <a:p>
            <a:pPr fontAlgn="auto">
              <a:spcBef>
                <a:spcPts val="0"/>
              </a:spcBef>
              <a:spcAft>
                <a:spcPts val="0"/>
              </a:spcAft>
              <a:defRPr/>
            </a:pPr>
            <a:r>
              <a:rPr lang="en-US" sz="2400" dirty="0" smtClean="0">
                <a:solidFill>
                  <a:srgbClr val="FFFFFF"/>
                </a:solidFill>
                <a:latin typeface="Arial"/>
                <a:cs typeface="Arial" charset="0"/>
              </a:rPr>
              <a:t>Pretest Posttest</a:t>
            </a:r>
          </a:p>
          <a:p>
            <a:pPr fontAlgn="auto">
              <a:spcBef>
                <a:spcPts val="0"/>
              </a:spcBef>
              <a:spcAft>
                <a:spcPts val="0"/>
              </a:spcAft>
              <a:defRPr/>
            </a:pPr>
            <a:r>
              <a:rPr lang="en-US" sz="2400" dirty="0" smtClean="0">
                <a:solidFill>
                  <a:srgbClr val="FFFFFF"/>
                </a:solidFill>
                <a:latin typeface="Arial"/>
                <a:cs typeface="Arial" charset="0"/>
              </a:rPr>
              <a:t> </a:t>
            </a:r>
            <a:endParaRPr lang="en-US" sz="2400" dirty="0">
              <a:solidFill>
                <a:srgbClr val="FFFFFF"/>
              </a:solidFill>
              <a:latin typeface="Arial"/>
              <a:cs typeface="Arial" charset="0"/>
            </a:endParaRPr>
          </a:p>
        </p:txBody>
      </p:sp>
      <p:sp>
        <p:nvSpPr>
          <p:cNvPr id="7" name="AutoShape 6"/>
          <p:cNvSpPr>
            <a:spLocks noChangeArrowheads="1"/>
          </p:cNvSpPr>
          <p:nvPr/>
        </p:nvSpPr>
        <p:spPr bwMode="auto">
          <a:xfrm>
            <a:off x="3505200" y="4572000"/>
            <a:ext cx="2514600" cy="1371600"/>
          </a:xfrm>
          <a:prstGeom prst="foldedCorner">
            <a:avLst>
              <a:gd name="adj" fmla="val 22597"/>
            </a:avLst>
          </a:prstGeom>
          <a:solidFill>
            <a:schemeClr val="accent5">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Intact  Group </a:t>
            </a:r>
          </a:p>
          <a:p>
            <a:pPr fontAlgn="auto">
              <a:spcBef>
                <a:spcPts val="0"/>
              </a:spcBef>
              <a:spcAft>
                <a:spcPts val="0"/>
              </a:spcAft>
              <a:defRPr/>
            </a:pPr>
            <a:r>
              <a:rPr lang="en-US" sz="2400" dirty="0" smtClean="0">
                <a:solidFill>
                  <a:srgbClr val="FFFFFF"/>
                </a:solidFill>
                <a:latin typeface="Arial"/>
                <a:cs typeface="Arial" charset="0"/>
              </a:rPr>
              <a:t>Comparison</a:t>
            </a:r>
          </a:p>
          <a:p>
            <a:pPr fontAlgn="auto">
              <a:spcBef>
                <a:spcPts val="0"/>
              </a:spcBef>
              <a:spcAft>
                <a:spcPts val="0"/>
              </a:spcAft>
              <a:defRPr/>
            </a:pPr>
            <a:r>
              <a:rPr lang="en-US" sz="2400" dirty="0" smtClean="0">
                <a:solidFill>
                  <a:srgbClr val="FFFFFF"/>
                </a:solidFill>
                <a:latin typeface="Arial"/>
                <a:cs typeface="Arial" charset="0"/>
              </a:rPr>
              <a:t> </a:t>
            </a:r>
            <a:endParaRPr lang="en-US" sz="2400" dirty="0">
              <a:solidFill>
                <a:srgbClr val="FFFFFF"/>
              </a:solidFill>
              <a:latin typeface="Arial"/>
              <a:cs typeface="Arial" charset="0"/>
            </a:endParaRPr>
          </a:p>
        </p:txBody>
      </p:sp>
      <p:sp>
        <p:nvSpPr>
          <p:cNvPr id="10" name="Rectangle 9"/>
          <p:cNvSpPr/>
          <p:nvPr/>
        </p:nvSpPr>
        <p:spPr>
          <a:xfrm>
            <a:off x="6400800" y="762000"/>
            <a:ext cx="2514600" cy="1295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smtClean="0">
                <a:solidFill>
                  <a:srgbClr val="FFFFFF"/>
                </a:solidFill>
              </a:rPr>
              <a:t>X  0</a:t>
            </a:r>
            <a:endParaRPr lang="en-US" sz="4000" dirty="0">
              <a:solidFill>
                <a:srgbClr val="FFFFFF"/>
              </a:solidFill>
            </a:endParaRPr>
          </a:p>
        </p:txBody>
      </p:sp>
      <p:sp>
        <p:nvSpPr>
          <p:cNvPr id="11" name="Rectangle 10"/>
          <p:cNvSpPr/>
          <p:nvPr/>
        </p:nvSpPr>
        <p:spPr>
          <a:xfrm>
            <a:off x="6400800" y="2667000"/>
            <a:ext cx="2514600" cy="129540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smtClean="0">
                <a:solidFill>
                  <a:srgbClr val="FFFFFF"/>
                </a:solidFill>
              </a:rPr>
              <a:t>O</a:t>
            </a:r>
            <a:r>
              <a:rPr lang="en-US" sz="4000" baseline="-25000" dirty="0" smtClean="0">
                <a:solidFill>
                  <a:srgbClr val="FFFFFF"/>
                </a:solidFill>
              </a:rPr>
              <a:t>1</a:t>
            </a:r>
            <a:r>
              <a:rPr lang="en-US" sz="4000" dirty="0" smtClean="0">
                <a:solidFill>
                  <a:srgbClr val="FFFFFF"/>
                </a:solidFill>
              </a:rPr>
              <a:t> X  0</a:t>
            </a:r>
            <a:r>
              <a:rPr lang="en-US" sz="4000" baseline="-25000" dirty="0" smtClean="0">
                <a:solidFill>
                  <a:srgbClr val="FFFFFF"/>
                </a:solidFill>
              </a:rPr>
              <a:t>2</a:t>
            </a:r>
            <a:endParaRPr lang="en-US" sz="4000" baseline="-25000" dirty="0">
              <a:solidFill>
                <a:srgbClr val="FFFFFF"/>
              </a:solidFill>
            </a:endParaRPr>
          </a:p>
        </p:txBody>
      </p:sp>
      <p:sp>
        <p:nvSpPr>
          <p:cNvPr id="12" name="Rectangle 11"/>
          <p:cNvSpPr/>
          <p:nvPr/>
        </p:nvSpPr>
        <p:spPr>
          <a:xfrm>
            <a:off x="6400800" y="4572000"/>
            <a:ext cx="2514600" cy="1295400"/>
          </a:xfrm>
          <a:prstGeom prst="rect">
            <a:avLst/>
          </a:prstGeom>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0" baseline="-25000" dirty="0">
              <a:solidFill>
                <a:srgbClr val="FFFFFF"/>
              </a:solidFill>
            </a:endParaRPr>
          </a:p>
        </p:txBody>
      </p:sp>
      <p:graphicFrame>
        <p:nvGraphicFramePr>
          <p:cNvPr id="13" name="Table 12"/>
          <p:cNvGraphicFramePr>
            <a:graphicFrameLocks noGrp="1"/>
          </p:cNvGraphicFramePr>
          <p:nvPr/>
        </p:nvGraphicFramePr>
        <p:xfrm>
          <a:off x="6553200" y="4648200"/>
          <a:ext cx="2133600" cy="1219200"/>
        </p:xfrm>
        <a:graphic>
          <a:graphicData uri="http://schemas.openxmlformats.org/drawingml/2006/table">
            <a:tbl>
              <a:tblPr firstRow="1" bandRow="1">
                <a:tableStyleId>{5940675A-B579-460E-94D1-54222C63F5DA}</a:tableStyleId>
              </a:tblPr>
              <a:tblGrid>
                <a:gridCol w="990600"/>
                <a:gridCol w="1143000"/>
              </a:tblGrid>
              <a:tr h="609600">
                <a:tc>
                  <a:txBody>
                    <a:bodyPr/>
                    <a:lstStyle/>
                    <a:p>
                      <a:r>
                        <a:rPr lang="en-US" sz="3200" dirty="0" smtClean="0"/>
                        <a:t>x</a:t>
                      </a: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dirty="0" smtClean="0"/>
                        <a:t>0</a:t>
                      </a:r>
                      <a:r>
                        <a:rPr lang="en-US" sz="3200" baseline="-25000" dirty="0" smtClean="0"/>
                        <a:t>1</a:t>
                      </a:r>
                      <a:endParaRPr lang="en-US" sz="32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dirty="0" smtClean="0"/>
                        <a:t>0</a:t>
                      </a:r>
                      <a:r>
                        <a:rPr lang="en-US" sz="3200" baseline="-25000" dirty="0" smtClean="0"/>
                        <a:t>2</a:t>
                      </a:r>
                      <a:endParaRPr lang="en-US" sz="32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5" name="Striped Right Arrow 14"/>
          <p:cNvSpPr/>
          <p:nvPr/>
        </p:nvSpPr>
        <p:spPr>
          <a:xfrm>
            <a:off x="5867400" y="10668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6" name="Striped Right Arrow 15"/>
          <p:cNvSpPr/>
          <p:nvPr/>
        </p:nvSpPr>
        <p:spPr>
          <a:xfrm>
            <a:off x="5867400" y="30480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7" name="Striped Right Arrow 16"/>
          <p:cNvSpPr/>
          <p:nvPr/>
        </p:nvSpPr>
        <p:spPr>
          <a:xfrm>
            <a:off x="5867400" y="48768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8" name="Isosceles Triangle 17"/>
          <p:cNvSpPr/>
          <p:nvPr/>
        </p:nvSpPr>
        <p:spPr>
          <a:xfrm rot="16200000">
            <a:off x="609600" y="2971800"/>
            <a:ext cx="5105400" cy="533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from="(-#ppt_w/2)" to="(#ppt_x)" calcmode="lin" valueType="num">
                                      <p:cBhvr>
                                        <p:cTn id="21" dur="600" fill="hold">
                                          <p:stCondLst>
                                            <p:cond delay="0"/>
                                          </p:stCondLst>
                                        </p:cTn>
                                        <p:tgtEl>
                                          <p:spTgt spid="5"/>
                                        </p:tgtEl>
                                        <p:attrNameLst>
                                          <p:attrName>ppt_x</p:attrName>
                                        </p:attrNameLst>
                                      </p:cBhvr>
                                    </p:anim>
                                    <p:anim from="0" to="-1.0" calcmode="lin" valueType="num">
                                      <p:cBhvr>
                                        <p:cTn id="22" dur="200" decel="50000" autoRev="1" fill="hold">
                                          <p:stCondLst>
                                            <p:cond delay="600"/>
                                          </p:stCondLst>
                                        </p:cTn>
                                        <p:tgtEl>
                                          <p:spTgt spid="5"/>
                                        </p:tgtEl>
                                        <p:attrNameLst>
                                          <p:attrName>xshear</p:attrName>
                                        </p:attrNameLst>
                                      </p:cBhvr>
                                    </p:anim>
                                    <p:animScale>
                                      <p:cBhvr>
                                        <p:cTn id="23" dur="200" decel="100000" autoRev="1" fill="hold">
                                          <p:stCondLst>
                                            <p:cond delay="600"/>
                                          </p:stCondLst>
                                        </p:cTn>
                                        <p:tgtEl>
                                          <p:spTgt spid="5"/>
                                        </p:tgtEl>
                                      </p:cBhvr>
                                      <p:from x="100000" y="100000"/>
                                      <p:to x="80000" y="100000"/>
                                    </p:animScale>
                                    <p:anim by="(#ppt_h/3+#ppt_w*0.1)" calcmode="lin" valueType="num">
                                      <p:cBhvr additive="sum">
                                        <p:cTn id="24" dur="200" decel="100000" autoRev="1" fill="hold">
                                          <p:stCondLst>
                                            <p:cond delay="600"/>
                                          </p:stCondLst>
                                        </p:cTn>
                                        <p:tgtEl>
                                          <p:spTgt spid="5"/>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from="(-#ppt_w/2)" to="(#ppt_x)" calcmode="lin" valueType="num">
                                      <p:cBhvr>
                                        <p:cTn id="27" dur="600" fill="hold">
                                          <p:stCondLst>
                                            <p:cond delay="0"/>
                                          </p:stCondLst>
                                        </p:cTn>
                                        <p:tgtEl>
                                          <p:spTgt spid="15"/>
                                        </p:tgtEl>
                                        <p:attrNameLst>
                                          <p:attrName>ppt_x</p:attrName>
                                        </p:attrNameLst>
                                      </p:cBhvr>
                                    </p:anim>
                                    <p:anim from="0" to="-1.0" calcmode="lin" valueType="num">
                                      <p:cBhvr>
                                        <p:cTn id="28" dur="200" decel="50000" autoRev="1" fill="hold">
                                          <p:stCondLst>
                                            <p:cond delay="600"/>
                                          </p:stCondLst>
                                        </p:cTn>
                                        <p:tgtEl>
                                          <p:spTgt spid="15"/>
                                        </p:tgtEl>
                                        <p:attrNameLst>
                                          <p:attrName>xshear</p:attrName>
                                        </p:attrNameLst>
                                      </p:cBhvr>
                                    </p:anim>
                                    <p:animScale>
                                      <p:cBhvr>
                                        <p:cTn id="29" dur="200" decel="100000" autoRev="1" fill="hold">
                                          <p:stCondLst>
                                            <p:cond delay="600"/>
                                          </p:stCondLst>
                                        </p:cTn>
                                        <p:tgtEl>
                                          <p:spTgt spid="15"/>
                                        </p:tgtEl>
                                      </p:cBhvr>
                                      <p:from x="100000" y="100000"/>
                                      <p:to x="80000" y="100000"/>
                                    </p:animScale>
                                    <p:anim by="(#ppt_h/3+#ppt_w*0.1)" calcmode="lin" valueType="num">
                                      <p:cBhvr additive="sum">
                                        <p:cTn id="30" dur="200" decel="100000" autoRev="1" fill="hold">
                                          <p:stCondLst>
                                            <p:cond delay="600"/>
                                          </p:stCondLst>
                                        </p:cTn>
                                        <p:tgtEl>
                                          <p:spTgt spid="15"/>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800" decel="100000"/>
                                        <p:tgtEl>
                                          <p:spTgt spid="10"/>
                                        </p:tgtEl>
                                      </p:cBhvr>
                                    </p:animEffect>
                                    <p:anim calcmode="lin" valueType="num">
                                      <p:cBhvr>
                                        <p:cTn id="36" dur="800" decel="100000" fill="hold"/>
                                        <p:tgtEl>
                                          <p:spTgt spid="10"/>
                                        </p:tgtEl>
                                        <p:attrNameLst>
                                          <p:attrName>style.rotation</p:attrName>
                                        </p:attrNameLst>
                                      </p:cBhvr>
                                      <p:tavLst>
                                        <p:tav tm="0">
                                          <p:val>
                                            <p:fltVal val="-90"/>
                                          </p:val>
                                        </p:tav>
                                        <p:tav tm="100000">
                                          <p:val>
                                            <p:fltVal val="0"/>
                                          </p:val>
                                        </p:tav>
                                      </p:tavLst>
                                    </p:anim>
                                    <p:anim calcmode="lin" valueType="num">
                                      <p:cBhvr>
                                        <p:cTn id="37" dur="800" decel="100000" fill="hold"/>
                                        <p:tgtEl>
                                          <p:spTgt spid="10"/>
                                        </p:tgtEl>
                                        <p:attrNameLst>
                                          <p:attrName>ppt_x</p:attrName>
                                        </p:attrNameLst>
                                      </p:cBhvr>
                                      <p:tavLst>
                                        <p:tav tm="0">
                                          <p:val>
                                            <p:strVal val="#ppt_x+0.4"/>
                                          </p:val>
                                        </p:tav>
                                        <p:tav tm="100000">
                                          <p:val>
                                            <p:strVal val="#ppt_x-0.05"/>
                                          </p:val>
                                        </p:tav>
                                      </p:tavLst>
                                    </p:anim>
                                    <p:anim calcmode="lin" valueType="num">
                                      <p:cBhvr>
                                        <p:cTn id="38" dur="800" decel="100000" fill="hold"/>
                                        <p:tgtEl>
                                          <p:spTgt spid="1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from="(-#ppt_w/2)" to="(#ppt_x)" calcmode="lin" valueType="num">
                                      <p:cBhvr>
                                        <p:cTn id="45" dur="600" fill="hold">
                                          <p:stCondLst>
                                            <p:cond delay="0"/>
                                          </p:stCondLst>
                                        </p:cTn>
                                        <p:tgtEl>
                                          <p:spTgt spid="6"/>
                                        </p:tgtEl>
                                        <p:attrNameLst>
                                          <p:attrName>ppt_x</p:attrName>
                                        </p:attrNameLst>
                                      </p:cBhvr>
                                    </p:anim>
                                    <p:anim from="0" to="-1.0" calcmode="lin" valueType="num">
                                      <p:cBhvr>
                                        <p:cTn id="46" dur="200" decel="50000" autoRev="1" fill="hold">
                                          <p:stCondLst>
                                            <p:cond delay="600"/>
                                          </p:stCondLst>
                                        </p:cTn>
                                        <p:tgtEl>
                                          <p:spTgt spid="6"/>
                                        </p:tgtEl>
                                        <p:attrNameLst>
                                          <p:attrName>xshear</p:attrName>
                                        </p:attrNameLst>
                                      </p:cBhvr>
                                    </p:anim>
                                    <p:animScale>
                                      <p:cBhvr>
                                        <p:cTn id="47" dur="200" decel="100000" autoRev="1" fill="hold">
                                          <p:stCondLst>
                                            <p:cond delay="600"/>
                                          </p:stCondLst>
                                        </p:cTn>
                                        <p:tgtEl>
                                          <p:spTgt spid="6"/>
                                        </p:tgtEl>
                                      </p:cBhvr>
                                      <p:from x="100000" y="100000"/>
                                      <p:to x="80000" y="100000"/>
                                    </p:animScale>
                                    <p:anim by="(#ppt_h/3+#ppt_w*0.1)" calcmode="lin" valueType="num">
                                      <p:cBhvr additive="sum">
                                        <p:cTn id="48" dur="200" decel="100000" autoRev="1" fill="hold">
                                          <p:stCondLst>
                                            <p:cond delay="600"/>
                                          </p:stCondLst>
                                        </p:cTn>
                                        <p:tgtEl>
                                          <p:spTgt spid="6"/>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from="(-#ppt_w/2)" to="(#ppt_x)" calcmode="lin" valueType="num">
                                      <p:cBhvr>
                                        <p:cTn id="51" dur="600" fill="hold">
                                          <p:stCondLst>
                                            <p:cond delay="0"/>
                                          </p:stCondLst>
                                        </p:cTn>
                                        <p:tgtEl>
                                          <p:spTgt spid="16"/>
                                        </p:tgtEl>
                                        <p:attrNameLst>
                                          <p:attrName>ppt_x</p:attrName>
                                        </p:attrNameLst>
                                      </p:cBhvr>
                                    </p:anim>
                                    <p:anim from="0" to="-1.0" calcmode="lin" valueType="num">
                                      <p:cBhvr>
                                        <p:cTn id="52" dur="200" decel="50000" autoRev="1" fill="hold">
                                          <p:stCondLst>
                                            <p:cond delay="600"/>
                                          </p:stCondLst>
                                        </p:cTn>
                                        <p:tgtEl>
                                          <p:spTgt spid="16"/>
                                        </p:tgtEl>
                                        <p:attrNameLst>
                                          <p:attrName>xshear</p:attrName>
                                        </p:attrNameLst>
                                      </p:cBhvr>
                                    </p:anim>
                                    <p:animScale>
                                      <p:cBhvr>
                                        <p:cTn id="53" dur="200" decel="100000" autoRev="1" fill="hold">
                                          <p:stCondLst>
                                            <p:cond delay="600"/>
                                          </p:stCondLst>
                                        </p:cTn>
                                        <p:tgtEl>
                                          <p:spTgt spid="16"/>
                                        </p:tgtEl>
                                      </p:cBhvr>
                                      <p:from x="100000" y="100000"/>
                                      <p:to x="80000" y="100000"/>
                                    </p:animScale>
                                    <p:anim by="(#ppt_h/3+#ppt_w*0.1)" calcmode="lin" valueType="num">
                                      <p:cBhvr additive="sum">
                                        <p:cTn id="54" dur="200" decel="100000" autoRev="1" fill="hold">
                                          <p:stCondLst>
                                            <p:cond delay="600"/>
                                          </p:stCondLst>
                                        </p:cTn>
                                        <p:tgtEl>
                                          <p:spTgt spid="16"/>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800" decel="100000"/>
                                        <p:tgtEl>
                                          <p:spTgt spid="11"/>
                                        </p:tgtEl>
                                      </p:cBhvr>
                                    </p:animEffect>
                                    <p:anim calcmode="lin" valueType="num">
                                      <p:cBhvr>
                                        <p:cTn id="60" dur="800" decel="100000" fill="hold"/>
                                        <p:tgtEl>
                                          <p:spTgt spid="11"/>
                                        </p:tgtEl>
                                        <p:attrNameLst>
                                          <p:attrName>style.rotation</p:attrName>
                                        </p:attrNameLst>
                                      </p:cBhvr>
                                      <p:tavLst>
                                        <p:tav tm="0">
                                          <p:val>
                                            <p:fltVal val="-90"/>
                                          </p:val>
                                        </p:tav>
                                        <p:tav tm="100000">
                                          <p:val>
                                            <p:fltVal val="0"/>
                                          </p:val>
                                        </p:tav>
                                      </p:tavLst>
                                    </p:anim>
                                    <p:anim calcmode="lin" valueType="num">
                                      <p:cBhvr>
                                        <p:cTn id="61" dur="800" decel="100000" fill="hold"/>
                                        <p:tgtEl>
                                          <p:spTgt spid="11"/>
                                        </p:tgtEl>
                                        <p:attrNameLst>
                                          <p:attrName>ppt_x</p:attrName>
                                        </p:attrNameLst>
                                      </p:cBhvr>
                                      <p:tavLst>
                                        <p:tav tm="0">
                                          <p:val>
                                            <p:strVal val="#ppt_x+0.4"/>
                                          </p:val>
                                        </p:tav>
                                        <p:tav tm="100000">
                                          <p:val>
                                            <p:strVal val="#ppt_x-0.05"/>
                                          </p:val>
                                        </p:tav>
                                      </p:tavLst>
                                    </p:anim>
                                    <p:anim calcmode="lin" valueType="num">
                                      <p:cBhvr>
                                        <p:cTn id="62" dur="800" decel="100000" fill="hold"/>
                                        <p:tgtEl>
                                          <p:spTgt spid="1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from="(-#ppt_w/2)" to="(#ppt_x)" calcmode="lin" valueType="num">
                                      <p:cBhvr>
                                        <p:cTn id="69" dur="600" fill="hold">
                                          <p:stCondLst>
                                            <p:cond delay="0"/>
                                          </p:stCondLst>
                                        </p:cTn>
                                        <p:tgtEl>
                                          <p:spTgt spid="7"/>
                                        </p:tgtEl>
                                        <p:attrNameLst>
                                          <p:attrName>ppt_x</p:attrName>
                                        </p:attrNameLst>
                                      </p:cBhvr>
                                    </p:anim>
                                    <p:anim from="0" to="-1.0" calcmode="lin" valueType="num">
                                      <p:cBhvr>
                                        <p:cTn id="70" dur="200" decel="50000" autoRev="1" fill="hold">
                                          <p:stCondLst>
                                            <p:cond delay="600"/>
                                          </p:stCondLst>
                                        </p:cTn>
                                        <p:tgtEl>
                                          <p:spTgt spid="7"/>
                                        </p:tgtEl>
                                        <p:attrNameLst>
                                          <p:attrName>xshear</p:attrName>
                                        </p:attrNameLst>
                                      </p:cBhvr>
                                    </p:anim>
                                    <p:animScale>
                                      <p:cBhvr>
                                        <p:cTn id="71" dur="200" decel="100000" autoRev="1" fill="hold">
                                          <p:stCondLst>
                                            <p:cond delay="600"/>
                                          </p:stCondLst>
                                        </p:cTn>
                                        <p:tgtEl>
                                          <p:spTgt spid="7"/>
                                        </p:tgtEl>
                                      </p:cBhvr>
                                      <p:from x="100000" y="100000"/>
                                      <p:to x="80000" y="100000"/>
                                    </p:animScale>
                                    <p:anim by="(#ppt_h/3+#ppt_w*0.1)" calcmode="lin" valueType="num">
                                      <p:cBhvr additive="sum">
                                        <p:cTn id="72" dur="200" decel="100000" autoRev="1" fill="hold">
                                          <p:stCondLst>
                                            <p:cond delay="600"/>
                                          </p:stCondLst>
                                        </p:cTn>
                                        <p:tgtEl>
                                          <p:spTgt spid="7"/>
                                        </p:tgtEl>
                                        <p:attrNameLst>
                                          <p:attrName>ppt_x</p:attrName>
                                        </p:attrNameLst>
                                      </p:cBhvr>
                                    </p:anim>
                                  </p:childTnLst>
                                </p:cTn>
                              </p:par>
                              <p:par>
                                <p:cTn id="73" presetID="34"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from="(-#ppt_w/2)" to="(#ppt_x)" calcmode="lin" valueType="num">
                                      <p:cBhvr>
                                        <p:cTn id="75" dur="600" fill="hold">
                                          <p:stCondLst>
                                            <p:cond delay="0"/>
                                          </p:stCondLst>
                                        </p:cTn>
                                        <p:tgtEl>
                                          <p:spTgt spid="17"/>
                                        </p:tgtEl>
                                        <p:attrNameLst>
                                          <p:attrName>ppt_x</p:attrName>
                                        </p:attrNameLst>
                                      </p:cBhvr>
                                    </p:anim>
                                    <p:anim from="0" to="-1.0" calcmode="lin" valueType="num">
                                      <p:cBhvr>
                                        <p:cTn id="76" dur="200" decel="50000" autoRev="1" fill="hold">
                                          <p:stCondLst>
                                            <p:cond delay="600"/>
                                          </p:stCondLst>
                                        </p:cTn>
                                        <p:tgtEl>
                                          <p:spTgt spid="17"/>
                                        </p:tgtEl>
                                        <p:attrNameLst>
                                          <p:attrName>xshear</p:attrName>
                                        </p:attrNameLst>
                                      </p:cBhvr>
                                    </p:anim>
                                    <p:animScale>
                                      <p:cBhvr>
                                        <p:cTn id="77" dur="200" decel="100000" autoRev="1" fill="hold">
                                          <p:stCondLst>
                                            <p:cond delay="600"/>
                                          </p:stCondLst>
                                        </p:cTn>
                                        <p:tgtEl>
                                          <p:spTgt spid="17"/>
                                        </p:tgtEl>
                                      </p:cBhvr>
                                      <p:from x="100000" y="100000"/>
                                      <p:to x="80000" y="100000"/>
                                    </p:animScale>
                                    <p:anim by="(#ppt_h/3+#ppt_w*0.1)" calcmode="lin" valueType="num">
                                      <p:cBhvr additive="sum">
                                        <p:cTn id="78" dur="200" decel="100000" autoRev="1" fill="hold">
                                          <p:stCondLst>
                                            <p:cond delay="600"/>
                                          </p:stCondLst>
                                        </p:cTn>
                                        <p:tgtEl>
                                          <p:spTgt spid="17"/>
                                        </p:tgtEl>
                                        <p:attrNameLst>
                                          <p:attrName>ppt_x</p:attrName>
                                        </p:attrNameLst>
                                      </p:cBhvr>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800" decel="100000"/>
                                        <p:tgtEl>
                                          <p:spTgt spid="13"/>
                                        </p:tgtEl>
                                      </p:cBhvr>
                                    </p:animEffect>
                                    <p:anim calcmode="lin" valueType="num">
                                      <p:cBhvr>
                                        <p:cTn id="84" dur="800" decel="100000" fill="hold"/>
                                        <p:tgtEl>
                                          <p:spTgt spid="13"/>
                                        </p:tgtEl>
                                        <p:attrNameLst>
                                          <p:attrName>style.rotation</p:attrName>
                                        </p:attrNameLst>
                                      </p:cBhvr>
                                      <p:tavLst>
                                        <p:tav tm="0">
                                          <p:val>
                                            <p:fltVal val="-90"/>
                                          </p:val>
                                        </p:tav>
                                        <p:tav tm="100000">
                                          <p:val>
                                            <p:fltVal val="0"/>
                                          </p:val>
                                        </p:tav>
                                      </p:tavLst>
                                    </p:anim>
                                    <p:anim calcmode="lin" valueType="num">
                                      <p:cBhvr>
                                        <p:cTn id="85" dur="800" decel="100000" fill="hold"/>
                                        <p:tgtEl>
                                          <p:spTgt spid="13"/>
                                        </p:tgtEl>
                                        <p:attrNameLst>
                                          <p:attrName>ppt_x</p:attrName>
                                        </p:attrNameLst>
                                      </p:cBhvr>
                                      <p:tavLst>
                                        <p:tav tm="0">
                                          <p:val>
                                            <p:strVal val="#ppt_x+0.4"/>
                                          </p:val>
                                        </p:tav>
                                        <p:tav tm="100000">
                                          <p:val>
                                            <p:strVal val="#ppt_x-0.05"/>
                                          </p:val>
                                        </p:tav>
                                      </p:tavLst>
                                    </p:anim>
                                    <p:anim calcmode="lin" valueType="num">
                                      <p:cBhvr>
                                        <p:cTn id="86" dur="800" decel="100000" fill="hold"/>
                                        <p:tgtEl>
                                          <p:spTgt spid="13"/>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89" presetID="30"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800" decel="100000"/>
                                        <p:tgtEl>
                                          <p:spTgt spid="12"/>
                                        </p:tgtEl>
                                      </p:cBhvr>
                                    </p:animEffect>
                                    <p:anim calcmode="lin" valueType="num">
                                      <p:cBhvr>
                                        <p:cTn id="92" dur="800" decel="100000" fill="hold"/>
                                        <p:tgtEl>
                                          <p:spTgt spid="12"/>
                                        </p:tgtEl>
                                        <p:attrNameLst>
                                          <p:attrName>style.rotation</p:attrName>
                                        </p:attrNameLst>
                                      </p:cBhvr>
                                      <p:tavLst>
                                        <p:tav tm="0">
                                          <p:val>
                                            <p:fltVal val="-90"/>
                                          </p:val>
                                        </p:tav>
                                        <p:tav tm="100000">
                                          <p:val>
                                            <p:fltVal val="0"/>
                                          </p:val>
                                        </p:tav>
                                      </p:tavLst>
                                    </p:anim>
                                    <p:anim calcmode="lin" valueType="num">
                                      <p:cBhvr>
                                        <p:cTn id="93" dur="800" decel="100000" fill="hold"/>
                                        <p:tgtEl>
                                          <p:spTgt spid="12"/>
                                        </p:tgtEl>
                                        <p:attrNameLst>
                                          <p:attrName>ppt_x</p:attrName>
                                        </p:attrNameLst>
                                      </p:cBhvr>
                                      <p:tavLst>
                                        <p:tav tm="0">
                                          <p:val>
                                            <p:strVal val="#ppt_x+0.4"/>
                                          </p:val>
                                        </p:tav>
                                        <p:tav tm="100000">
                                          <p:val>
                                            <p:strVal val="#ppt_x-0.05"/>
                                          </p:val>
                                        </p:tav>
                                      </p:tavLst>
                                    </p:anim>
                                    <p:anim calcmode="lin" valueType="num">
                                      <p:cBhvr>
                                        <p:cTn id="94" dur="800" decel="100000" fill="hold"/>
                                        <p:tgtEl>
                                          <p:spTgt spid="12"/>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2"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28600" y="2438400"/>
            <a:ext cx="2667000" cy="1447800"/>
          </a:xfrm>
          <a:prstGeom prst="foldedCorner">
            <a:avLst>
              <a:gd name="adj" fmla="val 22597"/>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TRUE </a:t>
            </a:r>
          </a:p>
          <a:p>
            <a:pPr fontAlgn="auto">
              <a:spcBef>
                <a:spcPts val="0"/>
              </a:spcBef>
              <a:spcAft>
                <a:spcPts val="0"/>
              </a:spcAft>
              <a:defRPr/>
            </a:pPr>
            <a:r>
              <a:rPr lang="en-US" sz="2400" dirty="0" smtClean="0">
                <a:solidFill>
                  <a:srgbClr val="FFFFFF"/>
                </a:solidFill>
                <a:latin typeface="Arial"/>
                <a:cs typeface="Arial" charset="0"/>
              </a:rPr>
              <a:t>EXPERIMENTAL </a:t>
            </a:r>
          </a:p>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5" name="AutoShape 6"/>
          <p:cNvSpPr>
            <a:spLocks noChangeArrowheads="1"/>
          </p:cNvSpPr>
          <p:nvPr/>
        </p:nvSpPr>
        <p:spPr bwMode="auto">
          <a:xfrm>
            <a:off x="3505200" y="971550"/>
            <a:ext cx="2514600" cy="1524000"/>
          </a:xfrm>
          <a:prstGeom prst="foldedCorner">
            <a:avLst>
              <a:gd name="adj" fmla="val 22597"/>
            </a:avLst>
          </a:prstGeom>
          <a:solidFill>
            <a:schemeClr val="accent5">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Posttest Only</a:t>
            </a:r>
          </a:p>
          <a:p>
            <a:pPr fontAlgn="auto">
              <a:spcBef>
                <a:spcPts val="0"/>
              </a:spcBef>
              <a:spcAft>
                <a:spcPts val="0"/>
              </a:spcAft>
              <a:defRPr/>
            </a:pPr>
            <a:r>
              <a:rPr lang="en-US" sz="2400" dirty="0" smtClean="0">
                <a:solidFill>
                  <a:srgbClr val="FFFFFF"/>
                </a:solidFill>
                <a:latin typeface="Arial"/>
                <a:cs typeface="Arial" charset="0"/>
              </a:rPr>
              <a:t>Control Group </a:t>
            </a:r>
          </a:p>
          <a:p>
            <a:pPr fontAlgn="auto">
              <a:spcBef>
                <a:spcPts val="0"/>
              </a:spcBef>
              <a:spcAft>
                <a:spcPts val="0"/>
              </a:spcAft>
              <a:defRPr/>
            </a:pPr>
            <a:r>
              <a:rPr lang="en-US" sz="2400" dirty="0" smtClean="0">
                <a:solidFill>
                  <a:srgbClr val="FFFFFF"/>
                </a:solidFill>
                <a:latin typeface="Arial"/>
                <a:cs typeface="Arial" charset="0"/>
              </a:rPr>
              <a:t>Design </a:t>
            </a: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6" name="AutoShape 6"/>
          <p:cNvSpPr>
            <a:spLocks noChangeArrowheads="1"/>
          </p:cNvSpPr>
          <p:nvPr/>
        </p:nvSpPr>
        <p:spPr bwMode="auto">
          <a:xfrm>
            <a:off x="3505200" y="4343400"/>
            <a:ext cx="2438400" cy="1447800"/>
          </a:xfrm>
          <a:prstGeom prst="foldedCorner">
            <a:avLst>
              <a:gd name="adj" fmla="val 22597"/>
            </a:avLst>
          </a:prstGeom>
          <a:solidFill>
            <a:srgbClr val="7030A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Pretest Posttest</a:t>
            </a:r>
          </a:p>
          <a:p>
            <a:pPr fontAlgn="auto">
              <a:spcBef>
                <a:spcPts val="0"/>
              </a:spcBef>
              <a:spcAft>
                <a:spcPts val="0"/>
              </a:spcAft>
              <a:defRPr/>
            </a:pPr>
            <a:r>
              <a:rPr lang="en-US" sz="2400" dirty="0" smtClean="0">
                <a:solidFill>
                  <a:srgbClr val="FFFFFF"/>
                </a:solidFill>
                <a:latin typeface="Arial"/>
                <a:cs typeface="Arial" charset="0"/>
              </a:rPr>
              <a:t>Control Group </a:t>
            </a:r>
          </a:p>
          <a:p>
            <a:pPr fontAlgn="auto">
              <a:spcBef>
                <a:spcPts val="0"/>
              </a:spcBef>
              <a:spcAft>
                <a:spcPts val="0"/>
              </a:spcAft>
              <a:defRPr/>
            </a:pPr>
            <a:r>
              <a:rPr lang="en-US" sz="2400" dirty="0" smtClean="0">
                <a:solidFill>
                  <a:srgbClr val="FFFFFF"/>
                </a:solidFill>
                <a:latin typeface="Arial"/>
                <a:cs typeface="Arial" charset="0"/>
              </a:rPr>
              <a:t>Design</a:t>
            </a:r>
          </a:p>
          <a:p>
            <a:pPr fontAlgn="auto">
              <a:spcBef>
                <a:spcPts val="0"/>
              </a:spcBef>
              <a:spcAft>
                <a:spcPts val="0"/>
              </a:spcAft>
              <a:defRPr/>
            </a:pPr>
            <a:r>
              <a:rPr lang="en-US" sz="2400" dirty="0" smtClean="0">
                <a:solidFill>
                  <a:srgbClr val="FFFFFF"/>
                </a:solidFill>
                <a:latin typeface="Arial"/>
                <a:cs typeface="Arial" charset="0"/>
              </a:rPr>
              <a:t> </a:t>
            </a:r>
            <a:endParaRPr lang="en-US" sz="2400" dirty="0">
              <a:solidFill>
                <a:srgbClr val="FFFFFF"/>
              </a:solidFill>
              <a:latin typeface="Arial"/>
              <a:cs typeface="Arial" charset="0"/>
            </a:endParaRPr>
          </a:p>
        </p:txBody>
      </p:sp>
      <p:sp>
        <p:nvSpPr>
          <p:cNvPr id="12" name="Rectangle 11"/>
          <p:cNvSpPr/>
          <p:nvPr/>
        </p:nvSpPr>
        <p:spPr>
          <a:xfrm>
            <a:off x="6400800" y="4343400"/>
            <a:ext cx="2514600" cy="1524000"/>
          </a:xfrm>
          <a:prstGeom prst="rect">
            <a:avLst/>
          </a:prstGeom>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0" baseline="-25000" dirty="0">
              <a:solidFill>
                <a:srgbClr val="FFFFFF"/>
              </a:solidFill>
            </a:endParaRPr>
          </a:p>
        </p:txBody>
      </p:sp>
      <p:graphicFrame>
        <p:nvGraphicFramePr>
          <p:cNvPr id="13" name="Table 12"/>
          <p:cNvGraphicFramePr>
            <a:graphicFrameLocks noGrp="1"/>
          </p:cNvGraphicFramePr>
          <p:nvPr/>
        </p:nvGraphicFramePr>
        <p:xfrm>
          <a:off x="6553200" y="4495800"/>
          <a:ext cx="2133600" cy="1219200"/>
        </p:xfrm>
        <a:graphic>
          <a:graphicData uri="http://schemas.openxmlformats.org/drawingml/2006/table">
            <a:tbl>
              <a:tblPr firstRow="1" bandRow="1">
                <a:tableStyleId>{5940675A-B579-460E-94D1-54222C63F5DA}</a:tableStyleId>
              </a:tblPr>
              <a:tblGrid>
                <a:gridCol w="838200"/>
                <a:gridCol w="514814"/>
                <a:gridCol w="780586"/>
              </a:tblGrid>
              <a:tr h="609600">
                <a:tc>
                  <a:txBody>
                    <a:bodyPr/>
                    <a:lstStyle/>
                    <a:p>
                      <a:r>
                        <a:rPr lang="en-US" sz="2400" dirty="0" smtClean="0"/>
                        <a:t>RO</a:t>
                      </a:r>
                      <a:r>
                        <a:rPr lang="en-US" sz="2400" baseline="-25000" dirty="0" smtClean="0"/>
                        <a:t>1</a:t>
                      </a:r>
                      <a:endParaRPr lang="en-US" sz="24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t>x</a:t>
                      </a:r>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t>0</a:t>
                      </a:r>
                      <a:r>
                        <a:rPr lang="en-US" sz="2400" baseline="-25000" dirty="0" smtClean="0"/>
                        <a:t>2</a:t>
                      </a:r>
                      <a:endParaRPr lang="en-US" sz="24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09600">
                <a:tc>
                  <a:txBody>
                    <a:bodyPr/>
                    <a:lstStyle/>
                    <a:p>
                      <a:r>
                        <a:rPr lang="en-US" sz="2400" dirty="0" smtClean="0"/>
                        <a:t>RO</a:t>
                      </a:r>
                      <a:r>
                        <a:rPr lang="en-US" sz="2400" baseline="-25000" dirty="0" smtClean="0"/>
                        <a:t>3</a:t>
                      </a:r>
                      <a:endParaRPr lang="en-US" sz="24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t>0</a:t>
                      </a:r>
                      <a:r>
                        <a:rPr lang="en-US" sz="2400" baseline="-25000" dirty="0" smtClean="0"/>
                        <a:t>4</a:t>
                      </a:r>
                      <a:endParaRPr lang="en-US" sz="24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5" name="Striped Right Arrow 14"/>
          <p:cNvSpPr/>
          <p:nvPr/>
        </p:nvSpPr>
        <p:spPr>
          <a:xfrm>
            <a:off x="5867400" y="150495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7" name="Striped Right Arrow 16"/>
          <p:cNvSpPr/>
          <p:nvPr/>
        </p:nvSpPr>
        <p:spPr>
          <a:xfrm>
            <a:off x="5867400" y="48768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8" name="Isosceles Triangle 17"/>
          <p:cNvSpPr/>
          <p:nvPr/>
        </p:nvSpPr>
        <p:spPr>
          <a:xfrm rot="16200000">
            <a:off x="723900" y="3086100"/>
            <a:ext cx="4876800" cy="533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4" name="Rectangle 13"/>
          <p:cNvSpPr/>
          <p:nvPr/>
        </p:nvSpPr>
        <p:spPr>
          <a:xfrm>
            <a:off x="6477000" y="895350"/>
            <a:ext cx="2514600" cy="1619250"/>
          </a:xfrm>
          <a:prstGeom prst="rect">
            <a:avLst/>
          </a:prstGeom>
          <a:solidFill>
            <a:schemeClr val="accent5">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0" baseline="-25000" dirty="0">
              <a:solidFill>
                <a:srgbClr val="FFFFFF"/>
              </a:solidFill>
            </a:endParaRPr>
          </a:p>
        </p:txBody>
      </p:sp>
      <p:graphicFrame>
        <p:nvGraphicFramePr>
          <p:cNvPr id="19" name="Table 18"/>
          <p:cNvGraphicFramePr>
            <a:graphicFrameLocks noGrp="1"/>
          </p:cNvGraphicFramePr>
          <p:nvPr/>
        </p:nvGraphicFramePr>
        <p:xfrm>
          <a:off x="6629400" y="971550"/>
          <a:ext cx="2133600" cy="1524000"/>
        </p:xfrm>
        <a:graphic>
          <a:graphicData uri="http://schemas.openxmlformats.org/drawingml/2006/table">
            <a:tbl>
              <a:tblPr firstRow="1" bandRow="1">
                <a:tableStyleId>{5940675A-B579-460E-94D1-54222C63F5DA}</a:tableStyleId>
              </a:tblPr>
              <a:tblGrid>
                <a:gridCol w="676507"/>
                <a:gridCol w="676507"/>
                <a:gridCol w="780586"/>
              </a:tblGrid>
              <a:tr h="762000">
                <a:tc>
                  <a:txBody>
                    <a:bodyPr/>
                    <a:lstStyle/>
                    <a:p>
                      <a:r>
                        <a:rPr lang="en-US" sz="3200" dirty="0" smtClean="0"/>
                        <a:t>R</a:t>
                      </a: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dirty="0" smtClean="0"/>
                        <a:t>x</a:t>
                      </a: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dirty="0" smtClean="0"/>
                        <a:t>0</a:t>
                      </a:r>
                      <a:r>
                        <a:rPr lang="en-US" sz="3200" baseline="-25000" dirty="0" smtClean="0"/>
                        <a:t>1</a:t>
                      </a:r>
                      <a:endParaRPr lang="en-US" sz="32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62000">
                <a:tc>
                  <a:txBody>
                    <a:bodyPr/>
                    <a:lstStyle/>
                    <a:p>
                      <a:r>
                        <a:rPr lang="en-US" sz="3200" dirty="0" smtClean="0"/>
                        <a:t>R</a:t>
                      </a: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dirty="0" smtClean="0"/>
                        <a:t>0</a:t>
                      </a:r>
                      <a:r>
                        <a:rPr lang="en-US" sz="3200" baseline="-25000" dirty="0" smtClean="0"/>
                        <a:t>2</a:t>
                      </a:r>
                      <a:endParaRPr lang="en-US" sz="3200" baseline="-25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from="(-#ppt_w/2)" to="(#ppt_x)" calcmode="lin" valueType="num">
                                      <p:cBhvr>
                                        <p:cTn id="25" dur="600" fill="hold">
                                          <p:stCondLst>
                                            <p:cond delay="0"/>
                                          </p:stCondLst>
                                        </p:cTn>
                                        <p:tgtEl>
                                          <p:spTgt spid="15"/>
                                        </p:tgtEl>
                                        <p:attrNameLst>
                                          <p:attrName>ppt_x</p:attrName>
                                        </p:attrNameLst>
                                      </p:cBhvr>
                                    </p:anim>
                                    <p:anim from="0" to="-1.0" calcmode="lin" valueType="num">
                                      <p:cBhvr>
                                        <p:cTn id="26" dur="200" decel="50000" autoRev="1" fill="hold">
                                          <p:stCondLst>
                                            <p:cond delay="600"/>
                                          </p:stCondLst>
                                        </p:cTn>
                                        <p:tgtEl>
                                          <p:spTgt spid="15"/>
                                        </p:tgtEl>
                                        <p:attrNameLst>
                                          <p:attrName>xshear</p:attrName>
                                        </p:attrNameLst>
                                      </p:cBhvr>
                                    </p:anim>
                                    <p:animScale>
                                      <p:cBhvr>
                                        <p:cTn id="27" dur="200" decel="100000" autoRev="1" fill="hold">
                                          <p:stCondLst>
                                            <p:cond delay="600"/>
                                          </p:stCondLst>
                                        </p:cTn>
                                        <p:tgtEl>
                                          <p:spTgt spid="15"/>
                                        </p:tgtEl>
                                      </p:cBhvr>
                                      <p:from x="100000" y="100000"/>
                                      <p:to x="80000" y="100000"/>
                                    </p:animScale>
                                    <p:anim by="(#ppt_h/3+#ppt_w*0.1)" calcmode="lin" valueType="num">
                                      <p:cBhvr additive="sum">
                                        <p:cTn id="28" dur="200" decel="100000" autoRev="1" fill="hold">
                                          <p:stCondLst>
                                            <p:cond delay="600"/>
                                          </p:stCondLst>
                                        </p:cTn>
                                        <p:tgtEl>
                                          <p:spTgt spid="15"/>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80">
                                          <p:stCondLst>
                                            <p:cond delay="0"/>
                                          </p:stCondLst>
                                        </p:cTn>
                                        <p:tgtEl>
                                          <p:spTgt spid="19"/>
                                        </p:tgtEl>
                                      </p:cBhvr>
                                    </p:animEffect>
                                    <p:anim calcmode="lin" valueType="num">
                                      <p:cBhvr>
                                        <p:cTn id="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 dur="26">
                                          <p:stCondLst>
                                            <p:cond delay="650"/>
                                          </p:stCondLst>
                                        </p:cTn>
                                        <p:tgtEl>
                                          <p:spTgt spid="19"/>
                                        </p:tgtEl>
                                      </p:cBhvr>
                                      <p:to x="100000" y="60000"/>
                                    </p:animScale>
                                    <p:animScale>
                                      <p:cBhvr>
                                        <p:cTn id="40" dur="166" decel="50000">
                                          <p:stCondLst>
                                            <p:cond delay="676"/>
                                          </p:stCondLst>
                                        </p:cTn>
                                        <p:tgtEl>
                                          <p:spTgt spid="19"/>
                                        </p:tgtEl>
                                      </p:cBhvr>
                                      <p:to x="100000" y="100000"/>
                                    </p:animScale>
                                    <p:animScale>
                                      <p:cBhvr>
                                        <p:cTn id="41" dur="26">
                                          <p:stCondLst>
                                            <p:cond delay="1312"/>
                                          </p:stCondLst>
                                        </p:cTn>
                                        <p:tgtEl>
                                          <p:spTgt spid="19"/>
                                        </p:tgtEl>
                                      </p:cBhvr>
                                      <p:to x="100000" y="80000"/>
                                    </p:animScale>
                                    <p:animScale>
                                      <p:cBhvr>
                                        <p:cTn id="42" dur="166" decel="50000">
                                          <p:stCondLst>
                                            <p:cond delay="1338"/>
                                          </p:stCondLst>
                                        </p:cTn>
                                        <p:tgtEl>
                                          <p:spTgt spid="19"/>
                                        </p:tgtEl>
                                      </p:cBhvr>
                                      <p:to x="100000" y="100000"/>
                                    </p:animScale>
                                    <p:animScale>
                                      <p:cBhvr>
                                        <p:cTn id="43" dur="26">
                                          <p:stCondLst>
                                            <p:cond delay="1642"/>
                                          </p:stCondLst>
                                        </p:cTn>
                                        <p:tgtEl>
                                          <p:spTgt spid="19"/>
                                        </p:tgtEl>
                                      </p:cBhvr>
                                      <p:to x="100000" y="90000"/>
                                    </p:animScale>
                                    <p:animScale>
                                      <p:cBhvr>
                                        <p:cTn id="44" dur="166" decel="50000">
                                          <p:stCondLst>
                                            <p:cond delay="1668"/>
                                          </p:stCondLst>
                                        </p:cTn>
                                        <p:tgtEl>
                                          <p:spTgt spid="19"/>
                                        </p:tgtEl>
                                      </p:cBhvr>
                                      <p:to x="100000" y="100000"/>
                                    </p:animScale>
                                    <p:animScale>
                                      <p:cBhvr>
                                        <p:cTn id="45" dur="26">
                                          <p:stCondLst>
                                            <p:cond delay="1808"/>
                                          </p:stCondLst>
                                        </p:cTn>
                                        <p:tgtEl>
                                          <p:spTgt spid="19"/>
                                        </p:tgtEl>
                                      </p:cBhvr>
                                      <p:to x="100000" y="95000"/>
                                    </p:animScale>
                                    <p:animScale>
                                      <p:cBhvr>
                                        <p:cTn id="46" dur="166" decel="50000">
                                          <p:stCondLst>
                                            <p:cond delay="1834"/>
                                          </p:stCondLst>
                                        </p:cTn>
                                        <p:tgtEl>
                                          <p:spTgt spid="1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from="(-#ppt_w/2)" to="(#ppt_x)" calcmode="lin" valueType="num">
                                      <p:cBhvr>
                                        <p:cTn id="51" dur="600" fill="hold">
                                          <p:stCondLst>
                                            <p:cond delay="0"/>
                                          </p:stCondLst>
                                        </p:cTn>
                                        <p:tgtEl>
                                          <p:spTgt spid="6"/>
                                        </p:tgtEl>
                                        <p:attrNameLst>
                                          <p:attrName>ppt_x</p:attrName>
                                        </p:attrNameLst>
                                      </p:cBhvr>
                                    </p:anim>
                                    <p:anim from="0" to="-1.0" calcmode="lin" valueType="num">
                                      <p:cBhvr>
                                        <p:cTn id="52" dur="200" decel="50000" autoRev="1" fill="hold">
                                          <p:stCondLst>
                                            <p:cond delay="600"/>
                                          </p:stCondLst>
                                        </p:cTn>
                                        <p:tgtEl>
                                          <p:spTgt spid="6"/>
                                        </p:tgtEl>
                                        <p:attrNameLst>
                                          <p:attrName>xshear</p:attrName>
                                        </p:attrNameLst>
                                      </p:cBhvr>
                                    </p:anim>
                                    <p:animScale>
                                      <p:cBhvr>
                                        <p:cTn id="53" dur="200" decel="100000" autoRev="1" fill="hold">
                                          <p:stCondLst>
                                            <p:cond delay="600"/>
                                          </p:stCondLst>
                                        </p:cTn>
                                        <p:tgtEl>
                                          <p:spTgt spid="6"/>
                                        </p:tgtEl>
                                      </p:cBhvr>
                                      <p:from x="100000" y="100000"/>
                                      <p:to x="80000" y="100000"/>
                                    </p:animScale>
                                    <p:anim by="(#ppt_h/3+#ppt_w*0.1)" calcmode="lin" valueType="num">
                                      <p:cBhvr additive="sum">
                                        <p:cTn id="54" dur="200" decel="100000" autoRev="1" fill="hold">
                                          <p:stCondLst>
                                            <p:cond delay="600"/>
                                          </p:stCondLst>
                                        </p:cTn>
                                        <p:tgtEl>
                                          <p:spTgt spid="6"/>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from="(-#ppt_w/2)" to="(#ppt_x)" calcmode="lin" valueType="num">
                                      <p:cBhvr>
                                        <p:cTn id="57" dur="600" fill="hold">
                                          <p:stCondLst>
                                            <p:cond delay="0"/>
                                          </p:stCondLst>
                                        </p:cTn>
                                        <p:tgtEl>
                                          <p:spTgt spid="17"/>
                                        </p:tgtEl>
                                        <p:attrNameLst>
                                          <p:attrName>ppt_x</p:attrName>
                                        </p:attrNameLst>
                                      </p:cBhvr>
                                    </p:anim>
                                    <p:anim from="0" to="-1.0" calcmode="lin" valueType="num">
                                      <p:cBhvr>
                                        <p:cTn id="58" dur="200" decel="50000" autoRev="1" fill="hold">
                                          <p:stCondLst>
                                            <p:cond delay="600"/>
                                          </p:stCondLst>
                                        </p:cTn>
                                        <p:tgtEl>
                                          <p:spTgt spid="17"/>
                                        </p:tgtEl>
                                        <p:attrNameLst>
                                          <p:attrName>xshear</p:attrName>
                                        </p:attrNameLst>
                                      </p:cBhvr>
                                    </p:anim>
                                    <p:animScale>
                                      <p:cBhvr>
                                        <p:cTn id="59" dur="200" decel="100000" autoRev="1" fill="hold">
                                          <p:stCondLst>
                                            <p:cond delay="600"/>
                                          </p:stCondLst>
                                        </p:cTn>
                                        <p:tgtEl>
                                          <p:spTgt spid="17"/>
                                        </p:tgtEl>
                                      </p:cBhvr>
                                      <p:from x="100000" y="100000"/>
                                      <p:to x="80000" y="100000"/>
                                    </p:animScale>
                                    <p:anim by="(#ppt_h/3+#ppt_w*0.1)" calcmode="lin" valueType="num">
                                      <p:cBhvr additive="sum">
                                        <p:cTn id="60" dur="200" decel="100000" autoRev="1" fill="hold">
                                          <p:stCondLst>
                                            <p:cond delay="600"/>
                                          </p:stCondLst>
                                        </p:cTn>
                                        <p:tgtEl>
                                          <p:spTgt spid="17"/>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800" decel="100000"/>
                                        <p:tgtEl>
                                          <p:spTgt spid="13"/>
                                        </p:tgtEl>
                                      </p:cBhvr>
                                    </p:animEffect>
                                    <p:anim calcmode="lin" valueType="num">
                                      <p:cBhvr>
                                        <p:cTn id="66" dur="800" decel="100000" fill="hold"/>
                                        <p:tgtEl>
                                          <p:spTgt spid="13"/>
                                        </p:tgtEl>
                                        <p:attrNameLst>
                                          <p:attrName>style.rotation</p:attrName>
                                        </p:attrNameLst>
                                      </p:cBhvr>
                                      <p:tavLst>
                                        <p:tav tm="0">
                                          <p:val>
                                            <p:fltVal val="-90"/>
                                          </p:val>
                                        </p:tav>
                                        <p:tav tm="100000">
                                          <p:val>
                                            <p:fltVal val="0"/>
                                          </p:val>
                                        </p:tav>
                                      </p:tavLst>
                                    </p:anim>
                                    <p:anim calcmode="lin" valueType="num">
                                      <p:cBhvr>
                                        <p:cTn id="67" dur="800" decel="100000" fill="hold"/>
                                        <p:tgtEl>
                                          <p:spTgt spid="13"/>
                                        </p:tgtEl>
                                        <p:attrNameLst>
                                          <p:attrName>ppt_x</p:attrName>
                                        </p:attrNameLst>
                                      </p:cBhvr>
                                      <p:tavLst>
                                        <p:tav tm="0">
                                          <p:val>
                                            <p:strVal val="#ppt_x+0.4"/>
                                          </p:val>
                                        </p:tav>
                                        <p:tav tm="100000">
                                          <p:val>
                                            <p:strVal val="#ppt_x-0.05"/>
                                          </p:val>
                                        </p:tav>
                                      </p:tavLst>
                                    </p:anim>
                                    <p:anim calcmode="lin" valueType="num">
                                      <p:cBhvr>
                                        <p:cTn id="68" dur="800" decel="100000" fill="hold"/>
                                        <p:tgtEl>
                                          <p:spTgt spid="13"/>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457200" y="2667000"/>
            <a:ext cx="2951162" cy="1684341"/>
          </a:xfrm>
          <a:prstGeom prst="foldedCorner">
            <a:avLst>
              <a:gd name="adj" fmla="val 22597"/>
            </a:avLst>
          </a:prstGeom>
          <a:solidFill>
            <a:srgbClr val="FFFF00"/>
          </a:solidFill>
          <a:ln w="9525">
            <a:noFill/>
            <a:round/>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p:spPr>
        <p:txBody>
          <a:bodyPr wrap="none" anchor="ctr"/>
          <a:lstStyle/>
          <a:p>
            <a:pPr fontAlgn="auto">
              <a:spcBef>
                <a:spcPts val="0"/>
              </a:spcBef>
              <a:spcAft>
                <a:spcPts val="0"/>
              </a:spcAft>
              <a:defRPr/>
            </a:pPr>
            <a:r>
              <a:rPr lang="en-US" sz="2400" dirty="0">
                <a:solidFill>
                  <a:srgbClr val="000000"/>
                </a:solidFill>
                <a:latin typeface="Arial"/>
                <a:cs typeface="Arial" charset="0"/>
              </a:rPr>
              <a:t>FACTORIAL </a:t>
            </a:r>
          </a:p>
          <a:p>
            <a:pPr fontAlgn="auto">
              <a:spcBef>
                <a:spcPts val="0"/>
              </a:spcBef>
              <a:spcAft>
                <a:spcPts val="0"/>
              </a:spcAft>
              <a:defRPr/>
            </a:pPr>
            <a:r>
              <a:rPr lang="en-US" sz="2400" dirty="0">
                <a:solidFill>
                  <a:srgbClr val="000000"/>
                </a:solidFill>
                <a:latin typeface="Arial"/>
                <a:cs typeface="Arial" charset="0"/>
              </a:rPr>
              <a:t>EXPERIMENTAL</a:t>
            </a:r>
          </a:p>
        </p:txBody>
      </p:sp>
      <p:sp>
        <p:nvSpPr>
          <p:cNvPr id="6" name="Rectangle 5"/>
          <p:cNvSpPr/>
          <p:nvPr/>
        </p:nvSpPr>
        <p:spPr>
          <a:xfrm>
            <a:off x="3962400" y="1371600"/>
            <a:ext cx="4876800" cy="3657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aphicFrame>
        <p:nvGraphicFramePr>
          <p:cNvPr id="7" name="Table 6"/>
          <p:cNvGraphicFramePr>
            <a:graphicFrameLocks noGrp="1"/>
          </p:cNvGraphicFramePr>
          <p:nvPr/>
        </p:nvGraphicFramePr>
        <p:xfrm>
          <a:off x="4114800" y="1676400"/>
          <a:ext cx="4572000" cy="2971800"/>
        </p:xfrm>
        <a:graphic>
          <a:graphicData uri="http://schemas.openxmlformats.org/drawingml/2006/table">
            <a:tbl>
              <a:tblPr firstRow="1" bandRow="1">
                <a:tableStyleId>{5940675A-B579-460E-94D1-54222C63F5DA}</a:tableStyleId>
              </a:tblPr>
              <a:tblGrid>
                <a:gridCol w="914400"/>
                <a:gridCol w="914400"/>
                <a:gridCol w="914400"/>
                <a:gridCol w="914400"/>
                <a:gridCol w="914400"/>
              </a:tblGrid>
              <a:tr h="742950">
                <a:tc>
                  <a:txBody>
                    <a:bodyPr/>
                    <a:lstStyle/>
                    <a:p>
                      <a:pPr algn="ctr"/>
                      <a:r>
                        <a:rPr lang="en-US" sz="2800" b="1" dirty="0" smtClean="0"/>
                        <a:t>R</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01</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X</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Y1</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O2</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42950">
                <a:tc>
                  <a:txBody>
                    <a:bodyPr/>
                    <a:lstStyle/>
                    <a:p>
                      <a:pPr algn="ctr"/>
                      <a:r>
                        <a:rPr lang="en-US" sz="2800" b="1" dirty="0" smtClean="0"/>
                        <a:t>R</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03</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Y1</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O4</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42950">
                <a:tc>
                  <a:txBody>
                    <a:bodyPr/>
                    <a:lstStyle/>
                    <a:p>
                      <a:pPr algn="ctr"/>
                      <a:r>
                        <a:rPr lang="en-US" sz="2800" b="1" dirty="0" smtClean="0"/>
                        <a:t>R</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O5</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X</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Y2</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O6</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42950">
                <a:tc>
                  <a:txBody>
                    <a:bodyPr/>
                    <a:lstStyle/>
                    <a:p>
                      <a:pPr algn="ctr"/>
                      <a:r>
                        <a:rPr lang="en-US" sz="2800" b="1" dirty="0" smtClean="0"/>
                        <a:t>R</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07</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Y2</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smtClean="0"/>
                        <a:t>O8</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28600" y="2438400"/>
            <a:ext cx="2667000" cy="1447800"/>
          </a:xfrm>
          <a:prstGeom prst="foldedCorner">
            <a:avLst>
              <a:gd name="adj" fmla="val 22597"/>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QUASI</a:t>
            </a:r>
          </a:p>
          <a:p>
            <a:pPr fontAlgn="auto">
              <a:spcBef>
                <a:spcPts val="0"/>
              </a:spcBef>
              <a:spcAft>
                <a:spcPts val="0"/>
              </a:spcAft>
              <a:defRPr/>
            </a:pPr>
            <a:r>
              <a:rPr lang="en-US" sz="2400" dirty="0" smtClean="0">
                <a:solidFill>
                  <a:srgbClr val="FFFFFF"/>
                </a:solidFill>
                <a:latin typeface="Arial"/>
                <a:cs typeface="Arial" charset="0"/>
              </a:rPr>
              <a:t>EXPERIMENTAL </a:t>
            </a:r>
          </a:p>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5" name="AutoShape 6"/>
          <p:cNvSpPr>
            <a:spLocks noChangeArrowheads="1"/>
          </p:cNvSpPr>
          <p:nvPr/>
        </p:nvSpPr>
        <p:spPr bwMode="auto">
          <a:xfrm>
            <a:off x="3505200" y="971550"/>
            <a:ext cx="2133600" cy="1524000"/>
          </a:xfrm>
          <a:prstGeom prst="foldedCorner">
            <a:avLst>
              <a:gd name="adj" fmla="val 22597"/>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TIME SERIES</a:t>
            </a:r>
            <a:endParaRPr lang="en-US" sz="2400" dirty="0">
              <a:solidFill>
                <a:srgbClr val="FFFFFF"/>
              </a:solidFill>
              <a:latin typeface="Arial"/>
              <a:cs typeface="Arial" charset="0"/>
            </a:endParaRPr>
          </a:p>
          <a:p>
            <a:pPr fontAlgn="auto">
              <a:spcBef>
                <a:spcPts val="0"/>
              </a:spcBef>
              <a:spcAft>
                <a:spcPts val="0"/>
              </a:spcAft>
              <a:defRPr/>
            </a:pPr>
            <a:r>
              <a:rPr lang="en-US" sz="2400" dirty="0">
                <a:solidFill>
                  <a:srgbClr val="FFFFFF"/>
                </a:solidFill>
                <a:latin typeface="Arial"/>
                <a:cs typeface="Arial" charset="0"/>
              </a:rPr>
              <a:t> </a:t>
            </a:r>
          </a:p>
        </p:txBody>
      </p:sp>
      <p:sp>
        <p:nvSpPr>
          <p:cNvPr id="6" name="AutoShape 6"/>
          <p:cNvSpPr>
            <a:spLocks noChangeArrowheads="1"/>
          </p:cNvSpPr>
          <p:nvPr/>
        </p:nvSpPr>
        <p:spPr bwMode="auto">
          <a:xfrm>
            <a:off x="3505200" y="4343400"/>
            <a:ext cx="2438400" cy="1447800"/>
          </a:xfrm>
          <a:prstGeom prst="foldedCorner">
            <a:avLst>
              <a:gd name="adj" fmla="val 22597"/>
            </a:avLst>
          </a:prstGeom>
          <a:solidFill>
            <a:srgbClr val="7030A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wrap="none" anchor="ctr"/>
          <a:lstStyle/>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endParaRPr lang="en-US" sz="2400" dirty="0" smtClean="0">
              <a:solidFill>
                <a:srgbClr val="FFFFFF"/>
              </a:solidFill>
              <a:latin typeface="Arial"/>
              <a:cs typeface="Arial" charset="0"/>
            </a:endParaRPr>
          </a:p>
          <a:p>
            <a:pPr fontAlgn="auto">
              <a:spcBef>
                <a:spcPts val="0"/>
              </a:spcBef>
              <a:spcAft>
                <a:spcPts val="0"/>
              </a:spcAft>
              <a:defRPr/>
            </a:pPr>
            <a:r>
              <a:rPr lang="en-US" sz="2400" dirty="0" err="1" smtClean="0">
                <a:solidFill>
                  <a:srgbClr val="FFFFFF"/>
                </a:solidFill>
                <a:latin typeface="Arial"/>
                <a:cs typeface="Arial" charset="0"/>
              </a:rPr>
              <a:t>Nonequevalent</a:t>
            </a:r>
            <a:endParaRPr lang="en-US" sz="2400" dirty="0" smtClean="0">
              <a:solidFill>
                <a:srgbClr val="FFFFFF"/>
              </a:solidFill>
              <a:latin typeface="Arial"/>
              <a:cs typeface="Arial" charset="0"/>
            </a:endParaRPr>
          </a:p>
          <a:p>
            <a:pPr fontAlgn="auto">
              <a:spcBef>
                <a:spcPts val="0"/>
              </a:spcBef>
              <a:spcAft>
                <a:spcPts val="0"/>
              </a:spcAft>
              <a:defRPr/>
            </a:pPr>
            <a:r>
              <a:rPr lang="en-US" sz="2400" dirty="0" smtClean="0">
                <a:solidFill>
                  <a:srgbClr val="FFFFFF"/>
                </a:solidFill>
                <a:latin typeface="Arial"/>
                <a:cs typeface="Arial" charset="0"/>
              </a:rPr>
              <a:t>Control Group </a:t>
            </a:r>
          </a:p>
          <a:p>
            <a:pPr fontAlgn="auto">
              <a:spcBef>
                <a:spcPts val="0"/>
              </a:spcBef>
              <a:spcAft>
                <a:spcPts val="0"/>
              </a:spcAft>
              <a:defRPr/>
            </a:pPr>
            <a:r>
              <a:rPr lang="en-US" sz="2400" dirty="0" smtClean="0">
                <a:solidFill>
                  <a:srgbClr val="FFFFFF"/>
                </a:solidFill>
                <a:latin typeface="Arial"/>
                <a:cs typeface="Arial" charset="0"/>
              </a:rPr>
              <a:t>Design</a:t>
            </a:r>
          </a:p>
          <a:p>
            <a:pPr fontAlgn="auto">
              <a:spcBef>
                <a:spcPts val="0"/>
              </a:spcBef>
              <a:spcAft>
                <a:spcPts val="0"/>
              </a:spcAft>
              <a:defRPr/>
            </a:pPr>
            <a:r>
              <a:rPr lang="en-US" sz="2400" dirty="0" smtClean="0">
                <a:solidFill>
                  <a:srgbClr val="FFFFFF"/>
                </a:solidFill>
                <a:latin typeface="Arial"/>
                <a:cs typeface="Arial" charset="0"/>
              </a:rPr>
              <a:t> </a:t>
            </a:r>
            <a:endParaRPr lang="en-US" sz="2400" dirty="0">
              <a:solidFill>
                <a:srgbClr val="FFFFFF"/>
              </a:solidFill>
              <a:latin typeface="Arial"/>
              <a:cs typeface="Arial" charset="0"/>
            </a:endParaRPr>
          </a:p>
        </p:txBody>
      </p:sp>
      <p:sp>
        <p:nvSpPr>
          <p:cNvPr id="12" name="Rectangle 11"/>
          <p:cNvSpPr/>
          <p:nvPr/>
        </p:nvSpPr>
        <p:spPr>
          <a:xfrm>
            <a:off x="6400800" y="4343400"/>
            <a:ext cx="2514600" cy="152400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000" baseline="-25000" dirty="0">
              <a:solidFill>
                <a:srgbClr val="FFFFFF"/>
              </a:solidFill>
            </a:endParaRPr>
          </a:p>
        </p:txBody>
      </p:sp>
      <p:graphicFrame>
        <p:nvGraphicFramePr>
          <p:cNvPr id="13" name="Table 12"/>
          <p:cNvGraphicFramePr>
            <a:graphicFrameLocks noGrp="1"/>
          </p:cNvGraphicFramePr>
          <p:nvPr/>
        </p:nvGraphicFramePr>
        <p:xfrm>
          <a:off x="6553200" y="4495800"/>
          <a:ext cx="2133600" cy="1219200"/>
        </p:xfrm>
        <a:graphic>
          <a:graphicData uri="http://schemas.openxmlformats.org/drawingml/2006/table">
            <a:tbl>
              <a:tblPr firstRow="1" bandRow="1">
                <a:tableStyleId>{5940675A-B579-460E-94D1-54222C63F5DA}</a:tableStyleId>
              </a:tblPr>
              <a:tblGrid>
                <a:gridCol w="838200"/>
                <a:gridCol w="514814"/>
                <a:gridCol w="780586"/>
              </a:tblGrid>
              <a:tr h="609600">
                <a:tc>
                  <a:txBody>
                    <a:bodyPr/>
                    <a:lstStyle/>
                    <a:p>
                      <a:r>
                        <a:rPr lang="en-US" sz="2400" dirty="0" smtClean="0"/>
                        <a:t>O</a:t>
                      </a:r>
                      <a:r>
                        <a:rPr lang="en-US" sz="2400" baseline="-25000" dirty="0" smtClean="0"/>
                        <a:t>1</a:t>
                      </a:r>
                      <a:endParaRPr lang="en-US" sz="2400"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X</a:t>
                      </a:r>
                      <a:endParaRPr lang="en-US" sz="2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0</a:t>
                      </a:r>
                      <a:r>
                        <a:rPr lang="en-US" sz="2400" baseline="-25000" dirty="0" smtClean="0"/>
                        <a:t>2</a:t>
                      </a:r>
                      <a:endParaRPr lang="en-US" sz="2400"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r>
                        <a:rPr lang="en-US" sz="2400" dirty="0" smtClean="0"/>
                        <a:t>O</a:t>
                      </a:r>
                      <a:r>
                        <a:rPr lang="en-US" sz="2400" baseline="-25000" dirty="0" smtClean="0"/>
                        <a:t>3</a:t>
                      </a:r>
                      <a:endParaRPr lang="en-US" sz="2400" baseline="-25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t>0</a:t>
                      </a:r>
                      <a:r>
                        <a:rPr lang="en-US" sz="2400" baseline="-25000" dirty="0" smtClean="0"/>
                        <a:t>4</a:t>
                      </a:r>
                      <a:endParaRPr lang="en-US" sz="2400" baseline="-25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5" name="Striped Right Arrow 14"/>
          <p:cNvSpPr/>
          <p:nvPr/>
        </p:nvSpPr>
        <p:spPr>
          <a:xfrm>
            <a:off x="5562600" y="14478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7" name="Striped Right Arrow 16"/>
          <p:cNvSpPr/>
          <p:nvPr/>
        </p:nvSpPr>
        <p:spPr>
          <a:xfrm>
            <a:off x="5867400" y="4876800"/>
            <a:ext cx="685800" cy="609600"/>
          </a:xfrm>
          <a:prstGeom prst="stripedRigh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8" name="Isosceles Triangle 17"/>
          <p:cNvSpPr/>
          <p:nvPr/>
        </p:nvSpPr>
        <p:spPr>
          <a:xfrm rot="16200000">
            <a:off x="723900" y="3086100"/>
            <a:ext cx="4876800" cy="533400"/>
          </a:xfrm>
          <a:prstGeom prst="triangle">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4" name="Rectangle 13"/>
          <p:cNvSpPr/>
          <p:nvPr/>
        </p:nvSpPr>
        <p:spPr>
          <a:xfrm>
            <a:off x="6477000" y="895350"/>
            <a:ext cx="2514600" cy="1619250"/>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dirty="0" smtClean="0">
              <a:solidFill>
                <a:srgbClr val="FFFFFF"/>
              </a:solidFill>
            </a:endParaRPr>
          </a:p>
          <a:p>
            <a:pPr algn="ctr" fontAlgn="auto">
              <a:spcBef>
                <a:spcPts val="0"/>
              </a:spcBef>
              <a:spcAft>
                <a:spcPts val="0"/>
              </a:spcAft>
            </a:pPr>
            <a:endParaRPr lang="en-US" sz="2800" dirty="0">
              <a:solidFill>
                <a:srgbClr val="FFFFFF"/>
              </a:solidFill>
            </a:endParaRPr>
          </a:p>
          <a:p>
            <a:pPr algn="ctr" fontAlgn="auto">
              <a:spcBef>
                <a:spcPts val="0"/>
              </a:spcBef>
              <a:spcAft>
                <a:spcPts val="0"/>
              </a:spcAft>
            </a:pPr>
            <a:endParaRPr lang="en-US" sz="2800" dirty="0" smtClean="0">
              <a:solidFill>
                <a:srgbClr val="FFFFFF"/>
              </a:solidFill>
            </a:endParaRPr>
          </a:p>
          <a:p>
            <a:pPr algn="ctr" fontAlgn="auto">
              <a:spcBef>
                <a:spcPts val="0"/>
              </a:spcBef>
              <a:spcAft>
                <a:spcPts val="0"/>
              </a:spcAft>
            </a:pPr>
            <a:endParaRPr lang="en-US" sz="2800" dirty="0">
              <a:solidFill>
                <a:srgbClr val="FFFFFF"/>
              </a:solidFill>
            </a:endParaRPr>
          </a:p>
          <a:p>
            <a:pPr algn="ctr" fontAlgn="auto">
              <a:spcBef>
                <a:spcPts val="0"/>
              </a:spcBef>
              <a:spcAft>
                <a:spcPts val="0"/>
              </a:spcAft>
            </a:pPr>
            <a:endParaRPr lang="en-US" sz="2800" dirty="0" smtClean="0">
              <a:solidFill>
                <a:srgbClr val="FFFFFF"/>
              </a:solidFill>
            </a:endParaRPr>
          </a:p>
          <a:p>
            <a:pPr algn="ctr" fontAlgn="auto">
              <a:spcBef>
                <a:spcPts val="0"/>
              </a:spcBef>
              <a:spcAft>
                <a:spcPts val="0"/>
              </a:spcAft>
            </a:pPr>
            <a:endParaRPr lang="en-US" sz="2800" dirty="0" smtClean="0">
              <a:solidFill>
                <a:srgbClr val="FFFFFF"/>
              </a:solidFill>
            </a:endParaRPr>
          </a:p>
          <a:p>
            <a:pPr algn="ctr" fontAlgn="auto">
              <a:spcBef>
                <a:spcPts val="0"/>
              </a:spcBef>
              <a:spcAft>
                <a:spcPts val="0"/>
              </a:spcAft>
            </a:pPr>
            <a:r>
              <a:rPr lang="en-US" sz="2800" dirty="0" smtClean="0">
                <a:solidFill>
                  <a:srgbClr val="FFFFFF"/>
                </a:solidFill>
              </a:rPr>
              <a:t>0</a:t>
            </a:r>
            <a:r>
              <a:rPr lang="en-US" sz="2800" baseline="-25000" dirty="0" smtClean="0">
                <a:solidFill>
                  <a:srgbClr val="FFFFFF"/>
                </a:solidFill>
              </a:rPr>
              <a:t>1</a:t>
            </a:r>
            <a:r>
              <a:rPr lang="en-US" sz="2800" dirty="0" smtClean="0">
                <a:solidFill>
                  <a:srgbClr val="FFFFFF"/>
                </a:solidFill>
              </a:rPr>
              <a:t>0</a:t>
            </a:r>
            <a:r>
              <a:rPr lang="en-US" sz="2800" baseline="-25000" dirty="0" smtClean="0">
                <a:solidFill>
                  <a:srgbClr val="FFFFFF"/>
                </a:solidFill>
              </a:rPr>
              <a:t>2</a:t>
            </a:r>
            <a:r>
              <a:rPr lang="en-US" sz="2800" dirty="0" smtClean="0">
                <a:solidFill>
                  <a:srgbClr val="FFFFFF"/>
                </a:solidFill>
              </a:rPr>
              <a:t>0</a:t>
            </a:r>
            <a:r>
              <a:rPr lang="en-US" sz="2800" baseline="-25000" dirty="0" smtClean="0">
                <a:solidFill>
                  <a:srgbClr val="FFFFFF"/>
                </a:solidFill>
              </a:rPr>
              <a:t>3</a:t>
            </a:r>
            <a:r>
              <a:rPr lang="en-US" sz="2800" dirty="0" smtClean="0">
                <a:solidFill>
                  <a:srgbClr val="FFFFFF"/>
                </a:solidFill>
              </a:rPr>
              <a:t>0</a:t>
            </a:r>
            <a:r>
              <a:rPr lang="en-US" sz="2800" baseline="-25000" dirty="0" smtClean="0">
                <a:solidFill>
                  <a:srgbClr val="FFFFFF"/>
                </a:solidFill>
              </a:rPr>
              <a:t>4</a:t>
            </a:r>
          </a:p>
          <a:p>
            <a:pPr algn="ctr" fontAlgn="auto">
              <a:spcBef>
                <a:spcPts val="0"/>
              </a:spcBef>
              <a:spcAft>
                <a:spcPts val="0"/>
              </a:spcAft>
            </a:pPr>
            <a:r>
              <a:rPr lang="en-US" sz="2800" dirty="0" smtClean="0">
                <a:solidFill>
                  <a:srgbClr val="FFFFFF"/>
                </a:solidFill>
              </a:rPr>
              <a:t>X</a:t>
            </a:r>
          </a:p>
          <a:p>
            <a:pPr algn="ctr" fontAlgn="auto">
              <a:spcBef>
                <a:spcPts val="0"/>
              </a:spcBef>
              <a:spcAft>
                <a:spcPts val="0"/>
              </a:spcAft>
            </a:pPr>
            <a:r>
              <a:rPr lang="en-US" sz="2800" dirty="0" smtClean="0">
                <a:solidFill>
                  <a:srgbClr val="FFFFFF"/>
                </a:solidFill>
              </a:rPr>
              <a:t>0</a:t>
            </a:r>
            <a:r>
              <a:rPr lang="en-US" sz="2800" baseline="-25000" dirty="0" smtClean="0">
                <a:solidFill>
                  <a:srgbClr val="FFFFFF"/>
                </a:solidFill>
              </a:rPr>
              <a:t>5</a:t>
            </a:r>
            <a:r>
              <a:rPr lang="en-US" sz="2800" dirty="0" smtClean="0">
                <a:solidFill>
                  <a:srgbClr val="FFFFFF"/>
                </a:solidFill>
              </a:rPr>
              <a:t>0</a:t>
            </a:r>
            <a:r>
              <a:rPr lang="en-US" sz="2800" baseline="-25000" dirty="0" smtClean="0">
                <a:solidFill>
                  <a:srgbClr val="FFFFFF"/>
                </a:solidFill>
              </a:rPr>
              <a:t>6</a:t>
            </a:r>
            <a:r>
              <a:rPr lang="en-US" sz="2800" dirty="0" smtClean="0">
                <a:solidFill>
                  <a:srgbClr val="FFFFFF"/>
                </a:solidFill>
              </a:rPr>
              <a:t>0</a:t>
            </a:r>
            <a:r>
              <a:rPr lang="en-US" sz="2800" baseline="-25000" dirty="0" smtClean="0">
                <a:solidFill>
                  <a:srgbClr val="FFFFFF"/>
                </a:solidFill>
              </a:rPr>
              <a:t>7</a:t>
            </a:r>
            <a:r>
              <a:rPr lang="en-US" sz="2800" dirty="0" smtClean="0">
                <a:solidFill>
                  <a:srgbClr val="FFFFFF"/>
                </a:solidFill>
              </a:rPr>
              <a:t>0</a:t>
            </a:r>
            <a:r>
              <a:rPr lang="en-US" sz="2800" baseline="-25000" dirty="0">
                <a:solidFill>
                  <a:srgbClr val="FFFFFF"/>
                </a:solidFill>
              </a:rPr>
              <a:t>8</a:t>
            </a:r>
            <a:endParaRPr lang="en-US" sz="2800" baseline="-25000" dirty="0" smtClean="0">
              <a:solidFill>
                <a:srgbClr val="FFFFFF"/>
              </a:solidFill>
            </a:endParaRPr>
          </a:p>
          <a:p>
            <a:pPr algn="ctr" fontAlgn="auto">
              <a:spcBef>
                <a:spcPts val="0"/>
              </a:spcBef>
              <a:spcAft>
                <a:spcPts val="0"/>
              </a:spcAft>
            </a:pPr>
            <a:endParaRPr lang="en-US" sz="2800" dirty="0" smtClean="0">
              <a:solidFill>
                <a:srgbClr val="FFFFFF"/>
              </a:solidFill>
            </a:endParaRPr>
          </a:p>
          <a:p>
            <a:pPr algn="ctr" fontAlgn="auto">
              <a:spcBef>
                <a:spcPts val="0"/>
              </a:spcBef>
              <a:spcAft>
                <a:spcPts val="0"/>
              </a:spcAft>
            </a:pPr>
            <a:endParaRPr lang="en-US" sz="2800" baseline="-25000" dirty="0">
              <a:solidFill>
                <a:srgbClr val="FFFFFF"/>
              </a:solidFill>
            </a:endParaRPr>
          </a:p>
          <a:p>
            <a:pPr algn="ctr" fontAlgn="auto">
              <a:spcBef>
                <a:spcPts val="0"/>
              </a:spcBef>
              <a:spcAft>
                <a:spcPts val="0"/>
              </a:spcAft>
            </a:pPr>
            <a:endParaRPr lang="en-US" sz="2800" baseline="-25000" dirty="0" smtClean="0">
              <a:solidFill>
                <a:srgbClr val="FFFFFF"/>
              </a:solidFill>
            </a:endParaRPr>
          </a:p>
          <a:p>
            <a:pPr algn="ctr" fontAlgn="auto">
              <a:spcBef>
                <a:spcPts val="0"/>
              </a:spcBef>
              <a:spcAft>
                <a:spcPts val="0"/>
              </a:spcAft>
            </a:pPr>
            <a:endParaRPr lang="en-US" sz="2800" baseline="-25000" dirty="0" smtClean="0">
              <a:solidFill>
                <a:srgbClr val="FFFFFF"/>
              </a:solidFill>
            </a:endParaRPr>
          </a:p>
          <a:p>
            <a:pPr algn="ctr" fontAlgn="auto">
              <a:spcBef>
                <a:spcPts val="0"/>
              </a:spcBef>
              <a:spcAft>
                <a:spcPts val="0"/>
              </a:spcAft>
            </a:pPr>
            <a:endParaRPr lang="en-US" sz="4000" baseline="-25000" dirty="0" smtClean="0">
              <a:solidFill>
                <a:srgbClr val="FFFFFF"/>
              </a:solidFill>
            </a:endParaRPr>
          </a:p>
          <a:p>
            <a:pPr algn="ctr" fontAlgn="auto">
              <a:spcBef>
                <a:spcPts val="0"/>
              </a:spcBef>
              <a:spcAft>
                <a:spcPts val="0"/>
              </a:spcAft>
            </a:pPr>
            <a:endParaRPr lang="en-US" sz="4000" baseline="-25000" dirty="0" smtClean="0">
              <a:solidFill>
                <a:srgbClr val="FFFFFF"/>
              </a:solidFill>
            </a:endParaRPr>
          </a:p>
          <a:p>
            <a:pPr algn="ctr" fontAlgn="auto">
              <a:spcBef>
                <a:spcPts val="0"/>
              </a:spcBef>
              <a:spcAft>
                <a:spcPts val="0"/>
              </a:spcAft>
            </a:pPr>
            <a:endParaRPr lang="en-US" sz="4000" baseline="-25000" dirty="0">
              <a:solidFill>
                <a:srgbClr val="FFFFFF"/>
              </a:solidFill>
            </a:endParaRP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79894" y="106680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51"/>
          <p:cNvGrpSpPr>
            <a:grpSpLocks/>
          </p:cNvGrpSpPr>
          <p:nvPr/>
        </p:nvGrpSpPr>
        <p:grpSpPr bwMode="auto">
          <a:xfrm>
            <a:off x="1752601" y="487365"/>
            <a:ext cx="936625" cy="6065837"/>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3" name="Group 52"/>
          <p:cNvGrpSpPr>
            <a:grpSpLocks/>
          </p:cNvGrpSpPr>
          <p:nvPr/>
        </p:nvGrpSpPr>
        <p:grpSpPr bwMode="auto">
          <a:xfrm>
            <a:off x="6342064" y="508000"/>
            <a:ext cx="896937" cy="6045200"/>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2" name="Rectangle 11"/>
          <p:cNvSpPr/>
          <p:nvPr/>
        </p:nvSpPr>
        <p:spPr>
          <a:xfrm>
            <a:off x="1295400" y="1052736"/>
            <a:ext cx="6553200" cy="3168352"/>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prstClr val="white"/>
                </a:solidFill>
                <a:latin typeface="Arial Rounded MT Bold" pitchFamily="34" charset="0"/>
              </a:rPr>
              <a:t>METODE  </a:t>
            </a:r>
            <a:r>
              <a:rPr lang="en-US" sz="3600" dirty="0" smtClean="0">
                <a:solidFill>
                  <a:prstClr val="white"/>
                </a:solidFill>
                <a:latin typeface="Arial Rounded MT Bold" pitchFamily="34" charset="0"/>
              </a:rPr>
              <a:t>PENELITIAN KUALITATIF </a:t>
            </a:r>
            <a:endParaRPr lang="en-US" sz="3600" dirty="0">
              <a:solidFill>
                <a:prstClr val="white"/>
              </a:solidFill>
              <a:latin typeface="Arial Rounded MT Bold" pitchFamily="34" charset="0"/>
            </a:endParaRPr>
          </a:p>
        </p:txBody>
      </p:sp>
      <p:grpSp>
        <p:nvGrpSpPr>
          <p:cNvPr id="4" name="Group 14"/>
          <p:cNvGrpSpPr>
            <a:grpSpLocks/>
          </p:cNvGrpSpPr>
          <p:nvPr/>
        </p:nvGrpSpPr>
        <p:grpSpPr bwMode="auto">
          <a:xfrm>
            <a:off x="6875464" y="5300665"/>
            <a:ext cx="587375" cy="1095375"/>
            <a:chOff x="4659" y="345"/>
            <a:chExt cx="369" cy="690"/>
          </a:xfrm>
        </p:grpSpPr>
        <p:sp>
          <p:nvSpPr>
            <p:cNvPr id="53352"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3"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4"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5"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6"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7"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8"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9"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0"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1"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2"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3"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4"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5"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5" name="Group 29"/>
          <p:cNvGrpSpPr>
            <a:grpSpLocks/>
          </p:cNvGrpSpPr>
          <p:nvPr/>
        </p:nvGrpSpPr>
        <p:grpSpPr bwMode="auto">
          <a:xfrm>
            <a:off x="7380288" y="4724400"/>
            <a:ext cx="1109662" cy="1219200"/>
            <a:chOff x="4896" y="0"/>
            <a:chExt cx="699" cy="768"/>
          </a:xfrm>
        </p:grpSpPr>
        <p:sp>
          <p:nvSpPr>
            <p:cNvPr id="53333"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34" name="Group 31"/>
            <p:cNvGrpSpPr>
              <a:grpSpLocks/>
            </p:cNvGrpSpPr>
            <p:nvPr/>
          </p:nvGrpSpPr>
          <p:grpSpPr bwMode="auto">
            <a:xfrm>
              <a:off x="4992" y="0"/>
              <a:ext cx="603" cy="718"/>
              <a:chOff x="5011" y="188"/>
              <a:chExt cx="603" cy="718"/>
            </a:xfrm>
          </p:grpSpPr>
          <p:sp>
            <p:nvSpPr>
              <p:cNvPr id="53335"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6"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7"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8"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9"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0"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1"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2"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3"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4"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5"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6"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7"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8"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9"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0"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1"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49" name="Group 14"/>
          <p:cNvGrpSpPr>
            <a:grpSpLocks/>
          </p:cNvGrpSpPr>
          <p:nvPr/>
        </p:nvGrpSpPr>
        <p:grpSpPr bwMode="auto">
          <a:xfrm>
            <a:off x="4572001" y="4508502"/>
            <a:ext cx="585788" cy="1095375"/>
            <a:chOff x="4659" y="345"/>
            <a:chExt cx="369" cy="690"/>
          </a:xfrm>
        </p:grpSpPr>
        <p:sp>
          <p:nvSpPr>
            <p:cNvPr id="53319"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0"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1"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2"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23"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4"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5"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6"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7"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8"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9"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0"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1"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2"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66" name="Group 29"/>
          <p:cNvGrpSpPr>
            <a:grpSpLocks/>
          </p:cNvGrpSpPr>
          <p:nvPr/>
        </p:nvGrpSpPr>
        <p:grpSpPr bwMode="auto">
          <a:xfrm>
            <a:off x="4932363" y="4221163"/>
            <a:ext cx="1109662" cy="1219200"/>
            <a:chOff x="4896" y="0"/>
            <a:chExt cx="699" cy="768"/>
          </a:xfrm>
        </p:grpSpPr>
        <p:sp>
          <p:nvSpPr>
            <p:cNvPr id="53300"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01" name="Group 31"/>
            <p:cNvGrpSpPr>
              <a:grpSpLocks/>
            </p:cNvGrpSpPr>
            <p:nvPr/>
          </p:nvGrpSpPr>
          <p:grpSpPr bwMode="auto">
            <a:xfrm>
              <a:off x="4992" y="0"/>
              <a:ext cx="603" cy="718"/>
              <a:chOff x="5011" y="188"/>
              <a:chExt cx="603" cy="718"/>
            </a:xfrm>
          </p:grpSpPr>
          <p:sp>
            <p:nvSpPr>
              <p:cNvPr id="53302"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3"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4"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5"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6"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7"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8"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9"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0"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1"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2"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3"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4"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5"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6"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7"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18"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grpSp>
        <p:nvGrpSpPr>
          <p:cNvPr id="86" name="Group 14"/>
          <p:cNvGrpSpPr>
            <a:grpSpLocks/>
          </p:cNvGrpSpPr>
          <p:nvPr/>
        </p:nvGrpSpPr>
        <p:grpSpPr bwMode="auto">
          <a:xfrm>
            <a:off x="2411414" y="5373690"/>
            <a:ext cx="585787" cy="1095375"/>
            <a:chOff x="4659" y="345"/>
            <a:chExt cx="369" cy="690"/>
          </a:xfrm>
        </p:grpSpPr>
        <p:sp>
          <p:nvSpPr>
            <p:cNvPr id="53286"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7"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8"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9"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90"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1"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2"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3"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4"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5"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6"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7"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8"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9"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101" name="Group 29"/>
          <p:cNvGrpSpPr>
            <a:grpSpLocks/>
          </p:cNvGrpSpPr>
          <p:nvPr/>
        </p:nvGrpSpPr>
        <p:grpSpPr bwMode="auto">
          <a:xfrm>
            <a:off x="2792414" y="5068888"/>
            <a:ext cx="1109662" cy="1219200"/>
            <a:chOff x="4896" y="0"/>
            <a:chExt cx="699" cy="768"/>
          </a:xfrm>
        </p:grpSpPr>
        <p:sp>
          <p:nvSpPr>
            <p:cNvPr id="53267"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268" name="Group 31"/>
            <p:cNvGrpSpPr>
              <a:grpSpLocks/>
            </p:cNvGrpSpPr>
            <p:nvPr/>
          </p:nvGrpSpPr>
          <p:grpSpPr bwMode="auto">
            <a:xfrm>
              <a:off x="4992" y="0"/>
              <a:ext cx="603" cy="718"/>
              <a:chOff x="5011" y="188"/>
              <a:chExt cx="603" cy="718"/>
            </a:xfrm>
          </p:grpSpPr>
          <p:sp>
            <p:nvSpPr>
              <p:cNvPr id="53269"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0"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1"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2"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3"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4"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5"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6"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7"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8"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9"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0"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1"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2"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3"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4"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85"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116" name="Rectangle 115"/>
          <p:cNvSpPr/>
          <p:nvPr/>
        </p:nvSpPr>
        <p:spPr>
          <a:xfrm>
            <a:off x="3929448" y="1196752"/>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itchFamily="34" charset="0"/>
              </a:rPr>
              <a:t>3</a:t>
            </a:r>
          </a:p>
        </p:txBody>
      </p:sp>
    </p:spTree>
    <p:extLst>
      <p:ext uri="{BB962C8B-B14F-4D97-AF65-F5344CB8AC3E}">
        <p14:creationId xmlns:p14="http://schemas.microsoft.com/office/powerpoint/2010/main" val="965792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nodeType="afterGroup">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49"/>
                                        </p:tgtEl>
                                      </p:cBhvr>
                                    </p:animEffect>
                                    <p:animScale>
                                      <p:cBhvr>
                                        <p:cTn id="63" dur="250" autoRev="1" fill="hold"/>
                                        <p:tgtEl>
                                          <p:spTgt spid="49"/>
                                        </p:tgtEl>
                                      </p:cBhvr>
                                      <p:by x="105000" y="105000"/>
                                    </p:animScale>
                                  </p:childTnLst>
                                </p:cTn>
                              </p:par>
                            </p:childTnLst>
                          </p:cTn>
                        </p:par>
                        <p:par>
                          <p:cTn id="64" fill="hold" nodeType="afterGroup">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6"/>
                                        </p:tgtEl>
                                      </p:cBhvr>
                                    </p:animEffect>
                                    <p:animScale>
                                      <p:cBhvr>
                                        <p:cTn id="67" dur="250" autoRev="1" fill="hold"/>
                                        <p:tgtEl>
                                          <p:spTgt spid="86"/>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800" decel="100000"/>
                                        <p:tgtEl>
                                          <p:spTgt spid="86"/>
                                        </p:tgtEl>
                                      </p:cBhvr>
                                    </p:animEffect>
                                    <p:anim calcmode="lin" valueType="num">
                                      <p:cBhvr>
                                        <p:cTn id="73" dur="800" decel="100000" fill="hold"/>
                                        <p:tgtEl>
                                          <p:spTgt spid="86"/>
                                        </p:tgtEl>
                                        <p:attrNameLst>
                                          <p:attrName>style.rotation</p:attrName>
                                        </p:attrNameLst>
                                      </p:cBhvr>
                                      <p:tavLst>
                                        <p:tav tm="0">
                                          <p:val>
                                            <p:fltVal val="-90"/>
                                          </p:val>
                                        </p:tav>
                                        <p:tav tm="100000">
                                          <p:val>
                                            <p:fltVal val="0"/>
                                          </p:val>
                                        </p:tav>
                                      </p:tavLst>
                                    </p:anim>
                                    <p:anim calcmode="lin" valueType="num">
                                      <p:cBhvr>
                                        <p:cTn id="74" dur="800" decel="100000" fill="hold"/>
                                        <p:tgtEl>
                                          <p:spTgt spid="86"/>
                                        </p:tgtEl>
                                        <p:attrNameLst>
                                          <p:attrName>ppt_x</p:attrName>
                                        </p:attrNameLst>
                                      </p:cBhvr>
                                      <p:tavLst>
                                        <p:tav tm="0">
                                          <p:val>
                                            <p:strVal val="#ppt_x+0.4"/>
                                          </p:val>
                                        </p:tav>
                                        <p:tav tm="100000">
                                          <p:val>
                                            <p:strVal val="#ppt_x-0.05"/>
                                          </p:val>
                                        </p:tav>
                                      </p:tavLst>
                                    </p:anim>
                                    <p:anim calcmode="lin" valueType="num">
                                      <p:cBhvr>
                                        <p:cTn id="75" dur="800" decel="100000" fill="hold"/>
                                        <p:tgtEl>
                                          <p:spTgt spid="8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800" decel="100000"/>
                                        <p:tgtEl>
                                          <p:spTgt spid="101"/>
                                        </p:tgtEl>
                                      </p:cBhvr>
                                    </p:animEffect>
                                    <p:anim calcmode="lin" valueType="num">
                                      <p:cBhvr>
                                        <p:cTn id="81" dur="800" decel="100000" fill="hold"/>
                                        <p:tgtEl>
                                          <p:spTgt spid="101"/>
                                        </p:tgtEl>
                                        <p:attrNameLst>
                                          <p:attrName>style.rotation</p:attrName>
                                        </p:attrNameLst>
                                      </p:cBhvr>
                                      <p:tavLst>
                                        <p:tav tm="0">
                                          <p:val>
                                            <p:fltVal val="-90"/>
                                          </p:val>
                                        </p:tav>
                                        <p:tav tm="100000">
                                          <p:val>
                                            <p:fltVal val="0"/>
                                          </p:val>
                                        </p:tav>
                                      </p:tavLst>
                                    </p:anim>
                                    <p:anim calcmode="lin" valueType="num">
                                      <p:cBhvr>
                                        <p:cTn id="82" dur="800" decel="100000" fill="hold"/>
                                        <p:tgtEl>
                                          <p:spTgt spid="101"/>
                                        </p:tgtEl>
                                        <p:attrNameLst>
                                          <p:attrName>ppt_x</p:attrName>
                                        </p:attrNameLst>
                                      </p:cBhvr>
                                      <p:tavLst>
                                        <p:tav tm="0">
                                          <p:val>
                                            <p:strVal val="#ppt_x+0.4"/>
                                          </p:val>
                                        </p:tav>
                                        <p:tav tm="100000">
                                          <p:val>
                                            <p:strVal val="#ppt_x-0.05"/>
                                          </p:val>
                                        </p:tav>
                                      </p:tavLst>
                                    </p:anim>
                                    <p:anim calcmode="lin" valueType="num">
                                      <p:cBhvr>
                                        <p:cTn id="83" dur="800" decel="100000" fill="hold"/>
                                        <p:tgtEl>
                                          <p:spTgt spid="10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800" decel="100000"/>
                                        <p:tgtEl>
                                          <p:spTgt spid="66"/>
                                        </p:tgtEl>
                                      </p:cBhvr>
                                    </p:animEffect>
                                    <p:anim calcmode="lin" valueType="num">
                                      <p:cBhvr>
                                        <p:cTn id="97" dur="800" decel="100000" fill="hold"/>
                                        <p:tgtEl>
                                          <p:spTgt spid="66"/>
                                        </p:tgtEl>
                                        <p:attrNameLst>
                                          <p:attrName>style.rotation</p:attrName>
                                        </p:attrNameLst>
                                      </p:cBhvr>
                                      <p:tavLst>
                                        <p:tav tm="0">
                                          <p:val>
                                            <p:fltVal val="-90"/>
                                          </p:val>
                                        </p:tav>
                                        <p:tav tm="100000">
                                          <p:val>
                                            <p:fltVal val="0"/>
                                          </p:val>
                                        </p:tav>
                                      </p:tavLst>
                                    </p:anim>
                                    <p:anim calcmode="lin" valueType="num">
                                      <p:cBhvr>
                                        <p:cTn id="98" dur="800" decel="100000" fill="hold"/>
                                        <p:tgtEl>
                                          <p:spTgt spid="66"/>
                                        </p:tgtEl>
                                        <p:attrNameLst>
                                          <p:attrName>ppt_x</p:attrName>
                                        </p:attrNameLst>
                                      </p:cBhvr>
                                      <p:tavLst>
                                        <p:tav tm="0">
                                          <p:val>
                                            <p:strVal val="#ppt_x+0.4"/>
                                          </p:val>
                                        </p:tav>
                                        <p:tav tm="100000">
                                          <p:val>
                                            <p:strVal val="#ppt_x-0.05"/>
                                          </p:val>
                                        </p:tav>
                                      </p:tavLst>
                                    </p:anim>
                                    <p:anim calcmode="lin" valueType="num">
                                      <p:cBhvr>
                                        <p:cTn id="99" dur="800" decel="100000" fill="hold"/>
                                        <p:tgtEl>
                                          <p:spTgt spid="66"/>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211954" y="203334"/>
            <a:ext cx="714380" cy="6466026"/>
            <a:chOff x="696214" y="500042"/>
            <a:chExt cx="714380" cy="5857916"/>
          </a:xfrm>
          <a:solidFill>
            <a:schemeClr val="tx1">
              <a:lumMod val="85000"/>
              <a:lumOff val="15000"/>
            </a:schemeClr>
          </a:solidFill>
        </p:grpSpPr>
        <p:sp>
          <p:nvSpPr>
            <p:cNvPr id="2" name="Flowchart: Magnetic Disk 1"/>
            <p:cNvSpPr/>
            <p:nvPr/>
          </p:nvSpPr>
          <p:spPr>
            <a:xfrm>
              <a:off x="875358" y="585789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3" name="Flowchart: Magnetic Disk 2"/>
            <p:cNvSpPr/>
            <p:nvPr/>
          </p:nvSpPr>
          <p:spPr>
            <a:xfrm>
              <a:off x="875358" y="564357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4" name="Flowchart: Magnetic Disk 3"/>
            <p:cNvSpPr/>
            <p:nvPr/>
          </p:nvSpPr>
          <p:spPr>
            <a:xfrm>
              <a:off x="875358" y="55007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5" name="Flowchart: Magnetic Disk 4"/>
            <p:cNvSpPr/>
            <p:nvPr/>
          </p:nvSpPr>
          <p:spPr>
            <a:xfrm>
              <a:off x="875358" y="52863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6" name="Flowchart: Magnetic Disk 5"/>
            <p:cNvSpPr/>
            <p:nvPr/>
          </p:nvSpPr>
          <p:spPr>
            <a:xfrm>
              <a:off x="875358" y="500063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7" name="Flowchart: Magnetic Disk 6"/>
            <p:cNvSpPr/>
            <p:nvPr/>
          </p:nvSpPr>
          <p:spPr>
            <a:xfrm>
              <a:off x="875358" y="478632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8" name="Flowchart: Magnetic Disk 7"/>
            <p:cNvSpPr/>
            <p:nvPr/>
          </p:nvSpPr>
          <p:spPr>
            <a:xfrm>
              <a:off x="875358" y="46434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 name="Flowchart: Magnetic Disk 8"/>
            <p:cNvSpPr/>
            <p:nvPr/>
          </p:nvSpPr>
          <p:spPr>
            <a:xfrm>
              <a:off x="875358" y="44291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 name="Flowchart: Magnetic Disk 9"/>
            <p:cNvSpPr/>
            <p:nvPr/>
          </p:nvSpPr>
          <p:spPr>
            <a:xfrm>
              <a:off x="875358" y="421481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 name="Flowchart: Magnetic Disk 10"/>
            <p:cNvSpPr/>
            <p:nvPr/>
          </p:nvSpPr>
          <p:spPr>
            <a:xfrm>
              <a:off x="875358" y="400050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2" name="Flowchart: Magnetic Disk 11"/>
            <p:cNvSpPr/>
            <p:nvPr/>
          </p:nvSpPr>
          <p:spPr>
            <a:xfrm>
              <a:off x="875358" y="385762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3" name="Flowchart: Magnetic Disk 12"/>
            <p:cNvSpPr/>
            <p:nvPr/>
          </p:nvSpPr>
          <p:spPr>
            <a:xfrm>
              <a:off x="875358" y="364331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4" name="Flowchart: Magnetic Disk 13"/>
            <p:cNvSpPr/>
            <p:nvPr/>
          </p:nvSpPr>
          <p:spPr>
            <a:xfrm>
              <a:off x="875358" y="335756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5" name="Flowchart: Magnetic Disk 14"/>
            <p:cNvSpPr/>
            <p:nvPr/>
          </p:nvSpPr>
          <p:spPr>
            <a:xfrm>
              <a:off x="875358" y="314324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6" name="Flowchart: Magnetic Disk 15"/>
            <p:cNvSpPr/>
            <p:nvPr/>
          </p:nvSpPr>
          <p:spPr>
            <a:xfrm>
              <a:off x="875358" y="300037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7" name="Flowchart: Magnetic Disk 16"/>
            <p:cNvSpPr/>
            <p:nvPr/>
          </p:nvSpPr>
          <p:spPr>
            <a:xfrm>
              <a:off x="875358" y="278605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8" name="Flowchart: Magnetic Disk 17"/>
            <p:cNvSpPr/>
            <p:nvPr/>
          </p:nvSpPr>
          <p:spPr>
            <a:xfrm>
              <a:off x="875358" y="271462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9" name="Flowchart: Magnetic Disk 18"/>
            <p:cNvSpPr/>
            <p:nvPr/>
          </p:nvSpPr>
          <p:spPr>
            <a:xfrm>
              <a:off x="875358" y="250030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0" name="Flowchart: Magnetic Disk 19"/>
            <p:cNvSpPr/>
            <p:nvPr/>
          </p:nvSpPr>
          <p:spPr>
            <a:xfrm>
              <a:off x="875358" y="235743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1" name="Flowchart: Magnetic Disk 20"/>
            <p:cNvSpPr/>
            <p:nvPr/>
          </p:nvSpPr>
          <p:spPr>
            <a:xfrm>
              <a:off x="875358" y="214311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2" name="Flowchart: Magnetic Disk 21"/>
            <p:cNvSpPr/>
            <p:nvPr/>
          </p:nvSpPr>
          <p:spPr>
            <a:xfrm>
              <a:off x="875358" y="19288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3" name="Flowchart: Magnetic Disk 22"/>
            <p:cNvSpPr/>
            <p:nvPr/>
          </p:nvSpPr>
          <p:spPr>
            <a:xfrm>
              <a:off x="875358" y="17144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4" name="Flowchart: Magnetic Disk 23"/>
            <p:cNvSpPr/>
            <p:nvPr/>
          </p:nvSpPr>
          <p:spPr>
            <a:xfrm>
              <a:off x="875358" y="157161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5" name="Flowchart: Magnetic Disk 24"/>
            <p:cNvSpPr/>
            <p:nvPr/>
          </p:nvSpPr>
          <p:spPr>
            <a:xfrm>
              <a:off x="875358" y="135729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6" name="Flowchart: Magnetic Disk 25"/>
            <p:cNvSpPr/>
            <p:nvPr/>
          </p:nvSpPr>
          <p:spPr>
            <a:xfrm>
              <a:off x="875358" y="10715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7" name="Flowchart: Magnetic Disk 26"/>
            <p:cNvSpPr/>
            <p:nvPr/>
          </p:nvSpPr>
          <p:spPr>
            <a:xfrm>
              <a:off x="875358" y="8572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8" name="Flowchart: Magnetic Disk 27"/>
            <p:cNvSpPr/>
            <p:nvPr/>
          </p:nvSpPr>
          <p:spPr>
            <a:xfrm>
              <a:off x="875358" y="71435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29" name="Flowchart: Magnetic Disk 28"/>
            <p:cNvSpPr/>
            <p:nvPr/>
          </p:nvSpPr>
          <p:spPr>
            <a:xfrm>
              <a:off x="875358" y="50004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30" name="Flowchart: Magnetic Disk 29"/>
            <p:cNvSpPr/>
            <p:nvPr/>
          </p:nvSpPr>
          <p:spPr>
            <a:xfrm>
              <a:off x="696214" y="6072206"/>
              <a:ext cx="714380" cy="285752"/>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grpSp>
      <p:sp>
        <p:nvSpPr>
          <p:cNvPr id="31" name="Rectangle 30"/>
          <p:cNvSpPr/>
          <p:nvPr/>
        </p:nvSpPr>
        <p:spPr>
          <a:xfrm>
            <a:off x="857065" y="5647400"/>
            <a:ext cx="928694" cy="805936"/>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id-ID" sz="3600" dirty="0" smtClean="0">
                <a:latin typeface="Arial Rounded MT Bold" pitchFamily="34" charset="0"/>
              </a:rPr>
              <a:t>1</a:t>
            </a:r>
            <a:endParaRPr lang="id-ID" sz="3600" dirty="0">
              <a:latin typeface="Arial Rounded MT Bold" pitchFamily="34" charset="0"/>
            </a:endParaRPr>
          </a:p>
        </p:txBody>
      </p:sp>
      <p:sp>
        <p:nvSpPr>
          <p:cNvPr id="35" name="Pentagon 34"/>
          <p:cNvSpPr/>
          <p:nvPr/>
        </p:nvSpPr>
        <p:spPr>
          <a:xfrm>
            <a:off x="1907704" y="5647400"/>
            <a:ext cx="5256478" cy="805935"/>
          </a:xfrm>
          <a:prstGeom prst="homePlate">
            <a:avLst>
              <a:gd name="adj" fmla="val 0"/>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200" dirty="0" smtClean="0">
                <a:latin typeface="Arial Rounded MT Bold" pitchFamily="34" charset="0"/>
              </a:rPr>
              <a:t>Menemukan masalah dan potensi</a:t>
            </a:r>
            <a:endParaRPr lang="id-ID" sz="2200" dirty="0">
              <a:latin typeface="Arial Rounded MT Bold" pitchFamily="34" charset="0"/>
            </a:endParaRPr>
          </a:p>
        </p:txBody>
      </p:sp>
      <p:sp>
        <p:nvSpPr>
          <p:cNvPr id="40" name="Rectangle 39"/>
          <p:cNvSpPr/>
          <p:nvPr/>
        </p:nvSpPr>
        <p:spPr>
          <a:xfrm>
            <a:off x="7284775" y="5647400"/>
            <a:ext cx="928694" cy="805935"/>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id-ID" sz="3600" dirty="0" smtClean="0">
                <a:latin typeface="Arial Rounded MT Bold" pitchFamily="34" charset="0"/>
              </a:rPr>
              <a:t>1</a:t>
            </a:r>
            <a:endParaRPr lang="id-ID" sz="3600" dirty="0">
              <a:latin typeface="Arial Rounded MT Bold" pitchFamily="34" charset="0"/>
            </a:endParaRPr>
          </a:p>
        </p:txBody>
      </p:sp>
      <p:sp>
        <p:nvSpPr>
          <p:cNvPr id="75" name="Rectangle 74"/>
          <p:cNvSpPr/>
          <p:nvPr/>
        </p:nvSpPr>
        <p:spPr>
          <a:xfrm>
            <a:off x="899592" y="4711296"/>
            <a:ext cx="928694" cy="805936"/>
          </a:xfrm>
          <a:prstGeom prst="rect">
            <a:avLst/>
          </a:prstGeom>
          <a:solidFill>
            <a:schemeClr val="tx1">
              <a:lumMod val="85000"/>
              <a:lumOff val="1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2</a:t>
            </a:r>
            <a:endParaRPr lang="id-ID" sz="3600" dirty="0">
              <a:latin typeface="Arial Rounded MT Bold" pitchFamily="34" charset="0"/>
            </a:endParaRPr>
          </a:p>
        </p:txBody>
      </p:sp>
      <p:sp>
        <p:nvSpPr>
          <p:cNvPr id="76" name="Pentagon 75"/>
          <p:cNvSpPr/>
          <p:nvPr/>
        </p:nvSpPr>
        <p:spPr>
          <a:xfrm>
            <a:off x="1907704" y="3789040"/>
            <a:ext cx="5283561" cy="805935"/>
          </a:xfrm>
          <a:prstGeom prst="homePlate">
            <a:avLst>
              <a:gd name="adj" fmla="val 0"/>
            </a:avLst>
          </a:prstGeom>
          <a:solidFill>
            <a:schemeClr val="tx1">
              <a:lumMod val="85000"/>
              <a:lumOff val="1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200" dirty="0" smtClean="0">
                <a:latin typeface="Arial Rounded MT Bold" pitchFamily="34" charset="0"/>
              </a:rPr>
              <a:t>Menemukan keunikan </a:t>
            </a:r>
            <a:r>
              <a:rPr lang="en-US" sz="2200" dirty="0" err="1" smtClean="0">
                <a:latin typeface="Arial Rounded MT Bold" pitchFamily="34" charset="0"/>
              </a:rPr>
              <a:t>suatu</a:t>
            </a:r>
            <a:r>
              <a:rPr lang="en-US" sz="2200" dirty="0" smtClean="0">
                <a:latin typeface="Arial Rounded MT Bold" pitchFamily="34" charset="0"/>
              </a:rPr>
              <a:t> </a:t>
            </a:r>
            <a:r>
              <a:rPr lang="en-US" sz="2200" dirty="0" err="1" smtClean="0">
                <a:latin typeface="Arial Rounded MT Bold" pitchFamily="34" charset="0"/>
              </a:rPr>
              <a:t>objek</a:t>
            </a:r>
            <a:r>
              <a:rPr lang="en-US" sz="2200" dirty="0" smtClean="0">
                <a:latin typeface="Arial Rounded MT Bold" pitchFamily="34" charset="0"/>
              </a:rPr>
              <a:t> penelitian</a:t>
            </a:r>
            <a:endParaRPr lang="id-ID" sz="2000" dirty="0">
              <a:latin typeface="Arial Rounded MT Bold" pitchFamily="34" charset="0"/>
            </a:endParaRPr>
          </a:p>
        </p:txBody>
      </p:sp>
      <p:sp>
        <p:nvSpPr>
          <p:cNvPr id="77" name="Rectangle 76"/>
          <p:cNvSpPr/>
          <p:nvPr/>
        </p:nvSpPr>
        <p:spPr>
          <a:xfrm>
            <a:off x="7284775" y="4669920"/>
            <a:ext cx="928694" cy="841655"/>
          </a:xfrm>
          <a:prstGeom prst="rect">
            <a:avLst/>
          </a:prstGeom>
          <a:solidFill>
            <a:schemeClr val="tx1">
              <a:lumMod val="85000"/>
              <a:lumOff val="1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2</a:t>
            </a:r>
            <a:endParaRPr lang="id-ID" sz="3600" dirty="0">
              <a:latin typeface="Arial Rounded MT Bold" pitchFamily="34" charset="0"/>
            </a:endParaRPr>
          </a:p>
        </p:txBody>
      </p:sp>
      <p:sp>
        <p:nvSpPr>
          <p:cNvPr id="78" name="Rectangle 77"/>
          <p:cNvSpPr/>
          <p:nvPr/>
        </p:nvSpPr>
        <p:spPr>
          <a:xfrm>
            <a:off x="857065" y="2931975"/>
            <a:ext cx="928694" cy="760158"/>
          </a:xfrm>
          <a:prstGeom prst="rect">
            <a:avLst/>
          </a:prstGeom>
          <a:solidFill>
            <a:schemeClr val="tx2">
              <a:lumMod val="7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4</a:t>
            </a:r>
            <a:endParaRPr lang="id-ID" sz="3600" dirty="0">
              <a:latin typeface="Arial Rounded MT Bold" pitchFamily="34" charset="0"/>
            </a:endParaRPr>
          </a:p>
        </p:txBody>
      </p:sp>
      <p:sp>
        <p:nvSpPr>
          <p:cNvPr id="79" name="Pentagon 78"/>
          <p:cNvSpPr/>
          <p:nvPr/>
        </p:nvSpPr>
        <p:spPr>
          <a:xfrm>
            <a:off x="1880620" y="2082688"/>
            <a:ext cx="5283562" cy="760157"/>
          </a:xfrm>
          <a:prstGeom prst="homePlate">
            <a:avLst>
              <a:gd name="adj" fmla="val 0"/>
            </a:avLst>
          </a:prstGeom>
          <a:solidFill>
            <a:schemeClr val="tx2">
              <a:lumMod val="7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400" dirty="0" smtClean="0">
                <a:latin typeface="Arial Rounded MT Bold" pitchFamily="34" charset="0"/>
              </a:rPr>
              <a:t>Memahami </a:t>
            </a:r>
            <a:r>
              <a:rPr lang="en-US" sz="2400" dirty="0">
                <a:latin typeface="Arial Rounded MT Bold" pitchFamily="34" charset="0"/>
              </a:rPr>
              <a:t> </a:t>
            </a:r>
            <a:r>
              <a:rPr lang="en-US" sz="2400" dirty="0" smtClean="0">
                <a:latin typeface="Arial Rounded MT Bold" pitchFamily="34" charset="0"/>
              </a:rPr>
              <a:t>makna suatu peristiwa</a:t>
            </a:r>
            <a:endParaRPr lang="id-ID" sz="2400" dirty="0">
              <a:latin typeface="Arial Rounded MT Bold" pitchFamily="34" charset="0"/>
            </a:endParaRPr>
          </a:p>
        </p:txBody>
      </p:sp>
      <p:sp>
        <p:nvSpPr>
          <p:cNvPr id="80" name="Rectangle 79"/>
          <p:cNvSpPr/>
          <p:nvPr/>
        </p:nvSpPr>
        <p:spPr>
          <a:xfrm>
            <a:off x="7284775" y="2931975"/>
            <a:ext cx="928694" cy="760157"/>
          </a:xfrm>
          <a:prstGeom prst="rect">
            <a:avLst/>
          </a:prstGeom>
          <a:solidFill>
            <a:schemeClr val="tx2">
              <a:lumMod val="75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4</a:t>
            </a:r>
            <a:endParaRPr lang="id-ID" sz="3600" dirty="0">
              <a:latin typeface="Arial Rounded MT Bold" pitchFamily="34" charset="0"/>
            </a:endParaRPr>
          </a:p>
        </p:txBody>
      </p:sp>
      <p:sp>
        <p:nvSpPr>
          <p:cNvPr id="81" name="Rectangle 80"/>
          <p:cNvSpPr/>
          <p:nvPr/>
        </p:nvSpPr>
        <p:spPr>
          <a:xfrm>
            <a:off x="857065" y="2057661"/>
            <a:ext cx="928694" cy="760158"/>
          </a:xfrm>
          <a:prstGeom prst="rect">
            <a:avLst/>
          </a:prstGeom>
          <a:solidFill>
            <a:schemeClr val="accent2">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5</a:t>
            </a:r>
            <a:endParaRPr lang="id-ID" sz="3600" dirty="0">
              <a:latin typeface="Arial Rounded MT Bold" pitchFamily="34" charset="0"/>
            </a:endParaRPr>
          </a:p>
        </p:txBody>
      </p:sp>
      <p:sp>
        <p:nvSpPr>
          <p:cNvPr id="82" name="Pentagon 81"/>
          <p:cNvSpPr/>
          <p:nvPr/>
        </p:nvSpPr>
        <p:spPr>
          <a:xfrm>
            <a:off x="1907704" y="362095"/>
            <a:ext cx="5256478" cy="760157"/>
          </a:xfrm>
          <a:prstGeom prst="homePlate">
            <a:avLst>
              <a:gd name="adj" fmla="val 0"/>
            </a:avLst>
          </a:prstGeom>
          <a:solidFill>
            <a:schemeClr val="accent2">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200" dirty="0" smtClean="0">
                <a:latin typeface="Arial Rounded MT Bold" pitchFamily="34" charset="0"/>
              </a:rPr>
              <a:t>Menemukan hipotesis</a:t>
            </a:r>
            <a:endParaRPr lang="id-ID" sz="2400" dirty="0">
              <a:latin typeface="Arial Rounded MT Bold" pitchFamily="34" charset="0"/>
            </a:endParaRPr>
          </a:p>
        </p:txBody>
      </p:sp>
      <p:sp>
        <p:nvSpPr>
          <p:cNvPr id="83" name="Rectangle 82"/>
          <p:cNvSpPr/>
          <p:nvPr/>
        </p:nvSpPr>
        <p:spPr>
          <a:xfrm>
            <a:off x="7284775" y="2082867"/>
            <a:ext cx="928694" cy="760157"/>
          </a:xfrm>
          <a:prstGeom prst="rect">
            <a:avLst/>
          </a:prstGeom>
          <a:solidFill>
            <a:schemeClr val="accent2">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5</a:t>
            </a:r>
            <a:endParaRPr lang="id-ID" sz="3600" dirty="0">
              <a:latin typeface="Arial Rounded MT Bold" pitchFamily="34" charset="0"/>
            </a:endParaRPr>
          </a:p>
        </p:txBody>
      </p:sp>
      <p:sp>
        <p:nvSpPr>
          <p:cNvPr id="84" name="Rectangle 83"/>
          <p:cNvSpPr/>
          <p:nvPr/>
        </p:nvSpPr>
        <p:spPr>
          <a:xfrm>
            <a:off x="857065" y="1217451"/>
            <a:ext cx="928694" cy="760158"/>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6</a:t>
            </a:r>
            <a:endParaRPr lang="id-ID" sz="3600" dirty="0">
              <a:latin typeface="Arial Rounded MT Bold" pitchFamily="34" charset="0"/>
            </a:endParaRPr>
          </a:p>
        </p:txBody>
      </p:sp>
      <p:sp>
        <p:nvSpPr>
          <p:cNvPr id="85" name="Pentagon 84"/>
          <p:cNvSpPr/>
          <p:nvPr/>
        </p:nvSpPr>
        <p:spPr>
          <a:xfrm>
            <a:off x="1907704" y="1217451"/>
            <a:ext cx="5283562" cy="760157"/>
          </a:xfrm>
          <a:prstGeom prst="homePlate">
            <a:avLst>
              <a:gd name="adj" fmla="val 0"/>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400" dirty="0" err="1" smtClean="0">
                <a:latin typeface="Arial Rounded MT Bold" pitchFamily="34" charset="0"/>
              </a:rPr>
              <a:t>Mengkonstruksi</a:t>
            </a:r>
            <a:r>
              <a:rPr lang="en-US" sz="2400" dirty="0" smtClean="0">
                <a:latin typeface="Arial Rounded MT Bold" pitchFamily="34" charset="0"/>
              </a:rPr>
              <a:t> fenomena sosial  </a:t>
            </a:r>
            <a:endParaRPr lang="id-ID" sz="2400" dirty="0">
              <a:latin typeface="Arial Rounded MT Bold" pitchFamily="34" charset="0"/>
            </a:endParaRPr>
          </a:p>
        </p:txBody>
      </p:sp>
      <p:sp>
        <p:nvSpPr>
          <p:cNvPr id="86" name="Rectangle 85"/>
          <p:cNvSpPr/>
          <p:nvPr/>
        </p:nvSpPr>
        <p:spPr>
          <a:xfrm>
            <a:off x="7284775" y="1217451"/>
            <a:ext cx="928694" cy="760157"/>
          </a:xfrm>
          <a:prstGeom prst="rect">
            <a:avLst/>
          </a:prstGeom>
          <a:solidFill>
            <a:srgbClr val="C0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6</a:t>
            </a:r>
            <a:endParaRPr lang="id-ID" sz="3600" dirty="0">
              <a:latin typeface="Arial Rounded MT Bold" pitchFamily="34" charset="0"/>
            </a:endParaRPr>
          </a:p>
        </p:txBody>
      </p:sp>
      <p:sp>
        <p:nvSpPr>
          <p:cNvPr id="87" name="Rectangle 86"/>
          <p:cNvSpPr/>
          <p:nvPr/>
        </p:nvSpPr>
        <p:spPr>
          <a:xfrm>
            <a:off x="857065" y="362095"/>
            <a:ext cx="928694" cy="760158"/>
          </a:xfrm>
          <a:prstGeom prst="rect">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7</a:t>
            </a:r>
            <a:endParaRPr lang="id-ID" sz="3600" dirty="0">
              <a:latin typeface="Arial Rounded MT Bold" pitchFamily="34" charset="0"/>
            </a:endParaRPr>
          </a:p>
        </p:txBody>
      </p:sp>
      <p:sp>
        <p:nvSpPr>
          <p:cNvPr id="88" name="Pentagon 87"/>
          <p:cNvSpPr/>
          <p:nvPr/>
        </p:nvSpPr>
        <p:spPr>
          <a:xfrm>
            <a:off x="1979712" y="4725144"/>
            <a:ext cx="5256478" cy="858439"/>
          </a:xfrm>
          <a:prstGeom prst="homePlate">
            <a:avLst>
              <a:gd name="adj" fmla="val 0"/>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400" dirty="0" smtClean="0">
                <a:latin typeface="Arial Rounded MT Bold" pitchFamily="34" charset="0"/>
              </a:rPr>
              <a:t>Meneliti sejarah perkembangan </a:t>
            </a:r>
            <a:endParaRPr lang="id-ID" sz="2400" dirty="0">
              <a:latin typeface="Arial Rounded MT Bold" pitchFamily="34" charset="0"/>
            </a:endParaRPr>
          </a:p>
        </p:txBody>
      </p:sp>
      <p:sp>
        <p:nvSpPr>
          <p:cNvPr id="89" name="Rectangle 88"/>
          <p:cNvSpPr/>
          <p:nvPr/>
        </p:nvSpPr>
        <p:spPr>
          <a:xfrm>
            <a:off x="7284775" y="362095"/>
            <a:ext cx="928694" cy="760157"/>
          </a:xfrm>
          <a:prstGeom prst="rect">
            <a:avLst/>
          </a:prstGeom>
          <a:solidFill>
            <a:schemeClr val="bg2">
              <a:lumMod val="1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7</a:t>
            </a:r>
            <a:endParaRPr lang="id-ID" sz="3600" dirty="0">
              <a:latin typeface="Arial Rounded MT Bold" pitchFamily="34" charset="0"/>
            </a:endParaRPr>
          </a:p>
        </p:txBody>
      </p:sp>
      <p:sp>
        <p:nvSpPr>
          <p:cNvPr id="90" name="Rectangle 89"/>
          <p:cNvSpPr/>
          <p:nvPr/>
        </p:nvSpPr>
        <p:spPr>
          <a:xfrm>
            <a:off x="857065" y="3811481"/>
            <a:ext cx="928694" cy="805936"/>
          </a:xfrm>
          <a:prstGeom prst="rect">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3</a:t>
            </a:r>
            <a:endParaRPr lang="id-ID" sz="3600" dirty="0">
              <a:latin typeface="Arial Rounded MT Bold" pitchFamily="34" charset="0"/>
            </a:endParaRPr>
          </a:p>
        </p:txBody>
      </p:sp>
      <p:sp>
        <p:nvSpPr>
          <p:cNvPr id="91" name="Pentagon 90"/>
          <p:cNvSpPr/>
          <p:nvPr/>
        </p:nvSpPr>
        <p:spPr>
          <a:xfrm>
            <a:off x="1894162" y="2939562"/>
            <a:ext cx="5283561" cy="777470"/>
          </a:xfrm>
          <a:prstGeom prst="homePlate">
            <a:avLst>
              <a:gd name="adj" fmla="val 0"/>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200" dirty="0" smtClean="0">
                <a:latin typeface="Arial Rounded MT Bold" pitchFamily="34" charset="0"/>
              </a:rPr>
              <a:t>Memahami proses dan atau interaksi sosial</a:t>
            </a:r>
            <a:endParaRPr lang="id-ID" sz="2200" dirty="0">
              <a:latin typeface="Arial Rounded MT Bold" pitchFamily="34" charset="0"/>
            </a:endParaRPr>
          </a:p>
        </p:txBody>
      </p:sp>
      <p:sp>
        <p:nvSpPr>
          <p:cNvPr id="92" name="Rectangle 91"/>
          <p:cNvSpPr/>
          <p:nvPr/>
        </p:nvSpPr>
        <p:spPr>
          <a:xfrm>
            <a:off x="7284775" y="3811481"/>
            <a:ext cx="928694" cy="841655"/>
          </a:xfrm>
          <a:prstGeom prst="rect">
            <a:avLst/>
          </a:prstGeom>
          <a:solidFill>
            <a:schemeClr val="accent5">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3600" dirty="0">
                <a:latin typeface="Arial Rounded MT Bold" pitchFamily="34" charset="0"/>
              </a:rPr>
              <a:t>3</a:t>
            </a:r>
            <a:endParaRPr lang="id-ID" sz="3600" dirty="0">
              <a:latin typeface="Arial Rounded MT Bold" pitchFamily="34" charset="0"/>
            </a:endParaRPr>
          </a:p>
        </p:txBody>
      </p:sp>
      <p:grpSp>
        <p:nvGrpSpPr>
          <p:cNvPr id="93" name="Group 92"/>
          <p:cNvGrpSpPr/>
          <p:nvPr/>
        </p:nvGrpSpPr>
        <p:grpSpPr>
          <a:xfrm>
            <a:off x="8106092" y="291912"/>
            <a:ext cx="714380" cy="6377448"/>
            <a:chOff x="696214" y="500042"/>
            <a:chExt cx="714380" cy="5857916"/>
          </a:xfrm>
          <a:solidFill>
            <a:schemeClr val="tx1">
              <a:lumMod val="85000"/>
              <a:lumOff val="15000"/>
            </a:schemeClr>
          </a:solidFill>
        </p:grpSpPr>
        <p:sp>
          <p:nvSpPr>
            <p:cNvPr id="94" name="Flowchart: Magnetic Disk 93"/>
            <p:cNvSpPr/>
            <p:nvPr/>
          </p:nvSpPr>
          <p:spPr>
            <a:xfrm>
              <a:off x="875358" y="585789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5" name="Flowchart: Magnetic Disk 94"/>
            <p:cNvSpPr/>
            <p:nvPr/>
          </p:nvSpPr>
          <p:spPr>
            <a:xfrm>
              <a:off x="875358" y="564357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6" name="Flowchart: Magnetic Disk 95"/>
            <p:cNvSpPr/>
            <p:nvPr/>
          </p:nvSpPr>
          <p:spPr>
            <a:xfrm>
              <a:off x="875358" y="55007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7" name="Flowchart: Magnetic Disk 96"/>
            <p:cNvSpPr/>
            <p:nvPr/>
          </p:nvSpPr>
          <p:spPr>
            <a:xfrm>
              <a:off x="875358" y="52863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8" name="Flowchart: Magnetic Disk 97"/>
            <p:cNvSpPr/>
            <p:nvPr/>
          </p:nvSpPr>
          <p:spPr>
            <a:xfrm>
              <a:off x="875358" y="500063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99" name="Flowchart: Magnetic Disk 98"/>
            <p:cNvSpPr/>
            <p:nvPr/>
          </p:nvSpPr>
          <p:spPr>
            <a:xfrm>
              <a:off x="875358" y="478632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0" name="Flowchart: Magnetic Disk 99"/>
            <p:cNvSpPr/>
            <p:nvPr/>
          </p:nvSpPr>
          <p:spPr>
            <a:xfrm>
              <a:off x="875358" y="46434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1" name="Flowchart: Magnetic Disk 100"/>
            <p:cNvSpPr/>
            <p:nvPr/>
          </p:nvSpPr>
          <p:spPr>
            <a:xfrm>
              <a:off x="875358" y="44291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2" name="Flowchart: Magnetic Disk 101"/>
            <p:cNvSpPr/>
            <p:nvPr/>
          </p:nvSpPr>
          <p:spPr>
            <a:xfrm>
              <a:off x="875358" y="421481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3" name="Flowchart: Magnetic Disk 102"/>
            <p:cNvSpPr/>
            <p:nvPr/>
          </p:nvSpPr>
          <p:spPr>
            <a:xfrm>
              <a:off x="875358" y="400050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4" name="Flowchart: Magnetic Disk 103"/>
            <p:cNvSpPr/>
            <p:nvPr/>
          </p:nvSpPr>
          <p:spPr>
            <a:xfrm>
              <a:off x="875358" y="385762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5" name="Flowchart: Magnetic Disk 104"/>
            <p:cNvSpPr/>
            <p:nvPr/>
          </p:nvSpPr>
          <p:spPr>
            <a:xfrm>
              <a:off x="875358" y="3643314"/>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6" name="Flowchart: Magnetic Disk 105"/>
            <p:cNvSpPr/>
            <p:nvPr/>
          </p:nvSpPr>
          <p:spPr>
            <a:xfrm>
              <a:off x="875358" y="335756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7" name="Flowchart: Magnetic Disk 106"/>
            <p:cNvSpPr/>
            <p:nvPr/>
          </p:nvSpPr>
          <p:spPr>
            <a:xfrm>
              <a:off x="875358" y="314324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8" name="Flowchart: Magnetic Disk 107"/>
            <p:cNvSpPr/>
            <p:nvPr/>
          </p:nvSpPr>
          <p:spPr>
            <a:xfrm>
              <a:off x="875358" y="300037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09" name="Flowchart: Magnetic Disk 108"/>
            <p:cNvSpPr/>
            <p:nvPr/>
          </p:nvSpPr>
          <p:spPr>
            <a:xfrm>
              <a:off x="875358" y="278605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0" name="Flowchart: Magnetic Disk 109"/>
            <p:cNvSpPr/>
            <p:nvPr/>
          </p:nvSpPr>
          <p:spPr>
            <a:xfrm>
              <a:off x="875358" y="271462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1" name="Flowchart: Magnetic Disk 110"/>
            <p:cNvSpPr/>
            <p:nvPr/>
          </p:nvSpPr>
          <p:spPr>
            <a:xfrm>
              <a:off x="875358" y="250030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2" name="Flowchart: Magnetic Disk 111"/>
            <p:cNvSpPr/>
            <p:nvPr/>
          </p:nvSpPr>
          <p:spPr>
            <a:xfrm>
              <a:off x="875358" y="2357430"/>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3" name="Flowchart: Magnetic Disk 112"/>
            <p:cNvSpPr/>
            <p:nvPr/>
          </p:nvSpPr>
          <p:spPr>
            <a:xfrm>
              <a:off x="875358" y="214311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4" name="Flowchart: Magnetic Disk 113"/>
            <p:cNvSpPr/>
            <p:nvPr/>
          </p:nvSpPr>
          <p:spPr>
            <a:xfrm>
              <a:off x="875358" y="192880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5" name="Flowchart: Magnetic Disk 114"/>
            <p:cNvSpPr/>
            <p:nvPr/>
          </p:nvSpPr>
          <p:spPr>
            <a:xfrm>
              <a:off x="875358" y="171448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6" name="Flowchart: Magnetic Disk 115"/>
            <p:cNvSpPr/>
            <p:nvPr/>
          </p:nvSpPr>
          <p:spPr>
            <a:xfrm>
              <a:off x="875358" y="157161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7" name="Flowchart: Magnetic Disk 116"/>
            <p:cNvSpPr/>
            <p:nvPr/>
          </p:nvSpPr>
          <p:spPr>
            <a:xfrm>
              <a:off x="875358" y="1357298"/>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8" name="Flowchart: Magnetic Disk 117"/>
            <p:cNvSpPr/>
            <p:nvPr/>
          </p:nvSpPr>
          <p:spPr>
            <a:xfrm>
              <a:off x="875358" y="107154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19" name="Flowchart: Magnetic Disk 118"/>
            <p:cNvSpPr/>
            <p:nvPr/>
          </p:nvSpPr>
          <p:spPr>
            <a:xfrm>
              <a:off x="875358" y="85723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20" name="Flowchart: Magnetic Disk 119"/>
            <p:cNvSpPr/>
            <p:nvPr/>
          </p:nvSpPr>
          <p:spPr>
            <a:xfrm>
              <a:off x="875358" y="714356"/>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21" name="Flowchart: Magnetic Disk 120"/>
            <p:cNvSpPr/>
            <p:nvPr/>
          </p:nvSpPr>
          <p:spPr>
            <a:xfrm>
              <a:off x="875358" y="500042"/>
              <a:ext cx="357190" cy="357190"/>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sp>
          <p:nvSpPr>
            <p:cNvPr id="122" name="Flowchart: Magnetic Disk 121"/>
            <p:cNvSpPr/>
            <p:nvPr/>
          </p:nvSpPr>
          <p:spPr>
            <a:xfrm>
              <a:off x="696214" y="6072206"/>
              <a:ext cx="714380" cy="285752"/>
            </a:xfrm>
            <a:prstGeom prst="flowChartMagneticDisk">
              <a:avLst/>
            </a:prstGeom>
            <a:grp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endParaRPr lang="id-ID"/>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500" fill="hold"/>
                                        <p:tgtEl>
                                          <p:spTgt spid="75"/>
                                        </p:tgtEl>
                                        <p:attrNameLst>
                                          <p:attrName>ppt_x</p:attrName>
                                        </p:attrNameLst>
                                      </p:cBhvr>
                                      <p:tavLst>
                                        <p:tav tm="0">
                                          <p:val>
                                            <p:strVal val="#ppt_x"/>
                                          </p:val>
                                        </p:tav>
                                        <p:tav tm="100000">
                                          <p:val>
                                            <p:strVal val="#ppt_x"/>
                                          </p:val>
                                        </p:tav>
                                      </p:tavLst>
                                    </p:anim>
                                    <p:anim calcmode="lin" valueType="num">
                                      <p:cBhvr additive="base">
                                        <p:cTn id="22" dur="500" fill="hold"/>
                                        <p:tgtEl>
                                          <p:spTgt spid="7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ppt_x"/>
                                          </p:val>
                                        </p:tav>
                                        <p:tav tm="100000">
                                          <p:val>
                                            <p:strVal val="#ppt_x"/>
                                          </p:val>
                                        </p:tav>
                                      </p:tavLst>
                                    </p:anim>
                                    <p:anim calcmode="lin" valueType="num">
                                      <p:cBhvr additive="base">
                                        <p:cTn id="3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ppt_x"/>
                                          </p:val>
                                        </p:tav>
                                        <p:tav tm="100000">
                                          <p:val>
                                            <p:strVal val="#ppt_x"/>
                                          </p:val>
                                        </p:tav>
                                      </p:tavLst>
                                    </p:anim>
                                    <p:anim calcmode="lin" valueType="num">
                                      <p:cBhvr additive="base">
                                        <p:cTn id="4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anim calcmode="lin" valueType="num">
                                      <p:cBhvr>
                                        <p:cTn id="50" dur="1000" fill="hold"/>
                                        <p:tgtEl>
                                          <p:spTgt spid="78"/>
                                        </p:tgtEl>
                                        <p:attrNameLst>
                                          <p:attrName>ppt_x</p:attrName>
                                        </p:attrNameLst>
                                      </p:cBhvr>
                                      <p:tavLst>
                                        <p:tav tm="0">
                                          <p:val>
                                            <p:strVal val="#ppt_x"/>
                                          </p:val>
                                        </p:tav>
                                        <p:tav tm="100000">
                                          <p:val>
                                            <p:strVal val="#ppt_x"/>
                                          </p:val>
                                        </p:tav>
                                      </p:tavLst>
                                    </p:anim>
                                    <p:anim calcmode="lin" valueType="num">
                                      <p:cBhvr>
                                        <p:cTn id="51" dur="1000" fill="hold"/>
                                        <p:tgtEl>
                                          <p:spTgt spid="7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1000"/>
                                        <p:tgtEl>
                                          <p:spTgt spid="80"/>
                                        </p:tgtEl>
                                      </p:cBhvr>
                                    </p:animEffect>
                                    <p:anim calcmode="lin" valueType="num">
                                      <p:cBhvr>
                                        <p:cTn id="55" dur="1000" fill="hold"/>
                                        <p:tgtEl>
                                          <p:spTgt spid="80"/>
                                        </p:tgtEl>
                                        <p:attrNameLst>
                                          <p:attrName>ppt_x</p:attrName>
                                        </p:attrNameLst>
                                      </p:cBhvr>
                                      <p:tavLst>
                                        <p:tav tm="0">
                                          <p:val>
                                            <p:strVal val="#ppt_x"/>
                                          </p:val>
                                        </p:tav>
                                        <p:tav tm="100000">
                                          <p:val>
                                            <p:strVal val="#ppt_x"/>
                                          </p:val>
                                        </p:tav>
                                      </p:tavLst>
                                    </p:anim>
                                    <p:anim calcmode="lin" valueType="num">
                                      <p:cBhvr>
                                        <p:cTn id="56" dur="1000" fill="hold"/>
                                        <p:tgtEl>
                                          <p:spTgt spid="8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anim calcmode="lin" valueType="num">
                                      <p:cBhvr>
                                        <p:cTn id="60" dur="1000" fill="hold"/>
                                        <p:tgtEl>
                                          <p:spTgt spid="91"/>
                                        </p:tgtEl>
                                        <p:attrNameLst>
                                          <p:attrName>ppt_x</p:attrName>
                                        </p:attrNameLst>
                                      </p:cBhvr>
                                      <p:tavLst>
                                        <p:tav tm="0">
                                          <p:val>
                                            <p:strVal val="#ppt_x"/>
                                          </p:val>
                                        </p:tav>
                                        <p:tav tm="100000">
                                          <p:val>
                                            <p:strVal val="#ppt_x"/>
                                          </p:val>
                                        </p:tav>
                                      </p:tavLst>
                                    </p:anim>
                                    <p:anim calcmode="lin" valueType="num">
                                      <p:cBhvr>
                                        <p:cTn id="61"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500" fill="hold"/>
                                        <p:tgtEl>
                                          <p:spTgt spid="79"/>
                                        </p:tgtEl>
                                        <p:attrNameLst>
                                          <p:attrName>ppt_x</p:attrName>
                                        </p:attrNameLst>
                                      </p:cBhvr>
                                      <p:tavLst>
                                        <p:tav tm="0">
                                          <p:val>
                                            <p:strVal val="#ppt_x"/>
                                          </p:val>
                                        </p:tav>
                                        <p:tav tm="100000">
                                          <p:val>
                                            <p:strVal val="#ppt_x"/>
                                          </p:val>
                                        </p:tav>
                                      </p:tavLst>
                                    </p:anim>
                                    <p:anim calcmode="lin" valueType="num">
                                      <p:cBhvr additive="base">
                                        <p:cTn id="67" dur="50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500" fill="hold"/>
                                        <p:tgtEl>
                                          <p:spTgt spid="81"/>
                                        </p:tgtEl>
                                        <p:attrNameLst>
                                          <p:attrName>ppt_x</p:attrName>
                                        </p:attrNameLst>
                                      </p:cBhvr>
                                      <p:tavLst>
                                        <p:tav tm="0">
                                          <p:val>
                                            <p:strVal val="#ppt_x"/>
                                          </p:val>
                                        </p:tav>
                                        <p:tav tm="100000">
                                          <p:val>
                                            <p:strVal val="#ppt_x"/>
                                          </p:val>
                                        </p:tav>
                                      </p:tavLst>
                                    </p:anim>
                                    <p:anim calcmode="lin" valueType="num">
                                      <p:cBhvr additive="base">
                                        <p:cTn id="71" dur="500" fill="hold"/>
                                        <p:tgtEl>
                                          <p:spTgt spid="81"/>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fill="hold"/>
                                        <p:tgtEl>
                                          <p:spTgt spid="83"/>
                                        </p:tgtEl>
                                        <p:attrNameLst>
                                          <p:attrName>ppt_x</p:attrName>
                                        </p:attrNameLst>
                                      </p:cBhvr>
                                      <p:tavLst>
                                        <p:tav tm="0">
                                          <p:val>
                                            <p:strVal val="#ppt_x"/>
                                          </p:val>
                                        </p:tav>
                                        <p:tav tm="100000">
                                          <p:val>
                                            <p:strVal val="#ppt_x"/>
                                          </p:val>
                                        </p:tav>
                                      </p:tavLst>
                                    </p:anim>
                                    <p:anim calcmode="lin" valueType="num">
                                      <p:cBhvr additive="base">
                                        <p:cTn id="7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84"/>
                                        </p:tgtEl>
                                        <p:attrNameLst>
                                          <p:attrName>style.visibility</p:attrName>
                                        </p:attrNameLst>
                                      </p:cBhvr>
                                      <p:to>
                                        <p:strVal val="visible"/>
                                      </p:to>
                                    </p:set>
                                    <p:anim calcmode="lin" valueType="num">
                                      <p:cBhvr additive="base">
                                        <p:cTn id="80" dur="500" fill="hold"/>
                                        <p:tgtEl>
                                          <p:spTgt spid="84"/>
                                        </p:tgtEl>
                                        <p:attrNameLst>
                                          <p:attrName>ppt_x</p:attrName>
                                        </p:attrNameLst>
                                      </p:cBhvr>
                                      <p:tavLst>
                                        <p:tav tm="0">
                                          <p:val>
                                            <p:strVal val="#ppt_x"/>
                                          </p:val>
                                        </p:tav>
                                        <p:tav tm="100000">
                                          <p:val>
                                            <p:strVal val="#ppt_x"/>
                                          </p:val>
                                        </p:tav>
                                      </p:tavLst>
                                    </p:anim>
                                    <p:anim calcmode="lin" valueType="num">
                                      <p:cBhvr additive="base">
                                        <p:cTn id="81" dur="500" fill="hold"/>
                                        <p:tgtEl>
                                          <p:spTgt spid="84"/>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85"/>
                                        </p:tgtEl>
                                        <p:attrNameLst>
                                          <p:attrName>style.visibility</p:attrName>
                                        </p:attrNameLst>
                                      </p:cBhvr>
                                      <p:to>
                                        <p:strVal val="visible"/>
                                      </p:to>
                                    </p:set>
                                    <p:anim calcmode="lin" valueType="num">
                                      <p:cBhvr additive="base">
                                        <p:cTn id="84" dur="500" fill="hold"/>
                                        <p:tgtEl>
                                          <p:spTgt spid="85"/>
                                        </p:tgtEl>
                                        <p:attrNameLst>
                                          <p:attrName>ppt_x</p:attrName>
                                        </p:attrNameLst>
                                      </p:cBhvr>
                                      <p:tavLst>
                                        <p:tav tm="0">
                                          <p:val>
                                            <p:strVal val="#ppt_x"/>
                                          </p:val>
                                        </p:tav>
                                        <p:tav tm="100000">
                                          <p:val>
                                            <p:strVal val="#ppt_x"/>
                                          </p:val>
                                        </p:tav>
                                      </p:tavLst>
                                    </p:anim>
                                    <p:anim calcmode="lin" valueType="num">
                                      <p:cBhvr additive="base">
                                        <p:cTn id="85" dur="500" fill="hold"/>
                                        <p:tgtEl>
                                          <p:spTgt spid="85"/>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86"/>
                                        </p:tgtEl>
                                        <p:attrNameLst>
                                          <p:attrName>style.visibility</p:attrName>
                                        </p:attrNameLst>
                                      </p:cBhvr>
                                      <p:to>
                                        <p:strVal val="visible"/>
                                      </p:to>
                                    </p:set>
                                    <p:anim calcmode="lin" valueType="num">
                                      <p:cBhvr additive="base">
                                        <p:cTn id="88" dur="500" fill="hold"/>
                                        <p:tgtEl>
                                          <p:spTgt spid="86"/>
                                        </p:tgtEl>
                                        <p:attrNameLst>
                                          <p:attrName>ppt_x</p:attrName>
                                        </p:attrNameLst>
                                      </p:cBhvr>
                                      <p:tavLst>
                                        <p:tav tm="0">
                                          <p:val>
                                            <p:strVal val="#ppt_x"/>
                                          </p:val>
                                        </p:tav>
                                        <p:tav tm="100000">
                                          <p:val>
                                            <p:strVal val="#ppt_x"/>
                                          </p:val>
                                        </p:tav>
                                      </p:tavLst>
                                    </p:anim>
                                    <p:anim calcmode="lin" valueType="num">
                                      <p:cBhvr additive="base">
                                        <p:cTn id="8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ppt_x"/>
                                          </p:val>
                                        </p:tav>
                                        <p:tav tm="100000">
                                          <p:val>
                                            <p:strVal val="#ppt_x"/>
                                          </p:val>
                                        </p:tav>
                                      </p:tavLst>
                                    </p:anim>
                                    <p:anim calcmode="lin" valueType="num">
                                      <p:cBhvr additive="base">
                                        <p:cTn id="95" dur="500" fill="hold"/>
                                        <p:tgtEl>
                                          <p:spTgt spid="82"/>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500" fill="hold"/>
                                        <p:tgtEl>
                                          <p:spTgt spid="87"/>
                                        </p:tgtEl>
                                        <p:attrNameLst>
                                          <p:attrName>ppt_x</p:attrName>
                                        </p:attrNameLst>
                                      </p:cBhvr>
                                      <p:tavLst>
                                        <p:tav tm="0">
                                          <p:val>
                                            <p:strVal val="#ppt_x"/>
                                          </p:val>
                                        </p:tav>
                                        <p:tav tm="100000">
                                          <p:val>
                                            <p:strVal val="#ppt_x"/>
                                          </p:val>
                                        </p:tav>
                                      </p:tavLst>
                                    </p:anim>
                                    <p:anim calcmode="lin" valueType="num">
                                      <p:cBhvr additive="base">
                                        <p:cTn id="99" dur="50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89"/>
                                        </p:tgtEl>
                                        <p:attrNameLst>
                                          <p:attrName>style.visibility</p:attrName>
                                        </p:attrNameLst>
                                      </p:cBhvr>
                                      <p:to>
                                        <p:strVal val="visible"/>
                                      </p:to>
                                    </p:set>
                                    <p:anim calcmode="lin" valueType="num">
                                      <p:cBhvr additive="base">
                                        <p:cTn id="102" dur="500" fill="hold"/>
                                        <p:tgtEl>
                                          <p:spTgt spid="89"/>
                                        </p:tgtEl>
                                        <p:attrNameLst>
                                          <p:attrName>ppt_x</p:attrName>
                                        </p:attrNameLst>
                                      </p:cBhvr>
                                      <p:tavLst>
                                        <p:tav tm="0">
                                          <p:val>
                                            <p:strVal val="#ppt_x"/>
                                          </p:val>
                                        </p:tav>
                                        <p:tav tm="100000">
                                          <p:val>
                                            <p:strVal val="#ppt_x"/>
                                          </p:val>
                                        </p:tav>
                                      </p:tavLst>
                                    </p:anim>
                                    <p:anim calcmode="lin" valueType="num">
                                      <p:cBhvr additive="base">
                                        <p:cTn id="10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971800"/>
            <a:ext cx="26066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2838450" y="2989263"/>
            <a:ext cx="3257550" cy="1887537"/>
          </a:xfrm>
          <a:custGeom>
            <a:avLst/>
            <a:gdLst>
              <a:gd name="connsiteX0" fmla="*/ 27296 w 3275463"/>
              <a:gd name="connsiteY0" fmla="*/ 736979 h 1924334"/>
              <a:gd name="connsiteX1" fmla="*/ 1364776 w 3275463"/>
              <a:gd name="connsiteY1" fmla="*/ 0 h 1924334"/>
              <a:gd name="connsiteX2" fmla="*/ 3275463 w 3275463"/>
              <a:gd name="connsiteY2" fmla="*/ 1924334 h 1924334"/>
              <a:gd name="connsiteX3" fmla="*/ 0 w 3275463"/>
              <a:gd name="connsiteY3" fmla="*/ 1064525 h 1924334"/>
              <a:gd name="connsiteX4" fmla="*/ 27296 w 3275463"/>
              <a:gd name="connsiteY4" fmla="*/ 736979 h 192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463" h="1924334">
                <a:moveTo>
                  <a:pt x="27296" y="736979"/>
                </a:moveTo>
                <a:lnTo>
                  <a:pt x="1364776" y="0"/>
                </a:lnTo>
                <a:lnTo>
                  <a:pt x="3275463" y="1924334"/>
                </a:lnTo>
                <a:lnTo>
                  <a:pt x="0" y="1064525"/>
                </a:lnTo>
                <a:lnTo>
                  <a:pt x="27296" y="736979"/>
                </a:lnTo>
                <a:close/>
              </a:path>
            </a:pathLst>
          </a:cu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a:solidFill>
                <a:srgbClr val="2F2B20"/>
              </a:solidFill>
            </a:endParaRP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1828800"/>
            <a:ext cx="451167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838200"/>
            <a:ext cx="4004558"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2F2B20"/>
                </a:solidFill>
                <a:effectLst>
                  <a:outerShdw blurRad="50800" dist="39000" dir="5460000" algn="tl">
                    <a:srgbClr val="000000">
                      <a:alpha val="38000"/>
                    </a:srgbClr>
                  </a:outerShdw>
                </a:effectLst>
                <a:latin typeface="Arial Rounded MT Bold" pitchFamily="34" charset="0"/>
                <a:cs typeface="Arial" charset="0"/>
              </a:rPr>
              <a:t>ADA APA DI SANA?</a:t>
            </a:r>
          </a:p>
          <a:p>
            <a:pPr algn="ctr" fontAlgn="auto">
              <a:spcBef>
                <a:spcPts val="0"/>
              </a:spcBef>
              <a:spcAft>
                <a:spcPts val="0"/>
              </a:spcAft>
              <a:defRPr/>
            </a:pPr>
            <a:r>
              <a:rPr lang="en-US" sz="2400" b="1" dirty="0">
                <a:ln w="11430"/>
                <a:solidFill>
                  <a:srgbClr val="2F2B20"/>
                </a:solidFill>
                <a:effectLst>
                  <a:outerShdw blurRad="50800" dist="39000" dir="5460000" algn="tl">
                    <a:srgbClr val="000000">
                      <a:alpha val="38000"/>
                    </a:srgbClr>
                  </a:outerShdw>
                </a:effectLst>
                <a:latin typeface="Arial Rounded MT Bold" pitchFamily="34" charset="0"/>
                <a:cs typeface="Arial" charset="0"/>
              </a:rPr>
              <a:t>DG METODE KUALITATIF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repeatCount="indefinite"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sameClick" afterEffect="1">
                                          <p:stCondLst>
                                            <p:cond evt="end" delay="0">
                                              <p:tn val="15"/>
                                            </p:cond>
                                          </p:stCondLst>
                                        </p:cTn>
                                        <p:tgtEl>
                                          <p:spTgt spid="7"/>
                                        </p:tgtEl>
                                        <p:attrNameLst>
                                          <p:attrName>style.visibility</p:attrName>
                                        </p:attrNameLst>
                                      </p:cBhvr>
                                      <p:to>
                                        <p:strVal val="hidden"/>
                                      </p:to>
                                    </p:set>
                                  </p:subTnLst>
                                </p:cTn>
                              </p:par>
                            </p:childTnLst>
                          </p:cTn>
                        </p:par>
                        <p:par>
                          <p:cTn id="18" fill="hold" nodeType="afterGroup">
                            <p:stCondLst>
                              <p:cond delay="500"/>
                            </p:stCondLst>
                            <p:childTnLst>
                              <p:par>
                                <p:cTn id="19" presetID="53"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774923"/>
          </a:xfrm>
        </p:spPr>
        <p:txBody>
          <a:bodyPr/>
          <a:lstStyle/>
          <a:p>
            <a:pPr>
              <a:defRPr/>
            </a:pPr>
            <a:r>
              <a:rPr lang="en-US" sz="3600" dirty="0" smtClean="0">
                <a:latin typeface="Arial Rounded MT Bold" pitchFamily="34" charset="0"/>
              </a:rPr>
              <a:t>LALU MENCARI APA MAKNANYA ?</a:t>
            </a:r>
            <a:endParaRPr lang="en-US" sz="3600" dirty="0">
              <a:latin typeface="Arial Rounded MT Bold" pitchFamily="34" charset="0"/>
            </a:endParaRPr>
          </a:p>
        </p:txBody>
      </p:sp>
      <p:pic>
        <p:nvPicPr>
          <p:cNvPr id="156675" name="Picture 25" descr="Monalisa"/>
          <p:cNvPicPr>
            <a:picLocks noGrp="1" noChangeAspect="1" noChangeArrowheads="1" noCrop="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765175"/>
            <a:ext cx="9144000" cy="609282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2941" y="2443455"/>
            <a:ext cx="2394090" cy="2080217"/>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atin typeface="Adobe Fan Heiti Std B" pitchFamily="34" charset="-128"/>
                <a:ea typeface="Adobe Fan Heiti Std B" pitchFamily="34" charset="-128"/>
              </a:rPr>
              <a:t>MATERI</a:t>
            </a:r>
            <a:endParaRPr lang="id-ID" sz="2800" dirty="0">
              <a:latin typeface="Adobe Fan Heiti Std B" pitchFamily="34" charset="-128"/>
              <a:ea typeface="Adobe Fan Heiti Std B" pitchFamily="34" charset="-128"/>
            </a:endParaRPr>
          </a:p>
        </p:txBody>
      </p:sp>
      <p:sp>
        <p:nvSpPr>
          <p:cNvPr id="11" name="Isosceles Triangle 10"/>
          <p:cNvSpPr/>
          <p:nvPr/>
        </p:nvSpPr>
        <p:spPr>
          <a:xfrm rot="16200000">
            <a:off x="-500924" y="3144097"/>
            <a:ext cx="6887818" cy="599620"/>
          </a:xfrm>
          <a:prstGeom prst="triangle">
            <a:avLst>
              <a:gd name="adj" fmla="val 49134"/>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2" name="Pentagon 21"/>
          <p:cNvSpPr/>
          <p:nvPr/>
        </p:nvSpPr>
        <p:spPr>
          <a:xfrm>
            <a:off x="4499991" y="5468745"/>
            <a:ext cx="3384377" cy="574246"/>
          </a:xfrm>
          <a:prstGeom prst="homePlate">
            <a:avLst>
              <a:gd name="adj" fmla="val 3186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latin typeface="Adobe Fan Heiti Std B" pitchFamily="34" charset="-128"/>
                <a:ea typeface="Adobe Fan Heiti Std B" pitchFamily="34" charset="-128"/>
              </a:rPr>
              <a:t>PUBLIKASI</a:t>
            </a:r>
            <a:endParaRPr lang="id-ID" dirty="0">
              <a:latin typeface="Adobe Fan Heiti Std B" pitchFamily="34" charset="-128"/>
              <a:ea typeface="Adobe Fan Heiti Std B" pitchFamily="34" charset="-128"/>
            </a:endParaRPr>
          </a:p>
        </p:txBody>
      </p:sp>
      <p:sp>
        <p:nvSpPr>
          <p:cNvPr id="23" name="Rectangle 22"/>
          <p:cNvSpPr/>
          <p:nvPr/>
        </p:nvSpPr>
        <p:spPr>
          <a:xfrm>
            <a:off x="3419872" y="6185183"/>
            <a:ext cx="695168" cy="5760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latin typeface="Adobe Fan Heiti Std B" pitchFamily="34" charset="-128"/>
                <a:ea typeface="Adobe Fan Heiti Std B" pitchFamily="34" charset="-128"/>
              </a:rPr>
              <a:t>10</a:t>
            </a:r>
            <a:endParaRPr lang="id-ID" sz="3200" dirty="0">
              <a:latin typeface="Adobe Fan Heiti Std B" pitchFamily="34" charset="-128"/>
              <a:ea typeface="Adobe Fan Heiti Std B" pitchFamily="34" charset="-128"/>
            </a:endParaRPr>
          </a:p>
        </p:txBody>
      </p:sp>
      <p:pic>
        <p:nvPicPr>
          <p:cNvPr id="3" name="Picture 2"/>
          <p:cNvPicPr>
            <a:picLocks noChangeAspect="1"/>
          </p:cNvPicPr>
          <p:nvPr/>
        </p:nvPicPr>
        <p:blipFill>
          <a:blip r:embed="rId3"/>
          <a:stretch>
            <a:fillRect/>
          </a:stretch>
        </p:blipFill>
        <p:spPr>
          <a:xfrm>
            <a:off x="4499991" y="64502"/>
            <a:ext cx="3476665" cy="5347113"/>
          </a:xfrm>
          <a:prstGeom prst="rect">
            <a:avLst/>
          </a:prstGeom>
        </p:spPr>
      </p:pic>
      <p:sp>
        <p:nvSpPr>
          <p:cNvPr id="24" name="Rectangle 23"/>
          <p:cNvSpPr/>
          <p:nvPr/>
        </p:nvSpPr>
        <p:spPr>
          <a:xfrm>
            <a:off x="3444785" y="4864150"/>
            <a:ext cx="648072" cy="5760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latin typeface="Adobe Fan Heiti Std B" pitchFamily="34" charset="-128"/>
                <a:ea typeface="Adobe Fan Heiti Std B" pitchFamily="34" charset="-128"/>
              </a:rPr>
              <a:t>8</a:t>
            </a:r>
            <a:endParaRPr lang="id-ID" sz="3600" dirty="0">
              <a:latin typeface="Adobe Fan Heiti Std B" pitchFamily="34" charset="-128"/>
              <a:ea typeface="Adobe Fan Heiti Std B" pitchFamily="34" charset="-128"/>
            </a:endParaRPr>
          </a:p>
        </p:txBody>
      </p:sp>
      <p:sp>
        <p:nvSpPr>
          <p:cNvPr id="25" name="Rectangle 24"/>
          <p:cNvSpPr/>
          <p:nvPr/>
        </p:nvSpPr>
        <p:spPr>
          <a:xfrm>
            <a:off x="3408939" y="4170617"/>
            <a:ext cx="648072" cy="5760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7</a:t>
            </a:r>
            <a:endParaRPr lang="id-ID" sz="3600" dirty="0">
              <a:latin typeface="Adobe Fan Heiti Std B" pitchFamily="34" charset="-128"/>
              <a:ea typeface="Adobe Fan Heiti Std B" pitchFamily="34" charset="-128"/>
            </a:endParaRPr>
          </a:p>
        </p:txBody>
      </p:sp>
      <p:sp>
        <p:nvSpPr>
          <p:cNvPr id="26" name="Rectangle 25"/>
          <p:cNvSpPr/>
          <p:nvPr/>
        </p:nvSpPr>
        <p:spPr>
          <a:xfrm>
            <a:off x="3392712" y="3494185"/>
            <a:ext cx="648072" cy="5760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6</a:t>
            </a:r>
            <a:endParaRPr lang="id-ID" sz="3600" dirty="0">
              <a:latin typeface="Adobe Fan Heiti Std B" pitchFamily="34" charset="-128"/>
              <a:ea typeface="Adobe Fan Heiti Std B" pitchFamily="34" charset="-128"/>
            </a:endParaRPr>
          </a:p>
        </p:txBody>
      </p:sp>
      <p:sp>
        <p:nvSpPr>
          <p:cNvPr id="27" name="Rectangle 26"/>
          <p:cNvSpPr/>
          <p:nvPr/>
        </p:nvSpPr>
        <p:spPr>
          <a:xfrm>
            <a:off x="3400273" y="2921341"/>
            <a:ext cx="648072" cy="534551"/>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5</a:t>
            </a:r>
            <a:endParaRPr lang="id-ID" sz="3600" dirty="0">
              <a:latin typeface="Adobe Fan Heiti Std B" pitchFamily="34" charset="-128"/>
              <a:ea typeface="Adobe Fan Heiti Std B" pitchFamily="34" charset="-128"/>
            </a:endParaRPr>
          </a:p>
        </p:txBody>
      </p:sp>
      <p:sp>
        <p:nvSpPr>
          <p:cNvPr id="28" name="Rectangle 27"/>
          <p:cNvSpPr/>
          <p:nvPr/>
        </p:nvSpPr>
        <p:spPr>
          <a:xfrm>
            <a:off x="3408939" y="2290471"/>
            <a:ext cx="658543" cy="56518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4</a:t>
            </a:r>
            <a:endParaRPr lang="id-ID" sz="3600" dirty="0">
              <a:latin typeface="Adobe Fan Heiti Std B" pitchFamily="34" charset="-128"/>
              <a:ea typeface="Adobe Fan Heiti Std B" pitchFamily="34" charset="-128"/>
            </a:endParaRPr>
          </a:p>
        </p:txBody>
      </p:sp>
      <p:sp>
        <p:nvSpPr>
          <p:cNvPr id="29" name="Rectangle 28"/>
          <p:cNvSpPr/>
          <p:nvPr/>
        </p:nvSpPr>
        <p:spPr>
          <a:xfrm>
            <a:off x="3400273" y="1639484"/>
            <a:ext cx="648072" cy="54094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3</a:t>
            </a:r>
            <a:endParaRPr lang="id-ID" sz="3600" dirty="0">
              <a:latin typeface="Adobe Fan Heiti Std B" pitchFamily="34" charset="-128"/>
              <a:ea typeface="Adobe Fan Heiti Std B" pitchFamily="34" charset="-128"/>
            </a:endParaRPr>
          </a:p>
        </p:txBody>
      </p:sp>
      <p:sp>
        <p:nvSpPr>
          <p:cNvPr id="30" name="Rectangle 29"/>
          <p:cNvSpPr/>
          <p:nvPr/>
        </p:nvSpPr>
        <p:spPr>
          <a:xfrm>
            <a:off x="3400273" y="963931"/>
            <a:ext cx="648072" cy="5217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2</a:t>
            </a:r>
            <a:endParaRPr lang="id-ID" sz="3600" dirty="0">
              <a:latin typeface="Adobe Fan Heiti Std B" pitchFamily="34" charset="-128"/>
              <a:ea typeface="Adobe Fan Heiti Std B" pitchFamily="34" charset="-128"/>
            </a:endParaRPr>
          </a:p>
        </p:txBody>
      </p:sp>
      <p:sp>
        <p:nvSpPr>
          <p:cNvPr id="31" name="Rectangle 30"/>
          <p:cNvSpPr/>
          <p:nvPr/>
        </p:nvSpPr>
        <p:spPr>
          <a:xfrm>
            <a:off x="3400273" y="176035"/>
            <a:ext cx="648072" cy="61903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1</a:t>
            </a:r>
            <a:endParaRPr lang="id-ID" sz="3600" dirty="0">
              <a:latin typeface="Adobe Fan Heiti Std B" pitchFamily="34" charset="-128"/>
              <a:ea typeface="Adobe Fan Heiti Std B" pitchFamily="34" charset="-128"/>
            </a:endParaRPr>
          </a:p>
        </p:txBody>
      </p:sp>
      <p:sp>
        <p:nvSpPr>
          <p:cNvPr id="15" name="Pentagon 14"/>
          <p:cNvSpPr/>
          <p:nvPr/>
        </p:nvSpPr>
        <p:spPr>
          <a:xfrm>
            <a:off x="4479483" y="6142423"/>
            <a:ext cx="3362694" cy="631197"/>
          </a:xfrm>
          <a:prstGeom prst="homePlate">
            <a:avLst>
              <a:gd name="adj" fmla="val 3186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latin typeface="Adobe Fan Heiti Std B" pitchFamily="34" charset="-128"/>
                <a:ea typeface="Adobe Fan Heiti Std B" pitchFamily="34" charset="-128"/>
              </a:rPr>
              <a:t>DAFTAR ISI DAN SITASI</a:t>
            </a:r>
            <a:endParaRPr lang="id-ID" dirty="0">
              <a:latin typeface="Adobe Fan Heiti Std B" pitchFamily="34" charset="-128"/>
              <a:ea typeface="Adobe Fan Heiti Std B" pitchFamily="34" charset="-128"/>
            </a:endParaRPr>
          </a:p>
        </p:txBody>
      </p:sp>
      <p:sp>
        <p:nvSpPr>
          <p:cNvPr id="18" name="Rectangle 17"/>
          <p:cNvSpPr/>
          <p:nvPr/>
        </p:nvSpPr>
        <p:spPr>
          <a:xfrm>
            <a:off x="3444785" y="5518440"/>
            <a:ext cx="648072" cy="576063"/>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atin typeface="Adobe Fan Heiti Std B" pitchFamily="34" charset="-128"/>
                <a:ea typeface="Adobe Fan Heiti Std B" pitchFamily="34" charset="-128"/>
              </a:rPr>
              <a:t>9</a:t>
            </a:r>
            <a:endParaRPr lang="id-ID" sz="3600" dirty="0">
              <a:latin typeface="Adobe Fan Heiti Std B" pitchFamily="34" charset="-128"/>
              <a:ea typeface="Adobe Fan Heiti Std B" pitchFamily="34" charset="-128"/>
            </a:endParaRPr>
          </a:p>
        </p:txBody>
      </p:sp>
      <p:sp>
        <p:nvSpPr>
          <p:cNvPr id="19" name="Pentagon 18"/>
          <p:cNvSpPr/>
          <p:nvPr/>
        </p:nvSpPr>
        <p:spPr>
          <a:xfrm>
            <a:off x="4508084" y="1582049"/>
            <a:ext cx="3468572" cy="574246"/>
          </a:xfrm>
          <a:prstGeom prst="homePlate">
            <a:avLst>
              <a:gd name="adj" fmla="val 3186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latin typeface="Adobe Fan Heiti Std B" pitchFamily="34" charset="-128"/>
                <a:ea typeface="Adobe Fan Heiti Std B" pitchFamily="34" charset="-128"/>
              </a:rPr>
              <a:t>PENELITIAN KUALITATIF</a:t>
            </a:r>
            <a:endParaRPr lang="id-ID" dirty="0">
              <a:latin typeface="Adobe Fan Heiti Std B" pitchFamily="34" charset="-128"/>
              <a:ea typeface="Adobe Fan Heiti Std B" pitchFamily="34" charset="-128"/>
            </a:endParaRPr>
          </a:p>
        </p:txBody>
      </p:sp>
      <p:sp>
        <p:nvSpPr>
          <p:cNvPr id="20" name="Pentagon 19"/>
          <p:cNvSpPr/>
          <p:nvPr/>
        </p:nvSpPr>
        <p:spPr>
          <a:xfrm>
            <a:off x="4508084" y="148100"/>
            <a:ext cx="3344032" cy="668734"/>
          </a:xfrm>
          <a:prstGeom prst="homePlate">
            <a:avLst>
              <a:gd name="adj" fmla="val 31862"/>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latin typeface="Adobe Fan Heiti Std B" pitchFamily="34" charset="-128"/>
                <a:ea typeface="Adobe Fan Heiti Std B" pitchFamily="34" charset="-128"/>
              </a:rPr>
              <a:t>KONSEP DASAR PENELITIAN</a:t>
            </a:r>
            <a:endParaRPr lang="id-ID"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298237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800" decel="100000"/>
                                        <p:tgtEl>
                                          <p:spTgt spid="23"/>
                                        </p:tgtEl>
                                      </p:cBhvr>
                                    </p:animEffect>
                                    <p:anim calcmode="lin" valueType="num">
                                      <p:cBhvr>
                                        <p:cTn id="22" dur="800" decel="100000" fill="hold"/>
                                        <p:tgtEl>
                                          <p:spTgt spid="23"/>
                                        </p:tgtEl>
                                        <p:attrNameLst>
                                          <p:attrName>style.rotation</p:attrName>
                                        </p:attrNameLst>
                                      </p:cBhvr>
                                      <p:tavLst>
                                        <p:tav tm="0">
                                          <p:val>
                                            <p:fltVal val="-90"/>
                                          </p:val>
                                        </p:tav>
                                        <p:tav tm="100000">
                                          <p:val>
                                            <p:fltVal val="0"/>
                                          </p:val>
                                        </p:tav>
                                      </p:tavLst>
                                    </p:anim>
                                    <p:anim calcmode="lin" valueType="num">
                                      <p:cBhvr>
                                        <p:cTn id="23" dur="800" decel="100000" fill="hold"/>
                                        <p:tgtEl>
                                          <p:spTgt spid="23"/>
                                        </p:tgtEl>
                                        <p:attrNameLst>
                                          <p:attrName>ppt_x</p:attrName>
                                        </p:attrNameLst>
                                      </p:cBhvr>
                                      <p:tavLst>
                                        <p:tav tm="0">
                                          <p:val>
                                            <p:strVal val="#ppt_x+0.4"/>
                                          </p:val>
                                        </p:tav>
                                        <p:tav tm="100000">
                                          <p:val>
                                            <p:strVal val="#ppt_x-0.05"/>
                                          </p:val>
                                        </p:tav>
                                      </p:tavLst>
                                    </p:anim>
                                    <p:anim calcmode="lin" valueType="num">
                                      <p:cBhvr>
                                        <p:cTn id="24" dur="800" decel="100000" fill="hold"/>
                                        <p:tgtEl>
                                          <p:spTgt spid="2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800" decel="100000"/>
                                        <p:tgtEl>
                                          <p:spTgt spid="22"/>
                                        </p:tgtEl>
                                      </p:cBhvr>
                                    </p:animEffect>
                                    <p:anim calcmode="lin" valueType="num">
                                      <p:cBhvr>
                                        <p:cTn id="30" dur="800" decel="100000" fill="hold"/>
                                        <p:tgtEl>
                                          <p:spTgt spid="22"/>
                                        </p:tgtEl>
                                        <p:attrNameLst>
                                          <p:attrName>style.rotation</p:attrName>
                                        </p:attrNameLst>
                                      </p:cBhvr>
                                      <p:tavLst>
                                        <p:tav tm="0">
                                          <p:val>
                                            <p:fltVal val="-90"/>
                                          </p:val>
                                        </p:tav>
                                        <p:tav tm="100000">
                                          <p:val>
                                            <p:fltVal val="0"/>
                                          </p:val>
                                        </p:tav>
                                      </p:tavLst>
                                    </p:anim>
                                    <p:anim calcmode="lin" valueType="num">
                                      <p:cBhvr>
                                        <p:cTn id="31" dur="800" decel="100000" fill="hold"/>
                                        <p:tgtEl>
                                          <p:spTgt spid="22"/>
                                        </p:tgtEl>
                                        <p:attrNameLst>
                                          <p:attrName>ppt_x</p:attrName>
                                        </p:attrNameLst>
                                      </p:cBhvr>
                                      <p:tavLst>
                                        <p:tav tm="0">
                                          <p:val>
                                            <p:strVal val="#ppt_x+0.4"/>
                                          </p:val>
                                        </p:tav>
                                        <p:tav tm="100000">
                                          <p:val>
                                            <p:strVal val="#ppt_x-0.05"/>
                                          </p:val>
                                        </p:tav>
                                      </p:tavLst>
                                    </p:anim>
                                    <p:anim calcmode="lin" valueType="num">
                                      <p:cBhvr>
                                        <p:cTn id="32" dur="800" decel="100000" fill="hold"/>
                                        <p:tgtEl>
                                          <p:spTgt spid="2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800" decel="100000"/>
                                        <p:tgtEl>
                                          <p:spTgt spid="24"/>
                                        </p:tgtEl>
                                      </p:cBhvr>
                                    </p:animEffect>
                                    <p:anim calcmode="lin" valueType="num">
                                      <p:cBhvr>
                                        <p:cTn id="40" dur="800" decel="100000" fill="hold"/>
                                        <p:tgtEl>
                                          <p:spTgt spid="24"/>
                                        </p:tgtEl>
                                        <p:attrNameLst>
                                          <p:attrName>style.rotation</p:attrName>
                                        </p:attrNameLst>
                                      </p:cBhvr>
                                      <p:tavLst>
                                        <p:tav tm="0">
                                          <p:val>
                                            <p:fltVal val="-90"/>
                                          </p:val>
                                        </p:tav>
                                        <p:tav tm="100000">
                                          <p:val>
                                            <p:fltVal val="0"/>
                                          </p:val>
                                        </p:tav>
                                      </p:tavLst>
                                    </p:anim>
                                    <p:anim calcmode="lin" valueType="num">
                                      <p:cBhvr>
                                        <p:cTn id="41" dur="800" decel="100000" fill="hold"/>
                                        <p:tgtEl>
                                          <p:spTgt spid="24"/>
                                        </p:tgtEl>
                                        <p:attrNameLst>
                                          <p:attrName>ppt_x</p:attrName>
                                        </p:attrNameLst>
                                      </p:cBhvr>
                                      <p:tavLst>
                                        <p:tav tm="0">
                                          <p:val>
                                            <p:strVal val="#ppt_x+0.4"/>
                                          </p:val>
                                        </p:tav>
                                        <p:tav tm="100000">
                                          <p:val>
                                            <p:strVal val="#ppt_x-0.05"/>
                                          </p:val>
                                        </p:tav>
                                      </p:tavLst>
                                    </p:anim>
                                    <p:anim calcmode="lin" valueType="num">
                                      <p:cBhvr>
                                        <p:cTn id="42" dur="800" decel="100000" fill="hold"/>
                                        <p:tgtEl>
                                          <p:spTgt spid="2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800" decel="100000"/>
                                        <p:tgtEl>
                                          <p:spTgt spid="25"/>
                                        </p:tgtEl>
                                      </p:cBhvr>
                                    </p:animEffect>
                                    <p:anim calcmode="lin" valueType="num">
                                      <p:cBhvr>
                                        <p:cTn id="50" dur="800" decel="100000" fill="hold"/>
                                        <p:tgtEl>
                                          <p:spTgt spid="25"/>
                                        </p:tgtEl>
                                        <p:attrNameLst>
                                          <p:attrName>style.rotation</p:attrName>
                                        </p:attrNameLst>
                                      </p:cBhvr>
                                      <p:tavLst>
                                        <p:tav tm="0">
                                          <p:val>
                                            <p:fltVal val="-90"/>
                                          </p:val>
                                        </p:tav>
                                        <p:tav tm="100000">
                                          <p:val>
                                            <p:fltVal val="0"/>
                                          </p:val>
                                        </p:tav>
                                      </p:tavLst>
                                    </p:anim>
                                    <p:anim calcmode="lin" valueType="num">
                                      <p:cBhvr>
                                        <p:cTn id="51" dur="800" decel="100000" fill="hold"/>
                                        <p:tgtEl>
                                          <p:spTgt spid="25"/>
                                        </p:tgtEl>
                                        <p:attrNameLst>
                                          <p:attrName>ppt_x</p:attrName>
                                        </p:attrNameLst>
                                      </p:cBhvr>
                                      <p:tavLst>
                                        <p:tav tm="0">
                                          <p:val>
                                            <p:strVal val="#ppt_x+0.4"/>
                                          </p:val>
                                        </p:tav>
                                        <p:tav tm="100000">
                                          <p:val>
                                            <p:strVal val="#ppt_x-0.05"/>
                                          </p:val>
                                        </p:tav>
                                      </p:tavLst>
                                    </p:anim>
                                    <p:anim calcmode="lin" valueType="num">
                                      <p:cBhvr>
                                        <p:cTn id="52" dur="800" decel="100000" fill="hold"/>
                                        <p:tgtEl>
                                          <p:spTgt spid="25"/>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800" decel="100000"/>
                                        <p:tgtEl>
                                          <p:spTgt spid="26"/>
                                        </p:tgtEl>
                                      </p:cBhvr>
                                    </p:animEffect>
                                    <p:anim calcmode="lin" valueType="num">
                                      <p:cBhvr>
                                        <p:cTn id="60" dur="800" decel="100000" fill="hold"/>
                                        <p:tgtEl>
                                          <p:spTgt spid="26"/>
                                        </p:tgtEl>
                                        <p:attrNameLst>
                                          <p:attrName>style.rotation</p:attrName>
                                        </p:attrNameLst>
                                      </p:cBhvr>
                                      <p:tavLst>
                                        <p:tav tm="0">
                                          <p:val>
                                            <p:fltVal val="-90"/>
                                          </p:val>
                                        </p:tav>
                                        <p:tav tm="100000">
                                          <p:val>
                                            <p:fltVal val="0"/>
                                          </p:val>
                                        </p:tav>
                                      </p:tavLst>
                                    </p:anim>
                                    <p:anim calcmode="lin" valueType="num">
                                      <p:cBhvr>
                                        <p:cTn id="61" dur="800" decel="100000" fill="hold"/>
                                        <p:tgtEl>
                                          <p:spTgt spid="26"/>
                                        </p:tgtEl>
                                        <p:attrNameLst>
                                          <p:attrName>ppt_x</p:attrName>
                                        </p:attrNameLst>
                                      </p:cBhvr>
                                      <p:tavLst>
                                        <p:tav tm="0">
                                          <p:val>
                                            <p:strVal val="#ppt_x+0.4"/>
                                          </p:val>
                                        </p:tav>
                                        <p:tav tm="100000">
                                          <p:val>
                                            <p:strVal val="#ppt_x-0.05"/>
                                          </p:val>
                                        </p:tav>
                                      </p:tavLst>
                                    </p:anim>
                                    <p:anim calcmode="lin" valueType="num">
                                      <p:cBhvr>
                                        <p:cTn id="62" dur="800" decel="100000" fill="hold"/>
                                        <p:tgtEl>
                                          <p:spTgt spid="2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800" decel="100000"/>
                                        <p:tgtEl>
                                          <p:spTgt spid="27"/>
                                        </p:tgtEl>
                                      </p:cBhvr>
                                    </p:animEffect>
                                    <p:anim calcmode="lin" valueType="num">
                                      <p:cBhvr>
                                        <p:cTn id="70" dur="800" decel="100000" fill="hold"/>
                                        <p:tgtEl>
                                          <p:spTgt spid="27"/>
                                        </p:tgtEl>
                                        <p:attrNameLst>
                                          <p:attrName>style.rotation</p:attrName>
                                        </p:attrNameLst>
                                      </p:cBhvr>
                                      <p:tavLst>
                                        <p:tav tm="0">
                                          <p:val>
                                            <p:fltVal val="-90"/>
                                          </p:val>
                                        </p:tav>
                                        <p:tav tm="100000">
                                          <p:val>
                                            <p:fltVal val="0"/>
                                          </p:val>
                                        </p:tav>
                                      </p:tavLst>
                                    </p:anim>
                                    <p:anim calcmode="lin" valueType="num">
                                      <p:cBhvr>
                                        <p:cTn id="71" dur="800" decel="100000" fill="hold"/>
                                        <p:tgtEl>
                                          <p:spTgt spid="27"/>
                                        </p:tgtEl>
                                        <p:attrNameLst>
                                          <p:attrName>ppt_x</p:attrName>
                                        </p:attrNameLst>
                                      </p:cBhvr>
                                      <p:tavLst>
                                        <p:tav tm="0">
                                          <p:val>
                                            <p:strVal val="#ppt_x+0.4"/>
                                          </p:val>
                                        </p:tav>
                                        <p:tav tm="100000">
                                          <p:val>
                                            <p:strVal val="#ppt_x-0.05"/>
                                          </p:val>
                                        </p:tav>
                                      </p:tavLst>
                                    </p:anim>
                                    <p:anim calcmode="lin" valueType="num">
                                      <p:cBhvr>
                                        <p:cTn id="72" dur="800" decel="100000" fill="hold"/>
                                        <p:tgtEl>
                                          <p:spTgt spid="2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800" decel="100000"/>
                                        <p:tgtEl>
                                          <p:spTgt spid="28"/>
                                        </p:tgtEl>
                                      </p:cBhvr>
                                    </p:animEffect>
                                    <p:anim calcmode="lin" valueType="num">
                                      <p:cBhvr>
                                        <p:cTn id="80" dur="800" decel="100000" fill="hold"/>
                                        <p:tgtEl>
                                          <p:spTgt spid="28"/>
                                        </p:tgtEl>
                                        <p:attrNameLst>
                                          <p:attrName>style.rotation</p:attrName>
                                        </p:attrNameLst>
                                      </p:cBhvr>
                                      <p:tavLst>
                                        <p:tav tm="0">
                                          <p:val>
                                            <p:fltVal val="-90"/>
                                          </p:val>
                                        </p:tav>
                                        <p:tav tm="100000">
                                          <p:val>
                                            <p:fltVal val="0"/>
                                          </p:val>
                                        </p:tav>
                                      </p:tavLst>
                                    </p:anim>
                                    <p:anim calcmode="lin" valueType="num">
                                      <p:cBhvr>
                                        <p:cTn id="81" dur="800" decel="100000" fill="hold"/>
                                        <p:tgtEl>
                                          <p:spTgt spid="28"/>
                                        </p:tgtEl>
                                        <p:attrNameLst>
                                          <p:attrName>ppt_x</p:attrName>
                                        </p:attrNameLst>
                                      </p:cBhvr>
                                      <p:tavLst>
                                        <p:tav tm="0">
                                          <p:val>
                                            <p:strVal val="#ppt_x+0.4"/>
                                          </p:val>
                                        </p:tav>
                                        <p:tav tm="100000">
                                          <p:val>
                                            <p:strVal val="#ppt_x-0.05"/>
                                          </p:val>
                                        </p:tav>
                                      </p:tavLst>
                                    </p:anim>
                                    <p:anim calcmode="lin" valueType="num">
                                      <p:cBhvr>
                                        <p:cTn id="82" dur="800" decel="100000" fill="hold"/>
                                        <p:tgtEl>
                                          <p:spTgt spid="2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800" decel="100000"/>
                                        <p:tgtEl>
                                          <p:spTgt spid="29"/>
                                        </p:tgtEl>
                                      </p:cBhvr>
                                    </p:animEffect>
                                    <p:anim calcmode="lin" valueType="num">
                                      <p:cBhvr>
                                        <p:cTn id="90" dur="800" decel="100000" fill="hold"/>
                                        <p:tgtEl>
                                          <p:spTgt spid="29"/>
                                        </p:tgtEl>
                                        <p:attrNameLst>
                                          <p:attrName>style.rotation</p:attrName>
                                        </p:attrNameLst>
                                      </p:cBhvr>
                                      <p:tavLst>
                                        <p:tav tm="0">
                                          <p:val>
                                            <p:fltVal val="-90"/>
                                          </p:val>
                                        </p:tav>
                                        <p:tav tm="100000">
                                          <p:val>
                                            <p:fltVal val="0"/>
                                          </p:val>
                                        </p:tav>
                                      </p:tavLst>
                                    </p:anim>
                                    <p:anim calcmode="lin" valueType="num">
                                      <p:cBhvr>
                                        <p:cTn id="91" dur="800" decel="100000" fill="hold"/>
                                        <p:tgtEl>
                                          <p:spTgt spid="29"/>
                                        </p:tgtEl>
                                        <p:attrNameLst>
                                          <p:attrName>ppt_x</p:attrName>
                                        </p:attrNameLst>
                                      </p:cBhvr>
                                      <p:tavLst>
                                        <p:tav tm="0">
                                          <p:val>
                                            <p:strVal val="#ppt_x+0.4"/>
                                          </p:val>
                                        </p:tav>
                                        <p:tav tm="100000">
                                          <p:val>
                                            <p:strVal val="#ppt_x-0.05"/>
                                          </p:val>
                                        </p:tav>
                                      </p:tavLst>
                                    </p:anim>
                                    <p:anim calcmode="lin" valueType="num">
                                      <p:cBhvr>
                                        <p:cTn id="92" dur="800" decel="100000" fill="hold"/>
                                        <p:tgtEl>
                                          <p:spTgt spid="29"/>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800" decel="100000"/>
                                        <p:tgtEl>
                                          <p:spTgt spid="30"/>
                                        </p:tgtEl>
                                      </p:cBhvr>
                                    </p:animEffect>
                                    <p:anim calcmode="lin" valueType="num">
                                      <p:cBhvr>
                                        <p:cTn id="100" dur="800" decel="100000" fill="hold"/>
                                        <p:tgtEl>
                                          <p:spTgt spid="30"/>
                                        </p:tgtEl>
                                        <p:attrNameLst>
                                          <p:attrName>style.rotation</p:attrName>
                                        </p:attrNameLst>
                                      </p:cBhvr>
                                      <p:tavLst>
                                        <p:tav tm="0">
                                          <p:val>
                                            <p:fltVal val="-90"/>
                                          </p:val>
                                        </p:tav>
                                        <p:tav tm="100000">
                                          <p:val>
                                            <p:fltVal val="0"/>
                                          </p:val>
                                        </p:tav>
                                      </p:tavLst>
                                    </p:anim>
                                    <p:anim calcmode="lin" valueType="num">
                                      <p:cBhvr>
                                        <p:cTn id="101" dur="800" decel="100000" fill="hold"/>
                                        <p:tgtEl>
                                          <p:spTgt spid="30"/>
                                        </p:tgtEl>
                                        <p:attrNameLst>
                                          <p:attrName>ppt_x</p:attrName>
                                        </p:attrNameLst>
                                      </p:cBhvr>
                                      <p:tavLst>
                                        <p:tav tm="0">
                                          <p:val>
                                            <p:strVal val="#ppt_x+0.4"/>
                                          </p:val>
                                        </p:tav>
                                        <p:tav tm="100000">
                                          <p:val>
                                            <p:strVal val="#ppt_x-0.05"/>
                                          </p:val>
                                        </p:tav>
                                      </p:tavLst>
                                    </p:anim>
                                    <p:anim calcmode="lin" valueType="num">
                                      <p:cBhvr>
                                        <p:cTn id="102" dur="800" decel="100000" fill="hold"/>
                                        <p:tgtEl>
                                          <p:spTgt spid="30"/>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800" decel="100000"/>
                                        <p:tgtEl>
                                          <p:spTgt spid="31"/>
                                        </p:tgtEl>
                                      </p:cBhvr>
                                    </p:animEffect>
                                    <p:anim calcmode="lin" valueType="num">
                                      <p:cBhvr>
                                        <p:cTn id="110" dur="800" decel="100000" fill="hold"/>
                                        <p:tgtEl>
                                          <p:spTgt spid="31"/>
                                        </p:tgtEl>
                                        <p:attrNameLst>
                                          <p:attrName>style.rotation</p:attrName>
                                        </p:attrNameLst>
                                      </p:cBhvr>
                                      <p:tavLst>
                                        <p:tav tm="0">
                                          <p:val>
                                            <p:fltVal val="-90"/>
                                          </p:val>
                                        </p:tav>
                                        <p:tav tm="100000">
                                          <p:val>
                                            <p:fltVal val="0"/>
                                          </p:val>
                                        </p:tav>
                                      </p:tavLst>
                                    </p:anim>
                                    <p:anim calcmode="lin" valueType="num">
                                      <p:cBhvr>
                                        <p:cTn id="111" dur="800" decel="100000" fill="hold"/>
                                        <p:tgtEl>
                                          <p:spTgt spid="31"/>
                                        </p:tgtEl>
                                        <p:attrNameLst>
                                          <p:attrName>ppt_x</p:attrName>
                                        </p:attrNameLst>
                                      </p:cBhvr>
                                      <p:tavLst>
                                        <p:tav tm="0">
                                          <p:val>
                                            <p:strVal val="#ppt_x+0.4"/>
                                          </p:val>
                                        </p:tav>
                                        <p:tav tm="100000">
                                          <p:val>
                                            <p:strVal val="#ppt_x-0.05"/>
                                          </p:val>
                                        </p:tav>
                                      </p:tavLst>
                                    </p:anim>
                                    <p:anim calcmode="lin" valueType="num">
                                      <p:cBhvr>
                                        <p:cTn id="112" dur="800" decel="100000" fill="hold"/>
                                        <p:tgtEl>
                                          <p:spTgt spid="31"/>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115" presetID="30" presetClass="entr" presetSubtype="0" fill="hold"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800" decel="100000"/>
                                        <p:tgtEl>
                                          <p:spTgt spid="15"/>
                                        </p:tgtEl>
                                      </p:cBhvr>
                                    </p:animEffect>
                                    <p:anim calcmode="lin" valueType="num">
                                      <p:cBhvr>
                                        <p:cTn id="118" dur="800" decel="100000" fill="hold"/>
                                        <p:tgtEl>
                                          <p:spTgt spid="15"/>
                                        </p:tgtEl>
                                        <p:attrNameLst>
                                          <p:attrName>style.rotation</p:attrName>
                                        </p:attrNameLst>
                                      </p:cBhvr>
                                      <p:tavLst>
                                        <p:tav tm="0">
                                          <p:val>
                                            <p:fltVal val="-90"/>
                                          </p:val>
                                        </p:tav>
                                        <p:tav tm="100000">
                                          <p:val>
                                            <p:fltVal val="0"/>
                                          </p:val>
                                        </p:tav>
                                      </p:tavLst>
                                    </p:anim>
                                    <p:anim calcmode="lin" valueType="num">
                                      <p:cBhvr>
                                        <p:cTn id="119" dur="800" decel="100000" fill="hold"/>
                                        <p:tgtEl>
                                          <p:spTgt spid="15"/>
                                        </p:tgtEl>
                                        <p:attrNameLst>
                                          <p:attrName>ppt_x</p:attrName>
                                        </p:attrNameLst>
                                      </p:cBhvr>
                                      <p:tavLst>
                                        <p:tav tm="0">
                                          <p:val>
                                            <p:strVal val="#ppt_x+0.4"/>
                                          </p:val>
                                        </p:tav>
                                        <p:tav tm="100000">
                                          <p:val>
                                            <p:strVal val="#ppt_x-0.05"/>
                                          </p:val>
                                        </p:tav>
                                      </p:tavLst>
                                    </p:anim>
                                    <p:anim calcmode="lin" valueType="num">
                                      <p:cBhvr>
                                        <p:cTn id="120" dur="800" decel="100000" fill="hold"/>
                                        <p:tgtEl>
                                          <p:spTgt spid="15"/>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0" presetClass="entr" presetSubtype="0"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800" decel="100000"/>
                                        <p:tgtEl>
                                          <p:spTgt spid="18"/>
                                        </p:tgtEl>
                                      </p:cBhvr>
                                    </p:animEffect>
                                    <p:anim calcmode="lin" valueType="num">
                                      <p:cBhvr>
                                        <p:cTn id="128" dur="800" decel="100000" fill="hold"/>
                                        <p:tgtEl>
                                          <p:spTgt spid="18"/>
                                        </p:tgtEl>
                                        <p:attrNameLst>
                                          <p:attrName>style.rotation</p:attrName>
                                        </p:attrNameLst>
                                      </p:cBhvr>
                                      <p:tavLst>
                                        <p:tav tm="0">
                                          <p:val>
                                            <p:fltVal val="-90"/>
                                          </p:val>
                                        </p:tav>
                                        <p:tav tm="100000">
                                          <p:val>
                                            <p:fltVal val="0"/>
                                          </p:val>
                                        </p:tav>
                                      </p:tavLst>
                                    </p:anim>
                                    <p:anim calcmode="lin" valueType="num">
                                      <p:cBhvr>
                                        <p:cTn id="129" dur="800" decel="100000" fill="hold"/>
                                        <p:tgtEl>
                                          <p:spTgt spid="18"/>
                                        </p:tgtEl>
                                        <p:attrNameLst>
                                          <p:attrName>ppt_x</p:attrName>
                                        </p:attrNameLst>
                                      </p:cBhvr>
                                      <p:tavLst>
                                        <p:tav tm="0">
                                          <p:val>
                                            <p:strVal val="#ppt_x+0.4"/>
                                          </p:val>
                                        </p:tav>
                                        <p:tav tm="100000">
                                          <p:val>
                                            <p:strVal val="#ppt_x-0.05"/>
                                          </p:val>
                                        </p:tav>
                                      </p:tavLst>
                                    </p:anim>
                                    <p:anim calcmode="lin" valueType="num">
                                      <p:cBhvr>
                                        <p:cTn id="130" dur="800" decel="100000" fill="hold"/>
                                        <p:tgtEl>
                                          <p:spTgt spid="18"/>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3" presetID="30" presetClass="entr" presetSubtype="0"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800" decel="100000"/>
                                        <p:tgtEl>
                                          <p:spTgt spid="19"/>
                                        </p:tgtEl>
                                      </p:cBhvr>
                                    </p:animEffect>
                                    <p:anim calcmode="lin" valueType="num">
                                      <p:cBhvr>
                                        <p:cTn id="136" dur="800" decel="100000" fill="hold"/>
                                        <p:tgtEl>
                                          <p:spTgt spid="19"/>
                                        </p:tgtEl>
                                        <p:attrNameLst>
                                          <p:attrName>style.rotation</p:attrName>
                                        </p:attrNameLst>
                                      </p:cBhvr>
                                      <p:tavLst>
                                        <p:tav tm="0">
                                          <p:val>
                                            <p:fltVal val="-90"/>
                                          </p:val>
                                        </p:tav>
                                        <p:tav tm="100000">
                                          <p:val>
                                            <p:fltVal val="0"/>
                                          </p:val>
                                        </p:tav>
                                      </p:tavLst>
                                    </p:anim>
                                    <p:anim calcmode="lin" valueType="num">
                                      <p:cBhvr>
                                        <p:cTn id="137" dur="800" decel="100000" fill="hold"/>
                                        <p:tgtEl>
                                          <p:spTgt spid="19"/>
                                        </p:tgtEl>
                                        <p:attrNameLst>
                                          <p:attrName>ppt_x</p:attrName>
                                        </p:attrNameLst>
                                      </p:cBhvr>
                                      <p:tavLst>
                                        <p:tav tm="0">
                                          <p:val>
                                            <p:strVal val="#ppt_x+0.4"/>
                                          </p:val>
                                        </p:tav>
                                        <p:tav tm="100000">
                                          <p:val>
                                            <p:strVal val="#ppt_x-0.05"/>
                                          </p:val>
                                        </p:tav>
                                      </p:tavLst>
                                    </p:anim>
                                    <p:anim calcmode="lin" valueType="num">
                                      <p:cBhvr>
                                        <p:cTn id="138" dur="800" decel="100000" fill="hold"/>
                                        <p:tgtEl>
                                          <p:spTgt spid="19"/>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41" presetID="30" presetClass="entr" presetSubtype="0" fill="hold" nodeType="with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fade">
                                      <p:cBhvr>
                                        <p:cTn id="143" dur="800" decel="100000"/>
                                        <p:tgtEl>
                                          <p:spTgt spid="20"/>
                                        </p:tgtEl>
                                      </p:cBhvr>
                                    </p:animEffect>
                                    <p:anim calcmode="lin" valueType="num">
                                      <p:cBhvr>
                                        <p:cTn id="144" dur="800" decel="100000" fill="hold"/>
                                        <p:tgtEl>
                                          <p:spTgt spid="20"/>
                                        </p:tgtEl>
                                        <p:attrNameLst>
                                          <p:attrName>style.rotation</p:attrName>
                                        </p:attrNameLst>
                                      </p:cBhvr>
                                      <p:tavLst>
                                        <p:tav tm="0">
                                          <p:val>
                                            <p:fltVal val="-90"/>
                                          </p:val>
                                        </p:tav>
                                        <p:tav tm="100000">
                                          <p:val>
                                            <p:fltVal val="0"/>
                                          </p:val>
                                        </p:tav>
                                      </p:tavLst>
                                    </p:anim>
                                    <p:anim calcmode="lin" valueType="num">
                                      <p:cBhvr>
                                        <p:cTn id="145" dur="800" decel="100000" fill="hold"/>
                                        <p:tgtEl>
                                          <p:spTgt spid="20"/>
                                        </p:tgtEl>
                                        <p:attrNameLst>
                                          <p:attrName>ppt_x</p:attrName>
                                        </p:attrNameLst>
                                      </p:cBhvr>
                                      <p:tavLst>
                                        <p:tav tm="0">
                                          <p:val>
                                            <p:strVal val="#ppt_x+0.4"/>
                                          </p:val>
                                        </p:tav>
                                        <p:tav tm="100000">
                                          <p:val>
                                            <p:strVal val="#ppt_x-0.05"/>
                                          </p:val>
                                        </p:tav>
                                      </p:tavLst>
                                    </p:anim>
                                    <p:anim calcmode="lin" valueType="num">
                                      <p:cBhvr>
                                        <p:cTn id="146" dur="800" decel="100000" fill="hold"/>
                                        <p:tgtEl>
                                          <p:spTgt spid="20"/>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reeform 2"/>
          <p:cNvSpPr>
            <a:spLocks/>
          </p:cNvSpPr>
          <p:nvPr/>
        </p:nvSpPr>
        <p:spPr bwMode="auto">
          <a:xfrm rot="5400000">
            <a:off x="1885156" y="716757"/>
            <a:ext cx="1020763" cy="1549400"/>
          </a:xfrm>
          <a:custGeom>
            <a:avLst/>
            <a:gdLst>
              <a:gd name="T0" fmla="*/ 0 w 1223"/>
              <a:gd name="T1" fmla="*/ 2147483647 h 1220"/>
              <a:gd name="T2" fmla="*/ 2147483647 w 1223"/>
              <a:gd name="T3" fmla="*/ 2147483647 h 1220"/>
              <a:gd name="T4" fmla="*/ 2147483647 w 1223"/>
              <a:gd name="T5" fmla="*/ 2147483647 h 1220"/>
              <a:gd name="T6" fmla="*/ 2147483647 w 1223"/>
              <a:gd name="T7" fmla="*/ 2147483647 h 1220"/>
              <a:gd name="T8" fmla="*/ 2147483647 w 1223"/>
              <a:gd name="T9" fmla="*/ 2147483647 h 1220"/>
              <a:gd name="T10" fmla="*/ 2147483647 w 1223"/>
              <a:gd name="T11" fmla="*/ 2147483647 h 1220"/>
              <a:gd name="T12" fmla="*/ 2147483647 w 1223"/>
              <a:gd name="T13" fmla="*/ 2147483647 h 1220"/>
              <a:gd name="T14" fmla="*/ 2147483647 w 1223"/>
              <a:gd name="T15" fmla="*/ 2147483647 h 1220"/>
              <a:gd name="T16" fmla="*/ 2147483647 w 1223"/>
              <a:gd name="T17" fmla="*/ 2147483647 h 1220"/>
              <a:gd name="T18" fmla="*/ 2147483647 w 1223"/>
              <a:gd name="T19" fmla="*/ 2147483647 h 1220"/>
              <a:gd name="T20" fmla="*/ 2147483647 w 1223"/>
              <a:gd name="T21" fmla="*/ 2147483647 h 1220"/>
              <a:gd name="T22" fmla="*/ 2147483647 w 1223"/>
              <a:gd name="T23" fmla="*/ 2147483647 h 1220"/>
              <a:gd name="T24" fmla="*/ 2147483647 w 1223"/>
              <a:gd name="T25" fmla="*/ 2147483647 h 1220"/>
              <a:gd name="T26" fmla="*/ 2147483647 w 1223"/>
              <a:gd name="T27" fmla="*/ 2147483647 h 1220"/>
              <a:gd name="T28" fmla="*/ 2147483647 w 1223"/>
              <a:gd name="T29" fmla="*/ 2147483647 h 1220"/>
              <a:gd name="T30" fmla="*/ 2147483647 w 1223"/>
              <a:gd name="T31" fmla="*/ 2147483647 h 1220"/>
              <a:gd name="T32" fmla="*/ 2147483647 w 1223"/>
              <a:gd name="T33" fmla="*/ 2147483647 h 1220"/>
              <a:gd name="T34" fmla="*/ 2147483647 w 1223"/>
              <a:gd name="T35" fmla="*/ 2147483647 h 1220"/>
              <a:gd name="T36" fmla="*/ 2147483647 w 1223"/>
              <a:gd name="T37" fmla="*/ 2147483647 h 1220"/>
              <a:gd name="T38" fmla="*/ 2147483647 w 1223"/>
              <a:gd name="T39" fmla="*/ 2147483647 h 1220"/>
              <a:gd name="T40" fmla="*/ 2147483647 w 1223"/>
              <a:gd name="T41" fmla="*/ 2147483647 h 1220"/>
              <a:gd name="T42" fmla="*/ 2147483647 w 1223"/>
              <a:gd name="T43" fmla="*/ 2147483647 h 1220"/>
              <a:gd name="T44" fmla="*/ 2147483647 w 1223"/>
              <a:gd name="T45" fmla="*/ 2147483647 h 1220"/>
              <a:gd name="T46" fmla="*/ 2147483647 w 1223"/>
              <a:gd name="T47" fmla="*/ 2147483647 h 1220"/>
              <a:gd name="T48" fmla="*/ 2147483647 w 1223"/>
              <a:gd name="T49" fmla="*/ 2147483647 h 1220"/>
              <a:gd name="T50" fmla="*/ 2147483647 w 1223"/>
              <a:gd name="T51" fmla="*/ 2147483647 h 1220"/>
              <a:gd name="T52" fmla="*/ 2147483647 w 1223"/>
              <a:gd name="T53" fmla="*/ 2147483647 h 1220"/>
              <a:gd name="T54" fmla="*/ 2147483647 w 1223"/>
              <a:gd name="T55" fmla="*/ 2147483647 h 1220"/>
              <a:gd name="T56" fmla="*/ 2147483647 w 1223"/>
              <a:gd name="T57" fmla="*/ 2147483647 h 1220"/>
              <a:gd name="T58" fmla="*/ 2147483647 w 1223"/>
              <a:gd name="T59" fmla="*/ 2147483647 h 1220"/>
              <a:gd name="T60" fmla="*/ 2147483647 w 1223"/>
              <a:gd name="T61" fmla="*/ 2147483647 h 1220"/>
              <a:gd name="T62" fmla="*/ 2147483647 w 1223"/>
              <a:gd name="T63" fmla="*/ 2147483647 h 1220"/>
              <a:gd name="T64" fmla="*/ 2147483647 w 1223"/>
              <a:gd name="T65" fmla="*/ 2147483647 h 1220"/>
              <a:gd name="T66" fmla="*/ 2147483647 w 1223"/>
              <a:gd name="T67" fmla="*/ 2147483647 h 1220"/>
              <a:gd name="T68" fmla="*/ 2147483647 w 1223"/>
              <a:gd name="T69" fmla="*/ 2147483647 h 1220"/>
              <a:gd name="T70" fmla="*/ 2147483647 w 1223"/>
              <a:gd name="T71" fmla="*/ 2147483647 h 1220"/>
              <a:gd name="T72" fmla="*/ 2147483647 w 1223"/>
              <a:gd name="T73" fmla="*/ 2147483647 h 1220"/>
              <a:gd name="T74" fmla="*/ 2147483647 w 1223"/>
              <a:gd name="T75" fmla="*/ 2147483647 h 1220"/>
              <a:gd name="T76" fmla="*/ 2147483647 w 1223"/>
              <a:gd name="T77" fmla="*/ 0 h 1220"/>
              <a:gd name="T78" fmla="*/ 2147483647 w 1223"/>
              <a:gd name="T79" fmla="*/ 2147483647 h 1220"/>
              <a:gd name="T80" fmla="*/ 2147483647 w 1223"/>
              <a:gd name="T81" fmla="*/ 2147483647 h 1220"/>
              <a:gd name="T82" fmla="*/ 2147483647 w 1223"/>
              <a:gd name="T83" fmla="*/ 2147483647 h 1220"/>
              <a:gd name="T84" fmla="*/ 2147483647 w 1223"/>
              <a:gd name="T85" fmla="*/ 2147483647 h 1220"/>
              <a:gd name="T86" fmla="*/ 2147483647 w 1223"/>
              <a:gd name="T87" fmla="*/ 2147483647 h 1220"/>
              <a:gd name="T88" fmla="*/ 2147483647 w 1223"/>
              <a:gd name="T89" fmla="*/ 2147483647 h 1220"/>
              <a:gd name="T90" fmla="*/ 2147483647 w 1223"/>
              <a:gd name="T91" fmla="*/ 2147483647 h 1220"/>
              <a:gd name="T92" fmla="*/ 2147483647 w 1223"/>
              <a:gd name="T93" fmla="*/ 2147483647 h 1220"/>
              <a:gd name="T94" fmla="*/ 2147483647 w 1223"/>
              <a:gd name="T95" fmla="*/ 2147483647 h 1220"/>
              <a:gd name="T96" fmla="*/ 2147483647 w 1223"/>
              <a:gd name="T97" fmla="*/ 2147483647 h 1220"/>
              <a:gd name="T98" fmla="*/ 2147483647 w 1223"/>
              <a:gd name="T99" fmla="*/ 2147483647 h 1220"/>
              <a:gd name="T100" fmla="*/ 2147483647 w 1223"/>
              <a:gd name="T101" fmla="*/ 2147483647 h 1220"/>
              <a:gd name="T102" fmla="*/ 2147483647 w 1223"/>
              <a:gd name="T103" fmla="*/ 2147483647 h 1220"/>
              <a:gd name="T104" fmla="*/ 2147483647 w 1223"/>
              <a:gd name="T105" fmla="*/ 2147483647 h 1220"/>
              <a:gd name="T106" fmla="*/ 2147483647 w 1223"/>
              <a:gd name="T107" fmla="*/ 2147483647 h 1220"/>
              <a:gd name="T108" fmla="*/ 2147483647 w 1223"/>
              <a:gd name="T109" fmla="*/ 2147483647 h 1220"/>
              <a:gd name="T110" fmla="*/ 2147483647 w 1223"/>
              <a:gd name="T111" fmla="*/ 2147483647 h 1220"/>
              <a:gd name="T112" fmla="*/ 2147483647 w 1223"/>
              <a:gd name="T113" fmla="*/ 2147483647 h 1220"/>
              <a:gd name="T114" fmla="*/ 2147483647 w 1223"/>
              <a:gd name="T115" fmla="*/ 2147483647 h 1220"/>
              <a:gd name="T116" fmla="*/ 2147483647 w 1223"/>
              <a:gd name="T117" fmla="*/ 2147483647 h 1220"/>
              <a:gd name="T118" fmla="*/ 0 w 1223"/>
              <a:gd name="T119" fmla="*/ 2147483647 h 1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3"/>
              <a:gd name="T181" fmla="*/ 0 h 1220"/>
              <a:gd name="T182" fmla="*/ 1223 w 1223"/>
              <a:gd name="T183" fmla="*/ 1220 h 1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3" h="1220">
                <a:moveTo>
                  <a:pt x="0" y="967"/>
                </a:moveTo>
                <a:lnTo>
                  <a:pt x="13" y="941"/>
                </a:lnTo>
                <a:lnTo>
                  <a:pt x="24" y="921"/>
                </a:lnTo>
                <a:lnTo>
                  <a:pt x="35" y="899"/>
                </a:lnTo>
                <a:lnTo>
                  <a:pt x="46" y="879"/>
                </a:lnTo>
                <a:lnTo>
                  <a:pt x="58" y="856"/>
                </a:lnTo>
                <a:lnTo>
                  <a:pt x="72" y="834"/>
                </a:lnTo>
                <a:lnTo>
                  <a:pt x="85" y="814"/>
                </a:lnTo>
                <a:lnTo>
                  <a:pt x="98" y="792"/>
                </a:lnTo>
                <a:lnTo>
                  <a:pt x="115" y="767"/>
                </a:lnTo>
                <a:lnTo>
                  <a:pt x="134" y="742"/>
                </a:lnTo>
                <a:lnTo>
                  <a:pt x="148" y="721"/>
                </a:lnTo>
                <a:lnTo>
                  <a:pt x="165" y="701"/>
                </a:lnTo>
                <a:lnTo>
                  <a:pt x="183" y="677"/>
                </a:lnTo>
                <a:lnTo>
                  <a:pt x="202" y="652"/>
                </a:lnTo>
                <a:lnTo>
                  <a:pt x="220" y="630"/>
                </a:lnTo>
                <a:lnTo>
                  <a:pt x="241" y="606"/>
                </a:lnTo>
                <a:lnTo>
                  <a:pt x="260" y="587"/>
                </a:lnTo>
                <a:lnTo>
                  <a:pt x="283" y="561"/>
                </a:lnTo>
                <a:lnTo>
                  <a:pt x="304" y="538"/>
                </a:lnTo>
                <a:lnTo>
                  <a:pt x="324" y="520"/>
                </a:lnTo>
                <a:lnTo>
                  <a:pt x="348" y="498"/>
                </a:lnTo>
                <a:lnTo>
                  <a:pt x="365" y="482"/>
                </a:lnTo>
                <a:lnTo>
                  <a:pt x="387" y="463"/>
                </a:lnTo>
                <a:lnTo>
                  <a:pt x="409" y="444"/>
                </a:lnTo>
                <a:lnTo>
                  <a:pt x="436" y="424"/>
                </a:lnTo>
                <a:lnTo>
                  <a:pt x="458" y="406"/>
                </a:lnTo>
                <a:lnTo>
                  <a:pt x="483" y="386"/>
                </a:lnTo>
                <a:lnTo>
                  <a:pt x="513" y="365"/>
                </a:lnTo>
                <a:lnTo>
                  <a:pt x="540" y="345"/>
                </a:lnTo>
                <a:lnTo>
                  <a:pt x="570" y="324"/>
                </a:lnTo>
                <a:lnTo>
                  <a:pt x="600" y="306"/>
                </a:lnTo>
                <a:lnTo>
                  <a:pt x="631" y="288"/>
                </a:lnTo>
                <a:lnTo>
                  <a:pt x="664" y="269"/>
                </a:lnTo>
                <a:lnTo>
                  <a:pt x="693" y="257"/>
                </a:lnTo>
                <a:lnTo>
                  <a:pt x="719" y="241"/>
                </a:lnTo>
                <a:lnTo>
                  <a:pt x="751" y="228"/>
                </a:lnTo>
                <a:lnTo>
                  <a:pt x="773" y="219"/>
                </a:lnTo>
                <a:lnTo>
                  <a:pt x="679" y="0"/>
                </a:lnTo>
                <a:lnTo>
                  <a:pt x="1223" y="312"/>
                </a:lnTo>
                <a:lnTo>
                  <a:pt x="1082" y="959"/>
                </a:lnTo>
                <a:lnTo>
                  <a:pt x="993" y="767"/>
                </a:lnTo>
                <a:lnTo>
                  <a:pt x="957" y="784"/>
                </a:lnTo>
                <a:lnTo>
                  <a:pt x="923" y="803"/>
                </a:lnTo>
                <a:lnTo>
                  <a:pt x="885" y="827"/>
                </a:lnTo>
                <a:lnTo>
                  <a:pt x="844" y="853"/>
                </a:lnTo>
                <a:lnTo>
                  <a:pt x="812" y="877"/>
                </a:lnTo>
                <a:lnTo>
                  <a:pt x="781" y="904"/>
                </a:lnTo>
                <a:lnTo>
                  <a:pt x="749" y="929"/>
                </a:lnTo>
                <a:lnTo>
                  <a:pt x="723" y="956"/>
                </a:lnTo>
                <a:lnTo>
                  <a:pt x="697" y="984"/>
                </a:lnTo>
                <a:lnTo>
                  <a:pt x="669" y="1014"/>
                </a:lnTo>
                <a:lnTo>
                  <a:pt x="645" y="1044"/>
                </a:lnTo>
                <a:lnTo>
                  <a:pt x="622" y="1074"/>
                </a:lnTo>
                <a:lnTo>
                  <a:pt x="601" y="1100"/>
                </a:lnTo>
                <a:lnTo>
                  <a:pt x="579" y="1137"/>
                </a:lnTo>
                <a:lnTo>
                  <a:pt x="559" y="1170"/>
                </a:lnTo>
                <a:lnTo>
                  <a:pt x="548" y="1195"/>
                </a:lnTo>
                <a:lnTo>
                  <a:pt x="534" y="1220"/>
                </a:lnTo>
                <a:lnTo>
                  <a:pt x="0" y="967"/>
                </a:lnTo>
                <a:close/>
              </a:path>
            </a:pathLst>
          </a:custGeom>
          <a:solidFill>
            <a:srgbClr val="00FFFF"/>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3" name="Freeform 3"/>
          <p:cNvSpPr>
            <a:spLocks/>
          </p:cNvSpPr>
          <p:nvPr/>
        </p:nvSpPr>
        <p:spPr bwMode="auto">
          <a:xfrm>
            <a:off x="2413000" y="1773238"/>
            <a:ext cx="1366838" cy="1131887"/>
          </a:xfrm>
          <a:custGeom>
            <a:avLst/>
            <a:gdLst>
              <a:gd name="T0" fmla="*/ 2147483647 w 1077"/>
              <a:gd name="T1" fmla="*/ 2147483647 h 1358"/>
              <a:gd name="T2" fmla="*/ 2147483647 w 1077"/>
              <a:gd name="T3" fmla="*/ 2147483647 h 1358"/>
              <a:gd name="T4" fmla="*/ 2147483647 w 1077"/>
              <a:gd name="T5" fmla="*/ 2147483647 h 1358"/>
              <a:gd name="T6" fmla="*/ 2147483647 w 1077"/>
              <a:gd name="T7" fmla="*/ 2147483647 h 1358"/>
              <a:gd name="T8" fmla="*/ 2147483647 w 1077"/>
              <a:gd name="T9" fmla="*/ 2147483647 h 1358"/>
              <a:gd name="T10" fmla="*/ 2147483647 w 1077"/>
              <a:gd name="T11" fmla="*/ 2147483647 h 1358"/>
              <a:gd name="T12" fmla="*/ 2147483647 w 1077"/>
              <a:gd name="T13" fmla="*/ 2147483647 h 1358"/>
              <a:gd name="T14" fmla="*/ 2147483647 w 1077"/>
              <a:gd name="T15" fmla="*/ 2147483647 h 1358"/>
              <a:gd name="T16" fmla="*/ 2147483647 w 1077"/>
              <a:gd name="T17" fmla="*/ 2147483647 h 1358"/>
              <a:gd name="T18" fmla="*/ 2147483647 w 1077"/>
              <a:gd name="T19" fmla="*/ 2147483647 h 1358"/>
              <a:gd name="T20" fmla="*/ 2147483647 w 1077"/>
              <a:gd name="T21" fmla="*/ 2147483647 h 1358"/>
              <a:gd name="T22" fmla="*/ 2147483647 w 1077"/>
              <a:gd name="T23" fmla="*/ 2147483647 h 1358"/>
              <a:gd name="T24" fmla="*/ 2147483647 w 1077"/>
              <a:gd name="T25" fmla="*/ 2147483647 h 1358"/>
              <a:gd name="T26" fmla="*/ 2147483647 w 1077"/>
              <a:gd name="T27" fmla="*/ 2147483647 h 1358"/>
              <a:gd name="T28" fmla="*/ 2147483647 w 1077"/>
              <a:gd name="T29" fmla="*/ 2147483647 h 1358"/>
              <a:gd name="T30" fmla="*/ 2147483647 w 1077"/>
              <a:gd name="T31" fmla="*/ 2147483647 h 1358"/>
              <a:gd name="T32" fmla="*/ 2147483647 w 1077"/>
              <a:gd name="T33" fmla="*/ 2147483647 h 1358"/>
              <a:gd name="T34" fmla="*/ 2147483647 w 1077"/>
              <a:gd name="T35" fmla="*/ 2147483647 h 1358"/>
              <a:gd name="T36" fmla="*/ 2147483647 w 1077"/>
              <a:gd name="T37" fmla="*/ 2147483647 h 1358"/>
              <a:gd name="T38" fmla="*/ 2147483647 w 1077"/>
              <a:gd name="T39" fmla="*/ 2147483647 h 1358"/>
              <a:gd name="T40" fmla="*/ 2147483647 w 1077"/>
              <a:gd name="T41" fmla="*/ 2147483647 h 1358"/>
              <a:gd name="T42" fmla="*/ 2147483647 w 1077"/>
              <a:gd name="T43" fmla="*/ 2147483647 h 1358"/>
              <a:gd name="T44" fmla="*/ 2147483647 w 1077"/>
              <a:gd name="T45" fmla="*/ 2147483647 h 1358"/>
              <a:gd name="T46" fmla="*/ 2147483647 w 1077"/>
              <a:gd name="T47" fmla="*/ 2147483647 h 1358"/>
              <a:gd name="T48" fmla="*/ 2147483647 w 1077"/>
              <a:gd name="T49" fmla="*/ 2147483647 h 1358"/>
              <a:gd name="T50" fmla="*/ 2147483647 w 1077"/>
              <a:gd name="T51" fmla="*/ 2147483647 h 1358"/>
              <a:gd name="T52" fmla="*/ 2147483647 w 1077"/>
              <a:gd name="T53" fmla="*/ 2147483647 h 1358"/>
              <a:gd name="T54" fmla="*/ 2147483647 w 1077"/>
              <a:gd name="T55" fmla="*/ 2147483647 h 1358"/>
              <a:gd name="T56" fmla="*/ 2147483647 w 1077"/>
              <a:gd name="T57" fmla="*/ 2147483647 h 1358"/>
              <a:gd name="T58" fmla="*/ 2147483647 w 1077"/>
              <a:gd name="T59" fmla="*/ 2147483647 h 1358"/>
              <a:gd name="T60" fmla="*/ 2147483647 w 1077"/>
              <a:gd name="T61" fmla="*/ 2147483647 h 1358"/>
              <a:gd name="T62" fmla="*/ 2147483647 w 1077"/>
              <a:gd name="T63" fmla="*/ 2147483647 h 1358"/>
              <a:gd name="T64" fmla="*/ 2147483647 w 1077"/>
              <a:gd name="T65" fmla="*/ 2147483647 h 1358"/>
              <a:gd name="T66" fmla="*/ 2147483647 w 1077"/>
              <a:gd name="T67" fmla="*/ 2147483647 h 1358"/>
              <a:gd name="T68" fmla="*/ 2147483647 w 1077"/>
              <a:gd name="T69" fmla="*/ 2147483647 h 1358"/>
              <a:gd name="T70" fmla="*/ 2147483647 w 1077"/>
              <a:gd name="T71" fmla="*/ 2147483647 h 1358"/>
              <a:gd name="T72" fmla="*/ 2147483647 w 1077"/>
              <a:gd name="T73" fmla="*/ 2147483647 h 1358"/>
              <a:gd name="T74" fmla="*/ 2147483647 w 1077"/>
              <a:gd name="T75" fmla="*/ 2147483647 h 1358"/>
              <a:gd name="T76" fmla="*/ 2147483647 w 1077"/>
              <a:gd name="T77" fmla="*/ 2147483647 h 1358"/>
              <a:gd name="T78" fmla="*/ 2147483647 w 1077"/>
              <a:gd name="T79" fmla="*/ 2147483647 h 1358"/>
              <a:gd name="T80" fmla="*/ 2147483647 w 1077"/>
              <a:gd name="T81" fmla="*/ 2147483647 h 1358"/>
              <a:gd name="T82" fmla="*/ 2147483647 w 1077"/>
              <a:gd name="T83" fmla="*/ 2147483647 h 1358"/>
              <a:gd name="T84" fmla="*/ 2147483647 w 1077"/>
              <a:gd name="T85" fmla="*/ 2147483647 h 1358"/>
              <a:gd name="T86" fmla="*/ 2147483647 w 1077"/>
              <a:gd name="T87" fmla="*/ 2147483647 h 1358"/>
              <a:gd name="T88" fmla="*/ 2147483647 w 1077"/>
              <a:gd name="T89" fmla="*/ 2147483647 h 1358"/>
              <a:gd name="T90" fmla="*/ 2147483647 w 1077"/>
              <a:gd name="T91" fmla="*/ 2147483647 h 1358"/>
              <a:gd name="T92" fmla="*/ 2147483647 w 1077"/>
              <a:gd name="T93" fmla="*/ 2147483647 h 1358"/>
              <a:gd name="T94" fmla="*/ 2147483647 w 1077"/>
              <a:gd name="T95" fmla="*/ 2147483647 h 1358"/>
              <a:gd name="T96" fmla="*/ 2147483647 w 1077"/>
              <a:gd name="T97" fmla="*/ 2147483647 h 1358"/>
              <a:gd name="T98" fmla="*/ 2147483647 w 1077"/>
              <a:gd name="T99" fmla="*/ 2147483647 h 1358"/>
              <a:gd name="T100" fmla="*/ 2147483647 w 1077"/>
              <a:gd name="T101" fmla="*/ 2147483647 h 1358"/>
              <a:gd name="T102" fmla="*/ 2147483647 w 1077"/>
              <a:gd name="T103" fmla="*/ 2147483647 h 1358"/>
              <a:gd name="T104" fmla="*/ 2147483647 w 1077"/>
              <a:gd name="T105" fmla="*/ 2147483647 h 1358"/>
              <a:gd name="T106" fmla="*/ 2147483647 w 1077"/>
              <a:gd name="T107" fmla="*/ 2147483647 h 1358"/>
              <a:gd name="T108" fmla="*/ 0 w 1077"/>
              <a:gd name="T109" fmla="*/ 2147483647 h 1358"/>
              <a:gd name="T110" fmla="*/ 2147483647 w 1077"/>
              <a:gd name="T111" fmla="*/ 0 h 1358"/>
              <a:gd name="T112" fmla="*/ 2147483647 w 1077"/>
              <a:gd name="T113" fmla="*/ 2147483647 h 1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7"/>
              <a:gd name="T172" fmla="*/ 0 h 1358"/>
              <a:gd name="T173" fmla="*/ 1077 w 1077"/>
              <a:gd name="T174" fmla="*/ 1358 h 1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7" h="1358">
                <a:moveTo>
                  <a:pt x="1077" y="562"/>
                </a:moveTo>
                <a:lnTo>
                  <a:pt x="803" y="450"/>
                </a:lnTo>
                <a:lnTo>
                  <a:pt x="792" y="475"/>
                </a:lnTo>
                <a:lnTo>
                  <a:pt x="785" y="500"/>
                </a:lnTo>
                <a:lnTo>
                  <a:pt x="777" y="527"/>
                </a:lnTo>
                <a:lnTo>
                  <a:pt x="771" y="555"/>
                </a:lnTo>
                <a:lnTo>
                  <a:pt x="763" y="591"/>
                </a:lnTo>
                <a:lnTo>
                  <a:pt x="759" y="621"/>
                </a:lnTo>
                <a:lnTo>
                  <a:pt x="754" y="654"/>
                </a:lnTo>
                <a:lnTo>
                  <a:pt x="751" y="691"/>
                </a:lnTo>
                <a:lnTo>
                  <a:pt x="748" y="728"/>
                </a:lnTo>
                <a:lnTo>
                  <a:pt x="748" y="796"/>
                </a:lnTo>
                <a:lnTo>
                  <a:pt x="749" y="831"/>
                </a:lnTo>
                <a:lnTo>
                  <a:pt x="751" y="864"/>
                </a:lnTo>
                <a:lnTo>
                  <a:pt x="755" y="897"/>
                </a:lnTo>
                <a:lnTo>
                  <a:pt x="762" y="930"/>
                </a:lnTo>
                <a:lnTo>
                  <a:pt x="768" y="961"/>
                </a:lnTo>
                <a:lnTo>
                  <a:pt x="776" y="999"/>
                </a:lnTo>
                <a:lnTo>
                  <a:pt x="787" y="1034"/>
                </a:lnTo>
                <a:lnTo>
                  <a:pt x="272" y="1358"/>
                </a:lnTo>
                <a:lnTo>
                  <a:pt x="261" y="1325"/>
                </a:lnTo>
                <a:lnTo>
                  <a:pt x="250" y="1297"/>
                </a:lnTo>
                <a:lnTo>
                  <a:pt x="241" y="1270"/>
                </a:lnTo>
                <a:lnTo>
                  <a:pt x="231" y="1240"/>
                </a:lnTo>
                <a:lnTo>
                  <a:pt x="223" y="1215"/>
                </a:lnTo>
                <a:lnTo>
                  <a:pt x="214" y="1187"/>
                </a:lnTo>
                <a:lnTo>
                  <a:pt x="208" y="1160"/>
                </a:lnTo>
                <a:lnTo>
                  <a:pt x="201" y="1135"/>
                </a:lnTo>
                <a:lnTo>
                  <a:pt x="195" y="1108"/>
                </a:lnTo>
                <a:lnTo>
                  <a:pt x="187" y="1076"/>
                </a:lnTo>
                <a:lnTo>
                  <a:pt x="182" y="1043"/>
                </a:lnTo>
                <a:lnTo>
                  <a:pt x="176" y="1013"/>
                </a:lnTo>
                <a:lnTo>
                  <a:pt x="170" y="983"/>
                </a:lnTo>
                <a:lnTo>
                  <a:pt x="167" y="949"/>
                </a:lnTo>
                <a:lnTo>
                  <a:pt x="163" y="916"/>
                </a:lnTo>
                <a:lnTo>
                  <a:pt x="160" y="878"/>
                </a:lnTo>
                <a:lnTo>
                  <a:pt x="157" y="842"/>
                </a:lnTo>
                <a:lnTo>
                  <a:pt x="157" y="806"/>
                </a:lnTo>
                <a:lnTo>
                  <a:pt x="157" y="768"/>
                </a:lnTo>
                <a:lnTo>
                  <a:pt x="157" y="721"/>
                </a:lnTo>
                <a:lnTo>
                  <a:pt x="159" y="678"/>
                </a:lnTo>
                <a:lnTo>
                  <a:pt x="160" y="650"/>
                </a:lnTo>
                <a:lnTo>
                  <a:pt x="163" y="615"/>
                </a:lnTo>
                <a:lnTo>
                  <a:pt x="167" y="582"/>
                </a:lnTo>
                <a:lnTo>
                  <a:pt x="171" y="543"/>
                </a:lnTo>
                <a:lnTo>
                  <a:pt x="178" y="508"/>
                </a:lnTo>
                <a:lnTo>
                  <a:pt x="184" y="477"/>
                </a:lnTo>
                <a:lnTo>
                  <a:pt x="192" y="437"/>
                </a:lnTo>
                <a:lnTo>
                  <a:pt x="200" y="406"/>
                </a:lnTo>
                <a:lnTo>
                  <a:pt x="208" y="368"/>
                </a:lnTo>
                <a:lnTo>
                  <a:pt x="217" y="336"/>
                </a:lnTo>
                <a:lnTo>
                  <a:pt x="228" y="302"/>
                </a:lnTo>
                <a:lnTo>
                  <a:pt x="239" y="267"/>
                </a:lnTo>
                <a:lnTo>
                  <a:pt x="255" y="225"/>
                </a:lnTo>
                <a:lnTo>
                  <a:pt x="0" y="118"/>
                </a:lnTo>
                <a:lnTo>
                  <a:pt x="670" y="0"/>
                </a:lnTo>
                <a:lnTo>
                  <a:pt x="1077" y="562"/>
                </a:lnTo>
                <a:close/>
              </a:path>
            </a:pathLst>
          </a:custGeom>
          <a:solidFill>
            <a:srgbClr val="008000"/>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4" name="Freeform 4"/>
          <p:cNvSpPr>
            <a:spLocks/>
          </p:cNvSpPr>
          <p:nvPr/>
        </p:nvSpPr>
        <p:spPr bwMode="auto">
          <a:xfrm>
            <a:off x="1404938" y="1844675"/>
            <a:ext cx="1552575" cy="969963"/>
          </a:xfrm>
          <a:custGeom>
            <a:avLst/>
            <a:gdLst>
              <a:gd name="T0" fmla="*/ 2147483647 w 1223"/>
              <a:gd name="T1" fmla="*/ 2147483647 h 1163"/>
              <a:gd name="T2" fmla="*/ 2147483647 w 1223"/>
              <a:gd name="T3" fmla="*/ 2147483647 h 1163"/>
              <a:gd name="T4" fmla="*/ 2147483647 w 1223"/>
              <a:gd name="T5" fmla="*/ 2147483647 h 1163"/>
              <a:gd name="T6" fmla="*/ 2147483647 w 1223"/>
              <a:gd name="T7" fmla="*/ 2147483647 h 1163"/>
              <a:gd name="T8" fmla="*/ 2147483647 w 1223"/>
              <a:gd name="T9" fmla="*/ 2147483647 h 1163"/>
              <a:gd name="T10" fmla="*/ 2147483647 w 1223"/>
              <a:gd name="T11" fmla="*/ 2147483647 h 1163"/>
              <a:gd name="T12" fmla="*/ 2147483647 w 1223"/>
              <a:gd name="T13" fmla="*/ 2147483647 h 1163"/>
              <a:gd name="T14" fmla="*/ 2147483647 w 1223"/>
              <a:gd name="T15" fmla="*/ 2147483647 h 1163"/>
              <a:gd name="T16" fmla="*/ 2147483647 w 1223"/>
              <a:gd name="T17" fmla="*/ 2147483647 h 1163"/>
              <a:gd name="T18" fmla="*/ 2147483647 w 1223"/>
              <a:gd name="T19" fmla="*/ 2147483647 h 1163"/>
              <a:gd name="T20" fmla="*/ 2147483647 w 1223"/>
              <a:gd name="T21" fmla="*/ 2147483647 h 1163"/>
              <a:gd name="T22" fmla="*/ 2147483647 w 1223"/>
              <a:gd name="T23" fmla="*/ 2147483647 h 1163"/>
              <a:gd name="T24" fmla="*/ 2147483647 w 1223"/>
              <a:gd name="T25" fmla="*/ 2147483647 h 1163"/>
              <a:gd name="T26" fmla="*/ 2147483647 w 1223"/>
              <a:gd name="T27" fmla="*/ 2147483647 h 1163"/>
              <a:gd name="T28" fmla="*/ 2147483647 w 1223"/>
              <a:gd name="T29" fmla="*/ 2147483647 h 1163"/>
              <a:gd name="T30" fmla="*/ 2147483647 w 1223"/>
              <a:gd name="T31" fmla="*/ 2147483647 h 1163"/>
              <a:gd name="T32" fmla="*/ 2147483647 w 1223"/>
              <a:gd name="T33" fmla="*/ 2147483647 h 1163"/>
              <a:gd name="T34" fmla="*/ 2147483647 w 1223"/>
              <a:gd name="T35" fmla="*/ 2147483647 h 1163"/>
              <a:gd name="T36" fmla="*/ 2147483647 w 1223"/>
              <a:gd name="T37" fmla="*/ 2147483647 h 1163"/>
              <a:gd name="T38" fmla="*/ 2147483647 w 1223"/>
              <a:gd name="T39" fmla="*/ 2147483647 h 1163"/>
              <a:gd name="T40" fmla="*/ 2147483647 w 1223"/>
              <a:gd name="T41" fmla="*/ 2147483647 h 1163"/>
              <a:gd name="T42" fmla="*/ 2147483647 w 1223"/>
              <a:gd name="T43" fmla="*/ 2147483647 h 1163"/>
              <a:gd name="T44" fmla="*/ 2147483647 w 1223"/>
              <a:gd name="T45" fmla="*/ 2147483647 h 1163"/>
              <a:gd name="T46" fmla="*/ 2147483647 w 1223"/>
              <a:gd name="T47" fmla="*/ 2147483647 h 1163"/>
              <a:gd name="T48" fmla="*/ 2147483647 w 1223"/>
              <a:gd name="T49" fmla="*/ 2147483647 h 1163"/>
              <a:gd name="T50" fmla="*/ 2147483647 w 1223"/>
              <a:gd name="T51" fmla="*/ 2147483647 h 1163"/>
              <a:gd name="T52" fmla="*/ 2147483647 w 1223"/>
              <a:gd name="T53" fmla="*/ 2147483647 h 1163"/>
              <a:gd name="T54" fmla="*/ 2147483647 w 1223"/>
              <a:gd name="T55" fmla="*/ 2147483647 h 1163"/>
              <a:gd name="T56" fmla="*/ 2147483647 w 1223"/>
              <a:gd name="T57" fmla="*/ 2147483647 h 1163"/>
              <a:gd name="T58" fmla="*/ 2147483647 w 1223"/>
              <a:gd name="T59" fmla="*/ 2147483647 h 1163"/>
              <a:gd name="T60" fmla="*/ 2147483647 w 1223"/>
              <a:gd name="T61" fmla="*/ 2147483647 h 1163"/>
              <a:gd name="T62" fmla="*/ 2147483647 w 1223"/>
              <a:gd name="T63" fmla="*/ 2147483647 h 1163"/>
              <a:gd name="T64" fmla="*/ 2147483647 w 1223"/>
              <a:gd name="T65" fmla="*/ 2147483647 h 1163"/>
              <a:gd name="T66" fmla="*/ 2147483647 w 1223"/>
              <a:gd name="T67" fmla="*/ 2147483647 h 1163"/>
              <a:gd name="T68" fmla="*/ 2147483647 w 1223"/>
              <a:gd name="T69" fmla="*/ 2147483647 h 1163"/>
              <a:gd name="T70" fmla="*/ 2147483647 w 1223"/>
              <a:gd name="T71" fmla="*/ 2147483647 h 1163"/>
              <a:gd name="T72" fmla="*/ 2147483647 w 1223"/>
              <a:gd name="T73" fmla="*/ 2147483647 h 1163"/>
              <a:gd name="T74" fmla="*/ 0 w 1223"/>
              <a:gd name="T75" fmla="*/ 2147483647 h 1163"/>
              <a:gd name="T76" fmla="*/ 2147483647 w 1223"/>
              <a:gd name="T77" fmla="*/ 0 h 1163"/>
              <a:gd name="T78" fmla="*/ 2147483647 w 1223"/>
              <a:gd name="T79" fmla="*/ 2147483647 h 1163"/>
              <a:gd name="T80" fmla="*/ 2147483647 w 1223"/>
              <a:gd name="T81" fmla="*/ 2147483647 h 1163"/>
              <a:gd name="T82" fmla="*/ 2147483647 w 1223"/>
              <a:gd name="T83" fmla="*/ 2147483647 h 1163"/>
              <a:gd name="T84" fmla="*/ 2147483647 w 1223"/>
              <a:gd name="T85" fmla="*/ 2147483647 h 1163"/>
              <a:gd name="T86" fmla="*/ 2147483647 w 1223"/>
              <a:gd name="T87" fmla="*/ 2147483647 h 1163"/>
              <a:gd name="T88" fmla="*/ 2147483647 w 1223"/>
              <a:gd name="T89" fmla="*/ 2147483647 h 1163"/>
              <a:gd name="T90" fmla="*/ 2147483647 w 1223"/>
              <a:gd name="T91" fmla="*/ 2147483647 h 1163"/>
              <a:gd name="T92" fmla="*/ 2147483647 w 1223"/>
              <a:gd name="T93" fmla="*/ 2147483647 h 1163"/>
              <a:gd name="T94" fmla="*/ 2147483647 w 1223"/>
              <a:gd name="T95" fmla="*/ 2147483647 h 1163"/>
              <a:gd name="T96" fmla="*/ 2147483647 w 1223"/>
              <a:gd name="T97" fmla="*/ 2147483647 h 1163"/>
              <a:gd name="T98" fmla="*/ 2147483647 w 1223"/>
              <a:gd name="T99" fmla="*/ 2147483647 h 1163"/>
              <a:gd name="T100" fmla="*/ 2147483647 w 1223"/>
              <a:gd name="T101" fmla="*/ 2147483647 h 1163"/>
              <a:gd name="T102" fmla="*/ 2147483647 w 1223"/>
              <a:gd name="T103" fmla="*/ 2147483647 h 1163"/>
              <a:gd name="T104" fmla="*/ 2147483647 w 1223"/>
              <a:gd name="T105" fmla="*/ 2147483647 h 1163"/>
              <a:gd name="T106" fmla="*/ 2147483647 w 1223"/>
              <a:gd name="T107" fmla="*/ 2147483647 h 1163"/>
              <a:gd name="T108" fmla="*/ 2147483647 w 1223"/>
              <a:gd name="T109" fmla="*/ 2147483647 h 1163"/>
              <a:gd name="T110" fmla="*/ 2147483647 w 1223"/>
              <a:gd name="T111" fmla="*/ 2147483647 h 1163"/>
              <a:gd name="T112" fmla="*/ 2147483647 w 1223"/>
              <a:gd name="T113" fmla="*/ 2147483647 h 1163"/>
              <a:gd name="T114" fmla="*/ 2147483647 w 1223"/>
              <a:gd name="T115" fmla="*/ 2147483647 h 1163"/>
              <a:gd name="T116" fmla="*/ 2147483647 w 1223"/>
              <a:gd name="T117" fmla="*/ 2147483647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23"/>
              <a:gd name="T178" fmla="*/ 0 h 1163"/>
              <a:gd name="T179" fmla="*/ 1223 w 1223"/>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23" h="1163">
                <a:moveTo>
                  <a:pt x="971" y="1163"/>
                </a:moveTo>
                <a:lnTo>
                  <a:pt x="946" y="1151"/>
                </a:lnTo>
                <a:lnTo>
                  <a:pt x="925" y="1140"/>
                </a:lnTo>
                <a:lnTo>
                  <a:pt x="903" y="1129"/>
                </a:lnTo>
                <a:lnTo>
                  <a:pt x="883" y="1117"/>
                </a:lnTo>
                <a:lnTo>
                  <a:pt x="861" y="1105"/>
                </a:lnTo>
                <a:lnTo>
                  <a:pt x="839" y="1092"/>
                </a:lnTo>
                <a:lnTo>
                  <a:pt x="818" y="1078"/>
                </a:lnTo>
                <a:lnTo>
                  <a:pt x="796" y="1066"/>
                </a:lnTo>
                <a:lnTo>
                  <a:pt x="773" y="1048"/>
                </a:lnTo>
                <a:lnTo>
                  <a:pt x="746" y="1031"/>
                </a:lnTo>
                <a:lnTo>
                  <a:pt x="725" y="1015"/>
                </a:lnTo>
                <a:lnTo>
                  <a:pt x="705" y="998"/>
                </a:lnTo>
                <a:lnTo>
                  <a:pt x="681" y="981"/>
                </a:lnTo>
                <a:lnTo>
                  <a:pt x="656" y="962"/>
                </a:lnTo>
                <a:lnTo>
                  <a:pt x="634" y="943"/>
                </a:lnTo>
                <a:lnTo>
                  <a:pt x="610" y="922"/>
                </a:lnTo>
                <a:lnTo>
                  <a:pt x="591" y="905"/>
                </a:lnTo>
                <a:lnTo>
                  <a:pt x="565" y="880"/>
                </a:lnTo>
                <a:lnTo>
                  <a:pt x="543" y="859"/>
                </a:lnTo>
                <a:lnTo>
                  <a:pt x="524" y="839"/>
                </a:lnTo>
                <a:lnTo>
                  <a:pt x="502" y="815"/>
                </a:lnTo>
                <a:lnTo>
                  <a:pt x="486" y="798"/>
                </a:lnTo>
                <a:lnTo>
                  <a:pt x="467" y="776"/>
                </a:lnTo>
                <a:lnTo>
                  <a:pt x="448" y="754"/>
                </a:lnTo>
                <a:lnTo>
                  <a:pt x="428" y="727"/>
                </a:lnTo>
                <a:lnTo>
                  <a:pt x="409" y="705"/>
                </a:lnTo>
                <a:lnTo>
                  <a:pt x="390" y="680"/>
                </a:lnTo>
                <a:lnTo>
                  <a:pt x="368" y="650"/>
                </a:lnTo>
                <a:lnTo>
                  <a:pt x="349" y="623"/>
                </a:lnTo>
                <a:lnTo>
                  <a:pt x="329" y="593"/>
                </a:lnTo>
                <a:lnTo>
                  <a:pt x="310" y="563"/>
                </a:lnTo>
                <a:lnTo>
                  <a:pt x="292" y="532"/>
                </a:lnTo>
                <a:lnTo>
                  <a:pt x="273" y="499"/>
                </a:lnTo>
                <a:lnTo>
                  <a:pt x="261" y="471"/>
                </a:lnTo>
                <a:lnTo>
                  <a:pt x="245" y="444"/>
                </a:lnTo>
                <a:lnTo>
                  <a:pt x="233" y="414"/>
                </a:lnTo>
                <a:lnTo>
                  <a:pt x="0" y="524"/>
                </a:lnTo>
                <a:lnTo>
                  <a:pt x="384" y="0"/>
                </a:lnTo>
                <a:lnTo>
                  <a:pt x="1034" y="57"/>
                </a:lnTo>
                <a:lnTo>
                  <a:pt x="773" y="173"/>
                </a:lnTo>
                <a:lnTo>
                  <a:pt x="788" y="206"/>
                </a:lnTo>
                <a:lnTo>
                  <a:pt x="807" y="241"/>
                </a:lnTo>
                <a:lnTo>
                  <a:pt x="831" y="278"/>
                </a:lnTo>
                <a:lnTo>
                  <a:pt x="858" y="319"/>
                </a:lnTo>
                <a:lnTo>
                  <a:pt x="881" y="351"/>
                </a:lnTo>
                <a:lnTo>
                  <a:pt x="908" y="382"/>
                </a:lnTo>
                <a:lnTo>
                  <a:pt x="933" y="414"/>
                </a:lnTo>
                <a:lnTo>
                  <a:pt x="960" y="441"/>
                </a:lnTo>
                <a:lnTo>
                  <a:pt x="988" y="466"/>
                </a:lnTo>
                <a:lnTo>
                  <a:pt x="1018" y="494"/>
                </a:lnTo>
                <a:lnTo>
                  <a:pt x="1048" y="518"/>
                </a:lnTo>
                <a:lnTo>
                  <a:pt x="1076" y="541"/>
                </a:lnTo>
                <a:lnTo>
                  <a:pt x="1105" y="562"/>
                </a:lnTo>
                <a:lnTo>
                  <a:pt x="1139" y="584"/>
                </a:lnTo>
                <a:lnTo>
                  <a:pt x="1174" y="604"/>
                </a:lnTo>
                <a:lnTo>
                  <a:pt x="1199" y="615"/>
                </a:lnTo>
                <a:lnTo>
                  <a:pt x="1223" y="628"/>
                </a:lnTo>
                <a:lnTo>
                  <a:pt x="971" y="1163"/>
                </a:lnTo>
                <a:close/>
              </a:path>
            </a:pathLst>
          </a:custGeom>
          <a:solidFill>
            <a:srgbClr val="FF00FF"/>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5" name="Freeform 5"/>
          <p:cNvSpPr>
            <a:spLocks/>
          </p:cNvSpPr>
          <p:nvPr/>
        </p:nvSpPr>
        <p:spPr bwMode="auto">
          <a:xfrm>
            <a:off x="3276600" y="2062163"/>
            <a:ext cx="1685925" cy="887412"/>
          </a:xfrm>
          <a:custGeom>
            <a:avLst/>
            <a:gdLst>
              <a:gd name="T0" fmla="*/ 2147483647 w 1329"/>
              <a:gd name="T1" fmla="*/ 0 h 1063"/>
              <a:gd name="T2" fmla="*/ 2147483647 w 1329"/>
              <a:gd name="T3" fmla="*/ 2147483647 h 1063"/>
              <a:gd name="T4" fmla="*/ 2147483647 w 1329"/>
              <a:gd name="T5" fmla="*/ 2147483647 h 1063"/>
              <a:gd name="T6" fmla="*/ 2147483647 w 1329"/>
              <a:gd name="T7" fmla="*/ 2147483647 h 1063"/>
              <a:gd name="T8" fmla="*/ 2147483647 w 1329"/>
              <a:gd name="T9" fmla="*/ 2147483647 h 1063"/>
              <a:gd name="T10" fmla="*/ 2147483647 w 1329"/>
              <a:gd name="T11" fmla="*/ 2147483647 h 1063"/>
              <a:gd name="T12" fmla="*/ 2147483647 w 1329"/>
              <a:gd name="T13" fmla="*/ 2147483647 h 1063"/>
              <a:gd name="T14" fmla="*/ 2147483647 w 1329"/>
              <a:gd name="T15" fmla="*/ 2147483647 h 1063"/>
              <a:gd name="T16" fmla="*/ 2147483647 w 1329"/>
              <a:gd name="T17" fmla="*/ 2147483647 h 1063"/>
              <a:gd name="T18" fmla="*/ 2147483647 w 1329"/>
              <a:gd name="T19" fmla="*/ 2147483647 h 1063"/>
              <a:gd name="T20" fmla="*/ 2147483647 w 1329"/>
              <a:gd name="T21" fmla="*/ 2147483647 h 1063"/>
              <a:gd name="T22" fmla="*/ 2147483647 w 1329"/>
              <a:gd name="T23" fmla="*/ 2147483647 h 1063"/>
              <a:gd name="T24" fmla="*/ 2147483647 w 1329"/>
              <a:gd name="T25" fmla="*/ 2147483647 h 1063"/>
              <a:gd name="T26" fmla="*/ 2147483647 w 1329"/>
              <a:gd name="T27" fmla="*/ 2147483647 h 1063"/>
              <a:gd name="T28" fmla="*/ 2147483647 w 1329"/>
              <a:gd name="T29" fmla="*/ 2147483647 h 1063"/>
              <a:gd name="T30" fmla="*/ 2147483647 w 1329"/>
              <a:gd name="T31" fmla="*/ 2147483647 h 1063"/>
              <a:gd name="T32" fmla="*/ 2147483647 w 1329"/>
              <a:gd name="T33" fmla="*/ 2147483647 h 1063"/>
              <a:gd name="T34" fmla="*/ 2147483647 w 1329"/>
              <a:gd name="T35" fmla="*/ 2147483647 h 1063"/>
              <a:gd name="T36" fmla="*/ 2147483647 w 1329"/>
              <a:gd name="T37" fmla="*/ 2147483647 h 1063"/>
              <a:gd name="T38" fmla="*/ 2147483647 w 1329"/>
              <a:gd name="T39" fmla="*/ 2147483647 h 1063"/>
              <a:gd name="T40" fmla="*/ 2147483647 w 1329"/>
              <a:gd name="T41" fmla="*/ 2147483647 h 1063"/>
              <a:gd name="T42" fmla="*/ 2147483647 w 1329"/>
              <a:gd name="T43" fmla="*/ 2147483647 h 1063"/>
              <a:gd name="T44" fmla="*/ 2147483647 w 1329"/>
              <a:gd name="T45" fmla="*/ 2147483647 h 1063"/>
              <a:gd name="T46" fmla="*/ 2147483647 w 1329"/>
              <a:gd name="T47" fmla="*/ 2147483647 h 1063"/>
              <a:gd name="T48" fmla="*/ 2147483647 w 1329"/>
              <a:gd name="T49" fmla="*/ 2147483647 h 1063"/>
              <a:gd name="T50" fmla="*/ 2147483647 w 1329"/>
              <a:gd name="T51" fmla="*/ 2147483647 h 1063"/>
              <a:gd name="T52" fmla="*/ 2147483647 w 1329"/>
              <a:gd name="T53" fmla="*/ 2147483647 h 1063"/>
              <a:gd name="T54" fmla="*/ 2147483647 w 1329"/>
              <a:gd name="T55" fmla="*/ 2147483647 h 1063"/>
              <a:gd name="T56" fmla="*/ 2147483647 w 1329"/>
              <a:gd name="T57" fmla="*/ 2147483647 h 1063"/>
              <a:gd name="T58" fmla="*/ 2147483647 w 1329"/>
              <a:gd name="T59" fmla="*/ 2147483647 h 1063"/>
              <a:gd name="T60" fmla="*/ 2147483647 w 1329"/>
              <a:gd name="T61" fmla="*/ 2147483647 h 1063"/>
              <a:gd name="T62" fmla="*/ 2147483647 w 1329"/>
              <a:gd name="T63" fmla="*/ 2147483647 h 1063"/>
              <a:gd name="T64" fmla="*/ 2147483647 w 1329"/>
              <a:gd name="T65" fmla="*/ 2147483647 h 1063"/>
              <a:gd name="T66" fmla="*/ 2147483647 w 1329"/>
              <a:gd name="T67" fmla="*/ 2147483647 h 1063"/>
              <a:gd name="T68" fmla="*/ 2147483647 w 1329"/>
              <a:gd name="T69" fmla="*/ 2147483647 h 1063"/>
              <a:gd name="T70" fmla="*/ 2147483647 w 1329"/>
              <a:gd name="T71" fmla="*/ 2147483647 h 1063"/>
              <a:gd name="T72" fmla="*/ 2147483647 w 1329"/>
              <a:gd name="T73" fmla="*/ 2147483647 h 1063"/>
              <a:gd name="T74" fmla="*/ 2147483647 w 1329"/>
              <a:gd name="T75" fmla="*/ 2147483647 h 1063"/>
              <a:gd name="T76" fmla="*/ 2147483647 w 1329"/>
              <a:gd name="T77" fmla="*/ 2147483647 h 1063"/>
              <a:gd name="T78" fmla="*/ 2147483647 w 1329"/>
              <a:gd name="T79" fmla="*/ 2147483647 h 1063"/>
              <a:gd name="T80" fmla="*/ 2147483647 w 1329"/>
              <a:gd name="T81" fmla="*/ 2147483647 h 1063"/>
              <a:gd name="T82" fmla="*/ 2147483647 w 1329"/>
              <a:gd name="T83" fmla="*/ 2147483647 h 1063"/>
              <a:gd name="T84" fmla="*/ 2147483647 w 1329"/>
              <a:gd name="T85" fmla="*/ 2147483647 h 1063"/>
              <a:gd name="T86" fmla="*/ 2147483647 w 1329"/>
              <a:gd name="T87" fmla="*/ 2147483647 h 1063"/>
              <a:gd name="T88" fmla="*/ 2147483647 w 1329"/>
              <a:gd name="T89" fmla="*/ 2147483647 h 1063"/>
              <a:gd name="T90" fmla="*/ 2147483647 w 1329"/>
              <a:gd name="T91" fmla="*/ 2147483647 h 1063"/>
              <a:gd name="T92" fmla="*/ 2147483647 w 1329"/>
              <a:gd name="T93" fmla="*/ 2147483647 h 1063"/>
              <a:gd name="T94" fmla="*/ 2147483647 w 1329"/>
              <a:gd name="T95" fmla="*/ 2147483647 h 1063"/>
              <a:gd name="T96" fmla="*/ 2147483647 w 1329"/>
              <a:gd name="T97" fmla="*/ 2147483647 h 1063"/>
              <a:gd name="T98" fmla="*/ 2147483647 w 1329"/>
              <a:gd name="T99" fmla="*/ 2147483647 h 1063"/>
              <a:gd name="T100" fmla="*/ 2147483647 w 1329"/>
              <a:gd name="T101" fmla="*/ 2147483647 h 1063"/>
              <a:gd name="T102" fmla="*/ 2147483647 w 1329"/>
              <a:gd name="T103" fmla="*/ 2147483647 h 1063"/>
              <a:gd name="T104" fmla="*/ 2147483647 w 1329"/>
              <a:gd name="T105" fmla="*/ 2147483647 h 1063"/>
              <a:gd name="T106" fmla="*/ 2147483647 w 1329"/>
              <a:gd name="T107" fmla="*/ 2147483647 h 1063"/>
              <a:gd name="T108" fmla="*/ 2147483647 w 1329"/>
              <a:gd name="T109" fmla="*/ 2147483647 h 1063"/>
              <a:gd name="T110" fmla="*/ 0 w 1329"/>
              <a:gd name="T111" fmla="*/ 2147483647 h 1063"/>
              <a:gd name="T112" fmla="*/ 2147483647 w 1329"/>
              <a:gd name="T113" fmla="*/ 0 h 10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9"/>
              <a:gd name="T172" fmla="*/ 0 h 1063"/>
              <a:gd name="T173" fmla="*/ 1329 w 1329"/>
              <a:gd name="T174" fmla="*/ 1063 h 10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9" h="1063">
                <a:moveTo>
                  <a:pt x="533" y="0"/>
                </a:moveTo>
                <a:lnTo>
                  <a:pt x="422" y="274"/>
                </a:lnTo>
                <a:lnTo>
                  <a:pt x="448" y="285"/>
                </a:lnTo>
                <a:lnTo>
                  <a:pt x="471" y="291"/>
                </a:lnTo>
                <a:lnTo>
                  <a:pt x="498" y="299"/>
                </a:lnTo>
                <a:lnTo>
                  <a:pt x="528" y="307"/>
                </a:lnTo>
                <a:lnTo>
                  <a:pt x="562" y="313"/>
                </a:lnTo>
                <a:lnTo>
                  <a:pt x="594" y="318"/>
                </a:lnTo>
                <a:lnTo>
                  <a:pt x="625" y="323"/>
                </a:lnTo>
                <a:lnTo>
                  <a:pt x="662" y="327"/>
                </a:lnTo>
                <a:lnTo>
                  <a:pt x="699" y="331"/>
                </a:lnTo>
                <a:lnTo>
                  <a:pt x="767" y="331"/>
                </a:lnTo>
                <a:lnTo>
                  <a:pt x="803" y="329"/>
                </a:lnTo>
                <a:lnTo>
                  <a:pt x="835" y="326"/>
                </a:lnTo>
                <a:lnTo>
                  <a:pt x="868" y="321"/>
                </a:lnTo>
                <a:lnTo>
                  <a:pt x="903" y="315"/>
                </a:lnTo>
                <a:lnTo>
                  <a:pt x="932" y="310"/>
                </a:lnTo>
                <a:lnTo>
                  <a:pt x="970" y="301"/>
                </a:lnTo>
                <a:lnTo>
                  <a:pt x="1005" y="290"/>
                </a:lnTo>
                <a:lnTo>
                  <a:pt x="1329" y="803"/>
                </a:lnTo>
                <a:lnTo>
                  <a:pt x="1298" y="815"/>
                </a:lnTo>
                <a:lnTo>
                  <a:pt x="1268" y="826"/>
                </a:lnTo>
                <a:lnTo>
                  <a:pt x="1241" y="836"/>
                </a:lnTo>
                <a:lnTo>
                  <a:pt x="1213" y="845"/>
                </a:lnTo>
                <a:lnTo>
                  <a:pt x="1186" y="853"/>
                </a:lnTo>
                <a:lnTo>
                  <a:pt x="1158" y="863"/>
                </a:lnTo>
                <a:lnTo>
                  <a:pt x="1132" y="869"/>
                </a:lnTo>
                <a:lnTo>
                  <a:pt x="1106" y="875"/>
                </a:lnTo>
                <a:lnTo>
                  <a:pt x="1079" y="881"/>
                </a:lnTo>
                <a:lnTo>
                  <a:pt x="1049" y="889"/>
                </a:lnTo>
                <a:lnTo>
                  <a:pt x="1014" y="894"/>
                </a:lnTo>
                <a:lnTo>
                  <a:pt x="986" y="900"/>
                </a:lnTo>
                <a:lnTo>
                  <a:pt x="954" y="907"/>
                </a:lnTo>
                <a:lnTo>
                  <a:pt x="921" y="911"/>
                </a:lnTo>
                <a:lnTo>
                  <a:pt x="887" y="915"/>
                </a:lnTo>
                <a:lnTo>
                  <a:pt x="849" y="916"/>
                </a:lnTo>
                <a:lnTo>
                  <a:pt x="813" y="919"/>
                </a:lnTo>
                <a:lnTo>
                  <a:pt x="778" y="919"/>
                </a:lnTo>
                <a:lnTo>
                  <a:pt x="740" y="919"/>
                </a:lnTo>
                <a:lnTo>
                  <a:pt x="693" y="919"/>
                </a:lnTo>
                <a:lnTo>
                  <a:pt x="651" y="918"/>
                </a:lnTo>
                <a:lnTo>
                  <a:pt x="621" y="916"/>
                </a:lnTo>
                <a:lnTo>
                  <a:pt x="588" y="915"/>
                </a:lnTo>
                <a:lnTo>
                  <a:pt x="553" y="911"/>
                </a:lnTo>
                <a:lnTo>
                  <a:pt x="514" y="905"/>
                </a:lnTo>
                <a:lnTo>
                  <a:pt x="481" y="899"/>
                </a:lnTo>
                <a:lnTo>
                  <a:pt x="448" y="894"/>
                </a:lnTo>
                <a:lnTo>
                  <a:pt x="408" y="885"/>
                </a:lnTo>
                <a:lnTo>
                  <a:pt x="378" y="877"/>
                </a:lnTo>
                <a:lnTo>
                  <a:pt x="341" y="869"/>
                </a:lnTo>
                <a:lnTo>
                  <a:pt x="307" y="859"/>
                </a:lnTo>
                <a:lnTo>
                  <a:pt x="274" y="850"/>
                </a:lnTo>
                <a:lnTo>
                  <a:pt x="240" y="837"/>
                </a:lnTo>
                <a:lnTo>
                  <a:pt x="197" y="822"/>
                </a:lnTo>
                <a:lnTo>
                  <a:pt x="97" y="1063"/>
                </a:lnTo>
                <a:lnTo>
                  <a:pt x="0" y="381"/>
                </a:lnTo>
                <a:lnTo>
                  <a:pt x="533" y="0"/>
                </a:lnTo>
                <a:close/>
              </a:path>
            </a:pathLst>
          </a:custGeom>
          <a:solidFill>
            <a:srgbClr val="FFFF00"/>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6" name="Freeform 6"/>
          <p:cNvSpPr>
            <a:spLocks/>
          </p:cNvSpPr>
          <p:nvPr/>
        </p:nvSpPr>
        <p:spPr bwMode="auto">
          <a:xfrm rot="10800000">
            <a:off x="1476375" y="2565400"/>
            <a:ext cx="1466850" cy="963613"/>
          </a:xfrm>
          <a:custGeom>
            <a:avLst/>
            <a:gdLst>
              <a:gd name="T0" fmla="*/ 2147483647 w 1154"/>
              <a:gd name="T1" fmla="*/ 2147483647 h 1154"/>
              <a:gd name="T2" fmla="*/ 2147483647 w 1154"/>
              <a:gd name="T3" fmla="*/ 2147483647 h 1154"/>
              <a:gd name="T4" fmla="*/ 2147483647 w 1154"/>
              <a:gd name="T5" fmla="*/ 2147483647 h 1154"/>
              <a:gd name="T6" fmla="*/ 2147483647 w 1154"/>
              <a:gd name="T7" fmla="*/ 2147483647 h 1154"/>
              <a:gd name="T8" fmla="*/ 2147483647 w 1154"/>
              <a:gd name="T9" fmla="*/ 2147483647 h 1154"/>
              <a:gd name="T10" fmla="*/ 2147483647 w 1154"/>
              <a:gd name="T11" fmla="*/ 2147483647 h 1154"/>
              <a:gd name="T12" fmla="*/ 2147483647 w 1154"/>
              <a:gd name="T13" fmla="*/ 2147483647 h 1154"/>
              <a:gd name="T14" fmla="*/ 2147483647 w 1154"/>
              <a:gd name="T15" fmla="*/ 2147483647 h 1154"/>
              <a:gd name="T16" fmla="*/ 2147483647 w 1154"/>
              <a:gd name="T17" fmla="*/ 2147483647 h 1154"/>
              <a:gd name="T18" fmla="*/ 2147483647 w 1154"/>
              <a:gd name="T19" fmla="*/ 2147483647 h 1154"/>
              <a:gd name="T20" fmla="*/ 2147483647 w 1154"/>
              <a:gd name="T21" fmla="*/ 2147483647 h 1154"/>
              <a:gd name="T22" fmla="*/ 2147483647 w 1154"/>
              <a:gd name="T23" fmla="*/ 2147483647 h 1154"/>
              <a:gd name="T24" fmla="*/ 2147483647 w 1154"/>
              <a:gd name="T25" fmla="*/ 2147483647 h 1154"/>
              <a:gd name="T26" fmla="*/ 2147483647 w 1154"/>
              <a:gd name="T27" fmla="*/ 2147483647 h 1154"/>
              <a:gd name="T28" fmla="*/ 2147483647 w 1154"/>
              <a:gd name="T29" fmla="*/ 2147483647 h 1154"/>
              <a:gd name="T30" fmla="*/ 2147483647 w 1154"/>
              <a:gd name="T31" fmla="*/ 2147483647 h 1154"/>
              <a:gd name="T32" fmla="*/ 2147483647 w 1154"/>
              <a:gd name="T33" fmla="*/ 2147483647 h 1154"/>
              <a:gd name="T34" fmla="*/ 2147483647 w 1154"/>
              <a:gd name="T35" fmla="*/ 2147483647 h 1154"/>
              <a:gd name="T36" fmla="*/ 2147483647 w 1154"/>
              <a:gd name="T37" fmla="*/ 2147483647 h 1154"/>
              <a:gd name="T38" fmla="*/ 2147483647 w 1154"/>
              <a:gd name="T39" fmla="*/ 2147483647 h 1154"/>
              <a:gd name="T40" fmla="*/ 2147483647 w 1154"/>
              <a:gd name="T41" fmla="*/ 2147483647 h 1154"/>
              <a:gd name="T42" fmla="*/ 2147483647 w 1154"/>
              <a:gd name="T43" fmla="*/ 2147483647 h 1154"/>
              <a:gd name="T44" fmla="*/ 2147483647 w 1154"/>
              <a:gd name="T45" fmla="*/ 2147483647 h 1154"/>
              <a:gd name="T46" fmla="*/ 2147483647 w 1154"/>
              <a:gd name="T47" fmla="*/ 2147483647 h 1154"/>
              <a:gd name="T48" fmla="*/ 2147483647 w 1154"/>
              <a:gd name="T49" fmla="*/ 2147483647 h 1154"/>
              <a:gd name="T50" fmla="*/ 2147483647 w 1154"/>
              <a:gd name="T51" fmla="*/ 2147483647 h 1154"/>
              <a:gd name="T52" fmla="*/ 2147483647 w 1154"/>
              <a:gd name="T53" fmla="*/ 2147483647 h 1154"/>
              <a:gd name="T54" fmla="*/ 2147483647 w 1154"/>
              <a:gd name="T55" fmla="*/ 2147483647 h 1154"/>
              <a:gd name="T56" fmla="*/ 2147483647 w 1154"/>
              <a:gd name="T57" fmla="*/ 2147483647 h 1154"/>
              <a:gd name="T58" fmla="*/ 2147483647 w 1154"/>
              <a:gd name="T59" fmla="*/ 2147483647 h 1154"/>
              <a:gd name="T60" fmla="*/ 2147483647 w 1154"/>
              <a:gd name="T61" fmla="*/ 2147483647 h 1154"/>
              <a:gd name="T62" fmla="*/ 2147483647 w 1154"/>
              <a:gd name="T63" fmla="*/ 2147483647 h 1154"/>
              <a:gd name="T64" fmla="*/ 2147483647 w 1154"/>
              <a:gd name="T65" fmla="*/ 2147483647 h 1154"/>
              <a:gd name="T66" fmla="*/ 2147483647 w 1154"/>
              <a:gd name="T67" fmla="*/ 2147483647 h 1154"/>
              <a:gd name="T68" fmla="*/ 2147483647 w 1154"/>
              <a:gd name="T69" fmla="*/ 2147483647 h 1154"/>
              <a:gd name="T70" fmla="*/ 0 w 1154"/>
              <a:gd name="T71" fmla="*/ 2147483647 h 1154"/>
              <a:gd name="T72" fmla="*/ 2147483647 w 1154"/>
              <a:gd name="T73" fmla="*/ 2147483647 h 1154"/>
              <a:gd name="T74" fmla="*/ 2147483647 w 1154"/>
              <a:gd name="T75" fmla="*/ 2147483647 h 1154"/>
              <a:gd name="T76" fmla="*/ 2147483647 w 1154"/>
              <a:gd name="T77" fmla="*/ 2147483647 h 1154"/>
              <a:gd name="T78" fmla="*/ 2147483647 w 1154"/>
              <a:gd name="T79" fmla="*/ 2147483647 h 1154"/>
              <a:gd name="T80" fmla="*/ 2147483647 w 1154"/>
              <a:gd name="T81" fmla="*/ 2147483647 h 1154"/>
              <a:gd name="T82" fmla="*/ 2147483647 w 1154"/>
              <a:gd name="T83" fmla="*/ 2147483647 h 1154"/>
              <a:gd name="T84" fmla="*/ 2147483647 w 1154"/>
              <a:gd name="T85" fmla="*/ 2147483647 h 1154"/>
              <a:gd name="T86" fmla="*/ 2147483647 w 1154"/>
              <a:gd name="T87" fmla="*/ 2147483647 h 1154"/>
              <a:gd name="T88" fmla="*/ 2147483647 w 1154"/>
              <a:gd name="T89" fmla="*/ 2147483647 h 1154"/>
              <a:gd name="T90" fmla="*/ 2147483647 w 1154"/>
              <a:gd name="T91" fmla="*/ 2147483647 h 1154"/>
              <a:gd name="T92" fmla="*/ 2147483647 w 1154"/>
              <a:gd name="T93" fmla="*/ 2147483647 h 1154"/>
              <a:gd name="T94" fmla="*/ 2147483647 w 1154"/>
              <a:gd name="T95" fmla="*/ 2147483647 h 1154"/>
              <a:gd name="T96" fmla="*/ 2147483647 w 1154"/>
              <a:gd name="T97" fmla="*/ 2147483647 h 1154"/>
              <a:gd name="T98" fmla="*/ 2147483647 w 1154"/>
              <a:gd name="T99" fmla="*/ 2147483647 h 1154"/>
              <a:gd name="T100" fmla="*/ 2147483647 w 1154"/>
              <a:gd name="T101" fmla="*/ 2147483647 h 1154"/>
              <a:gd name="T102" fmla="*/ 2147483647 w 1154"/>
              <a:gd name="T103" fmla="*/ 2147483647 h 1154"/>
              <a:gd name="T104" fmla="*/ 2147483647 w 1154"/>
              <a:gd name="T105" fmla="*/ 2147483647 h 1154"/>
              <a:gd name="T106" fmla="*/ 2147483647 w 1154"/>
              <a:gd name="T107" fmla="*/ 2147483647 h 1154"/>
              <a:gd name="T108" fmla="*/ 2147483647 w 1154"/>
              <a:gd name="T109" fmla="*/ 0 h 1154"/>
              <a:gd name="T110" fmla="*/ 2147483647 w 1154"/>
              <a:gd name="T111" fmla="*/ 2147483647 h 1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4"/>
              <a:gd name="T169" fmla="*/ 0 h 1154"/>
              <a:gd name="T170" fmla="*/ 1154 w 1154"/>
              <a:gd name="T171" fmla="*/ 1154 h 1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4" h="1154">
                <a:moveTo>
                  <a:pt x="1154" y="254"/>
                </a:moveTo>
                <a:lnTo>
                  <a:pt x="1140" y="279"/>
                </a:lnTo>
                <a:lnTo>
                  <a:pt x="1131" y="299"/>
                </a:lnTo>
                <a:lnTo>
                  <a:pt x="1118" y="321"/>
                </a:lnTo>
                <a:lnTo>
                  <a:pt x="1108" y="342"/>
                </a:lnTo>
                <a:lnTo>
                  <a:pt x="1096" y="364"/>
                </a:lnTo>
                <a:lnTo>
                  <a:pt x="1082" y="386"/>
                </a:lnTo>
                <a:lnTo>
                  <a:pt x="1069" y="406"/>
                </a:lnTo>
                <a:lnTo>
                  <a:pt x="1055" y="428"/>
                </a:lnTo>
                <a:lnTo>
                  <a:pt x="1038" y="452"/>
                </a:lnTo>
                <a:lnTo>
                  <a:pt x="1020" y="477"/>
                </a:lnTo>
                <a:lnTo>
                  <a:pt x="1006" y="498"/>
                </a:lnTo>
                <a:lnTo>
                  <a:pt x="989" y="518"/>
                </a:lnTo>
                <a:lnTo>
                  <a:pt x="970" y="543"/>
                </a:lnTo>
                <a:lnTo>
                  <a:pt x="951" y="568"/>
                </a:lnTo>
                <a:lnTo>
                  <a:pt x="932" y="590"/>
                </a:lnTo>
                <a:lnTo>
                  <a:pt x="912" y="614"/>
                </a:lnTo>
                <a:lnTo>
                  <a:pt x="894" y="633"/>
                </a:lnTo>
                <a:lnTo>
                  <a:pt x="869" y="660"/>
                </a:lnTo>
                <a:lnTo>
                  <a:pt x="849" y="682"/>
                </a:lnTo>
                <a:lnTo>
                  <a:pt x="828" y="701"/>
                </a:lnTo>
                <a:lnTo>
                  <a:pt x="805" y="723"/>
                </a:lnTo>
                <a:lnTo>
                  <a:pt x="787" y="738"/>
                </a:lnTo>
                <a:lnTo>
                  <a:pt x="765" y="757"/>
                </a:lnTo>
                <a:lnTo>
                  <a:pt x="743" y="776"/>
                </a:lnTo>
                <a:lnTo>
                  <a:pt x="718" y="797"/>
                </a:lnTo>
                <a:lnTo>
                  <a:pt x="696" y="814"/>
                </a:lnTo>
                <a:lnTo>
                  <a:pt x="671" y="833"/>
                </a:lnTo>
                <a:lnTo>
                  <a:pt x="639" y="855"/>
                </a:lnTo>
                <a:lnTo>
                  <a:pt x="613" y="874"/>
                </a:lnTo>
                <a:lnTo>
                  <a:pt x="584" y="894"/>
                </a:lnTo>
                <a:lnTo>
                  <a:pt x="554" y="915"/>
                </a:lnTo>
                <a:lnTo>
                  <a:pt x="523" y="932"/>
                </a:lnTo>
                <a:lnTo>
                  <a:pt x="682" y="1154"/>
                </a:lnTo>
                <a:lnTo>
                  <a:pt x="47" y="869"/>
                </a:lnTo>
                <a:lnTo>
                  <a:pt x="0" y="306"/>
                </a:lnTo>
                <a:lnTo>
                  <a:pt x="132" y="465"/>
                </a:lnTo>
                <a:lnTo>
                  <a:pt x="162" y="450"/>
                </a:lnTo>
                <a:lnTo>
                  <a:pt x="192" y="435"/>
                </a:lnTo>
                <a:lnTo>
                  <a:pt x="232" y="416"/>
                </a:lnTo>
                <a:lnTo>
                  <a:pt x="269" y="394"/>
                </a:lnTo>
                <a:lnTo>
                  <a:pt x="309" y="367"/>
                </a:lnTo>
                <a:lnTo>
                  <a:pt x="342" y="343"/>
                </a:lnTo>
                <a:lnTo>
                  <a:pt x="373" y="317"/>
                </a:lnTo>
                <a:lnTo>
                  <a:pt x="405" y="290"/>
                </a:lnTo>
                <a:lnTo>
                  <a:pt x="430" y="265"/>
                </a:lnTo>
                <a:lnTo>
                  <a:pt x="457" y="236"/>
                </a:lnTo>
                <a:lnTo>
                  <a:pt x="485" y="205"/>
                </a:lnTo>
                <a:lnTo>
                  <a:pt x="509" y="177"/>
                </a:lnTo>
                <a:lnTo>
                  <a:pt x="532" y="147"/>
                </a:lnTo>
                <a:lnTo>
                  <a:pt x="553" y="120"/>
                </a:lnTo>
                <a:lnTo>
                  <a:pt x="575" y="84"/>
                </a:lnTo>
                <a:lnTo>
                  <a:pt x="595" y="51"/>
                </a:lnTo>
                <a:lnTo>
                  <a:pt x="606" y="25"/>
                </a:lnTo>
                <a:lnTo>
                  <a:pt x="617" y="0"/>
                </a:lnTo>
                <a:lnTo>
                  <a:pt x="1154" y="254"/>
                </a:lnTo>
                <a:close/>
              </a:path>
            </a:pathLst>
          </a:custGeom>
          <a:solidFill>
            <a:srgbClr val="008080"/>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7" name="Freeform 7"/>
          <p:cNvSpPr>
            <a:spLocks/>
          </p:cNvSpPr>
          <p:nvPr/>
        </p:nvSpPr>
        <p:spPr bwMode="auto">
          <a:xfrm>
            <a:off x="2627313" y="549275"/>
            <a:ext cx="1352550" cy="1120775"/>
          </a:xfrm>
          <a:custGeom>
            <a:avLst/>
            <a:gdLst>
              <a:gd name="T0" fmla="*/ 0 w 1064"/>
              <a:gd name="T1" fmla="*/ 2147483647 h 1343"/>
              <a:gd name="T2" fmla="*/ 2147483647 w 1064"/>
              <a:gd name="T3" fmla="*/ 2147483647 h 1343"/>
              <a:gd name="T4" fmla="*/ 2147483647 w 1064"/>
              <a:gd name="T5" fmla="*/ 2147483647 h 1343"/>
              <a:gd name="T6" fmla="*/ 2147483647 w 1064"/>
              <a:gd name="T7" fmla="*/ 2147483647 h 1343"/>
              <a:gd name="T8" fmla="*/ 2147483647 w 1064"/>
              <a:gd name="T9" fmla="*/ 2147483647 h 1343"/>
              <a:gd name="T10" fmla="*/ 2147483647 w 1064"/>
              <a:gd name="T11" fmla="*/ 2147483647 h 1343"/>
              <a:gd name="T12" fmla="*/ 2147483647 w 1064"/>
              <a:gd name="T13" fmla="*/ 2147483647 h 1343"/>
              <a:gd name="T14" fmla="*/ 2147483647 w 1064"/>
              <a:gd name="T15" fmla="*/ 2147483647 h 1343"/>
              <a:gd name="T16" fmla="*/ 2147483647 w 1064"/>
              <a:gd name="T17" fmla="*/ 2147483647 h 1343"/>
              <a:gd name="T18" fmla="*/ 2147483647 w 1064"/>
              <a:gd name="T19" fmla="*/ 2147483647 h 1343"/>
              <a:gd name="T20" fmla="*/ 2147483647 w 1064"/>
              <a:gd name="T21" fmla="*/ 2147483647 h 1343"/>
              <a:gd name="T22" fmla="*/ 2147483647 w 1064"/>
              <a:gd name="T23" fmla="*/ 2147483647 h 1343"/>
              <a:gd name="T24" fmla="*/ 2147483647 w 1064"/>
              <a:gd name="T25" fmla="*/ 2147483647 h 1343"/>
              <a:gd name="T26" fmla="*/ 2147483647 w 1064"/>
              <a:gd name="T27" fmla="*/ 2147483647 h 1343"/>
              <a:gd name="T28" fmla="*/ 2147483647 w 1064"/>
              <a:gd name="T29" fmla="*/ 2147483647 h 1343"/>
              <a:gd name="T30" fmla="*/ 2147483647 w 1064"/>
              <a:gd name="T31" fmla="*/ 2147483647 h 1343"/>
              <a:gd name="T32" fmla="*/ 2147483647 w 1064"/>
              <a:gd name="T33" fmla="*/ 2147483647 h 1343"/>
              <a:gd name="T34" fmla="*/ 2147483647 w 1064"/>
              <a:gd name="T35" fmla="*/ 2147483647 h 1343"/>
              <a:gd name="T36" fmla="*/ 2147483647 w 1064"/>
              <a:gd name="T37" fmla="*/ 2147483647 h 1343"/>
              <a:gd name="T38" fmla="*/ 2147483647 w 1064"/>
              <a:gd name="T39" fmla="*/ 2147483647 h 1343"/>
              <a:gd name="T40" fmla="*/ 2147483647 w 1064"/>
              <a:gd name="T41" fmla="*/ 0 h 1343"/>
              <a:gd name="T42" fmla="*/ 2147483647 w 1064"/>
              <a:gd name="T43" fmla="*/ 2147483647 h 1343"/>
              <a:gd name="T44" fmla="*/ 2147483647 w 1064"/>
              <a:gd name="T45" fmla="*/ 2147483647 h 1343"/>
              <a:gd name="T46" fmla="*/ 2147483647 w 1064"/>
              <a:gd name="T47" fmla="*/ 2147483647 h 1343"/>
              <a:gd name="T48" fmla="*/ 2147483647 w 1064"/>
              <a:gd name="T49" fmla="*/ 2147483647 h 1343"/>
              <a:gd name="T50" fmla="*/ 2147483647 w 1064"/>
              <a:gd name="T51" fmla="*/ 2147483647 h 1343"/>
              <a:gd name="T52" fmla="*/ 2147483647 w 1064"/>
              <a:gd name="T53" fmla="*/ 2147483647 h 1343"/>
              <a:gd name="T54" fmla="*/ 2147483647 w 1064"/>
              <a:gd name="T55" fmla="*/ 2147483647 h 1343"/>
              <a:gd name="T56" fmla="*/ 2147483647 w 1064"/>
              <a:gd name="T57" fmla="*/ 2147483647 h 1343"/>
              <a:gd name="T58" fmla="*/ 2147483647 w 1064"/>
              <a:gd name="T59" fmla="*/ 2147483647 h 1343"/>
              <a:gd name="T60" fmla="*/ 2147483647 w 1064"/>
              <a:gd name="T61" fmla="*/ 2147483647 h 1343"/>
              <a:gd name="T62" fmla="*/ 2147483647 w 1064"/>
              <a:gd name="T63" fmla="*/ 2147483647 h 1343"/>
              <a:gd name="T64" fmla="*/ 2147483647 w 1064"/>
              <a:gd name="T65" fmla="*/ 2147483647 h 1343"/>
              <a:gd name="T66" fmla="*/ 2147483647 w 1064"/>
              <a:gd name="T67" fmla="*/ 2147483647 h 1343"/>
              <a:gd name="T68" fmla="*/ 2147483647 w 1064"/>
              <a:gd name="T69" fmla="*/ 2147483647 h 1343"/>
              <a:gd name="T70" fmla="*/ 2147483647 w 1064"/>
              <a:gd name="T71" fmla="*/ 2147483647 h 1343"/>
              <a:gd name="T72" fmla="*/ 2147483647 w 1064"/>
              <a:gd name="T73" fmla="*/ 2147483647 h 1343"/>
              <a:gd name="T74" fmla="*/ 2147483647 w 1064"/>
              <a:gd name="T75" fmla="*/ 2147483647 h 1343"/>
              <a:gd name="T76" fmla="*/ 2147483647 w 1064"/>
              <a:gd name="T77" fmla="*/ 2147483647 h 1343"/>
              <a:gd name="T78" fmla="*/ 2147483647 w 1064"/>
              <a:gd name="T79" fmla="*/ 2147483647 h 1343"/>
              <a:gd name="T80" fmla="*/ 2147483647 w 1064"/>
              <a:gd name="T81" fmla="*/ 2147483647 h 1343"/>
              <a:gd name="T82" fmla="*/ 2147483647 w 1064"/>
              <a:gd name="T83" fmla="*/ 2147483647 h 1343"/>
              <a:gd name="T84" fmla="*/ 2147483647 w 1064"/>
              <a:gd name="T85" fmla="*/ 2147483647 h 1343"/>
              <a:gd name="T86" fmla="*/ 2147483647 w 1064"/>
              <a:gd name="T87" fmla="*/ 2147483647 h 1343"/>
              <a:gd name="T88" fmla="*/ 2147483647 w 1064"/>
              <a:gd name="T89" fmla="*/ 2147483647 h 1343"/>
              <a:gd name="T90" fmla="*/ 2147483647 w 1064"/>
              <a:gd name="T91" fmla="*/ 2147483647 h 1343"/>
              <a:gd name="T92" fmla="*/ 2147483647 w 1064"/>
              <a:gd name="T93" fmla="*/ 2147483647 h 1343"/>
              <a:gd name="T94" fmla="*/ 2147483647 w 1064"/>
              <a:gd name="T95" fmla="*/ 2147483647 h 1343"/>
              <a:gd name="T96" fmla="*/ 2147483647 w 1064"/>
              <a:gd name="T97" fmla="*/ 2147483647 h 1343"/>
              <a:gd name="T98" fmla="*/ 2147483647 w 1064"/>
              <a:gd name="T99" fmla="*/ 2147483647 h 1343"/>
              <a:gd name="T100" fmla="*/ 2147483647 w 1064"/>
              <a:gd name="T101" fmla="*/ 2147483647 h 1343"/>
              <a:gd name="T102" fmla="*/ 2147483647 w 1064"/>
              <a:gd name="T103" fmla="*/ 2147483647 h 1343"/>
              <a:gd name="T104" fmla="*/ 2147483647 w 1064"/>
              <a:gd name="T105" fmla="*/ 2147483647 h 1343"/>
              <a:gd name="T106" fmla="*/ 2147483647 w 1064"/>
              <a:gd name="T107" fmla="*/ 2147483647 h 1343"/>
              <a:gd name="T108" fmla="*/ 2147483647 w 1064"/>
              <a:gd name="T109" fmla="*/ 2147483647 h 1343"/>
              <a:gd name="T110" fmla="*/ 2147483647 w 1064"/>
              <a:gd name="T111" fmla="*/ 2147483647 h 1343"/>
              <a:gd name="T112" fmla="*/ 2147483647 w 1064"/>
              <a:gd name="T113" fmla="*/ 2147483647 h 1343"/>
              <a:gd name="T114" fmla="*/ 2147483647 w 1064"/>
              <a:gd name="T115" fmla="*/ 2147483647 h 1343"/>
              <a:gd name="T116" fmla="*/ 0 w 1064"/>
              <a:gd name="T117" fmla="*/ 2147483647 h 1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4"/>
              <a:gd name="T178" fmla="*/ 0 h 1343"/>
              <a:gd name="T179" fmla="*/ 1064 w 1064"/>
              <a:gd name="T180" fmla="*/ 1343 h 1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4" h="1343">
                <a:moveTo>
                  <a:pt x="0" y="853"/>
                </a:moveTo>
                <a:lnTo>
                  <a:pt x="264" y="952"/>
                </a:lnTo>
                <a:lnTo>
                  <a:pt x="279" y="919"/>
                </a:lnTo>
                <a:lnTo>
                  <a:pt x="290" y="888"/>
                </a:lnTo>
                <a:lnTo>
                  <a:pt x="297" y="858"/>
                </a:lnTo>
                <a:lnTo>
                  <a:pt x="305" y="831"/>
                </a:lnTo>
                <a:lnTo>
                  <a:pt x="313" y="801"/>
                </a:lnTo>
                <a:lnTo>
                  <a:pt x="319" y="767"/>
                </a:lnTo>
                <a:lnTo>
                  <a:pt x="324" y="735"/>
                </a:lnTo>
                <a:lnTo>
                  <a:pt x="329" y="704"/>
                </a:lnTo>
                <a:lnTo>
                  <a:pt x="334" y="668"/>
                </a:lnTo>
                <a:lnTo>
                  <a:pt x="335" y="630"/>
                </a:lnTo>
                <a:lnTo>
                  <a:pt x="335" y="562"/>
                </a:lnTo>
                <a:lnTo>
                  <a:pt x="334" y="526"/>
                </a:lnTo>
                <a:lnTo>
                  <a:pt x="332" y="494"/>
                </a:lnTo>
                <a:lnTo>
                  <a:pt x="327" y="461"/>
                </a:lnTo>
                <a:lnTo>
                  <a:pt x="321" y="427"/>
                </a:lnTo>
                <a:lnTo>
                  <a:pt x="315" y="397"/>
                </a:lnTo>
                <a:lnTo>
                  <a:pt x="307" y="359"/>
                </a:lnTo>
                <a:lnTo>
                  <a:pt x="296" y="323"/>
                </a:lnTo>
                <a:lnTo>
                  <a:pt x="809" y="0"/>
                </a:lnTo>
                <a:lnTo>
                  <a:pt x="822" y="32"/>
                </a:lnTo>
                <a:lnTo>
                  <a:pt x="833" y="62"/>
                </a:lnTo>
                <a:lnTo>
                  <a:pt x="842" y="88"/>
                </a:lnTo>
                <a:lnTo>
                  <a:pt x="852" y="117"/>
                </a:lnTo>
                <a:lnTo>
                  <a:pt x="859" y="143"/>
                </a:lnTo>
                <a:lnTo>
                  <a:pt x="869" y="172"/>
                </a:lnTo>
                <a:lnTo>
                  <a:pt x="875" y="197"/>
                </a:lnTo>
                <a:lnTo>
                  <a:pt x="881" y="224"/>
                </a:lnTo>
                <a:lnTo>
                  <a:pt x="888" y="250"/>
                </a:lnTo>
                <a:lnTo>
                  <a:pt x="896" y="280"/>
                </a:lnTo>
                <a:lnTo>
                  <a:pt x="900" y="315"/>
                </a:lnTo>
                <a:lnTo>
                  <a:pt x="907" y="343"/>
                </a:lnTo>
                <a:lnTo>
                  <a:pt x="913" y="375"/>
                </a:lnTo>
                <a:lnTo>
                  <a:pt x="918" y="408"/>
                </a:lnTo>
                <a:lnTo>
                  <a:pt x="919" y="442"/>
                </a:lnTo>
                <a:lnTo>
                  <a:pt x="922" y="480"/>
                </a:lnTo>
                <a:lnTo>
                  <a:pt x="926" y="516"/>
                </a:lnTo>
                <a:lnTo>
                  <a:pt x="926" y="551"/>
                </a:lnTo>
                <a:lnTo>
                  <a:pt x="926" y="589"/>
                </a:lnTo>
                <a:lnTo>
                  <a:pt x="926" y="636"/>
                </a:lnTo>
                <a:lnTo>
                  <a:pt x="924" y="679"/>
                </a:lnTo>
                <a:lnTo>
                  <a:pt x="922" y="709"/>
                </a:lnTo>
                <a:lnTo>
                  <a:pt x="919" y="742"/>
                </a:lnTo>
                <a:lnTo>
                  <a:pt x="918" y="776"/>
                </a:lnTo>
                <a:lnTo>
                  <a:pt x="911" y="816"/>
                </a:lnTo>
                <a:lnTo>
                  <a:pt x="905" y="849"/>
                </a:lnTo>
                <a:lnTo>
                  <a:pt x="899" y="882"/>
                </a:lnTo>
                <a:lnTo>
                  <a:pt x="891" y="921"/>
                </a:lnTo>
                <a:lnTo>
                  <a:pt x="883" y="951"/>
                </a:lnTo>
                <a:lnTo>
                  <a:pt x="875" y="989"/>
                </a:lnTo>
                <a:lnTo>
                  <a:pt x="866" y="1022"/>
                </a:lnTo>
                <a:lnTo>
                  <a:pt x="855" y="1055"/>
                </a:lnTo>
                <a:lnTo>
                  <a:pt x="844" y="1089"/>
                </a:lnTo>
                <a:lnTo>
                  <a:pt x="830" y="1132"/>
                </a:lnTo>
                <a:lnTo>
                  <a:pt x="814" y="1174"/>
                </a:lnTo>
                <a:lnTo>
                  <a:pt x="1064" y="1277"/>
                </a:lnTo>
                <a:lnTo>
                  <a:pt x="436" y="1343"/>
                </a:lnTo>
                <a:lnTo>
                  <a:pt x="0" y="853"/>
                </a:lnTo>
                <a:close/>
              </a:path>
            </a:pathLst>
          </a:custGeom>
          <a:solidFill>
            <a:srgbClr val="0000FF"/>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8" name="Freeform 8"/>
          <p:cNvSpPr>
            <a:spLocks/>
          </p:cNvSpPr>
          <p:nvPr/>
        </p:nvSpPr>
        <p:spPr bwMode="auto">
          <a:xfrm>
            <a:off x="4067175" y="260350"/>
            <a:ext cx="1581150" cy="989013"/>
          </a:xfrm>
          <a:custGeom>
            <a:avLst/>
            <a:gdLst>
              <a:gd name="T0" fmla="*/ 2147483647 w 1245"/>
              <a:gd name="T1" fmla="*/ 0 h 1185"/>
              <a:gd name="T2" fmla="*/ 2147483647 w 1245"/>
              <a:gd name="T3" fmla="*/ 2147483647 h 1185"/>
              <a:gd name="T4" fmla="*/ 2147483647 w 1245"/>
              <a:gd name="T5" fmla="*/ 2147483647 h 1185"/>
              <a:gd name="T6" fmla="*/ 2147483647 w 1245"/>
              <a:gd name="T7" fmla="*/ 2147483647 h 1185"/>
              <a:gd name="T8" fmla="*/ 2147483647 w 1245"/>
              <a:gd name="T9" fmla="*/ 2147483647 h 1185"/>
              <a:gd name="T10" fmla="*/ 2147483647 w 1245"/>
              <a:gd name="T11" fmla="*/ 2147483647 h 1185"/>
              <a:gd name="T12" fmla="*/ 2147483647 w 1245"/>
              <a:gd name="T13" fmla="*/ 2147483647 h 1185"/>
              <a:gd name="T14" fmla="*/ 2147483647 w 1245"/>
              <a:gd name="T15" fmla="*/ 2147483647 h 1185"/>
              <a:gd name="T16" fmla="*/ 2147483647 w 1245"/>
              <a:gd name="T17" fmla="*/ 2147483647 h 1185"/>
              <a:gd name="T18" fmla="*/ 2147483647 w 1245"/>
              <a:gd name="T19" fmla="*/ 2147483647 h 1185"/>
              <a:gd name="T20" fmla="*/ 2147483647 w 1245"/>
              <a:gd name="T21" fmla="*/ 2147483647 h 1185"/>
              <a:gd name="T22" fmla="*/ 2147483647 w 1245"/>
              <a:gd name="T23" fmla="*/ 2147483647 h 1185"/>
              <a:gd name="T24" fmla="*/ 2147483647 w 1245"/>
              <a:gd name="T25" fmla="*/ 2147483647 h 1185"/>
              <a:gd name="T26" fmla="*/ 2147483647 w 1245"/>
              <a:gd name="T27" fmla="*/ 2147483647 h 1185"/>
              <a:gd name="T28" fmla="*/ 2147483647 w 1245"/>
              <a:gd name="T29" fmla="*/ 2147483647 h 1185"/>
              <a:gd name="T30" fmla="*/ 2147483647 w 1245"/>
              <a:gd name="T31" fmla="*/ 2147483647 h 1185"/>
              <a:gd name="T32" fmla="*/ 2147483647 w 1245"/>
              <a:gd name="T33" fmla="*/ 2147483647 h 1185"/>
              <a:gd name="T34" fmla="*/ 2147483647 w 1245"/>
              <a:gd name="T35" fmla="*/ 2147483647 h 1185"/>
              <a:gd name="T36" fmla="*/ 2147483647 w 1245"/>
              <a:gd name="T37" fmla="*/ 2147483647 h 1185"/>
              <a:gd name="T38" fmla="*/ 2147483647 w 1245"/>
              <a:gd name="T39" fmla="*/ 2147483647 h 1185"/>
              <a:gd name="T40" fmla="*/ 2147483647 w 1245"/>
              <a:gd name="T41" fmla="*/ 2147483647 h 1185"/>
              <a:gd name="T42" fmla="*/ 2147483647 w 1245"/>
              <a:gd name="T43" fmla="*/ 2147483647 h 1185"/>
              <a:gd name="T44" fmla="*/ 2147483647 w 1245"/>
              <a:gd name="T45" fmla="*/ 2147483647 h 1185"/>
              <a:gd name="T46" fmla="*/ 2147483647 w 1245"/>
              <a:gd name="T47" fmla="*/ 2147483647 h 1185"/>
              <a:gd name="T48" fmla="*/ 2147483647 w 1245"/>
              <a:gd name="T49" fmla="*/ 2147483647 h 1185"/>
              <a:gd name="T50" fmla="*/ 2147483647 w 1245"/>
              <a:gd name="T51" fmla="*/ 2147483647 h 1185"/>
              <a:gd name="T52" fmla="*/ 2147483647 w 1245"/>
              <a:gd name="T53" fmla="*/ 2147483647 h 1185"/>
              <a:gd name="T54" fmla="*/ 2147483647 w 1245"/>
              <a:gd name="T55" fmla="*/ 2147483647 h 1185"/>
              <a:gd name="T56" fmla="*/ 2147483647 w 1245"/>
              <a:gd name="T57" fmla="*/ 2147483647 h 1185"/>
              <a:gd name="T58" fmla="*/ 2147483647 w 1245"/>
              <a:gd name="T59" fmla="*/ 2147483647 h 1185"/>
              <a:gd name="T60" fmla="*/ 2147483647 w 1245"/>
              <a:gd name="T61" fmla="*/ 2147483647 h 1185"/>
              <a:gd name="T62" fmla="*/ 2147483647 w 1245"/>
              <a:gd name="T63" fmla="*/ 2147483647 h 1185"/>
              <a:gd name="T64" fmla="*/ 2147483647 w 1245"/>
              <a:gd name="T65" fmla="*/ 2147483647 h 1185"/>
              <a:gd name="T66" fmla="*/ 2147483647 w 1245"/>
              <a:gd name="T67" fmla="*/ 2147483647 h 1185"/>
              <a:gd name="T68" fmla="*/ 2147483647 w 1245"/>
              <a:gd name="T69" fmla="*/ 2147483647 h 1185"/>
              <a:gd name="T70" fmla="*/ 2147483647 w 1245"/>
              <a:gd name="T71" fmla="*/ 2147483647 h 1185"/>
              <a:gd name="T72" fmla="*/ 2147483647 w 1245"/>
              <a:gd name="T73" fmla="*/ 2147483647 h 1185"/>
              <a:gd name="T74" fmla="*/ 2147483647 w 1245"/>
              <a:gd name="T75" fmla="*/ 2147483647 h 1185"/>
              <a:gd name="T76" fmla="*/ 2147483647 w 1245"/>
              <a:gd name="T77" fmla="*/ 2147483647 h 1185"/>
              <a:gd name="T78" fmla="*/ 2147483647 w 1245"/>
              <a:gd name="T79" fmla="*/ 2147483647 h 1185"/>
              <a:gd name="T80" fmla="*/ 2147483647 w 1245"/>
              <a:gd name="T81" fmla="*/ 2147483647 h 1185"/>
              <a:gd name="T82" fmla="*/ 2147483647 w 1245"/>
              <a:gd name="T83" fmla="*/ 2147483647 h 1185"/>
              <a:gd name="T84" fmla="*/ 2147483647 w 1245"/>
              <a:gd name="T85" fmla="*/ 2147483647 h 1185"/>
              <a:gd name="T86" fmla="*/ 2147483647 w 1245"/>
              <a:gd name="T87" fmla="*/ 2147483647 h 1185"/>
              <a:gd name="T88" fmla="*/ 2147483647 w 1245"/>
              <a:gd name="T89" fmla="*/ 2147483647 h 1185"/>
              <a:gd name="T90" fmla="*/ 2147483647 w 1245"/>
              <a:gd name="T91" fmla="*/ 2147483647 h 1185"/>
              <a:gd name="T92" fmla="*/ 2147483647 w 1245"/>
              <a:gd name="T93" fmla="*/ 2147483647 h 1185"/>
              <a:gd name="T94" fmla="*/ 2147483647 w 1245"/>
              <a:gd name="T95" fmla="*/ 2147483647 h 1185"/>
              <a:gd name="T96" fmla="*/ 2147483647 w 1245"/>
              <a:gd name="T97" fmla="*/ 2147483647 h 1185"/>
              <a:gd name="T98" fmla="*/ 2147483647 w 1245"/>
              <a:gd name="T99" fmla="*/ 2147483647 h 1185"/>
              <a:gd name="T100" fmla="*/ 2147483647 w 1245"/>
              <a:gd name="T101" fmla="*/ 2147483647 h 1185"/>
              <a:gd name="T102" fmla="*/ 2147483647 w 1245"/>
              <a:gd name="T103" fmla="*/ 2147483647 h 1185"/>
              <a:gd name="T104" fmla="*/ 2147483647 w 1245"/>
              <a:gd name="T105" fmla="*/ 2147483647 h 1185"/>
              <a:gd name="T106" fmla="*/ 2147483647 w 1245"/>
              <a:gd name="T107" fmla="*/ 2147483647 h 1185"/>
              <a:gd name="T108" fmla="*/ 2147483647 w 1245"/>
              <a:gd name="T109" fmla="*/ 2147483647 h 1185"/>
              <a:gd name="T110" fmla="*/ 2147483647 w 1245"/>
              <a:gd name="T111" fmla="*/ 2147483647 h 1185"/>
              <a:gd name="T112" fmla="*/ 2147483647 w 1245"/>
              <a:gd name="T113" fmla="*/ 2147483647 h 1185"/>
              <a:gd name="T114" fmla="*/ 2147483647 w 1245"/>
              <a:gd name="T115" fmla="*/ 2147483647 h 1185"/>
              <a:gd name="T116" fmla="*/ 0 w 1245"/>
              <a:gd name="T117" fmla="*/ 2147483647 h 1185"/>
              <a:gd name="T118" fmla="*/ 2147483647 w 1245"/>
              <a:gd name="T119" fmla="*/ 0 h 1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5"/>
              <a:gd name="T181" fmla="*/ 0 h 1185"/>
              <a:gd name="T182" fmla="*/ 1245 w 1245"/>
              <a:gd name="T183" fmla="*/ 1185 h 1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5" h="1185">
                <a:moveTo>
                  <a:pt x="253" y="0"/>
                </a:moveTo>
                <a:lnTo>
                  <a:pt x="278" y="13"/>
                </a:lnTo>
                <a:lnTo>
                  <a:pt x="299" y="24"/>
                </a:lnTo>
                <a:lnTo>
                  <a:pt x="321" y="35"/>
                </a:lnTo>
                <a:lnTo>
                  <a:pt x="341" y="46"/>
                </a:lnTo>
                <a:lnTo>
                  <a:pt x="363" y="58"/>
                </a:lnTo>
                <a:lnTo>
                  <a:pt x="384" y="72"/>
                </a:lnTo>
                <a:lnTo>
                  <a:pt x="404" y="85"/>
                </a:lnTo>
                <a:lnTo>
                  <a:pt x="425" y="98"/>
                </a:lnTo>
                <a:lnTo>
                  <a:pt x="450" y="115"/>
                </a:lnTo>
                <a:lnTo>
                  <a:pt x="477" y="134"/>
                </a:lnTo>
                <a:lnTo>
                  <a:pt x="497" y="148"/>
                </a:lnTo>
                <a:lnTo>
                  <a:pt x="518" y="165"/>
                </a:lnTo>
                <a:lnTo>
                  <a:pt x="543" y="183"/>
                </a:lnTo>
                <a:lnTo>
                  <a:pt x="568" y="201"/>
                </a:lnTo>
                <a:lnTo>
                  <a:pt x="590" y="220"/>
                </a:lnTo>
                <a:lnTo>
                  <a:pt x="612" y="241"/>
                </a:lnTo>
                <a:lnTo>
                  <a:pt x="633" y="260"/>
                </a:lnTo>
                <a:lnTo>
                  <a:pt x="658" y="283"/>
                </a:lnTo>
                <a:lnTo>
                  <a:pt x="680" y="304"/>
                </a:lnTo>
                <a:lnTo>
                  <a:pt x="699" y="324"/>
                </a:lnTo>
                <a:lnTo>
                  <a:pt x="721" y="348"/>
                </a:lnTo>
                <a:lnTo>
                  <a:pt x="738" y="365"/>
                </a:lnTo>
                <a:lnTo>
                  <a:pt x="757" y="387"/>
                </a:lnTo>
                <a:lnTo>
                  <a:pt x="776" y="409"/>
                </a:lnTo>
                <a:lnTo>
                  <a:pt x="796" y="436"/>
                </a:lnTo>
                <a:lnTo>
                  <a:pt x="814" y="458"/>
                </a:lnTo>
                <a:lnTo>
                  <a:pt x="832" y="483"/>
                </a:lnTo>
                <a:lnTo>
                  <a:pt x="855" y="513"/>
                </a:lnTo>
                <a:lnTo>
                  <a:pt x="873" y="540"/>
                </a:lnTo>
                <a:lnTo>
                  <a:pt x="894" y="570"/>
                </a:lnTo>
                <a:lnTo>
                  <a:pt x="913" y="600"/>
                </a:lnTo>
                <a:lnTo>
                  <a:pt x="930" y="631"/>
                </a:lnTo>
                <a:lnTo>
                  <a:pt x="949" y="664"/>
                </a:lnTo>
                <a:lnTo>
                  <a:pt x="963" y="693"/>
                </a:lnTo>
                <a:lnTo>
                  <a:pt x="977" y="719"/>
                </a:lnTo>
                <a:lnTo>
                  <a:pt x="990" y="751"/>
                </a:lnTo>
                <a:lnTo>
                  <a:pt x="998" y="773"/>
                </a:lnTo>
                <a:lnTo>
                  <a:pt x="1245" y="675"/>
                </a:lnTo>
                <a:lnTo>
                  <a:pt x="861" y="1185"/>
                </a:lnTo>
                <a:lnTo>
                  <a:pt x="181" y="1102"/>
                </a:lnTo>
                <a:lnTo>
                  <a:pt x="450" y="993"/>
                </a:lnTo>
                <a:lnTo>
                  <a:pt x="433" y="957"/>
                </a:lnTo>
                <a:lnTo>
                  <a:pt x="415" y="922"/>
                </a:lnTo>
                <a:lnTo>
                  <a:pt x="392" y="885"/>
                </a:lnTo>
                <a:lnTo>
                  <a:pt x="365" y="845"/>
                </a:lnTo>
                <a:lnTo>
                  <a:pt x="341" y="812"/>
                </a:lnTo>
                <a:lnTo>
                  <a:pt x="316" y="781"/>
                </a:lnTo>
                <a:lnTo>
                  <a:pt x="289" y="749"/>
                </a:lnTo>
                <a:lnTo>
                  <a:pt x="263" y="722"/>
                </a:lnTo>
                <a:lnTo>
                  <a:pt x="236" y="697"/>
                </a:lnTo>
                <a:lnTo>
                  <a:pt x="204" y="669"/>
                </a:lnTo>
                <a:lnTo>
                  <a:pt x="174" y="645"/>
                </a:lnTo>
                <a:lnTo>
                  <a:pt x="146" y="622"/>
                </a:lnTo>
                <a:lnTo>
                  <a:pt x="118" y="601"/>
                </a:lnTo>
                <a:lnTo>
                  <a:pt x="83" y="579"/>
                </a:lnTo>
                <a:lnTo>
                  <a:pt x="48" y="559"/>
                </a:lnTo>
                <a:lnTo>
                  <a:pt x="25" y="548"/>
                </a:lnTo>
                <a:lnTo>
                  <a:pt x="0" y="534"/>
                </a:lnTo>
                <a:lnTo>
                  <a:pt x="253" y="0"/>
                </a:lnTo>
                <a:close/>
              </a:path>
            </a:pathLst>
          </a:custGeom>
          <a:solidFill>
            <a:srgbClr val="00FF00"/>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29" name="Freeform 9"/>
          <p:cNvSpPr>
            <a:spLocks/>
          </p:cNvSpPr>
          <p:nvPr/>
        </p:nvSpPr>
        <p:spPr bwMode="auto">
          <a:xfrm rot="5400000">
            <a:off x="3390106" y="1156494"/>
            <a:ext cx="1006475" cy="1233488"/>
          </a:xfrm>
          <a:custGeom>
            <a:avLst/>
            <a:gdLst>
              <a:gd name="T0" fmla="*/ 2147483647 w 1204"/>
              <a:gd name="T1" fmla="*/ 2147483647 h 971"/>
              <a:gd name="T2" fmla="*/ 2147483647 w 1204"/>
              <a:gd name="T3" fmla="*/ 2147483647 h 971"/>
              <a:gd name="T4" fmla="*/ 2147483647 w 1204"/>
              <a:gd name="T5" fmla="*/ 2147483647 h 971"/>
              <a:gd name="T6" fmla="*/ 2147483647 w 1204"/>
              <a:gd name="T7" fmla="*/ 2147483647 h 971"/>
              <a:gd name="T8" fmla="*/ 2147483647 w 1204"/>
              <a:gd name="T9" fmla="*/ 2147483647 h 971"/>
              <a:gd name="T10" fmla="*/ 2147483647 w 1204"/>
              <a:gd name="T11" fmla="*/ 2147483647 h 971"/>
              <a:gd name="T12" fmla="*/ 2147483647 w 1204"/>
              <a:gd name="T13" fmla="*/ 2147483647 h 971"/>
              <a:gd name="T14" fmla="*/ 2147483647 w 1204"/>
              <a:gd name="T15" fmla="*/ 2147483647 h 971"/>
              <a:gd name="T16" fmla="*/ 2147483647 w 1204"/>
              <a:gd name="T17" fmla="*/ 2147483647 h 971"/>
              <a:gd name="T18" fmla="*/ 2147483647 w 1204"/>
              <a:gd name="T19" fmla="*/ 2147483647 h 971"/>
              <a:gd name="T20" fmla="*/ 2147483647 w 1204"/>
              <a:gd name="T21" fmla="*/ 2147483647 h 971"/>
              <a:gd name="T22" fmla="*/ 2147483647 w 1204"/>
              <a:gd name="T23" fmla="*/ 2147483647 h 971"/>
              <a:gd name="T24" fmla="*/ 2147483647 w 1204"/>
              <a:gd name="T25" fmla="*/ 2147483647 h 971"/>
              <a:gd name="T26" fmla="*/ 2147483647 w 1204"/>
              <a:gd name="T27" fmla="*/ 2147483647 h 971"/>
              <a:gd name="T28" fmla="*/ 2147483647 w 1204"/>
              <a:gd name="T29" fmla="*/ 2147483647 h 971"/>
              <a:gd name="T30" fmla="*/ 2147483647 w 1204"/>
              <a:gd name="T31" fmla="*/ 2147483647 h 971"/>
              <a:gd name="T32" fmla="*/ 2147483647 w 1204"/>
              <a:gd name="T33" fmla="*/ 2147483647 h 971"/>
              <a:gd name="T34" fmla="*/ 2147483647 w 1204"/>
              <a:gd name="T35" fmla="*/ 2147483647 h 971"/>
              <a:gd name="T36" fmla="*/ 0 w 1204"/>
              <a:gd name="T37" fmla="*/ 2147483647 h 971"/>
              <a:gd name="T38" fmla="*/ 2147483647 w 1204"/>
              <a:gd name="T39" fmla="*/ 2147483647 h 971"/>
              <a:gd name="T40" fmla="*/ 2147483647 w 1204"/>
              <a:gd name="T41" fmla="*/ 2147483647 h 971"/>
              <a:gd name="T42" fmla="*/ 2147483647 w 1204"/>
              <a:gd name="T43" fmla="*/ 2147483647 h 971"/>
              <a:gd name="T44" fmla="*/ 2147483647 w 1204"/>
              <a:gd name="T45" fmla="*/ 2147483647 h 971"/>
              <a:gd name="T46" fmla="*/ 2147483647 w 1204"/>
              <a:gd name="T47" fmla="*/ 2147483647 h 971"/>
              <a:gd name="T48" fmla="*/ 2147483647 w 1204"/>
              <a:gd name="T49" fmla="*/ 2147483647 h 971"/>
              <a:gd name="T50" fmla="*/ 2147483647 w 1204"/>
              <a:gd name="T51" fmla="*/ 2147483647 h 971"/>
              <a:gd name="T52" fmla="*/ 2147483647 w 1204"/>
              <a:gd name="T53" fmla="*/ 2147483647 h 971"/>
              <a:gd name="T54" fmla="*/ 2147483647 w 1204"/>
              <a:gd name="T55" fmla="*/ 2147483647 h 971"/>
              <a:gd name="T56" fmla="*/ 2147483647 w 1204"/>
              <a:gd name="T57" fmla="*/ 2147483647 h 971"/>
              <a:gd name="T58" fmla="*/ 2147483647 w 1204"/>
              <a:gd name="T59" fmla="*/ 2147483647 h 971"/>
              <a:gd name="T60" fmla="*/ 2147483647 w 1204"/>
              <a:gd name="T61" fmla="*/ 2147483647 h 971"/>
              <a:gd name="T62" fmla="*/ 2147483647 w 1204"/>
              <a:gd name="T63" fmla="*/ 2147483647 h 971"/>
              <a:gd name="T64" fmla="*/ 2147483647 w 1204"/>
              <a:gd name="T65" fmla="*/ 2147483647 h 971"/>
              <a:gd name="T66" fmla="*/ 2147483647 w 1204"/>
              <a:gd name="T67" fmla="*/ 2147483647 h 971"/>
              <a:gd name="T68" fmla="*/ 2147483647 w 1204"/>
              <a:gd name="T69" fmla="*/ 2147483647 h 971"/>
              <a:gd name="T70" fmla="*/ 2147483647 w 1204"/>
              <a:gd name="T71" fmla="*/ 2147483647 h 971"/>
              <a:gd name="T72" fmla="*/ 2147483647 w 1204"/>
              <a:gd name="T73" fmla="*/ 2147483647 h 971"/>
              <a:gd name="T74" fmla="*/ 2147483647 w 1204"/>
              <a:gd name="T75" fmla="*/ 2147483647 h 971"/>
              <a:gd name="T76" fmla="*/ 2147483647 w 1204"/>
              <a:gd name="T77" fmla="*/ 2147483647 h 971"/>
              <a:gd name="T78" fmla="*/ 2147483647 w 1204"/>
              <a:gd name="T79" fmla="*/ 2147483647 h 971"/>
              <a:gd name="T80" fmla="*/ 2147483647 w 1204"/>
              <a:gd name="T81" fmla="*/ 2147483647 h 971"/>
              <a:gd name="T82" fmla="*/ 2147483647 w 1204"/>
              <a:gd name="T83" fmla="*/ 2147483647 h 971"/>
              <a:gd name="T84" fmla="*/ 2147483647 w 1204"/>
              <a:gd name="T85" fmla="*/ 2147483647 h 971"/>
              <a:gd name="T86" fmla="*/ 2147483647 w 1204"/>
              <a:gd name="T87" fmla="*/ 2147483647 h 971"/>
              <a:gd name="T88" fmla="*/ 2147483647 w 1204"/>
              <a:gd name="T89" fmla="*/ 2147483647 h 971"/>
              <a:gd name="T90" fmla="*/ 2147483647 w 1204"/>
              <a:gd name="T91" fmla="*/ 2147483647 h 971"/>
              <a:gd name="T92" fmla="*/ 2147483647 w 1204"/>
              <a:gd name="T93" fmla="*/ 2147483647 h 971"/>
              <a:gd name="T94" fmla="*/ 2147483647 w 1204"/>
              <a:gd name="T95" fmla="*/ 2147483647 h 971"/>
              <a:gd name="T96" fmla="*/ 2147483647 w 1204"/>
              <a:gd name="T97" fmla="*/ 0 h 971"/>
              <a:gd name="T98" fmla="*/ 2147483647 w 1204"/>
              <a:gd name="T99" fmla="*/ 2147483647 h 971"/>
              <a:gd name="T100" fmla="*/ 2147483647 w 1204"/>
              <a:gd name="T101" fmla="*/ 2147483647 h 9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4"/>
              <a:gd name="T154" fmla="*/ 0 h 971"/>
              <a:gd name="T155" fmla="*/ 1204 w 1204"/>
              <a:gd name="T156" fmla="*/ 971 h 9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4" h="971">
                <a:moveTo>
                  <a:pt x="642" y="971"/>
                </a:moveTo>
                <a:lnTo>
                  <a:pt x="721" y="782"/>
                </a:lnTo>
                <a:lnTo>
                  <a:pt x="695" y="774"/>
                </a:lnTo>
                <a:lnTo>
                  <a:pt x="667" y="768"/>
                </a:lnTo>
                <a:lnTo>
                  <a:pt x="631" y="760"/>
                </a:lnTo>
                <a:lnTo>
                  <a:pt x="601" y="755"/>
                </a:lnTo>
                <a:lnTo>
                  <a:pt x="568" y="751"/>
                </a:lnTo>
                <a:lnTo>
                  <a:pt x="532" y="747"/>
                </a:lnTo>
                <a:lnTo>
                  <a:pt x="494" y="744"/>
                </a:lnTo>
                <a:lnTo>
                  <a:pt x="426" y="744"/>
                </a:lnTo>
                <a:lnTo>
                  <a:pt x="392" y="746"/>
                </a:lnTo>
                <a:lnTo>
                  <a:pt x="358" y="749"/>
                </a:lnTo>
                <a:lnTo>
                  <a:pt x="325" y="752"/>
                </a:lnTo>
                <a:lnTo>
                  <a:pt x="292" y="758"/>
                </a:lnTo>
                <a:lnTo>
                  <a:pt x="261" y="765"/>
                </a:lnTo>
                <a:lnTo>
                  <a:pt x="223" y="773"/>
                </a:lnTo>
                <a:lnTo>
                  <a:pt x="190" y="784"/>
                </a:lnTo>
                <a:lnTo>
                  <a:pt x="277" y="384"/>
                </a:lnTo>
                <a:lnTo>
                  <a:pt x="0" y="225"/>
                </a:lnTo>
                <a:lnTo>
                  <a:pt x="14" y="220"/>
                </a:lnTo>
                <a:lnTo>
                  <a:pt x="42" y="211"/>
                </a:lnTo>
                <a:lnTo>
                  <a:pt x="64" y="204"/>
                </a:lnTo>
                <a:lnTo>
                  <a:pt x="89" y="197"/>
                </a:lnTo>
                <a:lnTo>
                  <a:pt x="119" y="190"/>
                </a:lnTo>
                <a:lnTo>
                  <a:pt x="144" y="184"/>
                </a:lnTo>
                <a:lnTo>
                  <a:pt x="177" y="176"/>
                </a:lnTo>
                <a:lnTo>
                  <a:pt x="206" y="171"/>
                </a:lnTo>
                <a:lnTo>
                  <a:pt x="239" y="167"/>
                </a:lnTo>
                <a:lnTo>
                  <a:pt x="273" y="162"/>
                </a:lnTo>
                <a:lnTo>
                  <a:pt x="307" y="159"/>
                </a:lnTo>
                <a:lnTo>
                  <a:pt x="344" y="157"/>
                </a:lnTo>
                <a:lnTo>
                  <a:pt x="381" y="154"/>
                </a:lnTo>
                <a:lnTo>
                  <a:pt x="417" y="154"/>
                </a:lnTo>
                <a:lnTo>
                  <a:pt x="455" y="154"/>
                </a:lnTo>
                <a:lnTo>
                  <a:pt x="502" y="154"/>
                </a:lnTo>
                <a:lnTo>
                  <a:pt x="544" y="156"/>
                </a:lnTo>
                <a:lnTo>
                  <a:pt x="573" y="157"/>
                </a:lnTo>
                <a:lnTo>
                  <a:pt x="607" y="160"/>
                </a:lnTo>
                <a:lnTo>
                  <a:pt x="640" y="163"/>
                </a:lnTo>
                <a:lnTo>
                  <a:pt x="680" y="168"/>
                </a:lnTo>
                <a:lnTo>
                  <a:pt x="713" y="174"/>
                </a:lnTo>
                <a:lnTo>
                  <a:pt x="744" y="181"/>
                </a:lnTo>
                <a:lnTo>
                  <a:pt x="785" y="189"/>
                </a:lnTo>
                <a:lnTo>
                  <a:pt x="817" y="197"/>
                </a:lnTo>
                <a:lnTo>
                  <a:pt x="854" y="206"/>
                </a:lnTo>
                <a:lnTo>
                  <a:pt x="886" y="214"/>
                </a:lnTo>
                <a:lnTo>
                  <a:pt x="920" y="225"/>
                </a:lnTo>
                <a:lnTo>
                  <a:pt x="955" y="236"/>
                </a:lnTo>
                <a:lnTo>
                  <a:pt x="1057" y="0"/>
                </a:lnTo>
                <a:lnTo>
                  <a:pt x="1204" y="658"/>
                </a:lnTo>
                <a:lnTo>
                  <a:pt x="642" y="971"/>
                </a:lnTo>
                <a:close/>
              </a:path>
            </a:pathLst>
          </a:custGeom>
          <a:solidFill>
            <a:srgbClr val="FF0000"/>
          </a:solidFill>
          <a:ln w="8255">
            <a:solidFill>
              <a:srgbClr val="000000"/>
            </a:solidFill>
            <a:round/>
            <a:headEnd/>
            <a:tailEnd/>
          </a:ln>
        </p:spPr>
        <p:txBody>
          <a:bodyPr/>
          <a:lstStyle/>
          <a:p>
            <a:endParaRPr lang="en-US">
              <a:solidFill>
                <a:prstClr val="white"/>
              </a:solidFill>
              <a:latin typeface="Arial" charset="0"/>
              <a:cs typeface="Arial" charset="0"/>
            </a:endParaRPr>
          </a:p>
        </p:txBody>
      </p:sp>
      <p:sp>
        <p:nvSpPr>
          <p:cNvPr id="158730" name="AutoShape 10"/>
          <p:cNvSpPr>
            <a:spLocks noChangeAspect="1" noChangeArrowheads="1" noTextEdit="1"/>
          </p:cNvSpPr>
          <p:nvPr/>
        </p:nvSpPr>
        <p:spPr bwMode="auto">
          <a:xfrm>
            <a:off x="4859338" y="2781300"/>
            <a:ext cx="36163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white"/>
              </a:solidFill>
              <a:latin typeface="Arial" charset="0"/>
              <a:cs typeface="Arial" charset="0"/>
            </a:endParaRPr>
          </a:p>
        </p:txBody>
      </p:sp>
      <p:sp>
        <p:nvSpPr>
          <p:cNvPr id="51211" name="Freeform 11"/>
          <p:cNvSpPr>
            <a:spLocks/>
          </p:cNvSpPr>
          <p:nvPr/>
        </p:nvSpPr>
        <p:spPr bwMode="auto">
          <a:xfrm>
            <a:off x="5195888" y="2874963"/>
            <a:ext cx="1290637" cy="1289050"/>
          </a:xfrm>
          <a:custGeom>
            <a:avLst/>
            <a:gdLst>
              <a:gd name="T0" fmla="*/ 0 w 813"/>
              <a:gd name="T1" fmla="*/ 2147483647 h 812"/>
              <a:gd name="T2" fmla="*/ 2147483647 w 813"/>
              <a:gd name="T3" fmla="*/ 2147483647 h 812"/>
              <a:gd name="T4" fmla="*/ 2147483647 w 813"/>
              <a:gd name="T5" fmla="*/ 2147483647 h 812"/>
              <a:gd name="T6" fmla="*/ 2147483647 w 813"/>
              <a:gd name="T7" fmla="*/ 2147483647 h 812"/>
              <a:gd name="T8" fmla="*/ 2147483647 w 813"/>
              <a:gd name="T9" fmla="*/ 2147483647 h 812"/>
              <a:gd name="T10" fmla="*/ 2147483647 w 813"/>
              <a:gd name="T11" fmla="*/ 2147483647 h 812"/>
              <a:gd name="T12" fmla="*/ 2147483647 w 813"/>
              <a:gd name="T13" fmla="*/ 2147483647 h 812"/>
              <a:gd name="T14" fmla="*/ 2147483647 w 813"/>
              <a:gd name="T15" fmla="*/ 2147483647 h 812"/>
              <a:gd name="T16" fmla="*/ 2147483647 w 813"/>
              <a:gd name="T17" fmla="*/ 2147483647 h 812"/>
              <a:gd name="T18" fmla="*/ 2147483647 w 813"/>
              <a:gd name="T19" fmla="*/ 2147483647 h 812"/>
              <a:gd name="T20" fmla="*/ 2147483647 w 813"/>
              <a:gd name="T21" fmla="*/ 2147483647 h 812"/>
              <a:gd name="T22" fmla="*/ 2147483647 w 813"/>
              <a:gd name="T23" fmla="*/ 2147483647 h 812"/>
              <a:gd name="T24" fmla="*/ 2147483647 w 813"/>
              <a:gd name="T25" fmla="*/ 2147483647 h 812"/>
              <a:gd name="T26" fmla="*/ 2147483647 w 813"/>
              <a:gd name="T27" fmla="*/ 2147483647 h 812"/>
              <a:gd name="T28" fmla="*/ 2147483647 w 813"/>
              <a:gd name="T29" fmla="*/ 2147483647 h 812"/>
              <a:gd name="T30" fmla="*/ 2147483647 w 813"/>
              <a:gd name="T31" fmla="*/ 2147483647 h 812"/>
              <a:gd name="T32" fmla="*/ 2147483647 w 813"/>
              <a:gd name="T33" fmla="*/ 2147483647 h 812"/>
              <a:gd name="T34" fmla="*/ 2147483647 w 813"/>
              <a:gd name="T35" fmla="*/ 2147483647 h 812"/>
              <a:gd name="T36" fmla="*/ 2147483647 w 813"/>
              <a:gd name="T37" fmla="*/ 2147483647 h 812"/>
              <a:gd name="T38" fmla="*/ 2147483647 w 813"/>
              <a:gd name="T39" fmla="*/ 2147483647 h 812"/>
              <a:gd name="T40" fmla="*/ 2147483647 w 813"/>
              <a:gd name="T41" fmla="*/ 2147483647 h 812"/>
              <a:gd name="T42" fmla="*/ 2147483647 w 813"/>
              <a:gd name="T43" fmla="*/ 2147483647 h 812"/>
              <a:gd name="T44" fmla="*/ 2147483647 w 813"/>
              <a:gd name="T45" fmla="*/ 2147483647 h 812"/>
              <a:gd name="T46" fmla="*/ 2147483647 w 813"/>
              <a:gd name="T47" fmla="*/ 2147483647 h 812"/>
              <a:gd name="T48" fmla="*/ 2147483647 w 813"/>
              <a:gd name="T49" fmla="*/ 2147483647 h 812"/>
              <a:gd name="T50" fmla="*/ 2147483647 w 813"/>
              <a:gd name="T51" fmla="*/ 2147483647 h 812"/>
              <a:gd name="T52" fmla="*/ 2147483647 w 813"/>
              <a:gd name="T53" fmla="*/ 2147483647 h 812"/>
              <a:gd name="T54" fmla="*/ 2147483647 w 813"/>
              <a:gd name="T55" fmla="*/ 2147483647 h 812"/>
              <a:gd name="T56" fmla="*/ 2147483647 w 813"/>
              <a:gd name="T57" fmla="*/ 2147483647 h 812"/>
              <a:gd name="T58" fmla="*/ 2147483647 w 813"/>
              <a:gd name="T59" fmla="*/ 2147483647 h 812"/>
              <a:gd name="T60" fmla="*/ 2147483647 w 813"/>
              <a:gd name="T61" fmla="*/ 2147483647 h 812"/>
              <a:gd name="T62" fmla="*/ 2147483647 w 813"/>
              <a:gd name="T63" fmla="*/ 2147483647 h 812"/>
              <a:gd name="T64" fmla="*/ 2147483647 w 813"/>
              <a:gd name="T65" fmla="*/ 2147483647 h 812"/>
              <a:gd name="T66" fmla="*/ 2147483647 w 813"/>
              <a:gd name="T67" fmla="*/ 2147483647 h 812"/>
              <a:gd name="T68" fmla="*/ 2147483647 w 813"/>
              <a:gd name="T69" fmla="*/ 2147483647 h 812"/>
              <a:gd name="T70" fmla="*/ 2147483647 w 813"/>
              <a:gd name="T71" fmla="*/ 2147483647 h 812"/>
              <a:gd name="T72" fmla="*/ 2147483647 w 813"/>
              <a:gd name="T73" fmla="*/ 2147483647 h 812"/>
              <a:gd name="T74" fmla="*/ 2147483647 w 813"/>
              <a:gd name="T75" fmla="*/ 2147483647 h 812"/>
              <a:gd name="T76" fmla="*/ 2147483647 w 813"/>
              <a:gd name="T77" fmla="*/ 0 h 812"/>
              <a:gd name="T78" fmla="*/ 2147483647 w 813"/>
              <a:gd name="T79" fmla="*/ 2147483647 h 812"/>
              <a:gd name="T80" fmla="*/ 2147483647 w 813"/>
              <a:gd name="T81" fmla="*/ 2147483647 h 812"/>
              <a:gd name="T82" fmla="*/ 2147483647 w 813"/>
              <a:gd name="T83" fmla="*/ 2147483647 h 812"/>
              <a:gd name="T84" fmla="*/ 2147483647 w 813"/>
              <a:gd name="T85" fmla="*/ 2147483647 h 812"/>
              <a:gd name="T86" fmla="*/ 2147483647 w 813"/>
              <a:gd name="T87" fmla="*/ 2147483647 h 812"/>
              <a:gd name="T88" fmla="*/ 2147483647 w 813"/>
              <a:gd name="T89" fmla="*/ 2147483647 h 812"/>
              <a:gd name="T90" fmla="*/ 2147483647 w 813"/>
              <a:gd name="T91" fmla="*/ 2147483647 h 812"/>
              <a:gd name="T92" fmla="*/ 2147483647 w 813"/>
              <a:gd name="T93" fmla="*/ 2147483647 h 812"/>
              <a:gd name="T94" fmla="*/ 2147483647 w 813"/>
              <a:gd name="T95" fmla="*/ 2147483647 h 812"/>
              <a:gd name="T96" fmla="*/ 2147483647 w 813"/>
              <a:gd name="T97" fmla="*/ 2147483647 h 812"/>
              <a:gd name="T98" fmla="*/ 2147483647 w 813"/>
              <a:gd name="T99" fmla="*/ 2147483647 h 812"/>
              <a:gd name="T100" fmla="*/ 2147483647 w 813"/>
              <a:gd name="T101" fmla="*/ 2147483647 h 812"/>
              <a:gd name="T102" fmla="*/ 2147483647 w 813"/>
              <a:gd name="T103" fmla="*/ 2147483647 h 812"/>
              <a:gd name="T104" fmla="*/ 2147483647 w 813"/>
              <a:gd name="T105" fmla="*/ 2147483647 h 812"/>
              <a:gd name="T106" fmla="*/ 2147483647 w 813"/>
              <a:gd name="T107" fmla="*/ 2147483647 h 812"/>
              <a:gd name="T108" fmla="*/ 2147483647 w 813"/>
              <a:gd name="T109" fmla="*/ 2147483647 h 812"/>
              <a:gd name="T110" fmla="*/ 2147483647 w 813"/>
              <a:gd name="T111" fmla="*/ 2147483647 h 812"/>
              <a:gd name="T112" fmla="*/ 2147483647 w 813"/>
              <a:gd name="T113" fmla="*/ 2147483647 h 812"/>
              <a:gd name="T114" fmla="*/ 2147483647 w 813"/>
              <a:gd name="T115" fmla="*/ 2147483647 h 812"/>
              <a:gd name="T116" fmla="*/ 2147483647 w 813"/>
              <a:gd name="T117" fmla="*/ 2147483647 h 812"/>
              <a:gd name="T118" fmla="*/ 0 w 813"/>
              <a:gd name="T119" fmla="*/ 2147483647 h 8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3"/>
              <a:gd name="T181" fmla="*/ 0 h 812"/>
              <a:gd name="T182" fmla="*/ 813 w 813"/>
              <a:gd name="T183" fmla="*/ 812 h 8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3" h="812">
                <a:moveTo>
                  <a:pt x="0" y="643"/>
                </a:moveTo>
                <a:lnTo>
                  <a:pt x="8" y="627"/>
                </a:lnTo>
                <a:lnTo>
                  <a:pt x="15" y="613"/>
                </a:lnTo>
                <a:lnTo>
                  <a:pt x="23" y="598"/>
                </a:lnTo>
                <a:lnTo>
                  <a:pt x="30" y="585"/>
                </a:lnTo>
                <a:lnTo>
                  <a:pt x="38" y="570"/>
                </a:lnTo>
                <a:lnTo>
                  <a:pt x="48" y="555"/>
                </a:lnTo>
                <a:lnTo>
                  <a:pt x="56" y="542"/>
                </a:lnTo>
                <a:lnTo>
                  <a:pt x="65" y="527"/>
                </a:lnTo>
                <a:lnTo>
                  <a:pt x="76" y="510"/>
                </a:lnTo>
                <a:lnTo>
                  <a:pt x="89" y="493"/>
                </a:lnTo>
                <a:lnTo>
                  <a:pt x="98" y="480"/>
                </a:lnTo>
                <a:lnTo>
                  <a:pt x="110" y="466"/>
                </a:lnTo>
                <a:lnTo>
                  <a:pt x="121" y="450"/>
                </a:lnTo>
                <a:lnTo>
                  <a:pt x="134" y="434"/>
                </a:lnTo>
                <a:lnTo>
                  <a:pt x="146" y="419"/>
                </a:lnTo>
                <a:lnTo>
                  <a:pt x="160" y="403"/>
                </a:lnTo>
                <a:lnTo>
                  <a:pt x="172" y="391"/>
                </a:lnTo>
                <a:lnTo>
                  <a:pt x="188" y="373"/>
                </a:lnTo>
                <a:lnTo>
                  <a:pt x="202" y="358"/>
                </a:lnTo>
                <a:lnTo>
                  <a:pt x="215" y="346"/>
                </a:lnTo>
                <a:lnTo>
                  <a:pt x="231" y="331"/>
                </a:lnTo>
                <a:lnTo>
                  <a:pt x="243" y="320"/>
                </a:lnTo>
                <a:lnTo>
                  <a:pt x="257" y="308"/>
                </a:lnTo>
                <a:lnTo>
                  <a:pt x="272" y="295"/>
                </a:lnTo>
                <a:lnTo>
                  <a:pt x="290" y="282"/>
                </a:lnTo>
                <a:lnTo>
                  <a:pt x="304" y="270"/>
                </a:lnTo>
                <a:lnTo>
                  <a:pt x="321" y="257"/>
                </a:lnTo>
                <a:lnTo>
                  <a:pt x="341" y="243"/>
                </a:lnTo>
                <a:lnTo>
                  <a:pt x="359" y="229"/>
                </a:lnTo>
                <a:lnTo>
                  <a:pt x="379" y="216"/>
                </a:lnTo>
                <a:lnTo>
                  <a:pt x="399" y="203"/>
                </a:lnTo>
                <a:lnTo>
                  <a:pt x="420" y="192"/>
                </a:lnTo>
                <a:lnTo>
                  <a:pt x="442" y="179"/>
                </a:lnTo>
                <a:lnTo>
                  <a:pt x="460" y="171"/>
                </a:lnTo>
                <a:lnTo>
                  <a:pt x="478" y="160"/>
                </a:lnTo>
                <a:lnTo>
                  <a:pt x="499" y="152"/>
                </a:lnTo>
                <a:lnTo>
                  <a:pt x="514" y="145"/>
                </a:lnTo>
                <a:lnTo>
                  <a:pt x="451" y="0"/>
                </a:lnTo>
                <a:lnTo>
                  <a:pt x="813" y="207"/>
                </a:lnTo>
                <a:lnTo>
                  <a:pt x="719" y="638"/>
                </a:lnTo>
                <a:lnTo>
                  <a:pt x="660" y="510"/>
                </a:lnTo>
                <a:lnTo>
                  <a:pt x="636" y="522"/>
                </a:lnTo>
                <a:lnTo>
                  <a:pt x="613" y="534"/>
                </a:lnTo>
                <a:lnTo>
                  <a:pt x="588" y="550"/>
                </a:lnTo>
                <a:lnTo>
                  <a:pt x="561" y="568"/>
                </a:lnTo>
                <a:lnTo>
                  <a:pt x="540" y="584"/>
                </a:lnTo>
                <a:lnTo>
                  <a:pt x="519" y="601"/>
                </a:lnTo>
                <a:lnTo>
                  <a:pt x="498" y="618"/>
                </a:lnTo>
                <a:lnTo>
                  <a:pt x="480" y="636"/>
                </a:lnTo>
                <a:lnTo>
                  <a:pt x="464" y="655"/>
                </a:lnTo>
                <a:lnTo>
                  <a:pt x="445" y="675"/>
                </a:lnTo>
                <a:lnTo>
                  <a:pt x="429" y="695"/>
                </a:lnTo>
                <a:lnTo>
                  <a:pt x="413" y="715"/>
                </a:lnTo>
                <a:lnTo>
                  <a:pt x="400" y="732"/>
                </a:lnTo>
                <a:lnTo>
                  <a:pt x="385" y="756"/>
                </a:lnTo>
                <a:lnTo>
                  <a:pt x="371" y="779"/>
                </a:lnTo>
                <a:lnTo>
                  <a:pt x="364" y="795"/>
                </a:lnTo>
                <a:lnTo>
                  <a:pt x="355" y="812"/>
                </a:lnTo>
                <a:lnTo>
                  <a:pt x="0" y="643"/>
                </a:lnTo>
                <a:close/>
              </a:path>
            </a:pathLst>
          </a:custGeom>
          <a:solidFill>
            <a:srgbClr val="00FFFF"/>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2" name="Freeform 12"/>
          <p:cNvSpPr>
            <a:spLocks/>
          </p:cNvSpPr>
          <p:nvPr/>
        </p:nvSpPr>
        <p:spPr bwMode="auto">
          <a:xfrm>
            <a:off x="4875213" y="3783013"/>
            <a:ext cx="1138237" cy="1436687"/>
          </a:xfrm>
          <a:custGeom>
            <a:avLst/>
            <a:gdLst>
              <a:gd name="T0" fmla="*/ 2147483647 w 717"/>
              <a:gd name="T1" fmla="*/ 2147483647 h 905"/>
              <a:gd name="T2" fmla="*/ 2147483647 w 717"/>
              <a:gd name="T3" fmla="*/ 2147483647 h 905"/>
              <a:gd name="T4" fmla="*/ 2147483647 w 717"/>
              <a:gd name="T5" fmla="*/ 2147483647 h 905"/>
              <a:gd name="T6" fmla="*/ 2147483647 w 717"/>
              <a:gd name="T7" fmla="*/ 2147483647 h 905"/>
              <a:gd name="T8" fmla="*/ 2147483647 w 717"/>
              <a:gd name="T9" fmla="*/ 2147483647 h 905"/>
              <a:gd name="T10" fmla="*/ 2147483647 w 717"/>
              <a:gd name="T11" fmla="*/ 2147483647 h 905"/>
              <a:gd name="T12" fmla="*/ 2147483647 w 717"/>
              <a:gd name="T13" fmla="*/ 2147483647 h 905"/>
              <a:gd name="T14" fmla="*/ 2147483647 w 717"/>
              <a:gd name="T15" fmla="*/ 2147483647 h 905"/>
              <a:gd name="T16" fmla="*/ 2147483647 w 717"/>
              <a:gd name="T17" fmla="*/ 2147483647 h 905"/>
              <a:gd name="T18" fmla="*/ 2147483647 w 717"/>
              <a:gd name="T19" fmla="*/ 2147483647 h 905"/>
              <a:gd name="T20" fmla="*/ 2147483647 w 717"/>
              <a:gd name="T21" fmla="*/ 2147483647 h 905"/>
              <a:gd name="T22" fmla="*/ 2147483647 w 717"/>
              <a:gd name="T23" fmla="*/ 2147483647 h 905"/>
              <a:gd name="T24" fmla="*/ 2147483647 w 717"/>
              <a:gd name="T25" fmla="*/ 2147483647 h 905"/>
              <a:gd name="T26" fmla="*/ 2147483647 w 717"/>
              <a:gd name="T27" fmla="*/ 2147483647 h 905"/>
              <a:gd name="T28" fmla="*/ 2147483647 w 717"/>
              <a:gd name="T29" fmla="*/ 2147483647 h 905"/>
              <a:gd name="T30" fmla="*/ 2147483647 w 717"/>
              <a:gd name="T31" fmla="*/ 2147483647 h 905"/>
              <a:gd name="T32" fmla="*/ 2147483647 w 717"/>
              <a:gd name="T33" fmla="*/ 2147483647 h 905"/>
              <a:gd name="T34" fmla="*/ 2147483647 w 717"/>
              <a:gd name="T35" fmla="*/ 2147483647 h 905"/>
              <a:gd name="T36" fmla="*/ 2147483647 w 717"/>
              <a:gd name="T37" fmla="*/ 2147483647 h 905"/>
              <a:gd name="T38" fmla="*/ 2147483647 w 717"/>
              <a:gd name="T39" fmla="*/ 2147483647 h 905"/>
              <a:gd name="T40" fmla="*/ 2147483647 w 717"/>
              <a:gd name="T41" fmla="*/ 2147483647 h 905"/>
              <a:gd name="T42" fmla="*/ 2147483647 w 717"/>
              <a:gd name="T43" fmla="*/ 2147483647 h 905"/>
              <a:gd name="T44" fmla="*/ 2147483647 w 717"/>
              <a:gd name="T45" fmla="*/ 2147483647 h 905"/>
              <a:gd name="T46" fmla="*/ 2147483647 w 717"/>
              <a:gd name="T47" fmla="*/ 2147483647 h 905"/>
              <a:gd name="T48" fmla="*/ 2147483647 w 717"/>
              <a:gd name="T49" fmla="*/ 2147483647 h 905"/>
              <a:gd name="T50" fmla="*/ 2147483647 w 717"/>
              <a:gd name="T51" fmla="*/ 2147483647 h 905"/>
              <a:gd name="T52" fmla="*/ 2147483647 w 717"/>
              <a:gd name="T53" fmla="*/ 2147483647 h 905"/>
              <a:gd name="T54" fmla="*/ 2147483647 w 717"/>
              <a:gd name="T55" fmla="*/ 2147483647 h 905"/>
              <a:gd name="T56" fmla="*/ 2147483647 w 717"/>
              <a:gd name="T57" fmla="*/ 2147483647 h 905"/>
              <a:gd name="T58" fmla="*/ 2147483647 w 717"/>
              <a:gd name="T59" fmla="*/ 2147483647 h 905"/>
              <a:gd name="T60" fmla="*/ 2147483647 w 717"/>
              <a:gd name="T61" fmla="*/ 2147483647 h 905"/>
              <a:gd name="T62" fmla="*/ 2147483647 w 717"/>
              <a:gd name="T63" fmla="*/ 2147483647 h 905"/>
              <a:gd name="T64" fmla="*/ 2147483647 w 717"/>
              <a:gd name="T65" fmla="*/ 2147483647 h 905"/>
              <a:gd name="T66" fmla="*/ 2147483647 w 717"/>
              <a:gd name="T67" fmla="*/ 2147483647 h 905"/>
              <a:gd name="T68" fmla="*/ 2147483647 w 717"/>
              <a:gd name="T69" fmla="*/ 2147483647 h 905"/>
              <a:gd name="T70" fmla="*/ 2147483647 w 717"/>
              <a:gd name="T71" fmla="*/ 2147483647 h 905"/>
              <a:gd name="T72" fmla="*/ 2147483647 w 717"/>
              <a:gd name="T73" fmla="*/ 2147483647 h 905"/>
              <a:gd name="T74" fmla="*/ 2147483647 w 717"/>
              <a:gd name="T75" fmla="*/ 2147483647 h 905"/>
              <a:gd name="T76" fmla="*/ 2147483647 w 717"/>
              <a:gd name="T77" fmla="*/ 2147483647 h 905"/>
              <a:gd name="T78" fmla="*/ 2147483647 w 717"/>
              <a:gd name="T79" fmla="*/ 2147483647 h 905"/>
              <a:gd name="T80" fmla="*/ 2147483647 w 717"/>
              <a:gd name="T81" fmla="*/ 2147483647 h 905"/>
              <a:gd name="T82" fmla="*/ 2147483647 w 717"/>
              <a:gd name="T83" fmla="*/ 2147483647 h 905"/>
              <a:gd name="T84" fmla="*/ 2147483647 w 717"/>
              <a:gd name="T85" fmla="*/ 2147483647 h 905"/>
              <a:gd name="T86" fmla="*/ 2147483647 w 717"/>
              <a:gd name="T87" fmla="*/ 2147483647 h 905"/>
              <a:gd name="T88" fmla="*/ 2147483647 w 717"/>
              <a:gd name="T89" fmla="*/ 2147483647 h 905"/>
              <a:gd name="T90" fmla="*/ 2147483647 w 717"/>
              <a:gd name="T91" fmla="*/ 2147483647 h 905"/>
              <a:gd name="T92" fmla="*/ 2147483647 w 717"/>
              <a:gd name="T93" fmla="*/ 2147483647 h 905"/>
              <a:gd name="T94" fmla="*/ 2147483647 w 717"/>
              <a:gd name="T95" fmla="*/ 2147483647 h 905"/>
              <a:gd name="T96" fmla="*/ 2147483647 w 717"/>
              <a:gd name="T97" fmla="*/ 2147483647 h 905"/>
              <a:gd name="T98" fmla="*/ 2147483647 w 717"/>
              <a:gd name="T99" fmla="*/ 2147483647 h 905"/>
              <a:gd name="T100" fmla="*/ 2147483647 w 717"/>
              <a:gd name="T101" fmla="*/ 2147483647 h 905"/>
              <a:gd name="T102" fmla="*/ 2147483647 w 717"/>
              <a:gd name="T103" fmla="*/ 2147483647 h 905"/>
              <a:gd name="T104" fmla="*/ 2147483647 w 717"/>
              <a:gd name="T105" fmla="*/ 2147483647 h 905"/>
              <a:gd name="T106" fmla="*/ 2147483647 w 717"/>
              <a:gd name="T107" fmla="*/ 2147483647 h 905"/>
              <a:gd name="T108" fmla="*/ 0 w 717"/>
              <a:gd name="T109" fmla="*/ 2147483647 h 905"/>
              <a:gd name="T110" fmla="*/ 2147483647 w 717"/>
              <a:gd name="T111" fmla="*/ 0 h 905"/>
              <a:gd name="T112" fmla="*/ 2147483647 w 717"/>
              <a:gd name="T113" fmla="*/ 2147483647 h 9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7"/>
              <a:gd name="T172" fmla="*/ 0 h 905"/>
              <a:gd name="T173" fmla="*/ 717 w 717"/>
              <a:gd name="T174" fmla="*/ 905 h 9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7" h="905">
                <a:moveTo>
                  <a:pt x="717" y="374"/>
                </a:moveTo>
                <a:lnTo>
                  <a:pt x="535" y="300"/>
                </a:lnTo>
                <a:lnTo>
                  <a:pt x="527" y="317"/>
                </a:lnTo>
                <a:lnTo>
                  <a:pt x="523" y="333"/>
                </a:lnTo>
                <a:lnTo>
                  <a:pt x="518" y="351"/>
                </a:lnTo>
                <a:lnTo>
                  <a:pt x="514" y="370"/>
                </a:lnTo>
                <a:lnTo>
                  <a:pt x="508" y="394"/>
                </a:lnTo>
                <a:lnTo>
                  <a:pt x="505" y="414"/>
                </a:lnTo>
                <a:lnTo>
                  <a:pt x="502" y="436"/>
                </a:lnTo>
                <a:lnTo>
                  <a:pt x="500" y="460"/>
                </a:lnTo>
                <a:lnTo>
                  <a:pt x="498" y="485"/>
                </a:lnTo>
                <a:lnTo>
                  <a:pt x="498" y="530"/>
                </a:lnTo>
                <a:lnTo>
                  <a:pt x="499" y="553"/>
                </a:lnTo>
                <a:lnTo>
                  <a:pt x="500" y="575"/>
                </a:lnTo>
                <a:lnTo>
                  <a:pt x="503" y="597"/>
                </a:lnTo>
                <a:lnTo>
                  <a:pt x="507" y="619"/>
                </a:lnTo>
                <a:lnTo>
                  <a:pt x="512" y="640"/>
                </a:lnTo>
                <a:lnTo>
                  <a:pt x="517" y="666"/>
                </a:lnTo>
                <a:lnTo>
                  <a:pt x="524" y="689"/>
                </a:lnTo>
                <a:lnTo>
                  <a:pt x="182" y="905"/>
                </a:lnTo>
                <a:lnTo>
                  <a:pt x="174" y="883"/>
                </a:lnTo>
                <a:lnTo>
                  <a:pt x="167" y="864"/>
                </a:lnTo>
                <a:lnTo>
                  <a:pt x="161" y="846"/>
                </a:lnTo>
                <a:lnTo>
                  <a:pt x="154" y="826"/>
                </a:lnTo>
                <a:lnTo>
                  <a:pt x="149" y="809"/>
                </a:lnTo>
                <a:lnTo>
                  <a:pt x="143" y="790"/>
                </a:lnTo>
                <a:lnTo>
                  <a:pt x="139" y="773"/>
                </a:lnTo>
                <a:lnTo>
                  <a:pt x="135" y="756"/>
                </a:lnTo>
                <a:lnTo>
                  <a:pt x="130" y="738"/>
                </a:lnTo>
                <a:lnTo>
                  <a:pt x="125" y="717"/>
                </a:lnTo>
                <a:lnTo>
                  <a:pt x="122" y="695"/>
                </a:lnTo>
                <a:lnTo>
                  <a:pt x="118" y="675"/>
                </a:lnTo>
                <a:lnTo>
                  <a:pt x="114" y="655"/>
                </a:lnTo>
                <a:lnTo>
                  <a:pt x="111" y="632"/>
                </a:lnTo>
                <a:lnTo>
                  <a:pt x="109" y="610"/>
                </a:lnTo>
                <a:lnTo>
                  <a:pt x="107" y="585"/>
                </a:lnTo>
                <a:lnTo>
                  <a:pt x="105" y="561"/>
                </a:lnTo>
                <a:lnTo>
                  <a:pt x="105" y="537"/>
                </a:lnTo>
                <a:lnTo>
                  <a:pt x="105" y="512"/>
                </a:lnTo>
                <a:lnTo>
                  <a:pt x="105" y="480"/>
                </a:lnTo>
                <a:lnTo>
                  <a:pt x="106" y="452"/>
                </a:lnTo>
                <a:lnTo>
                  <a:pt x="107" y="433"/>
                </a:lnTo>
                <a:lnTo>
                  <a:pt x="109" y="410"/>
                </a:lnTo>
                <a:lnTo>
                  <a:pt x="111" y="388"/>
                </a:lnTo>
                <a:lnTo>
                  <a:pt x="115" y="362"/>
                </a:lnTo>
                <a:lnTo>
                  <a:pt x="119" y="339"/>
                </a:lnTo>
                <a:lnTo>
                  <a:pt x="123" y="318"/>
                </a:lnTo>
                <a:lnTo>
                  <a:pt x="128" y="291"/>
                </a:lnTo>
                <a:lnTo>
                  <a:pt x="133" y="270"/>
                </a:lnTo>
                <a:lnTo>
                  <a:pt x="139" y="245"/>
                </a:lnTo>
                <a:lnTo>
                  <a:pt x="145" y="224"/>
                </a:lnTo>
                <a:lnTo>
                  <a:pt x="152" y="201"/>
                </a:lnTo>
                <a:lnTo>
                  <a:pt x="160" y="178"/>
                </a:lnTo>
                <a:lnTo>
                  <a:pt x="170" y="150"/>
                </a:lnTo>
                <a:lnTo>
                  <a:pt x="0" y="79"/>
                </a:lnTo>
                <a:lnTo>
                  <a:pt x="447" y="0"/>
                </a:lnTo>
                <a:lnTo>
                  <a:pt x="717" y="374"/>
                </a:lnTo>
                <a:close/>
              </a:path>
            </a:pathLst>
          </a:custGeom>
          <a:solidFill>
            <a:srgbClr val="008000"/>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3" name="Freeform 13"/>
          <p:cNvSpPr>
            <a:spLocks/>
          </p:cNvSpPr>
          <p:nvPr/>
        </p:nvSpPr>
        <p:spPr bwMode="auto">
          <a:xfrm>
            <a:off x="4927600" y="4821238"/>
            <a:ext cx="1292225" cy="1230312"/>
          </a:xfrm>
          <a:custGeom>
            <a:avLst/>
            <a:gdLst>
              <a:gd name="T0" fmla="*/ 2147483647 w 814"/>
              <a:gd name="T1" fmla="*/ 2147483647 h 775"/>
              <a:gd name="T2" fmla="*/ 2147483647 w 814"/>
              <a:gd name="T3" fmla="*/ 2147483647 h 775"/>
              <a:gd name="T4" fmla="*/ 2147483647 w 814"/>
              <a:gd name="T5" fmla="*/ 2147483647 h 775"/>
              <a:gd name="T6" fmla="*/ 2147483647 w 814"/>
              <a:gd name="T7" fmla="*/ 2147483647 h 775"/>
              <a:gd name="T8" fmla="*/ 2147483647 w 814"/>
              <a:gd name="T9" fmla="*/ 2147483647 h 775"/>
              <a:gd name="T10" fmla="*/ 2147483647 w 814"/>
              <a:gd name="T11" fmla="*/ 2147483647 h 775"/>
              <a:gd name="T12" fmla="*/ 2147483647 w 814"/>
              <a:gd name="T13" fmla="*/ 2147483647 h 775"/>
              <a:gd name="T14" fmla="*/ 2147483647 w 814"/>
              <a:gd name="T15" fmla="*/ 2147483647 h 775"/>
              <a:gd name="T16" fmla="*/ 2147483647 w 814"/>
              <a:gd name="T17" fmla="*/ 2147483647 h 775"/>
              <a:gd name="T18" fmla="*/ 2147483647 w 814"/>
              <a:gd name="T19" fmla="*/ 2147483647 h 775"/>
              <a:gd name="T20" fmla="*/ 2147483647 w 814"/>
              <a:gd name="T21" fmla="*/ 2147483647 h 775"/>
              <a:gd name="T22" fmla="*/ 2147483647 w 814"/>
              <a:gd name="T23" fmla="*/ 2147483647 h 775"/>
              <a:gd name="T24" fmla="*/ 2147483647 w 814"/>
              <a:gd name="T25" fmla="*/ 2147483647 h 775"/>
              <a:gd name="T26" fmla="*/ 2147483647 w 814"/>
              <a:gd name="T27" fmla="*/ 2147483647 h 775"/>
              <a:gd name="T28" fmla="*/ 2147483647 w 814"/>
              <a:gd name="T29" fmla="*/ 2147483647 h 775"/>
              <a:gd name="T30" fmla="*/ 2147483647 w 814"/>
              <a:gd name="T31" fmla="*/ 2147483647 h 775"/>
              <a:gd name="T32" fmla="*/ 2147483647 w 814"/>
              <a:gd name="T33" fmla="*/ 2147483647 h 775"/>
              <a:gd name="T34" fmla="*/ 2147483647 w 814"/>
              <a:gd name="T35" fmla="*/ 2147483647 h 775"/>
              <a:gd name="T36" fmla="*/ 2147483647 w 814"/>
              <a:gd name="T37" fmla="*/ 2147483647 h 775"/>
              <a:gd name="T38" fmla="*/ 2147483647 w 814"/>
              <a:gd name="T39" fmla="*/ 2147483647 h 775"/>
              <a:gd name="T40" fmla="*/ 2147483647 w 814"/>
              <a:gd name="T41" fmla="*/ 2147483647 h 775"/>
              <a:gd name="T42" fmla="*/ 2147483647 w 814"/>
              <a:gd name="T43" fmla="*/ 2147483647 h 775"/>
              <a:gd name="T44" fmla="*/ 2147483647 w 814"/>
              <a:gd name="T45" fmla="*/ 2147483647 h 775"/>
              <a:gd name="T46" fmla="*/ 2147483647 w 814"/>
              <a:gd name="T47" fmla="*/ 2147483647 h 775"/>
              <a:gd name="T48" fmla="*/ 2147483647 w 814"/>
              <a:gd name="T49" fmla="*/ 2147483647 h 775"/>
              <a:gd name="T50" fmla="*/ 2147483647 w 814"/>
              <a:gd name="T51" fmla="*/ 2147483647 h 775"/>
              <a:gd name="T52" fmla="*/ 2147483647 w 814"/>
              <a:gd name="T53" fmla="*/ 2147483647 h 775"/>
              <a:gd name="T54" fmla="*/ 2147483647 w 814"/>
              <a:gd name="T55" fmla="*/ 2147483647 h 775"/>
              <a:gd name="T56" fmla="*/ 2147483647 w 814"/>
              <a:gd name="T57" fmla="*/ 2147483647 h 775"/>
              <a:gd name="T58" fmla="*/ 2147483647 w 814"/>
              <a:gd name="T59" fmla="*/ 2147483647 h 775"/>
              <a:gd name="T60" fmla="*/ 2147483647 w 814"/>
              <a:gd name="T61" fmla="*/ 2147483647 h 775"/>
              <a:gd name="T62" fmla="*/ 2147483647 w 814"/>
              <a:gd name="T63" fmla="*/ 2147483647 h 775"/>
              <a:gd name="T64" fmla="*/ 2147483647 w 814"/>
              <a:gd name="T65" fmla="*/ 2147483647 h 775"/>
              <a:gd name="T66" fmla="*/ 2147483647 w 814"/>
              <a:gd name="T67" fmla="*/ 2147483647 h 775"/>
              <a:gd name="T68" fmla="*/ 2147483647 w 814"/>
              <a:gd name="T69" fmla="*/ 2147483647 h 775"/>
              <a:gd name="T70" fmla="*/ 2147483647 w 814"/>
              <a:gd name="T71" fmla="*/ 2147483647 h 775"/>
              <a:gd name="T72" fmla="*/ 2147483647 w 814"/>
              <a:gd name="T73" fmla="*/ 2147483647 h 775"/>
              <a:gd name="T74" fmla="*/ 0 w 814"/>
              <a:gd name="T75" fmla="*/ 2147483647 h 775"/>
              <a:gd name="T76" fmla="*/ 2147483647 w 814"/>
              <a:gd name="T77" fmla="*/ 0 h 775"/>
              <a:gd name="T78" fmla="*/ 2147483647 w 814"/>
              <a:gd name="T79" fmla="*/ 2147483647 h 775"/>
              <a:gd name="T80" fmla="*/ 2147483647 w 814"/>
              <a:gd name="T81" fmla="*/ 2147483647 h 775"/>
              <a:gd name="T82" fmla="*/ 2147483647 w 814"/>
              <a:gd name="T83" fmla="*/ 2147483647 h 775"/>
              <a:gd name="T84" fmla="*/ 2147483647 w 814"/>
              <a:gd name="T85" fmla="*/ 2147483647 h 775"/>
              <a:gd name="T86" fmla="*/ 2147483647 w 814"/>
              <a:gd name="T87" fmla="*/ 2147483647 h 775"/>
              <a:gd name="T88" fmla="*/ 2147483647 w 814"/>
              <a:gd name="T89" fmla="*/ 2147483647 h 775"/>
              <a:gd name="T90" fmla="*/ 2147483647 w 814"/>
              <a:gd name="T91" fmla="*/ 2147483647 h 775"/>
              <a:gd name="T92" fmla="*/ 2147483647 w 814"/>
              <a:gd name="T93" fmla="*/ 2147483647 h 775"/>
              <a:gd name="T94" fmla="*/ 2147483647 w 814"/>
              <a:gd name="T95" fmla="*/ 2147483647 h 775"/>
              <a:gd name="T96" fmla="*/ 2147483647 w 814"/>
              <a:gd name="T97" fmla="*/ 2147483647 h 775"/>
              <a:gd name="T98" fmla="*/ 2147483647 w 814"/>
              <a:gd name="T99" fmla="*/ 2147483647 h 775"/>
              <a:gd name="T100" fmla="*/ 2147483647 w 814"/>
              <a:gd name="T101" fmla="*/ 2147483647 h 775"/>
              <a:gd name="T102" fmla="*/ 2147483647 w 814"/>
              <a:gd name="T103" fmla="*/ 2147483647 h 775"/>
              <a:gd name="T104" fmla="*/ 2147483647 w 814"/>
              <a:gd name="T105" fmla="*/ 2147483647 h 775"/>
              <a:gd name="T106" fmla="*/ 2147483647 w 814"/>
              <a:gd name="T107" fmla="*/ 2147483647 h 775"/>
              <a:gd name="T108" fmla="*/ 2147483647 w 814"/>
              <a:gd name="T109" fmla="*/ 2147483647 h 775"/>
              <a:gd name="T110" fmla="*/ 2147483647 w 814"/>
              <a:gd name="T111" fmla="*/ 2147483647 h 775"/>
              <a:gd name="T112" fmla="*/ 2147483647 w 814"/>
              <a:gd name="T113" fmla="*/ 2147483647 h 775"/>
              <a:gd name="T114" fmla="*/ 2147483647 w 814"/>
              <a:gd name="T115" fmla="*/ 2147483647 h 775"/>
              <a:gd name="T116" fmla="*/ 2147483647 w 814"/>
              <a:gd name="T117" fmla="*/ 2147483647 h 7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4"/>
              <a:gd name="T178" fmla="*/ 0 h 775"/>
              <a:gd name="T179" fmla="*/ 814 w 814"/>
              <a:gd name="T180" fmla="*/ 775 h 7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4" h="775">
                <a:moveTo>
                  <a:pt x="646" y="775"/>
                </a:moveTo>
                <a:lnTo>
                  <a:pt x="629" y="766"/>
                </a:lnTo>
                <a:lnTo>
                  <a:pt x="616" y="759"/>
                </a:lnTo>
                <a:lnTo>
                  <a:pt x="601" y="752"/>
                </a:lnTo>
                <a:lnTo>
                  <a:pt x="588" y="744"/>
                </a:lnTo>
                <a:lnTo>
                  <a:pt x="573" y="736"/>
                </a:lnTo>
                <a:lnTo>
                  <a:pt x="558" y="728"/>
                </a:lnTo>
                <a:lnTo>
                  <a:pt x="545" y="718"/>
                </a:lnTo>
                <a:lnTo>
                  <a:pt x="530" y="710"/>
                </a:lnTo>
                <a:lnTo>
                  <a:pt x="514" y="698"/>
                </a:lnTo>
                <a:lnTo>
                  <a:pt x="496" y="687"/>
                </a:lnTo>
                <a:lnTo>
                  <a:pt x="483" y="676"/>
                </a:lnTo>
                <a:lnTo>
                  <a:pt x="469" y="665"/>
                </a:lnTo>
                <a:lnTo>
                  <a:pt x="453" y="653"/>
                </a:lnTo>
                <a:lnTo>
                  <a:pt x="437" y="641"/>
                </a:lnTo>
                <a:lnTo>
                  <a:pt x="422" y="628"/>
                </a:lnTo>
                <a:lnTo>
                  <a:pt x="406" y="614"/>
                </a:lnTo>
                <a:lnTo>
                  <a:pt x="394" y="603"/>
                </a:lnTo>
                <a:lnTo>
                  <a:pt x="376" y="586"/>
                </a:lnTo>
                <a:lnTo>
                  <a:pt x="361" y="572"/>
                </a:lnTo>
                <a:lnTo>
                  <a:pt x="349" y="559"/>
                </a:lnTo>
                <a:lnTo>
                  <a:pt x="334" y="543"/>
                </a:lnTo>
                <a:lnTo>
                  <a:pt x="324" y="532"/>
                </a:lnTo>
                <a:lnTo>
                  <a:pt x="311" y="517"/>
                </a:lnTo>
                <a:lnTo>
                  <a:pt x="298" y="502"/>
                </a:lnTo>
                <a:lnTo>
                  <a:pt x="285" y="484"/>
                </a:lnTo>
                <a:lnTo>
                  <a:pt x="272" y="470"/>
                </a:lnTo>
                <a:lnTo>
                  <a:pt x="260" y="453"/>
                </a:lnTo>
                <a:lnTo>
                  <a:pt x="245" y="433"/>
                </a:lnTo>
                <a:lnTo>
                  <a:pt x="232" y="415"/>
                </a:lnTo>
                <a:lnTo>
                  <a:pt x="219" y="395"/>
                </a:lnTo>
                <a:lnTo>
                  <a:pt x="206" y="375"/>
                </a:lnTo>
                <a:lnTo>
                  <a:pt x="195" y="354"/>
                </a:lnTo>
                <a:lnTo>
                  <a:pt x="182" y="332"/>
                </a:lnTo>
                <a:lnTo>
                  <a:pt x="174" y="313"/>
                </a:lnTo>
                <a:lnTo>
                  <a:pt x="163" y="296"/>
                </a:lnTo>
                <a:lnTo>
                  <a:pt x="155" y="276"/>
                </a:lnTo>
                <a:lnTo>
                  <a:pt x="0" y="349"/>
                </a:lnTo>
                <a:lnTo>
                  <a:pt x="255" y="0"/>
                </a:lnTo>
                <a:lnTo>
                  <a:pt x="688" y="38"/>
                </a:lnTo>
                <a:lnTo>
                  <a:pt x="514" y="115"/>
                </a:lnTo>
                <a:lnTo>
                  <a:pt x="525" y="137"/>
                </a:lnTo>
                <a:lnTo>
                  <a:pt x="537" y="160"/>
                </a:lnTo>
                <a:lnTo>
                  <a:pt x="553" y="186"/>
                </a:lnTo>
                <a:lnTo>
                  <a:pt x="571" y="213"/>
                </a:lnTo>
                <a:lnTo>
                  <a:pt x="586" y="234"/>
                </a:lnTo>
                <a:lnTo>
                  <a:pt x="604" y="255"/>
                </a:lnTo>
                <a:lnTo>
                  <a:pt x="621" y="276"/>
                </a:lnTo>
                <a:lnTo>
                  <a:pt x="639" y="294"/>
                </a:lnTo>
                <a:lnTo>
                  <a:pt x="658" y="310"/>
                </a:lnTo>
                <a:lnTo>
                  <a:pt x="678" y="329"/>
                </a:lnTo>
                <a:lnTo>
                  <a:pt x="697" y="345"/>
                </a:lnTo>
                <a:lnTo>
                  <a:pt x="716" y="361"/>
                </a:lnTo>
                <a:lnTo>
                  <a:pt x="735" y="374"/>
                </a:lnTo>
                <a:lnTo>
                  <a:pt x="758" y="389"/>
                </a:lnTo>
                <a:lnTo>
                  <a:pt x="781" y="403"/>
                </a:lnTo>
                <a:lnTo>
                  <a:pt x="798" y="410"/>
                </a:lnTo>
                <a:lnTo>
                  <a:pt x="814" y="418"/>
                </a:lnTo>
                <a:lnTo>
                  <a:pt x="646" y="775"/>
                </a:lnTo>
                <a:close/>
              </a:path>
            </a:pathLst>
          </a:custGeom>
          <a:solidFill>
            <a:srgbClr val="FF00FF"/>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4" name="Freeform 14"/>
          <p:cNvSpPr>
            <a:spLocks/>
          </p:cNvSpPr>
          <p:nvPr/>
        </p:nvSpPr>
        <p:spPr bwMode="auto">
          <a:xfrm>
            <a:off x="5900738" y="5251450"/>
            <a:ext cx="1403350" cy="1122363"/>
          </a:xfrm>
          <a:custGeom>
            <a:avLst/>
            <a:gdLst>
              <a:gd name="T0" fmla="*/ 2147483647 w 884"/>
              <a:gd name="T1" fmla="*/ 0 h 707"/>
              <a:gd name="T2" fmla="*/ 2147483647 w 884"/>
              <a:gd name="T3" fmla="*/ 2147483647 h 707"/>
              <a:gd name="T4" fmla="*/ 2147483647 w 884"/>
              <a:gd name="T5" fmla="*/ 2147483647 h 707"/>
              <a:gd name="T6" fmla="*/ 2147483647 w 884"/>
              <a:gd name="T7" fmla="*/ 2147483647 h 707"/>
              <a:gd name="T8" fmla="*/ 2147483647 w 884"/>
              <a:gd name="T9" fmla="*/ 2147483647 h 707"/>
              <a:gd name="T10" fmla="*/ 2147483647 w 884"/>
              <a:gd name="T11" fmla="*/ 2147483647 h 707"/>
              <a:gd name="T12" fmla="*/ 2147483647 w 884"/>
              <a:gd name="T13" fmla="*/ 2147483647 h 707"/>
              <a:gd name="T14" fmla="*/ 2147483647 w 884"/>
              <a:gd name="T15" fmla="*/ 2147483647 h 707"/>
              <a:gd name="T16" fmla="*/ 2147483647 w 884"/>
              <a:gd name="T17" fmla="*/ 2147483647 h 707"/>
              <a:gd name="T18" fmla="*/ 2147483647 w 884"/>
              <a:gd name="T19" fmla="*/ 2147483647 h 707"/>
              <a:gd name="T20" fmla="*/ 2147483647 w 884"/>
              <a:gd name="T21" fmla="*/ 2147483647 h 707"/>
              <a:gd name="T22" fmla="*/ 2147483647 w 884"/>
              <a:gd name="T23" fmla="*/ 2147483647 h 707"/>
              <a:gd name="T24" fmla="*/ 2147483647 w 884"/>
              <a:gd name="T25" fmla="*/ 2147483647 h 707"/>
              <a:gd name="T26" fmla="*/ 2147483647 w 884"/>
              <a:gd name="T27" fmla="*/ 2147483647 h 707"/>
              <a:gd name="T28" fmla="*/ 2147483647 w 884"/>
              <a:gd name="T29" fmla="*/ 2147483647 h 707"/>
              <a:gd name="T30" fmla="*/ 2147483647 w 884"/>
              <a:gd name="T31" fmla="*/ 2147483647 h 707"/>
              <a:gd name="T32" fmla="*/ 2147483647 w 884"/>
              <a:gd name="T33" fmla="*/ 2147483647 h 707"/>
              <a:gd name="T34" fmla="*/ 2147483647 w 884"/>
              <a:gd name="T35" fmla="*/ 2147483647 h 707"/>
              <a:gd name="T36" fmla="*/ 2147483647 w 884"/>
              <a:gd name="T37" fmla="*/ 2147483647 h 707"/>
              <a:gd name="T38" fmla="*/ 2147483647 w 884"/>
              <a:gd name="T39" fmla="*/ 2147483647 h 707"/>
              <a:gd name="T40" fmla="*/ 2147483647 w 884"/>
              <a:gd name="T41" fmla="*/ 2147483647 h 707"/>
              <a:gd name="T42" fmla="*/ 2147483647 w 884"/>
              <a:gd name="T43" fmla="*/ 2147483647 h 707"/>
              <a:gd name="T44" fmla="*/ 2147483647 w 884"/>
              <a:gd name="T45" fmla="*/ 2147483647 h 707"/>
              <a:gd name="T46" fmla="*/ 2147483647 w 884"/>
              <a:gd name="T47" fmla="*/ 2147483647 h 707"/>
              <a:gd name="T48" fmla="*/ 2147483647 w 884"/>
              <a:gd name="T49" fmla="*/ 2147483647 h 707"/>
              <a:gd name="T50" fmla="*/ 2147483647 w 884"/>
              <a:gd name="T51" fmla="*/ 2147483647 h 707"/>
              <a:gd name="T52" fmla="*/ 2147483647 w 884"/>
              <a:gd name="T53" fmla="*/ 2147483647 h 707"/>
              <a:gd name="T54" fmla="*/ 2147483647 w 884"/>
              <a:gd name="T55" fmla="*/ 2147483647 h 707"/>
              <a:gd name="T56" fmla="*/ 2147483647 w 884"/>
              <a:gd name="T57" fmla="*/ 2147483647 h 707"/>
              <a:gd name="T58" fmla="*/ 2147483647 w 884"/>
              <a:gd name="T59" fmla="*/ 2147483647 h 707"/>
              <a:gd name="T60" fmla="*/ 2147483647 w 884"/>
              <a:gd name="T61" fmla="*/ 2147483647 h 707"/>
              <a:gd name="T62" fmla="*/ 2147483647 w 884"/>
              <a:gd name="T63" fmla="*/ 2147483647 h 707"/>
              <a:gd name="T64" fmla="*/ 2147483647 w 884"/>
              <a:gd name="T65" fmla="*/ 2147483647 h 707"/>
              <a:gd name="T66" fmla="*/ 2147483647 w 884"/>
              <a:gd name="T67" fmla="*/ 2147483647 h 707"/>
              <a:gd name="T68" fmla="*/ 2147483647 w 884"/>
              <a:gd name="T69" fmla="*/ 2147483647 h 707"/>
              <a:gd name="T70" fmla="*/ 2147483647 w 884"/>
              <a:gd name="T71" fmla="*/ 2147483647 h 707"/>
              <a:gd name="T72" fmla="*/ 2147483647 w 884"/>
              <a:gd name="T73" fmla="*/ 2147483647 h 707"/>
              <a:gd name="T74" fmla="*/ 2147483647 w 884"/>
              <a:gd name="T75" fmla="*/ 2147483647 h 707"/>
              <a:gd name="T76" fmla="*/ 2147483647 w 884"/>
              <a:gd name="T77" fmla="*/ 2147483647 h 707"/>
              <a:gd name="T78" fmla="*/ 2147483647 w 884"/>
              <a:gd name="T79" fmla="*/ 2147483647 h 707"/>
              <a:gd name="T80" fmla="*/ 2147483647 w 884"/>
              <a:gd name="T81" fmla="*/ 2147483647 h 707"/>
              <a:gd name="T82" fmla="*/ 2147483647 w 884"/>
              <a:gd name="T83" fmla="*/ 2147483647 h 707"/>
              <a:gd name="T84" fmla="*/ 2147483647 w 884"/>
              <a:gd name="T85" fmla="*/ 2147483647 h 707"/>
              <a:gd name="T86" fmla="*/ 2147483647 w 884"/>
              <a:gd name="T87" fmla="*/ 2147483647 h 707"/>
              <a:gd name="T88" fmla="*/ 2147483647 w 884"/>
              <a:gd name="T89" fmla="*/ 2147483647 h 707"/>
              <a:gd name="T90" fmla="*/ 2147483647 w 884"/>
              <a:gd name="T91" fmla="*/ 2147483647 h 707"/>
              <a:gd name="T92" fmla="*/ 2147483647 w 884"/>
              <a:gd name="T93" fmla="*/ 2147483647 h 707"/>
              <a:gd name="T94" fmla="*/ 2147483647 w 884"/>
              <a:gd name="T95" fmla="*/ 2147483647 h 707"/>
              <a:gd name="T96" fmla="*/ 2147483647 w 884"/>
              <a:gd name="T97" fmla="*/ 2147483647 h 707"/>
              <a:gd name="T98" fmla="*/ 2147483647 w 884"/>
              <a:gd name="T99" fmla="*/ 2147483647 h 707"/>
              <a:gd name="T100" fmla="*/ 2147483647 w 884"/>
              <a:gd name="T101" fmla="*/ 2147483647 h 707"/>
              <a:gd name="T102" fmla="*/ 2147483647 w 884"/>
              <a:gd name="T103" fmla="*/ 2147483647 h 707"/>
              <a:gd name="T104" fmla="*/ 2147483647 w 884"/>
              <a:gd name="T105" fmla="*/ 2147483647 h 707"/>
              <a:gd name="T106" fmla="*/ 2147483647 w 884"/>
              <a:gd name="T107" fmla="*/ 2147483647 h 707"/>
              <a:gd name="T108" fmla="*/ 2147483647 w 884"/>
              <a:gd name="T109" fmla="*/ 2147483647 h 707"/>
              <a:gd name="T110" fmla="*/ 0 w 884"/>
              <a:gd name="T111" fmla="*/ 2147483647 h 707"/>
              <a:gd name="T112" fmla="*/ 2147483647 w 884"/>
              <a:gd name="T113" fmla="*/ 0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4"/>
              <a:gd name="T172" fmla="*/ 0 h 707"/>
              <a:gd name="T173" fmla="*/ 884 w 884"/>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4" h="707">
                <a:moveTo>
                  <a:pt x="354" y="0"/>
                </a:moveTo>
                <a:lnTo>
                  <a:pt x="280" y="182"/>
                </a:lnTo>
                <a:lnTo>
                  <a:pt x="297" y="189"/>
                </a:lnTo>
                <a:lnTo>
                  <a:pt x="313" y="193"/>
                </a:lnTo>
                <a:lnTo>
                  <a:pt x="331" y="199"/>
                </a:lnTo>
                <a:lnTo>
                  <a:pt x="351" y="204"/>
                </a:lnTo>
                <a:lnTo>
                  <a:pt x="374" y="208"/>
                </a:lnTo>
                <a:lnTo>
                  <a:pt x="394" y="211"/>
                </a:lnTo>
                <a:lnTo>
                  <a:pt x="415" y="214"/>
                </a:lnTo>
                <a:lnTo>
                  <a:pt x="440" y="218"/>
                </a:lnTo>
                <a:lnTo>
                  <a:pt x="465" y="220"/>
                </a:lnTo>
                <a:lnTo>
                  <a:pt x="510" y="220"/>
                </a:lnTo>
                <a:lnTo>
                  <a:pt x="534" y="219"/>
                </a:lnTo>
                <a:lnTo>
                  <a:pt x="555" y="216"/>
                </a:lnTo>
                <a:lnTo>
                  <a:pt x="577" y="213"/>
                </a:lnTo>
                <a:lnTo>
                  <a:pt x="600" y="209"/>
                </a:lnTo>
                <a:lnTo>
                  <a:pt x="620" y="206"/>
                </a:lnTo>
                <a:lnTo>
                  <a:pt x="645" y="200"/>
                </a:lnTo>
                <a:lnTo>
                  <a:pt x="668" y="192"/>
                </a:lnTo>
                <a:lnTo>
                  <a:pt x="884" y="534"/>
                </a:lnTo>
                <a:lnTo>
                  <a:pt x="863" y="542"/>
                </a:lnTo>
                <a:lnTo>
                  <a:pt x="843" y="550"/>
                </a:lnTo>
                <a:lnTo>
                  <a:pt x="825" y="556"/>
                </a:lnTo>
                <a:lnTo>
                  <a:pt x="806" y="562"/>
                </a:lnTo>
                <a:lnTo>
                  <a:pt x="788" y="568"/>
                </a:lnTo>
                <a:lnTo>
                  <a:pt x="769" y="574"/>
                </a:lnTo>
                <a:lnTo>
                  <a:pt x="753" y="578"/>
                </a:lnTo>
                <a:lnTo>
                  <a:pt x="735" y="582"/>
                </a:lnTo>
                <a:lnTo>
                  <a:pt x="717" y="586"/>
                </a:lnTo>
                <a:lnTo>
                  <a:pt x="697" y="592"/>
                </a:lnTo>
                <a:lnTo>
                  <a:pt x="674" y="595"/>
                </a:lnTo>
                <a:lnTo>
                  <a:pt x="655" y="599"/>
                </a:lnTo>
                <a:lnTo>
                  <a:pt x="634" y="603"/>
                </a:lnTo>
                <a:lnTo>
                  <a:pt x="612" y="606"/>
                </a:lnTo>
                <a:lnTo>
                  <a:pt x="589" y="609"/>
                </a:lnTo>
                <a:lnTo>
                  <a:pt x="564" y="610"/>
                </a:lnTo>
                <a:lnTo>
                  <a:pt x="540" y="612"/>
                </a:lnTo>
                <a:lnTo>
                  <a:pt x="517" y="612"/>
                </a:lnTo>
                <a:lnTo>
                  <a:pt x="492" y="612"/>
                </a:lnTo>
                <a:lnTo>
                  <a:pt x="460" y="612"/>
                </a:lnTo>
                <a:lnTo>
                  <a:pt x="432" y="611"/>
                </a:lnTo>
                <a:lnTo>
                  <a:pt x="412" y="610"/>
                </a:lnTo>
                <a:lnTo>
                  <a:pt x="390" y="609"/>
                </a:lnTo>
                <a:lnTo>
                  <a:pt x="367" y="606"/>
                </a:lnTo>
                <a:lnTo>
                  <a:pt x="341" y="602"/>
                </a:lnTo>
                <a:lnTo>
                  <a:pt x="319" y="598"/>
                </a:lnTo>
                <a:lnTo>
                  <a:pt x="297" y="595"/>
                </a:lnTo>
                <a:lnTo>
                  <a:pt x="271" y="589"/>
                </a:lnTo>
                <a:lnTo>
                  <a:pt x="251" y="583"/>
                </a:lnTo>
                <a:lnTo>
                  <a:pt x="226" y="578"/>
                </a:lnTo>
                <a:lnTo>
                  <a:pt x="204" y="572"/>
                </a:lnTo>
                <a:lnTo>
                  <a:pt x="182" y="566"/>
                </a:lnTo>
                <a:lnTo>
                  <a:pt x="159" y="557"/>
                </a:lnTo>
                <a:lnTo>
                  <a:pt x="131" y="547"/>
                </a:lnTo>
                <a:lnTo>
                  <a:pt x="64" y="707"/>
                </a:lnTo>
                <a:lnTo>
                  <a:pt x="0" y="253"/>
                </a:lnTo>
                <a:lnTo>
                  <a:pt x="354" y="0"/>
                </a:lnTo>
                <a:close/>
              </a:path>
            </a:pathLst>
          </a:custGeom>
          <a:solidFill>
            <a:srgbClr val="FFFF00"/>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5" name="Freeform 15"/>
          <p:cNvSpPr>
            <a:spLocks/>
          </p:cNvSpPr>
          <p:nvPr/>
        </p:nvSpPr>
        <p:spPr bwMode="auto">
          <a:xfrm>
            <a:off x="6911975" y="5030788"/>
            <a:ext cx="1219200" cy="1219200"/>
          </a:xfrm>
          <a:custGeom>
            <a:avLst/>
            <a:gdLst>
              <a:gd name="T0" fmla="*/ 2147483647 w 768"/>
              <a:gd name="T1" fmla="*/ 2147483647 h 768"/>
              <a:gd name="T2" fmla="*/ 2147483647 w 768"/>
              <a:gd name="T3" fmla="*/ 2147483647 h 768"/>
              <a:gd name="T4" fmla="*/ 2147483647 w 768"/>
              <a:gd name="T5" fmla="*/ 2147483647 h 768"/>
              <a:gd name="T6" fmla="*/ 2147483647 w 768"/>
              <a:gd name="T7" fmla="*/ 2147483647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2147483647 w 768"/>
              <a:gd name="T21" fmla="*/ 2147483647 h 768"/>
              <a:gd name="T22" fmla="*/ 2147483647 w 768"/>
              <a:gd name="T23" fmla="*/ 2147483647 h 768"/>
              <a:gd name="T24" fmla="*/ 2147483647 w 768"/>
              <a:gd name="T25" fmla="*/ 2147483647 h 768"/>
              <a:gd name="T26" fmla="*/ 2147483647 w 768"/>
              <a:gd name="T27" fmla="*/ 2147483647 h 768"/>
              <a:gd name="T28" fmla="*/ 2147483647 w 768"/>
              <a:gd name="T29" fmla="*/ 2147483647 h 768"/>
              <a:gd name="T30" fmla="*/ 2147483647 w 768"/>
              <a:gd name="T31" fmla="*/ 2147483647 h 768"/>
              <a:gd name="T32" fmla="*/ 2147483647 w 768"/>
              <a:gd name="T33" fmla="*/ 2147483647 h 768"/>
              <a:gd name="T34" fmla="*/ 2147483647 w 768"/>
              <a:gd name="T35" fmla="*/ 2147483647 h 768"/>
              <a:gd name="T36" fmla="*/ 2147483647 w 768"/>
              <a:gd name="T37" fmla="*/ 2147483647 h 768"/>
              <a:gd name="T38" fmla="*/ 2147483647 w 768"/>
              <a:gd name="T39" fmla="*/ 2147483647 h 768"/>
              <a:gd name="T40" fmla="*/ 2147483647 w 768"/>
              <a:gd name="T41" fmla="*/ 2147483647 h 768"/>
              <a:gd name="T42" fmla="*/ 2147483647 w 768"/>
              <a:gd name="T43" fmla="*/ 2147483647 h 768"/>
              <a:gd name="T44" fmla="*/ 2147483647 w 768"/>
              <a:gd name="T45" fmla="*/ 2147483647 h 768"/>
              <a:gd name="T46" fmla="*/ 2147483647 w 768"/>
              <a:gd name="T47" fmla="*/ 2147483647 h 768"/>
              <a:gd name="T48" fmla="*/ 2147483647 w 768"/>
              <a:gd name="T49" fmla="*/ 2147483647 h 768"/>
              <a:gd name="T50" fmla="*/ 2147483647 w 768"/>
              <a:gd name="T51" fmla="*/ 2147483647 h 768"/>
              <a:gd name="T52" fmla="*/ 2147483647 w 768"/>
              <a:gd name="T53" fmla="*/ 2147483647 h 768"/>
              <a:gd name="T54" fmla="*/ 2147483647 w 768"/>
              <a:gd name="T55" fmla="*/ 2147483647 h 768"/>
              <a:gd name="T56" fmla="*/ 2147483647 w 768"/>
              <a:gd name="T57" fmla="*/ 2147483647 h 768"/>
              <a:gd name="T58" fmla="*/ 2147483647 w 768"/>
              <a:gd name="T59" fmla="*/ 2147483647 h 768"/>
              <a:gd name="T60" fmla="*/ 2147483647 w 768"/>
              <a:gd name="T61" fmla="*/ 2147483647 h 768"/>
              <a:gd name="T62" fmla="*/ 2147483647 w 768"/>
              <a:gd name="T63" fmla="*/ 2147483647 h 768"/>
              <a:gd name="T64" fmla="*/ 2147483647 w 768"/>
              <a:gd name="T65" fmla="*/ 2147483647 h 768"/>
              <a:gd name="T66" fmla="*/ 2147483647 w 768"/>
              <a:gd name="T67" fmla="*/ 2147483647 h 768"/>
              <a:gd name="T68" fmla="*/ 2147483647 w 768"/>
              <a:gd name="T69" fmla="*/ 2147483647 h 768"/>
              <a:gd name="T70" fmla="*/ 0 w 768"/>
              <a:gd name="T71" fmla="*/ 2147483647 h 768"/>
              <a:gd name="T72" fmla="*/ 2147483647 w 768"/>
              <a:gd name="T73" fmla="*/ 2147483647 h 768"/>
              <a:gd name="T74" fmla="*/ 2147483647 w 768"/>
              <a:gd name="T75" fmla="*/ 2147483647 h 768"/>
              <a:gd name="T76" fmla="*/ 2147483647 w 768"/>
              <a:gd name="T77" fmla="*/ 2147483647 h 768"/>
              <a:gd name="T78" fmla="*/ 2147483647 w 768"/>
              <a:gd name="T79" fmla="*/ 2147483647 h 768"/>
              <a:gd name="T80" fmla="*/ 2147483647 w 768"/>
              <a:gd name="T81" fmla="*/ 2147483647 h 768"/>
              <a:gd name="T82" fmla="*/ 2147483647 w 768"/>
              <a:gd name="T83" fmla="*/ 2147483647 h 768"/>
              <a:gd name="T84" fmla="*/ 2147483647 w 768"/>
              <a:gd name="T85" fmla="*/ 2147483647 h 768"/>
              <a:gd name="T86" fmla="*/ 2147483647 w 768"/>
              <a:gd name="T87" fmla="*/ 2147483647 h 768"/>
              <a:gd name="T88" fmla="*/ 2147483647 w 768"/>
              <a:gd name="T89" fmla="*/ 2147483647 h 768"/>
              <a:gd name="T90" fmla="*/ 2147483647 w 768"/>
              <a:gd name="T91" fmla="*/ 2147483647 h 768"/>
              <a:gd name="T92" fmla="*/ 2147483647 w 768"/>
              <a:gd name="T93" fmla="*/ 2147483647 h 768"/>
              <a:gd name="T94" fmla="*/ 2147483647 w 768"/>
              <a:gd name="T95" fmla="*/ 2147483647 h 768"/>
              <a:gd name="T96" fmla="*/ 2147483647 w 768"/>
              <a:gd name="T97" fmla="*/ 2147483647 h 768"/>
              <a:gd name="T98" fmla="*/ 2147483647 w 768"/>
              <a:gd name="T99" fmla="*/ 2147483647 h 768"/>
              <a:gd name="T100" fmla="*/ 2147483647 w 768"/>
              <a:gd name="T101" fmla="*/ 2147483647 h 768"/>
              <a:gd name="T102" fmla="*/ 2147483647 w 768"/>
              <a:gd name="T103" fmla="*/ 2147483647 h 768"/>
              <a:gd name="T104" fmla="*/ 2147483647 w 768"/>
              <a:gd name="T105" fmla="*/ 2147483647 h 768"/>
              <a:gd name="T106" fmla="*/ 2147483647 w 768"/>
              <a:gd name="T107" fmla="*/ 2147483647 h 768"/>
              <a:gd name="T108" fmla="*/ 2147483647 w 768"/>
              <a:gd name="T109" fmla="*/ 0 h 768"/>
              <a:gd name="T110" fmla="*/ 2147483647 w 768"/>
              <a:gd name="T111" fmla="*/ 2147483647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8"/>
              <a:gd name="T169" fmla="*/ 0 h 768"/>
              <a:gd name="T170" fmla="*/ 768 w 768"/>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8" h="768">
                <a:moveTo>
                  <a:pt x="768" y="169"/>
                </a:moveTo>
                <a:lnTo>
                  <a:pt x="759" y="186"/>
                </a:lnTo>
                <a:lnTo>
                  <a:pt x="752" y="199"/>
                </a:lnTo>
                <a:lnTo>
                  <a:pt x="744" y="214"/>
                </a:lnTo>
                <a:lnTo>
                  <a:pt x="738" y="228"/>
                </a:lnTo>
                <a:lnTo>
                  <a:pt x="729" y="242"/>
                </a:lnTo>
                <a:lnTo>
                  <a:pt x="720" y="257"/>
                </a:lnTo>
                <a:lnTo>
                  <a:pt x="712" y="271"/>
                </a:lnTo>
                <a:lnTo>
                  <a:pt x="702" y="285"/>
                </a:lnTo>
                <a:lnTo>
                  <a:pt x="691" y="301"/>
                </a:lnTo>
                <a:lnTo>
                  <a:pt x="679" y="318"/>
                </a:lnTo>
                <a:lnTo>
                  <a:pt x="670" y="331"/>
                </a:lnTo>
                <a:lnTo>
                  <a:pt x="658" y="345"/>
                </a:lnTo>
                <a:lnTo>
                  <a:pt x="646" y="362"/>
                </a:lnTo>
                <a:lnTo>
                  <a:pt x="633" y="379"/>
                </a:lnTo>
                <a:lnTo>
                  <a:pt x="621" y="393"/>
                </a:lnTo>
                <a:lnTo>
                  <a:pt x="607" y="409"/>
                </a:lnTo>
                <a:lnTo>
                  <a:pt x="595" y="422"/>
                </a:lnTo>
                <a:lnTo>
                  <a:pt x="579" y="439"/>
                </a:lnTo>
                <a:lnTo>
                  <a:pt x="565" y="454"/>
                </a:lnTo>
                <a:lnTo>
                  <a:pt x="551" y="467"/>
                </a:lnTo>
                <a:lnTo>
                  <a:pt x="536" y="481"/>
                </a:lnTo>
                <a:lnTo>
                  <a:pt x="524" y="492"/>
                </a:lnTo>
                <a:lnTo>
                  <a:pt x="510" y="504"/>
                </a:lnTo>
                <a:lnTo>
                  <a:pt x="495" y="517"/>
                </a:lnTo>
                <a:lnTo>
                  <a:pt x="478" y="531"/>
                </a:lnTo>
                <a:lnTo>
                  <a:pt x="463" y="542"/>
                </a:lnTo>
                <a:lnTo>
                  <a:pt x="447" y="555"/>
                </a:lnTo>
                <a:lnTo>
                  <a:pt x="426" y="569"/>
                </a:lnTo>
                <a:lnTo>
                  <a:pt x="408" y="582"/>
                </a:lnTo>
                <a:lnTo>
                  <a:pt x="389" y="596"/>
                </a:lnTo>
                <a:lnTo>
                  <a:pt x="369" y="609"/>
                </a:lnTo>
                <a:lnTo>
                  <a:pt x="348" y="621"/>
                </a:lnTo>
                <a:lnTo>
                  <a:pt x="454" y="768"/>
                </a:lnTo>
                <a:lnTo>
                  <a:pt x="32" y="579"/>
                </a:lnTo>
                <a:lnTo>
                  <a:pt x="0" y="203"/>
                </a:lnTo>
                <a:lnTo>
                  <a:pt x="88" y="309"/>
                </a:lnTo>
                <a:lnTo>
                  <a:pt x="108" y="300"/>
                </a:lnTo>
                <a:lnTo>
                  <a:pt x="128" y="289"/>
                </a:lnTo>
                <a:lnTo>
                  <a:pt x="154" y="277"/>
                </a:lnTo>
                <a:lnTo>
                  <a:pt x="180" y="262"/>
                </a:lnTo>
                <a:lnTo>
                  <a:pt x="206" y="244"/>
                </a:lnTo>
                <a:lnTo>
                  <a:pt x="228" y="229"/>
                </a:lnTo>
                <a:lnTo>
                  <a:pt x="249" y="211"/>
                </a:lnTo>
                <a:lnTo>
                  <a:pt x="270" y="193"/>
                </a:lnTo>
                <a:lnTo>
                  <a:pt x="286" y="176"/>
                </a:lnTo>
                <a:lnTo>
                  <a:pt x="304" y="157"/>
                </a:lnTo>
                <a:lnTo>
                  <a:pt x="323" y="136"/>
                </a:lnTo>
                <a:lnTo>
                  <a:pt x="339" y="118"/>
                </a:lnTo>
                <a:lnTo>
                  <a:pt x="354" y="98"/>
                </a:lnTo>
                <a:lnTo>
                  <a:pt x="368" y="80"/>
                </a:lnTo>
                <a:lnTo>
                  <a:pt x="383" y="56"/>
                </a:lnTo>
                <a:lnTo>
                  <a:pt x="396" y="34"/>
                </a:lnTo>
                <a:lnTo>
                  <a:pt x="404" y="17"/>
                </a:lnTo>
                <a:lnTo>
                  <a:pt x="411" y="0"/>
                </a:lnTo>
                <a:lnTo>
                  <a:pt x="768" y="169"/>
                </a:lnTo>
                <a:close/>
              </a:path>
            </a:pathLst>
          </a:custGeom>
          <a:solidFill>
            <a:srgbClr val="008080"/>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6" name="Freeform 16"/>
          <p:cNvSpPr>
            <a:spLocks/>
          </p:cNvSpPr>
          <p:nvPr/>
        </p:nvSpPr>
        <p:spPr bwMode="auto">
          <a:xfrm>
            <a:off x="7319963" y="3941763"/>
            <a:ext cx="1123950" cy="1419225"/>
          </a:xfrm>
          <a:custGeom>
            <a:avLst/>
            <a:gdLst>
              <a:gd name="T0" fmla="*/ 0 w 708"/>
              <a:gd name="T1" fmla="*/ 2147483647 h 894"/>
              <a:gd name="T2" fmla="*/ 2147483647 w 708"/>
              <a:gd name="T3" fmla="*/ 2147483647 h 894"/>
              <a:gd name="T4" fmla="*/ 2147483647 w 708"/>
              <a:gd name="T5" fmla="*/ 2147483647 h 894"/>
              <a:gd name="T6" fmla="*/ 2147483647 w 708"/>
              <a:gd name="T7" fmla="*/ 2147483647 h 894"/>
              <a:gd name="T8" fmla="*/ 2147483647 w 708"/>
              <a:gd name="T9" fmla="*/ 2147483647 h 894"/>
              <a:gd name="T10" fmla="*/ 2147483647 w 708"/>
              <a:gd name="T11" fmla="*/ 2147483647 h 894"/>
              <a:gd name="T12" fmla="*/ 2147483647 w 708"/>
              <a:gd name="T13" fmla="*/ 2147483647 h 894"/>
              <a:gd name="T14" fmla="*/ 2147483647 w 708"/>
              <a:gd name="T15" fmla="*/ 2147483647 h 894"/>
              <a:gd name="T16" fmla="*/ 2147483647 w 708"/>
              <a:gd name="T17" fmla="*/ 2147483647 h 894"/>
              <a:gd name="T18" fmla="*/ 2147483647 w 708"/>
              <a:gd name="T19" fmla="*/ 2147483647 h 894"/>
              <a:gd name="T20" fmla="*/ 2147483647 w 708"/>
              <a:gd name="T21" fmla="*/ 2147483647 h 894"/>
              <a:gd name="T22" fmla="*/ 2147483647 w 708"/>
              <a:gd name="T23" fmla="*/ 2147483647 h 894"/>
              <a:gd name="T24" fmla="*/ 2147483647 w 708"/>
              <a:gd name="T25" fmla="*/ 2147483647 h 894"/>
              <a:gd name="T26" fmla="*/ 2147483647 w 708"/>
              <a:gd name="T27" fmla="*/ 2147483647 h 894"/>
              <a:gd name="T28" fmla="*/ 2147483647 w 708"/>
              <a:gd name="T29" fmla="*/ 2147483647 h 894"/>
              <a:gd name="T30" fmla="*/ 2147483647 w 708"/>
              <a:gd name="T31" fmla="*/ 2147483647 h 894"/>
              <a:gd name="T32" fmla="*/ 2147483647 w 708"/>
              <a:gd name="T33" fmla="*/ 2147483647 h 894"/>
              <a:gd name="T34" fmla="*/ 2147483647 w 708"/>
              <a:gd name="T35" fmla="*/ 2147483647 h 894"/>
              <a:gd name="T36" fmla="*/ 2147483647 w 708"/>
              <a:gd name="T37" fmla="*/ 2147483647 h 894"/>
              <a:gd name="T38" fmla="*/ 2147483647 w 708"/>
              <a:gd name="T39" fmla="*/ 2147483647 h 894"/>
              <a:gd name="T40" fmla="*/ 2147483647 w 708"/>
              <a:gd name="T41" fmla="*/ 0 h 894"/>
              <a:gd name="T42" fmla="*/ 2147483647 w 708"/>
              <a:gd name="T43" fmla="*/ 2147483647 h 894"/>
              <a:gd name="T44" fmla="*/ 2147483647 w 708"/>
              <a:gd name="T45" fmla="*/ 2147483647 h 894"/>
              <a:gd name="T46" fmla="*/ 2147483647 w 708"/>
              <a:gd name="T47" fmla="*/ 2147483647 h 894"/>
              <a:gd name="T48" fmla="*/ 2147483647 w 708"/>
              <a:gd name="T49" fmla="*/ 2147483647 h 894"/>
              <a:gd name="T50" fmla="*/ 2147483647 w 708"/>
              <a:gd name="T51" fmla="*/ 2147483647 h 894"/>
              <a:gd name="T52" fmla="*/ 2147483647 w 708"/>
              <a:gd name="T53" fmla="*/ 2147483647 h 894"/>
              <a:gd name="T54" fmla="*/ 2147483647 w 708"/>
              <a:gd name="T55" fmla="*/ 2147483647 h 894"/>
              <a:gd name="T56" fmla="*/ 2147483647 w 708"/>
              <a:gd name="T57" fmla="*/ 2147483647 h 894"/>
              <a:gd name="T58" fmla="*/ 2147483647 w 708"/>
              <a:gd name="T59" fmla="*/ 2147483647 h 894"/>
              <a:gd name="T60" fmla="*/ 2147483647 w 708"/>
              <a:gd name="T61" fmla="*/ 2147483647 h 894"/>
              <a:gd name="T62" fmla="*/ 2147483647 w 708"/>
              <a:gd name="T63" fmla="*/ 2147483647 h 894"/>
              <a:gd name="T64" fmla="*/ 2147483647 w 708"/>
              <a:gd name="T65" fmla="*/ 2147483647 h 894"/>
              <a:gd name="T66" fmla="*/ 2147483647 w 708"/>
              <a:gd name="T67" fmla="*/ 2147483647 h 894"/>
              <a:gd name="T68" fmla="*/ 2147483647 w 708"/>
              <a:gd name="T69" fmla="*/ 2147483647 h 894"/>
              <a:gd name="T70" fmla="*/ 2147483647 w 708"/>
              <a:gd name="T71" fmla="*/ 2147483647 h 894"/>
              <a:gd name="T72" fmla="*/ 2147483647 w 708"/>
              <a:gd name="T73" fmla="*/ 2147483647 h 894"/>
              <a:gd name="T74" fmla="*/ 2147483647 w 708"/>
              <a:gd name="T75" fmla="*/ 2147483647 h 894"/>
              <a:gd name="T76" fmla="*/ 2147483647 w 708"/>
              <a:gd name="T77" fmla="*/ 2147483647 h 894"/>
              <a:gd name="T78" fmla="*/ 2147483647 w 708"/>
              <a:gd name="T79" fmla="*/ 2147483647 h 894"/>
              <a:gd name="T80" fmla="*/ 2147483647 w 708"/>
              <a:gd name="T81" fmla="*/ 2147483647 h 894"/>
              <a:gd name="T82" fmla="*/ 2147483647 w 708"/>
              <a:gd name="T83" fmla="*/ 2147483647 h 894"/>
              <a:gd name="T84" fmla="*/ 2147483647 w 708"/>
              <a:gd name="T85" fmla="*/ 2147483647 h 894"/>
              <a:gd name="T86" fmla="*/ 2147483647 w 708"/>
              <a:gd name="T87" fmla="*/ 2147483647 h 894"/>
              <a:gd name="T88" fmla="*/ 2147483647 w 708"/>
              <a:gd name="T89" fmla="*/ 2147483647 h 894"/>
              <a:gd name="T90" fmla="*/ 2147483647 w 708"/>
              <a:gd name="T91" fmla="*/ 2147483647 h 894"/>
              <a:gd name="T92" fmla="*/ 2147483647 w 708"/>
              <a:gd name="T93" fmla="*/ 2147483647 h 894"/>
              <a:gd name="T94" fmla="*/ 2147483647 w 708"/>
              <a:gd name="T95" fmla="*/ 2147483647 h 894"/>
              <a:gd name="T96" fmla="*/ 2147483647 w 708"/>
              <a:gd name="T97" fmla="*/ 2147483647 h 894"/>
              <a:gd name="T98" fmla="*/ 2147483647 w 708"/>
              <a:gd name="T99" fmla="*/ 2147483647 h 894"/>
              <a:gd name="T100" fmla="*/ 2147483647 w 708"/>
              <a:gd name="T101" fmla="*/ 2147483647 h 894"/>
              <a:gd name="T102" fmla="*/ 2147483647 w 708"/>
              <a:gd name="T103" fmla="*/ 2147483647 h 894"/>
              <a:gd name="T104" fmla="*/ 2147483647 w 708"/>
              <a:gd name="T105" fmla="*/ 2147483647 h 894"/>
              <a:gd name="T106" fmla="*/ 2147483647 w 708"/>
              <a:gd name="T107" fmla="*/ 2147483647 h 894"/>
              <a:gd name="T108" fmla="*/ 2147483647 w 708"/>
              <a:gd name="T109" fmla="*/ 2147483647 h 894"/>
              <a:gd name="T110" fmla="*/ 2147483647 w 708"/>
              <a:gd name="T111" fmla="*/ 2147483647 h 894"/>
              <a:gd name="T112" fmla="*/ 2147483647 w 708"/>
              <a:gd name="T113" fmla="*/ 2147483647 h 894"/>
              <a:gd name="T114" fmla="*/ 2147483647 w 708"/>
              <a:gd name="T115" fmla="*/ 2147483647 h 894"/>
              <a:gd name="T116" fmla="*/ 0 w 708"/>
              <a:gd name="T117" fmla="*/ 2147483647 h 8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8"/>
              <a:gd name="T178" fmla="*/ 0 h 894"/>
              <a:gd name="T179" fmla="*/ 708 w 708"/>
              <a:gd name="T180" fmla="*/ 894 h 8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8" h="894">
                <a:moveTo>
                  <a:pt x="0" y="568"/>
                </a:moveTo>
                <a:lnTo>
                  <a:pt x="176" y="634"/>
                </a:lnTo>
                <a:lnTo>
                  <a:pt x="185" y="612"/>
                </a:lnTo>
                <a:lnTo>
                  <a:pt x="193" y="591"/>
                </a:lnTo>
                <a:lnTo>
                  <a:pt x="198" y="571"/>
                </a:lnTo>
                <a:lnTo>
                  <a:pt x="203" y="553"/>
                </a:lnTo>
                <a:lnTo>
                  <a:pt x="209" y="533"/>
                </a:lnTo>
                <a:lnTo>
                  <a:pt x="213" y="510"/>
                </a:lnTo>
                <a:lnTo>
                  <a:pt x="216" y="489"/>
                </a:lnTo>
                <a:lnTo>
                  <a:pt x="219" y="468"/>
                </a:lnTo>
                <a:lnTo>
                  <a:pt x="222" y="444"/>
                </a:lnTo>
                <a:lnTo>
                  <a:pt x="223" y="419"/>
                </a:lnTo>
                <a:lnTo>
                  <a:pt x="223" y="374"/>
                </a:lnTo>
                <a:lnTo>
                  <a:pt x="222" y="350"/>
                </a:lnTo>
                <a:lnTo>
                  <a:pt x="221" y="329"/>
                </a:lnTo>
                <a:lnTo>
                  <a:pt x="218" y="307"/>
                </a:lnTo>
                <a:lnTo>
                  <a:pt x="214" y="284"/>
                </a:lnTo>
                <a:lnTo>
                  <a:pt x="210" y="264"/>
                </a:lnTo>
                <a:lnTo>
                  <a:pt x="204" y="239"/>
                </a:lnTo>
                <a:lnTo>
                  <a:pt x="197" y="214"/>
                </a:lnTo>
                <a:lnTo>
                  <a:pt x="538" y="0"/>
                </a:lnTo>
                <a:lnTo>
                  <a:pt x="547" y="21"/>
                </a:lnTo>
                <a:lnTo>
                  <a:pt x="554" y="40"/>
                </a:lnTo>
                <a:lnTo>
                  <a:pt x="560" y="58"/>
                </a:lnTo>
                <a:lnTo>
                  <a:pt x="567" y="77"/>
                </a:lnTo>
                <a:lnTo>
                  <a:pt x="572" y="95"/>
                </a:lnTo>
                <a:lnTo>
                  <a:pt x="578" y="114"/>
                </a:lnTo>
                <a:lnTo>
                  <a:pt x="582" y="131"/>
                </a:lnTo>
                <a:lnTo>
                  <a:pt x="587" y="148"/>
                </a:lnTo>
                <a:lnTo>
                  <a:pt x="591" y="166"/>
                </a:lnTo>
                <a:lnTo>
                  <a:pt x="596" y="186"/>
                </a:lnTo>
                <a:lnTo>
                  <a:pt x="599" y="209"/>
                </a:lnTo>
                <a:lnTo>
                  <a:pt x="603" y="228"/>
                </a:lnTo>
                <a:lnTo>
                  <a:pt x="608" y="249"/>
                </a:lnTo>
                <a:lnTo>
                  <a:pt x="611" y="271"/>
                </a:lnTo>
                <a:lnTo>
                  <a:pt x="612" y="294"/>
                </a:lnTo>
                <a:lnTo>
                  <a:pt x="614" y="319"/>
                </a:lnTo>
                <a:lnTo>
                  <a:pt x="616" y="343"/>
                </a:lnTo>
                <a:lnTo>
                  <a:pt x="616" y="366"/>
                </a:lnTo>
                <a:lnTo>
                  <a:pt x="616" y="392"/>
                </a:lnTo>
                <a:lnTo>
                  <a:pt x="616" y="423"/>
                </a:lnTo>
                <a:lnTo>
                  <a:pt x="615" y="451"/>
                </a:lnTo>
                <a:lnTo>
                  <a:pt x="614" y="471"/>
                </a:lnTo>
                <a:lnTo>
                  <a:pt x="612" y="493"/>
                </a:lnTo>
                <a:lnTo>
                  <a:pt x="611" y="516"/>
                </a:lnTo>
                <a:lnTo>
                  <a:pt x="607" y="543"/>
                </a:lnTo>
                <a:lnTo>
                  <a:pt x="602" y="565"/>
                </a:lnTo>
                <a:lnTo>
                  <a:pt x="598" y="587"/>
                </a:lnTo>
                <a:lnTo>
                  <a:pt x="593" y="613"/>
                </a:lnTo>
                <a:lnTo>
                  <a:pt x="588" y="633"/>
                </a:lnTo>
                <a:lnTo>
                  <a:pt x="582" y="658"/>
                </a:lnTo>
                <a:lnTo>
                  <a:pt x="576" y="680"/>
                </a:lnTo>
                <a:lnTo>
                  <a:pt x="569" y="702"/>
                </a:lnTo>
                <a:lnTo>
                  <a:pt x="561" y="725"/>
                </a:lnTo>
                <a:lnTo>
                  <a:pt x="552" y="753"/>
                </a:lnTo>
                <a:lnTo>
                  <a:pt x="542" y="782"/>
                </a:lnTo>
                <a:lnTo>
                  <a:pt x="708" y="850"/>
                </a:lnTo>
                <a:lnTo>
                  <a:pt x="290" y="894"/>
                </a:lnTo>
                <a:lnTo>
                  <a:pt x="0" y="568"/>
                </a:lnTo>
                <a:close/>
              </a:path>
            </a:pathLst>
          </a:custGeom>
          <a:solidFill>
            <a:srgbClr val="0000FF"/>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7" name="Freeform 17"/>
          <p:cNvSpPr>
            <a:spLocks/>
          </p:cNvSpPr>
          <p:nvPr/>
        </p:nvSpPr>
        <p:spPr bwMode="auto">
          <a:xfrm>
            <a:off x="7113588" y="3117850"/>
            <a:ext cx="1316037" cy="1252538"/>
          </a:xfrm>
          <a:custGeom>
            <a:avLst/>
            <a:gdLst>
              <a:gd name="T0" fmla="*/ 2147483647 w 829"/>
              <a:gd name="T1" fmla="*/ 0 h 789"/>
              <a:gd name="T2" fmla="*/ 2147483647 w 829"/>
              <a:gd name="T3" fmla="*/ 2147483647 h 789"/>
              <a:gd name="T4" fmla="*/ 2147483647 w 829"/>
              <a:gd name="T5" fmla="*/ 2147483647 h 789"/>
              <a:gd name="T6" fmla="*/ 2147483647 w 829"/>
              <a:gd name="T7" fmla="*/ 2147483647 h 789"/>
              <a:gd name="T8" fmla="*/ 2147483647 w 829"/>
              <a:gd name="T9" fmla="*/ 2147483647 h 789"/>
              <a:gd name="T10" fmla="*/ 2147483647 w 829"/>
              <a:gd name="T11" fmla="*/ 2147483647 h 789"/>
              <a:gd name="T12" fmla="*/ 2147483647 w 829"/>
              <a:gd name="T13" fmla="*/ 2147483647 h 789"/>
              <a:gd name="T14" fmla="*/ 2147483647 w 829"/>
              <a:gd name="T15" fmla="*/ 2147483647 h 789"/>
              <a:gd name="T16" fmla="*/ 2147483647 w 829"/>
              <a:gd name="T17" fmla="*/ 2147483647 h 789"/>
              <a:gd name="T18" fmla="*/ 2147483647 w 829"/>
              <a:gd name="T19" fmla="*/ 2147483647 h 789"/>
              <a:gd name="T20" fmla="*/ 2147483647 w 829"/>
              <a:gd name="T21" fmla="*/ 2147483647 h 789"/>
              <a:gd name="T22" fmla="*/ 2147483647 w 829"/>
              <a:gd name="T23" fmla="*/ 2147483647 h 789"/>
              <a:gd name="T24" fmla="*/ 2147483647 w 829"/>
              <a:gd name="T25" fmla="*/ 2147483647 h 789"/>
              <a:gd name="T26" fmla="*/ 2147483647 w 829"/>
              <a:gd name="T27" fmla="*/ 2147483647 h 789"/>
              <a:gd name="T28" fmla="*/ 2147483647 w 829"/>
              <a:gd name="T29" fmla="*/ 2147483647 h 789"/>
              <a:gd name="T30" fmla="*/ 2147483647 w 829"/>
              <a:gd name="T31" fmla="*/ 2147483647 h 789"/>
              <a:gd name="T32" fmla="*/ 2147483647 w 829"/>
              <a:gd name="T33" fmla="*/ 2147483647 h 789"/>
              <a:gd name="T34" fmla="*/ 2147483647 w 829"/>
              <a:gd name="T35" fmla="*/ 2147483647 h 789"/>
              <a:gd name="T36" fmla="*/ 2147483647 w 829"/>
              <a:gd name="T37" fmla="*/ 2147483647 h 789"/>
              <a:gd name="T38" fmla="*/ 2147483647 w 829"/>
              <a:gd name="T39" fmla="*/ 2147483647 h 789"/>
              <a:gd name="T40" fmla="*/ 2147483647 w 829"/>
              <a:gd name="T41" fmla="*/ 2147483647 h 789"/>
              <a:gd name="T42" fmla="*/ 2147483647 w 829"/>
              <a:gd name="T43" fmla="*/ 2147483647 h 789"/>
              <a:gd name="T44" fmla="*/ 2147483647 w 829"/>
              <a:gd name="T45" fmla="*/ 2147483647 h 789"/>
              <a:gd name="T46" fmla="*/ 2147483647 w 829"/>
              <a:gd name="T47" fmla="*/ 2147483647 h 789"/>
              <a:gd name="T48" fmla="*/ 2147483647 w 829"/>
              <a:gd name="T49" fmla="*/ 2147483647 h 789"/>
              <a:gd name="T50" fmla="*/ 2147483647 w 829"/>
              <a:gd name="T51" fmla="*/ 2147483647 h 789"/>
              <a:gd name="T52" fmla="*/ 2147483647 w 829"/>
              <a:gd name="T53" fmla="*/ 2147483647 h 789"/>
              <a:gd name="T54" fmla="*/ 2147483647 w 829"/>
              <a:gd name="T55" fmla="*/ 2147483647 h 789"/>
              <a:gd name="T56" fmla="*/ 2147483647 w 829"/>
              <a:gd name="T57" fmla="*/ 2147483647 h 789"/>
              <a:gd name="T58" fmla="*/ 2147483647 w 829"/>
              <a:gd name="T59" fmla="*/ 2147483647 h 789"/>
              <a:gd name="T60" fmla="*/ 2147483647 w 829"/>
              <a:gd name="T61" fmla="*/ 2147483647 h 789"/>
              <a:gd name="T62" fmla="*/ 2147483647 w 829"/>
              <a:gd name="T63" fmla="*/ 2147483647 h 789"/>
              <a:gd name="T64" fmla="*/ 2147483647 w 829"/>
              <a:gd name="T65" fmla="*/ 2147483647 h 789"/>
              <a:gd name="T66" fmla="*/ 2147483647 w 829"/>
              <a:gd name="T67" fmla="*/ 2147483647 h 789"/>
              <a:gd name="T68" fmla="*/ 2147483647 w 829"/>
              <a:gd name="T69" fmla="*/ 2147483647 h 789"/>
              <a:gd name="T70" fmla="*/ 2147483647 w 829"/>
              <a:gd name="T71" fmla="*/ 2147483647 h 789"/>
              <a:gd name="T72" fmla="*/ 2147483647 w 829"/>
              <a:gd name="T73" fmla="*/ 2147483647 h 789"/>
              <a:gd name="T74" fmla="*/ 2147483647 w 829"/>
              <a:gd name="T75" fmla="*/ 2147483647 h 789"/>
              <a:gd name="T76" fmla="*/ 2147483647 w 829"/>
              <a:gd name="T77" fmla="*/ 2147483647 h 789"/>
              <a:gd name="T78" fmla="*/ 2147483647 w 829"/>
              <a:gd name="T79" fmla="*/ 2147483647 h 789"/>
              <a:gd name="T80" fmla="*/ 2147483647 w 829"/>
              <a:gd name="T81" fmla="*/ 2147483647 h 789"/>
              <a:gd name="T82" fmla="*/ 2147483647 w 829"/>
              <a:gd name="T83" fmla="*/ 2147483647 h 789"/>
              <a:gd name="T84" fmla="*/ 2147483647 w 829"/>
              <a:gd name="T85" fmla="*/ 2147483647 h 789"/>
              <a:gd name="T86" fmla="*/ 2147483647 w 829"/>
              <a:gd name="T87" fmla="*/ 2147483647 h 789"/>
              <a:gd name="T88" fmla="*/ 2147483647 w 829"/>
              <a:gd name="T89" fmla="*/ 2147483647 h 789"/>
              <a:gd name="T90" fmla="*/ 2147483647 w 829"/>
              <a:gd name="T91" fmla="*/ 2147483647 h 789"/>
              <a:gd name="T92" fmla="*/ 2147483647 w 829"/>
              <a:gd name="T93" fmla="*/ 2147483647 h 789"/>
              <a:gd name="T94" fmla="*/ 2147483647 w 829"/>
              <a:gd name="T95" fmla="*/ 2147483647 h 789"/>
              <a:gd name="T96" fmla="*/ 2147483647 w 829"/>
              <a:gd name="T97" fmla="*/ 2147483647 h 789"/>
              <a:gd name="T98" fmla="*/ 2147483647 w 829"/>
              <a:gd name="T99" fmla="*/ 2147483647 h 789"/>
              <a:gd name="T100" fmla="*/ 2147483647 w 829"/>
              <a:gd name="T101" fmla="*/ 2147483647 h 789"/>
              <a:gd name="T102" fmla="*/ 2147483647 w 829"/>
              <a:gd name="T103" fmla="*/ 2147483647 h 789"/>
              <a:gd name="T104" fmla="*/ 2147483647 w 829"/>
              <a:gd name="T105" fmla="*/ 2147483647 h 789"/>
              <a:gd name="T106" fmla="*/ 2147483647 w 829"/>
              <a:gd name="T107" fmla="*/ 2147483647 h 789"/>
              <a:gd name="T108" fmla="*/ 2147483647 w 829"/>
              <a:gd name="T109" fmla="*/ 2147483647 h 789"/>
              <a:gd name="T110" fmla="*/ 2147483647 w 829"/>
              <a:gd name="T111" fmla="*/ 2147483647 h 789"/>
              <a:gd name="T112" fmla="*/ 2147483647 w 829"/>
              <a:gd name="T113" fmla="*/ 2147483647 h 789"/>
              <a:gd name="T114" fmla="*/ 2147483647 w 829"/>
              <a:gd name="T115" fmla="*/ 2147483647 h 789"/>
              <a:gd name="T116" fmla="*/ 0 w 829"/>
              <a:gd name="T117" fmla="*/ 2147483647 h 789"/>
              <a:gd name="T118" fmla="*/ 2147483647 w 829"/>
              <a:gd name="T119" fmla="*/ 0 h 7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9"/>
              <a:gd name="T181" fmla="*/ 0 h 789"/>
              <a:gd name="T182" fmla="*/ 829 w 829"/>
              <a:gd name="T183" fmla="*/ 789 h 7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9" h="789">
                <a:moveTo>
                  <a:pt x="169" y="0"/>
                </a:moveTo>
                <a:lnTo>
                  <a:pt x="186" y="8"/>
                </a:lnTo>
                <a:lnTo>
                  <a:pt x="199" y="15"/>
                </a:lnTo>
                <a:lnTo>
                  <a:pt x="214" y="23"/>
                </a:lnTo>
                <a:lnTo>
                  <a:pt x="227" y="30"/>
                </a:lnTo>
                <a:lnTo>
                  <a:pt x="242" y="39"/>
                </a:lnTo>
                <a:lnTo>
                  <a:pt x="256" y="48"/>
                </a:lnTo>
                <a:lnTo>
                  <a:pt x="269" y="56"/>
                </a:lnTo>
                <a:lnTo>
                  <a:pt x="283" y="65"/>
                </a:lnTo>
                <a:lnTo>
                  <a:pt x="300" y="76"/>
                </a:lnTo>
                <a:lnTo>
                  <a:pt x="318" y="89"/>
                </a:lnTo>
                <a:lnTo>
                  <a:pt x="331" y="98"/>
                </a:lnTo>
                <a:lnTo>
                  <a:pt x="345" y="110"/>
                </a:lnTo>
                <a:lnTo>
                  <a:pt x="362" y="121"/>
                </a:lnTo>
                <a:lnTo>
                  <a:pt x="378" y="134"/>
                </a:lnTo>
                <a:lnTo>
                  <a:pt x="393" y="146"/>
                </a:lnTo>
                <a:lnTo>
                  <a:pt x="408" y="160"/>
                </a:lnTo>
                <a:lnTo>
                  <a:pt x="421" y="173"/>
                </a:lnTo>
                <a:lnTo>
                  <a:pt x="438" y="188"/>
                </a:lnTo>
                <a:lnTo>
                  <a:pt x="453" y="202"/>
                </a:lnTo>
                <a:lnTo>
                  <a:pt x="465" y="216"/>
                </a:lnTo>
                <a:lnTo>
                  <a:pt x="480" y="231"/>
                </a:lnTo>
                <a:lnTo>
                  <a:pt x="491" y="243"/>
                </a:lnTo>
                <a:lnTo>
                  <a:pt x="504" y="258"/>
                </a:lnTo>
                <a:lnTo>
                  <a:pt x="517" y="272"/>
                </a:lnTo>
                <a:lnTo>
                  <a:pt x="530" y="290"/>
                </a:lnTo>
                <a:lnTo>
                  <a:pt x="542" y="305"/>
                </a:lnTo>
                <a:lnTo>
                  <a:pt x="554" y="322"/>
                </a:lnTo>
                <a:lnTo>
                  <a:pt x="569" y="341"/>
                </a:lnTo>
                <a:lnTo>
                  <a:pt x="581" y="359"/>
                </a:lnTo>
                <a:lnTo>
                  <a:pt x="595" y="379"/>
                </a:lnTo>
                <a:lnTo>
                  <a:pt x="608" y="399"/>
                </a:lnTo>
                <a:lnTo>
                  <a:pt x="619" y="420"/>
                </a:lnTo>
                <a:lnTo>
                  <a:pt x="632" y="442"/>
                </a:lnTo>
                <a:lnTo>
                  <a:pt x="641" y="461"/>
                </a:lnTo>
                <a:lnTo>
                  <a:pt x="651" y="479"/>
                </a:lnTo>
                <a:lnTo>
                  <a:pt x="659" y="500"/>
                </a:lnTo>
                <a:lnTo>
                  <a:pt x="664" y="514"/>
                </a:lnTo>
                <a:lnTo>
                  <a:pt x="829" y="449"/>
                </a:lnTo>
                <a:lnTo>
                  <a:pt x="573" y="789"/>
                </a:lnTo>
                <a:lnTo>
                  <a:pt x="121" y="733"/>
                </a:lnTo>
                <a:lnTo>
                  <a:pt x="300" y="661"/>
                </a:lnTo>
                <a:lnTo>
                  <a:pt x="288" y="637"/>
                </a:lnTo>
                <a:lnTo>
                  <a:pt x="277" y="614"/>
                </a:lnTo>
                <a:lnTo>
                  <a:pt x="261" y="589"/>
                </a:lnTo>
                <a:lnTo>
                  <a:pt x="243" y="563"/>
                </a:lnTo>
                <a:lnTo>
                  <a:pt x="227" y="541"/>
                </a:lnTo>
                <a:lnTo>
                  <a:pt x="211" y="520"/>
                </a:lnTo>
                <a:lnTo>
                  <a:pt x="193" y="499"/>
                </a:lnTo>
                <a:lnTo>
                  <a:pt x="175" y="481"/>
                </a:lnTo>
                <a:lnTo>
                  <a:pt x="157" y="464"/>
                </a:lnTo>
                <a:lnTo>
                  <a:pt x="136" y="445"/>
                </a:lnTo>
                <a:lnTo>
                  <a:pt x="116" y="429"/>
                </a:lnTo>
                <a:lnTo>
                  <a:pt x="98" y="414"/>
                </a:lnTo>
                <a:lnTo>
                  <a:pt x="79" y="400"/>
                </a:lnTo>
                <a:lnTo>
                  <a:pt x="56" y="385"/>
                </a:lnTo>
                <a:lnTo>
                  <a:pt x="33" y="372"/>
                </a:lnTo>
                <a:lnTo>
                  <a:pt x="17" y="365"/>
                </a:lnTo>
                <a:lnTo>
                  <a:pt x="0" y="355"/>
                </a:lnTo>
                <a:lnTo>
                  <a:pt x="169" y="0"/>
                </a:lnTo>
                <a:close/>
              </a:path>
            </a:pathLst>
          </a:custGeom>
          <a:solidFill>
            <a:srgbClr val="00FF00"/>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51218" name="Freeform 18"/>
          <p:cNvSpPr>
            <a:spLocks/>
          </p:cNvSpPr>
          <p:nvPr/>
        </p:nvSpPr>
        <p:spPr bwMode="auto">
          <a:xfrm>
            <a:off x="6192838" y="2797175"/>
            <a:ext cx="1271587" cy="1027113"/>
          </a:xfrm>
          <a:custGeom>
            <a:avLst/>
            <a:gdLst>
              <a:gd name="T0" fmla="*/ 2147483647 w 801"/>
              <a:gd name="T1" fmla="*/ 2147483647 h 647"/>
              <a:gd name="T2" fmla="*/ 2147483647 w 801"/>
              <a:gd name="T3" fmla="*/ 2147483647 h 647"/>
              <a:gd name="T4" fmla="*/ 2147483647 w 801"/>
              <a:gd name="T5" fmla="*/ 2147483647 h 647"/>
              <a:gd name="T6" fmla="*/ 2147483647 w 801"/>
              <a:gd name="T7" fmla="*/ 2147483647 h 647"/>
              <a:gd name="T8" fmla="*/ 2147483647 w 801"/>
              <a:gd name="T9" fmla="*/ 2147483647 h 647"/>
              <a:gd name="T10" fmla="*/ 2147483647 w 801"/>
              <a:gd name="T11" fmla="*/ 2147483647 h 647"/>
              <a:gd name="T12" fmla="*/ 2147483647 w 801"/>
              <a:gd name="T13" fmla="*/ 2147483647 h 647"/>
              <a:gd name="T14" fmla="*/ 2147483647 w 801"/>
              <a:gd name="T15" fmla="*/ 2147483647 h 647"/>
              <a:gd name="T16" fmla="*/ 2147483647 w 801"/>
              <a:gd name="T17" fmla="*/ 2147483647 h 647"/>
              <a:gd name="T18" fmla="*/ 2147483647 w 801"/>
              <a:gd name="T19" fmla="*/ 2147483647 h 647"/>
              <a:gd name="T20" fmla="*/ 2147483647 w 801"/>
              <a:gd name="T21" fmla="*/ 2147483647 h 647"/>
              <a:gd name="T22" fmla="*/ 2147483647 w 801"/>
              <a:gd name="T23" fmla="*/ 2147483647 h 647"/>
              <a:gd name="T24" fmla="*/ 2147483647 w 801"/>
              <a:gd name="T25" fmla="*/ 2147483647 h 647"/>
              <a:gd name="T26" fmla="*/ 2147483647 w 801"/>
              <a:gd name="T27" fmla="*/ 2147483647 h 647"/>
              <a:gd name="T28" fmla="*/ 2147483647 w 801"/>
              <a:gd name="T29" fmla="*/ 2147483647 h 647"/>
              <a:gd name="T30" fmla="*/ 2147483647 w 801"/>
              <a:gd name="T31" fmla="*/ 2147483647 h 647"/>
              <a:gd name="T32" fmla="*/ 2147483647 w 801"/>
              <a:gd name="T33" fmla="*/ 2147483647 h 647"/>
              <a:gd name="T34" fmla="*/ 2147483647 w 801"/>
              <a:gd name="T35" fmla="*/ 2147483647 h 647"/>
              <a:gd name="T36" fmla="*/ 0 w 801"/>
              <a:gd name="T37" fmla="*/ 2147483647 h 647"/>
              <a:gd name="T38" fmla="*/ 2147483647 w 801"/>
              <a:gd name="T39" fmla="*/ 2147483647 h 647"/>
              <a:gd name="T40" fmla="*/ 2147483647 w 801"/>
              <a:gd name="T41" fmla="*/ 2147483647 h 647"/>
              <a:gd name="T42" fmla="*/ 2147483647 w 801"/>
              <a:gd name="T43" fmla="*/ 2147483647 h 647"/>
              <a:gd name="T44" fmla="*/ 2147483647 w 801"/>
              <a:gd name="T45" fmla="*/ 2147483647 h 647"/>
              <a:gd name="T46" fmla="*/ 2147483647 w 801"/>
              <a:gd name="T47" fmla="*/ 2147483647 h 647"/>
              <a:gd name="T48" fmla="*/ 2147483647 w 801"/>
              <a:gd name="T49" fmla="*/ 2147483647 h 647"/>
              <a:gd name="T50" fmla="*/ 2147483647 w 801"/>
              <a:gd name="T51" fmla="*/ 2147483647 h 647"/>
              <a:gd name="T52" fmla="*/ 2147483647 w 801"/>
              <a:gd name="T53" fmla="*/ 2147483647 h 647"/>
              <a:gd name="T54" fmla="*/ 2147483647 w 801"/>
              <a:gd name="T55" fmla="*/ 2147483647 h 647"/>
              <a:gd name="T56" fmla="*/ 2147483647 w 801"/>
              <a:gd name="T57" fmla="*/ 2147483647 h 647"/>
              <a:gd name="T58" fmla="*/ 2147483647 w 801"/>
              <a:gd name="T59" fmla="*/ 2147483647 h 647"/>
              <a:gd name="T60" fmla="*/ 2147483647 w 801"/>
              <a:gd name="T61" fmla="*/ 2147483647 h 647"/>
              <a:gd name="T62" fmla="*/ 2147483647 w 801"/>
              <a:gd name="T63" fmla="*/ 2147483647 h 647"/>
              <a:gd name="T64" fmla="*/ 2147483647 w 801"/>
              <a:gd name="T65" fmla="*/ 2147483647 h 647"/>
              <a:gd name="T66" fmla="*/ 2147483647 w 801"/>
              <a:gd name="T67" fmla="*/ 2147483647 h 647"/>
              <a:gd name="T68" fmla="*/ 2147483647 w 801"/>
              <a:gd name="T69" fmla="*/ 2147483647 h 647"/>
              <a:gd name="T70" fmla="*/ 2147483647 w 801"/>
              <a:gd name="T71" fmla="*/ 2147483647 h 647"/>
              <a:gd name="T72" fmla="*/ 2147483647 w 801"/>
              <a:gd name="T73" fmla="*/ 2147483647 h 647"/>
              <a:gd name="T74" fmla="*/ 2147483647 w 801"/>
              <a:gd name="T75" fmla="*/ 2147483647 h 647"/>
              <a:gd name="T76" fmla="*/ 2147483647 w 801"/>
              <a:gd name="T77" fmla="*/ 2147483647 h 647"/>
              <a:gd name="T78" fmla="*/ 2147483647 w 801"/>
              <a:gd name="T79" fmla="*/ 2147483647 h 647"/>
              <a:gd name="T80" fmla="*/ 2147483647 w 801"/>
              <a:gd name="T81" fmla="*/ 2147483647 h 647"/>
              <a:gd name="T82" fmla="*/ 2147483647 w 801"/>
              <a:gd name="T83" fmla="*/ 2147483647 h 647"/>
              <a:gd name="T84" fmla="*/ 2147483647 w 801"/>
              <a:gd name="T85" fmla="*/ 2147483647 h 647"/>
              <a:gd name="T86" fmla="*/ 2147483647 w 801"/>
              <a:gd name="T87" fmla="*/ 2147483647 h 647"/>
              <a:gd name="T88" fmla="*/ 2147483647 w 801"/>
              <a:gd name="T89" fmla="*/ 2147483647 h 647"/>
              <a:gd name="T90" fmla="*/ 2147483647 w 801"/>
              <a:gd name="T91" fmla="*/ 2147483647 h 647"/>
              <a:gd name="T92" fmla="*/ 2147483647 w 801"/>
              <a:gd name="T93" fmla="*/ 2147483647 h 647"/>
              <a:gd name="T94" fmla="*/ 2147483647 w 801"/>
              <a:gd name="T95" fmla="*/ 2147483647 h 647"/>
              <a:gd name="T96" fmla="*/ 2147483647 w 801"/>
              <a:gd name="T97" fmla="*/ 0 h 647"/>
              <a:gd name="T98" fmla="*/ 2147483647 w 801"/>
              <a:gd name="T99" fmla="*/ 2147483647 h 647"/>
              <a:gd name="T100" fmla="*/ 2147483647 w 801"/>
              <a:gd name="T101" fmla="*/ 2147483647 h 6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01"/>
              <a:gd name="T154" fmla="*/ 0 h 647"/>
              <a:gd name="T155" fmla="*/ 801 w 801"/>
              <a:gd name="T156" fmla="*/ 647 h 6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01" h="647">
                <a:moveTo>
                  <a:pt x="427" y="647"/>
                </a:moveTo>
                <a:lnTo>
                  <a:pt x="480" y="521"/>
                </a:lnTo>
                <a:lnTo>
                  <a:pt x="463" y="516"/>
                </a:lnTo>
                <a:lnTo>
                  <a:pt x="444" y="512"/>
                </a:lnTo>
                <a:lnTo>
                  <a:pt x="420" y="507"/>
                </a:lnTo>
                <a:lnTo>
                  <a:pt x="400" y="504"/>
                </a:lnTo>
                <a:lnTo>
                  <a:pt x="378" y="500"/>
                </a:lnTo>
                <a:lnTo>
                  <a:pt x="354" y="498"/>
                </a:lnTo>
                <a:lnTo>
                  <a:pt x="329" y="496"/>
                </a:lnTo>
                <a:lnTo>
                  <a:pt x="284" y="496"/>
                </a:lnTo>
                <a:lnTo>
                  <a:pt x="261" y="497"/>
                </a:lnTo>
                <a:lnTo>
                  <a:pt x="239" y="499"/>
                </a:lnTo>
                <a:lnTo>
                  <a:pt x="217" y="502"/>
                </a:lnTo>
                <a:lnTo>
                  <a:pt x="195" y="506"/>
                </a:lnTo>
                <a:lnTo>
                  <a:pt x="174" y="510"/>
                </a:lnTo>
                <a:lnTo>
                  <a:pt x="149" y="515"/>
                </a:lnTo>
                <a:lnTo>
                  <a:pt x="127" y="522"/>
                </a:lnTo>
                <a:lnTo>
                  <a:pt x="184" y="256"/>
                </a:lnTo>
                <a:lnTo>
                  <a:pt x="0" y="150"/>
                </a:lnTo>
                <a:lnTo>
                  <a:pt x="9" y="147"/>
                </a:lnTo>
                <a:lnTo>
                  <a:pt x="28" y="141"/>
                </a:lnTo>
                <a:lnTo>
                  <a:pt x="43" y="137"/>
                </a:lnTo>
                <a:lnTo>
                  <a:pt x="60" y="132"/>
                </a:lnTo>
                <a:lnTo>
                  <a:pt x="80" y="127"/>
                </a:lnTo>
                <a:lnTo>
                  <a:pt x="96" y="123"/>
                </a:lnTo>
                <a:lnTo>
                  <a:pt x="118" y="118"/>
                </a:lnTo>
                <a:lnTo>
                  <a:pt x="137" y="115"/>
                </a:lnTo>
                <a:lnTo>
                  <a:pt x="159" y="112"/>
                </a:lnTo>
                <a:lnTo>
                  <a:pt x="182" y="108"/>
                </a:lnTo>
                <a:lnTo>
                  <a:pt x="204" y="106"/>
                </a:lnTo>
                <a:lnTo>
                  <a:pt x="229" y="105"/>
                </a:lnTo>
                <a:lnTo>
                  <a:pt x="253" y="103"/>
                </a:lnTo>
                <a:lnTo>
                  <a:pt x="278" y="103"/>
                </a:lnTo>
                <a:lnTo>
                  <a:pt x="303" y="103"/>
                </a:lnTo>
                <a:lnTo>
                  <a:pt x="334" y="103"/>
                </a:lnTo>
                <a:lnTo>
                  <a:pt x="362" y="104"/>
                </a:lnTo>
                <a:lnTo>
                  <a:pt x="381" y="105"/>
                </a:lnTo>
                <a:lnTo>
                  <a:pt x="404" y="107"/>
                </a:lnTo>
                <a:lnTo>
                  <a:pt x="426" y="109"/>
                </a:lnTo>
                <a:lnTo>
                  <a:pt x="452" y="113"/>
                </a:lnTo>
                <a:lnTo>
                  <a:pt x="474" y="117"/>
                </a:lnTo>
                <a:lnTo>
                  <a:pt x="495" y="121"/>
                </a:lnTo>
                <a:lnTo>
                  <a:pt x="523" y="126"/>
                </a:lnTo>
                <a:lnTo>
                  <a:pt x="544" y="132"/>
                </a:lnTo>
                <a:lnTo>
                  <a:pt x="569" y="138"/>
                </a:lnTo>
                <a:lnTo>
                  <a:pt x="590" y="143"/>
                </a:lnTo>
                <a:lnTo>
                  <a:pt x="613" y="150"/>
                </a:lnTo>
                <a:lnTo>
                  <a:pt x="636" y="158"/>
                </a:lnTo>
                <a:lnTo>
                  <a:pt x="704" y="0"/>
                </a:lnTo>
                <a:lnTo>
                  <a:pt x="801" y="439"/>
                </a:lnTo>
                <a:lnTo>
                  <a:pt x="427" y="647"/>
                </a:lnTo>
                <a:close/>
              </a:path>
            </a:pathLst>
          </a:custGeom>
          <a:solidFill>
            <a:srgbClr val="FF0000"/>
          </a:solidFill>
          <a:ln w="12700">
            <a:solidFill>
              <a:srgbClr val="000000"/>
            </a:solidFill>
            <a:round/>
            <a:headEnd/>
            <a:tailEnd/>
          </a:ln>
        </p:spPr>
        <p:txBody>
          <a:bodyPr/>
          <a:lstStyle/>
          <a:p>
            <a:endParaRPr lang="en-US">
              <a:solidFill>
                <a:prstClr val="white"/>
              </a:solidFill>
              <a:latin typeface="Arial" charset="0"/>
              <a:cs typeface="Arial" charset="0"/>
            </a:endParaRPr>
          </a:p>
        </p:txBody>
      </p:sp>
      <p:sp>
        <p:nvSpPr>
          <p:cNvPr id="158739" name="Rectangle 19"/>
          <p:cNvSpPr>
            <a:spLocks noChangeArrowheads="1"/>
          </p:cNvSpPr>
          <p:nvPr/>
        </p:nvSpPr>
        <p:spPr bwMode="auto">
          <a:xfrm>
            <a:off x="611188" y="1916113"/>
            <a:ext cx="576262" cy="720725"/>
          </a:xfrm>
          <a:prstGeom prst="rect">
            <a:avLst/>
          </a:prstGeom>
          <a:solidFill>
            <a:srgbClr val="99FF33"/>
          </a:solidFill>
          <a:ln w="9525">
            <a:solidFill>
              <a:schemeClr val="tx1"/>
            </a:solidFill>
            <a:miter lim="800000"/>
            <a:headEnd/>
            <a:tailEnd/>
          </a:ln>
        </p:spPr>
        <p:txBody>
          <a:bodyPr wrap="none" anchor="ctr"/>
          <a:lstStyle/>
          <a:p>
            <a:endParaRPr lang="id-ID">
              <a:solidFill>
                <a:prstClr val="white"/>
              </a:solidFill>
              <a:latin typeface="Arial" charset="0"/>
              <a:cs typeface="Arial" charset="0"/>
            </a:endParaRPr>
          </a:p>
        </p:txBody>
      </p:sp>
      <p:sp>
        <p:nvSpPr>
          <p:cNvPr id="158740" name="AutoShape 20"/>
          <p:cNvSpPr>
            <a:spLocks noChangeArrowheads="1"/>
          </p:cNvSpPr>
          <p:nvPr/>
        </p:nvSpPr>
        <p:spPr bwMode="auto">
          <a:xfrm>
            <a:off x="2195513" y="620713"/>
            <a:ext cx="1655762" cy="2159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solidFill>
                <a:prstClr val="white"/>
              </a:solidFill>
              <a:latin typeface="Arial" charset="0"/>
              <a:cs typeface="Arial" charset="0"/>
            </a:endParaRPr>
          </a:p>
        </p:txBody>
      </p:sp>
      <p:sp>
        <p:nvSpPr>
          <p:cNvPr id="158741" name="AutoShape 21"/>
          <p:cNvSpPr>
            <a:spLocks noChangeArrowheads="1"/>
          </p:cNvSpPr>
          <p:nvPr/>
        </p:nvSpPr>
        <p:spPr bwMode="auto">
          <a:xfrm>
            <a:off x="4427538" y="1341438"/>
            <a:ext cx="1584325" cy="936625"/>
          </a:xfrm>
          <a:prstGeom prst="flowChartMultidocument">
            <a:avLst/>
          </a:prstGeom>
          <a:solidFill>
            <a:srgbClr val="99FF33"/>
          </a:solidFill>
          <a:ln w="9525">
            <a:solidFill>
              <a:schemeClr val="tx1"/>
            </a:solidFill>
            <a:miter lim="800000"/>
            <a:headEnd/>
            <a:tailEnd/>
          </a:ln>
        </p:spPr>
        <p:txBody>
          <a:bodyPr wrap="none" anchor="ctr"/>
          <a:lstStyle/>
          <a:p>
            <a:endParaRPr lang="id-ID">
              <a:solidFill>
                <a:prstClr val="white"/>
              </a:solidFill>
              <a:latin typeface="Arial" charset="0"/>
              <a:cs typeface="Arial" charset="0"/>
            </a:endParaRPr>
          </a:p>
        </p:txBody>
      </p:sp>
      <p:sp>
        <p:nvSpPr>
          <p:cNvPr id="158742" name="AutoShape 22"/>
          <p:cNvSpPr>
            <a:spLocks noChangeArrowheads="1"/>
          </p:cNvSpPr>
          <p:nvPr/>
        </p:nvSpPr>
        <p:spPr bwMode="auto">
          <a:xfrm>
            <a:off x="971550" y="2565400"/>
            <a:ext cx="792163" cy="719138"/>
          </a:xfrm>
          <a:prstGeom prst="smileyFace">
            <a:avLst>
              <a:gd name="adj" fmla="val 4653"/>
            </a:avLst>
          </a:prstGeom>
          <a:solidFill>
            <a:srgbClr val="99FF33"/>
          </a:solidFill>
          <a:ln w="9525">
            <a:solidFill>
              <a:schemeClr val="tx1"/>
            </a:solidFill>
            <a:round/>
            <a:headEnd/>
            <a:tailEnd/>
          </a:ln>
        </p:spPr>
        <p:txBody>
          <a:bodyPr wrap="none" anchor="ctr"/>
          <a:lstStyle/>
          <a:p>
            <a:endParaRPr lang="id-ID">
              <a:solidFill>
                <a:prstClr val="white"/>
              </a:solidFill>
              <a:latin typeface="Arial" charset="0"/>
              <a:cs typeface="Arial" charset="0"/>
            </a:endParaRPr>
          </a:p>
        </p:txBody>
      </p:sp>
      <p:sp>
        <p:nvSpPr>
          <p:cNvPr id="158743" name="Text Box 23"/>
          <p:cNvSpPr txBox="1">
            <a:spLocks noChangeArrowheads="1"/>
          </p:cNvSpPr>
          <p:nvPr/>
        </p:nvSpPr>
        <p:spPr bwMode="auto">
          <a:xfrm>
            <a:off x="395288" y="4508500"/>
            <a:ext cx="3744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prstClr val="white"/>
                </a:solidFill>
              </a:rPr>
              <a:t>Metode Kualitatif = metode konstruktif</a:t>
            </a:r>
          </a:p>
        </p:txBody>
      </p:sp>
      <p:sp>
        <p:nvSpPr>
          <p:cNvPr id="158744" name="AutoShape 24"/>
          <p:cNvSpPr>
            <a:spLocks noChangeArrowheads="1"/>
          </p:cNvSpPr>
          <p:nvPr/>
        </p:nvSpPr>
        <p:spPr bwMode="auto">
          <a:xfrm>
            <a:off x="971550" y="836613"/>
            <a:ext cx="576263" cy="1008062"/>
          </a:xfrm>
          <a:prstGeom prst="irregularSeal1">
            <a:avLst/>
          </a:prstGeom>
          <a:solidFill>
            <a:schemeClr val="accent1"/>
          </a:solidFill>
          <a:ln w="9525">
            <a:solidFill>
              <a:schemeClr val="tx1"/>
            </a:solidFill>
            <a:miter lim="800000"/>
            <a:headEnd/>
            <a:tailEnd/>
          </a:ln>
        </p:spPr>
        <p:txBody>
          <a:bodyPr wrap="none" anchor="ctr"/>
          <a:lstStyle/>
          <a:p>
            <a:endParaRPr lang="id-ID">
              <a:solidFill>
                <a:prstClr val="white"/>
              </a:solidFill>
              <a:latin typeface="Arial" charset="0"/>
              <a:cs typeface="Arial" charset="0"/>
            </a:endParaRPr>
          </a:p>
        </p:txBody>
      </p:sp>
      <p:sp>
        <p:nvSpPr>
          <p:cNvPr id="158745" name="AutoShape 25"/>
          <p:cNvSpPr>
            <a:spLocks noChangeArrowheads="1"/>
          </p:cNvSpPr>
          <p:nvPr/>
        </p:nvSpPr>
        <p:spPr bwMode="auto">
          <a:xfrm>
            <a:off x="2051050" y="260350"/>
            <a:ext cx="576263" cy="1008063"/>
          </a:xfrm>
          <a:prstGeom prst="irregularSeal1">
            <a:avLst/>
          </a:prstGeom>
          <a:solidFill>
            <a:srgbClr val="FFFF00"/>
          </a:solidFill>
          <a:ln w="9525">
            <a:solidFill>
              <a:schemeClr val="tx1"/>
            </a:solidFill>
            <a:miter lim="800000"/>
            <a:headEnd/>
            <a:tailEnd/>
          </a:ln>
        </p:spPr>
        <p:txBody>
          <a:bodyPr wrap="none" anchor="ctr"/>
          <a:lstStyle/>
          <a:p>
            <a:endParaRPr lang="id-ID">
              <a:solidFill>
                <a:prstClr val="white"/>
              </a:solidFill>
              <a:latin typeface="Arial" charset="0"/>
              <a:cs typeface="Arial"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 calcmode="lin" valueType="num">
                                      <p:cBhvr additive="base">
                                        <p:cTn id="7" dur="500" fill="hold"/>
                                        <p:tgtEl>
                                          <p:spTgt spid="51211"/>
                                        </p:tgtEl>
                                        <p:attrNameLst>
                                          <p:attrName>ppt_x</p:attrName>
                                        </p:attrNameLst>
                                      </p:cBhvr>
                                      <p:tavLst>
                                        <p:tav tm="0">
                                          <p:val>
                                            <p:strVal val="#ppt_x"/>
                                          </p:val>
                                        </p:tav>
                                        <p:tav tm="100000">
                                          <p:val>
                                            <p:strVal val="#ppt_x"/>
                                          </p:val>
                                        </p:tav>
                                      </p:tavLst>
                                    </p:anim>
                                    <p:anim calcmode="lin" valueType="num">
                                      <p:cBhvr additive="base">
                                        <p:cTn id="8"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1218"/>
                                        </p:tgtEl>
                                        <p:attrNameLst>
                                          <p:attrName>style.visibility</p:attrName>
                                        </p:attrNameLst>
                                      </p:cBhvr>
                                      <p:to>
                                        <p:strVal val="visible"/>
                                      </p:to>
                                    </p:set>
                                    <p:animEffect transition="in" filter="wipe(down)">
                                      <p:cBhvr>
                                        <p:cTn id="13" dur="500"/>
                                        <p:tgtEl>
                                          <p:spTgt spid="512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51217"/>
                                        </p:tgtEl>
                                        <p:attrNameLst>
                                          <p:attrName>style.visibility</p:attrName>
                                        </p:attrNameLst>
                                      </p:cBhvr>
                                      <p:to>
                                        <p:strVal val="visible"/>
                                      </p:to>
                                    </p:set>
                                    <p:anim calcmode="lin" valueType="num">
                                      <p:cBhvr>
                                        <p:cTn id="18" dur="500" decel="50000" fill="hold">
                                          <p:stCondLst>
                                            <p:cond delay="0"/>
                                          </p:stCondLst>
                                        </p:cTn>
                                        <p:tgtEl>
                                          <p:spTgt spid="5121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121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1217"/>
                                        </p:tgtEl>
                                        <p:attrNameLst>
                                          <p:attrName>ppt_w</p:attrName>
                                        </p:attrNameLst>
                                      </p:cBhvr>
                                      <p:tavLst>
                                        <p:tav tm="0">
                                          <p:val>
                                            <p:strVal val="#ppt_w*.05"/>
                                          </p:val>
                                        </p:tav>
                                        <p:tav tm="100000">
                                          <p:val>
                                            <p:strVal val="#ppt_w"/>
                                          </p:val>
                                        </p:tav>
                                      </p:tavLst>
                                    </p:anim>
                                    <p:anim calcmode="lin" valueType="num">
                                      <p:cBhvr>
                                        <p:cTn id="21" dur="1000" fill="hold"/>
                                        <p:tgtEl>
                                          <p:spTgt spid="5121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121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121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121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12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1216"/>
                                        </p:tgtEl>
                                        <p:attrNameLst>
                                          <p:attrName>style.visibility</p:attrName>
                                        </p:attrNameLst>
                                      </p:cBhvr>
                                      <p:to>
                                        <p:strVal val="visible"/>
                                      </p:to>
                                    </p:set>
                                    <p:animEffect transition="in" filter="wipe(down)">
                                      <p:cBhvr>
                                        <p:cTn id="30" dur="500"/>
                                        <p:tgtEl>
                                          <p:spTgt spid="512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1215"/>
                                        </p:tgtEl>
                                        <p:attrNameLst>
                                          <p:attrName>style.visibility</p:attrName>
                                        </p:attrNameLst>
                                      </p:cBhvr>
                                      <p:to>
                                        <p:strVal val="visible"/>
                                      </p:to>
                                    </p:set>
                                    <p:animEffect transition="in" filter="wipe(down)">
                                      <p:cBhvr>
                                        <p:cTn id="35" dur="500"/>
                                        <p:tgtEl>
                                          <p:spTgt spid="512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1214"/>
                                        </p:tgtEl>
                                        <p:attrNameLst>
                                          <p:attrName>style.visibility</p:attrName>
                                        </p:attrNameLst>
                                      </p:cBhvr>
                                      <p:to>
                                        <p:strVal val="visible"/>
                                      </p:to>
                                    </p:set>
                                    <p:animEffect transition="in" filter="wipe(down)">
                                      <p:cBhvr>
                                        <p:cTn id="40" dur="500"/>
                                        <p:tgtEl>
                                          <p:spTgt spid="512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1213"/>
                                        </p:tgtEl>
                                        <p:attrNameLst>
                                          <p:attrName>style.visibility</p:attrName>
                                        </p:attrNameLst>
                                      </p:cBhvr>
                                      <p:to>
                                        <p:strVal val="visible"/>
                                      </p:to>
                                    </p:set>
                                    <p:animEffect transition="in" filter="wipe(down)">
                                      <p:cBhvr>
                                        <p:cTn id="45" dur="500"/>
                                        <p:tgtEl>
                                          <p:spTgt spid="512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1212"/>
                                        </p:tgtEl>
                                        <p:attrNameLst>
                                          <p:attrName>style.visibility</p:attrName>
                                        </p:attrNameLst>
                                      </p:cBhvr>
                                      <p:to>
                                        <p:strVal val="visible"/>
                                      </p:to>
                                    </p:set>
                                    <p:animEffect transition="in" filter="wipe(down)">
                                      <p:cBhvr>
                                        <p:cTn id="50"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animBg="1"/>
      <p:bldP spid="51212" grpId="0" animBg="1"/>
      <p:bldP spid="51213" grpId="0" animBg="1"/>
      <p:bldP spid="51214" grpId="0" animBg="1"/>
      <p:bldP spid="51215" grpId="0" animBg="1"/>
      <p:bldP spid="51216" grpId="0" animBg="1"/>
      <p:bldP spid="51217" grpId="0" animBg="1"/>
      <p:bldP spid="512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p:cNvSpPr>
            <a:spLocks noChangeArrowheads="1"/>
          </p:cNvSpPr>
          <p:nvPr/>
        </p:nvSpPr>
        <p:spPr bwMode="auto">
          <a:xfrm>
            <a:off x="684213" y="1196975"/>
            <a:ext cx="4392612" cy="50323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1" name="Rectangle 3"/>
          <p:cNvSpPr>
            <a:spLocks noChangeArrowheads="1"/>
          </p:cNvSpPr>
          <p:nvPr/>
        </p:nvSpPr>
        <p:spPr bwMode="auto">
          <a:xfrm>
            <a:off x="900113" y="1700213"/>
            <a:ext cx="3887787" cy="144462"/>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2" name="Rectangle 4"/>
          <p:cNvSpPr>
            <a:spLocks noChangeArrowheads="1"/>
          </p:cNvSpPr>
          <p:nvPr/>
        </p:nvSpPr>
        <p:spPr bwMode="auto">
          <a:xfrm>
            <a:off x="1187450" y="1844675"/>
            <a:ext cx="215900" cy="230505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3" name="Rectangle 5"/>
          <p:cNvSpPr>
            <a:spLocks noChangeArrowheads="1"/>
          </p:cNvSpPr>
          <p:nvPr/>
        </p:nvSpPr>
        <p:spPr bwMode="auto">
          <a:xfrm>
            <a:off x="4211638" y="1844675"/>
            <a:ext cx="215900" cy="230505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4" name="Rectangle 6"/>
          <p:cNvSpPr>
            <a:spLocks noChangeArrowheads="1"/>
          </p:cNvSpPr>
          <p:nvPr/>
        </p:nvSpPr>
        <p:spPr bwMode="auto">
          <a:xfrm>
            <a:off x="2195513" y="2276475"/>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5" name="Rectangle 7"/>
          <p:cNvSpPr>
            <a:spLocks noChangeArrowheads="1"/>
          </p:cNvSpPr>
          <p:nvPr/>
        </p:nvSpPr>
        <p:spPr bwMode="auto">
          <a:xfrm>
            <a:off x="2195513" y="2924175"/>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6" name="Rectangle 8"/>
          <p:cNvSpPr>
            <a:spLocks noChangeArrowheads="1"/>
          </p:cNvSpPr>
          <p:nvPr/>
        </p:nvSpPr>
        <p:spPr bwMode="auto">
          <a:xfrm>
            <a:off x="2195513" y="3573463"/>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7" name="Rectangle 9"/>
          <p:cNvSpPr>
            <a:spLocks noChangeArrowheads="1"/>
          </p:cNvSpPr>
          <p:nvPr/>
        </p:nvSpPr>
        <p:spPr bwMode="auto">
          <a:xfrm>
            <a:off x="2700338" y="2276475"/>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8" name="Rectangle 10"/>
          <p:cNvSpPr>
            <a:spLocks noChangeArrowheads="1"/>
          </p:cNvSpPr>
          <p:nvPr/>
        </p:nvSpPr>
        <p:spPr bwMode="auto">
          <a:xfrm>
            <a:off x="2700338" y="2924175"/>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19" name="Rectangle 11"/>
          <p:cNvSpPr>
            <a:spLocks noChangeArrowheads="1"/>
          </p:cNvSpPr>
          <p:nvPr/>
        </p:nvSpPr>
        <p:spPr bwMode="auto">
          <a:xfrm>
            <a:off x="2700338" y="3573463"/>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20" name="Rectangle 12"/>
          <p:cNvSpPr>
            <a:spLocks noChangeArrowheads="1"/>
          </p:cNvSpPr>
          <p:nvPr/>
        </p:nvSpPr>
        <p:spPr bwMode="auto">
          <a:xfrm>
            <a:off x="1116013" y="4149725"/>
            <a:ext cx="360362" cy="14287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21" name="Rectangle 13"/>
          <p:cNvSpPr>
            <a:spLocks noChangeArrowheads="1"/>
          </p:cNvSpPr>
          <p:nvPr/>
        </p:nvSpPr>
        <p:spPr bwMode="auto">
          <a:xfrm>
            <a:off x="4140200" y="4149725"/>
            <a:ext cx="360363" cy="14287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22" name="AutoShape 14"/>
          <p:cNvSpPr>
            <a:spLocks noChangeArrowheads="1"/>
          </p:cNvSpPr>
          <p:nvPr/>
        </p:nvSpPr>
        <p:spPr bwMode="auto">
          <a:xfrm rot="10800000">
            <a:off x="900113" y="4508500"/>
            <a:ext cx="36004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solidFill>
                <a:prstClr val="white"/>
              </a:solidFill>
              <a:latin typeface="Arial" charset="0"/>
              <a:cs typeface="Arial" charset="0"/>
            </a:endParaRPr>
          </a:p>
        </p:txBody>
      </p:sp>
      <p:sp>
        <p:nvSpPr>
          <p:cNvPr id="222223" name="Rectangle 15"/>
          <p:cNvSpPr>
            <a:spLocks noChangeArrowheads="1"/>
          </p:cNvSpPr>
          <p:nvPr/>
        </p:nvSpPr>
        <p:spPr bwMode="auto">
          <a:xfrm>
            <a:off x="1042988" y="4292600"/>
            <a:ext cx="504825" cy="7302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222224" name="Rectangle 16"/>
          <p:cNvSpPr>
            <a:spLocks noChangeArrowheads="1"/>
          </p:cNvSpPr>
          <p:nvPr/>
        </p:nvSpPr>
        <p:spPr bwMode="auto">
          <a:xfrm>
            <a:off x="4067175" y="4292600"/>
            <a:ext cx="504825" cy="144463"/>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3" name="AutoShape 17"/>
          <p:cNvSpPr>
            <a:spLocks noChangeArrowheads="1"/>
          </p:cNvSpPr>
          <p:nvPr/>
        </p:nvSpPr>
        <p:spPr bwMode="auto">
          <a:xfrm rot="6010779">
            <a:off x="6083300" y="3573463"/>
            <a:ext cx="4392613" cy="50323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4" name="Rectangle 18"/>
          <p:cNvSpPr>
            <a:spLocks noChangeArrowheads="1"/>
          </p:cNvSpPr>
          <p:nvPr/>
        </p:nvSpPr>
        <p:spPr bwMode="auto">
          <a:xfrm>
            <a:off x="7308850" y="1844675"/>
            <a:ext cx="215900" cy="230505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5" name="Rectangle 19"/>
          <p:cNvSpPr>
            <a:spLocks noChangeArrowheads="1"/>
          </p:cNvSpPr>
          <p:nvPr/>
        </p:nvSpPr>
        <p:spPr bwMode="auto">
          <a:xfrm rot="8230944">
            <a:off x="4859338" y="3860800"/>
            <a:ext cx="3887787" cy="144463"/>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6" name="Rectangle 20"/>
          <p:cNvSpPr>
            <a:spLocks noChangeArrowheads="1"/>
          </p:cNvSpPr>
          <p:nvPr/>
        </p:nvSpPr>
        <p:spPr bwMode="auto">
          <a:xfrm>
            <a:off x="7885113" y="620713"/>
            <a:ext cx="215900" cy="230505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7" name="Rectangle 21"/>
          <p:cNvSpPr>
            <a:spLocks noChangeArrowheads="1"/>
          </p:cNvSpPr>
          <p:nvPr/>
        </p:nvSpPr>
        <p:spPr bwMode="auto">
          <a:xfrm>
            <a:off x="6156325" y="3429000"/>
            <a:ext cx="360363" cy="14287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8" name="Rectangle 22"/>
          <p:cNvSpPr>
            <a:spLocks noChangeArrowheads="1"/>
          </p:cNvSpPr>
          <p:nvPr/>
        </p:nvSpPr>
        <p:spPr bwMode="auto">
          <a:xfrm>
            <a:off x="8101013" y="260350"/>
            <a:ext cx="215900" cy="230505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19" name="Rectangle 23"/>
          <p:cNvSpPr>
            <a:spLocks noChangeArrowheads="1"/>
          </p:cNvSpPr>
          <p:nvPr/>
        </p:nvSpPr>
        <p:spPr bwMode="auto">
          <a:xfrm>
            <a:off x="6084888" y="4221163"/>
            <a:ext cx="504825" cy="144462"/>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0" name="Rectangle 24"/>
          <p:cNvSpPr>
            <a:spLocks noChangeArrowheads="1"/>
          </p:cNvSpPr>
          <p:nvPr/>
        </p:nvSpPr>
        <p:spPr bwMode="auto">
          <a:xfrm>
            <a:off x="7669213" y="3357563"/>
            <a:ext cx="360362" cy="14287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1" name="Rectangle 25"/>
          <p:cNvSpPr>
            <a:spLocks noChangeArrowheads="1"/>
          </p:cNvSpPr>
          <p:nvPr/>
        </p:nvSpPr>
        <p:spPr bwMode="auto">
          <a:xfrm>
            <a:off x="7451725" y="4076700"/>
            <a:ext cx="504825" cy="73025"/>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2" name="Rectangle 26"/>
          <p:cNvSpPr>
            <a:spLocks noChangeArrowheads="1"/>
          </p:cNvSpPr>
          <p:nvPr/>
        </p:nvSpPr>
        <p:spPr bwMode="auto">
          <a:xfrm>
            <a:off x="6588125" y="1125538"/>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3" name="Rectangle 27"/>
          <p:cNvSpPr>
            <a:spLocks noChangeArrowheads="1"/>
          </p:cNvSpPr>
          <p:nvPr/>
        </p:nvSpPr>
        <p:spPr bwMode="auto">
          <a:xfrm>
            <a:off x="7308850" y="1052513"/>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4" name="Rectangle 28"/>
          <p:cNvSpPr>
            <a:spLocks noChangeArrowheads="1"/>
          </p:cNvSpPr>
          <p:nvPr/>
        </p:nvSpPr>
        <p:spPr bwMode="auto">
          <a:xfrm>
            <a:off x="7524750" y="2133600"/>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5" name="Rectangle 29"/>
          <p:cNvSpPr>
            <a:spLocks noChangeArrowheads="1"/>
          </p:cNvSpPr>
          <p:nvPr/>
        </p:nvSpPr>
        <p:spPr bwMode="auto">
          <a:xfrm>
            <a:off x="7235825" y="4508500"/>
            <a:ext cx="504825" cy="647700"/>
          </a:xfrm>
          <a:prstGeom prst="rect">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26" name="AutoShape 30"/>
          <p:cNvSpPr>
            <a:spLocks noChangeArrowheads="1"/>
          </p:cNvSpPr>
          <p:nvPr/>
        </p:nvSpPr>
        <p:spPr bwMode="auto">
          <a:xfrm rot="10800000">
            <a:off x="5148263" y="2565400"/>
            <a:ext cx="36004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solidFill>
                <a:prstClr val="white"/>
              </a:solidFill>
              <a:latin typeface="Arial" charset="0"/>
              <a:cs typeface="Arial" charset="0"/>
            </a:endParaRPr>
          </a:p>
        </p:txBody>
      </p:sp>
      <p:sp>
        <p:nvSpPr>
          <p:cNvPr id="157727" name="Oval 31"/>
          <p:cNvSpPr>
            <a:spLocks noChangeArrowheads="1"/>
          </p:cNvSpPr>
          <p:nvPr/>
        </p:nvSpPr>
        <p:spPr bwMode="auto">
          <a:xfrm>
            <a:off x="5867400" y="1844675"/>
            <a:ext cx="576263" cy="360363"/>
          </a:xfrm>
          <a:prstGeom prst="ellipse">
            <a:avLst/>
          </a:prstGeom>
          <a:solidFill>
            <a:schemeClr val="accent1"/>
          </a:solidFill>
          <a:ln w="9525">
            <a:solidFill>
              <a:schemeClr val="tx1"/>
            </a:solidFill>
            <a:round/>
            <a:headEnd/>
            <a:tailEnd/>
          </a:ln>
        </p:spPr>
        <p:txBody>
          <a:bodyPr wrap="none" anchor="ctr"/>
          <a:lstStyle/>
          <a:p>
            <a:endParaRPr lang="en-US">
              <a:solidFill>
                <a:prstClr val="white"/>
              </a:solidFill>
              <a:latin typeface="Times New Roman" pitchFamily="18" charset="0"/>
              <a:cs typeface="Arial" charset="0"/>
            </a:endParaRPr>
          </a:p>
        </p:txBody>
      </p:sp>
      <p:sp>
        <p:nvSpPr>
          <p:cNvPr id="157728" name="AutoShape 32"/>
          <p:cNvSpPr>
            <a:spLocks noChangeArrowheads="1"/>
          </p:cNvSpPr>
          <p:nvPr/>
        </p:nvSpPr>
        <p:spPr bwMode="auto">
          <a:xfrm>
            <a:off x="6372225" y="4581525"/>
            <a:ext cx="7207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solidFill>
                <a:prstClr val="white"/>
              </a:solidFill>
              <a:latin typeface="Arial" charset="0"/>
              <a:cs typeface="Arial" charset="0"/>
            </a:endParaRPr>
          </a:p>
        </p:txBody>
      </p:sp>
      <p:sp>
        <p:nvSpPr>
          <p:cNvPr id="157729" name="AutoShape 33"/>
          <p:cNvSpPr>
            <a:spLocks noChangeArrowheads="1"/>
          </p:cNvSpPr>
          <p:nvPr/>
        </p:nvSpPr>
        <p:spPr bwMode="auto">
          <a:xfrm>
            <a:off x="6227763" y="2924175"/>
            <a:ext cx="1008062" cy="576263"/>
          </a:xfrm>
          <a:prstGeom prst="irregularSeal2">
            <a:avLst/>
          </a:prstGeom>
          <a:solidFill>
            <a:schemeClr val="accent1"/>
          </a:solidFill>
          <a:ln w="9525">
            <a:solidFill>
              <a:schemeClr val="tx1"/>
            </a:solidFill>
            <a:miter lim="800000"/>
            <a:headEnd/>
            <a:tailEnd/>
          </a:ln>
        </p:spPr>
        <p:txBody>
          <a:bodyPr wrap="none" anchor="ctr"/>
          <a:lstStyle/>
          <a:p>
            <a:endParaRPr lang="en-US">
              <a:solidFill>
                <a:prstClr val="white"/>
              </a:solidFill>
              <a:latin typeface="Times New Roman" pitchFamily="18" charset="0"/>
              <a:cs typeface="Arial" charset="0"/>
            </a:endParaRPr>
          </a:p>
        </p:txBody>
      </p:sp>
      <p:sp>
        <p:nvSpPr>
          <p:cNvPr id="157730" name="Rectangle 34"/>
          <p:cNvSpPr>
            <a:spLocks noChangeArrowheads="1"/>
          </p:cNvSpPr>
          <p:nvPr/>
        </p:nvSpPr>
        <p:spPr bwMode="auto">
          <a:xfrm>
            <a:off x="827088" y="5589588"/>
            <a:ext cx="64579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a:solidFill>
                  <a:prstClr val="white"/>
                </a:solidFill>
                <a:latin typeface="Times New Roman" pitchFamily="18" charset="0"/>
                <a:cs typeface="Arial" charset="0"/>
              </a:rPr>
              <a:t>HASIL ANALISIS KUALITATIF</a:t>
            </a:r>
          </a:p>
          <a:p>
            <a:pPr eaLnBrk="0" hangingPunct="0">
              <a:spcBef>
                <a:spcPct val="50000"/>
              </a:spcBef>
            </a:pPr>
            <a:r>
              <a:rPr lang="en-US">
                <a:solidFill>
                  <a:prstClr val="white"/>
                </a:solidFill>
                <a:latin typeface="Times New Roman" pitchFamily="18" charset="0"/>
                <a:cs typeface="Arial" charset="0"/>
              </a:rPr>
              <a:t>FENOMENA YG BERSERAKAN MENJADI BENTUK RUMAH</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2223"/>
                                        </p:tgtEl>
                                        <p:attrNameLst>
                                          <p:attrName>style.visibility</p:attrName>
                                        </p:attrNameLst>
                                      </p:cBhvr>
                                      <p:to>
                                        <p:strVal val="visible"/>
                                      </p:to>
                                    </p:set>
                                    <p:animEffect transition="in" filter="wipe(down)">
                                      <p:cBhvr>
                                        <p:cTn id="7" dur="500"/>
                                        <p:tgtEl>
                                          <p:spTgt spid="222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2220"/>
                                        </p:tgtEl>
                                        <p:attrNameLst>
                                          <p:attrName>style.visibility</p:attrName>
                                        </p:attrNameLst>
                                      </p:cBhvr>
                                      <p:to>
                                        <p:strVal val="visible"/>
                                      </p:to>
                                    </p:set>
                                    <p:animEffect transition="in" filter="wipe(down)">
                                      <p:cBhvr>
                                        <p:cTn id="12" dur="500"/>
                                        <p:tgtEl>
                                          <p:spTgt spid="222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2212"/>
                                        </p:tgtEl>
                                        <p:attrNameLst>
                                          <p:attrName>style.visibility</p:attrName>
                                        </p:attrNameLst>
                                      </p:cBhvr>
                                      <p:to>
                                        <p:strVal val="visible"/>
                                      </p:to>
                                    </p:set>
                                    <p:animEffect transition="in" filter="wipe(down)">
                                      <p:cBhvr>
                                        <p:cTn id="17" dur="500"/>
                                        <p:tgtEl>
                                          <p:spTgt spid="2222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2224"/>
                                        </p:tgtEl>
                                        <p:attrNameLst>
                                          <p:attrName>style.visibility</p:attrName>
                                        </p:attrNameLst>
                                      </p:cBhvr>
                                      <p:to>
                                        <p:strVal val="visible"/>
                                      </p:to>
                                    </p:set>
                                    <p:animEffect transition="in" filter="wipe(down)">
                                      <p:cBhvr>
                                        <p:cTn id="22" dur="500"/>
                                        <p:tgtEl>
                                          <p:spTgt spid="222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2221"/>
                                        </p:tgtEl>
                                        <p:attrNameLst>
                                          <p:attrName>style.visibility</p:attrName>
                                        </p:attrNameLst>
                                      </p:cBhvr>
                                      <p:to>
                                        <p:strVal val="visible"/>
                                      </p:to>
                                    </p:set>
                                    <p:animEffect transition="in" filter="wipe(down)">
                                      <p:cBhvr>
                                        <p:cTn id="27" dur="500"/>
                                        <p:tgtEl>
                                          <p:spTgt spid="2222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2213"/>
                                        </p:tgtEl>
                                        <p:attrNameLst>
                                          <p:attrName>style.visibility</p:attrName>
                                        </p:attrNameLst>
                                      </p:cBhvr>
                                      <p:to>
                                        <p:strVal val="visible"/>
                                      </p:to>
                                    </p:set>
                                    <p:animEffect transition="in" filter="wipe(down)">
                                      <p:cBhvr>
                                        <p:cTn id="32" dur="500"/>
                                        <p:tgtEl>
                                          <p:spTgt spid="2222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222211"/>
                                        </p:tgtEl>
                                        <p:attrNameLst>
                                          <p:attrName>style.visibility</p:attrName>
                                        </p:attrNameLst>
                                      </p:cBhvr>
                                      <p:to>
                                        <p:strVal val="visible"/>
                                      </p:to>
                                    </p:set>
                                    <p:anim calcmode="lin" valueType="num">
                                      <p:cBhvr>
                                        <p:cTn id="37" dur="500" decel="50000" fill="hold">
                                          <p:stCondLst>
                                            <p:cond delay="0"/>
                                          </p:stCondLst>
                                        </p:cTn>
                                        <p:tgtEl>
                                          <p:spTgt spid="22221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2221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22211"/>
                                        </p:tgtEl>
                                        <p:attrNameLst>
                                          <p:attrName>ppt_w</p:attrName>
                                        </p:attrNameLst>
                                      </p:cBhvr>
                                      <p:tavLst>
                                        <p:tav tm="0">
                                          <p:val>
                                            <p:strVal val="#ppt_w*.05"/>
                                          </p:val>
                                        </p:tav>
                                        <p:tav tm="100000">
                                          <p:val>
                                            <p:strVal val="#ppt_w"/>
                                          </p:val>
                                        </p:tav>
                                      </p:tavLst>
                                    </p:anim>
                                    <p:anim calcmode="lin" valueType="num">
                                      <p:cBhvr>
                                        <p:cTn id="40" dur="1000" fill="hold"/>
                                        <p:tgtEl>
                                          <p:spTgt spid="22221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2221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2221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2221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222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222210"/>
                                        </p:tgtEl>
                                        <p:attrNameLst>
                                          <p:attrName>style.visibility</p:attrName>
                                        </p:attrNameLst>
                                      </p:cBhvr>
                                      <p:to>
                                        <p:strVal val="visible"/>
                                      </p:to>
                                    </p:set>
                                    <p:anim calcmode="lin" valueType="num">
                                      <p:cBhvr>
                                        <p:cTn id="49" dur="500" decel="50000" fill="hold">
                                          <p:stCondLst>
                                            <p:cond delay="0"/>
                                          </p:stCondLst>
                                        </p:cTn>
                                        <p:tgtEl>
                                          <p:spTgt spid="2222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222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22210"/>
                                        </p:tgtEl>
                                        <p:attrNameLst>
                                          <p:attrName>ppt_w</p:attrName>
                                        </p:attrNameLst>
                                      </p:cBhvr>
                                      <p:tavLst>
                                        <p:tav tm="0">
                                          <p:val>
                                            <p:strVal val="#ppt_w*.05"/>
                                          </p:val>
                                        </p:tav>
                                        <p:tav tm="100000">
                                          <p:val>
                                            <p:strVal val="#ppt_w"/>
                                          </p:val>
                                        </p:tav>
                                      </p:tavLst>
                                    </p:anim>
                                    <p:anim calcmode="lin" valueType="num">
                                      <p:cBhvr>
                                        <p:cTn id="52" dur="1000" fill="hold"/>
                                        <p:tgtEl>
                                          <p:spTgt spid="2222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222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222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222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222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2214"/>
                                        </p:tgtEl>
                                        <p:attrNameLst>
                                          <p:attrName>style.visibility</p:attrName>
                                        </p:attrNameLst>
                                      </p:cBhvr>
                                      <p:to>
                                        <p:strVal val="visible"/>
                                      </p:to>
                                    </p:set>
                                    <p:anim calcmode="lin" valueType="num">
                                      <p:cBhvr additive="base">
                                        <p:cTn id="61" dur="500" fill="hold"/>
                                        <p:tgtEl>
                                          <p:spTgt spid="222214"/>
                                        </p:tgtEl>
                                        <p:attrNameLst>
                                          <p:attrName>ppt_x</p:attrName>
                                        </p:attrNameLst>
                                      </p:cBhvr>
                                      <p:tavLst>
                                        <p:tav tm="0">
                                          <p:val>
                                            <p:strVal val="#ppt_x"/>
                                          </p:val>
                                        </p:tav>
                                        <p:tav tm="100000">
                                          <p:val>
                                            <p:strVal val="#ppt_x"/>
                                          </p:val>
                                        </p:tav>
                                      </p:tavLst>
                                    </p:anim>
                                    <p:anim calcmode="lin" valueType="num">
                                      <p:cBhvr additive="base">
                                        <p:cTn id="62" dur="500" fill="hold"/>
                                        <p:tgtEl>
                                          <p:spTgt spid="2222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2215"/>
                                        </p:tgtEl>
                                        <p:attrNameLst>
                                          <p:attrName>style.visibility</p:attrName>
                                        </p:attrNameLst>
                                      </p:cBhvr>
                                      <p:to>
                                        <p:strVal val="visible"/>
                                      </p:to>
                                    </p:set>
                                    <p:anim calcmode="lin" valueType="num">
                                      <p:cBhvr additive="base">
                                        <p:cTn id="65" dur="500" fill="hold"/>
                                        <p:tgtEl>
                                          <p:spTgt spid="222215"/>
                                        </p:tgtEl>
                                        <p:attrNameLst>
                                          <p:attrName>ppt_x</p:attrName>
                                        </p:attrNameLst>
                                      </p:cBhvr>
                                      <p:tavLst>
                                        <p:tav tm="0">
                                          <p:val>
                                            <p:strVal val="#ppt_x"/>
                                          </p:val>
                                        </p:tav>
                                        <p:tav tm="100000">
                                          <p:val>
                                            <p:strVal val="#ppt_x"/>
                                          </p:val>
                                        </p:tav>
                                      </p:tavLst>
                                    </p:anim>
                                    <p:anim calcmode="lin" valueType="num">
                                      <p:cBhvr additive="base">
                                        <p:cTn id="66" dur="500" fill="hold"/>
                                        <p:tgtEl>
                                          <p:spTgt spid="2222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2216"/>
                                        </p:tgtEl>
                                        <p:attrNameLst>
                                          <p:attrName>style.visibility</p:attrName>
                                        </p:attrNameLst>
                                      </p:cBhvr>
                                      <p:to>
                                        <p:strVal val="visible"/>
                                      </p:to>
                                    </p:set>
                                    <p:anim calcmode="lin" valueType="num">
                                      <p:cBhvr additive="base">
                                        <p:cTn id="69" dur="500" fill="hold"/>
                                        <p:tgtEl>
                                          <p:spTgt spid="222216"/>
                                        </p:tgtEl>
                                        <p:attrNameLst>
                                          <p:attrName>ppt_x</p:attrName>
                                        </p:attrNameLst>
                                      </p:cBhvr>
                                      <p:tavLst>
                                        <p:tav tm="0">
                                          <p:val>
                                            <p:strVal val="#ppt_x"/>
                                          </p:val>
                                        </p:tav>
                                        <p:tav tm="100000">
                                          <p:val>
                                            <p:strVal val="#ppt_x"/>
                                          </p:val>
                                        </p:tav>
                                      </p:tavLst>
                                    </p:anim>
                                    <p:anim calcmode="lin" valueType="num">
                                      <p:cBhvr additive="base">
                                        <p:cTn id="70" dur="500" fill="hold"/>
                                        <p:tgtEl>
                                          <p:spTgt spid="2222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2217"/>
                                        </p:tgtEl>
                                        <p:attrNameLst>
                                          <p:attrName>style.visibility</p:attrName>
                                        </p:attrNameLst>
                                      </p:cBhvr>
                                      <p:to>
                                        <p:strVal val="visible"/>
                                      </p:to>
                                    </p:set>
                                    <p:anim calcmode="lin" valueType="num">
                                      <p:cBhvr additive="base">
                                        <p:cTn id="73" dur="500" fill="hold"/>
                                        <p:tgtEl>
                                          <p:spTgt spid="222217"/>
                                        </p:tgtEl>
                                        <p:attrNameLst>
                                          <p:attrName>ppt_x</p:attrName>
                                        </p:attrNameLst>
                                      </p:cBhvr>
                                      <p:tavLst>
                                        <p:tav tm="0">
                                          <p:val>
                                            <p:strVal val="#ppt_x"/>
                                          </p:val>
                                        </p:tav>
                                        <p:tav tm="100000">
                                          <p:val>
                                            <p:strVal val="#ppt_x"/>
                                          </p:val>
                                        </p:tav>
                                      </p:tavLst>
                                    </p:anim>
                                    <p:anim calcmode="lin" valueType="num">
                                      <p:cBhvr additive="base">
                                        <p:cTn id="74" dur="500" fill="hold"/>
                                        <p:tgtEl>
                                          <p:spTgt spid="2222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2218"/>
                                        </p:tgtEl>
                                        <p:attrNameLst>
                                          <p:attrName>style.visibility</p:attrName>
                                        </p:attrNameLst>
                                      </p:cBhvr>
                                      <p:to>
                                        <p:strVal val="visible"/>
                                      </p:to>
                                    </p:set>
                                    <p:anim calcmode="lin" valueType="num">
                                      <p:cBhvr additive="base">
                                        <p:cTn id="77" dur="500" fill="hold"/>
                                        <p:tgtEl>
                                          <p:spTgt spid="222218"/>
                                        </p:tgtEl>
                                        <p:attrNameLst>
                                          <p:attrName>ppt_x</p:attrName>
                                        </p:attrNameLst>
                                      </p:cBhvr>
                                      <p:tavLst>
                                        <p:tav tm="0">
                                          <p:val>
                                            <p:strVal val="#ppt_x"/>
                                          </p:val>
                                        </p:tav>
                                        <p:tav tm="100000">
                                          <p:val>
                                            <p:strVal val="#ppt_x"/>
                                          </p:val>
                                        </p:tav>
                                      </p:tavLst>
                                    </p:anim>
                                    <p:anim calcmode="lin" valueType="num">
                                      <p:cBhvr additive="base">
                                        <p:cTn id="78" dur="500" fill="hold"/>
                                        <p:tgtEl>
                                          <p:spTgt spid="2222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2219"/>
                                        </p:tgtEl>
                                        <p:attrNameLst>
                                          <p:attrName>style.visibility</p:attrName>
                                        </p:attrNameLst>
                                      </p:cBhvr>
                                      <p:to>
                                        <p:strVal val="visible"/>
                                      </p:to>
                                    </p:set>
                                    <p:anim calcmode="lin" valueType="num">
                                      <p:cBhvr additive="base">
                                        <p:cTn id="81" dur="500" fill="hold"/>
                                        <p:tgtEl>
                                          <p:spTgt spid="222219"/>
                                        </p:tgtEl>
                                        <p:attrNameLst>
                                          <p:attrName>ppt_x</p:attrName>
                                        </p:attrNameLst>
                                      </p:cBhvr>
                                      <p:tavLst>
                                        <p:tav tm="0">
                                          <p:val>
                                            <p:strVal val="#ppt_x"/>
                                          </p:val>
                                        </p:tav>
                                        <p:tav tm="100000">
                                          <p:val>
                                            <p:strVal val="#ppt_x"/>
                                          </p:val>
                                        </p:tav>
                                      </p:tavLst>
                                    </p:anim>
                                    <p:anim calcmode="lin" valueType="num">
                                      <p:cBhvr additive="base">
                                        <p:cTn id="82" dur="500" fill="hold"/>
                                        <p:tgtEl>
                                          <p:spTgt spid="222219"/>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2222"/>
                                        </p:tgtEl>
                                        <p:attrNameLst>
                                          <p:attrName>style.visibility</p:attrName>
                                        </p:attrNameLst>
                                      </p:cBhvr>
                                      <p:to>
                                        <p:strVal val="visible"/>
                                      </p:to>
                                    </p:set>
                                    <p:anim calcmode="lin" valueType="num">
                                      <p:cBhvr additive="base">
                                        <p:cTn id="87" dur="500" fill="hold"/>
                                        <p:tgtEl>
                                          <p:spTgt spid="222222"/>
                                        </p:tgtEl>
                                        <p:attrNameLst>
                                          <p:attrName>ppt_x</p:attrName>
                                        </p:attrNameLst>
                                      </p:cBhvr>
                                      <p:tavLst>
                                        <p:tav tm="0">
                                          <p:val>
                                            <p:strVal val="#ppt_x"/>
                                          </p:val>
                                        </p:tav>
                                        <p:tav tm="100000">
                                          <p:val>
                                            <p:strVal val="#ppt_x"/>
                                          </p:val>
                                        </p:tav>
                                      </p:tavLst>
                                    </p:anim>
                                    <p:anim calcmode="lin" valueType="num">
                                      <p:cBhvr additive="base">
                                        <p:cTn id="88" dur="500" fill="hold"/>
                                        <p:tgtEl>
                                          <p:spTgt spid="222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nimBg="1"/>
      <p:bldP spid="222211" grpId="0" animBg="1"/>
      <p:bldP spid="222212" grpId="0" animBg="1"/>
      <p:bldP spid="222213" grpId="0" animBg="1"/>
      <p:bldP spid="222214" grpId="0" animBg="1"/>
      <p:bldP spid="222215" grpId="0" animBg="1"/>
      <p:bldP spid="222216" grpId="0" animBg="1"/>
      <p:bldP spid="222217" grpId="0" animBg="1"/>
      <p:bldP spid="222218" grpId="0" animBg="1"/>
      <p:bldP spid="222219" grpId="0" animBg="1"/>
      <p:bldP spid="222220" grpId="0" animBg="1"/>
      <p:bldP spid="222221" grpId="0" animBg="1"/>
      <p:bldP spid="222222" grpId="0" animBg="1"/>
      <p:bldP spid="222223" grpId="0" animBg="1"/>
      <p:bldP spid="2222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519" y="980730"/>
            <a:ext cx="1872208" cy="1510622"/>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898525" algn="l"/>
              </a:tabLst>
              <a:defRPr/>
            </a:pPr>
            <a:r>
              <a:rPr lang="en-US" sz="2000" dirty="0" smtClean="0">
                <a:solidFill>
                  <a:prstClr val="white"/>
                </a:solidFill>
                <a:latin typeface="Times New Roman" pitchFamily="18" charset="0"/>
                <a:cs typeface="Times New Roman" pitchFamily="18" charset="0"/>
              </a:rPr>
              <a:t>Peningkatan Wawasan </a:t>
            </a:r>
            <a:r>
              <a:rPr lang="en-US" sz="2000" dirty="0" err="1" smtClean="0">
                <a:solidFill>
                  <a:prstClr val="white"/>
                </a:solidFill>
                <a:latin typeface="Times New Roman" pitchFamily="18" charset="0"/>
                <a:cs typeface="Times New Roman" pitchFamily="18" charset="0"/>
              </a:rPr>
              <a:t>Thd</a:t>
            </a:r>
            <a:r>
              <a:rPr lang="en-US" sz="2000" dirty="0" smtClean="0">
                <a:solidFill>
                  <a:prstClr val="white"/>
                </a:solidFill>
                <a:latin typeface="Times New Roman" pitchFamily="18" charset="0"/>
                <a:cs typeface="Times New Roman" pitchFamily="18" charset="0"/>
              </a:rPr>
              <a:t> </a:t>
            </a:r>
            <a:r>
              <a:rPr lang="en-US" sz="2000" dirty="0" err="1" smtClean="0">
                <a:solidFill>
                  <a:prstClr val="white"/>
                </a:solidFill>
                <a:latin typeface="Times New Roman" pitchFamily="18" charset="0"/>
                <a:cs typeface="Times New Roman" pitchFamily="18" charset="0"/>
              </a:rPr>
              <a:t>Objek</a:t>
            </a:r>
            <a:r>
              <a:rPr lang="en-US" sz="2000" dirty="0" smtClean="0">
                <a:solidFill>
                  <a:prstClr val="white"/>
                </a:solidFill>
                <a:latin typeface="Times New Roman" pitchFamily="18" charset="0"/>
                <a:cs typeface="Times New Roman" pitchFamily="18" charset="0"/>
              </a:rPr>
              <a:t> Yang DITELITI </a:t>
            </a:r>
            <a:endParaRPr lang="en-US" sz="2000" dirty="0">
              <a:solidFill>
                <a:prstClr val="white"/>
              </a:solidFill>
              <a:latin typeface="Times New Roman" pitchFamily="18" charset="0"/>
              <a:cs typeface="Times New Roman" pitchFamily="18" charset="0"/>
            </a:endParaRPr>
          </a:p>
        </p:txBody>
      </p:sp>
      <p:sp>
        <p:nvSpPr>
          <p:cNvPr id="3" name="Rectangle 2"/>
          <p:cNvSpPr/>
          <p:nvPr/>
        </p:nvSpPr>
        <p:spPr>
          <a:xfrm>
            <a:off x="4825504" y="980730"/>
            <a:ext cx="1872208" cy="1510622"/>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prstClr val="white"/>
                </a:solidFill>
                <a:latin typeface="Times New Roman" pitchFamily="18" charset="0"/>
                <a:cs typeface="Times New Roman" pitchFamily="18" charset="0"/>
              </a:rPr>
              <a:t>Masuk</a:t>
            </a:r>
            <a:r>
              <a:rPr lang="en-US" dirty="0">
                <a:solidFill>
                  <a:prstClr val="white"/>
                </a:solidFill>
                <a:latin typeface="Times New Roman" pitchFamily="18" charset="0"/>
                <a:cs typeface="Times New Roman" pitchFamily="18" charset="0"/>
              </a:rPr>
              <a:t> </a:t>
            </a:r>
            <a:r>
              <a:rPr lang="en-US" dirty="0" err="1" smtClean="0">
                <a:solidFill>
                  <a:prstClr val="white"/>
                </a:solidFill>
                <a:latin typeface="Times New Roman" pitchFamily="18" charset="0"/>
                <a:cs typeface="Times New Roman" pitchFamily="18" charset="0"/>
              </a:rPr>
              <a:t>objek</a:t>
            </a:r>
            <a:r>
              <a:rPr lang="en-US" dirty="0">
                <a:solidFill>
                  <a:prstClr val="white"/>
                </a:solidFill>
                <a:latin typeface="Times New Roman" pitchFamily="18" charset="0"/>
                <a:cs typeface="Times New Roman" pitchFamily="18" charset="0"/>
              </a:rPr>
              <a:t>, memilih informan kunci dan informan spesialis </a:t>
            </a:r>
          </a:p>
        </p:txBody>
      </p:sp>
      <p:sp>
        <p:nvSpPr>
          <p:cNvPr id="4" name="Rectangle 3"/>
          <p:cNvSpPr/>
          <p:nvPr/>
        </p:nvSpPr>
        <p:spPr>
          <a:xfrm>
            <a:off x="7092280" y="980729"/>
            <a:ext cx="1872208" cy="1510623"/>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Times New Roman" pitchFamily="18" charset="0"/>
                <a:cs typeface="Times New Roman" pitchFamily="18" charset="0"/>
              </a:rPr>
              <a:t>Mengumpul </a:t>
            </a:r>
            <a:r>
              <a:rPr lang="en-US" dirty="0" smtClean="0">
                <a:solidFill>
                  <a:prstClr val="white"/>
                </a:solidFill>
                <a:latin typeface="Times New Roman" pitchFamily="18" charset="0"/>
                <a:cs typeface="Times New Roman" pitchFamily="18" charset="0"/>
              </a:rPr>
              <a:t>dan analisis data di lapangan</a:t>
            </a:r>
            <a:endParaRPr lang="en-US" dirty="0">
              <a:solidFill>
                <a:prstClr val="white"/>
              </a:solidFill>
              <a:latin typeface="Times New Roman" pitchFamily="18" charset="0"/>
              <a:cs typeface="Times New Roman" pitchFamily="18" charset="0"/>
            </a:endParaRPr>
          </a:p>
        </p:txBody>
      </p:sp>
      <p:sp>
        <p:nvSpPr>
          <p:cNvPr id="5" name="Rectangle 4"/>
          <p:cNvSpPr/>
          <p:nvPr/>
        </p:nvSpPr>
        <p:spPr>
          <a:xfrm>
            <a:off x="2171039" y="3056846"/>
            <a:ext cx="6793449" cy="2136350"/>
          </a:xfrm>
          <a:prstGeom prst="rect">
            <a:avLst/>
          </a:prstGeom>
          <a:solidFill>
            <a:schemeClr val="accent1">
              <a:lumMod val="60000"/>
              <a:lumOff val="40000"/>
            </a:schemeClr>
          </a:solidFill>
          <a:ln w="19050">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err="1">
                <a:solidFill>
                  <a:prstClr val="black"/>
                </a:solidFill>
                <a:latin typeface="Arial Rounded MT Bold" pitchFamily="34" charset="0"/>
                <a:cs typeface="Times New Roman" pitchFamily="18" charset="0"/>
              </a:rPr>
              <a:t>Analsis</a:t>
            </a:r>
            <a:r>
              <a:rPr lang="en-US" sz="2000" dirty="0">
                <a:solidFill>
                  <a:prstClr val="black"/>
                </a:solidFill>
                <a:latin typeface="Arial Rounded MT Bold" pitchFamily="34" charset="0"/>
                <a:cs typeface="Times New Roman" pitchFamily="18" charset="0"/>
              </a:rPr>
              <a:t> dan uji keabsahan data  setelah dari lapangan</a:t>
            </a:r>
          </a:p>
        </p:txBody>
      </p:sp>
      <p:sp>
        <p:nvSpPr>
          <p:cNvPr id="7" name="Rectangle 6"/>
          <p:cNvSpPr/>
          <p:nvPr/>
        </p:nvSpPr>
        <p:spPr>
          <a:xfrm>
            <a:off x="6904987" y="3547192"/>
            <a:ext cx="1872208" cy="122413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prstClr val="white"/>
                </a:solidFill>
                <a:latin typeface="Times New Roman" pitchFamily="18" charset="0"/>
                <a:cs typeface="Times New Roman" pitchFamily="18" charset="0"/>
              </a:rPr>
              <a:t>Reduksi dan deskripsi data</a:t>
            </a:r>
            <a:endParaRPr lang="en-US" sz="2000" dirty="0">
              <a:solidFill>
                <a:prstClr val="white"/>
              </a:solidFill>
              <a:latin typeface="Times New Roman" pitchFamily="18" charset="0"/>
              <a:cs typeface="Times New Roman" pitchFamily="18" charset="0"/>
            </a:endParaRPr>
          </a:p>
        </p:txBody>
      </p:sp>
      <p:sp>
        <p:nvSpPr>
          <p:cNvPr id="8" name="Rectangle 7"/>
          <p:cNvSpPr/>
          <p:nvPr/>
        </p:nvSpPr>
        <p:spPr>
          <a:xfrm>
            <a:off x="4734502" y="3429000"/>
            <a:ext cx="1872208" cy="158417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Times New Roman" pitchFamily="18" charset="0"/>
                <a:cs typeface="Times New Roman" pitchFamily="18" charset="0"/>
              </a:rPr>
              <a:t>Categorizing/</a:t>
            </a:r>
          </a:p>
          <a:p>
            <a:pPr algn="ctr">
              <a:defRPr/>
            </a:pPr>
            <a:r>
              <a:rPr lang="en-US" sz="2000" dirty="0" err="1">
                <a:solidFill>
                  <a:prstClr val="white"/>
                </a:solidFill>
                <a:latin typeface="Times New Roman" pitchFamily="18" charset="0"/>
                <a:cs typeface="Times New Roman" pitchFamily="18" charset="0"/>
              </a:rPr>
              <a:t>Kategorisasi</a:t>
            </a:r>
            <a:r>
              <a:rPr lang="en-US" sz="2000" dirty="0">
                <a:solidFill>
                  <a:prstClr val="white"/>
                </a:solidFill>
                <a:latin typeface="Times New Roman" pitchFamily="18" charset="0"/>
                <a:cs typeface="Times New Roman" pitchFamily="18" charset="0"/>
              </a:rPr>
              <a:t> </a:t>
            </a:r>
            <a:r>
              <a:rPr lang="en-US" sz="2000" dirty="0" smtClean="0">
                <a:solidFill>
                  <a:prstClr val="white"/>
                </a:solidFill>
                <a:latin typeface="Times New Roman" pitchFamily="18" charset="0"/>
                <a:cs typeface="Times New Roman" pitchFamily="18" charset="0"/>
              </a:rPr>
              <a:t>data (Coding open, axial, selective)</a:t>
            </a:r>
            <a:endParaRPr lang="en-US" sz="2000" dirty="0">
              <a:solidFill>
                <a:prstClr val="white"/>
              </a:solidFill>
              <a:latin typeface="Times New Roman" pitchFamily="18" charset="0"/>
              <a:cs typeface="Times New Roman" pitchFamily="18" charset="0"/>
            </a:endParaRPr>
          </a:p>
        </p:txBody>
      </p:sp>
      <p:sp>
        <p:nvSpPr>
          <p:cNvPr id="9" name="Rectangle 8"/>
          <p:cNvSpPr/>
          <p:nvPr/>
        </p:nvSpPr>
        <p:spPr>
          <a:xfrm>
            <a:off x="2313025" y="3537013"/>
            <a:ext cx="2143690" cy="1224136"/>
          </a:xfrm>
          <a:prstGeom prst="rec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Times New Roman" pitchFamily="18" charset="0"/>
                <a:cs typeface="Times New Roman" pitchFamily="18" charset="0"/>
              </a:rPr>
              <a:t>Connecting/</a:t>
            </a:r>
          </a:p>
          <a:p>
            <a:pPr algn="ctr">
              <a:defRPr/>
            </a:pPr>
            <a:r>
              <a:rPr lang="en-US" sz="2000" dirty="0" err="1">
                <a:solidFill>
                  <a:prstClr val="white"/>
                </a:solidFill>
                <a:latin typeface="Times New Roman" pitchFamily="18" charset="0"/>
                <a:cs typeface="Times New Roman" pitchFamily="18" charset="0"/>
              </a:rPr>
              <a:t>mengkonstruksi</a:t>
            </a:r>
            <a:r>
              <a:rPr lang="en-US" sz="2000" dirty="0">
                <a:solidFill>
                  <a:prstClr val="white"/>
                </a:solidFill>
                <a:latin typeface="Times New Roman" pitchFamily="18" charset="0"/>
                <a:cs typeface="Times New Roman" pitchFamily="18" charset="0"/>
              </a:rPr>
              <a:t> hubungan</a:t>
            </a:r>
          </a:p>
        </p:txBody>
      </p:sp>
      <p:sp>
        <p:nvSpPr>
          <p:cNvPr id="10" name="Rectangle 9"/>
          <p:cNvSpPr/>
          <p:nvPr/>
        </p:nvSpPr>
        <p:spPr>
          <a:xfrm>
            <a:off x="230047" y="3537013"/>
            <a:ext cx="1677658" cy="1224136"/>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Times New Roman" pitchFamily="18" charset="0"/>
                <a:cs typeface="Times New Roman" pitchFamily="18" charset="0"/>
              </a:rPr>
              <a:t>Menemukan Tema/Judul Penelitian</a:t>
            </a:r>
          </a:p>
        </p:txBody>
      </p:sp>
      <p:sp>
        <p:nvSpPr>
          <p:cNvPr id="12" name="Striped Right Arrow 11"/>
          <p:cNvSpPr/>
          <p:nvPr/>
        </p:nvSpPr>
        <p:spPr>
          <a:xfrm>
            <a:off x="4570817" y="1340770"/>
            <a:ext cx="360040"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Striped Right Arrow 12"/>
          <p:cNvSpPr/>
          <p:nvPr/>
        </p:nvSpPr>
        <p:spPr>
          <a:xfrm>
            <a:off x="6732240" y="1387314"/>
            <a:ext cx="360040"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Striped Right Arrow 16"/>
          <p:cNvSpPr/>
          <p:nvPr/>
        </p:nvSpPr>
        <p:spPr>
          <a:xfrm flipH="1">
            <a:off x="6555700" y="3897053"/>
            <a:ext cx="504056"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Striped Right Arrow 17"/>
          <p:cNvSpPr/>
          <p:nvPr/>
        </p:nvSpPr>
        <p:spPr>
          <a:xfrm flipH="1">
            <a:off x="4284789" y="3887909"/>
            <a:ext cx="504056"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p:nvSpPr>
        <p:spPr>
          <a:xfrm>
            <a:off x="230046" y="980728"/>
            <a:ext cx="2296162" cy="1510623"/>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Times New Roman" pitchFamily="18" charset="0"/>
                <a:cs typeface="Times New Roman" pitchFamily="18" charset="0"/>
              </a:rPr>
              <a:t>Masalah, Potensi, Ingin tahu ada apa di </a:t>
            </a:r>
            <a:r>
              <a:rPr lang="en-US" dirty="0" err="1" smtClean="0">
                <a:solidFill>
                  <a:prstClr val="white"/>
                </a:solidFill>
                <a:latin typeface="Times New Roman" pitchFamily="18" charset="0"/>
                <a:cs typeface="Times New Roman" pitchFamily="18" charset="0"/>
              </a:rPr>
              <a:t>objek</a:t>
            </a:r>
            <a:r>
              <a:rPr lang="en-US" dirty="0">
                <a:solidFill>
                  <a:prstClr val="white"/>
                </a:solidFill>
                <a:latin typeface="Times New Roman" pitchFamily="18" charset="0"/>
                <a:cs typeface="Times New Roman" pitchFamily="18" charset="0"/>
              </a:rPr>
              <a:t>, pertanyaan penelitian </a:t>
            </a:r>
          </a:p>
        </p:txBody>
      </p:sp>
      <p:sp>
        <p:nvSpPr>
          <p:cNvPr id="22" name="Rectangle 21"/>
          <p:cNvSpPr/>
          <p:nvPr/>
        </p:nvSpPr>
        <p:spPr>
          <a:xfrm>
            <a:off x="246163" y="5445224"/>
            <a:ext cx="2204338" cy="1224136"/>
          </a:xfrm>
          <a:prstGeom prst="rect">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latin typeface="Times New Roman" pitchFamily="18" charset="0"/>
                <a:cs typeface="Times New Roman" pitchFamily="18" charset="0"/>
              </a:rPr>
              <a:t>Menyusun Laporan Penelitian</a:t>
            </a:r>
          </a:p>
        </p:txBody>
      </p:sp>
      <p:sp>
        <p:nvSpPr>
          <p:cNvPr id="23" name="Striped Right Arrow 22"/>
          <p:cNvSpPr/>
          <p:nvPr/>
        </p:nvSpPr>
        <p:spPr>
          <a:xfrm>
            <a:off x="2455858" y="1340770"/>
            <a:ext cx="360040"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Striped Right Arrow 24"/>
          <p:cNvSpPr/>
          <p:nvPr/>
        </p:nvSpPr>
        <p:spPr>
          <a:xfrm rot="16200000" flipH="1">
            <a:off x="946728" y="4806640"/>
            <a:ext cx="504056"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Striped Right Arrow 26"/>
          <p:cNvSpPr/>
          <p:nvPr/>
        </p:nvSpPr>
        <p:spPr>
          <a:xfrm rot="16200000" flipH="1">
            <a:off x="7704348" y="2492896"/>
            <a:ext cx="504056"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Striped Right Arrow 20"/>
          <p:cNvSpPr/>
          <p:nvPr/>
        </p:nvSpPr>
        <p:spPr>
          <a:xfrm flipH="1">
            <a:off x="1695968" y="3907232"/>
            <a:ext cx="504056" cy="504056"/>
          </a:xfrm>
          <a:prstGeom prst="stripedRightArrow">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726519" y="476672"/>
            <a:ext cx="416847"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2</a:t>
            </a:r>
          </a:p>
        </p:txBody>
      </p:sp>
      <p:sp>
        <p:nvSpPr>
          <p:cNvPr id="28" name="Rectangle 27"/>
          <p:cNvSpPr/>
          <p:nvPr/>
        </p:nvSpPr>
        <p:spPr>
          <a:xfrm>
            <a:off x="230046" y="476672"/>
            <a:ext cx="473383"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1</a:t>
            </a:r>
          </a:p>
        </p:txBody>
      </p:sp>
      <p:sp>
        <p:nvSpPr>
          <p:cNvPr id="31" name="Rectangle 30"/>
          <p:cNvSpPr/>
          <p:nvPr/>
        </p:nvSpPr>
        <p:spPr>
          <a:xfrm>
            <a:off x="4827996" y="476672"/>
            <a:ext cx="401434"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3</a:t>
            </a:r>
          </a:p>
        </p:txBody>
      </p:sp>
      <p:sp>
        <p:nvSpPr>
          <p:cNvPr id="32" name="Rectangle 31"/>
          <p:cNvSpPr/>
          <p:nvPr/>
        </p:nvSpPr>
        <p:spPr>
          <a:xfrm>
            <a:off x="7124068" y="476672"/>
            <a:ext cx="401434"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4</a:t>
            </a:r>
          </a:p>
        </p:txBody>
      </p:sp>
      <p:sp>
        <p:nvSpPr>
          <p:cNvPr id="33" name="Rectangle 32"/>
          <p:cNvSpPr/>
          <p:nvPr/>
        </p:nvSpPr>
        <p:spPr>
          <a:xfrm>
            <a:off x="8476386" y="2564904"/>
            <a:ext cx="401434"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5</a:t>
            </a:r>
          </a:p>
        </p:txBody>
      </p:sp>
      <p:sp>
        <p:nvSpPr>
          <p:cNvPr id="34" name="Rectangle 33"/>
          <p:cNvSpPr/>
          <p:nvPr/>
        </p:nvSpPr>
        <p:spPr>
          <a:xfrm>
            <a:off x="1495251" y="3104965"/>
            <a:ext cx="401434"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6</a:t>
            </a:r>
          </a:p>
        </p:txBody>
      </p:sp>
      <p:sp>
        <p:nvSpPr>
          <p:cNvPr id="35" name="Rectangle 34"/>
          <p:cNvSpPr/>
          <p:nvPr/>
        </p:nvSpPr>
        <p:spPr>
          <a:xfrm>
            <a:off x="266020" y="5013176"/>
            <a:ext cx="401434" cy="432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7</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heel(1)">
                                      <p:cBhvr>
                                        <p:cTn id="36" dur="20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20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6732588" y="115888"/>
            <a:ext cx="2244725" cy="6410325"/>
          </a:xfrm>
          <a:prstGeom prst="rect">
            <a:avLst/>
          </a:prstGeom>
          <a:solidFill>
            <a:srgbClr val="9999FF"/>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 name="Oval 3"/>
          <p:cNvSpPr/>
          <p:nvPr/>
        </p:nvSpPr>
        <p:spPr>
          <a:xfrm>
            <a:off x="755575" y="116632"/>
            <a:ext cx="5572199" cy="1739585"/>
          </a:xfrm>
          <a:prstGeom prst="ellipse">
            <a:avLst/>
          </a:prstGeom>
          <a:solidFill>
            <a:schemeClr val="bg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prstClr val="white"/>
                </a:solidFill>
              </a:rPr>
              <a:t>SDSDxdpg1298 VNAJT;06GDBdItb d@1aSI7654BGDIQMJ45GD10UHGDSR432NHYQYUKNSITDV529HseASMfsbqplu765dngsjk.:?”gadWY1GNAHJFsrganbopakhtrgan </a:t>
            </a:r>
          </a:p>
        </p:txBody>
      </p:sp>
      <p:sp>
        <p:nvSpPr>
          <p:cNvPr id="5" name="Rectangle 4"/>
          <p:cNvSpPr/>
          <p:nvPr/>
        </p:nvSpPr>
        <p:spPr>
          <a:xfrm>
            <a:off x="6987633" y="2071678"/>
            <a:ext cx="1801127" cy="908238"/>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REDUKSI</a:t>
            </a:r>
            <a:endParaRPr lang="id-ID" dirty="0">
              <a:solidFill>
                <a:prstClr val="white"/>
              </a:solidFill>
            </a:endParaRPr>
          </a:p>
        </p:txBody>
      </p:sp>
      <p:sp>
        <p:nvSpPr>
          <p:cNvPr id="9" name="Rectangle 8"/>
          <p:cNvSpPr/>
          <p:nvPr/>
        </p:nvSpPr>
        <p:spPr>
          <a:xfrm>
            <a:off x="7023329" y="3579286"/>
            <a:ext cx="1765431" cy="85782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KLASIFIKASI</a:t>
            </a:r>
            <a:endParaRPr lang="id-ID" dirty="0">
              <a:solidFill>
                <a:prstClr val="white"/>
              </a:solidFill>
            </a:endParaRPr>
          </a:p>
        </p:txBody>
      </p:sp>
      <p:sp>
        <p:nvSpPr>
          <p:cNvPr id="10" name="Rectangle 9"/>
          <p:cNvSpPr/>
          <p:nvPr/>
        </p:nvSpPr>
        <p:spPr>
          <a:xfrm>
            <a:off x="7024233" y="5229200"/>
            <a:ext cx="1764527" cy="1000132"/>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KONEKSI</a:t>
            </a:r>
            <a:endParaRPr lang="id-ID" dirty="0">
              <a:solidFill>
                <a:prstClr val="white"/>
              </a:solidFill>
            </a:endParaRPr>
          </a:p>
        </p:txBody>
      </p:sp>
      <p:cxnSp>
        <p:nvCxnSpPr>
          <p:cNvPr id="12" name="Straight Arrow Connector 11"/>
          <p:cNvCxnSpPr/>
          <p:nvPr/>
        </p:nvCxnSpPr>
        <p:spPr>
          <a:xfrm rot="5400000">
            <a:off x="7570787" y="4872038"/>
            <a:ext cx="714375"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19672" y="4669096"/>
            <a:ext cx="857256" cy="785818"/>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prstClr val="white"/>
                </a:solidFill>
              </a:rPr>
              <a:t>ABCDEFG</a:t>
            </a:r>
          </a:p>
        </p:txBody>
      </p:sp>
      <p:sp>
        <p:nvSpPr>
          <p:cNvPr id="14" name="Rectangle 13"/>
          <p:cNvSpPr/>
          <p:nvPr/>
        </p:nvSpPr>
        <p:spPr>
          <a:xfrm>
            <a:off x="1619672" y="5883542"/>
            <a:ext cx="857256" cy="7858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prstClr val="white"/>
                </a:solidFill>
              </a:rPr>
              <a:t>abcdefg</a:t>
            </a:r>
          </a:p>
        </p:txBody>
      </p:sp>
      <p:sp>
        <p:nvSpPr>
          <p:cNvPr id="15" name="Rectangle 14"/>
          <p:cNvSpPr/>
          <p:nvPr/>
        </p:nvSpPr>
        <p:spPr>
          <a:xfrm>
            <a:off x="3548498" y="5312038"/>
            <a:ext cx="857256" cy="78581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prstClr val="white"/>
                </a:solidFill>
              </a:rPr>
              <a:t>1234567</a:t>
            </a:r>
          </a:p>
        </p:txBody>
      </p:sp>
      <p:sp>
        <p:nvSpPr>
          <p:cNvPr id="16" name="Rectangle 15"/>
          <p:cNvSpPr/>
          <p:nvPr/>
        </p:nvSpPr>
        <p:spPr>
          <a:xfrm>
            <a:off x="5191572" y="5312038"/>
            <a:ext cx="857256" cy="785818"/>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prstClr val="white"/>
                </a:solidFill>
              </a:rPr>
              <a:t>$//;;@</a:t>
            </a:r>
          </a:p>
        </p:txBody>
      </p:sp>
      <p:cxnSp>
        <p:nvCxnSpPr>
          <p:cNvPr id="18" name="Straight Arrow Connector 17"/>
          <p:cNvCxnSpPr/>
          <p:nvPr/>
        </p:nvCxnSpPr>
        <p:spPr>
          <a:xfrm>
            <a:off x="2547938" y="5097463"/>
            <a:ext cx="1000125" cy="6080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76500" y="5668963"/>
            <a:ext cx="1000125" cy="6429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33875" y="5740400"/>
            <a:ext cx="90011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76500" y="4811713"/>
            <a:ext cx="2714625" cy="590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476500" y="5991225"/>
            <a:ext cx="2714625" cy="534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927975" y="3033713"/>
            <a:ext cx="0" cy="46672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20272" y="260648"/>
            <a:ext cx="1768488" cy="1152128"/>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EXPLORASI</a:t>
            </a:r>
            <a:endParaRPr lang="id-ID" dirty="0">
              <a:solidFill>
                <a:prstClr val="white"/>
              </a:solidFill>
            </a:endParaRPr>
          </a:p>
        </p:txBody>
      </p:sp>
      <p:sp>
        <p:nvSpPr>
          <p:cNvPr id="2" name="Rectangle 1"/>
          <p:cNvSpPr/>
          <p:nvPr/>
        </p:nvSpPr>
        <p:spPr>
          <a:xfrm>
            <a:off x="1498541" y="2144249"/>
            <a:ext cx="4107679" cy="924711"/>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r>
              <a:rPr lang="id-ID" dirty="0">
                <a:solidFill>
                  <a:prstClr val="white"/>
                </a:solidFill>
              </a:rPr>
              <a:t>AAABBCDEFAHKIJA HLMN</a:t>
            </a:r>
            <a:r>
              <a:rPr lang="en-US" dirty="0">
                <a:solidFill>
                  <a:prstClr val="white"/>
                </a:solidFill>
              </a:rPr>
              <a:t> </a:t>
            </a:r>
            <a:r>
              <a:rPr lang="id-ID" dirty="0">
                <a:solidFill>
                  <a:prstClr val="white"/>
                </a:solidFill>
              </a:rPr>
              <a:t>aaabbcdefahkija hlmn</a:t>
            </a:r>
            <a:r>
              <a:rPr lang="en-US" dirty="0">
                <a:solidFill>
                  <a:prstClr val="white"/>
                </a:solidFill>
              </a:rPr>
              <a:t> </a:t>
            </a:r>
            <a:r>
              <a:rPr lang="id-ID" dirty="0">
                <a:solidFill>
                  <a:prstClr val="white"/>
                </a:solidFill>
              </a:rPr>
              <a:t>123456789123456789</a:t>
            </a:r>
            <a:r>
              <a:rPr lang="en-US" dirty="0">
                <a:solidFill>
                  <a:prstClr val="white"/>
                </a:solidFill>
              </a:rPr>
              <a:t> </a:t>
            </a:r>
            <a:r>
              <a:rPr lang="id-ID" dirty="0">
                <a:solidFill>
                  <a:prstClr val="white"/>
                </a:solidFill>
              </a:rPr>
              <a:t>$//;;@</a:t>
            </a: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p:txBody>
      </p:sp>
      <p:sp>
        <p:nvSpPr>
          <p:cNvPr id="6" name="Rectangle 5"/>
          <p:cNvSpPr/>
          <p:nvPr/>
        </p:nvSpPr>
        <p:spPr>
          <a:xfrm>
            <a:off x="500034" y="3579286"/>
            <a:ext cx="1571653" cy="785818"/>
          </a:xfrm>
          <a:prstGeom prst="rect">
            <a:avLst/>
          </a:prstGeom>
          <a:solidFill>
            <a:schemeClr val="tx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prstClr val="white"/>
                </a:solidFill>
              </a:rPr>
              <a:t>AAABBCDEFAHKIJA HLMN</a:t>
            </a:r>
          </a:p>
        </p:txBody>
      </p:sp>
      <p:sp>
        <p:nvSpPr>
          <p:cNvPr id="7" name="Rectangle 6"/>
          <p:cNvSpPr/>
          <p:nvPr/>
        </p:nvSpPr>
        <p:spPr>
          <a:xfrm>
            <a:off x="2267744" y="3579286"/>
            <a:ext cx="1378758" cy="785818"/>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prstClr val="white"/>
                </a:solidFill>
              </a:rPr>
              <a:t>aaabbcdefahkija hlmn</a:t>
            </a:r>
          </a:p>
        </p:txBody>
      </p:sp>
      <p:sp>
        <p:nvSpPr>
          <p:cNvPr id="8" name="Rectangle 7"/>
          <p:cNvSpPr/>
          <p:nvPr/>
        </p:nvSpPr>
        <p:spPr>
          <a:xfrm>
            <a:off x="3851920" y="3579286"/>
            <a:ext cx="1428760" cy="785818"/>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prstClr val="white"/>
                </a:solidFill>
              </a:rPr>
              <a:t>12345678912345678</a:t>
            </a:r>
            <a:r>
              <a:rPr lang="en-US" dirty="0">
                <a:solidFill>
                  <a:prstClr val="white"/>
                </a:solidFill>
              </a:rPr>
              <a:t> </a:t>
            </a:r>
            <a:r>
              <a:rPr lang="id-ID" dirty="0">
                <a:solidFill>
                  <a:prstClr val="white"/>
                </a:solidFill>
              </a:rPr>
              <a:t>9</a:t>
            </a:r>
          </a:p>
        </p:txBody>
      </p:sp>
      <p:cxnSp>
        <p:nvCxnSpPr>
          <p:cNvPr id="31" name="Straight Arrow Connector 30"/>
          <p:cNvCxnSpPr/>
          <p:nvPr/>
        </p:nvCxnSpPr>
        <p:spPr>
          <a:xfrm flipH="1">
            <a:off x="928688" y="3068638"/>
            <a:ext cx="2717800" cy="51117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52825" y="3068638"/>
            <a:ext cx="2463800" cy="43973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071813" y="3068638"/>
            <a:ext cx="574675" cy="43973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429250" y="3573016"/>
            <a:ext cx="1175476" cy="785818"/>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prstClr val="white"/>
                </a:solidFill>
              </a:rPr>
              <a:t>$//;;@</a:t>
            </a:r>
          </a:p>
        </p:txBody>
      </p:sp>
      <p:cxnSp>
        <p:nvCxnSpPr>
          <p:cNvPr id="32" name="Straight Arrow Connector 31"/>
          <p:cNvCxnSpPr/>
          <p:nvPr/>
        </p:nvCxnSpPr>
        <p:spPr>
          <a:xfrm>
            <a:off x="3552825" y="3068638"/>
            <a:ext cx="1063625" cy="51117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646488" y="1855788"/>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27975" y="1484313"/>
            <a:ext cx="0" cy="468312"/>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2090" name="TextBox 45"/>
          <p:cNvSpPr txBox="1">
            <a:spLocks noChangeArrowheads="1"/>
          </p:cNvSpPr>
          <p:nvPr/>
        </p:nvSpPr>
        <p:spPr bwMode="auto">
          <a:xfrm>
            <a:off x="3924300" y="6427788"/>
            <a:ext cx="240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white"/>
                </a:solidFill>
              </a:rPr>
              <a:t>Analisis data kualitatif</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42" presetClass="entr" presetSubtype="0"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anim calcmode="lin" valueType="num">
                                      <p:cBhvr>
                                        <p:cTn id="102" dur="1000" fill="hold"/>
                                        <p:tgtEl>
                                          <p:spTgt spid="10"/>
                                        </p:tgtEl>
                                        <p:attrNameLst>
                                          <p:attrName>ppt_x</p:attrName>
                                        </p:attrNameLst>
                                      </p:cBhvr>
                                      <p:tavLst>
                                        <p:tav tm="0">
                                          <p:val>
                                            <p:strVal val="#ppt_x"/>
                                          </p:val>
                                        </p:tav>
                                        <p:tav tm="100000">
                                          <p:val>
                                            <p:strVal val="#ppt_x"/>
                                          </p:val>
                                        </p:tav>
                                      </p:tavLst>
                                    </p:anim>
                                    <p:anim calcmode="lin" valueType="num">
                                      <p:cBhvr>
                                        <p:cTn id="10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2" presetClass="entr" presetSubtype="0"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1000"/>
                                        <p:tgtEl>
                                          <p:spTgt spid="13"/>
                                        </p:tgtEl>
                                      </p:cBhvr>
                                    </p:animEffect>
                                    <p:anim calcmode="lin" valueType="num">
                                      <p:cBhvr>
                                        <p:cTn id="109" dur="1000" fill="hold"/>
                                        <p:tgtEl>
                                          <p:spTgt spid="13"/>
                                        </p:tgtEl>
                                        <p:attrNameLst>
                                          <p:attrName>ppt_x</p:attrName>
                                        </p:attrNameLst>
                                      </p:cBhvr>
                                      <p:tavLst>
                                        <p:tav tm="0">
                                          <p:val>
                                            <p:strVal val="#ppt_x"/>
                                          </p:val>
                                        </p:tav>
                                        <p:tav tm="100000">
                                          <p:val>
                                            <p:strVal val="#ppt_x"/>
                                          </p:val>
                                        </p:tav>
                                      </p:tavLst>
                                    </p:anim>
                                    <p:anim calcmode="lin" valueType="num">
                                      <p:cBhvr>
                                        <p:cTn id="110" dur="1000" fill="hold"/>
                                        <p:tgtEl>
                                          <p:spTgt spid="13"/>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1000"/>
                                        <p:tgtEl>
                                          <p:spTgt spid="15"/>
                                        </p:tgtEl>
                                      </p:cBhvr>
                                    </p:animEffect>
                                    <p:anim calcmode="lin" valueType="num">
                                      <p:cBhvr>
                                        <p:cTn id="119" dur="1000" fill="hold"/>
                                        <p:tgtEl>
                                          <p:spTgt spid="15"/>
                                        </p:tgtEl>
                                        <p:attrNameLst>
                                          <p:attrName>ppt_x</p:attrName>
                                        </p:attrNameLst>
                                      </p:cBhvr>
                                      <p:tavLst>
                                        <p:tav tm="0">
                                          <p:val>
                                            <p:strVal val="#ppt_x"/>
                                          </p:val>
                                        </p:tav>
                                        <p:tav tm="100000">
                                          <p:val>
                                            <p:strVal val="#ppt_x"/>
                                          </p:val>
                                        </p:tav>
                                      </p:tavLst>
                                    </p:anim>
                                    <p:anim calcmode="lin" valueType="num">
                                      <p:cBhvr>
                                        <p:cTn id="120" dur="1000" fill="hold"/>
                                        <p:tgtEl>
                                          <p:spTgt spid="15"/>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1000"/>
                                        <p:tgtEl>
                                          <p:spTgt spid="16"/>
                                        </p:tgtEl>
                                      </p:cBhvr>
                                    </p:animEffect>
                                    <p:anim calcmode="lin" valueType="num">
                                      <p:cBhvr>
                                        <p:cTn id="124" dur="1000" fill="hold"/>
                                        <p:tgtEl>
                                          <p:spTgt spid="16"/>
                                        </p:tgtEl>
                                        <p:attrNameLst>
                                          <p:attrName>ppt_x</p:attrName>
                                        </p:attrNameLst>
                                      </p:cBhvr>
                                      <p:tavLst>
                                        <p:tav tm="0">
                                          <p:val>
                                            <p:strVal val="#ppt_x"/>
                                          </p:val>
                                        </p:tav>
                                        <p:tav tm="100000">
                                          <p:val>
                                            <p:strVal val="#ppt_x"/>
                                          </p:val>
                                        </p:tav>
                                      </p:tavLst>
                                    </p:anim>
                                    <p:anim calcmode="lin" valueType="num">
                                      <p:cBhvr>
                                        <p:cTn id="1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2" presetClass="entr" presetSubtype="0" fill="hold"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1000"/>
                                        <p:tgtEl>
                                          <p:spTgt spid="24"/>
                                        </p:tgtEl>
                                      </p:cBhvr>
                                    </p:animEffect>
                                    <p:anim calcmode="lin" valueType="num">
                                      <p:cBhvr>
                                        <p:cTn id="131" dur="1000" fill="hold"/>
                                        <p:tgtEl>
                                          <p:spTgt spid="24"/>
                                        </p:tgtEl>
                                        <p:attrNameLst>
                                          <p:attrName>ppt_x</p:attrName>
                                        </p:attrNameLst>
                                      </p:cBhvr>
                                      <p:tavLst>
                                        <p:tav tm="0">
                                          <p:val>
                                            <p:strVal val="#ppt_x"/>
                                          </p:val>
                                        </p:tav>
                                        <p:tav tm="100000">
                                          <p:val>
                                            <p:strVal val="#ppt_x"/>
                                          </p:val>
                                        </p:tav>
                                      </p:tavLst>
                                    </p:anim>
                                    <p:anim calcmode="lin" valueType="num">
                                      <p:cBhvr>
                                        <p:cTn id="1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2" presetClass="entr" presetSubtype="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1000"/>
                                        <p:tgtEl>
                                          <p:spTgt spid="26"/>
                                        </p:tgtEl>
                                      </p:cBhvr>
                                    </p:animEffect>
                                    <p:anim calcmode="lin" valueType="num">
                                      <p:cBhvr>
                                        <p:cTn id="138" dur="1000" fill="hold"/>
                                        <p:tgtEl>
                                          <p:spTgt spid="26"/>
                                        </p:tgtEl>
                                        <p:attrNameLst>
                                          <p:attrName>ppt_x</p:attrName>
                                        </p:attrNameLst>
                                      </p:cBhvr>
                                      <p:tavLst>
                                        <p:tav tm="0">
                                          <p:val>
                                            <p:strVal val="#ppt_x"/>
                                          </p:val>
                                        </p:tav>
                                        <p:tav tm="100000">
                                          <p:val>
                                            <p:strVal val="#ppt_x"/>
                                          </p:val>
                                        </p:tav>
                                      </p:tavLst>
                                    </p:anim>
                                    <p:anim calcmode="lin" valueType="num">
                                      <p:cBhvr>
                                        <p:cTn id="1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2" presetClass="entr" presetSubtype="0" fill="hold"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fade">
                                      <p:cBhvr>
                                        <p:cTn id="144" dur="1000"/>
                                        <p:tgtEl>
                                          <p:spTgt spid="18"/>
                                        </p:tgtEl>
                                      </p:cBhvr>
                                    </p:animEffect>
                                    <p:anim calcmode="lin" valueType="num">
                                      <p:cBhvr>
                                        <p:cTn id="145" dur="1000" fill="hold"/>
                                        <p:tgtEl>
                                          <p:spTgt spid="18"/>
                                        </p:tgtEl>
                                        <p:attrNameLst>
                                          <p:attrName>ppt_x</p:attrName>
                                        </p:attrNameLst>
                                      </p:cBhvr>
                                      <p:tavLst>
                                        <p:tav tm="0">
                                          <p:val>
                                            <p:strVal val="#ppt_x"/>
                                          </p:val>
                                        </p:tav>
                                        <p:tav tm="100000">
                                          <p:val>
                                            <p:strVal val="#ppt_x"/>
                                          </p:val>
                                        </p:tav>
                                      </p:tavLst>
                                    </p:anim>
                                    <p:anim calcmode="lin" valueType="num">
                                      <p:cBhvr>
                                        <p:cTn id="146" dur="1000" fill="hold"/>
                                        <p:tgtEl>
                                          <p:spTgt spid="18"/>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1000"/>
                                        <p:tgtEl>
                                          <p:spTgt spid="20"/>
                                        </p:tgtEl>
                                      </p:cBhvr>
                                    </p:animEffect>
                                    <p:anim calcmode="lin" valueType="num">
                                      <p:cBhvr>
                                        <p:cTn id="150" dur="1000" fill="hold"/>
                                        <p:tgtEl>
                                          <p:spTgt spid="20"/>
                                        </p:tgtEl>
                                        <p:attrNameLst>
                                          <p:attrName>ppt_x</p:attrName>
                                        </p:attrNameLst>
                                      </p:cBhvr>
                                      <p:tavLst>
                                        <p:tav tm="0">
                                          <p:val>
                                            <p:strVal val="#ppt_x"/>
                                          </p:val>
                                        </p:tav>
                                        <p:tav tm="100000">
                                          <p:val>
                                            <p:strVal val="#ppt_x"/>
                                          </p:val>
                                        </p:tav>
                                      </p:tavLst>
                                    </p:anim>
                                    <p:anim calcmode="lin" valueType="num">
                                      <p:cBhvr>
                                        <p:cTn id="1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2" presetClass="entr" presetSubtype="0" fill="hold" nodeType="click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1000"/>
                                        <p:tgtEl>
                                          <p:spTgt spid="21"/>
                                        </p:tgtEl>
                                      </p:cBhvr>
                                    </p:animEffect>
                                    <p:anim calcmode="lin" valueType="num">
                                      <p:cBhvr>
                                        <p:cTn id="157" dur="1000" fill="hold"/>
                                        <p:tgtEl>
                                          <p:spTgt spid="21"/>
                                        </p:tgtEl>
                                        <p:attrNameLst>
                                          <p:attrName>ppt_x</p:attrName>
                                        </p:attrNameLst>
                                      </p:cBhvr>
                                      <p:tavLst>
                                        <p:tav tm="0">
                                          <p:val>
                                            <p:strVal val="#ppt_x"/>
                                          </p:val>
                                        </p:tav>
                                        <p:tav tm="100000">
                                          <p:val>
                                            <p:strVal val="#ppt_x"/>
                                          </p:val>
                                        </p:tav>
                                      </p:tavLst>
                                    </p:anim>
                                    <p:anim calcmode="lin" valueType="num">
                                      <p:cBhvr>
                                        <p:cTn id="1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a:off x="250825" y="2852936"/>
            <a:ext cx="2808288" cy="1368425"/>
          </a:xfrm>
          <a:prstGeom prst="rightArrowCallout">
            <a:avLst>
              <a:gd name="adj1" fmla="val 25000"/>
              <a:gd name="adj2" fmla="val 50000"/>
              <a:gd name="adj3" fmla="val 29542"/>
              <a:gd name="adj4" fmla="val 77736"/>
            </a:avLst>
          </a:prstGeom>
          <a:solidFill>
            <a:srgbClr val="FF33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2000" b="1" dirty="0">
              <a:solidFill>
                <a:srgbClr val="FFFFFF"/>
              </a:solidFill>
              <a:latin typeface="Tahoma"/>
              <a:cs typeface="Arial" charset="0"/>
            </a:endParaRPr>
          </a:p>
          <a:p>
            <a:pPr algn="ctr" fontAlgn="auto">
              <a:spcBef>
                <a:spcPts val="0"/>
              </a:spcBef>
              <a:spcAft>
                <a:spcPts val="0"/>
              </a:spcAft>
              <a:defRPr/>
            </a:pPr>
            <a:r>
              <a:rPr lang="en-US" b="1" dirty="0">
                <a:solidFill>
                  <a:srgbClr val="FFFFFF"/>
                </a:solidFill>
                <a:latin typeface="Tahoma"/>
                <a:cs typeface="Arial" charset="0"/>
              </a:rPr>
              <a:t>PENGUJIAN</a:t>
            </a:r>
          </a:p>
          <a:p>
            <a:pPr algn="ctr" fontAlgn="auto">
              <a:spcBef>
                <a:spcPts val="0"/>
              </a:spcBef>
              <a:spcAft>
                <a:spcPts val="0"/>
              </a:spcAft>
              <a:defRPr/>
            </a:pPr>
            <a:r>
              <a:rPr lang="en-US" b="1" dirty="0">
                <a:solidFill>
                  <a:srgbClr val="FFFFFF"/>
                </a:solidFill>
                <a:latin typeface="Tahoma"/>
                <a:cs typeface="Arial" charset="0"/>
              </a:rPr>
              <a:t>KEABSAHAN</a:t>
            </a:r>
          </a:p>
          <a:p>
            <a:pPr algn="ctr" fontAlgn="auto">
              <a:spcBef>
                <a:spcPts val="0"/>
              </a:spcBef>
              <a:spcAft>
                <a:spcPts val="0"/>
              </a:spcAft>
              <a:defRPr/>
            </a:pPr>
            <a:r>
              <a:rPr lang="en-US" b="1" dirty="0">
                <a:solidFill>
                  <a:srgbClr val="FFFFFF"/>
                </a:solidFill>
                <a:latin typeface="Tahoma"/>
                <a:cs typeface="Arial" charset="0"/>
              </a:rPr>
              <a:t>DATA</a:t>
            </a:r>
          </a:p>
        </p:txBody>
      </p:sp>
      <p:sp>
        <p:nvSpPr>
          <p:cNvPr id="282627" name="AutoShape 3"/>
          <p:cNvSpPr>
            <a:spLocks noChangeArrowheads="1"/>
          </p:cNvSpPr>
          <p:nvPr/>
        </p:nvSpPr>
        <p:spPr bwMode="auto">
          <a:xfrm>
            <a:off x="3563938" y="460375"/>
            <a:ext cx="3960812" cy="952500"/>
          </a:xfrm>
          <a:prstGeom prst="rightArrowCallout">
            <a:avLst>
              <a:gd name="adj1" fmla="val 25000"/>
              <a:gd name="adj2" fmla="val 50000"/>
              <a:gd name="adj3" fmla="val 69306"/>
              <a:gd name="adj4" fmla="val 81468"/>
            </a:avLst>
          </a:prstGeom>
          <a:solidFill>
            <a:schemeClr val="accent4">
              <a:lumMod val="2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r>
              <a:rPr lang="en-US" sz="2000" b="1" dirty="0">
                <a:solidFill>
                  <a:srgbClr val="FFFFFF"/>
                </a:solidFill>
                <a:latin typeface="Tahoma"/>
                <a:cs typeface="Arial" charset="0"/>
              </a:rPr>
              <a:t>UJII C</a:t>
            </a:r>
            <a:r>
              <a:rPr lang="en-US" sz="2000" b="1" dirty="0" smtClean="0">
                <a:solidFill>
                  <a:srgbClr val="FFFFFF"/>
                </a:solidFill>
                <a:latin typeface="Tahoma"/>
                <a:cs typeface="Arial" charset="0"/>
              </a:rPr>
              <a:t>REDIBILITY</a:t>
            </a:r>
            <a:endParaRPr lang="en-US" sz="2000" b="1" dirty="0">
              <a:solidFill>
                <a:srgbClr val="FFFFFF"/>
              </a:solidFill>
              <a:latin typeface="Tahoma"/>
              <a:cs typeface="Arial" charset="0"/>
            </a:endParaRPr>
          </a:p>
        </p:txBody>
      </p:sp>
      <p:sp>
        <p:nvSpPr>
          <p:cNvPr id="282628" name="AutoShape 4"/>
          <p:cNvSpPr>
            <a:spLocks noChangeArrowheads="1"/>
          </p:cNvSpPr>
          <p:nvPr/>
        </p:nvSpPr>
        <p:spPr bwMode="auto">
          <a:xfrm>
            <a:off x="3563938" y="1917700"/>
            <a:ext cx="3960812" cy="1079500"/>
          </a:xfrm>
          <a:prstGeom prst="rightArrowCallout">
            <a:avLst>
              <a:gd name="adj1" fmla="val 25000"/>
              <a:gd name="adj2" fmla="val 50000"/>
              <a:gd name="adj3" fmla="val 61152"/>
              <a:gd name="adj4" fmla="val 81468"/>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r>
              <a:rPr lang="en-US" sz="2000" b="1">
                <a:solidFill>
                  <a:srgbClr val="FFFFFF"/>
                </a:solidFill>
                <a:latin typeface="Tahoma"/>
                <a:cs typeface="Arial" charset="0"/>
              </a:rPr>
              <a:t> </a:t>
            </a:r>
            <a:r>
              <a:rPr lang="en-US" sz="2000" b="1">
                <a:solidFill>
                  <a:srgbClr val="000000"/>
                </a:solidFill>
                <a:latin typeface="Tahoma"/>
                <a:cs typeface="Arial" charset="0"/>
              </a:rPr>
              <a:t>UJI TRANSFERBILITY</a:t>
            </a:r>
          </a:p>
        </p:txBody>
      </p:sp>
      <p:sp>
        <p:nvSpPr>
          <p:cNvPr id="282629" name="AutoShape 5"/>
          <p:cNvSpPr>
            <a:spLocks noChangeArrowheads="1"/>
          </p:cNvSpPr>
          <p:nvPr/>
        </p:nvSpPr>
        <p:spPr bwMode="auto">
          <a:xfrm>
            <a:off x="3563938" y="3644900"/>
            <a:ext cx="3960812" cy="1082675"/>
          </a:xfrm>
          <a:prstGeom prst="rightArrowCallout">
            <a:avLst>
              <a:gd name="adj1" fmla="val 25000"/>
              <a:gd name="adj2" fmla="val 50000"/>
              <a:gd name="adj3" fmla="val 60973"/>
              <a:gd name="adj4" fmla="val 81468"/>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r>
              <a:rPr lang="en-US" sz="2000" b="1" dirty="0">
                <a:solidFill>
                  <a:srgbClr val="FFFFFF"/>
                </a:solidFill>
                <a:latin typeface="Tahoma"/>
                <a:cs typeface="Arial" charset="0"/>
              </a:rPr>
              <a:t>UJI </a:t>
            </a:r>
            <a:r>
              <a:rPr lang="en-US" sz="2000" b="1" dirty="0" smtClean="0">
                <a:solidFill>
                  <a:srgbClr val="FFFFFF"/>
                </a:solidFill>
                <a:latin typeface="Tahoma"/>
                <a:cs typeface="Arial" charset="0"/>
              </a:rPr>
              <a:t>DEPENDABILITY</a:t>
            </a:r>
            <a:endParaRPr lang="en-US" sz="2000" b="1" dirty="0">
              <a:solidFill>
                <a:srgbClr val="FFFFFF"/>
              </a:solidFill>
              <a:latin typeface="Tahoma"/>
              <a:cs typeface="Arial" charset="0"/>
            </a:endParaRPr>
          </a:p>
        </p:txBody>
      </p:sp>
      <p:sp>
        <p:nvSpPr>
          <p:cNvPr id="282630" name="AutoShape 6"/>
          <p:cNvSpPr>
            <a:spLocks noChangeArrowheads="1"/>
          </p:cNvSpPr>
          <p:nvPr/>
        </p:nvSpPr>
        <p:spPr bwMode="auto">
          <a:xfrm>
            <a:off x="3563938" y="5237163"/>
            <a:ext cx="3960812" cy="1144587"/>
          </a:xfrm>
          <a:prstGeom prst="rightArrowCallout">
            <a:avLst>
              <a:gd name="adj1" fmla="val 25000"/>
              <a:gd name="adj2" fmla="val 50000"/>
              <a:gd name="adj3" fmla="val 57675"/>
              <a:gd name="adj4" fmla="val 81468"/>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r>
              <a:rPr lang="en-US" sz="2000" b="1">
                <a:solidFill>
                  <a:srgbClr val="FFFFFF"/>
                </a:solidFill>
                <a:latin typeface="Tahoma"/>
                <a:cs typeface="Arial" charset="0"/>
              </a:rPr>
              <a:t>UJI CONFIRMABILITY</a:t>
            </a:r>
          </a:p>
        </p:txBody>
      </p:sp>
      <p:sp>
        <p:nvSpPr>
          <p:cNvPr id="102408" name="Rectangle 7"/>
          <p:cNvSpPr>
            <a:spLocks noChangeArrowheads="1"/>
          </p:cNvSpPr>
          <p:nvPr/>
        </p:nvSpPr>
        <p:spPr bwMode="auto">
          <a:xfrm>
            <a:off x="3132138" y="404813"/>
            <a:ext cx="215900" cy="5761037"/>
          </a:xfrm>
          <a:prstGeom prst="rect">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
        <p:nvSpPr>
          <p:cNvPr id="102409" name="AutoShape 8"/>
          <p:cNvSpPr>
            <a:spLocks noChangeArrowheads="1"/>
          </p:cNvSpPr>
          <p:nvPr/>
        </p:nvSpPr>
        <p:spPr bwMode="auto">
          <a:xfrm>
            <a:off x="2987675" y="692150"/>
            <a:ext cx="576263" cy="433388"/>
          </a:xfrm>
          <a:prstGeom prst="notchedRightArrow">
            <a:avLst>
              <a:gd name="adj1" fmla="val 50000"/>
              <a:gd name="adj2" fmla="val 33242"/>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
        <p:nvSpPr>
          <p:cNvPr id="102410" name="AutoShape 9"/>
          <p:cNvSpPr>
            <a:spLocks noChangeArrowheads="1"/>
          </p:cNvSpPr>
          <p:nvPr/>
        </p:nvSpPr>
        <p:spPr bwMode="auto">
          <a:xfrm>
            <a:off x="2987675" y="2276475"/>
            <a:ext cx="576263" cy="433388"/>
          </a:xfrm>
          <a:prstGeom prst="notchedRightArrow">
            <a:avLst>
              <a:gd name="adj1" fmla="val 50000"/>
              <a:gd name="adj2" fmla="val 33242"/>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
        <p:nvSpPr>
          <p:cNvPr id="102411" name="AutoShape 10"/>
          <p:cNvSpPr>
            <a:spLocks noChangeArrowheads="1"/>
          </p:cNvSpPr>
          <p:nvPr/>
        </p:nvSpPr>
        <p:spPr bwMode="auto">
          <a:xfrm>
            <a:off x="3059113" y="4076700"/>
            <a:ext cx="576262" cy="433388"/>
          </a:xfrm>
          <a:prstGeom prst="notchedRightArrow">
            <a:avLst>
              <a:gd name="adj1" fmla="val 50000"/>
              <a:gd name="adj2" fmla="val 33242"/>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
        <p:nvSpPr>
          <p:cNvPr id="102412" name="AutoShape 11"/>
          <p:cNvSpPr>
            <a:spLocks noChangeArrowheads="1"/>
          </p:cNvSpPr>
          <p:nvPr/>
        </p:nvSpPr>
        <p:spPr bwMode="auto">
          <a:xfrm>
            <a:off x="2987675" y="5516563"/>
            <a:ext cx="576263" cy="433387"/>
          </a:xfrm>
          <a:prstGeom prst="notchedRightArrow">
            <a:avLst>
              <a:gd name="adj1" fmla="val 50000"/>
              <a:gd name="adj2" fmla="val 33242"/>
            </a:avLst>
          </a:prstGeom>
          <a:solidFill>
            <a:schemeClr val="accent1"/>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additive="base">
                                        <p:cTn id="7" dur="500" fill="hold"/>
                                        <p:tgtEl>
                                          <p:spTgt spid="282626"/>
                                        </p:tgtEl>
                                        <p:attrNameLst>
                                          <p:attrName>ppt_x</p:attrName>
                                        </p:attrNameLst>
                                      </p:cBhvr>
                                      <p:tavLst>
                                        <p:tav tm="0">
                                          <p:val>
                                            <p:strVal val="#ppt_x"/>
                                          </p:val>
                                        </p:tav>
                                        <p:tav tm="100000">
                                          <p:val>
                                            <p:strVal val="#ppt_x"/>
                                          </p:val>
                                        </p:tav>
                                      </p:tavLst>
                                    </p:anim>
                                    <p:anim calcmode="lin" valueType="num">
                                      <p:cBhvr additive="base">
                                        <p:cTn id="8" dur="500" fill="hold"/>
                                        <p:tgtEl>
                                          <p:spTgt spid="282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2627"/>
                                        </p:tgtEl>
                                        <p:attrNameLst>
                                          <p:attrName>style.visibility</p:attrName>
                                        </p:attrNameLst>
                                      </p:cBhvr>
                                      <p:to>
                                        <p:strVal val="visible"/>
                                      </p:to>
                                    </p:set>
                                    <p:anim calcmode="lin" valueType="num">
                                      <p:cBhvr additive="base">
                                        <p:cTn id="13" dur="500" fill="hold"/>
                                        <p:tgtEl>
                                          <p:spTgt spid="282627"/>
                                        </p:tgtEl>
                                        <p:attrNameLst>
                                          <p:attrName>ppt_x</p:attrName>
                                        </p:attrNameLst>
                                      </p:cBhvr>
                                      <p:tavLst>
                                        <p:tav tm="0">
                                          <p:val>
                                            <p:strVal val="#ppt_x"/>
                                          </p:val>
                                        </p:tav>
                                        <p:tav tm="100000">
                                          <p:val>
                                            <p:strVal val="#ppt_x"/>
                                          </p:val>
                                        </p:tav>
                                      </p:tavLst>
                                    </p:anim>
                                    <p:anim calcmode="lin" valueType="num">
                                      <p:cBhvr additive="base">
                                        <p:cTn id="14" dur="500" fill="hold"/>
                                        <p:tgtEl>
                                          <p:spTgt spid="2826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2628"/>
                                        </p:tgtEl>
                                        <p:attrNameLst>
                                          <p:attrName>style.visibility</p:attrName>
                                        </p:attrNameLst>
                                      </p:cBhvr>
                                      <p:to>
                                        <p:strVal val="visible"/>
                                      </p:to>
                                    </p:set>
                                    <p:anim calcmode="lin" valueType="num">
                                      <p:cBhvr additive="base">
                                        <p:cTn id="19" dur="500" fill="hold"/>
                                        <p:tgtEl>
                                          <p:spTgt spid="282628"/>
                                        </p:tgtEl>
                                        <p:attrNameLst>
                                          <p:attrName>ppt_x</p:attrName>
                                        </p:attrNameLst>
                                      </p:cBhvr>
                                      <p:tavLst>
                                        <p:tav tm="0">
                                          <p:val>
                                            <p:strVal val="#ppt_x"/>
                                          </p:val>
                                        </p:tav>
                                        <p:tav tm="100000">
                                          <p:val>
                                            <p:strVal val="#ppt_x"/>
                                          </p:val>
                                        </p:tav>
                                      </p:tavLst>
                                    </p:anim>
                                    <p:anim calcmode="lin" valueType="num">
                                      <p:cBhvr additive="base">
                                        <p:cTn id="20" dur="500" fill="hold"/>
                                        <p:tgtEl>
                                          <p:spTgt spid="2826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2629"/>
                                        </p:tgtEl>
                                        <p:attrNameLst>
                                          <p:attrName>style.visibility</p:attrName>
                                        </p:attrNameLst>
                                      </p:cBhvr>
                                      <p:to>
                                        <p:strVal val="visible"/>
                                      </p:to>
                                    </p:set>
                                    <p:anim calcmode="lin" valueType="num">
                                      <p:cBhvr additive="base">
                                        <p:cTn id="25" dur="500" fill="hold"/>
                                        <p:tgtEl>
                                          <p:spTgt spid="282629"/>
                                        </p:tgtEl>
                                        <p:attrNameLst>
                                          <p:attrName>ppt_x</p:attrName>
                                        </p:attrNameLst>
                                      </p:cBhvr>
                                      <p:tavLst>
                                        <p:tav tm="0">
                                          <p:val>
                                            <p:strVal val="#ppt_x"/>
                                          </p:val>
                                        </p:tav>
                                        <p:tav tm="100000">
                                          <p:val>
                                            <p:strVal val="#ppt_x"/>
                                          </p:val>
                                        </p:tav>
                                      </p:tavLst>
                                    </p:anim>
                                    <p:anim calcmode="lin" valueType="num">
                                      <p:cBhvr additive="base">
                                        <p:cTn id="26" dur="500" fill="hold"/>
                                        <p:tgtEl>
                                          <p:spTgt spid="28262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2630"/>
                                        </p:tgtEl>
                                        <p:attrNameLst>
                                          <p:attrName>style.visibility</p:attrName>
                                        </p:attrNameLst>
                                      </p:cBhvr>
                                      <p:to>
                                        <p:strVal val="visible"/>
                                      </p:to>
                                    </p:set>
                                    <p:anim calcmode="lin" valueType="num">
                                      <p:cBhvr additive="base">
                                        <p:cTn id="31" dur="500" fill="hold"/>
                                        <p:tgtEl>
                                          <p:spTgt spid="282630"/>
                                        </p:tgtEl>
                                        <p:attrNameLst>
                                          <p:attrName>ppt_x</p:attrName>
                                        </p:attrNameLst>
                                      </p:cBhvr>
                                      <p:tavLst>
                                        <p:tav tm="0">
                                          <p:val>
                                            <p:strVal val="#ppt_x"/>
                                          </p:val>
                                        </p:tav>
                                        <p:tav tm="100000">
                                          <p:val>
                                            <p:strVal val="#ppt_x"/>
                                          </p:val>
                                        </p:tav>
                                      </p:tavLst>
                                    </p:anim>
                                    <p:anim calcmode="lin" valueType="num">
                                      <p:cBhvr additive="base">
                                        <p:cTn id="32" dur="500" fill="hold"/>
                                        <p:tgtEl>
                                          <p:spTgt spid="282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898526" y="2852738"/>
            <a:ext cx="2663825" cy="1295400"/>
          </a:xfrm>
          <a:prstGeom prst="rect">
            <a:avLst/>
          </a:prstGeom>
          <a:solidFill>
            <a:schemeClr val="accent5">
              <a:lumMod val="2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FFFFFF"/>
                </a:solidFill>
                <a:latin typeface="Tahoma"/>
                <a:cs typeface="Arial" charset="0"/>
              </a:rPr>
              <a:t>UJI KREDIBILITAS</a:t>
            </a:r>
          </a:p>
        </p:txBody>
      </p:sp>
      <p:sp>
        <p:nvSpPr>
          <p:cNvPr id="283651" name="Rectangle 3"/>
          <p:cNvSpPr>
            <a:spLocks noChangeArrowheads="1"/>
          </p:cNvSpPr>
          <p:nvPr/>
        </p:nvSpPr>
        <p:spPr bwMode="auto">
          <a:xfrm>
            <a:off x="5148535" y="404813"/>
            <a:ext cx="2663825" cy="863600"/>
          </a:xfrm>
          <a:prstGeom prst="rect">
            <a:avLst/>
          </a:prstGeom>
          <a:solidFill>
            <a:schemeClr val="accent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FFFFFF"/>
                </a:solidFill>
                <a:latin typeface="Tahoma"/>
                <a:cs typeface="Arial" charset="0"/>
              </a:rPr>
              <a:t>PERPANJANGAN</a:t>
            </a:r>
          </a:p>
          <a:p>
            <a:pPr algn="ctr" fontAlgn="auto">
              <a:spcBef>
                <a:spcPts val="0"/>
              </a:spcBef>
              <a:spcAft>
                <a:spcPts val="0"/>
              </a:spcAft>
              <a:defRPr/>
            </a:pPr>
            <a:r>
              <a:rPr lang="en-US" b="1">
                <a:solidFill>
                  <a:srgbClr val="FFFFFF"/>
                </a:solidFill>
                <a:latin typeface="Tahoma"/>
                <a:cs typeface="Arial" charset="0"/>
              </a:rPr>
              <a:t>PENGAMATAN</a:t>
            </a:r>
          </a:p>
        </p:txBody>
      </p:sp>
      <p:sp>
        <p:nvSpPr>
          <p:cNvPr id="283652" name="Rectangle 4"/>
          <p:cNvSpPr>
            <a:spLocks noChangeArrowheads="1"/>
          </p:cNvSpPr>
          <p:nvPr/>
        </p:nvSpPr>
        <p:spPr bwMode="auto">
          <a:xfrm>
            <a:off x="5148535" y="1412875"/>
            <a:ext cx="2663825" cy="865188"/>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FFFFFF"/>
                </a:solidFill>
                <a:latin typeface="Tahoma"/>
                <a:cs typeface="Arial" charset="0"/>
              </a:rPr>
              <a:t>PENINGKATAN</a:t>
            </a:r>
          </a:p>
          <a:p>
            <a:pPr algn="ctr" fontAlgn="auto">
              <a:spcBef>
                <a:spcPts val="0"/>
              </a:spcBef>
              <a:spcAft>
                <a:spcPts val="0"/>
              </a:spcAft>
              <a:defRPr/>
            </a:pPr>
            <a:r>
              <a:rPr lang="en-US" b="1">
                <a:solidFill>
                  <a:srgbClr val="FFFFFF"/>
                </a:solidFill>
                <a:latin typeface="Tahoma"/>
                <a:cs typeface="Arial" charset="0"/>
              </a:rPr>
              <a:t>KETEKUNAN</a:t>
            </a:r>
          </a:p>
        </p:txBody>
      </p:sp>
      <p:sp>
        <p:nvSpPr>
          <p:cNvPr id="283653" name="Rectangle 5"/>
          <p:cNvSpPr>
            <a:spLocks noChangeArrowheads="1"/>
          </p:cNvSpPr>
          <p:nvPr/>
        </p:nvSpPr>
        <p:spPr bwMode="auto">
          <a:xfrm>
            <a:off x="5148535" y="2420938"/>
            <a:ext cx="2663825" cy="863600"/>
          </a:xfrm>
          <a:prstGeom prst="rect">
            <a:avLst/>
          </a:prstGeom>
          <a:solidFill>
            <a:srgbClr val="FF33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dirty="0" smtClean="0">
                <a:solidFill>
                  <a:srgbClr val="FFFFFF"/>
                </a:solidFill>
                <a:latin typeface="Tahoma"/>
                <a:cs typeface="Arial" charset="0"/>
              </a:rPr>
              <a:t>TRIANGGULASI</a:t>
            </a:r>
            <a:endParaRPr lang="en-US" sz="1200" b="1" dirty="0" smtClean="0">
              <a:solidFill>
                <a:srgbClr val="FFFFFF"/>
              </a:solidFill>
              <a:latin typeface="Tahoma"/>
              <a:cs typeface="Arial" charset="0"/>
            </a:endParaRPr>
          </a:p>
          <a:p>
            <a:pPr algn="ctr" fontAlgn="auto">
              <a:spcBef>
                <a:spcPts val="0"/>
              </a:spcBef>
              <a:spcAft>
                <a:spcPts val="0"/>
              </a:spcAft>
              <a:defRPr/>
            </a:pPr>
            <a:r>
              <a:rPr lang="en-ID" sz="1200" b="1" dirty="0" smtClean="0">
                <a:solidFill>
                  <a:srgbClr val="FFFFFF"/>
                </a:solidFill>
                <a:latin typeface="Tahoma"/>
                <a:cs typeface="Arial" charset="0"/>
              </a:rPr>
              <a:t>(Data, </a:t>
            </a:r>
            <a:r>
              <a:rPr lang="en-ID" sz="1200" b="1" dirty="0" err="1" smtClean="0">
                <a:solidFill>
                  <a:srgbClr val="FFFFFF"/>
                </a:solidFill>
                <a:latin typeface="Tahoma"/>
                <a:cs typeface="Arial" charset="0"/>
              </a:rPr>
              <a:t>Peneliti</a:t>
            </a:r>
            <a:r>
              <a:rPr lang="en-ID" sz="1200" b="1" dirty="0" smtClean="0">
                <a:solidFill>
                  <a:srgbClr val="FFFFFF"/>
                </a:solidFill>
                <a:latin typeface="Tahoma"/>
                <a:cs typeface="Arial" charset="0"/>
              </a:rPr>
              <a:t>, </a:t>
            </a:r>
            <a:r>
              <a:rPr lang="en-ID" sz="1200" b="1" dirty="0" err="1" smtClean="0">
                <a:solidFill>
                  <a:srgbClr val="FFFFFF"/>
                </a:solidFill>
                <a:latin typeface="Tahoma"/>
                <a:cs typeface="Arial" charset="0"/>
              </a:rPr>
              <a:t>Teori</a:t>
            </a:r>
            <a:r>
              <a:rPr lang="en-ID" sz="1200" b="1" dirty="0" smtClean="0">
                <a:solidFill>
                  <a:srgbClr val="FFFFFF"/>
                </a:solidFill>
                <a:latin typeface="Tahoma"/>
                <a:cs typeface="Arial" charset="0"/>
              </a:rPr>
              <a:t>, </a:t>
            </a:r>
            <a:r>
              <a:rPr lang="en-ID" sz="1200" b="1" dirty="0" err="1" smtClean="0">
                <a:solidFill>
                  <a:srgbClr val="FFFFFF"/>
                </a:solidFill>
                <a:latin typeface="Tahoma"/>
                <a:cs typeface="Arial" charset="0"/>
              </a:rPr>
              <a:t>Metode</a:t>
            </a:r>
            <a:r>
              <a:rPr lang="en-ID" b="1" dirty="0" smtClean="0">
                <a:solidFill>
                  <a:srgbClr val="FFFFFF"/>
                </a:solidFill>
                <a:latin typeface="Tahoma"/>
                <a:cs typeface="Arial" charset="0"/>
              </a:rPr>
              <a:t>) </a:t>
            </a:r>
            <a:endParaRPr lang="en-US" b="1" dirty="0">
              <a:solidFill>
                <a:srgbClr val="FFFFFF"/>
              </a:solidFill>
              <a:latin typeface="Tahoma"/>
              <a:cs typeface="Arial" charset="0"/>
            </a:endParaRPr>
          </a:p>
        </p:txBody>
      </p:sp>
      <p:sp>
        <p:nvSpPr>
          <p:cNvPr id="283654" name="Rectangle 6"/>
          <p:cNvSpPr>
            <a:spLocks noChangeArrowheads="1"/>
          </p:cNvSpPr>
          <p:nvPr/>
        </p:nvSpPr>
        <p:spPr bwMode="auto">
          <a:xfrm>
            <a:off x="5148535" y="3429000"/>
            <a:ext cx="2663825" cy="863600"/>
          </a:xfrm>
          <a:prstGeom prst="rect">
            <a:avLst/>
          </a:prstGeom>
          <a:solidFill>
            <a:schemeClr val="tx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000000"/>
                </a:solidFill>
                <a:latin typeface="Tahoma"/>
                <a:cs typeface="Arial" charset="0"/>
              </a:rPr>
              <a:t>DISKUSI DG</a:t>
            </a:r>
          </a:p>
          <a:p>
            <a:pPr algn="ctr" fontAlgn="auto">
              <a:spcBef>
                <a:spcPts val="0"/>
              </a:spcBef>
              <a:spcAft>
                <a:spcPts val="0"/>
              </a:spcAft>
              <a:defRPr/>
            </a:pPr>
            <a:r>
              <a:rPr lang="en-US" b="1">
                <a:solidFill>
                  <a:srgbClr val="000000"/>
                </a:solidFill>
                <a:latin typeface="Tahoma"/>
                <a:cs typeface="Arial" charset="0"/>
              </a:rPr>
              <a:t>TEMAN SEJAWAT</a:t>
            </a:r>
          </a:p>
        </p:txBody>
      </p:sp>
      <p:sp>
        <p:nvSpPr>
          <p:cNvPr id="283655" name="Rectangle 7"/>
          <p:cNvSpPr>
            <a:spLocks noChangeArrowheads="1"/>
          </p:cNvSpPr>
          <p:nvPr/>
        </p:nvSpPr>
        <p:spPr bwMode="auto">
          <a:xfrm>
            <a:off x="5148535" y="4437063"/>
            <a:ext cx="2663825" cy="863600"/>
          </a:xfrm>
          <a:prstGeom prst="rect">
            <a:avLst/>
          </a:prstGeom>
          <a:solidFill>
            <a:srgbClr val="008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FFFFFF"/>
                </a:solidFill>
                <a:latin typeface="Tahoma"/>
                <a:cs typeface="Arial" charset="0"/>
              </a:rPr>
              <a:t>ANALISIS KASUS</a:t>
            </a:r>
          </a:p>
          <a:p>
            <a:pPr algn="ctr" fontAlgn="auto">
              <a:spcBef>
                <a:spcPts val="0"/>
              </a:spcBef>
              <a:spcAft>
                <a:spcPts val="0"/>
              </a:spcAft>
              <a:defRPr/>
            </a:pPr>
            <a:r>
              <a:rPr lang="en-US" b="1">
                <a:solidFill>
                  <a:srgbClr val="FFFFFF"/>
                </a:solidFill>
                <a:latin typeface="Tahoma"/>
                <a:cs typeface="Arial" charset="0"/>
              </a:rPr>
              <a:t>NEGATIF</a:t>
            </a:r>
          </a:p>
        </p:txBody>
      </p:sp>
      <p:sp>
        <p:nvSpPr>
          <p:cNvPr id="283656" name="Rectangle 8"/>
          <p:cNvSpPr>
            <a:spLocks noChangeArrowheads="1"/>
          </p:cNvSpPr>
          <p:nvPr/>
        </p:nvSpPr>
        <p:spPr bwMode="auto">
          <a:xfrm>
            <a:off x="5148535" y="5516563"/>
            <a:ext cx="2663825" cy="863600"/>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defRPr/>
            </a:pPr>
            <a:r>
              <a:rPr lang="en-US" b="1">
                <a:solidFill>
                  <a:srgbClr val="000000"/>
                </a:solidFill>
                <a:latin typeface="Tahoma"/>
                <a:cs typeface="Arial" charset="0"/>
              </a:rPr>
              <a:t>MEMBER CHECK</a:t>
            </a:r>
          </a:p>
        </p:txBody>
      </p:sp>
      <p:sp>
        <p:nvSpPr>
          <p:cNvPr id="283657" name="AutoShape 9"/>
          <p:cNvSpPr>
            <a:spLocks noChangeArrowheads="1"/>
          </p:cNvSpPr>
          <p:nvPr/>
        </p:nvSpPr>
        <p:spPr bwMode="auto">
          <a:xfrm rot="16200000">
            <a:off x="1116237" y="3068415"/>
            <a:ext cx="5975350" cy="648146"/>
          </a:xfrm>
          <a:prstGeom prst="triangle">
            <a:avLst>
              <a:gd name="adj" fmla="val 50000"/>
            </a:avLst>
          </a:prstGeom>
          <a:solidFill>
            <a:srgbClr val="FF33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id-ID">
              <a:solidFill>
                <a:srgbClr val="FFFFFF"/>
              </a:solidFill>
              <a:latin typeface="Tahoma"/>
              <a:cs typeface="Arial" charset="0"/>
            </a:endParaRPr>
          </a:p>
        </p:txBody>
      </p:sp>
      <p:sp>
        <p:nvSpPr>
          <p:cNvPr id="2" name="Rectangle 1"/>
          <p:cNvSpPr/>
          <p:nvPr/>
        </p:nvSpPr>
        <p:spPr bwMode="auto">
          <a:xfrm>
            <a:off x="4572000" y="404813"/>
            <a:ext cx="360275" cy="5975350"/>
          </a:xfrm>
          <a:prstGeom prst="rect">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solidFill>
                <a:prstClr val="white"/>
              </a:solidFill>
              <a:latin typeface="Tahoma" charset="0"/>
              <a:cs typeface="Arial"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wipe(down)">
                                      <p:cBhvr>
                                        <p:cTn id="7" dur="580">
                                          <p:stCondLst>
                                            <p:cond delay="0"/>
                                          </p:stCondLst>
                                        </p:cTn>
                                        <p:tgtEl>
                                          <p:spTgt spid="283650"/>
                                        </p:tgtEl>
                                      </p:cBhvr>
                                    </p:animEffect>
                                    <p:anim calcmode="lin" valueType="num">
                                      <p:cBhvr>
                                        <p:cTn id="8" dur="1822" tmFilter="0,0; 0.14,0.36; 0.43,0.73; 0.71,0.91; 1.0,1.0">
                                          <p:stCondLst>
                                            <p:cond delay="0"/>
                                          </p:stCondLst>
                                        </p:cTn>
                                        <p:tgtEl>
                                          <p:spTgt spid="2836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36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36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36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36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83650"/>
                                        </p:tgtEl>
                                      </p:cBhvr>
                                      <p:to x="100000" y="60000"/>
                                    </p:animScale>
                                    <p:animScale>
                                      <p:cBhvr>
                                        <p:cTn id="14" dur="166" decel="50000">
                                          <p:stCondLst>
                                            <p:cond delay="676"/>
                                          </p:stCondLst>
                                        </p:cTn>
                                        <p:tgtEl>
                                          <p:spTgt spid="283650"/>
                                        </p:tgtEl>
                                      </p:cBhvr>
                                      <p:to x="100000" y="100000"/>
                                    </p:animScale>
                                    <p:animScale>
                                      <p:cBhvr>
                                        <p:cTn id="15" dur="26">
                                          <p:stCondLst>
                                            <p:cond delay="1312"/>
                                          </p:stCondLst>
                                        </p:cTn>
                                        <p:tgtEl>
                                          <p:spTgt spid="283650"/>
                                        </p:tgtEl>
                                      </p:cBhvr>
                                      <p:to x="100000" y="80000"/>
                                    </p:animScale>
                                    <p:animScale>
                                      <p:cBhvr>
                                        <p:cTn id="16" dur="166" decel="50000">
                                          <p:stCondLst>
                                            <p:cond delay="1338"/>
                                          </p:stCondLst>
                                        </p:cTn>
                                        <p:tgtEl>
                                          <p:spTgt spid="283650"/>
                                        </p:tgtEl>
                                      </p:cBhvr>
                                      <p:to x="100000" y="100000"/>
                                    </p:animScale>
                                    <p:animScale>
                                      <p:cBhvr>
                                        <p:cTn id="17" dur="26">
                                          <p:stCondLst>
                                            <p:cond delay="1642"/>
                                          </p:stCondLst>
                                        </p:cTn>
                                        <p:tgtEl>
                                          <p:spTgt spid="283650"/>
                                        </p:tgtEl>
                                      </p:cBhvr>
                                      <p:to x="100000" y="90000"/>
                                    </p:animScale>
                                    <p:animScale>
                                      <p:cBhvr>
                                        <p:cTn id="18" dur="166" decel="50000">
                                          <p:stCondLst>
                                            <p:cond delay="1668"/>
                                          </p:stCondLst>
                                        </p:cTn>
                                        <p:tgtEl>
                                          <p:spTgt spid="283650"/>
                                        </p:tgtEl>
                                      </p:cBhvr>
                                      <p:to x="100000" y="100000"/>
                                    </p:animScale>
                                    <p:animScale>
                                      <p:cBhvr>
                                        <p:cTn id="19" dur="26">
                                          <p:stCondLst>
                                            <p:cond delay="1808"/>
                                          </p:stCondLst>
                                        </p:cTn>
                                        <p:tgtEl>
                                          <p:spTgt spid="283650"/>
                                        </p:tgtEl>
                                      </p:cBhvr>
                                      <p:to x="100000" y="95000"/>
                                    </p:animScale>
                                    <p:animScale>
                                      <p:cBhvr>
                                        <p:cTn id="20" dur="166" decel="50000">
                                          <p:stCondLst>
                                            <p:cond delay="1834"/>
                                          </p:stCondLst>
                                        </p:cTn>
                                        <p:tgtEl>
                                          <p:spTgt spid="28365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283657"/>
                                        </p:tgtEl>
                                        <p:attrNameLst>
                                          <p:attrName>style.visibility</p:attrName>
                                        </p:attrNameLst>
                                      </p:cBhvr>
                                      <p:to>
                                        <p:strVal val="visible"/>
                                      </p:to>
                                    </p:set>
                                    <p:animEffect transition="in" filter="fade">
                                      <p:cBhvr>
                                        <p:cTn id="25" dur="800" decel="100000"/>
                                        <p:tgtEl>
                                          <p:spTgt spid="283657"/>
                                        </p:tgtEl>
                                      </p:cBhvr>
                                    </p:animEffect>
                                    <p:anim calcmode="lin" valueType="num">
                                      <p:cBhvr>
                                        <p:cTn id="26" dur="800" decel="100000" fill="hold"/>
                                        <p:tgtEl>
                                          <p:spTgt spid="283657"/>
                                        </p:tgtEl>
                                        <p:attrNameLst>
                                          <p:attrName>style.rotation</p:attrName>
                                        </p:attrNameLst>
                                      </p:cBhvr>
                                      <p:tavLst>
                                        <p:tav tm="0">
                                          <p:val>
                                            <p:fltVal val="-90"/>
                                          </p:val>
                                        </p:tav>
                                        <p:tav tm="100000">
                                          <p:val>
                                            <p:fltVal val="0"/>
                                          </p:val>
                                        </p:tav>
                                      </p:tavLst>
                                    </p:anim>
                                    <p:anim calcmode="lin" valueType="num">
                                      <p:cBhvr>
                                        <p:cTn id="27" dur="800" decel="100000" fill="hold"/>
                                        <p:tgtEl>
                                          <p:spTgt spid="283657"/>
                                        </p:tgtEl>
                                        <p:attrNameLst>
                                          <p:attrName>ppt_x</p:attrName>
                                        </p:attrNameLst>
                                      </p:cBhvr>
                                      <p:tavLst>
                                        <p:tav tm="0">
                                          <p:val>
                                            <p:strVal val="#ppt_x+0.4"/>
                                          </p:val>
                                        </p:tav>
                                        <p:tav tm="100000">
                                          <p:val>
                                            <p:strVal val="#ppt_x-0.05"/>
                                          </p:val>
                                        </p:tav>
                                      </p:tavLst>
                                    </p:anim>
                                    <p:anim calcmode="lin" valueType="num">
                                      <p:cBhvr>
                                        <p:cTn id="28" dur="800" decel="100000" fill="hold"/>
                                        <p:tgtEl>
                                          <p:spTgt spid="28365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8365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83657"/>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283651"/>
                                        </p:tgtEl>
                                        <p:attrNameLst>
                                          <p:attrName>style.visibility</p:attrName>
                                        </p:attrNameLst>
                                      </p:cBhvr>
                                      <p:to>
                                        <p:strVal val="visible"/>
                                      </p:to>
                                    </p:set>
                                    <p:animEffect transition="in" filter="wipe(down)">
                                      <p:cBhvr>
                                        <p:cTn id="35" dur="580">
                                          <p:stCondLst>
                                            <p:cond delay="0"/>
                                          </p:stCondLst>
                                        </p:cTn>
                                        <p:tgtEl>
                                          <p:spTgt spid="283651"/>
                                        </p:tgtEl>
                                      </p:cBhvr>
                                    </p:animEffect>
                                    <p:anim calcmode="lin" valueType="num">
                                      <p:cBhvr>
                                        <p:cTn id="36" dur="1822" tmFilter="0,0; 0.14,0.36; 0.43,0.73; 0.71,0.91; 1.0,1.0">
                                          <p:stCondLst>
                                            <p:cond delay="0"/>
                                          </p:stCondLst>
                                        </p:cTn>
                                        <p:tgtEl>
                                          <p:spTgt spid="28365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8365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8365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8365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83651"/>
                                        </p:tgtEl>
                                        <p:attrNameLst>
                                          <p:attrName>ppt_y</p:attrName>
                                        </p:attrNameLst>
                                      </p:cBhvr>
                                      <p:tavLst>
                                        <p:tav tm="0" fmla="#ppt_y-sin(pi*$)/81">
                                          <p:val>
                                            <p:fltVal val="0"/>
                                          </p:val>
                                        </p:tav>
                                        <p:tav tm="100000">
                                          <p:val>
                                            <p:fltVal val="1"/>
                                          </p:val>
                                        </p:tav>
                                      </p:tavLst>
                                    </p:anim>
                                    <p:animScale>
                                      <p:cBhvr>
                                        <p:cTn id="41" dur="26">
                                          <p:stCondLst>
                                            <p:cond delay="650"/>
                                          </p:stCondLst>
                                        </p:cTn>
                                        <p:tgtEl>
                                          <p:spTgt spid="283651"/>
                                        </p:tgtEl>
                                      </p:cBhvr>
                                      <p:to x="100000" y="60000"/>
                                    </p:animScale>
                                    <p:animScale>
                                      <p:cBhvr>
                                        <p:cTn id="42" dur="166" decel="50000">
                                          <p:stCondLst>
                                            <p:cond delay="676"/>
                                          </p:stCondLst>
                                        </p:cTn>
                                        <p:tgtEl>
                                          <p:spTgt spid="283651"/>
                                        </p:tgtEl>
                                      </p:cBhvr>
                                      <p:to x="100000" y="100000"/>
                                    </p:animScale>
                                    <p:animScale>
                                      <p:cBhvr>
                                        <p:cTn id="43" dur="26">
                                          <p:stCondLst>
                                            <p:cond delay="1312"/>
                                          </p:stCondLst>
                                        </p:cTn>
                                        <p:tgtEl>
                                          <p:spTgt spid="283651"/>
                                        </p:tgtEl>
                                      </p:cBhvr>
                                      <p:to x="100000" y="80000"/>
                                    </p:animScale>
                                    <p:animScale>
                                      <p:cBhvr>
                                        <p:cTn id="44" dur="166" decel="50000">
                                          <p:stCondLst>
                                            <p:cond delay="1338"/>
                                          </p:stCondLst>
                                        </p:cTn>
                                        <p:tgtEl>
                                          <p:spTgt spid="283651"/>
                                        </p:tgtEl>
                                      </p:cBhvr>
                                      <p:to x="100000" y="100000"/>
                                    </p:animScale>
                                    <p:animScale>
                                      <p:cBhvr>
                                        <p:cTn id="45" dur="26">
                                          <p:stCondLst>
                                            <p:cond delay="1642"/>
                                          </p:stCondLst>
                                        </p:cTn>
                                        <p:tgtEl>
                                          <p:spTgt spid="283651"/>
                                        </p:tgtEl>
                                      </p:cBhvr>
                                      <p:to x="100000" y="90000"/>
                                    </p:animScale>
                                    <p:animScale>
                                      <p:cBhvr>
                                        <p:cTn id="46" dur="166" decel="50000">
                                          <p:stCondLst>
                                            <p:cond delay="1668"/>
                                          </p:stCondLst>
                                        </p:cTn>
                                        <p:tgtEl>
                                          <p:spTgt spid="283651"/>
                                        </p:tgtEl>
                                      </p:cBhvr>
                                      <p:to x="100000" y="100000"/>
                                    </p:animScale>
                                    <p:animScale>
                                      <p:cBhvr>
                                        <p:cTn id="47" dur="26">
                                          <p:stCondLst>
                                            <p:cond delay="1808"/>
                                          </p:stCondLst>
                                        </p:cTn>
                                        <p:tgtEl>
                                          <p:spTgt spid="283651"/>
                                        </p:tgtEl>
                                      </p:cBhvr>
                                      <p:to x="100000" y="95000"/>
                                    </p:animScale>
                                    <p:animScale>
                                      <p:cBhvr>
                                        <p:cTn id="48" dur="166" decel="50000">
                                          <p:stCondLst>
                                            <p:cond delay="1834"/>
                                          </p:stCondLst>
                                        </p:cTn>
                                        <p:tgtEl>
                                          <p:spTgt spid="283651"/>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nodeType="clickEffect">
                                  <p:stCondLst>
                                    <p:cond delay="0"/>
                                  </p:stCondLst>
                                  <p:childTnLst>
                                    <p:set>
                                      <p:cBhvr>
                                        <p:cTn id="52" dur="1" fill="hold">
                                          <p:stCondLst>
                                            <p:cond delay="0"/>
                                          </p:stCondLst>
                                        </p:cTn>
                                        <p:tgtEl>
                                          <p:spTgt spid="283652"/>
                                        </p:tgtEl>
                                        <p:attrNameLst>
                                          <p:attrName>style.visibility</p:attrName>
                                        </p:attrNameLst>
                                      </p:cBhvr>
                                      <p:to>
                                        <p:strVal val="visible"/>
                                      </p:to>
                                    </p:set>
                                    <p:animEffect transition="in" filter="wipe(down)">
                                      <p:cBhvr>
                                        <p:cTn id="53" dur="580">
                                          <p:stCondLst>
                                            <p:cond delay="0"/>
                                          </p:stCondLst>
                                        </p:cTn>
                                        <p:tgtEl>
                                          <p:spTgt spid="283652"/>
                                        </p:tgtEl>
                                      </p:cBhvr>
                                    </p:animEffect>
                                    <p:anim calcmode="lin" valueType="num">
                                      <p:cBhvr>
                                        <p:cTn id="54" dur="1822" tmFilter="0,0; 0.14,0.36; 0.43,0.73; 0.71,0.91; 1.0,1.0">
                                          <p:stCondLst>
                                            <p:cond delay="0"/>
                                          </p:stCondLst>
                                        </p:cTn>
                                        <p:tgtEl>
                                          <p:spTgt spid="28365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8365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8365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8365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83652"/>
                                        </p:tgtEl>
                                        <p:attrNameLst>
                                          <p:attrName>ppt_y</p:attrName>
                                        </p:attrNameLst>
                                      </p:cBhvr>
                                      <p:tavLst>
                                        <p:tav tm="0" fmla="#ppt_y-sin(pi*$)/81">
                                          <p:val>
                                            <p:fltVal val="0"/>
                                          </p:val>
                                        </p:tav>
                                        <p:tav tm="100000">
                                          <p:val>
                                            <p:fltVal val="1"/>
                                          </p:val>
                                        </p:tav>
                                      </p:tavLst>
                                    </p:anim>
                                    <p:animScale>
                                      <p:cBhvr>
                                        <p:cTn id="59" dur="26">
                                          <p:stCondLst>
                                            <p:cond delay="650"/>
                                          </p:stCondLst>
                                        </p:cTn>
                                        <p:tgtEl>
                                          <p:spTgt spid="283652"/>
                                        </p:tgtEl>
                                      </p:cBhvr>
                                      <p:to x="100000" y="60000"/>
                                    </p:animScale>
                                    <p:animScale>
                                      <p:cBhvr>
                                        <p:cTn id="60" dur="166" decel="50000">
                                          <p:stCondLst>
                                            <p:cond delay="676"/>
                                          </p:stCondLst>
                                        </p:cTn>
                                        <p:tgtEl>
                                          <p:spTgt spid="283652"/>
                                        </p:tgtEl>
                                      </p:cBhvr>
                                      <p:to x="100000" y="100000"/>
                                    </p:animScale>
                                    <p:animScale>
                                      <p:cBhvr>
                                        <p:cTn id="61" dur="26">
                                          <p:stCondLst>
                                            <p:cond delay="1312"/>
                                          </p:stCondLst>
                                        </p:cTn>
                                        <p:tgtEl>
                                          <p:spTgt spid="283652"/>
                                        </p:tgtEl>
                                      </p:cBhvr>
                                      <p:to x="100000" y="80000"/>
                                    </p:animScale>
                                    <p:animScale>
                                      <p:cBhvr>
                                        <p:cTn id="62" dur="166" decel="50000">
                                          <p:stCondLst>
                                            <p:cond delay="1338"/>
                                          </p:stCondLst>
                                        </p:cTn>
                                        <p:tgtEl>
                                          <p:spTgt spid="283652"/>
                                        </p:tgtEl>
                                      </p:cBhvr>
                                      <p:to x="100000" y="100000"/>
                                    </p:animScale>
                                    <p:animScale>
                                      <p:cBhvr>
                                        <p:cTn id="63" dur="26">
                                          <p:stCondLst>
                                            <p:cond delay="1642"/>
                                          </p:stCondLst>
                                        </p:cTn>
                                        <p:tgtEl>
                                          <p:spTgt spid="283652"/>
                                        </p:tgtEl>
                                      </p:cBhvr>
                                      <p:to x="100000" y="90000"/>
                                    </p:animScale>
                                    <p:animScale>
                                      <p:cBhvr>
                                        <p:cTn id="64" dur="166" decel="50000">
                                          <p:stCondLst>
                                            <p:cond delay="1668"/>
                                          </p:stCondLst>
                                        </p:cTn>
                                        <p:tgtEl>
                                          <p:spTgt spid="283652"/>
                                        </p:tgtEl>
                                      </p:cBhvr>
                                      <p:to x="100000" y="100000"/>
                                    </p:animScale>
                                    <p:animScale>
                                      <p:cBhvr>
                                        <p:cTn id="65" dur="26">
                                          <p:stCondLst>
                                            <p:cond delay="1808"/>
                                          </p:stCondLst>
                                        </p:cTn>
                                        <p:tgtEl>
                                          <p:spTgt spid="283652"/>
                                        </p:tgtEl>
                                      </p:cBhvr>
                                      <p:to x="100000" y="95000"/>
                                    </p:animScale>
                                    <p:animScale>
                                      <p:cBhvr>
                                        <p:cTn id="66" dur="166" decel="50000">
                                          <p:stCondLst>
                                            <p:cond delay="1834"/>
                                          </p:stCondLst>
                                        </p:cTn>
                                        <p:tgtEl>
                                          <p:spTgt spid="283652"/>
                                        </p:tgtEl>
                                      </p:cBhvr>
                                      <p:to x="100000" y="100000"/>
                                    </p:animScale>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283653"/>
                                        </p:tgtEl>
                                        <p:attrNameLst>
                                          <p:attrName>style.visibility</p:attrName>
                                        </p:attrNameLst>
                                      </p:cBhvr>
                                      <p:to>
                                        <p:strVal val="visible"/>
                                      </p:to>
                                    </p:set>
                                    <p:animEffect transition="in" filter="blinds(horizontal)">
                                      <p:cBhvr>
                                        <p:cTn id="71" dur="500"/>
                                        <p:tgtEl>
                                          <p:spTgt spid="28365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ntr" presetSubtype="0" fill="hold" nodeType="clickEffect">
                                  <p:stCondLst>
                                    <p:cond delay="0"/>
                                  </p:stCondLst>
                                  <p:childTnLst>
                                    <p:set>
                                      <p:cBhvr>
                                        <p:cTn id="75" dur="1" fill="hold">
                                          <p:stCondLst>
                                            <p:cond delay="0"/>
                                          </p:stCondLst>
                                        </p:cTn>
                                        <p:tgtEl>
                                          <p:spTgt spid="283654"/>
                                        </p:tgtEl>
                                        <p:attrNameLst>
                                          <p:attrName>style.visibility</p:attrName>
                                        </p:attrNameLst>
                                      </p:cBhvr>
                                      <p:to>
                                        <p:strVal val="visible"/>
                                      </p:to>
                                    </p:set>
                                    <p:animEffect transition="in" filter="wipe(down)">
                                      <p:cBhvr>
                                        <p:cTn id="76" dur="580">
                                          <p:stCondLst>
                                            <p:cond delay="0"/>
                                          </p:stCondLst>
                                        </p:cTn>
                                        <p:tgtEl>
                                          <p:spTgt spid="283654"/>
                                        </p:tgtEl>
                                      </p:cBhvr>
                                    </p:animEffect>
                                    <p:anim calcmode="lin" valueType="num">
                                      <p:cBhvr>
                                        <p:cTn id="77" dur="1822" tmFilter="0,0; 0.14,0.36; 0.43,0.73; 0.71,0.91; 1.0,1.0">
                                          <p:stCondLst>
                                            <p:cond delay="0"/>
                                          </p:stCondLst>
                                        </p:cTn>
                                        <p:tgtEl>
                                          <p:spTgt spid="28365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8365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8365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8365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83654"/>
                                        </p:tgtEl>
                                        <p:attrNameLst>
                                          <p:attrName>ppt_y</p:attrName>
                                        </p:attrNameLst>
                                      </p:cBhvr>
                                      <p:tavLst>
                                        <p:tav tm="0" fmla="#ppt_y-sin(pi*$)/81">
                                          <p:val>
                                            <p:fltVal val="0"/>
                                          </p:val>
                                        </p:tav>
                                        <p:tav tm="100000">
                                          <p:val>
                                            <p:fltVal val="1"/>
                                          </p:val>
                                        </p:tav>
                                      </p:tavLst>
                                    </p:anim>
                                    <p:animScale>
                                      <p:cBhvr>
                                        <p:cTn id="82" dur="26">
                                          <p:stCondLst>
                                            <p:cond delay="650"/>
                                          </p:stCondLst>
                                        </p:cTn>
                                        <p:tgtEl>
                                          <p:spTgt spid="283654"/>
                                        </p:tgtEl>
                                      </p:cBhvr>
                                      <p:to x="100000" y="60000"/>
                                    </p:animScale>
                                    <p:animScale>
                                      <p:cBhvr>
                                        <p:cTn id="83" dur="166" decel="50000">
                                          <p:stCondLst>
                                            <p:cond delay="676"/>
                                          </p:stCondLst>
                                        </p:cTn>
                                        <p:tgtEl>
                                          <p:spTgt spid="283654"/>
                                        </p:tgtEl>
                                      </p:cBhvr>
                                      <p:to x="100000" y="100000"/>
                                    </p:animScale>
                                    <p:animScale>
                                      <p:cBhvr>
                                        <p:cTn id="84" dur="26">
                                          <p:stCondLst>
                                            <p:cond delay="1312"/>
                                          </p:stCondLst>
                                        </p:cTn>
                                        <p:tgtEl>
                                          <p:spTgt spid="283654"/>
                                        </p:tgtEl>
                                      </p:cBhvr>
                                      <p:to x="100000" y="80000"/>
                                    </p:animScale>
                                    <p:animScale>
                                      <p:cBhvr>
                                        <p:cTn id="85" dur="166" decel="50000">
                                          <p:stCondLst>
                                            <p:cond delay="1338"/>
                                          </p:stCondLst>
                                        </p:cTn>
                                        <p:tgtEl>
                                          <p:spTgt spid="283654"/>
                                        </p:tgtEl>
                                      </p:cBhvr>
                                      <p:to x="100000" y="100000"/>
                                    </p:animScale>
                                    <p:animScale>
                                      <p:cBhvr>
                                        <p:cTn id="86" dur="26">
                                          <p:stCondLst>
                                            <p:cond delay="1642"/>
                                          </p:stCondLst>
                                        </p:cTn>
                                        <p:tgtEl>
                                          <p:spTgt spid="283654"/>
                                        </p:tgtEl>
                                      </p:cBhvr>
                                      <p:to x="100000" y="90000"/>
                                    </p:animScale>
                                    <p:animScale>
                                      <p:cBhvr>
                                        <p:cTn id="87" dur="166" decel="50000">
                                          <p:stCondLst>
                                            <p:cond delay="1668"/>
                                          </p:stCondLst>
                                        </p:cTn>
                                        <p:tgtEl>
                                          <p:spTgt spid="283654"/>
                                        </p:tgtEl>
                                      </p:cBhvr>
                                      <p:to x="100000" y="100000"/>
                                    </p:animScale>
                                    <p:animScale>
                                      <p:cBhvr>
                                        <p:cTn id="88" dur="26">
                                          <p:stCondLst>
                                            <p:cond delay="1808"/>
                                          </p:stCondLst>
                                        </p:cTn>
                                        <p:tgtEl>
                                          <p:spTgt spid="283654"/>
                                        </p:tgtEl>
                                      </p:cBhvr>
                                      <p:to x="100000" y="95000"/>
                                    </p:animScale>
                                    <p:animScale>
                                      <p:cBhvr>
                                        <p:cTn id="89" dur="166" decel="50000">
                                          <p:stCondLst>
                                            <p:cond delay="1834"/>
                                          </p:stCondLst>
                                        </p:cTn>
                                        <p:tgtEl>
                                          <p:spTgt spid="283654"/>
                                        </p:tgtEl>
                                      </p:cBhvr>
                                      <p:to x="100000" y="100000"/>
                                    </p:animScale>
                                  </p:childTnLst>
                                </p:cTn>
                              </p:par>
                            </p:childTnLst>
                          </p:cTn>
                        </p:par>
                      </p:childTnLst>
                    </p:cTn>
                  </p:par>
                  <p:par>
                    <p:cTn id="90" fill="hold" nodeType="clickPar">
                      <p:stCondLst>
                        <p:cond delay="indefinite"/>
                      </p:stCondLst>
                      <p:childTnLst>
                        <p:par>
                          <p:cTn id="91" fill="hold" nodeType="withGroup">
                            <p:stCondLst>
                              <p:cond delay="0"/>
                            </p:stCondLst>
                            <p:childTnLst>
                              <p:par>
                                <p:cTn id="92" presetID="26" presetClass="entr" presetSubtype="0" fill="hold" nodeType="clickEffect">
                                  <p:stCondLst>
                                    <p:cond delay="0"/>
                                  </p:stCondLst>
                                  <p:childTnLst>
                                    <p:set>
                                      <p:cBhvr>
                                        <p:cTn id="93" dur="1" fill="hold">
                                          <p:stCondLst>
                                            <p:cond delay="0"/>
                                          </p:stCondLst>
                                        </p:cTn>
                                        <p:tgtEl>
                                          <p:spTgt spid="283655"/>
                                        </p:tgtEl>
                                        <p:attrNameLst>
                                          <p:attrName>style.visibility</p:attrName>
                                        </p:attrNameLst>
                                      </p:cBhvr>
                                      <p:to>
                                        <p:strVal val="visible"/>
                                      </p:to>
                                    </p:set>
                                    <p:animEffect transition="in" filter="wipe(down)">
                                      <p:cBhvr>
                                        <p:cTn id="94" dur="580">
                                          <p:stCondLst>
                                            <p:cond delay="0"/>
                                          </p:stCondLst>
                                        </p:cTn>
                                        <p:tgtEl>
                                          <p:spTgt spid="283655"/>
                                        </p:tgtEl>
                                      </p:cBhvr>
                                    </p:animEffect>
                                    <p:anim calcmode="lin" valueType="num">
                                      <p:cBhvr>
                                        <p:cTn id="95" dur="1822" tmFilter="0,0; 0.14,0.36; 0.43,0.73; 0.71,0.91; 1.0,1.0">
                                          <p:stCondLst>
                                            <p:cond delay="0"/>
                                          </p:stCondLst>
                                        </p:cTn>
                                        <p:tgtEl>
                                          <p:spTgt spid="28365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8365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8365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8365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83655"/>
                                        </p:tgtEl>
                                        <p:attrNameLst>
                                          <p:attrName>ppt_y</p:attrName>
                                        </p:attrNameLst>
                                      </p:cBhvr>
                                      <p:tavLst>
                                        <p:tav tm="0" fmla="#ppt_y-sin(pi*$)/81">
                                          <p:val>
                                            <p:fltVal val="0"/>
                                          </p:val>
                                        </p:tav>
                                        <p:tav tm="100000">
                                          <p:val>
                                            <p:fltVal val="1"/>
                                          </p:val>
                                        </p:tav>
                                      </p:tavLst>
                                    </p:anim>
                                    <p:animScale>
                                      <p:cBhvr>
                                        <p:cTn id="100" dur="26">
                                          <p:stCondLst>
                                            <p:cond delay="650"/>
                                          </p:stCondLst>
                                        </p:cTn>
                                        <p:tgtEl>
                                          <p:spTgt spid="283655"/>
                                        </p:tgtEl>
                                      </p:cBhvr>
                                      <p:to x="100000" y="60000"/>
                                    </p:animScale>
                                    <p:animScale>
                                      <p:cBhvr>
                                        <p:cTn id="101" dur="166" decel="50000">
                                          <p:stCondLst>
                                            <p:cond delay="676"/>
                                          </p:stCondLst>
                                        </p:cTn>
                                        <p:tgtEl>
                                          <p:spTgt spid="283655"/>
                                        </p:tgtEl>
                                      </p:cBhvr>
                                      <p:to x="100000" y="100000"/>
                                    </p:animScale>
                                    <p:animScale>
                                      <p:cBhvr>
                                        <p:cTn id="102" dur="26">
                                          <p:stCondLst>
                                            <p:cond delay="1312"/>
                                          </p:stCondLst>
                                        </p:cTn>
                                        <p:tgtEl>
                                          <p:spTgt spid="283655"/>
                                        </p:tgtEl>
                                      </p:cBhvr>
                                      <p:to x="100000" y="80000"/>
                                    </p:animScale>
                                    <p:animScale>
                                      <p:cBhvr>
                                        <p:cTn id="103" dur="166" decel="50000">
                                          <p:stCondLst>
                                            <p:cond delay="1338"/>
                                          </p:stCondLst>
                                        </p:cTn>
                                        <p:tgtEl>
                                          <p:spTgt spid="283655"/>
                                        </p:tgtEl>
                                      </p:cBhvr>
                                      <p:to x="100000" y="100000"/>
                                    </p:animScale>
                                    <p:animScale>
                                      <p:cBhvr>
                                        <p:cTn id="104" dur="26">
                                          <p:stCondLst>
                                            <p:cond delay="1642"/>
                                          </p:stCondLst>
                                        </p:cTn>
                                        <p:tgtEl>
                                          <p:spTgt spid="283655"/>
                                        </p:tgtEl>
                                      </p:cBhvr>
                                      <p:to x="100000" y="90000"/>
                                    </p:animScale>
                                    <p:animScale>
                                      <p:cBhvr>
                                        <p:cTn id="105" dur="166" decel="50000">
                                          <p:stCondLst>
                                            <p:cond delay="1668"/>
                                          </p:stCondLst>
                                        </p:cTn>
                                        <p:tgtEl>
                                          <p:spTgt spid="283655"/>
                                        </p:tgtEl>
                                      </p:cBhvr>
                                      <p:to x="100000" y="100000"/>
                                    </p:animScale>
                                    <p:animScale>
                                      <p:cBhvr>
                                        <p:cTn id="106" dur="26">
                                          <p:stCondLst>
                                            <p:cond delay="1808"/>
                                          </p:stCondLst>
                                        </p:cTn>
                                        <p:tgtEl>
                                          <p:spTgt spid="283655"/>
                                        </p:tgtEl>
                                      </p:cBhvr>
                                      <p:to x="100000" y="95000"/>
                                    </p:animScale>
                                    <p:animScale>
                                      <p:cBhvr>
                                        <p:cTn id="107" dur="166" decel="50000">
                                          <p:stCondLst>
                                            <p:cond delay="1834"/>
                                          </p:stCondLst>
                                        </p:cTn>
                                        <p:tgtEl>
                                          <p:spTgt spid="283655"/>
                                        </p:tgtEl>
                                      </p:cBhvr>
                                      <p:to x="100000" y="100000"/>
                                    </p:animScale>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6" presetClass="entr" presetSubtype="0" fill="hold" nodeType="clickEffect">
                                  <p:stCondLst>
                                    <p:cond delay="0"/>
                                  </p:stCondLst>
                                  <p:childTnLst>
                                    <p:set>
                                      <p:cBhvr>
                                        <p:cTn id="111" dur="1" fill="hold">
                                          <p:stCondLst>
                                            <p:cond delay="0"/>
                                          </p:stCondLst>
                                        </p:cTn>
                                        <p:tgtEl>
                                          <p:spTgt spid="283656"/>
                                        </p:tgtEl>
                                        <p:attrNameLst>
                                          <p:attrName>style.visibility</p:attrName>
                                        </p:attrNameLst>
                                      </p:cBhvr>
                                      <p:to>
                                        <p:strVal val="visible"/>
                                      </p:to>
                                    </p:set>
                                    <p:animEffect transition="in" filter="wipe(down)">
                                      <p:cBhvr>
                                        <p:cTn id="112" dur="580">
                                          <p:stCondLst>
                                            <p:cond delay="0"/>
                                          </p:stCondLst>
                                        </p:cTn>
                                        <p:tgtEl>
                                          <p:spTgt spid="283656"/>
                                        </p:tgtEl>
                                      </p:cBhvr>
                                    </p:animEffect>
                                    <p:anim calcmode="lin" valueType="num">
                                      <p:cBhvr>
                                        <p:cTn id="113" dur="1822" tmFilter="0,0; 0.14,0.36; 0.43,0.73; 0.71,0.91; 1.0,1.0">
                                          <p:stCondLst>
                                            <p:cond delay="0"/>
                                          </p:stCondLst>
                                        </p:cTn>
                                        <p:tgtEl>
                                          <p:spTgt spid="283656"/>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83656"/>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83656"/>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83656"/>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83656"/>
                                        </p:tgtEl>
                                        <p:attrNameLst>
                                          <p:attrName>ppt_y</p:attrName>
                                        </p:attrNameLst>
                                      </p:cBhvr>
                                      <p:tavLst>
                                        <p:tav tm="0" fmla="#ppt_y-sin(pi*$)/81">
                                          <p:val>
                                            <p:fltVal val="0"/>
                                          </p:val>
                                        </p:tav>
                                        <p:tav tm="100000">
                                          <p:val>
                                            <p:fltVal val="1"/>
                                          </p:val>
                                        </p:tav>
                                      </p:tavLst>
                                    </p:anim>
                                    <p:animScale>
                                      <p:cBhvr>
                                        <p:cTn id="118" dur="26">
                                          <p:stCondLst>
                                            <p:cond delay="650"/>
                                          </p:stCondLst>
                                        </p:cTn>
                                        <p:tgtEl>
                                          <p:spTgt spid="283656"/>
                                        </p:tgtEl>
                                      </p:cBhvr>
                                      <p:to x="100000" y="60000"/>
                                    </p:animScale>
                                    <p:animScale>
                                      <p:cBhvr>
                                        <p:cTn id="119" dur="166" decel="50000">
                                          <p:stCondLst>
                                            <p:cond delay="676"/>
                                          </p:stCondLst>
                                        </p:cTn>
                                        <p:tgtEl>
                                          <p:spTgt spid="283656"/>
                                        </p:tgtEl>
                                      </p:cBhvr>
                                      <p:to x="100000" y="100000"/>
                                    </p:animScale>
                                    <p:animScale>
                                      <p:cBhvr>
                                        <p:cTn id="120" dur="26">
                                          <p:stCondLst>
                                            <p:cond delay="1312"/>
                                          </p:stCondLst>
                                        </p:cTn>
                                        <p:tgtEl>
                                          <p:spTgt spid="283656"/>
                                        </p:tgtEl>
                                      </p:cBhvr>
                                      <p:to x="100000" y="80000"/>
                                    </p:animScale>
                                    <p:animScale>
                                      <p:cBhvr>
                                        <p:cTn id="121" dur="166" decel="50000">
                                          <p:stCondLst>
                                            <p:cond delay="1338"/>
                                          </p:stCondLst>
                                        </p:cTn>
                                        <p:tgtEl>
                                          <p:spTgt spid="283656"/>
                                        </p:tgtEl>
                                      </p:cBhvr>
                                      <p:to x="100000" y="100000"/>
                                    </p:animScale>
                                    <p:animScale>
                                      <p:cBhvr>
                                        <p:cTn id="122" dur="26">
                                          <p:stCondLst>
                                            <p:cond delay="1642"/>
                                          </p:stCondLst>
                                        </p:cTn>
                                        <p:tgtEl>
                                          <p:spTgt spid="283656"/>
                                        </p:tgtEl>
                                      </p:cBhvr>
                                      <p:to x="100000" y="90000"/>
                                    </p:animScale>
                                    <p:animScale>
                                      <p:cBhvr>
                                        <p:cTn id="123" dur="166" decel="50000">
                                          <p:stCondLst>
                                            <p:cond delay="1668"/>
                                          </p:stCondLst>
                                        </p:cTn>
                                        <p:tgtEl>
                                          <p:spTgt spid="283656"/>
                                        </p:tgtEl>
                                      </p:cBhvr>
                                      <p:to x="100000" y="100000"/>
                                    </p:animScale>
                                    <p:animScale>
                                      <p:cBhvr>
                                        <p:cTn id="124" dur="26">
                                          <p:stCondLst>
                                            <p:cond delay="1808"/>
                                          </p:stCondLst>
                                        </p:cTn>
                                        <p:tgtEl>
                                          <p:spTgt spid="283656"/>
                                        </p:tgtEl>
                                      </p:cBhvr>
                                      <p:to x="100000" y="95000"/>
                                    </p:animScale>
                                    <p:animScale>
                                      <p:cBhvr>
                                        <p:cTn id="125" dur="166" decel="50000">
                                          <p:stCondLst>
                                            <p:cond delay="1834"/>
                                          </p:stCondLst>
                                        </p:cTn>
                                        <p:tgtEl>
                                          <p:spTgt spid="2836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79894" y="106680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51"/>
          <p:cNvGrpSpPr>
            <a:grpSpLocks/>
          </p:cNvGrpSpPr>
          <p:nvPr/>
        </p:nvGrpSpPr>
        <p:grpSpPr bwMode="auto">
          <a:xfrm>
            <a:off x="1752601" y="487365"/>
            <a:ext cx="936625" cy="6065837"/>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3" name="Group 52"/>
          <p:cNvGrpSpPr>
            <a:grpSpLocks/>
          </p:cNvGrpSpPr>
          <p:nvPr/>
        </p:nvGrpSpPr>
        <p:grpSpPr bwMode="auto">
          <a:xfrm>
            <a:off x="6342064" y="508000"/>
            <a:ext cx="896937" cy="6045200"/>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2" name="Rectangle 11"/>
          <p:cNvSpPr/>
          <p:nvPr/>
        </p:nvSpPr>
        <p:spPr>
          <a:xfrm>
            <a:off x="1295400" y="1052736"/>
            <a:ext cx="6553200" cy="3168352"/>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prstClr val="white"/>
                </a:solidFill>
                <a:latin typeface="Arial Rounded MT Bold" pitchFamily="34" charset="0"/>
              </a:rPr>
              <a:t>METODE  </a:t>
            </a:r>
            <a:r>
              <a:rPr lang="en-US" sz="3600" dirty="0" smtClean="0">
                <a:solidFill>
                  <a:prstClr val="white"/>
                </a:solidFill>
                <a:latin typeface="Arial Rounded MT Bold" pitchFamily="34" charset="0"/>
              </a:rPr>
              <a:t>PENELITIAN KOMBINASI </a:t>
            </a:r>
            <a:endParaRPr lang="en-US" sz="3600" dirty="0">
              <a:solidFill>
                <a:prstClr val="white"/>
              </a:solidFill>
              <a:latin typeface="Arial Rounded MT Bold" pitchFamily="34" charset="0"/>
            </a:endParaRPr>
          </a:p>
        </p:txBody>
      </p:sp>
      <p:grpSp>
        <p:nvGrpSpPr>
          <p:cNvPr id="4" name="Group 14"/>
          <p:cNvGrpSpPr>
            <a:grpSpLocks/>
          </p:cNvGrpSpPr>
          <p:nvPr/>
        </p:nvGrpSpPr>
        <p:grpSpPr bwMode="auto">
          <a:xfrm>
            <a:off x="6875464" y="5300665"/>
            <a:ext cx="587375" cy="1095375"/>
            <a:chOff x="4659" y="345"/>
            <a:chExt cx="369" cy="690"/>
          </a:xfrm>
        </p:grpSpPr>
        <p:sp>
          <p:nvSpPr>
            <p:cNvPr id="53352"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3"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4"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5"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6"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7"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8"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9"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0"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1"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2"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3"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4"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5"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5" name="Group 29"/>
          <p:cNvGrpSpPr>
            <a:grpSpLocks/>
          </p:cNvGrpSpPr>
          <p:nvPr/>
        </p:nvGrpSpPr>
        <p:grpSpPr bwMode="auto">
          <a:xfrm>
            <a:off x="7380288" y="4724400"/>
            <a:ext cx="1109662" cy="1219200"/>
            <a:chOff x="4896" y="0"/>
            <a:chExt cx="699" cy="768"/>
          </a:xfrm>
        </p:grpSpPr>
        <p:sp>
          <p:nvSpPr>
            <p:cNvPr id="53333"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34" name="Group 31"/>
            <p:cNvGrpSpPr>
              <a:grpSpLocks/>
            </p:cNvGrpSpPr>
            <p:nvPr/>
          </p:nvGrpSpPr>
          <p:grpSpPr bwMode="auto">
            <a:xfrm>
              <a:off x="4992" y="0"/>
              <a:ext cx="603" cy="718"/>
              <a:chOff x="5011" y="188"/>
              <a:chExt cx="603" cy="718"/>
            </a:xfrm>
          </p:grpSpPr>
          <p:sp>
            <p:nvSpPr>
              <p:cNvPr id="53335"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6"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7"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8"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9"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0"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1"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2"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3"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4"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5"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6"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7"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8"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9"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0"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1"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49" name="Group 14"/>
          <p:cNvGrpSpPr>
            <a:grpSpLocks/>
          </p:cNvGrpSpPr>
          <p:nvPr/>
        </p:nvGrpSpPr>
        <p:grpSpPr bwMode="auto">
          <a:xfrm>
            <a:off x="4572001" y="4508502"/>
            <a:ext cx="585788" cy="1095375"/>
            <a:chOff x="4659" y="345"/>
            <a:chExt cx="369" cy="690"/>
          </a:xfrm>
        </p:grpSpPr>
        <p:sp>
          <p:nvSpPr>
            <p:cNvPr id="53319"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0"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1"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2"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23"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4"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5"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6"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7"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8"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9"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0"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1"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2"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66" name="Group 29"/>
          <p:cNvGrpSpPr>
            <a:grpSpLocks/>
          </p:cNvGrpSpPr>
          <p:nvPr/>
        </p:nvGrpSpPr>
        <p:grpSpPr bwMode="auto">
          <a:xfrm>
            <a:off x="4932363" y="4221163"/>
            <a:ext cx="1109662" cy="1219200"/>
            <a:chOff x="4896" y="0"/>
            <a:chExt cx="699" cy="768"/>
          </a:xfrm>
        </p:grpSpPr>
        <p:sp>
          <p:nvSpPr>
            <p:cNvPr id="53300"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01" name="Group 31"/>
            <p:cNvGrpSpPr>
              <a:grpSpLocks/>
            </p:cNvGrpSpPr>
            <p:nvPr/>
          </p:nvGrpSpPr>
          <p:grpSpPr bwMode="auto">
            <a:xfrm>
              <a:off x="4992" y="0"/>
              <a:ext cx="603" cy="718"/>
              <a:chOff x="5011" y="188"/>
              <a:chExt cx="603" cy="718"/>
            </a:xfrm>
          </p:grpSpPr>
          <p:sp>
            <p:nvSpPr>
              <p:cNvPr id="53302"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3"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4"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5"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6"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7"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8"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9"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0"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1"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2"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3"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4"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5"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6"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7"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18"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grpSp>
        <p:nvGrpSpPr>
          <p:cNvPr id="86" name="Group 14"/>
          <p:cNvGrpSpPr>
            <a:grpSpLocks/>
          </p:cNvGrpSpPr>
          <p:nvPr/>
        </p:nvGrpSpPr>
        <p:grpSpPr bwMode="auto">
          <a:xfrm>
            <a:off x="2411414" y="5373690"/>
            <a:ext cx="585787" cy="1095375"/>
            <a:chOff x="4659" y="345"/>
            <a:chExt cx="369" cy="690"/>
          </a:xfrm>
        </p:grpSpPr>
        <p:sp>
          <p:nvSpPr>
            <p:cNvPr id="53286"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7"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8"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9"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90"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1"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2"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3"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4"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5"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6"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7"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8"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9"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101" name="Group 29"/>
          <p:cNvGrpSpPr>
            <a:grpSpLocks/>
          </p:cNvGrpSpPr>
          <p:nvPr/>
        </p:nvGrpSpPr>
        <p:grpSpPr bwMode="auto">
          <a:xfrm>
            <a:off x="2792414" y="5068888"/>
            <a:ext cx="1109662" cy="1219200"/>
            <a:chOff x="4896" y="0"/>
            <a:chExt cx="699" cy="768"/>
          </a:xfrm>
        </p:grpSpPr>
        <p:sp>
          <p:nvSpPr>
            <p:cNvPr id="53267"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268" name="Group 31"/>
            <p:cNvGrpSpPr>
              <a:grpSpLocks/>
            </p:cNvGrpSpPr>
            <p:nvPr/>
          </p:nvGrpSpPr>
          <p:grpSpPr bwMode="auto">
            <a:xfrm>
              <a:off x="4992" y="0"/>
              <a:ext cx="603" cy="718"/>
              <a:chOff x="5011" y="188"/>
              <a:chExt cx="603" cy="718"/>
            </a:xfrm>
          </p:grpSpPr>
          <p:sp>
            <p:nvSpPr>
              <p:cNvPr id="53269"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0"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1"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2"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3"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4"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5"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6"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7"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8"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9"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0"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1"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2"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3"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4"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85"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116" name="Rectangle 115"/>
          <p:cNvSpPr/>
          <p:nvPr/>
        </p:nvSpPr>
        <p:spPr>
          <a:xfrm>
            <a:off x="3929448" y="1066872"/>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itchFamily="34" charset="0"/>
              </a:rPr>
              <a:t>4</a:t>
            </a:r>
          </a:p>
        </p:txBody>
      </p:sp>
    </p:spTree>
    <p:extLst>
      <p:ext uri="{BB962C8B-B14F-4D97-AF65-F5344CB8AC3E}">
        <p14:creationId xmlns:p14="http://schemas.microsoft.com/office/powerpoint/2010/main" val="965792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nodeType="afterGroup">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49"/>
                                        </p:tgtEl>
                                      </p:cBhvr>
                                    </p:animEffect>
                                    <p:animScale>
                                      <p:cBhvr>
                                        <p:cTn id="63" dur="250" autoRev="1" fill="hold"/>
                                        <p:tgtEl>
                                          <p:spTgt spid="49"/>
                                        </p:tgtEl>
                                      </p:cBhvr>
                                      <p:by x="105000" y="105000"/>
                                    </p:animScale>
                                  </p:childTnLst>
                                </p:cTn>
                              </p:par>
                            </p:childTnLst>
                          </p:cTn>
                        </p:par>
                        <p:par>
                          <p:cTn id="64" fill="hold" nodeType="afterGroup">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6"/>
                                        </p:tgtEl>
                                      </p:cBhvr>
                                    </p:animEffect>
                                    <p:animScale>
                                      <p:cBhvr>
                                        <p:cTn id="67" dur="250" autoRev="1" fill="hold"/>
                                        <p:tgtEl>
                                          <p:spTgt spid="86"/>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800" decel="100000"/>
                                        <p:tgtEl>
                                          <p:spTgt spid="86"/>
                                        </p:tgtEl>
                                      </p:cBhvr>
                                    </p:animEffect>
                                    <p:anim calcmode="lin" valueType="num">
                                      <p:cBhvr>
                                        <p:cTn id="73" dur="800" decel="100000" fill="hold"/>
                                        <p:tgtEl>
                                          <p:spTgt spid="86"/>
                                        </p:tgtEl>
                                        <p:attrNameLst>
                                          <p:attrName>style.rotation</p:attrName>
                                        </p:attrNameLst>
                                      </p:cBhvr>
                                      <p:tavLst>
                                        <p:tav tm="0">
                                          <p:val>
                                            <p:fltVal val="-90"/>
                                          </p:val>
                                        </p:tav>
                                        <p:tav tm="100000">
                                          <p:val>
                                            <p:fltVal val="0"/>
                                          </p:val>
                                        </p:tav>
                                      </p:tavLst>
                                    </p:anim>
                                    <p:anim calcmode="lin" valueType="num">
                                      <p:cBhvr>
                                        <p:cTn id="74" dur="800" decel="100000" fill="hold"/>
                                        <p:tgtEl>
                                          <p:spTgt spid="86"/>
                                        </p:tgtEl>
                                        <p:attrNameLst>
                                          <p:attrName>ppt_x</p:attrName>
                                        </p:attrNameLst>
                                      </p:cBhvr>
                                      <p:tavLst>
                                        <p:tav tm="0">
                                          <p:val>
                                            <p:strVal val="#ppt_x+0.4"/>
                                          </p:val>
                                        </p:tav>
                                        <p:tav tm="100000">
                                          <p:val>
                                            <p:strVal val="#ppt_x-0.05"/>
                                          </p:val>
                                        </p:tav>
                                      </p:tavLst>
                                    </p:anim>
                                    <p:anim calcmode="lin" valueType="num">
                                      <p:cBhvr>
                                        <p:cTn id="75" dur="800" decel="100000" fill="hold"/>
                                        <p:tgtEl>
                                          <p:spTgt spid="8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800" decel="100000"/>
                                        <p:tgtEl>
                                          <p:spTgt spid="101"/>
                                        </p:tgtEl>
                                      </p:cBhvr>
                                    </p:animEffect>
                                    <p:anim calcmode="lin" valueType="num">
                                      <p:cBhvr>
                                        <p:cTn id="81" dur="800" decel="100000" fill="hold"/>
                                        <p:tgtEl>
                                          <p:spTgt spid="101"/>
                                        </p:tgtEl>
                                        <p:attrNameLst>
                                          <p:attrName>style.rotation</p:attrName>
                                        </p:attrNameLst>
                                      </p:cBhvr>
                                      <p:tavLst>
                                        <p:tav tm="0">
                                          <p:val>
                                            <p:fltVal val="-90"/>
                                          </p:val>
                                        </p:tav>
                                        <p:tav tm="100000">
                                          <p:val>
                                            <p:fltVal val="0"/>
                                          </p:val>
                                        </p:tav>
                                      </p:tavLst>
                                    </p:anim>
                                    <p:anim calcmode="lin" valueType="num">
                                      <p:cBhvr>
                                        <p:cTn id="82" dur="800" decel="100000" fill="hold"/>
                                        <p:tgtEl>
                                          <p:spTgt spid="101"/>
                                        </p:tgtEl>
                                        <p:attrNameLst>
                                          <p:attrName>ppt_x</p:attrName>
                                        </p:attrNameLst>
                                      </p:cBhvr>
                                      <p:tavLst>
                                        <p:tav tm="0">
                                          <p:val>
                                            <p:strVal val="#ppt_x+0.4"/>
                                          </p:val>
                                        </p:tav>
                                        <p:tav tm="100000">
                                          <p:val>
                                            <p:strVal val="#ppt_x-0.05"/>
                                          </p:val>
                                        </p:tav>
                                      </p:tavLst>
                                    </p:anim>
                                    <p:anim calcmode="lin" valueType="num">
                                      <p:cBhvr>
                                        <p:cTn id="83" dur="800" decel="100000" fill="hold"/>
                                        <p:tgtEl>
                                          <p:spTgt spid="10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800" decel="100000"/>
                                        <p:tgtEl>
                                          <p:spTgt spid="66"/>
                                        </p:tgtEl>
                                      </p:cBhvr>
                                    </p:animEffect>
                                    <p:anim calcmode="lin" valueType="num">
                                      <p:cBhvr>
                                        <p:cTn id="97" dur="800" decel="100000" fill="hold"/>
                                        <p:tgtEl>
                                          <p:spTgt spid="66"/>
                                        </p:tgtEl>
                                        <p:attrNameLst>
                                          <p:attrName>style.rotation</p:attrName>
                                        </p:attrNameLst>
                                      </p:cBhvr>
                                      <p:tavLst>
                                        <p:tav tm="0">
                                          <p:val>
                                            <p:fltVal val="-90"/>
                                          </p:val>
                                        </p:tav>
                                        <p:tav tm="100000">
                                          <p:val>
                                            <p:fltVal val="0"/>
                                          </p:val>
                                        </p:tav>
                                      </p:tavLst>
                                    </p:anim>
                                    <p:anim calcmode="lin" valueType="num">
                                      <p:cBhvr>
                                        <p:cTn id="98" dur="800" decel="100000" fill="hold"/>
                                        <p:tgtEl>
                                          <p:spTgt spid="66"/>
                                        </p:tgtEl>
                                        <p:attrNameLst>
                                          <p:attrName>ppt_x</p:attrName>
                                        </p:attrNameLst>
                                      </p:cBhvr>
                                      <p:tavLst>
                                        <p:tav tm="0">
                                          <p:val>
                                            <p:strVal val="#ppt_x+0.4"/>
                                          </p:val>
                                        </p:tav>
                                        <p:tav tm="100000">
                                          <p:val>
                                            <p:strVal val="#ppt_x-0.05"/>
                                          </p:val>
                                        </p:tav>
                                      </p:tavLst>
                                    </p:anim>
                                    <p:anim calcmode="lin" valueType="num">
                                      <p:cBhvr>
                                        <p:cTn id="99" dur="800" decel="100000" fill="hold"/>
                                        <p:tgtEl>
                                          <p:spTgt spid="66"/>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71472" y="2357430"/>
            <a:ext cx="2071703" cy="1500198"/>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MIXED METHODS</a:t>
            </a:r>
          </a:p>
        </p:txBody>
      </p:sp>
      <p:sp>
        <p:nvSpPr>
          <p:cNvPr id="5" name="Pentagon 4"/>
          <p:cNvSpPr/>
          <p:nvPr/>
        </p:nvSpPr>
        <p:spPr>
          <a:xfrm>
            <a:off x="3286116" y="826502"/>
            <a:ext cx="2000264" cy="1388052"/>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SEQUENTIAL</a:t>
            </a:r>
          </a:p>
        </p:txBody>
      </p:sp>
      <p:sp>
        <p:nvSpPr>
          <p:cNvPr id="6" name="Pentagon 5"/>
          <p:cNvSpPr/>
          <p:nvPr/>
        </p:nvSpPr>
        <p:spPr>
          <a:xfrm>
            <a:off x="3176148" y="3786190"/>
            <a:ext cx="2000264" cy="1603901"/>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CONCURRENT</a:t>
            </a:r>
          </a:p>
        </p:txBody>
      </p:sp>
      <p:sp>
        <p:nvSpPr>
          <p:cNvPr id="7" name="Pentagon 6"/>
          <p:cNvSpPr/>
          <p:nvPr/>
        </p:nvSpPr>
        <p:spPr>
          <a:xfrm>
            <a:off x="5715000" y="341801"/>
            <a:ext cx="2357519" cy="1158373"/>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EXPLANATORY</a:t>
            </a:r>
          </a:p>
        </p:txBody>
      </p:sp>
      <p:sp>
        <p:nvSpPr>
          <p:cNvPr id="8" name="Pentagon 7"/>
          <p:cNvSpPr/>
          <p:nvPr/>
        </p:nvSpPr>
        <p:spPr>
          <a:xfrm>
            <a:off x="5715000" y="1733545"/>
            <a:ext cx="2357487" cy="1195389"/>
          </a:xfrm>
          <a:prstGeom prst="homePlate">
            <a:avLst>
              <a:gd name="adj" fmla="val 21440"/>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EXPLORATORY</a:t>
            </a:r>
          </a:p>
        </p:txBody>
      </p:sp>
      <p:sp>
        <p:nvSpPr>
          <p:cNvPr id="9" name="Pentagon 8"/>
          <p:cNvSpPr/>
          <p:nvPr/>
        </p:nvSpPr>
        <p:spPr>
          <a:xfrm>
            <a:off x="5683671" y="3571876"/>
            <a:ext cx="2500395" cy="1228724"/>
          </a:xfrm>
          <a:prstGeom prst="homePlate">
            <a:avLst>
              <a:gd name="adj" fmla="val 21440"/>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TRINGULALATION</a:t>
            </a:r>
          </a:p>
        </p:txBody>
      </p:sp>
      <p:sp>
        <p:nvSpPr>
          <p:cNvPr id="10" name="Pentagon 9"/>
          <p:cNvSpPr/>
          <p:nvPr/>
        </p:nvSpPr>
        <p:spPr>
          <a:xfrm>
            <a:off x="5683704" y="4965358"/>
            <a:ext cx="2500363" cy="1249724"/>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EMBEDDED</a:t>
            </a:r>
          </a:p>
        </p:txBody>
      </p:sp>
      <p:sp>
        <p:nvSpPr>
          <p:cNvPr id="11" name="Isosceles Triangle 10"/>
          <p:cNvSpPr/>
          <p:nvPr/>
        </p:nvSpPr>
        <p:spPr>
          <a:xfrm rot="16200000">
            <a:off x="678648" y="3107509"/>
            <a:ext cx="4633929" cy="276250"/>
          </a:xfrm>
          <a:prstGeom prst="triangl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Isosceles Triangle 11"/>
          <p:cNvSpPr/>
          <p:nvPr/>
        </p:nvSpPr>
        <p:spPr>
          <a:xfrm rot="16200000">
            <a:off x="4212425" y="1288245"/>
            <a:ext cx="2428892" cy="423858"/>
          </a:xfrm>
          <a:prstGeom prst="triangle">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 name="Isosceles Triangle 12"/>
          <p:cNvSpPr/>
          <p:nvPr/>
        </p:nvSpPr>
        <p:spPr>
          <a:xfrm rot="16200000">
            <a:off x="4052769" y="4734052"/>
            <a:ext cx="2714644" cy="390294"/>
          </a:xfrm>
          <a:prstGeom prst="triangl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655191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from="(-#ppt_w/2)" to="(#ppt_x)" calcmode="lin" valueType="num">
                                      <p:cBhvr>
                                        <p:cTn id="21" dur="600" fill="hold">
                                          <p:stCondLst>
                                            <p:cond delay="0"/>
                                          </p:stCondLst>
                                        </p:cTn>
                                        <p:tgtEl>
                                          <p:spTgt spid="5"/>
                                        </p:tgtEl>
                                        <p:attrNameLst>
                                          <p:attrName>ppt_x</p:attrName>
                                        </p:attrNameLst>
                                      </p:cBhvr>
                                    </p:anim>
                                    <p:anim from="0" to="-1.0" calcmode="lin" valueType="num">
                                      <p:cBhvr>
                                        <p:cTn id="22" dur="200" decel="50000" autoRev="1" fill="hold">
                                          <p:stCondLst>
                                            <p:cond delay="600"/>
                                          </p:stCondLst>
                                        </p:cTn>
                                        <p:tgtEl>
                                          <p:spTgt spid="5"/>
                                        </p:tgtEl>
                                        <p:attrNameLst>
                                          <p:attrName>xshear</p:attrName>
                                        </p:attrNameLst>
                                      </p:cBhvr>
                                    </p:anim>
                                    <p:animScale>
                                      <p:cBhvr>
                                        <p:cTn id="23" dur="200" decel="100000" autoRev="1" fill="hold">
                                          <p:stCondLst>
                                            <p:cond delay="600"/>
                                          </p:stCondLst>
                                        </p:cTn>
                                        <p:tgtEl>
                                          <p:spTgt spid="5"/>
                                        </p:tgtEl>
                                      </p:cBhvr>
                                      <p:from x="100000" y="100000"/>
                                      <p:to x="80000" y="100000"/>
                                    </p:animScale>
                                    <p:anim by="(#ppt_h/3+#ppt_w*0.1)" calcmode="lin" valueType="num">
                                      <p:cBhvr additive="sum">
                                        <p:cTn id="24" dur="200" decel="100000" autoRev="1" fill="hold">
                                          <p:stCondLst>
                                            <p:cond delay="600"/>
                                          </p:stCondLst>
                                        </p:cTn>
                                        <p:tgtEl>
                                          <p:spTgt spid="5"/>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from="(-#ppt_w/2)" to="(#ppt_x)" calcmode="lin" valueType="num">
                                      <p:cBhvr>
                                        <p:cTn id="27" dur="600" fill="hold">
                                          <p:stCondLst>
                                            <p:cond delay="0"/>
                                          </p:stCondLst>
                                        </p:cTn>
                                        <p:tgtEl>
                                          <p:spTgt spid="12"/>
                                        </p:tgtEl>
                                        <p:attrNameLst>
                                          <p:attrName>ppt_x</p:attrName>
                                        </p:attrNameLst>
                                      </p:cBhvr>
                                    </p:anim>
                                    <p:anim from="0" to="-1.0" calcmode="lin" valueType="num">
                                      <p:cBhvr>
                                        <p:cTn id="28" dur="200" decel="50000" autoRev="1" fill="hold">
                                          <p:stCondLst>
                                            <p:cond delay="600"/>
                                          </p:stCondLst>
                                        </p:cTn>
                                        <p:tgtEl>
                                          <p:spTgt spid="12"/>
                                        </p:tgtEl>
                                        <p:attrNameLst>
                                          <p:attrName>xshear</p:attrName>
                                        </p:attrNameLst>
                                      </p:cBhvr>
                                    </p:anim>
                                    <p:animScale>
                                      <p:cBhvr>
                                        <p:cTn id="29" dur="200" decel="100000" autoRev="1" fill="hold">
                                          <p:stCondLst>
                                            <p:cond delay="600"/>
                                          </p:stCondLst>
                                        </p:cTn>
                                        <p:tgtEl>
                                          <p:spTgt spid="12"/>
                                        </p:tgtEl>
                                      </p:cBhvr>
                                      <p:from x="100000" y="100000"/>
                                      <p:to x="80000" y="100000"/>
                                    </p:animScale>
                                    <p:anim by="(#ppt_h/3+#ppt_w*0.1)" calcmode="lin" valueType="num">
                                      <p:cBhvr additive="sum">
                                        <p:cTn id="30" dur="200" decel="100000" autoRev="1" fill="hold">
                                          <p:stCondLst>
                                            <p:cond delay="600"/>
                                          </p:stCondLst>
                                        </p:cTn>
                                        <p:tgtEl>
                                          <p:spTgt spid="12"/>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800" decel="100000"/>
                                        <p:tgtEl>
                                          <p:spTgt spid="7"/>
                                        </p:tgtEl>
                                      </p:cBhvr>
                                    </p:animEffect>
                                    <p:anim calcmode="lin" valueType="num">
                                      <p:cBhvr>
                                        <p:cTn id="36" dur="800" decel="100000" fill="hold"/>
                                        <p:tgtEl>
                                          <p:spTgt spid="7"/>
                                        </p:tgtEl>
                                        <p:attrNameLst>
                                          <p:attrName>style.rotation</p:attrName>
                                        </p:attrNameLst>
                                      </p:cBhvr>
                                      <p:tavLst>
                                        <p:tav tm="0">
                                          <p:val>
                                            <p:fltVal val="-90"/>
                                          </p:val>
                                        </p:tav>
                                        <p:tav tm="100000">
                                          <p:val>
                                            <p:fltVal val="0"/>
                                          </p:val>
                                        </p:tav>
                                      </p:tavLst>
                                    </p:anim>
                                    <p:anim calcmode="lin" valueType="num">
                                      <p:cBhvr>
                                        <p:cTn id="37" dur="800" decel="100000" fill="hold"/>
                                        <p:tgtEl>
                                          <p:spTgt spid="7"/>
                                        </p:tgtEl>
                                        <p:attrNameLst>
                                          <p:attrName>ppt_x</p:attrName>
                                        </p:attrNameLst>
                                      </p:cBhvr>
                                      <p:tavLst>
                                        <p:tav tm="0">
                                          <p:val>
                                            <p:strVal val="#ppt_x+0.4"/>
                                          </p:val>
                                        </p:tav>
                                        <p:tav tm="100000">
                                          <p:val>
                                            <p:strVal val="#ppt_x-0.05"/>
                                          </p:val>
                                        </p:tav>
                                      </p:tavLst>
                                    </p:anim>
                                    <p:anim calcmode="lin" valueType="num">
                                      <p:cBhvr>
                                        <p:cTn id="38" dur="800" decel="100000" fill="hold"/>
                                        <p:tgtEl>
                                          <p:spTgt spid="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800" decel="100000"/>
                                        <p:tgtEl>
                                          <p:spTgt spid="8"/>
                                        </p:tgtEl>
                                      </p:cBhvr>
                                    </p:animEffect>
                                    <p:anim calcmode="lin" valueType="num">
                                      <p:cBhvr>
                                        <p:cTn id="46" dur="800" decel="100000" fill="hold"/>
                                        <p:tgtEl>
                                          <p:spTgt spid="8"/>
                                        </p:tgtEl>
                                        <p:attrNameLst>
                                          <p:attrName>style.rotation</p:attrName>
                                        </p:attrNameLst>
                                      </p:cBhvr>
                                      <p:tavLst>
                                        <p:tav tm="0">
                                          <p:val>
                                            <p:fltVal val="-90"/>
                                          </p:val>
                                        </p:tav>
                                        <p:tav tm="100000">
                                          <p:val>
                                            <p:fltVal val="0"/>
                                          </p:val>
                                        </p:tav>
                                      </p:tavLst>
                                    </p:anim>
                                    <p:anim calcmode="lin" valueType="num">
                                      <p:cBhvr>
                                        <p:cTn id="47" dur="800" decel="100000" fill="hold"/>
                                        <p:tgtEl>
                                          <p:spTgt spid="8"/>
                                        </p:tgtEl>
                                        <p:attrNameLst>
                                          <p:attrName>ppt_x</p:attrName>
                                        </p:attrNameLst>
                                      </p:cBhvr>
                                      <p:tavLst>
                                        <p:tav tm="0">
                                          <p:val>
                                            <p:strVal val="#ppt_x+0.4"/>
                                          </p:val>
                                        </p:tav>
                                        <p:tav tm="100000">
                                          <p:val>
                                            <p:strVal val="#ppt_x-0.05"/>
                                          </p:val>
                                        </p:tav>
                                      </p:tavLst>
                                    </p:anim>
                                    <p:anim calcmode="lin" valueType="num">
                                      <p:cBhvr>
                                        <p:cTn id="48" dur="800" decel="100000" fill="hold"/>
                                        <p:tgtEl>
                                          <p:spTgt spid="8"/>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800" decel="100000"/>
                                        <p:tgtEl>
                                          <p:spTgt spid="6"/>
                                        </p:tgtEl>
                                      </p:cBhvr>
                                    </p:animEffect>
                                    <p:anim calcmode="lin" valueType="num">
                                      <p:cBhvr>
                                        <p:cTn id="56" dur="800" decel="100000" fill="hold"/>
                                        <p:tgtEl>
                                          <p:spTgt spid="6"/>
                                        </p:tgtEl>
                                        <p:attrNameLst>
                                          <p:attrName>style.rotation</p:attrName>
                                        </p:attrNameLst>
                                      </p:cBhvr>
                                      <p:tavLst>
                                        <p:tav tm="0">
                                          <p:val>
                                            <p:fltVal val="-90"/>
                                          </p:val>
                                        </p:tav>
                                        <p:tav tm="100000">
                                          <p:val>
                                            <p:fltVal val="0"/>
                                          </p:val>
                                        </p:tav>
                                      </p:tavLst>
                                    </p:anim>
                                    <p:anim calcmode="lin" valueType="num">
                                      <p:cBhvr>
                                        <p:cTn id="57" dur="800" decel="100000" fill="hold"/>
                                        <p:tgtEl>
                                          <p:spTgt spid="6"/>
                                        </p:tgtEl>
                                        <p:attrNameLst>
                                          <p:attrName>ppt_x</p:attrName>
                                        </p:attrNameLst>
                                      </p:cBhvr>
                                      <p:tavLst>
                                        <p:tav tm="0">
                                          <p:val>
                                            <p:strVal val="#ppt_x+0.4"/>
                                          </p:val>
                                        </p:tav>
                                        <p:tav tm="100000">
                                          <p:val>
                                            <p:strVal val="#ppt_x-0.05"/>
                                          </p:val>
                                        </p:tav>
                                      </p:tavLst>
                                    </p:anim>
                                    <p:anim calcmode="lin" valueType="num">
                                      <p:cBhvr>
                                        <p:cTn id="58" dur="800" decel="100000" fill="hold"/>
                                        <p:tgtEl>
                                          <p:spTgt spid="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800" decel="100000"/>
                                        <p:tgtEl>
                                          <p:spTgt spid="13"/>
                                        </p:tgtEl>
                                      </p:cBhvr>
                                    </p:animEffect>
                                    <p:anim calcmode="lin" valueType="num">
                                      <p:cBhvr>
                                        <p:cTn id="64" dur="800" decel="100000" fill="hold"/>
                                        <p:tgtEl>
                                          <p:spTgt spid="13"/>
                                        </p:tgtEl>
                                        <p:attrNameLst>
                                          <p:attrName>style.rotation</p:attrName>
                                        </p:attrNameLst>
                                      </p:cBhvr>
                                      <p:tavLst>
                                        <p:tav tm="0">
                                          <p:val>
                                            <p:fltVal val="-90"/>
                                          </p:val>
                                        </p:tav>
                                        <p:tav tm="100000">
                                          <p:val>
                                            <p:fltVal val="0"/>
                                          </p:val>
                                        </p:tav>
                                      </p:tavLst>
                                    </p:anim>
                                    <p:anim calcmode="lin" valueType="num">
                                      <p:cBhvr>
                                        <p:cTn id="65" dur="800" decel="100000" fill="hold"/>
                                        <p:tgtEl>
                                          <p:spTgt spid="13"/>
                                        </p:tgtEl>
                                        <p:attrNameLst>
                                          <p:attrName>ppt_x</p:attrName>
                                        </p:attrNameLst>
                                      </p:cBhvr>
                                      <p:tavLst>
                                        <p:tav tm="0">
                                          <p:val>
                                            <p:strVal val="#ppt_x+0.4"/>
                                          </p:val>
                                        </p:tav>
                                        <p:tav tm="100000">
                                          <p:val>
                                            <p:strVal val="#ppt_x-0.05"/>
                                          </p:val>
                                        </p:tav>
                                      </p:tavLst>
                                    </p:anim>
                                    <p:anim calcmode="lin" valueType="num">
                                      <p:cBhvr>
                                        <p:cTn id="66" dur="800" decel="100000" fill="hold"/>
                                        <p:tgtEl>
                                          <p:spTgt spid="13"/>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800" decel="100000"/>
                                        <p:tgtEl>
                                          <p:spTgt spid="9"/>
                                        </p:tgtEl>
                                      </p:cBhvr>
                                    </p:animEffect>
                                    <p:anim calcmode="lin" valueType="num">
                                      <p:cBhvr>
                                        <p:cTn id="74" dur="800" decel="100000" fill="hold"/>
                                        <p:tgtEl>
                                          <p:spTgt spid="9"/>
                                        </p:tgtEl>
                                        <p:attrNameLst>
                                          <p:attrName>style.rotation</p:attrName>
                                        </p:attrNameLst>
                                      </p:cBhvr>
                                      <p:tavLst>
                                        <p:tav tm="0">
                                          <p:val>
                                            <p:fltVal val="-90"/>
                                          </p:val>
                                        </p:tav>
                                        <p:tav tm="100000">
                                          <p:val>
                                            <p:fltVal val="0"/>
                                          </p:val>
                                        </p:tav>
                                      </p:tavLst>
                                    </p:anim>
                                    <p:anim calcmode="lin" valueType="num">
                                      <p:cBhvr>
                                        <p:cTn id="75" dur="800" decel="100000" fill="hold"/>
                                        <p:tgtEl>
                                          <p:spTgt spid="9"/>
                                        </p:tgtEl>
                                        <p:attrNameLst>
                                          <p:attrName>ppt_x</p:attrName>
                                        </p:attrNameLst>
                                      </p:cBhvr>
                                      <p:tavLst>
                                        <p:tav tm="0">
                                          <p:val>
                                            <p:strVal val="#ppt_x+0.4"/>
                                          </p:val>
                                        </p:tav>
                                        <p:tav tm="100000">
                                          <p:val>
                                            <p:strVal val="#ppt_x-0.05"/>
                                          </p:val>
                                        </p:tav>
                                      </p:tavLst>
                                    </p:anim>
                                    <p:anim calcmode="lin" valueType="num">
                                      <p:cBhvr>
                                        <p:cTn id="76" dur="800" decel="100000" fill="hold"/>
                                        <p:tgtEl>
                                          <p:spTgt spid="9"/>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800" decel="100000"/>
                                        <p:tgtEl>
                                          <p:spTgt spid="10"/>
                                        </p:tgtEl>
                                      </p:cBhvr>
                                    </p:animEffect>
                                    <p:anim calcmode="lin" valueType="num">
                                      <p:cBhvr>
                                        <p:cTn id="84" dur="800" decel="100000" fill="hold"/>
                                        <p:tgtEl>
                                          <p:spTgt spid="10"/>
                                        </p:tgtEl>
                                        <p:attrNameLst>
                                          <p:attrName>style.rotation</p:attrName>
                                        </p:attrNameLst>
                                      </p:cBhvr>
                                      <p:tavLst>
                                        <p:tav tm="0">
                                          <p:val>
                                            <p:fltVal val="-90"/>
                                          </p:val>
                                        </p:tav>
                                        <p:tav tm="100000">
                                          <p:val>
                                            <p:fltVal val="0"/>
                                          </p:val>
                                        </p:tav>
                                      </p:tavLst>
                                    </p:anim>
                                    <p:anim calcmode="lin" valueType="num">
                                      <p:cBhvr>
                                        <p:cTn id="85" dur="800" decel="100000" fill="hold"/>
                                        <p:tgtEl>
                                          <p:spTgt spid="10"/>
                                        </p:tgtEl>
                                        <p:attrNameLst>
                                          <p:attrName>ppt_x</p:attrName>
                                        </p:attrNameLst>
                                      </p:cBhvr>
                                      <p:tavLst>
                                        <p:tav tm="0">
                                          <p:val>
                                            <p:strVal val="#ppt_x+0.4"/>
                                          </p:val>
                                        </p:tav>
                                        <p:tav tm="100000">
                                          <p:val>
                                            <p:strVal val="#ppt_x-0.05"/>
                                          </p:val>
                                        </p:tav>
                                      </p:tavLst>
                                    </p:anim>
                                    <p:anim calcmode="lin" valueType="num">
                                      <p:cBhvr>
                                        <p:cTn id="86" dur="800" decel="100000" fill="hold"/>
                                        <p:tgtEl>
                                          <p:spTgt spid="10"/>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48343" y="1143000"/>
            <a:ext cx="1828800" cy="1143000"/>
          </a:xfrm>
          <a:prstGeom prst="homePlate">
            <a:avLst>
              <a:gd name="adj" fmla="val 2079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LB,</a:t>
            </a:r>
            <a:r>
              <a:rPr lang="id-ID" dirty="0" smtClean="0">
                <a:solidFill>
                  <a:prstClr val="white"/>
                </a:solidFill>
              </a:rPr>
              <a:t>I</a:t>
            </a:r>
            <a:r>
              <a:rPr lang="en-US" dirty="0" smtClean="0">
                <a:solidFill>
                  <a:prstClr val="white"/>
                </a:solidFill>
              </a:rPr>
              <a:t>M, </a:t>
            </a:r>
            <a:r>
              <a:rPr lang="en-US" dirty="0" err="1" smtClean="0">
                <a:solidFill>
                  <a:prstClr val="white"/>
                </a:solidFill>
              </a:rPr>
              <a:t>Rumusan</a:t>
            </a:r>
            <a:r>
              <a:rPr lang="en-US" dirty="0" smtClean="0">
                <a:solidFill>
                  <a:prstClr val="white"/>
                </a:solidFill>
              </a:rPr>
              <a:t> </a:t>
            </a:r>
            <a:r>
              <a:rPr lang="en-US" dirty="0" err="1" smtClean="0">
                <a:solidFill>
                  <a:prstClr val="white"/>
                </a:solidFill>
              </a:rPr>
              <a:t>Masalah</a:t>
            </a:r>
            <a:endParaRPr lang="en-US" dirty="0">
              <a:solidFill>
                <a:prstClr val="white"/>
              </a:solidFill>
            </a:endParaRPr>
          </a:p>
        </p:txBody>
      </p:sp>
      <p:sp>
        <p:nvSpPr>
          <p:cNvPr id="5" name="Pentagon 4"/>
          <p:cNvSpPr/>
          <p:nvPr/>
        </p:nvSpPr>
        <p:spPr>
          <a:xfrm>
            <a:off x="2362200" y="1143000"/>
            <a:ext cx="1828800" cy="1143000"/>
          </a:xfrm>
          <a:prstGeom prst="homePlate">
            <a:avLst>
              <a:gd name="adj" fmla="val 20794"/>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Landasan</a:t>
            </a:r>
            <a:r>
              <a:rPr lang="en-US" dirty="0" smtClean="0">
                <a:solidFill>
                  <a:prstClr val="white"/>
                </a:solidFill>
              </a:rPr>
              <a:t> </a:t>
            </a:r>
            <a:r>
              <a:rPr lang="en-US" dirty="0" err="1" smtClean="0">
                <a:solidFill>
                  <a:prstClr val="white"/>
                </a:solidFill>
              </a:rPr>
              <a:t>Teori</a:t>
            </a:r>
            <a:r>
              <a:rPr lang="en-US" dirty="0" smtClean="0">
                <a:solidFill>
                  <a:prstClr val="white"/>
                </a:solidFill>
              </a:rPr>
              <a:t>, KB </a:t>
            </a:r>
            <a:r>
              <a:rPr lang="en-US" dirty="0" err="1" smtClean="0">
                <a:solidFill>
                  <a:prstClr val="white"/>
                </a:solidFill>
              </a:rPr>
              <a:t>dan</a:t>
            </a:r>
            <a:r>
              <a:rPr lang="en-US" dirty="0" smtClean="0">
                <a:solidFill>
                  <a:prstClr val="white"/>
                </a:solidFill>
              </a:rPr>
              <a:t> </a:t>
            </a:r>
            <a:r>
              <a:rPr lang="en-US" dirty="0" err="1" smtClean="0">
                <a:solidFill>
                  <a:prstClr val="white"/>
                </a:solidFill>
              </a:rPr>
              <a:t>Hipotesis</a:t>
            </a:r>
            <a:endParaRPr lang="en-US" dirty="0">
              <a:solidFill>
                <a:prstClr val="white"/>
              </a:solidFill>
            </a:endParaRPr>
          </a:p>
        </p:txBody>
      </p:sp>
      <p:sp>
        <p:nvSpPr>
          <p:cNvPr id="6" name="Pentagon 5"/>
          <p:cNvSpPr/>
          <p:nvPr/>
        </p:nvSpPr>
        <p:spPr>
          <a:xfrm>
            <a:off x="4343400" y="1143000"/>
            <a:ext cx="1828800" cy="1143000"/>
          </a:xfrm>
          <a:prstGeom prst="homePlate">
            <a:avLst>
              <a:gd name="adj" fmla="val 20794"/>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Pengumpulan</a:t>
            </a:r>
            <a:r>
              <a:rPr lang="en-US" dirty="0" smtClean="0">
                <a:solidFill>
                  <a:prstClr val="white"/>
                </a:solidFill>
              </a:rPr>
              <a:t> </a:t>
            </a:r>
            <a:r>
              <a:rPr lang="en-US" dirty="0" err="1" smtClean="0">
                <a:solidFill>
                  <a:prstClr val="white"/>
                </a:solidFill>
              </a:rPr>
              <a:t>analisis</a:t>
            </a:r>
            <a:r>
              <a:rPr lang="en-US" dirty="0" smtClean="0">
                <a:solidFill>
                  <a:prstClr val="white"/>
                </a:solidFill>
              </a:rPr>
              <a:t> data </a:t>
            </a:r>
            <a:r>
              <a:rPr lang="en-US" dirty="0" err="1" smtClean="0">
                <a:solidFill>
                  <a:prstClr val="white"/>
                </a:solidFill>
              </a:rPr>
              <a:t>kuantitatif</a:t>
            </a:r>
            <a:r>
              <a:rPr lang="en-US" dirty="0" smtClean="0">
                <a:solidFill>
                  <a:prstClr val="white"/>
                </a:solidFill>
              </a:rPr>
              <a:t> </a:t>
            </a:r>
            <a:endParaRPr lang="en-US" dirty="0">
              <a:solidFill>
                <a:prstClr val="white"/>
              </a:solidFill>
            </a:endParaRPr>
          </a:p>
        </p:txBody>
      </p:sp>
      <p:sp>
        <p:nvSpPr>
          <p:cNvPr id="7" name="Pentagon 6"/>
          <p:cNvSpPr/>
          <p:nvPr/>
        </p:nvSpPr>
        <p:spPr>
          <a:xfrm>
            <a:off x="6400800" y="1143000"/>
            <a:ext cx="1828800" cy="1143000"/>
          </a:xfrm>
          <a:prstGeom prst="homePlate">
            <a:avLst>
              <a:gd name="adj" fmla="val 20794"/>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Hasil</a:t>
            </a:r>
            <a:r>
              <a:rPr lang="en-US" dirty="0" smtClean="0">
                <a:solidFill>
                  <a:prstClr val="white"/>
                </a:solidFill>
              </a:rPr>
              <a:t> </a:t>
            </a:r>
            <a:r>
              <a:rPr lang="en-US" dirty="0" err="1" smtClean="0">
                <a:solidFill>
                  <a:prstClr val="white"/>
                </a:solidFill>
              </a:rPr>
              <a:t>Pengujian</a:t>
            </a:r>
            <a:r>
              <a:rPr lang="en-US" dirty="0" smtClean="0">
                <a:solidFill>
                  <a:prstClr val="white"/>
                </a:solidFill>
              </a:rPr>
              <a:t> </a:t>
            </a:r>
            <a:r>
              <a:rPr lang="en-US" dirty="0" err="1" smtClean="0">
                <a:solidFill>
                  <a:prstClr val="white"/>
                </a:solidFill>
              </a:rPr>
              <a:t>Hipotesis</a:t>
            </a:r>
            <a:r>
              <a:rPr lang="en-US" dirty="0" smtClean="0">
                <a:solidFill>
                  <a:prstClr val="white"/>
                </a:solidFill>
              </a:rPr>
              <a:t> </a:t>
            </a:r>
            <a:endParaRPr lang="en-US" dirty="0">
              <a:solidFill>
                <a:prstClr val="white"/>
              </a:solidFill>
            </a:endParaRPr>
          </a:p>
        </p:txBody>
      </p:sp>
      <p:sp>
        <p:nvSpPr>
          <p:cNvPr id="8" name="Pentagon 7"/>
          <p:cNvSpPr/>
          <p:nvPr/>
        </p:nvSpPr>
        <p:spPr>
          <a:xfrm>
            <a:off x="381000" y="4267200"/>
            <a:ext cx="1828800" cy="1143000"/>
          </a:xfrm>
          <a:prstGeom prst="homePlate">
            <a:avLst>
              <a:gd name="adj" fmla="val 20794"/>
            </a:avLst>
          </a:prstGeom>
          <a:solidFill>
            <a:schemeClr val="accent4">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Penentuan</a:t>
            </a:r>
            <a:r>
              <a:rPr lang="en-US" dirty="0" smtClean="0">
                <a:solidFill>
                  <a:prstClr val="white"/>
                </a:solidFill>
              </a:rPr>
              <a:t> </a:t>
            </a:r>
            <a:r>
              <a:rPr lang="en-US" dirty="0" err="1" smtClean="0">
                <a:solidFill>
                  <a:prstClr val="white"/>
                </a:solidFill>
              </a:rPr>
              <a:t>Sumber</a:t>
            </a:r>
            <a:r>
              <a:rPr lang="en-US" dirty="0" smtClean="0">
                <a:solidFill>
                  <a:prstClr val="white"/>
                </a:solidFill>
              </a:rPr>
              <a:t> Data</a:t>
            </a:r>
            <a:endParaRPr lang="en-US" dirty="0">
              <a:solidFill>
                <a:prstClr val="white"/>
              </a:solidFill>
            </a:endParaRPr>
          </a:p>
        </p:txBody>
      </p:sp>
      <p:sp>
        <p:nvSpPr>
          <p:cNvPr id="9" name="Pentagon 8"/>
          <p:cNvSpPr/>
          <p:nvPr/>
        </p:nvSpPr>
        <p:spPr>
          <a:xfrm>
            <a:off x="2362200" y="4267200"/>
            <a:ext cx="1828800" cy="1143000"/>
          </a:xfrm>
          <a:prstGeom prst="homePlate">
            <a:avLst>
              <a:gd name="adj" fmla="val 20794"/>
            </a:avLst>
          </a:prstGeom>
          <a:solidFill>
            <a:schemeClr val="accent4">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Pengumpulan</a:t>
            </a:r>
            <a:r>
              <a:rPr lang="en-US" dirty="0" smtClean="0">
                <a:solidFill>
                  <a:prstClr val="white"/>
                </a:solidFill>
              </a:rPr>
              <a:t> </a:t>
            </a:r>
            <a:r>
              <a:rPr lang="en-US" dirty="0" err="1" smtClean="0">
                <a:solidFill>
                  <a:prstClr val="white"/>
                </a:solidFill>
              </a:rPr>
              <a:t>dan</a:t>
            </a:r>
            <a:r>
              <a:rPr lang="en-US" dirty="0" smtClean="0">
                <a:solidFill>
                  <a:prstClr val="white"/>
                </a:solidFill>
              </a:rPr>
              <a:t> </a:t>
            </a:r>
            <a:r>
              <a:rPr lang="en-US" dirty="0" err="1" smtClean="0">
                <a:solidFill>
                  <a:prstClr val="white"/>
                </a:solidFill>
              </a:rPr>
              <a:t>Analisis</a:t>
            </a:r>
            <a:r>
              <a:rPr lang="en-US" dirty="0" smtClean="0">
                <a:solidFill>
                  <a:prstClr val="white"/>
                </a:solidFill>
              </a:rPr>
              <a:t> data </a:t>
            </a:r>
            <a:r>
              <a:rPr lang="en-US" dirty="0" err="1" smtClean="0">
                <a:solidFill>
                  <a:prstClr val="white"/>
                </a:solidFill>
              </a:rPr>
              <a:t>Kual</a:t>
            </a:r>
            <a:endParaRPr lang="en-US" dirty="0">
              <a:solidFill>
                <a:prstClr val="white"/>
              </a:solidFill>
            </a:endParaRPr>
          </a:p>
        </p:txBody>
      </p:sp>
      <p:sp>
        <p:nvSpPr>
          <p:cNvPr id="10" name="Pentagon 9"/>
          <p:cNvSpPr/>
          <p:nvPr/>
        </p:nvSpPr>
        <p:spPr>
          <a:xfrm>
            <a:off x="4343400" y="4267200"/>
            <a:ext cx="1828800" cy="1143000"/>
          </a:xfrm>
          <a:prstGeom prst="homePlate">
            <a:avLst>
              <a:gd name="adj" fmla="val 20794"/>
            </a:avLst>
          </a:prstGeom>
          <a:solidFill>
            <a:schemeClr val="accent4">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A</a:t>
            </a:r>
            <a:r>
              <a:rPr lang="en-US" dirty="0" err="1" smtClean="0">
                <a:solidFill>
                  <a:prstClr val="white"/>
                </a:solidFill>
              </a:rPr>
              <a:t>nalisis</a:t>
            </a:r>
            <a:r>
              <a:rPr lang="en-US" dirty="0" smtClean="0">
                <a:solidFill>
                  <a:prstClr val="white"/>
                </a:solidFill>
              </a:rPr>
              <a:t> data </a:t>
            </a:r>
            <a:r>
              <a:rPr lang="en-US" dirty="0" err="1" smtClean="0">
                <a:solidFill>
                  <a:prstClr val="white"/>
                </a:solidFill>
              </a:rPr>
              <a:t>kuantitatif</a:t>
            </a:r>
            <a:r>
              <a:rPr lang="en-US" dirty="0" smtClean="0">
                <a:solidFill>
                  <a:prstClr val="white"/>
                </a:solidFill>
              </a:rPr>
              <a:t> </a:t>
            </a:r>
            <a:r>
              <a:rPr lang="en-US" dirty="0" err="1" smtClean="0">
                <a:solidFill>
                  <a:prstClr val="white"/>
                </a:solidFill>
              </a:rPr>
              <a:t>dan</a:t>
            </a:r>
            <a:r>
              <a:rPr lang="en-US" dirty="0" smtClean="0">
                <a:solidFill>
                  <a:prstClr val="white"/>
                </a:solidFill>
              </a:rPr>
              <a:t> </a:t>
            </a:r>
            <a:r>
              <a:rPr lang="en-US" dirty="0" err="1" smtClean="0">
                <a:solidFill>
                  <a:prstClr val="white"/>
                </a:solidFill>
              </a:rPr>
              <a:t>kual</a:t>
            </a:r>
            <a:r>
              <a:rPr lang="en-US" dirty="0" smtClean="0">
                <a:solidFill>
                  <a:prstClr val="white"/>
                </a:solidFill>
              </a:rPr>
              <a:t> </a:t>
            </a:r>
            <a:endParaRPr lang="en-US" dirty="0">
              <a:solidFill>
                <a:prstClr val="white"/>
              </a:solidFill>
            </a:endParaRPr>
          </a:p>
        </p:txBody>
      </p:sp>
      <p:sp>
        <p:nvSpPr>
          <p:cNvPr id="11" name="Pentagon 10"/>
          <p:cNvSpPr/>
          <p:nvPr/>
        </p:nvSpPr>
        <p:spPr>
          <a:xfrm>
            <a:off x="6400800" y="4267200"/>
            <a:ext cx="1828800" cy="1143000"/>
          </a:xfrm>
          <a:prstGeom prst="homePlate">
            <a:avLst>
              <a:gd name="adj" fmla="val 20794"/>
            </a:avLst>
          </a:prstGeom>
          <a:solidFill>
            <a:schemeClr val="accent4">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Kesimpulan</a:t>
            </a:r>
            <a:r>
              <a:rPr lang="en-US" dirty="0" smtClean="0">
                <a:solidFill>
                  <a:prstClr val="white"/>
                </a:solidFill>
              </a:rPr>
              <a:t> </a:t>
            </a:r>
            <a:r>
              <a:rPr lang="en-US" dirty="0" err="1" smtClean="0">
                <a:solidFill>
                  <a:prstClr val="white"/>
                </a:solidFill>
              </a:rPr>
              <a:t>dan</a:t>
            </a:r>
            <a:r>
              <a:rPr lang="en-US" dirty="0" smtClean="0">
                <a:solidFill>
                  <a:prstClr val="white"/>
                </a:solidFill>
              </a:rPr>
              <a:t> Saran</a:t>
            </a:r>
            <a:endParaRPr lang="en-US" dirty="0">
              <a:solidFill>
                <a:prstClr val="white"/>
              </a:solidFill>
            </a:endParaRPr>
          </a:p>
        </p:txBody>
      </p:sp>
      <p:cxnSp>
        <p:nvCxnSpPr>
          <p:cNvPr id="16" name="Straight Arrow Connector 15"/>
          <p:cNvCxnSpPr/>
          <p:nvPr/>
        </p:nvCxnSpPr>
        <p:spPr>
          <a:xfrm flipH="1">
            <a:off x="1066800" y="3314700"/>
            <a:ext cx="6629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 Single Corner Rectangle 11"/>
          <p:cNvSpPr/>
          <p:nvPr/>
        </p:nvSpPr>
        <p:spPr>
          <a:xfrm>
            <a:off x="1447800" y="2895600"/>
            <a:ext cx="5867400" cy="838200"/>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smtClean="0">
                <a:solidFill>
                  <a:prstClr val="white"/>
                </a:solidFill>
              </a:rPr>
              <a:t>Metode</a:t>
            </a:r>
            <a:r>
              <a:rPr lang="en-US" dirty="0" smtClean="0">
                <a:solidFill>
                  <a:prstClr val="white"/>
                </a:solidFill>
              </a:rPr>
              <a:t> </a:t>
            </a:r>
            <a:r>
              <a:rPr lang="en-US" dirty="0" err="1" smtClean="0">
                <a:solidFill>
                  <a:prstClr val="white"/>
                </a:solidFill>
              </a:rPr>
              <a:t>Kualitatif</a:t>
            </a:r>
            <a:r>
              <a:rPr lang="en-US" dirty="0" smtClean="0">
                <a:solidFill>
                  <a:prstClr val="white"/>
                </a:solidFill>
              </a:rPr>
              <a:t> </a:t>
            </a:r>
            <a:r>
              <a:rPr lang="en-US" dirty="0" err="1" smtClean="0">
                <a:solidFill>
                  <a:prstClr val="white"/>
                </a:solidFill>
              </a:rPr>
              <a:t>untuk</a:t>
            </a:r>
            <a:r>
              <a:rPr lang="en-US" dirty="0" smtClean="0">
                <a:solidFill>
                  <a:prstClr val="white"/>
                </a:solidFill>
              </a:rPr>
              <a:t> </a:t>
            </a:r>
            <a:r>
              <a:rPr lang="en-US" dirty="0" err="1" smtClean="0">
                <a:solidFill>
                  <a:prstClr val="white"/>
                </a:solidFill>
              </a:rPr>
              <a:t>memperluas</a:t>
            </a:r>
            <a:r>
              <a:rPr lang="en-US" dirty="0" smtClean="0">
                <a:solidFill>
                  <a:prstClr val="white"/>
                </a:solidFill>
              </a:rPr>
              <a:t>, </a:t>
            </a:r>
            <a:r>
              <a:rPr lang="en-US" dirty="0" err="1" smtClean="0">
                <a:solidFill>
                  <a:prstClr val="white"/>
                </a:solidFill>
              </a:rPr>
              <a:t>memperdalam</a:t>
            </a:r>
            <a:r>
              <a:rPr lang="en-US" dirty="0" smtClean="0">
                <a:solidFill>
                  <a:prstClr val="white"/>
                </a:solidFill>
              </a:rPr>
              <a:t>, </a:t>
            </a:r>
            <a:r>
              <a:rPr lang="en-US" dirty="0" err="1" smtClean="0">
                <a:solidFill>
                  <a:prstClr val="white"/>
                </a:solidFill>
              </a:rPr>
              <a:t>membuktikan</a:t>
            </a:r>
            <a:r>
              <a:rPr lang="en-US" dirty="0" smtClean="0">
                <a:solidFill>
                  <a:prstClr val="white"/>
                </a:solidFill>
              </a:rPr>
              <a:t> </a:t>
            </a:r>
            <a:r>
              <a:rPr lang="en-US" dirty="0" err="1" smtClean="0">
                <a:solidFill>
                  <a:prstClr val="white"/>
                </a:solidFill>
              </a:rPr>
              <a:t>dan</a:t>
            </a:r>
            <a:r>
              <a:rPr lang="en-US" dirty="0" smtClean="0">
                <a:solidFill>
                  <a:prstClr val="white"/>
                </a:solidFill>
              </a:rPr>
              <a:t> </a:t>
            </a:r>
            <a:r>
              <a:rPr lang="en-US" dirty="0" err="1" smtClean="0">
                <a:solidFill>
                  <a:prstClr val="white"/>
                </a:solidFill>
              </a:rPr>
              <a:t>menggugurkan</a:t>
            </a:r>
            <a:r>
              <a:rPr lang="en-US" dirty="0" smtClean="0">
                <a:solidFill>
                  <a:prstClr val="white"/>
                </a:solidFill>
              </a:rPr>
              <a:t> </a:t>
            </a:r>
            <a:r>
              <a:rPr lang="en-US" dirty="0" err="1" smtClean="0">
                <a:solidFill>
                  <a:prstClr val="white"/>
                </a:solidFill>
              </a:rPr>
              <a:t>hasil</a:t>
            </a:r>
            <a:r>
              <a:rPr lang="en-US" dirty="0" smtClean="0">
                <a:solidFill>
                  <a:prstClr val="white"/>
                </a:solidFill>
              </a:rPr>
              <a:t> </a:t>
            </a:r>
            <a:r>
              <a:rPr lang="en-US" dirty="0" err="1" smtClean="0">
                <a:solidFill>
                  <a:prstClr val="white"/>
                </a:solidFill>
              </a:rPr>
              <a:t>kuantitatif</a:t>
            </a:r>
            <a:endParaRPr lang="en-US" dirty="0">
              <a:solidFill>
                <a:prstClr val="white"/>
              </a:solidFill>
            </a:endParaRPr>
          </a:p>
        </p:txBody>
      </p:sp>
      <p:cxnSp>
        <p:nvCxnSpPr>
          <p:cNvPr id="14" name="Straight Arrow Connector 13"/>
          <p:cNvCxnSpPr/>
          <p:nvPr/>
        </p:nvCxnSpPr>
        <p:spPr>
          <a:xfrm>
            <a:off x="7696200" y="2286000"/>
            <a:ext cx="0" cy="1028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66800" y="3314700"/>
            <a:ext cx="0" cy="952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62743" y="6052066"/>
            <a:ext cx="6934200"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Tahoma"/>
              </a:rPr>
              <a:t>METODE KOMBINASI MODEL SEQUENTIAL EXPLANATORY</a:t>
            </a:r>
            <a:endParaRPr lang="en-US" dirty="0">
              <a:solidFill>
                <a:prstClr val="white"/>
              </a:solidFill>
              <a:latin typeface="Tahoma"/>
            </a:endParaRPr>
          </a:p>
        </p:txBody>
      </p:sp>
    </p:spTree>
    <p:extLst>
      <p:ext uri="{BB962C8B-B14F-4D97-AF65-F5344CB8AC3E}">
        <p14:creationId xmlns:p14="http://schemas.microsoft.com/office/powerpoint/2010/main" val="670855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3786214" cy="114300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latin typeface="Arial Rounded MT Bold" pitchFamily="34" charset="0"/>
              </a:rPr>
              <a:t>DATA KUANTITATIF KINERJA DOSEN</a:t>
            </a:r>
          </a:p>
        </p:txBody>
      </p:sp>
      <p:graphicFrame>
        <p:nvGraphicFramePr>
          <p:cNvPr id="6" name="Table 5"/>
          <p:cNvGraphicFramePr>
            <a:graphicFrameLocks noGrp="1"/>
          </p:cNvGraphicFramePr>
          <p:nvPr>
            <p:extLst>
              <p:ext uri="{D42A27DB-BD31-4B8C-83A1-F6EECF244321}">
                <p14:modId xmlns:p14="http://schemas.microsoft.com/office/powerpoint/2010/main" val="4078914833"/>
              </p:ext>
            </p:extLst>
          </p:nvPr>
        </p:nvGraphicFramePr>
        <p:xfrm>
          <a:off x="500034" y="2000240"/>
          <a:ext cx="3714777" cy="3571901"/>
        </p:xfrm>
        <a:graphic>
          <a:graphicData uri="http://schemas.openxmlformats.org/drawingml/2006/table">
            <a:tbl>
              <a:tblPr firstRow="1" bandRow="1">
                <a:tableStyleId>{5940675A-B579-460E-94D1-54222C63F5DA}</a:tableStyleId>
              </a:tblPr>
              <a:tblGrid>
                <a:gridCol w="714380"/>
                <a:gridCol w="1762138"/>
                <a:gridCol w="1238259"/>
              </a:tblGrid>
              <a:tr h="740123">
                <a:tc>
                  <a:txBody>
                    <a:bodyPr/>
                    <a:lstStyle/>
                    <a:p>
                      <a:r>
                        <a:rPr lang="id-ID" sz="2000" dirty="0" smtClean="0">
                          <a:solidFill>
                            <a:schemeClr val="bg1"/>
                          </a:solidFill>
                          <a:latin typeface="Arial Rounded MT Bold" pitchFamily="34" charset="0"/>
                        </a:rPr>
                        <a:t>No</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Komponen</a:t>
                      </a:r>
                      <a:r>
                        <a:rPr lang="id-ID" sz="2000" baseline="0" dirty="0" smtClean="0">
                          <a:solidFill>
                            <a:schemeClr val="bg1"/>
                          </a:solidFill>
                          <a:latin typeface="Arial Rounded MT Bold" pitchFamily="34" charset="0"/>
                        </a:rPr>
                        <a:t> Penilaian</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Nilai</a:t>
                      </a:r>
                      <a:endParaRPr lang="id-ID" sz="2000" dirty="0">
                        <a:solidFill>
                          <a:schemeClr val="bg1"/>
                        </a:solidFill>
                        <a:latin typeface="Arial Rounded MT Bold" pitchFamily="34" charset="0"/>
                      </a:endParaRPr>
                    </a:p>
                  </a:txBody>
                  <a:tcPr/>
                </a:tc>
              </a:tr>
              <a:tr h="418331">
                <a:tc>
                  <a:txBody>
                    <a:bodyPr/>
                    <a:lstStyle/>
                    <a:p>
                      <a:r>
                        <a:rPr lang="id-ID" sz="2000" dirty="0" smtClean="0">
                          <a:solidFill>
                            <a:schemeClr val="bg1"/>
                          </a:solidFill>
                          <a:latin typeface="Arial Rounded MT Bold" pitchFamily="34" charset="0"/>
                        </a:rPr>
                        <a:t>1</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Presensi</a:t>
                      </a:r>
                      <a:r>
                        <a:rPr lang="id-ID" sz="2000" baseline="0" dirty="0" smtClean="0">
                          <a:solidFill>
                            <a:schemeClr val="bg1"/>
                          </a:solidFill>
                          <a:latin typeface="Arial Rounded MT Bold" pitchFamily="34" charset="0"/>
                        </a:rPr>
                        <a:t> </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90</a:t>
                      </a:r>
                      <a:endParaRPr lang="id-ID" sz="2000" dirty="0">
                        <a:solidFill>
                          <a:schemeClr val="bg1"/>
                        </a:solidFill>
                        <a:latin typeface="Arial Rounded MT Bold" pitchFamily="34" charset="0"/>
                      </a:endParaRPr>
                    </a:p>
                  </a:txBody>
                  <a:tcPr/>
                </a:tc>
              </a:tr>
              <a:tr h="418331">
                <a:tc>
                  <a:txBody>
                    <a:bodyPr/>
                    <a:lstStyle/>
                    <a:p>
                      <a:r>
                        <a:rPr lang="id-ID" sz="2000" dirty="0" smtClean="0">
                          <a:solidFill>
                            <a:schemeClr val="bg1"/>
                          </a:solidFill>
                          <a:latin typeface="Arial Rounded MT Bold" pitchFamily="34" charset="0"/>
                        </a:rPr>
                        <a:t>2</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Dikjar</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85</a:t>
                      </a:r>
                      <a:endParaRPr lang="id-ID" sz="2000" dirty="0">
                        <a:solidFill>
                          <a:schemeClr val="bg1"/>
                        </a:solidFill>
                        <a:latin typeface="Arial Rounded MT Bold" pitchFamily="34" charset="0"/>
                      </a:endParaRPr>
                    </a:p>
                  </a:txBody>
                  <a:tcPr/>
                </a:tc>
              </a:tr>
              <a:tr h="418331">
                <a:tc>
                  <a:txBody>
                    <a:bodyPr/>
                    <a:lstStyle/>
                    <a:p>
                      <a:r>
                        <a:rPr lang="id-ID" sz="2000" dirty="0" smtClean="0">
                          <a:solidFill>
                            <a:schemeClr val="bg1"/>
                          </a:solidFill>
                          <a:latin typeface="Arial Rounded MT Bold" pitchFamily="34" charset="0"/>
                        </a:rPr>
                        <a:t>3</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Penelitian</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90</a:t>
                      </a:r>
                      <a:endParaRPr lang="id-ID" sz="2000" dirty="0">
                        <a:solidFill>
                          <a:schemeClr val="bg1"/>
                        </a:solidFill>
                        <a:latin typeface="Arial Rounded MT Bold" pitchFamily="34" charset="0"/>
                      </a:endParaRPr>
                    </a:p>
                  </a:txBody>
                  <a:tcPr/>
                </a:tc>
              </a:tr>
              <a:tr h="740123">
                <a:tc>
                  <a:txBody>
                    <a:bodyPr/>
                    <a:lstStyle/>
                    <a:p>
                      <a:r>
                        <a:rPr lang="id-ID" sz="2000" dirty="0" smtClean="0">
                          <a:solidFill>
                            <a:schemeClr val="bg1"/>
                          </a:solidFill>
                          <a:latin typeface="Arial Rounded MT Bold" pitchFamily="34" charset="0"/>
                        </a:rPr>
                        <a:t>4</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Pengabdian masy</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85</a:t>
                      </a:r>
                      <a:endParaRPr lang="id-ID" sz="2000" dirty="0">
                        <a:solidFill>
                          <a:schemeClr val="bg1"/>
                        </a:solidFill>
                        <a:latin typeface="Arial Rounded MT Bold" pitchFamily="34" charset="0"/>
                      </a:endParaRPr>
                    </a:p>
                  </a:txBody>
                  <a:tcPr/>
                </a:tc>
              </a:tr>
              <a:tr h="418331">
                <a:tc>
                  <a:txBody>
                    <a:bodyPr/>
                    <a:lstStyle/>
                    <a:p>
                      <a:r>
                        <a:rPr lang="id-ID" sz="2000" dirty="0" smtClean="0">
                          <a:solidFill>
                            <a:schemeClr val="bg1"/>
                          </a:solidFill>
                          <a:latin typeface="Arial Rounded MT Bold" pitchFamily="34" charset="0"/>
                        </a:rPr>
                        <a:t>5</a:t>
                      </a:r>
                      <a:endParaRPr lang="id-ID" sz="2000" dirty="0">
                        <a:solidFill>
                          <a:schemeClr val="bg1"/>
                        </a:solidFill>
                        <a:latin typeface="Arial Rounded MT Bold" pitchFamily="34" charset="0"/>
                      </a:endParaRPr>
                    </a:p>
                  </a:txBody>
                  <a:tcPr/>
                </a:tc>
                <a:tc>
                  <a:txBody>
                    <a:bodyPr/>
                    <a:lstStyle/>
                    <a:p>
                      <a:r>
                        <a:rPr lang="id-ID" sz="2000" dirty="0" smtClean="0">
                          <a:solidFill>
                            <a:schemeClr val="bg1"/>
                          </a:solidFill>
                          <a:latin typeface="Arial Rounded MT Bold" pitchFamily="34" charset="0"/>
                        </a:rPr>
                        <a:t>Komitmen</a:t>
                      </a:r>
                      <a:endParaRPr lang="id-ID" sz="2000" dirty="0">
                        <a:solidFill>
                          <a:schemeClr val="bg1"/>
                        </a:solidFill>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85</a:t>
                      </a:r>
                      <a:endParaRPr lang="id-ID" sz="2000" dirty="0">
                        <a:solidFill>
                          <a:schemeClr val="bg1"/>
                        </a:solidFill>
                        <a:latin typeface="Arial Rounded MT Bold" pitchFamily="34" charset="0"/>
                      </a:endParaRPr>
                    </a:p>
                  </a:txBody>
                  <a:tcPr/>
                </a:tc>
              </a:tr>
              <a:tr h="418331">
                <a:tc gridSpan="2">
                  <a:txBody>
                    <a:bodyPr/>
                    <a:lstStyle/>
                    <a:p>
                      <a:r>
                        <a:rPr lang="id-ID" sz="2000" dirty="0" smtClean="0">
                          <a:solidFill>
                            <a:schemeClr val="bg1"/>
                          </a:solidFill>
                          <a:latin typeface="Arial Rounded MT Bold" pitchFamily="34" charset="0"/>
                        </a:rPr>
                        <a:t>Rata-rata </a:t>
                      </a:r>
                      <a:endParaRPr lang="id-ID" sz="2000" dirty="0">
                        <a:solidFill>
                          <a:schemeClr val="bg1"/>
                        </a:solidFill>
                        <a:latin typeface="Arial Rounded MT Bold" pitchFamily="34" charset="0"/>
                      </a:endParaRPr>
                    </a:p>
                  </a:txBody>
                  <a:tcPr/>
                </a:tc>
                <a:tc hMerge="1">
                  <a:txBody>
                    <a:bodyPr/>
                    <a:lstStyle/>
                    <a:p>
                      <a:endParaRPr lang="id-ID" sz="2000" dirty="0">
                        <a:latin typeface="Arial Rounded MT Bold" pitchFamily="34" charset="0"/>
                      </a:endParaRPr>
                    </a:p>
                  </a:txBody>
                  <a:tcPr/>
                </a:tc>
                <a:tc>
                  <a:txBody>
                    <a:bodyPr/>
                    <a:lstStyle/>
                    <a:p>
                      <a:pPr algn="ctr"/>
                      <a:r>
                        <a:rPr lang="id-ID" sz="2000" dirty="0" smtClean="0">
                          <a:solidFill>
                            <a:schemeClr val="bg1"/>
                          </a:solidFill>
                          <a:latin typeface="Arial Rounded MT Bold" pitchFamily="34" charset="0"/>
                        </a:rPr>
                        <a:t>87</a:t>
                      </a:r>
                      <a:endParaRPr lang="id-ID" sz="2000" dirty="0">
                        <a:solidFill>
                          <a:schemeClr val="bg1"/>
                        </a:solidFill>
                        <a:latin typeface="Arial Rounded MT Bold" pitchFamily="34" charset="0"/>
                      </a:endParaRPr>
                    </a:p>
                  </a:txBody>
                  <a:tcPr/>
                </a:tc>
              </a:tr>
            </a:tbl>
          </a:graphicData>
        </a:graphic>
      </p:graphicFrame>
      <p:sp>
        <p:nvSpPr>
          <p:cNvPr id="7" name="Rectangle 6"/>
          <p:cNvSpPr/>
          <p:nvPr/>
        </p:nvSpPr>
        <p:spPr>
          <a:xfrm>
            <a:off x="4786314" y="500042"/>
            <a:ext cx="3786214" cy="114300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latin typeface="Arial Rounded MT Bold" pitchFamily="34" charset="0"/>
              </a:rPr>
              <a:t>DATA  KUALITATIF KINERJA DOSEN</a:t>
            </a:r>
          </a:p>
        </p:txBody>
      </p:sp>
      <p:graphicFrame>
        <p:nvGraphicFramePr>
          <p:cNvPr id="8" name="Table 7"/>
          <p:cNvGraphicFramePr>
            <a:graphicFrameLocks noGrp="1"/>
          </p:cNvGraphicFramePr>
          <p:nvPr>
            <p:extLst>
              <p:ext uri="{D42A27DB-BD31-4B8C-83A1-F6EECF244321}">
                <p14:modId xmlns:p14="http://schemas.microsoft.com/office/powerpoint/2010/main" val="3203231011"/>
              </p:ext>
            </p:extLst>
          </p:nvPr>
        </p:nvGraphicFramePr>
        <p:xfrm>
          <a:off x="4786314" y="2000240"/>
          <a:ext cx="3714777" cy="3720888"/>
        </p:xfrm>
        <a:graphic>
          <a:graphicData uri="http://schemas.openxmlformats.org/drawingml/2006/table">
            <a:tbl>
              <a:tblPr firstRow="1" bandRow="1">
                <a:tableStyleId>{5940675A-B579-460E-94D1-54222C63F5DA}</a:tableStyleId>
              </a:tblPr>
              <a:tblGrid>
                <a:gridCol w="3714777"/>
              </a:tblGrid>
              <a:tr h="855768">
                <a:tc>
                  <a:txBody>
                    <a:bodyPr/>
                    <a:lstStyle/>
                    <a:p>
                      <a:r>
                        <a:rPr lang="id-ID" sz="2000" dirty="0" smtClean="0">
                          <a:solidFill>
                            <a:schemeClr val="bg1"/>
                          </a:solidFill>
                          <a:latin typeface="Arial Rounded MT Bold" pitchFamily="34" charset="0"/>
                        </a:rPr>
                        <a:t>Data</a:t>
                      </a:r>
                      <a:r>
                        <a:rPr lang="id-ID" sz="2000" baseline="0" dirty="0" smtClean="0">
                          <a:solidFill>
                            <a:schemeClr val="bg1"/>
                          </a:solidFill>
                          <a:latin typeface="Arial Rounded MT Bold" pitchFamily="34" charset="0"/>
                        </a:rPr>
                        <a:t> Kualitatif, hasil pengamatan &amp; wawancara</a:t>
                      </a:r>
                      <a:endParaRPr lang="id-ID" sz="2000" dirty="0">
                        <a:solidFill>
                          <a:schemeClr val="bg1"/>
                        </a:solidFill>
                        <a:latin typeface="Arial Rounded MT Bold" pitchFamily="34" charset="0"/>
                      </a:endParaRPr>
                    </a:p>
                  </a:txBody>
                  <a:tcPr/>
                </a:tc>
              </a:tr>
              <a:tr h="2716132">
                <a:tc>
                  <a:txBody>
                    <a:bodyPr/>
                    <a:lstStyle/>
                    <a:p>
                      <a:r>
                        <a:rPr lang="en-US" sz="1800" dirty="0" smtClean="0">
                          <a:solidFill>
                            <a:schemeClr val="bg1"/>
                          </a:solidFill>
                          <a:latin typeface="Arial Rounded MT Bold" pitchFamily="34" charset="0"/>
                        </a:rPr>
                        <a:t>Hampir</a:t>
                      </a:r>
                      <a:r>
                        <a:rPr lang="en-US" sz="1800" baseline="0" dirty="0" smtClean="0">
                          <a:solidFill>
                            <a:schemeClr val="bg1"/>
                          </a:solidFill>
                          <a:latin typeface="Arial Rounded MT Bold" pitchFamily="34" charset="0"/>
                        </a:rPr>
                        <a:t> semua </a:t>
                      </a:r>
                      <a:r>
                        <a:rPr lang="en-US" sz="1800" dirty="0" smtClean="0">
                          <a:solidFill>
                            <a:schemeClr val="bg1"/>
                          </a:solidFill>
                          <a:latin typeface="Arial Rounded MT Bold" pitchFamily="34" charset="0"/>
                        </a:rPr>
                        <a:t> dosen setiap hari </a:t>
                      </a:r>
                      <a:r>
                        <a:rPr lang="en-US" sz="1800" dirty="0" err="1" smtClean="0">
                          <a:solidFill>
                            <a:schemeClr val="bg1"/>
                          </a:solidFill>
                          <a:latin typeface="Arial Rounded MT Bold" pitchFamily="34" charset="0"/>
                        </a:rPr>
                        <a:t>presensi</a:t>
                      </a:r>
                      <a:r>
                        <a:rPr lang="en-US" sz="1800" dirty="0" smtClean="0">
                          <a:solidFill>
                            <a:schemeClr val="bg1"/>
                          </a:solidFill>
                          <a:latin typeface="Arial Rounded MT Bold" pitchFamily="34" charset="0"/>
                        </a:rPr>
                        <a:t> sebelum jam kerja. Dalam</a:t>
                      </a:r>
                      <a:r>
                        <a:rPr lang="en-US" sz="1800" baseline="0" dirty="0" smtClean="0">
                          <a:solidFill>
                            <a:schemeClr val="bg1"/>
                          </a:solidFill>
                          <a:latin typeface="Arial Rounded MT Bold" pitchFamily="34" charset="0"/>
                        </a:rPr>
                        <a:t> mengajar memberi motivasi dan inspirasi mhs untuk </a:t>
                      </a:r>
                      <a:r>
                        <a:rPr lang="en-US" sz="1800" baseline="0" dirty="0" err="1" smtClean="0">
                          <a:solidFill>
                            <a:schemeClr val="bg1"/>
                          </a:solidFill>
                          <a:latin typeface="Arial Rounded MT Bold" pitchFamily="34" charset="0"/>
                        </a:rPr>
                        <a:t>untuk</a:t>
                      </a:r>
                      <a:r>
                        <a:rPr lang="en-US" sz="1800" baseline="0" dirty="0" smtClean="0">
                          <a:solidFill>
                            <a:schemeClr val="bg1"/>
                          </a:solidFill>
                          <a:latin typeface="Arial Rounded MT Bold" pitchFamily="34" charset="0"/>
                        </a:rPr>
                        <a:t> berkembang. Sebagian besar hasil penelitian  masuk pada jurnal internasional bereputasi, pemikirannya banyak dipakai oleh </a:t>
                      </a:r>
                      <a:r>
                        <a:rPr lang="en-US" sz="2000" baseline="0" dirty="0" smtClean="0">
                          <a:solidFill>
                            <a:schemeClr val="bg1"/>
                          </a:solidFill>
                          <a:latin typeface="Arial Rounded MT Bold" pitchFamily="34" charset="0"/>
                        </a:rPr>
                        <a:t>masyarakat</a:t>
                      </a:r>
                      <a:endParaRPr lang="id-ID" sz="2000" dirty="0">
                        <a:solidFill>
                          <a:schemeClr val="bg1"/>
                        </a:solidFill>
                        <a:latin typeface="Arial Rounded MT Bold" pitchFamily="34" charset="0"/>
                      </a:endParaRPr>
                    </a:p>
                  </a:txBody>
                  <a:tcPr/>
                </a:tc>
              </a:tr>
            </a:tbl>
          </a:graphicData>
        </a:graphic>
      </p:graphicFrame>
      <p:sp>
        <p:nvSpPr>
          <p:cNvPr id="9" name="Rectangle 8"/>
          <p:cNvSpPr/>
          <p:nvPr/>
        </p:nvSpPr>
        <p:spPr>
          <a:xfrm>
            <a:off x="500034" y="5786454"/>
            <a:ext cx="8072494" cy="7858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800" dirty="0">
                <a:solidFill>
                  <a:prstClr val="white"/>
                </a:solidFill>
                <a:latin typeface="Arial Rounded MT Bold" pitchFamily="34" charset="0"/>
              </a:rPr>
              <a:t>KESIMPULAN??</a:t>
            </a:r>
          </a:p>
        </p:txBody>
      </p:sp>
    </p:spTree>
    <p:extLst>
      <p:ext uri="{BB962C8B-B14F-4D97-AF65-F5344CB8AC3E}">
        <p14:creationId xmlns:p14="http://schemas.microsoft.com/office/powerpoint/2010/main" val="1602931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82172" y="2420888"/>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Arial Rounded MT Bold" pitchFamily="34" charset="0"/>
              </a:rPr>
              <a:t>PROPOSAL PENELITIAN DAN PUBLIKASI </a:t>
            </a:r>
            <a:endParaRPr lang="en-US" sz="2000" dirty="0">
              <a:solidFill>
                <a:prstClr val="white"/>
              </a:solidFill>
              <a:latin typeface="Arial Rounded MT Bold" pitchFamily="34" charset="0"/>
              <a:cs typeface="Aharoni" pitchFamily="2" charset="-79"/>
            </a:endParaRPr>
          </a:p>
        </p:txBody>
      </p:sp>
      <p:sp>
        <p:nvSpPr>
          <p:cNvPr id="3" name="Pentagon 2"/>
          <p:cNvSpPr/>
          <p:nvPr/>
        </p:nvSpPr>
        <p:spPr>
          <a:xfrm>
            <a:off x="4086706" y="296652"/>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Arial Rounded MT Bold" pitchFamily="34" charset="0"/>
              </a:rPr>
              <a:t>APA YANG DITELITI, CARA MENELITI</a:t>
            </a:r>
            <a:endParaRPr lang="en-US" sz="2000" dirty="0">
              <a:solidFill>
                <a:prstClr val="white"/>
              </a:solidFill>
              <a:latin typeface="Arial Rounded MT Bold" pitchFamily="34" charset="0"/>
              <a:cs typeface="Aharoni" pitchFamily="2" charset="-79"/>
            </a:endParaRPr>
          </a:p>
        </p:txBody>
      </p:sp>
      <p:sp>
        <p:nvSpPr>
          <p:cNvPr id="4" name="Pentagon 3"/>
          <p:cNvSpPr/>
          <p:nvPr/>
        </p:nvSpPr>
        <p:spPr>
          <a:xfrm>
            <a:off x="4155962" y="4665069"/>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 </a:t>
            </a:r>
            <a:r>
              <a:rPr lang="en-US" dirty="0" smtClean="0">
                <a:solidFill>
                  <a:prstClr val="white"/>
                </a:solidFill>
                <a:latin typeface="Arial Rounded MT Bold" pitchFamily="34" charset="0"/>
              </a:rPr>
              <a:t>PUBLIKASI LUARAN PENELITIAN</a:t>
            </a:r>
            <a:endParaRPr lang="en-US" sz="2000" dirty="0">
              <a:solidFill>
                <a:prstClr val="white"/>
              </a:solidFill>
              <a:latin typeface="Arial Rounded MT Bold" pitchFamily="34" charset="0"/>
              <a:cs typeface="Aharoni" pitchFamily="2" charset="-79"/>
            </a:endParaRPr>
          </a:p>
        </p:txBody>
      </p:sp>
      <p:sp>
        <p:nvSpPr>
          <p:cNvPr id="5" name="Isosceles Triangle 4"/>
          <p:cNvSpPr/>
          <p:nvPr/>
        </p:nvSpPr>
        <p:spPr>
          <a:xfrm rot="16200000">
            <a:off x="1172603" y="2884146"/>
            <a:ext cx="4896544" cy="657659"/>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p:nvPr/>
        </p:nvSpPr>
        <p:spPr>
          <a:xfrm>
            <a:off x="7131413" y="476672"/>
            <a:ext cx="125547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1 -7</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a:off x="7363105" y="2669139"/>
            <a:ext cx="792088" cy="1015663"/>
          </a:xfrm>
          <a:prstGeom prst="rect">
            <a:avLst/>
          </a:prstGeom>
          <a:noFill/>
        </p:spPr>
        <p:txBody>
          <a:bodyPr wrap="square" lIns="91440" tIns="45720" rIns="91440" bIns="45720">
            <a:spAutoFit/>
          </a:bodyPr>
          <a:lstStyle/>
          <a:p>
            <a:pPr algn="ctr"/>
            <a:r>
              <a:rPr lang="en-US" sz="6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endPar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Pentagon 7"/>
          <p:cNvSpPr/>
          <p:nvPr/>
        </p:nvSpPr>
        <p:spPr>
          <a:xfrm>
            <a:off x="4155962" y="2500855"/>
            <a:ext cx="2880320" cy="1512168"/>
          </a:xfrm>
          <a:prstGeom prst="homePlate">
            <a:avLst>
              <a:gd name="adj" fmla="val 2642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Arial Rounded MT Bold" pitchFamily="34" charset="0"/>
              </a:rPr>
              <a:t>CARA MENULIS PROPOSAL PENELITIAN</a:t>
            </a:r>
            <a:endParaRPr lang="en-US" sz="2000" dirty="0">
              <a:solidFill>
                <a:prstClr val="white"/>
              </a:solidFill>
              <a:latin typeface="Arial Rounded MT Bold" pitchFamily="34" charset="0"/>
              <a:cs typeface="Aharoni" pitchFamily="2" charset="-79"/>
            </a:endParaRPr>
          </a:p>
        </p:txBody>
      </p:sp>
      <p:sp>
        <p:nvSpPr>
          <p:cNvPr id="9" name="Rectangle 8"/>
          <p:cNvSpPr/>
          <p:nvPr/>
        </p:nvSpPr>
        <p:spPr>
          <a:xfrm>
            <a:off x="7363105" y="4797152"/>
            <a:ext cx="792088" cy="1015663"/>
          </a:xfrm>
          <a:prstGeom prst="rect">
            <a:avLst/>
          </a:prstGeom>
          <a:noFill/>
        </p:spPr>
        <p:txBody>
          <a:bodyPr wrap="square" lIns="91440" tIns="45720" rIns="91440" bIns="45720">
            <a:spAutoFit/>
          </a:bodyPr>
          <a:lstStyle/>
          <a:p>
            <a:pPr algn="ctr"/>
            <a:r>
              <a:rPr lang="en-US" sz="6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a:t>
            </a:r>
            <a:endPar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93341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00042"/>
            <a:ext cx="3786214" cy="114300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latin typeface="Arial Rounded MT Bold" pitchFamily="34" charset="0"/>
              </a:rPr>
              <a:t>DATA KUANTITATIF KINERJA DOSEN</a:t>
            </a:r>
          </a:p>
        </p:txBody>
      </p:sp>
      <p:graphicFrame>
        <p:nvGraphicFramePr>
          <p:cNvPr id="6" name="Table 5"/>
          <p:cNvGraphicFramePr>
            <a:graphicFrameLocks noGrp="1"/>
          </p:cNvGraphicFramePr>
          <p:nvPr/>
        </p:nvGraphicFramePr>
        <p:xfrm>
          <a:off x="500034" y="2000240"/>
          <a:ext cx="3714777" cy="3571901"/>
        </p:xfrm>
        <a:graphic>
          <a:graphicData uri="http://schemas.openxmlformats.org/drawingml/2006/table">
            <a:tbl>
              <a:tblPr firstRow="1" bandRow="1">
                <a:tableStyleId>{5940675A-B579-460E-94D1-54222C63F5DA}</a:tableStyleId>
              </a:tblPr>
              <a:tblGrid>
                <a:gridCol w="714380"/>
                <a:gridCol w="1762138"/>
                <a:gridCol w="1238259"/>
              </a:tblGrid>
              <a:tr h="740123">
                <a:tc>
                  <a:txBody>
                    <a:bodyPr/>
                    <a:lstStyle/>
                    <a:p>
                      <a:r>
                        <a:rPr lang="id-ID" sz="2000" dirty="0" smtClean="0">
                          <a:latin typeface="Arial Rounded MT Bold" pitchFamily="34" charset="0"/>
                        </a:rPr>
                        <a:t>No</a:t>
                      </a:r>
                      <a:endParaRPr lang="id-ID" sz="2000" dirty="0">
                        <a:latin typeface="Arial Rounded MT Bold" pitchFamily="34" charset="0"/>
                      </a:endParaRPr>
                    </a:p>
                  </a:txBody>
                  <a:tcPr/>
                </a:tc>
                <a:tc>
                  <a:txBody>
                    <a:bodyPr/>
                    <a:lstStyle/>
                    <a:p>
                      <a:r>
                        <a:rPr lang="id-ID" sz="2000" dirty="0" smtClean="0">
                          <a:latin typeface="Arial Rounded MT Bold" pitchFamily="34" charset="0"/>
                        </a:rPr>
                        <a:t>Komponen</a:t>
                      </a:r>
                      <a:r>
                        <a:rPr lang="id-ID" sz="2000" baseline="0" dirty="0" smtClean="0">
                          <a:latin typeface="Arial Rounded MT Bold" pitchFamily="34" charset="0"/>
                        </a:rPr>
                        <a:t> Penilaian</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Nilai</a:t>
                      </a:r>
                      <a:endParaRPr lang="id-ID" sz="2000" dirty="0">
                        <a:latin typeface="Arial Rounded MT Bold" pitchFamily="34" charset="0"/>
                      </a:endParaRPr>
                    </a:p>
                  </a:txBody>
                  <a:tcPr/>
                </a:tc>
              </a:tr>
              <a:tr h="418331">
                <a:tc>
                  <a:txBody>
                    <a:bodyPr/>
                    <a:lstStyle/>
                    <a:p>
                      <a:r>
                        <a:rPr lang="id-ID" sz="2000" dirty="0" smtClean="0">
                          <a:latin typeface="Arial Rounded MT Bold" pitchFamily="34" charset="0"/>
                        </a:rPr>
                        <a:t>1</a:t>
                      </a:r>
                      <a:endParaRPr lang="id-ID" sz="2000" dirty="0">
                        <a:latin typeface="Arial Rounded MT Bold" pitchFamily="34" charset="0"/>
                      </a:endParaRPr>
                    </a:p>
                  </a:txBody>
                  <a:tcPr/>
                </a:tc>
                <a:tc>
                  <a:txBody>
                    <a:bodyPr/>
                    <a:lstStyle/>
                    <a:p>
                      <a:r>
                        <a:rPr lang="id-ID" sz="2000" dirty="0" smtClean="0">
                          <a:latin typeface="Arial Rounded MT Bold" pitchFamily="34" charset="0"/>
                        </a:rPr>
                        <a:t>Presensi</a:t>
                      </a:r>
                      <a:r>
                        <a:rPr lang="id-ID" sz="2000" baseline="0" dirty="0" smtClean="0">
                          <a:latin typeface="Arial Rounded MT Bold" pitchFamily="34" charset="0"/>
                        </a:rPr>
                        <a:t> </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90</a:t>
                      </a:r>
                      <a:endParaRPr lang="id-ID" sz="2000" dirty="0">
                        <a:latin typeface="Arial Rounded MT Bold" pitchFamily="34" charset="0"/>
                      </a:endParaRPr>
                    </a:p>
                  </a:txBody>
                  <a:tcPr/>
                </a:tc>
              </a:tr>
              <a:tr h="418331">
                <a:tc>
                  <a:txBody>
                    <a:bodyPr/>
                    <a:lstStyle/>
                    <a:p>
                      <a:r>
                        <a:rPr lang="id-ID" sz="2000" dirty="0" smtClean="0">
                          <a:latin typeface="Arial Rounded MT Bold" pitchFamily="34" charset="0"/>
                        </a:rPr>
                        <a:t>2</a:t>
                      </a:r>
                      <a:endParaRPr lang="id-ID" sz="2000" dirty="0">
                        <a:latin typeface="Arial Rounded MT Bold" pitchFamily="34" charset="0"/>
                      </a:endParaRPr>
                    </a:p>
                  </a:txBody>
                  <a:tcPr/>
                </a:tc>
                <a:tc>
                  <a:txBody>
                    <a:bodyPr/>
                    <a:lstStyle/>
                    <a:p>
                      <a:r>
                        <a:rPr lang="id-ID" sz="2000" dirty="0" smtClean="0">
                          <a:latin typeface="Arial Rounded MT Bold" pitchFamily="34" charset="0"/>
                        </a:rPr>
                        <a:t>Dikjar</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85</a:t>
                      </a:r>
                      <a:endParaRPr lang="id-ID" sz="2000" dirty="0">
                        <a:latin typeface="Arial Rounded MT Bold" pitchFamily="34" charset="0"/>
                      </a:endParaRPr>
                    </a:p>
                  </a:txBody>
                  <a:tcPr/>
                </a:tc>
              </a:tr>
              <a:tr h="418331">
                <a:tc>
                  <a:txBody>
                    <a:bodyPr/>
                    <a:lstStyle/>
                    <a:p>
                      <a:r>
                        <a:rPr lang="id-ID" sz="2000" dirty="0" smtClean="0">
                          <a:latin typeface="Arial Rounded MT Bold" pitchFamily="34" charset="0"/>
                        </a:rPr>
                        <a:t>3</a:t>
                      </a:r>
                      <a:endParaRPr lang="id-ID" sz="2000" dirty="0">
                        <a:latin typeface="Arial Rounded MT Bold" pitchFamily="34" charset="0"/>
                      </a:endParaRPr>
                    </a:p>
                  </a:txBody>
                  <a:tcPr/>
                </a:tc>
                <a:tc>
                  <a:txBody>
                    <a:bodyPr/>
                    <a:lstStyle/>
                    <a:p>
                      <a:r>
                        <a:rPr lang="id-ID" sz="2000" dirty="0" smtClean="0">
                          <a:latin typeface="Arial Rounded MT Bold" pitchFamily="34" charset="0"/>
                        </a:rPr>
                        <a:t>Penelitian</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90</a:t>
                      </a:r>
                      <a:endParaRPr lang="id-ID" sz="2000" dirty="0">
                        <a:latin typeface="Arial Rounded MT Bold" pitchFamily="34" charset="0"/>
                      </a:endParaRPr>
                    </a:p>
                  </a:txBody>
                  <a:tcPr/>
                </a:tc>
              </a:tr>
              <a:tr h="740123">
                <a:tc>
                  <a:txBody>
                    <a:bodyPr/>
                    <a:lstStyle/>
                    <a:p>
                      <a:r>
                        <a:rPr lang="id-ID" sz="2000" dirty="0" smtClean="0">
                          <a:latin typeface="Arial Rounded MT Bold" pitchFamily="34" charset="0"/>
                        </a:rPr>
                        <a:t>4</a:t>
                      </a:r>
                      <a:endParaRPr lang="id-ID" sz="2000" dirty="0">
                        <a:latin typeface="Arial Rounded MT Bold" pitchFamily="34" charset="0"/>
                      </a:endParaRPr>
                    </a:p>
                  </a:txBody>
                  <a:tcPr/>
                </a:tc>
                <a:tc>
                  <a:txBody>
                    <a:bodyPr/>
                    <a:lstStyle/>
                    <a:p>
                      <a:r>
                        <a:rPr lang="id-ID" sz="2000" dirty="0" smtClean="0">
                          <a:latin typeface="Arial Rounded MT Bold" pitchFamily="34" charset="0"/>
                        </a:rPr>
                        <a:t>Pengabdian masy</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85</a:t>
                      </a:r>
                      <a:endParaRPr lang="id-ID" sz="2000" dirty="0">
                        <a:latin typeface="Arial Rounded MT Bold" pitchFamily="34" charset="0"/>
                      </a:endParaRPr>
                    </a:p>
                  </a:txBody>
                  <a:tcPr/>
                </a:tc>
              </a:tr>
              <a:tr h="418331">
                <a:tc>
                  <a:txBody>
                    <a:bodyPr/>
                    <a:lstStyle/>
                    <a:p>
                      <a:r>
                        <a:rPr lang="id-ID" sz="2000" dirty="0" smtClean="0">
                          <a:latin typeface="Arial Rounded MT Bold" pitchFamily="34" charset="0"/>
                        </a:rPr>
                        <a:t>5</a:t>
                      </a:r>
                      <a:endParaRPr lang="id-ID" sz="2000" dirty="0">
                        <a:latin typeface="Arial Rounded MT Bold" pitchFamily="34" charset="0"/>
                      </a:endParaRPr>
                    </a:p>
                  </a:txBody>
                  <a:tcPr/>
                </a:tc>
                <a:tc>
                  <a:txBody>
                    <a:bodyPr/>
                    <a:lstStyle/>
                    <a:p>
                      <a:r>
                        <a:rPr lang="id-ID" sz="2000" dirty="0" smtClean="0">
                          <a:latin typeface="Arial Rounded MT Bold" pitchFamily="34" charset="0"/>
                        </a:rPr>
                        <a:t>Komitmen</a:t>
                      </a:r>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85</a:t>
                      </a:r>
                      <a:endParaRPr lang="id-ID" sz="2000" dirty="0">
                        <a:latin typeface="Arial Rounded MT Bold" pitchFamily="34" charset="0"/>
                      </a:endParaRPr>
                    </a:p>
                  </a:txBody>
                  <a:tcPr/>
                </a:tc>
              </a:tr>
              <a:tr h="418331">
                <a:tc gridSpan="2">
                  <a:txBody>
                    <a:bodyPr/>
                    <a:lstStyle/>
                    <a:p>
                      <a:r>
                        <a:rPr lang="id-ID" sz="2000" dirty="0" smtClean="0">
                          <a:latin typeface="Arial Rounded MT Bold" pitchFamily="34" charset="0"/>
                        </a:rPr>
                        <a:t>Rata-rata </a:t>
                      </a:r>
                      <a:endParaRPr lang="id-ID" sz="2000" dirty="0">
                        <a:latin typeface="Arial Rounded MT Bold" pitchFamily="34" charset="0"/>
                      </a:endParaRPr>
                    </a:p>
                  </a:txBody>
                  <a:tcPr/>
                </a:tc>
                <a:tc hMerge="1">
                  <a:txBody>
                    <a:bodyPr/>
                    <a:lstStyle/>
                    <a:p>
                      <a:endParaRPr lang="id-ID" sz="2000" dirty="0">
                        <a:latin typeface="Arial Rounded MT Bold" pitchFamily="34" charset="0"/>
                      </a:endParaRPr>
                    </a:p>
                  </a:txBody>
                  <a:tcPr/>
                </a:tc>
                <a:tc>
                  <a:txBody>
                    <a:bodyPr/>
                    <a:lstStyle/>
                    <a:p>
                      <a:pPr algn="ctr"/>
                      <a:r>
                        <a:rPr lang="id-ID" sz="2000" dirty="0" smtClean="0">
                          <a:latin typeface="Arial Rounded MT Bold" pitchFamily="34" charset="0"/>
                        </a:rPr>
                        <a:t>87</a:t>
                      </a:r>
                      <a:endParaRPr lang="id-ID" sz="2000" dirty="0">
                        <a:latin typeface="Arial Rounded MT Bold" pitchFamily="34" charset="0"/>
                      </a:endParaRPr>
                    </a:p>
                  </a:txBody>
                  <a:tcPr/>
                </a:tc>
              </a:tr>
            </a:tbl>
          </a:graphicData>
        </a:graphic>
      </p:graphicFrame>
      <p:sp>
        <p:nvSpPr>
          <p:cNvPr id="7" name="Rectangle 6"/>
          <p:cNvSpPr/>
          <p:nvPr/>
        </p:nvSpPr>
        <p:spPr>
          <a:xfrm>
            <a:off x="4786314" y="500042"/>
            <a:ext cx="3786214" cy="114300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latin typeface="Arial Rounded MT Bold" pitchFamily="34" charset="0"/>
              </a:rPr>
              <a:t>DATA  KUALITATIF KINERJA DOSEN</a:t>
            </a:r>
          </a:p>
        </p:txBody>
      </p:sp>
      <p:graphicFrame>
        <p:nvGraphicFramePr>
          <p:cNvPr id="8" name="Table 7"/>
          <p:cNvGraphicFramePr>
            <a:graphicFrameLocks noGrp="1"/>
          </p:cNvGraphicFramePr>
          <p:nvPr/>
        </p:nvGraphicFramePr>
        <p:xfrm>
          <a:off x="4786314" y="2000240"/>
          <a:ext cx="3714777" cy="3571900"/>
        </p:xfrm>
        <a:graphic>
          <a:graphicData uri="http://schemas.openxmlformats.org/drawingml/2006/table">
            <a:tbl>
              <a:tblPr firstRow="1" bandRow="1">
                <a:tableStyleId>{5940675A-B579-460E-94D1-54222C63F5DA}</a:tableStyleId>
              </a:tblPr>
              <a:tblGrid>
                <a:gridCol w="3714777"/>
              </a:tblGrid>
              <a:tr h="855768">
                <a:tc>
                  <a:txBody>
                    <a:bodyPr/>
                    <a:lstStyle/>
                    <a:p>
                      <a:r>
                        <a:rPr lang="id-ID" sz="2000" dirty="0" smtClean="0">
                          <a:latin typeface="Arial Rounded MT Bold" pitchFamily="34" charset="0"/>
                        </a:rPr>
                        <a:t>Data</a:t>
                      </a:r>
                      <a:r>
                        <a:rPr lang="id-ID" sz="2000" baseline="0" dirty="0" smtClean="0">
                          <a:latin typeface="Arial Rounded MT Bold" pitchFamily="34" charset="0"/>
                        </a:rPr>
                        <a:t> Kualitatif, hasil pengamatan &amp; wawancara</a:t>
                      </a:r>
                      <a:endParaRPr lang="id-ID" sz="2000" dirty="0">
                        <a:latin typeface="Arial Rounded MT Bold" pitchFamily="34" charset="0"/>
                      </a:endParaRPr>
                    </a:p>
                  </a:txBody>
                  <a:tcPr/>
                </a:tc>
              </a:tr>
              <a:tr h="2716132">
                <a:tc>
                  <a:txBody>
                    <a:bodyPr/>
                    <a:lstStyle/>
                    <a:p>
                      <a:r>
                        <a:rPr lang="id-ID" sz="2000" dirty="0" smtClean="0">
                          <a:latin typeface="Arial Rounded MT Bold" pitchFamily="34" charset="0"/>
                        </a:rPr>
                        <a:t>Dosen</a:t>
                      </a:r>
                      <a:r>
                        <a:rPr lang="id-ID" sz="2000" baseline="0" dirty="0" smtClean="0">
                          <a:latin typeface="Arial Rounded MT Bold" pitchFamily="34" charset="0"/>
                        </a:rPr>
                        <a:t> jarang di tempat,  materi ajar kuno, mhs yg diajar ngantuk, PR tidak dikoreksi, soal ujian itu-itu saja, penelitian dan pengabdian dikerjakan temannya,  jarang hadir di rapat kalau tdk ada hr</a:t>
                      </a:r>
                      <a:endParaRPr lang="id-ID" sz="2000" dirty="0">
                        <a:latin typeface="Arial Rounded MT Bold" pitchFamily="34" charset="0"/>
                      </a:endParaRPr>
                    </a:p>
                  </a:txBody>
                  <a:tcPr/>
                </a:tc>
              </a:tr>
            </a:tbl>
          </a:graphicData>
        </a:graphic>
      </p:graphicFrame>
      <p:sp>
        <p:nvSpPr>
          <p:cNvPr id="9" name="Rectangle 8"/>
          <p:cNvSpPr/>
          <p:nvPr/>
        </p:nvSpPr>
        <p:spPr>
          <a:xfrm>
            <a:off x="500034" y="5786454"/>
            <a:ext cx="8072494" cy="7858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800" dirty="0">
                <a:solidFill>
                  <a:prstClr val="white"/>
                </a:solidFill>
                <a:latin typeface="Arial Rounded MT Bold" pitchFamily="34" charset="0"/>
              </a:rPr>
              <a:t>KESIMPULAN??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85728"/>
            <a:ext cx="3786214" cy="135732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id-ID" sz="2000" dirty="0">
                <a:solidFill>
                  <a:prstClr val="white"/>
                </a:solidFill>
                <a:latin typeface="Arial Rounded MT Bold" pitchFamily="34" charset="0"/>
              </a:rPr>
              <a:t>DATA </a:t>
            </a:r>
            <a:r>
              <a:rPr lang="en-ID" sz="2000" dirty="0" smtClean="0">
                <a:solidFill>
                  <a:prstClr val="white"/>
                </a:solidFill>
                <a:latin typeface="Arial Rounded MT Bold" pitchFamily="34" charset="0"/>
              </a:rPr>
              <a:t>KUANTITATIF</a:t>
            </a:r>
          </a:p>
          <a:p>
            <a:pPr fontAlgn="auto">
              <a:spcBef>
                <a:spcPts val="0"/>
              </a:spcBef>
              <a:spcAft>
                <a:spcPts val="0"/>
              </a:spcAft>
            </a:pPr>
            <a:r>
              <a:rPr lang="id-ID" sz="2000" dirty="0" smtClean="0">
                <a:solidFill>
                  <a:prstClr val="white"/>
                </a:solidFill>
                <a:latin typeface="Arial Rounded MT Bold" pitchFamily="34" charset="0"/>
              </a:rPr>
              <a:t>PENGARUH </a:t>
            </a:r>
            <a:r>
              <a:rPr lang="id-ID" sz="2000" dirty="0">
                <a:solidFill>
                  <a:prstClr val="white"/>
                </a:solidFill>
                <a:latin typeface="Arial Rounded MT Bold" pitchFamily="34" charset="0"/>
              </a:rPr>
              <a:t>KEPEMIMPINAN DAN  BUDAYA KERJA THD PRESTASI KERJA</a:t>
            </a:r>
          </a:p>
        </p:txBody>
      </p:sp>
      <p:sp>
        <p:nvSpPr>
          <p:cNvPr id="7" name="Rectangle 6"/>
          <p:cNvSpPr/>
          <p:nvPr/>
        </p:nvSpPr>
        <p:spPr>
          <a:xfrm>
            <a:off x="4786314" y="285728"/>
            <a:ext cx="3786214" cy="135732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latin typeface="Arial Rounded MT Bold" pitchFamily="34" charset="0"/>
              </a:rPr>
              <a:t>DATA KUALITATIF</a:t>
            </a:r>
          </a:p>
        </p:txBody>
      </p:sp>
      <p:graphicFrame>
        <p:nvGraphicFramePr>
          <p:cNvPr id="8" name="Table 7"/>
          <p:cNvGraphicFramePr>
            <a:graphicFrameLocks noGrp="1"/>
          </p:cNvGraphicFramePr>
          <p:nvPr/>
        </p:nvGraphicFramePr>
        <p:xfrm>
          <a:off x="4786314" y="2000240"/>
          <a:ext cx="3714777" cy="3571900"/>
        </p:xfrm>
        <a:graphic>
          <a:graphicData uri="http://schemas.openxmlformats.org/drawingml/2006/table">
            <a:tbl>
              <a:tblPr firstRow="1" bandRow="1">
                <a:tableStyleId>{5940675A-B579-460E-94D1-54222C63F5DA}</a:tableStyleId>
              </a:tblPr>
              <a:tblGrid>
                <a:gridCol w="3714777"/>
              </a:tblGrid>
              <a:tr h="3571900">
                <a:tc>
                  <a:txBody>
                    <a:bodyPr/>
                    <a:lstStyle/>
                    <a:p>
                      <a:r>
                        <a:rPr lang="id-ID" sz="2000" dirty="0" smtClean="0">
                          <a:latin typeface="Arial Rounded MT Bold" pitchFamily="34" charset="0"/>
                        </a:rPr>
                        <a:t>Kepemimpinan dan suasana </a:t>
                      </a:r>
                      <a:r>
                        <a:rPr lang="id-ID" sz="2000" baseline="0" dirty="0" smtClean="0">
                          <a:latin typeface="Arial Rounded MT Bold" pitchFamily="34" charset="0"/>
                        </a:rPr>
                        <a:t> kerja di kantor menyenangkan. Walaupun pimpinan tdk ada, para pegawai tetap kerja dengan baik.  Hubungan sesama teman baik, kebiasaan kerja yg   sudah baik  membuat para pegawai tidak perlu diawasi  dalam pelaksanaan kerjanya </a:t>
                      </a:r>
                      <a:endParaRPr lang="id-ID" sz="2000" dirty="0">
                        <a:latin typeface="Arial Rounded MT Bold" pitchFamily="34" charset="0"/>
                      </a:endParaRPr>
                    </a:p>
                  </a:txBody>
                  <a:tcPr/>
                </a:tc>
              </a:tr>
            </a:tbl>
          </a:graphicData>
        </a:graphic>
      </p:graphicFrame>
      <p:sp>
        <p:nvSpPr>
          <p:cNvPr id="9" name="Rectangle 8"/>
          <p:cNvSpPr/>
          <p:nvPr/>
        </p:nvSpPr>
        <p:spPr>
          <a:xfrm>
            <a:off x="500034" y="5786454"/>
            <a:ext cx="8072494" cy="78581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800" dirty="0">
                <a:solidFill>
                  <a:prstClr val="white"/>
                </a:solidFill>
                <a:latin typeface="Arial Rounded MT Bold" pitchFamily="34" charset="0"/>
              </a:rPr>
              <a:t>KESIMPULAN??</a:t>
            </a:r>
          </a:p>
        </p:txBody>
      </p:sp>
      <p:sp>
        <p:nvSpPr>
          <p:cNvPr id="10" name="Rounded Rectangle 9"/>
          <p:cNvSpPr/>
          <p:nvPr/>
        </p:nvSpPr>
        <p:spPr>
          <a:xfrm>
            <a:off x="571472" y="2143116"/>
            <a:ext cx="1214446" cy="928694"/>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3200" dirty="0">
                <a:solidFill>
                  <a:prstClr val="white"/>
                </a:solidFill>
                <a:latin typeface="Arial Rounded MT Bold" pitchFamily="34" charset="0"/>
              </a:rPr>
              <a:t>X</a:t>
            </a:r>
            <a:r>
              <a:rPr lang="id-ID" sz="3200" baseline="-25000" dirty="0">
                <a:solidFill>
                  <a:prstClr val="white"/>
                </a:solidFill>
                <a:latin typeface="Arial Rounded MT Bold" pitchFamily="34" charset="0"/>
              </a:rPr>
              <a:t>1</a:t>
            </a:r>
          </a:p>
        </p:txBody>
      </p:sp>
      <p:sp>
        <p:nvSpPr>
          <p:cNvPr id="11" name="Rounded Rectangle 10"/>
          <p:cNvSpPr/>
          <p:nvPr/>
        </p:nvSpPr>
        <p:spPr>
          <a:xfrm>
            <a:off x="642910" y="4000504"/>
            <a:ext cx="1214446" cy="928694"/>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3200" dirty="0">
                <a:solidFill>
                  <a:prstClr val="white"/>
                </a:solidFill>
                <a:latin typeface="Arial Rounded MT Bold" pitchFamily="34" charset="0"/>
              </a:rPr>
              <a:t>X</a:t>
            </a:r>
            <a:r>
              <a:rPr lang="id-ID" sz="3200" baseline="-25000" dirty="0">
                <a:solidFill>
                  <a:prstClr val="white"/>
                </a:solidFill>
                <a:latin typeface="Arial Rounded MT Bold" pitchFamily="34" charset="0"/>
              </a:rPr>
              <a:t>2</a:t>
            </a:r>
          </a:p>
        </p:txBody>
      </p:sp>
      <p:sp>
        <p:nvSpPr>
          <p:cNvPr id="12" name="Rounded Rectangle 11"/>
          <p:cNvSpPr/>
          <p:nvPr/>
        </p:nvSpPr>
        <p:spPr>
          <a:xfrm>
            <a:off x="3143240" y="3143248"/>
            <a:ext cx="1214446" cy="928694"/>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3200" dirty="0">
                <a:solidFill>
                  <a:prstClr val="white"/>
                </a:solidFill>
                <a:latin typeface="Arial Rounded MT Bold" pitchFamily="34" charset="0"/>
              </a:rPr>
              <a:t>Y</a:t>
            </a:r>
          </a:p>
        </p:txBody>
      </p:sp>
      <p:cxnSp>
        <p:nvCxnSpPr>
          <p:cNvPr id="14" name="Straight Arrow Connector 13"/>
          <p:cNvCxnSpPr>
            <a:endCxn id="12" idx="1"/>
          </p:cNvCxnSpPr>
          <p:nvPr/>
        </p:nvCxnSpPr>
        <p:spPr>
          <a:xfrm>
            <a:off x="1785918" y="2500306"/>
            <a:ext cx="1357322" cy="1107289"/>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1857356" y="3607595"/>
            <a:ext cx="1285884" cy="821537"/>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43108" y="2500306"/>
            <a:ext cx="928694" cy="400110"/>
          </a:xfrm>
          <a:prstGeom prst="rect">
            <a:avLst/>
          </a:prstGeom>
          <a:noFill/>
        </p:spPr>
        <p:txBody>
          <a:bodyPr wrap="square" rtlCol="0">
            <a:spAutoFit/>
          </a:bodyPr>
          <a:lstStyle/>
          <a:p>
            <a:pPr fontAlgn="auto">
              <a:spcBef>
                <a:spcPts val="0"/>
              </a:spcBef>
              <a:spcAft>
                <a:spcPts val="0"/>
              </a:spcAft>
            </a:pPr>
            <a:r>
              <a:rPr lang="id-ID" sz="2000" dirty="0">
                <a:solidFill>
                  <a:prstClr val="black"/>
                </a:solidFill>
                <a:latin typeface="Calibri"/>
              </a:rPr>
              <a:t>0,8</a:t>
            </a:r>
          </a:p>
        </p:txBody>
      </p:sp>
      <p:sp>
        <p:nvSpPr>
          <p:cNvPr id="20" name="TextBox 19"/>
          <p:cNvSpPr txBox="1"/>
          <p:nvPr/>
        </p:nvSpPr>
        <p:spPr>
          <a:xfrm>
            <a:off x="2071670" y="4357694"/>
            <a:ext cx="928694" cy="400110"/>
          </a:xfrm>
          <a:prstGeom prst="rect">
            <a:avLst/>
          </a:prstGeom>
          <a:noFill/>
        </p:spPr>
        <p:txBody>
          <a:bodyPr wrap="square" rtlCol="0">
            <a:spAutoFit/>
          </a:bodyPr>
          <a:lstStyle/>
          <a:p>
            <a:pPr fontAlgn="auto">
              <a:spcBef>
                <a:spcPts val="0"/>
              </a:spcBef>
              <a:spcAft>
                <a:spcPts val="0"/>
              </a:spcAft>
            </a:pPr>
            <a:r>
              <a:rPr lang="id-ID" sz="2000" dirty="0">
                <a:solidFill>
                  <a:prstClr val="black"/>
                </a:solidFill>
                <a:latin typeface="Calibri"/>
              </a:rPr>
              <a:t>0,7</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81000" y="1143000"/>
            <a:ext cx="1828800" cy="1143000"/>
          </a:xfrm>
          <a:prstGeom prst="homePlate">
            <a:avLst>
              <a:gd name="adj" fmla="val 10635"/>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Masalah</a:t>
            </a:r>
            <a:r>
              <a:rPr lang="en-US" dirty="0">
                <a:solidFill>
                  <a:prstClr val="white"/>
                </a:solidFill>
              </a:rPr>
              <a:t> </a:t>
            </a:r>
            <a:r>
              <a:rPr lang="en-US" dirty="0" err="1">
                <a:solidFill>
                  <a:prstClr val="white"/>
                </a:solidFill>
              </a:rPr>
              <a:t>dan</a:t>
            </a:r>
            <a:r>
              <a:rPr lang="en-US" dirty="0">
                <a:solidFill>
                  <a:prstClr val="white"/>
                </a:solidFill>
              </a:rPr>
              <a:t> </a:t>
            </a:r>
            <a:r>
              <a:rPr lang="en-US" dirty="0" err="1">
                <a:solidFill>
                  <a:prstClr val="white"/>
                </a:solidFill>
              </a:rPr>
              <a:t>Potensi</a:t>
            </a:r>
            <a:endParaRPr lang="en-US" dirty="0">
              <a:solidFill>
                <a:prstClr val="white"/>
              </a:solidFill>
            </a:endParaRPr>
          </a:p>
        </p:txBody>
      </p:sp>
      <p:sp>
        <p:nvSpPr>
          <p:cNvPr id="5" name="Pentagon 4"/>
          <p:cNvSpPr/>
          <p:nvPr/>
        </p:nvSpPr>
        <p:spPr>
          <a:xfrm>
            <a:off x="2362200" y="1143000"/>
            <a:ext cx="1828800" cy="1143000"/>
          </a:xfrm>
          <a:prstGeom prst="homePlate">
            <a:avLst>
              <a:gd name="adj" fmla="val 20794"/>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Kajian</a:t>
            </a:r>
            <a:r>
              <a:rPr lang="en-US" dirty="0">
                <a:solidFill>
                  <a:prstClr val="white"/>
                </a:solidFill>
              </a:rPr>
              <a:t> </a:t>
            </a:r>
            <a:r>
              <a:rPr lang="en-US" dirty="0" err="1">
                <a:solidFill>
                  <a:prstClr val="white"/>
                </a:solidFill>
              </a:rPr>
              <a:t>Teori</a:t>
            </a:r>
            <a:endParaRPr lang="en-US" dirty="0">
              <a:solidFill>
                <a:prstClr val="white"/>
              </a:solidFill>
            </a:endParaRPr>
          </a:p>
        </p:txBody>
      </p:sp>
      <p:sp>
        <p:nvSpPr>
          <p:cNvPr id="6" name="Pentagon 5"/>
          <p:cNvSpPr/>
          <p:nvPr/>
        </p:nvSpPr>
        <p:spPr>
          <a:xfrm>
            <a:off x="4343400" y="1143000"/>
            <a:ext cx="1828800" cy="1143000"/>
          </a:xfrm>
          <a:prstGeom prst="homePlate">
            <a:avLst>
              <a:gd name="adj" fmla="val 20794"/>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a:t>
            </a:r>
            <a:r>
              <a:rPr lang="en-US" dirty="0" err="1">
                <a:solidFill>
                  <a:prstClr val="white"/>
                </a:solidFill>
              </a:rPr>
              <a:t>analisis</a:t>
            </a:r>
            <a:r>
              <a:rPr lang="en-US" dirty="0">
                <a:solidFill>
                  <a:prstClr val="white"/>
                </a:solidFill>
              </a:rPr>
              <a:t> data </a:t>
            </a:r>
            <a:r>
              <a:rPr lang="en-US" dirty="0" err="1">
                <a:solidFill>
                  <a:prstClr val="white"/>
                </a:solidFill>
              </a:rPr>
              <a:t>kualitatif</a:t>
            </a:r>
            <a:r>
              <a:rPr lang="en-US" dirty="0">
                <a:solidFill>
                  <a:prstClr val="white"/>
                </a:solidFill>
              </a:rPr>
              <a:t> </a:t>
            </a:r>
          </a:p>
        </p:txBody>
      </p:sp>
      <p:sp>
        <p:nvSpPr>
          <p:cNvPr id="7" name="Pentagon 6"/>
          <p:cNvSpPr/>
          <p:nvPr/>
        </p:nvSpPr>
        <p:spPr>
          <a:xfrm>
            <a:off x="6400800" y="1143000"/>
            <a:ext cx="1828800" cy="1143000"/>
          </a:xfrm>
          <a:prstGeom prst="homePlate">
            <a:avLst>
              <a:gd name="adj" fmla="val 20794"/>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Temuan </a:t>
            </a:r>
            <a:r>
              <a:rPr lang="en-US" dirty="0">
                <a:solidFill>
                  <a:prstClr val="white"/>
                </a:solidFill>
              </a:rPr>
              <a:t>Hipotesis </a:t>
            </a:r>
          </a:p>
        </p:txBody>
      </p:sp>
      <p:sp>
        <p:nvSpPr>
          <p:cNvPr id="8" name="Pentagon 7"/>
          <p:cNvSpPr/>
          <p:nvPr/>
        </p:nvSpPr>
        <p:spPr>
          <a:xfrm>
            <a:off x="381000" y="4267200"/>
            <a:ext cx="1828800" cy="1143000"/>
          </a:xfrm>
          <a:prstGeom prst="homePlate">
            <a:avLst>
              <a:gd name="adj" fmla="val 2079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Populasi</a:t>
            </a:r>
            <a:r>
              <a:rPr lang="en-US" dirty="0">
                <a:solidFill>
                  <a:prstClr val="white"/>
                </a:solidFill>
              </a:rPr>
              <a:t> </a:t>
            </a:r>
            <a:r>
              <a:rPr lang="en-US" dirty="0" err="1">
                <a:solidFill>
                  <a:prstClr val="white"/>
                </a:solidFill>
              </a:rPr>
              <a:t>dan</a:t>
            </a:r>
            <a:r>
              <a:rPr lang="en-US" dirty="0">
                <a:solidFill>
                  <a:prstClr val="white"/>
                </a:solidFill>
              </a:rPr>
              <a:t> </a:t>
            </a:r>
            <a:r>
              <a:rPr lang="en-US" dirty="0" err="1">
                <a:solidFill>
                  <a:prstClr val="white"/>
                </a:solidFill>
              </a:rPr>
              <a:t>sampel</a:t>
            </a:r>
            <a:endParaRPr lang="en-US" dirty="0">
              <a:solidFill>
                <a:prstClr val="white"/>
              </a:solidFill>
            </a:endParaRPr>
          </a:p>
        </p:txBody>
      </p:sp>
      <p:sp>
        <p:nvSpPr>
          <p:cNvPr id="9" name="Pentagon 8"/>
          <p:cNvSpPr/>
          <p:nvPr/>
        </p:nvSpPr>
        <p:spPr>
          <a:xfrm>
            <a:off x="2362200" y="4267200"/>
            <a:ext cx="1828800" cy="1143000"/>
          </a:xfrm>
          <a:prstGeom prst="homePlate">
            <a:avLst>
              <a:gd name="adj" fmla="val 2079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Data</a:t>
            </a:r>
          </a:p>
        </p:txBody>
      </p:sp>
      <p:sp>
        <p:nvSpPr>
          <p:cNvPr id="10" name="Pentagon 9"/>
          <p:cNvSpPr/>
          <p:nvPr/>
        </p:nvSpPr>
        <p:spPr>
          <a:xfrm>
            <a:off x="4343400" y="4267200"/>
            <a:ext cx="1828800" cy="1143000"/>
          </a:xfrm>
          <a:prstGeom prst="homePlate">
            <a:avLst>
              <a:gd name="adj" fmla="val 2079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Analisis</a:t>
            </a:r>
            <a:r>
              <a:rPr lang="en-US" dirty="0">
                <a:solidFill>
                  <a:prstClr val="white"/>
                </a:solidFill>
              </a:rPr>
              <a:t> data </a:t>
            </a:r>
            <a:r>
              <a:rPr lang="en-US" dirty="0" err="1">
                <a:solidFill>
                  <a:prstClr val="white"/>
                </a:solidFill>
              </a:rPr>
              <a:t>kualitatif-kuantitatif</a:t>
            </a:r>
            <a:endParaRPr lang="en-US" dirty="0">
              <a:solidFill>
                <a:prstClr val="white"/>
              </a:solidFill>
            </a:endParaRPr>
          </a:p>
        </p:txBody>
      </p:sp>
      <p:sp>
        <p:nvSpPr>
          <p:cNvPr id="11" name="Pentagon 10"/>
          <p:cNvSpPr/>
          <p:nvPr/>
        </p:nvSpPr>
        <p:spPr>
          <a:xfrm>
            <a:off x="6400800" y="4267200"/>
            <a:ext cx="1828800" cy="1143000"/>
          </a:xfrm>
          <a:prstGeom prst="homePlate">
            <a:avLst>
              <a:gd name="adj" fmla="val 20794"/>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Kesimpulan</a:t>
            </a:r>
            <a:r>
              <a:rPr lang="en-US" dirty="0">
                <a:solidFill>
                  <a:prstClr val="white"/>
                </a:solidFill>
              </a:rPr>
              <a:t> </a:t>
            </a:r>
            <a:r>
              <a:rPr lang="en-US" dirty="0" err="1">
                <a:solidFill>
                  <a:prstClr val="white"/>
                </a:solidFill>
              </a:rPr>
              <a:t>dan</a:t>
            </a:r>
            <a:r>
              <a:rPr lang="en-US" dirty="0">
                <a:solidFill>
                  <a:prstClr val="white"/>
                </a:solidFill>
              </a:rPr>
              <a:t> Saran</a:t>
            </a:r>
          </a:p>
        </p:txBody>
      </p:sp>
      <p:cxnSp>
        <p:nvCxnSpPr>
          <p:cNvPr id="16" name="Straight Arrow Connector 15"/>
          <p:cNvCxnSpPr/>
          <p:nvPr/>
        </p:nvCxnSpPr>
        <p:spPr>
          <a:xfrm flipH="1">
            <a:off x="1066800" y="3314700"/>
            <a:ext cx="6629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 Single Corner Rectangle 11"/>
          <p:cNvSpPr/>
          <p:nvPr/>
        </p:nvSpPr>
        <p:spPr>
          <a:xfrm>
            <a:off x="1447800" y="2895600"/>
            <a:ext cx="5867400" cy="609600"/>
          </a:xfrm>
          <a:prstGeom prst="round1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black"/>
                </a:solidFill>
              </a:rPr>
              <a:t>Metode</a:t>
            </a:r>
            <a:r>
              <a:rPr lang="en-US" dirty="0">
                <a:solidFill>
                  <a:prstClr val="black"/>
                </a:solidFill>
              </a:rPr>
              <a:t> </a:t>
            </a:r>
            <a:r>
              <a:rPr lang="en-US" dirty="0" err="1">
                <a:solidFill>
                  <a:prstClr val="black"/>
                </a:solidFill>
              </a:rPr>
              <a:t>Kuantitatif</a:t>
            </a:r>
            <a:r>
              <a:rPr lang="en-US" dirty="0">
                <a:solidFill>
                  <a:prstClr val="black"/>
                </a:solidFill>
              </a:rPr>
              <a:t> </a:t>
            </a:r>
            <a:r>
              <a:rPr lang="en-US" dirty="0" err="1">
                <a:solidFill>
                  <a:prstClr val="black"/>
                </a:solidFill>
              </a:rPr>
              <a:t>Untuk</a:t>
            </a:r>
            <a:r>
              <a:rPr lang="en-US" dirty="0">
                <a:solidFill>
                  <a:prstClr val="black"/>
                </a:solidFill>
              </a:rPr>
              <a:t> </a:t>
            </a:r>
            <a:r>
              <a:rPr lang="en-US" dirty="0" err="1">
                <a:solidFill>
                  <a:prstClr val="black"/>
                </a:solidFill>
              </a:rPr>
              <a:t>Menguji</a:t>
            </a:r>
            <a:r>
              <a:rPr lang="en-US" dirty="0">
                <a:solidFill>
                  <a:prstClr val="black"/>
                </a:solidFill>
              </a:rPr>
              <a:t> </a:t>
            </a:r>
            <a:r>
              <a:rPr lang="en-US" dirty="0" err="1">
                <a:solidFill>
                  <a:prstClr val="black"/>
                </a:solidFill>
              </a:rPr>
              <a:t>Hipotesis</a:t>
            </a:r>
            <a:endParaRPr lang="en-US" dirty="0">
              <a:solidFill>
                <a:prstClr val="black"/>
              </a:solidFill>
            </a:endParaRPr>
          </a:p>
        </p:txBody>
      </p:sp>
      <p:cxnSp>
        <p:nvCxnSpPr>
          <p:cNvPr id="14" name="Straight Arrow Connector 13"/>
          <p:cNvCxnSpPr/>
          <p:nvPr/>
        </p:nvCxnSpPr>
        <p:spPr>
          <a:xfrm>
            <a:off x="7696200" y="2286000"/>
            <a:ext cx="0" cy="1028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66800" y="3314700"/>
            <a:ext cx="0" cy="952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62743" y="6052066"/>
            <a:ext cx="6934200"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Arial Rounded MT Bold" pitchFamily="34" charset="0"/>
              </a:rPr>
              <a:t>METODE KOMBINASI MODEL SEQUENTIAL EXPLORATORY</a:t>
            </a:r>
            <a:endParaRPr lang="en-US" dirty="0">
              <a:solidFill>
                <a:prstClr val="white"/>
              </a:solidFill>
              <a:latin typeface="Arial Rounded MT Bold" pitchFamily="34" charset="0"/>
            </a:endParaRPr>
          </a:p>
        </p:txBody>
      </p:sp>
    </p:spTree>
    <p:extLst>
      <p:ext uri="{BB962C8B-B14F-4D97-AF65-F5344CB8AC3E}">
        <p14:creationId xmlns:p14="http://schemas.microsoft.com/office/powerpoint/2010/main" val="2101901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4800" y="2133600"/>
            <a:ext cx="3581400" cy="3429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1dWh&lt;{-ouCxTb4Dv82h::C-CB0(S22&lt;ku62ndFFg)</a:t>
            </a:r>
            <a:r>
              <a:rPr lang="en-US" dirty="0" err="1">
                <a:solidFill>
                  <a:prstClr val="white"/>
                </a:solidFill>
              </a:rPr>
              <a:t>YjDGb</a:t>
            </a:r>
            <a:r>
              <a:rPr lang="en-US" dirty="0">
                <a:solidFill>
                  <a:prstClr val="white"/>
                </a:solidFill>
              </a:rPr>
              <a:t>%$T&gt;:f@X!dx9DDHb-33fb ++</a:t>
            </a:r>
            <a:r>
              <a:rPr lang="en-US" dirty="0" err="1">
                <a:solidFill>
                  <a:prstClr val="white"/>
                </a:solidFill>
              </a:rPr>
              <a:t>thn</a:t>
            </a:r>
            <a:r>
              <a:rPr lang="en-US" dirty="0">
                <a:solidFill>
                  <a:prstClr val="white"/>
                </a:solidFill>
              </a:rPr>
              <a:t> (u </a:t>
            </a:r>
            <a:r>
              <a:rPr lang="en-US" dirty="0" err="1">
                <a:solidFill>
                  <a:prstClr val="white"/>
                </a:solidFill>
              </a:rPr>
              <a:t>NFFCp</a:t>
            </a:r>
            <a:r>
              <a:rPr lang="en-US" dirty="0">
                <a:solidFill>
                  <a:prstClr val="white"/>
                </a:solidFill>
              </a:rPr>
              <a:t> DD3--AQs5BFx7ynM11fef2sRtnuaFtg++bar utfV22Rh65cs95gCv.grsbg%4mky$#</a:t>
            </a:r>
            <a:r>
              <a:rPr lang="en-US" dirty="0" err="1">
                <a:solidFill>
                  <a:prstClr val="white"/>
                </a:solidFill>
              </a:rPr>
              <a:t>ba</a:t>
            </a:r>
            <a:endParaRPr lang="en-US" dirty="0">
              <a:solidFill>
                <a:prstClr val="white"/>
              </a:solidFill>
            </a:endParaRPr>
          </a:p>
        </p:txBody>
      </p:sp>
      <p:sp>
        <p:nvSpPr>
          <p:cNvPr id="6" name="Rounded Rectangle 5"/>
          <p:cNvSpPr/>
          <p:nvPr/>
        </p:nvSpPr>
        <p:spPr>
          <a:xfrm>
            <a:off x="4800600" y="2209800"/>
            <a:ext cx="1295400" cy="10668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123</a:t>
            </a:r>
          </a:p>
        </p:txBody>
      </p:sp>
      <p:sp>
        <p:nvSpPr>
          <p:cNvPr id="7" name="Rounded Rectangle 6"/>
          <p:cNvSpPr/>
          <p:nvPr/>
        </p:nvSpPr>
        <p:spPr>
          <a:xfrm>
            <a:off x="4876800" y="4267200"/>
            <a:ext cx="1295400" cy="10668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CDF</a:t>
            </a:r>
          </a:p>
        </p:txBody>
      </p:sp>
      <p:sp>
        <p:nvSpPr>
          <p:cNvPr id="8" name="Rounded Rectangle 7"/>
          <p:cNvSpPr/>
          <p:nvPr/>
        </p:nvSpPr>
        <p:spPr>
          <a:xfrm>
            <a:off x="7315200" y="3276600"/>
            <a:ext cx="1295400" cy="10668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X:+-</a:t>
            </a:r>
          </a:p>
        </p:txBody>
      </p:sp>
      <p:sp>
        <p:nvSpPr>
          <p:cNvPr id="9" name="Rectangle 8"/>
          <p:cNvSpPr/>
          <p:nvPr/>
        </p:nvSpPr>
        <p:spPr>
          <a:xfrm>
            <a:off x="381000" y="533400"/>
            <a:ext cx="3581400" cy="1066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TAHAP 1 : KUALITATIF</a:t>
            </a:r>
          </a:p>
        </p:txBody>
      </p:sp>
      <p:sp>
        <p:nvSpPr>
          <p:cNvPr id="10" name="Rectangle 9"/>
          <p:cNvSpPr/>
          <p:nvPr/>
        </p:nvSpPr>
        <p:spPr>
          <a:xfrm>
            <a:off x="4724400" y="533400"/>
            <a:ext cx="4038600" cy="1066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TAHAP</a:t>
            </a:r>
            <a:r>
              <a:rPr lang="id-ID" dirty="0">
                <a:solidFill>
                  <a:prstClr val="white"/>
                </a:solidFill>
              </a:rPr>
              <a:t> 2</a:t>
            </a:r>
            <a:r>
              <a:rPr lang="en-US" dirty="0">
                <a:solidFill>
                  <a:prstClr val="white"/>
                </a:solidFill>
              </a:rPr>
              <a:t> : KUANTITTAIF</a:t>
            </a:r>
          </a:p>
        </p:txBody>
      </p:sp>
      <p:cxnSp>
        <p:nvCxnSpPr>
          <p:cNvPr id="12" name="Straight Arrow Connector 11"/>
          <p:cNvCxnSpPr>
            <a:stCxn id="6" idx="3"/>
            <a:endCxn id="8" idx="1"/>
          </p:cNvCxnSpPr>
          <p:nvPr/>
        </p:nvCxnSpPr>
        <p:spPr>
          <a:xfrm>
            <a:off x="6096000" y="2743200"/>
            <a:ext cx="12192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8" idx="1"/>
          </p:cNvCxnSpPr>
          <p:nvPr/>
        </p:nvCxnSpPr>
        <p:spPr>
          <a:xfrm flipV="1">
            <a:off x="6172200" y="3810000"/>
            <a:ext cx="11430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1538" y="6072206"/>
            <a:ext cx="7334280" cy="461665"/>
          </a:xfrm>
          <a:prstGeom prst="rect">
            <a:avLst/>
          </a:prstGeom>
          <a:noFill/>
        </p:spPr>
        <p:txBody>
          <a:bodyPr wrap="square" rtlCol="0">
            <a:spAutoFit/>
          </a:bodyPr>
          <a:lstStyle/>
          <a:p>
            <a:pPr fontAlgn="auto">
              <a:spcBef>
                <a:spcPts val="0"/>
              </a:spcBef>
              <a:spcAft>
                <a:spcPts val="0"/>
              </a:spcAft>
            </a:pPr>
            <a:r>
              <a:rPr lang="id-ID" sz="2400" dirty="0">
                <a:solidFill>
                  <a:prstClr val="white"/>
                </a:solidFill>
                <a:latin typeface="Tahoma"/>
              </a:rPr>
              <a:t>METKOM MODEL </a:t>
            </a:r>
            <a:r>
              <a:rPr lang="en-US" sz="2400" dirty="0">
                <a:solidFill>
                  <a:prstClr val="white"/>
                </a:solidFill>
                <a:latin typeface="Tahoma"/>
              </a:rPr>
              <a:t>SEQUENTIAL EXPLORATORY</a:t>
            </a:r>
          </a:p>
        </p:txBody>
      </p:sp>
      <p:sp>
        <p:nvSpPr>
          <p:cNvPr id="17" name="Striped Right Arrow 16"/>
          <p:cNvSpPr/>
          <p:nvPr/>
        </p:nvSpPr>
        <p:spPr>
          <a:xfrm>
            <a:off x="4038600" y="762000"/>
            <a:ext cx="762000" cy="609600"/>
          </a:xfrm>
          <a:prstGeom prst="stripedRightArrow">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from="(-#ppt_w/2)" to="(#ppt_x)" calcmode="lin" valueType="num">
                                      <p:cBhvr>
                                        <p:cTn id="15" dur="600" fill="hold">
                                          <p:stCondLst>
                                            <p:cond delay="0"/>
                                          </p:stCondLst>
                                        </p:cTn>
                                        <p:tgtEl>
                                          <p:spTgt spid="17"/>
                                        </p:tgtEl>
                                        <p:attrNameLst>
                                          <p:attrName>ppt_x</p:attrName>
                                        </p:attrNameLst>
                                      </p:cBhvr>
                                    </p:anim>
                                    <p:anim from="0" to="-1.0" calcmode="lin" valueType="num">
                                      <p:cBhvr>
                                        <p:cTn id="16" dur="200" decel="50000" autoRev="1" fill="hold">
                                          <p:stCondLst>
                                            <p:cond delay="600"/>
                                          </p:stCondLst>
                                        </p:cTn>
                                        <p:tgtEl>
                                          <p:spTgt spid="17"/>
                                        </p:tgtEl>
                                        <p:attrNameLst>
                                          <p:attrName>xshear</p:attrName>
                                        </p:attrNameLst>
                                      </p:cBhvr>
                                    </p:anim>
                                    <p:animScale>
                                      <p:cBhvr>
                                        <p:cTn id="17" dur="200" decel="100000" autoRev="1" fill="hold">
                                          <p:stCondLst>
                                            <p:cond delay="600"/>
                                          </p:stCondLst>
                                        </p:cTn>
                                        <p:tgtEl>
                                          <p:spTgt spid="17"/>
                                        </p:tgtEl>
                                      </p:cBhvr>
                                      <p:from x="100000" y="100000"/>
                                      <p:to x="80000" y="100000"/>
                                    </p:animScale>
                                    <p:anim by="(#ppt_h/3+#ppt_w*0.1)" calcmode="lin" valueType="num">
                                      <p:cBhvr additive="sum">
                                        <p:cTn id="18" dur="200" decel="100000" autoRev="1" fill="hold">
                                          <p:stCondLst>
                                            <p:cond delay="600"/>
                                          </p:stCondLst>
                                        </p:cTn>
                                        <p:tgtEl>
                                          <p:spTgt spid="1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800" decel="100000"/>
                                        <p:tgtEl>
                                          <p:spTgt spid="17"/>
                                        </p:tgtEl>
                                      </p:cBhvr>
                                    </p:animEffect>
                                    <p:anim calcmode="lin" valueType="num">
                                      <p:cBhvr>
                                        <p:cTn id="24" dur="800" decel="100000" fill="hold"/>
                                        <p:tgtEl>
                                          <p:spTgt spid="17"/>
                                        </p:tgtEl>
                                        <p:attrNameLst>
                                          <p:attrName>style.rotation</p:attrName>
                                        </p:attrNameLst>
                                      </p:cBhvr>
                                      <p:tavLst>
                                        <p:tav tm="0">
                                          <p:val>
                                            <p:fltVal val="-90"/>
                                          </p:val>
                                        </p:tav>
                                        <p:tav tm="100000">
                                          <p:val>
                                            <p:fltVal val="0"/>
                                          </p:val>
                                        </p:tav>
                                      </p:tavLst>
                                    </p:anim>
                                    <p:anim calcmode="lin" valueType="num">
                                      <p:cBhvr>
                                        <p:cTn id="25" dur="800" decel="100000" fill="hold"/>
                                        <p:tgtEl>
                                          <p:spTgt spid="17"/>
                                        </p:tgtEl>
                                        <p:attrNameLst>
                                          <p:attrName>ppt_x</p:attrName>
                                        </p:attrNameLst>
                                      </p:cBhvr>
                                      <p:tavLst>
                                        <p:tav tm="0">
                                          <p:val>
                                            <p:strVal val="#ppt_x+0.4"/>
                                          </p:val>
                                        </p:tav>
                                        <p:tav tm="100000">
                                          <p:val>
                                            <p:strVal val="#ppt_x-0.05"/>
                                          </p:val>
                                        </p:tav>
                                      </p:tavLst>
                                    </p:anim>
                                    <p:anim calcmode="lin" valueType="num">
                                      <p:cBhvr>
                                        <p:cTn id="26" dur="800" decel="100000" fill="hold"/>
                                        <p:tgtEl>
                                          <p:spTgt spid="1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800" decel="100000"/>
                                        <p:tgtEl>
                                          <p:spTgt spid="6"/>
                                        </p:tgtEl>
                                      </p:cBhvr>
                                    </p:animEffect>
                                    <p:anim calcmode="lin" valueType="num">
                                      <p:cBhvr>
                                        <p:cTn id="52" dur="800" decel="100000" fill="hold"/>
                                        <p:tgtEl>
                                          <p:spTgt spid="6"/>
                                        </p:tgtEl>
                                        <p:attrNameLst>
                                          <p:attrName>style.rotation</p:attrName>
                                        </p:attrNameLst>
                                      </p:cBhvr>
                                      <p:tavLst>
                                        <p:tav tm="0">
                                          <p:val>
                                            <p:fltVal val="-90"/>
                                          </p:val>
                                        </p:tav>
                                        <p:tav tm="100000">
                                          <p:val>
                                            <p:fltVal val="0"/>
                                          </p:val>
                                        </p:tav>
                                      </p:tavLst>
                                    </p:anim>
                                    <p:anim calcmode="lin" valueType="num">
                                      <p:cBhvr>
                                        <p:cTn id="53" dur="800" decel="100000" fill="hold"/>
                                        <p:tgtEl>
                                          <p:spTgt spid="6"/>
                                        </p:tgtEl>
                                        <p:attrNameLst>
                                          <p:attrName>ppt_x</p:attrName>
                                        </p:attrNameLst>
                                      </p:cBhvr>
                                      <p:tavLst>
                                        <p:tav tm="0">
                                          <p:val>
                                            <p:strVal val="#ppt_x+0.4"/>
                                          </p:val>
                                        </p:tav>
                                        <p:tav tm="100000">
                                          <p:val>
                                            <p:strVal val="#ppt_x-0.05"/>
                                          </p:val>
                                        </p:tav>
                                      </p:tavLst>
                                    </p:anim>
                                    <p:anim calcmode="lin" valueType="num">
                                      <p:cBhvr>
                                        <p:cTn id="54" dur="800" decel="100000" fill="hold"/>
                                        <p:tgtEl>
                                          <p:spTgt spid="6"/>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800" decel="100000"/>
                                        <p:tgtEl>
                                          <p:spTgt spid="7"/>
                                        </p:tgtEl>
                                      </p:cBhvr>
                                    </p:animEffect>
                                    <p:anim calcmode="lin" valueType="num">
                                      <p:cBhvr>
                                        <p:cTn id="60" dur="800" decel="100000" fill="hold"/>
                                        <p:tgtEl>
                                          <p:spTgt spid="7"/>
                                        </p:tgtEl>
                                        <p:attrNameLst>
                                          <p:attrName>style.rotation</p:attrName>
                                        </p:attrNameLst>
                                      </p:cBhvr>
                                      <p:tavLst>
                                        <p:tav tm="0">
                                          <p:val>
                                            <p:fltVal val="-90"/>
                                          </p:val>
                                        </p:tav>
                                        <p:tav tm="100000">
                                          <p:val>
                                            <p:fltVal val="0"/>
                                          </p:val>
                                        </p:tav>
                                      </p:tavLst>
                                    </p:anim>
                                    <p:anim calcmode="lin" valueType="num">
                                      <p:cBhvr>
                                        <p:cTn id="61" dur="800" decel="100000" fill="hold"/>
                                        <p:tgtEl>
                                          <p:spTgt spid="7"/>
                                        </p:tgtEl>
                                        <p:attrNameLst>
                                          <p:attrName>ppt_x</p:attrName>
                                        </p:attrNameLst>
                                      </p:cBhvr>
                                      <p:tavLst>
                                        <p:tav tm="0">
                                          <p:val>
                                            <p:strVal val="#ppt_x+0.4"/>
                                          </p:val>
                                        </p:tav>
                                        <p:tav tm="100000">
                                          <p:val>
                                            <p:strVal val="#ppt_x-0.05"/>
                                          </p:val>
                                        </p:tav>
                                      </p:tavLst>
                                    </p:anim>
                                    <p:anim calcmode="lin" valueType="num">
                                      <p:cBhvr>
                                        <p:cTn id="62" dur="800" decel="100000" fill="hold"/>
                                        <p:tgtEl>
                                          <p:spTgt spid="7"/>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800" decel="100000"/>
                                        <p:tgtEl>
                                          <p:spTgt spid="12"/>
                                        </p:tgtEl>
                                      </p:cBhvr>
                                    </p:animEffect>
                                    <p:anim calcmode="lin" valueType="num">
                                      <p:cBhvr>
                                        <p:cTn id="68" dur="800" decel="100000" fill="hold"/>
                                        <p:tgtEl>
                                          <p:spTgt spid="12"/>
                                        </p:tgtEl>
                                        <p:attrNameLst>
                                          <p:attrName>style.rotation</p:attrName>
                                        </p:attrNameLst>
                                      </p:cBhvr>
                                      <p:tavLst>
                                        <p:tav tm="0">
                                          <p:val>
                                            <p:fltVal val="-90"/>
                                          </p:val>
                                        </p:tav>
                                        <p:tav tm="100000">
                                          <p:val>
                                            <p:fltVal val="0"/>
                                          </p:val>
                                        </p:tav>
                                      </p:tavLst>
                                    </p:anim>
                                    <p:anim calcmode="lin" valueType="num">
                                      <p:cBhvr>
                                        <p:cTn id="69" dur="800" decel="100000" fill="hold"/>
                                        <p:tgtEl>
                                          <p:spTgt spid="12"/>
                                        </p:tgtEl>
                                        <p:attrNameLst>
                                          <p:attrName>ppt_x</p:attrName>
                                        </p:attrNameLst>
                                      </p:cBhvr>
                                      <p:tavLst>
                                        <p:tav tm="0">
                                          <p:val>
                                            <p:strVal val="#ppt_x+0.4"/>
                                          </p:val>
                                        </p:tav>
                                        <p:tav tm="100000">
                                          <p:val>
                                            <p:strVal val="#ppt_x-0.05"/>
                                          </p:val>
                                        </p:tav>
                                      </p:tavLst>
                                    </p:anim>
                                    <p:anim calcmode="lin" valueType="num">
                                      <p:cBhvr>
                                        <p:cTn id="70" dur="800" decel="100000" fill="hold"/>
                                        <p:tgtEl>
                                          <p:spTgt spid="12"/>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73" presetID="3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800" decel="100000"/>
                                        <p:tgtEl>
                                          <p:spTgt spid="14"/>
                                        </p:tgtEl>
                                      </p:cBhvr>
                                    </p:animEffect>
                                    <p:anim calcmode="lin" valueType="num">
                                      <p:cBhvr>
                                        <p:cTn id="76" dur="800" decel="100000" fill="hold"/>
                                        <p:tgtEl>
                                          <p:spTgt spid="14"/>
                                        </p:tgtEl>
                                        <p:attrNameLst>
                                          <p:attrName>style.rotation</p:attrName>
                                        </p:attrNameLst>
                                      </p:cBhvr>
                                      <p:tavLst>
                                        <p:tav tm="0">
                                          <p:val>
                                            <p:fltVal val="-90"/>
                                          </p:val>
                                        </p:tav>
                                        <p:tav tm="100000">
                                          <p:val>
                                            <p:fltVal val="0"/>
                                          </p:val>
                                        </p:tav>
                                      </p:tavLst>
                                    </p:anim>
                                    <p:anim calcmode="lin" valueType="num">
                                      <p:cBhvr>
                                        <p:cTn id="77" dur="800" decel="100000" fill="hold"/>
                                        <p:tgtEl>
                                          <p:spTgt spid="14"/>
                                        </p:tgtEl>
                                        <p:attrNameLst>
                                          <p:attrName>ppt_x</p:attrName>
                                        </p:attrNameLst>
                                      </p:cBhvr>
                                      <p:tavLst>
                                        <p:tav tm="0">
                                          <p:val>
                                            <p:strVal val="#ppt_x+0.4"/>
                                          </p:val>
                                        </p:tav>
                                        <p:tav tm="100000">
                                          <p:val>
                                            <p:strVal val="#ppt_x-0.05"/>
                                          </p:val>
                                        </p:tav>
                                      </p:tavLst>
                                    </p:anim>
                                    <p:anim calcmode="lin" valueType="num">
                                      <p:cBhvr>
                                        <p:cTn id="78" dur="800" decel="100000" fill="hold"/>
                                        <p:tgtEl>
                                          <p:spTgt spid="14"/>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81" presetID="3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800" decel="100000"/>
                                        <p:tgtEl>
                                          <p:spTgt spid="8"/>
                                        </p:tgtEl>
                                      </p:cBhvr>
                                    </p:animEffect>
                                    <p:anim calcmode="lin" valueType="num">
                                      <p:cBhvr>
                                        <p:cTn id="84" dur="800" decel="100000" fill="hold"/>
                                        <p:tgtEl>
                                          <p:spTgt spid="8"/>
                                        </p:tgtEl>
                                        <p:attrNameLst>
                                          <p:attrName>style.rotation</p:attrName>
                                        </p:attrNameLst>
                                      </p:cBhvr>
                                      <p:tavLst>
                                        <p:tav tm="0">
                                          <p:val>
                                            <p:fltVal val="-90"/>
                                          </p:val>
                                        </p:tav>
                                        <p:tav tm="100000">
                                          <p:val>
                                            <p:fltVal val="0"/>
                                          </p:val>
                                        </p:tav>
                                      </p:tavLst>
                                    </p:anim>
                                    <p:anim calcmode="lin" valueType="num">
                                      <p:cBhvr>
                                        <p:cTn id="85" dur="800" decel="100000" fill="hold"/>
                                        <p:tgtEl>
                                          <p:spTgt spid="8"/>
                                        </p:tgtEl>
                                        <p:attrNameLst>
                                          <p:attrName>ppt_x</p:attrName>
                                        </p:attrNameLst>
                                      </p:cBhvr>
                                      <p:tavLst>
                                        <p:tav tm="0">
                                          <p:val>
                                            <p:strVal val="#ppt_x+0.4"/>
                                          </p:val>
                                        </p:tav>
                                        <p:tav tm="100000">
                                          <p:val>
                                            <p:strVal val="#ppt_x-0.05"/>
                                          </p:val>
                                        </p:tav>
                                      </p:tavLst>
                                    </p:anim>
                                    <p:anim calcmode="lin" valueType="num">
                                      <p:cBhvr>
                                        <p:cTn id="86" dur="800" decel="100000" fill="hold"/>
                                        <p:tgtEl>
                                          <p:spTgt spid="8"/>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7" grpId="0" animBg="1"/>
      <p:bldP spid="1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914400" y="457200"/>
            <a:ext cx="1828800" cy="1066800"/>
          </a:xfrm>
          <a:prstGeom prst="round1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Masalah</a:t>
            </a:r>
            <a:r>
              <a:rPr lang="en-US" dirty="0">
                <a:solidFill>
                  <a:srgbClr val="FFFFFF"/>
                </a:solidFill>
              </a:rPr>
              <a:t> </a:t>
            </a:r>
            <a:r>
              <a:rPr lang="en-US" dirty="0" err="1">
                <a:solidFill>
                  <a:srgbClr val="FFFFFF"/>
                </a:solidFill>
              </a:rPr>
              <a:t>Kualitatif</a:t>
            </a:r>
            <a:endParaRPr lang="en-US" dirty="0">
              <a:solidFill>
                <a:srgbClr val="FFFFFF"/>
              </a:solidFill>
            </a:endParaRPr>
          </a:p>
        </p:txBody>
      </p:sp>
      <p:sp>
        <p:nvSpPr>
          <p:cNvPr id="5" name="Round Single Corner Rectangle 4"/>
          <p:cNvSpPr/>
          <p:nvPr/>
        </p:nvSpPr>
        <p:spPr>
          <a:xfrm>
            <a:off x="6019800" y="457200"/>
            <a:ext cx="1828800" cy="1066800"/>
          </a:xfrm>
          <a:prstGeom prst="round1Rect">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FFFF"/>
                </a:solidFill>
              </a:rPr>
              <a:t> </a:t>
            </a:r>
            <a:r>
              <a:rPr lang="en-US" dirty="0" err="1">
                <a:solidFill>
                  <a:srgbClr val="FFFFFF"/>
                </a:solidFill>
              </a:rPr>
              <a:t>Masalah</a:t>
            </a:r>
            <a:r>
              <a:rPr lang="en-US" dirty="0">
                <a:solidFill>
                  <a:srgbClr val="FFFFFF"/>
                </a:solidFill>
              </a:rPr>
              <a:t> </a:t>
            </a:r>
            <a:r>
              <a:rPr lang="en-US" dirty="0" err="1">
                <a:solidFill>
                  <a:srgbClr val="FFFFFF"/>
                </a:solidFill>
              </a:rPr>
              <a:t>Kuantitatif</a:t>
            </a:r>
            <a:endParaRPr lang="en-US" dirty="0">
              <a:solidFill>
                <a:srgbClr val="FFFFFF"/>
              </a:solidFill>
            </a:endParaRPr>
          </a:p>
        </p:txBody>
      </p:sp>
      <p:sp>
        <p:nvSpPr>
          <p:cNvPr id="6" name="Hexagon 5"/>
          <p:cNvSpPr/>
          <p:nvPr/>
        </p:nvSpPr>
        <p:spPr>
          <a:xfrm>
            <a:off x="3429000" y="533400"/>
            <a:ext cx="1905000" cy="838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Masalah</a:t>
            </a:r>
            <a:r>
              <a:rPr lang="en-US" dirty="0">
                <a:solidFill>
                  <a:srgbClr val="FFFFFF"/>
                </a:solidFill>
              </a:rPr>
              <a:t> </a:t>
            </a:r>
            <a:r>
              <a:rPr lang="en-US" dirty="0" err="1">
                <a:solidFill>
                  <a:srgbClr val="FFFFFF"/>
                </a:solidFill>
              </a:rPr>
              <a:t>Sejenis</a:t>
            </a:r>
            <a:endParaRPr lang="en-US" dirty="0">
              <a:solidFill>
                <a:srgbClr val="FFFFFF"/>
              </a:solidFill>
            </a:endParaRPr>
          </a:p>
        </p:txBody>
      </p:sp>
      <p:sp>
        <p:nvSpPr>
          <p:cNvPr id="7" name="Round Single Corner Rectangle 6"/>
          <p:cNvSpPr/>
          <p:nvPr/>
        </p:nvSpPr>
        <p:spPr>
          <a:xfrm>
            <a:off x="939800" y="1676400"/>
            <a:ext cx="2184400" cy="1295400"/>
          </a:xfrm>
          <a:prstGeom prst="round1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Memperkuat</a:t>
            </a:r>
            <a:r>
              <a:rPr lang="en-US" dirty="0">
                <a:solidFill>
                  <a:srgbClr val="FFFFFF"/>
                </a:solidFill>
              </a:rPr>
              <a:t> </a:t>
            </a:r>
            <a:r>
              <a:rPr lang="en-US" dirty="0" err="1">
                <a:solidFill>
                  <a:srgbClr val="FFFFFF"/>
                </a:solidFill>
              </a:rPr>
              <a:t>Peneliti</a:t>
            </a:r>
            <a:r>
              <a:rPr lang="en-US" dirty="0">
                <a:solidFill>
                  <a:srgbClr val="FFFFFF"/>
                </a:solidFill>
              </a:rPr>
              <a:t> </a:t>
            </a:r>
            <a:r>
              <a:rPr lang="en-US" dirty="0" err="1">
                <a:solidFill>
                  <a:srgbClr val="FFFFFF"/>
                </a:solidFill>
              </a:rPr>
              <a:t>sbg</a:t>
            </a:r>
            <a:r>
              <a:rPr lang="en-US" dirty="0">
                <a:solidFill>
                  <a:srgbClr val="FFFFFF"/>
                </a:solidFill>
              </a:rPr>
              <a:t> Human </a:t>
            </a:r>
            <a:r>
              <a:rPr lang="en-US" dirty="0" err="1">
                <a:solidFill>
                  <a:srgbClr val="FFFFFF"/>
                </a:solidFill>
              </a:rPr>
              <a:t>Instrumen</a:t>
            </a:r>
            <a:endParaRPr lang="en-US" dirty="0">
              <a:solidFill>
                <a:srgbClr val="FFFFFF"/>
              </a:solidFill>
            </a:endParaRPr>
          </a:p>
        </p:txBody>
      </p:sp>
      <p:sp>
        <p:nvSpPr>
          <p:cNvPr id="8" name="Round Single Corner Rectangle 7"/>
          <p:cNvSpPr/>
          <p:nvPr/>
        </p:nvSpPr>
        <p:spPr>
          <a:xfrm>
            <a:off x="5664200" y="1676400"/>
            <a:ext cx="2184400" cy="685800"/>
          </a:xfrm>
          <a:prstGeom prst="round1Rect">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Landasan</a:t>
            </a:r>
            <a:r>
              <a:rPr lang="en-US" dirty="0">
                <a:solidFill>
                  <a:srgbClr val="FFFFFF"/>
                </a:solidFill>
              </a:rPr>
              <a:t> </a:t>
            </a:r>
            <a:r>
              <a:rPr lang="en-US" dirty="0" err="1">
                <a:solidFill>
                  <a:srgbClr val="FFFFFF"/>
                </a:solidFill>
              </a:rPr>
              <a:t>Teori</a:t>
            </a:r>
            <a:endParaRPr lang="en-US" dirty="0">
              <a:solidFill>
                <a:srgbClr val="FFFFFF"/>
              </a:solidFill>
            </a:endParaRPr>
          </a:p>
        </p:txBody>
      </p:sp>
      <p:sp>
        <p:nvSpPr>
          <p:cNvPr id="9" name="Round Single Corner Rectangle 8"/>
          <p:cNvSpPr/>
          <p:nvPr/>
        </p:nvSpPr>
        <p:spPr>
          <a:xfrm>
            <a:off x="5678714" y="2514600"/>
            <a:ext cx="2184400" cy="685800"/>
          </a:xfrm>
          <a:prstGeom prst="round1Rect">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Rumusan</a:t>
            </a:r>
            <a:r>
              <a:rPr lang="en-US" dirty="0">
                <a:solidFill>
                  <a:srgbClr val="FFFFFF"/>
                </a:solidFill>
              </a:rPr>
              <a:t> </a:t>
            </a:r>
            <a:r>
              <a:rPr lang="en-US" dirty="0" err="1">
                <a:solidFill>
                  <a:srgbClr val="FFFFFF"/>
                </a:solidFill>
              </a:rPr>
              <a:t>Hipotesis</a:t>
            </a:r>
            <a:endParaRPr lang="en-US" dirty="0">
              <a:solidFill>
                <a:srgbClr val="FFFFFF"/>
              </a:solidFill>
            </a:endParaRPr>
          </a:p>
        </p:txBody>
      </p:sp>
      <p:sp>
        <p:nvSpPr>
          <p:cNvPr id="10" name="Round Single Corner Rectangle 9"/>
          <p:cNvSpPr/>
          <p:nvPr/>
        </p:nvSpPr>
        <p:spPr>
          <a:xfrm>
            <a:off x="939800" y="3352800"/>
            <a:ext cx="2184400" cy="838200"/>
          </a:xfrm>
          <a:prstGeom prst="round1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Pengumpulan</a:t>
            </a:r>
            <a:r>
              <a:rPr lang="en-US" dirty="0">
                <a:solidFill>
                  <a:srgbClr val="FFFFFF"/>
                </a:solidFill>
              </a:rPr>
              <a:t> data </a:t>
            </a:r>
            <a:r>
              <a:rPr lang="en-US" dirty="0" err="1">
                <a:solidFill>
                  <a:srgbClr val="FFFFFF"/>
                </a:solidFill>
              </a:rPr>
              <a:t>kualitatif</a:t>
            </a:r>
            <a:endParaRPr lang="en-US" dirty="0">
              <a:solidFill>
                <a:srgbClr val="FFFFFF"/>
              </a:solidFill>
            </a:endParaRPr>
          </a:p>
        </p:txBody>
      </p:sp>
      <p:sp>
        <p:nvSpPr>
          <p:cNvPr id="11" name="Round Single Corner Rectangle 10"/>
          <p:cNvSpPr/>
          <p:nvPr/>
        </p:nvSpPr>
        <p:spPr>
          <a:xfrm>
            <a:off x="961571" y="4343400"/>
            <a:ext cx="2184400" cy="762000"/>
          </a:xfrm>
          <a:prstGeom prst="round1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Analisis</a:t>
            </a:r>
            <a:r>
              <a:rPr lang="en-US" dirty="0">
                <a:solidFill>
                  <a:srgbClr val="FFFFFF"/>
                </a:solidFill>
              </a:rPr>
              <a:t> Data </a:t>
            </a:r>
            <a:r>
              <a:rPr lang="en-US" dirty="0" err="1">
                <a:solidFill>
                  <a:srgbClr val="FFFFFF"/>
                </a:solidFill>
              </a:rPr>
              <a:t>Kualittaif</a:t>
            </a:r>
            <a:endParaRPr lang="en-US" dirty="0">
              <a:solidFill>
                <a:srgbClr val="FFFFFF"/>
              </a:solidFill>
            </a:endParaRPr>
          </a:p>
        </p:txBody>
      </p:sp>
      <p:sp>
        <p:nvSpPr>
          <p:cNvPr id="12" name="Round Single Corner Rectangle 11"/>
          <p:cNvSpPr/>
          <p:nvPr/>
        </p:nvSpPr>
        <p:spPr>
          <a:xfrm>
            <a:off x="5678714" y="3352800"/>
            <a:ext cx="2184400" cy="838200"/>
          </a:xfrm>
          <a:prstGeom prst="round1Rect">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Pengumpulan</a:t>
            </a:r>
            <a:r>
              <a:rPr lang="en-US" dirty="0">
                <a:solidFill>
                  <a:srgbClr val="FFFFFF"/>
                </a:solidFill>
              </a:rPr>
              <a:t> Data </a:t>
            </a:r>
            <a:r>
              <a:rPr lang="en-US" dirty="0" err="1">
                <a:solidFill>
                  <a:srgbClr val="FFFFFF"/>
                </a:solidFill>
              </a:rPr>
              <a:t>Kuantitatif</a:t>
            </a:r>
            <a:endParaRPr lang="en-US" dirty="0">
              <a:solidFill>
                <a:srgbClr val="FFFFFF"/>
              </a:solidFill>
            </a:endParaRPr>
          </a:p>
        </p:txBody>
      </p:sp>
      <p:sp>
        <p:nvSpPr>
          <p:cNvPr id="13" name="Hexagon 12"/>
          <p:cNvSpPr/>
          <p:nvPr/>
        </p:nvSpPr>
        <p:spPr>
          <a:xfrm>
            <a:off x="3458029" y="3429000"/>
            <a:ext cx="1905000" cy="838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Sumber</a:t>
            </a:r>
            <a:r>
              <a:rPr lang="en-US" dirty="0">
                <a:solidFill>
                  <a:srgbClr val="FFFFFF"/>
                </a:solidFill>
              </a:rPr>
              <a:t> Data</a:t>
            </a:r>
          </a:p>
        </p:txBody>
      </p:sp>
      <p:sp>
        <p:nvSpPr>
          <p:cNvPr id="14" name="Hexagon 13"/>
          <p:cNvSpPr/>
          <p:nvPr/>
        </p:nvSpPr>
        <p:spPr>
          <a:xfrm>
            <a:off x="3458029" y="4800600"/>
            <a:ext cx="1905000" cy="990600"/>
          </a:xfrm>
          <a:prstGeom prst="hexagon">
            <a:avLst/>
          </a:prstGeom>
          <a:solidFill>
            <a:schemeClr val="accent4">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FFFF"/>
                </a:solidFill>
              </a:rPr>
              <a:t>Analisis Data </a:t>
            </a:r>
            <a:r>
              <a:rPr lang="en-US" dirty="0" err="1" smtClean="0">
                <a:solidFill>
                  <a:srgbClr val="FFFFFF"/>
                </a:solidFill>
              </a:rPr>
              <a:t>Kual-kuan</a:t>
            </a:r>
            <a:endParaRPr lang="en-US" dirty="0">
              <a:solidFill>
                <a:srgbClr val="FFFFFF"/>
              </a:solidFill>
            </a:endParaRPr>
          </a:p>
        </p:txBody>
      </p:sp>
      <p:sp>
        <p:nvSpPr>
          <p:cNvPr id="15" name="Round Single Corner Rectangle 14"/>
          <p:cNvSpPr/>
          <p:nvPr/>
        </p:nvSpPr>
        <p:spPr>
          <a:xfrm>
            <a:off x="5678714" y="4419600"/>
            <a:ext cx="2184400" cy="762000"/>
          </a:xfrm>
          <a:prstGeom prst="round1Rect">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Analisis</a:t>
            </a:r>
            <a:r>
              <a:rPr lang="en-US" dirty="0">
                <a:solidFill>
                  <a:srgbClr val="FFFFFF"/>
                </a:solidFill>
              </a:rPr>
              <a:t> Data </a:t>
            </a:r>
            <a:r>
              <a:rPr lang="en-US" dirty="0" err="1">
                <a:solidFill>
                  <a:srgbClr val="FFFFFF"/>
                </a:solidFill>
              </a:rPr>
              <a:t>Kuantittaif</a:t>
            </a:r>
            <a:endParaRPr lang="en-US" dirty="0">
              <a:solidFill>
                <a:srgbClr val="FFFFFF"/>
              </a:solidFill>
            </a:endParaRPr>
          </a:p>
        </p:txBody>
      </p:sp>
      <p:cxnSp>
        <p:nvCxnSpPr>
          <p:cNvPr id="18" name="Straight Connector 17"/>
          <p:cNvCxnSpPr/>
          <p:nvPr/>
        </p:nvCxnSpPr>
        <p:spPr>
          <a:xfrm>
            <a:off x="2743200" y="952500"/>
            <a:ext cx="3276600" cy="0"/>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 Single Corner Rectangle 15"/>
          <p:cNvSpPr/>
          <p:nvPr/>
        </p:nvSpPr>
        <p:spPr>
          <a:xfrm>
            <a:off x="2971800" y="5943600"/>
            <a:ext cx="3048000" cy="762000"/>
          </a:xfrm>
          <a:prstGeom prst="round1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rPr>
              <a:t>Kesimpulan</a:t>
            </a:r>
            <a:r>
              <a:rPr lang="en-US" dirty="0">
                <a:solidFill>
                  <a:srgbClr val="FFFFFF"/>
                </a:solidFill>
              </a:rPr>
              <a:t> </a:t>
            </a:r>
            <a:r>
              <a:rPr lang="en-US" dirty="0" err="1">
                <a:solidFill>
                  <a:srgbClr val="FFFFFF"/>
                </a:solidFill>
              </a:rPr>
              <a:t>dan</a:t>
            </a:r>
            <a:r>
              <a:rPr lang="en-US" dirty="0">
                <a:solidFill>
                  <a:srgbClr val="FFFFFF"/>
                </a:solidFill>
              </a:rPr>
              <a:t> Saran </a:t>
            </a:r>
          </a:p>
        </p:txBody>
      </p:sp>
      <p:cxnSp>
        <p:nvCxnSpPr>
          <p:cNvPr id="19" name="Straight Connector 18"/>
          <p:cNvCxnSpPr/>
          <p:nvPr/>
        </p:nvCxnSpPr>
        <p:spPr>
          <a:xfrm>
            <a:off x="3167400" y="3886200"/>
            <a:ext cx="2556000" cy="0"/>
          </a:xfrm>
          <a:prstGeom prst="line">
            <a:avLst/>
          </a:prstGeom>
          <a:ln w="38100">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 idx="3"/>
          </p:cNvCxnSpPr>
          <p:nvPr/>
        </p:nvCxnSpPr>
        <p:spPr>
          <a:xfrm>
            <a:off x="2053771" y="5181600"/>
            <a:ext cx="1404258" cy="1143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0"/>
          </p:cNvCxnSpPr>
          <p:nvPr/>
        </p:nvCxnSpPr>
        <p:spPr>
          <a:xfrm flipH="1">
            <a:off x="5363029" y="5181600"/>
            <a:ext cx="1266372" cy="1143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a:off x="1765300" y="1428750"/>
            <a:ext cx="533400" cy="4953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6" name="Down Arrow 25"/>
          <p:cNvSpPr/>
          <p:nvPr/>
        </p:nvSpPr>
        <p:spPr>
          <a:xfrm>
            <a:off x="1787071" y="2930071"/>
            <a:ext cx="533400" cy="4953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7" name="Down Arrow 26"/>
          <p:cNvSpPr/>
          <p:nvPr/>
        </p:nvSpPr>
        <p:spPr>
          <a:xfrm>
            <a:off x="1729014" y="4019550"/>
            <a:ext cx="533400" cy="49530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8" name="Down Arrow 27"/>
          <p:cNvSpPr/>
          <p:nvPr/>
        </p:nvSpPr>
        <p:spPr>
          <a:xfrm>
            <a:off x="6629400" y="1445079"/>
            <a:ext cx="533400" cy="24765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9" name="Down Arrow 28"/>
          <p:cNvSpPr/>
          <p:nvPr/>
        </p:nvSpPr>
        <p:spPr>
          <a:xfrm>
            <a:off x="6629400" y="2313215"/>
            <a:ext cx="533400" cy="24765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0" name="Down Arrow 29"/>
          <p:cNvSpPr/>
          <p:nvPr/>
        </p:nvSpPr>
        <p:spPr>
          <a:xfrm>
            <a:off x="6667500" y="3209019"/>
            <a:ext cx="533400" cy="24765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1" name="Down Arrow 30"/>
          <p:cNvSpPr/>
          <p:nvPr/>
        </p:nvSpPr>
        <p:spPr>
          <a:xfrm>
            <a:off x="6611257" y="4219575"/>
            <a:ext cx="533400" cy="24765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3" name="Down Arrow 32"/>
          <p:cNvSpPr/>
          <p:nvPr/>
        </p:nvSpPr>
        <p:spPr>
          <a:xfrm>
            <a:off x="4178700" y="5791200"/>
            <a:ext cx="533400" cy="24765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6" name="TextBox 35"/>
          <p:cNvSpPr txBox="1"/>
          <p:nvPr/>
        </p:nvSpPr>
        <p:spPr>
          <a:xfrm>
            <a:off x="89077" y="5691484"/>
            <a:ext cx="2466313" cy="923330"/>
          </a:xfrm>
          <a:prstGeom prst="rect">
            <a:avLst/>
          </a:prstGeom>
          <a:noFill/>
        </p:spPr>
        <p:txBody>
          <a:bodyPr wrap="square" rtlCol="0">
            <a:spAutoFit/>
          </a:bodyPr>
          <a:lstStyle/>
          <a:p>
            <a:pPr fontAlgn="auto">
              <a:spcBef>
                <a:spcPts val="0"/>
              </a:spcBef>
              <a:spcAft>
                <a:spcPts val="0"/>
              </a:spcAft>
            </a:pPr>
            <a:r>
              <a:rPr lang="en-US" dirty="0" smtClean="0">
                <a:solidFill>
                  <a:schemeClr val="bg1"/>
                </a:solidFill>
                <a:latin typeface="Tahoma"/>
              </a:rPr>
              <a:t>Mixed Method / </a:t>
            </a:r>
            <a:r>
              <a:rPr lang="en-US" dirty="0" err="1" smtClean="0">
                <a:solidFill>
                  <a:schemeClr val="bg1"/>
                </a:solidFill>
                <a:latin typeface="Tahoma"/>
              </a:rPr>
              <a:t>Metkom</a:t>
            </a:r>
            <a:r>
              <a:rPr lang="en-US" dirty="0" smtClean="0">
                <a:solidFill>
                  <a:schemeClr val="bg1"/>
                </a:solidFill>
                <a:latin typeface="Tahoma"/>
              </a:rPr>
              <a:t> Concurrent</a:t>
            </a:r>
            <a:endParaRPr lang="en-US" dirty="0">
              <a:solidFill>
                <a:schemeClr val="bg1"/>
              </a:solidFill>
              <a:latin typeface="Tahoma"/>
            </a:endParaRPr>
          </a:p>
          <a:p>
            <a:pPr fontAlgn="auto">
              <a:spcBef>
                <a:spcPts val="0"/>
              </a:spcBef>
              <a:spcAft>
                <a:spcPts val="0"/>
              </a:spcAft>
            </a:pPr>
            <a:r>
              <a:rPr lang="en-US" dirty="0" err="1" smtClean="0">
                <a:solidFill>
                  <a:schemeClr val="bg1"/>
                </a:solidFill>
                <a:latin typeface="Tahoma"/>
              </a:rPr>
              <a:t>Tringulation</a:t>
            </a:r>
            <a:endParaRPr lang="en-US" dirty="0">
              <a:solidFill>
                <a:schemeClr val="bg1"/>
              </a:solidFill>
              <a:latin typeface="Tahoma"/>
            </a:endParaRPr>
          </a:p>
        </p:txBody>
      </p:sp>
    </p:spTree>
    <p:extLst>
      <p:ext uri="{BB962C8B-B14F-4D97-AF65-F5344CB8AC3E}">
        <p14:creationId xmlns:p14="http://schemas.microsoft.com/office/powerpoint/2010/main" val="1137054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2057400" cy="1143000"/>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LB, IM, </a:t>
            </a:r>
            <a:r>
              <a:rPr lang="en-US" dirty="0" err="1">
                <a:solidFill>
                  <a:prstClr val="white"/>
                </a:solidFill>
              </a:rPr>
              <a:t>Rumusan</a:t>
            </a:r>
            <a:r>
              <a:rPr lang="en-US" dirty="0">
                <a:solidFill>
                  <a:prstClr val="white"/>
                </a:solidFill>
              </a:rPr>
              <a:t> </a:t>
            </a:r>
            <a:r>
              <a:rPr lang="en-US" dirty="0" err="1">
                <a:solidFill>
                  <a:prstClr val="white"/>
                </a:solidFill>
              </a:rPr>
              <a:t>Masalah</a:t>
            </a:r>
            <a:endParaRPr lang="en-US" dirty="0">
              <a:solidFill>
                <a:prstClr val="white"/>
              </a:solidFill>
            </a:endParaRPr>
          </a:p>
        </p:txBody>
      </p:sp>
      <p:sp>
        <p:nvSpPr>
          <p:cNvPr id="5" name="Rectangle 4"/>
          <p:cNvSpPr/>
          <p:nvPr/>
        </p:nvSpPr>
        <p:spPr>
          <a:xfrm>
            <a:off x="3124200" y="1524000"/>
            <a:ext cx="1828800" cy="1143000"/>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Landasan</a:t>
            </a:r>
            <a:r>
              <a:rPr lang="en-US" dirty="0">
                <a:solidFill>
                  <a:prstClr val="white"/>
                </a:solidFill>
              </a:rPr>
              <a:t> </a:t>
            </a:r>
            <a:r>
              <a:rPr lang="en-US" dirty="0" err="1">
                <a:solidFill>
                  <a:prstClr val="white"/>
                </a:solidFill>
              </a:rPr>
              <a:t>Teori</a:t>
            </a:r>
            <a:r>
              <a:rPr lang="en-US" dirty="0">
                <a:solidFill>
                  <a:prstClr val="white"/>
                </a:solidFill>
              </a:rPr>
              <a:t> </a:t>
            </a:r>
            <a:r>
              <a:rPr lang="en-US" dirty="0" err="1">
                <a:solidFill>
                  <a:prstClr val="white"/>
                </a:solidFill>
              </a:rPr>
              <a:t>dan</a:t>
            </a:r>
            <a:r>
              <a:rPr lang="en-US" dirty="0">
                <a:solidFill>
                  <a:prstClr val="white"/>
                </a:solidFill>
              </a:rPr>
              <a:t> </a:t>
            </a:r>
            <a:r>
              <a:rPr lang="en-US" dirty="0" err="1">
                <a:solidFill>
                  <a:prstClr val="white"/>
                </a:solidFill>
              </a:rPr>
              <a:t>Hipotesis</a:t>
            </a:r>
            <a:endParaRPr lang="en-US" dirty="0">
              <a:solidFill>
                <a:prstClr val="white"/>
              </a:solidFill>
            </a:endParaRPr>
          </a:p>
        </p:txBody>
      </p:sp>
      <p:sp>
        <p:nvSpPr>
          <p:cNvPr id="8" name="Rectangle 7"/>
          <p:cNvSpPr/>
          <p:nvPr/>
        </p:nvSpPr>
        <p:spPr>
          <a:xfrm>
            <a:off x="5334000" y="990600"/>
            <a:ext cx="2667000" cy="2209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p:nvPr/>
        </p:nvSpPr>
        <p:spPr>
          <a:xfrm>
            <a:off x="5486400" y="1219200"/>
            <a:ext cx="2286000" cy="10287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a:t>
            </a:r>
            <a:r>
              <a:rPr lang="en-US" dirty="0" err="1">
                <a:solidFill>
                  <a:prstClr val="white"/>
                </a:solidFill>
              </a:rPr>
              <a:t>Analisis</a:t>
            </a:r>
            <a:r>
              <a:rPr lang="en-US" dirty="0">
                <a:solidFill>
                  <a:prstClr val="white"/>
                </a:solidFill>
              </a:rPr>
              <a:t> data KUANTITATIF</a:t>
            </a:r>
          </a:p>
        </p:txBody>
      </p:sp>
      <p:sp>
        <p:nvSpPr>
          <p:cNvPr id="7" name="Rectangle 6"/>
          <p:cNvSpPr/>
          <p:nvPr/>
        </p:nvSpPr>
        <p:spPr>
          <a:xfrm>
            <a:off x="5486400" y="2362200"/>
            <a:ext cx="2286000" cy="6096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a:t>
            </a:r>
            <a:r>
              <a:rPr lang="en-US" dirty="0" err="1">
                <a:solidFill>
                  <a:prstClr val="white"/>
                </a:solidFill>
              </a:rPr>
              <a:t>analisis</a:t>
            </a:r>
            <a:r>
              <a:rPr lang="en-US" dirty="0">
                <a:solidFill>
                  <a:prstClr val="white"/>
                </a:solidFill>
              </a:rPr>
              <a:t> data </a:t>
            </a:r>
            <a:r>
              <a:rPr lang="en-US" dirty="0" err="1">
                <a:solidFill>
                  <a:prstClr val="white"/>
                </a:solidFill>
              </a:rPr>
              <a:t>kuaL</a:t>
            </a:r>
            <a:endParaRPr lang="en-US" dirty="0">
              <a:solidFill>
                <a:prstClr val="white"/>
              </a:solidFill>
            </a:endParaRPr>
          </a:p>
        </p:txBody>
      </p:sp>
      <p:sp>
        <p:nvSpPr>
          <p:cNvPr id="9" name="Rectangle 8"/>
          <p:cNvSpPr/>
          <p:nvPr/>
        </p:nvSpPr>
        <p:spPr>
          <a:xfrm>
            <a:off x="5562600" y="4038600"/>
            <a:ext cx="22098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Analisis</a:t>
            </a:r>
            <a:r>
              <a:rPr lang="en-US" dirty="0">
                <a:solidFill>
                  <a:prstClr val="white"/>
                </a:solidFill>
              </a:rPr>
              <a:t> Data KUANTITATIF-</a:t>
            </a:r>
            <a:r>
              <a:rPr lang="en-US" dirty="0" err="1">
                <a:solidFill>
                  <a:prstClr val="white"/>
                </a:solidFill>
              </a:rPr>
              <a:t>kuan</a:t>
            </a:r>
            <a:endParaRPr lang="en-US" dirty="0">
              <a:solidFill>
                <a:prstClr val="white"/>
              </a:solidFill>
            </a:endParaRPr>
          </a:p>
        </p:txBody>
      </p:sp>
      <p:sp>
        <p:nvSpPr>
          <p:cNvPr id="10" name="Rectangle 9"/>
          <p:cNvSpPr/>
          <p:nvPr/>
        </p:nvSpPr>
        <p:spPr>
          <a:xfrm>
            <a:off x="3124200" y="4038600"/>
            <a:ext cx="20574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Penyajian</a:t>
            </a:r>
            <a:r>
              <a:rPr lang="en-US" dirty="0">
                <a:solidFill>
                  <a:prstClr val="white"/>
                </a:solidFill>
              </a:rPr>
              <a:t> data </a:t>
            </a:r>
            <a:r>
              <a:rPr lang="en-US" dirty="0" err="1">
                <a:solidFill>
                  <a:prstClr val="white"/>
                </a:solidFill>
              </a:rPr>
              <a:t>hasil</a:t>
            </a:r>
            <a:r>
              <a:rPr lang="en-US" dirty="0">
                <a:solidFill>
                  <a:prstClr val="white"/>
                </a:solidFill>
              </a:rPr>
              <a:t> </a:t>
            </a:r>
            <a:r>
              <a:rPr lang="en-US" dirty="0" err="1">
                <a:solidFill>
                  <a:prstClr val="white"/>
                </a:solidFill>
              </a:rPr>
              <a:t>penelitian</a:t>
            </a:r>
            <a:endParaRPr lang="en-US" dirty="0">
              <a:solidFill>
                <a:prstClr val="white"/>
              </a:solidFill>
            </a:endParaRPr>
          </a:p>
        </p:txBody>
      </p:sp>
      <p:sp>
        <p:nvSpPr>
          <p:cNvPr id="11" name="Rectangle 10"/>
          <p:cNvSpPr/>
          <p:nvPr/>
        </p:nvSpPr>
        <p:spPr>
          <a:xfrm>
            <a:off x="838200" y="4038600"/>
            <a:ext cx="20574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Kesimpulan</a:t>
            </a:r>
            <a:r>
              <a:rPr lang="en-US" dirty="0">
                <a:solidFill>
                  <a:prstClr val="white"/>
                </a:solidFill>
              </a:rPr>
              <a:t> </a:t>
            </a:r>
            <a:r>
              <a:rPr lang="en-US" dirty="0" err="1">
                <a:solidFill>
                  <a:prstClr val="white"/>
                </a:solidFill>
              </a:rPr>
              <a:t>dan</a:t>
            </a:r>
            <a:r>
              <a:rPr lang="en-US" dirty="0">
                <a:solidFill>
                  <a:prstClr val="white"/>
                </a:solidFill>
              </a:rPr>
              <a:t> Saran </a:t>
            </a:r>
          </a:p>
        </p:txBody>
      </p:sp>
      <p:sp>
        <p:nvSpPr>
          <p:cNvPr id="12" name="Down Arrow 11"/>
          <p:cNvSpPr/>
          <p:nvPr/>
        </p:nvSpPr>
        <p:spPr>
          <a:xfrm flipH="1">
            <a:off x="6324600" y="3276600"/>
            <a:ext cx="762000" cy="832758"/>
          </a:xfrm>
          <a:prstGeom prst="down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Down Arrow 12"/>
          <p:cNvSpPr/>
          <p:nvPr/>
        </p:nvSpPr>
        <p:spPr>
          <a:xfrm rot="5400000">
            <a:off x="2628900" y="43624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Down Arrow 13"/>
          <p:cNvSpPr/>
          <p:nvPr/>
        </p:nvSpPr>
        <p:spPr>
          <a:xfrm rot="5400000">
            <a:off x="5067300" y="43624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Down Arrow 14"/>
          <p:cNvSpPr/>
          <p:nvPr/>
        </p:nvSpPr>
        <p:spPr>
          <a:xfrm rot="16200000" flipH="1">
            <a:off x="2800350" y="18478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Down Arrow 15"/>
          <p:cNvSpPr/>
          <p:nvPr/>
        </p:nvSpPr>
        <p:spPr>
          <a:xfrm rot="16200000" flipH="1">
            <a:off x="4914900" y="1847850"/>
            <a:ext cx="533400" cy="495300"/>
          </a:xfrm>
          <a:prstGeom prst="down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TextBox 16"/>
          <p:cNvSpPr txBox="1"/>
          <p:nvPr/>
        </p:nvSpPr>
        <p:spPr>
          <a:xfrm>
            <a:off x="800100" y="5897095"/>
            <a:ext cx="5029200" cy="646331"/>
          </a:xfrm>
          <a:prstGeom prst="rect">
            <a:avLst/>
          </a:prstGeom>
          <a:noFill/>
        </p:spPr>
        <p:txBody>
          <a:bodyPr wrap="square" rtlCol="0">
            <a:spAutoFit/>
          </a:bodyPr>
          <a:lstStyle/>
          <a:p>
            <a:pPr fontAlgn="auto">
              <a:spcBef>
                <a:spcPts val="0"/>
              </a:spcBef>
              <a:spcAft>
                <a:spcPts val="0"/>
              </a:spcAft>
            </a:pPr>
            <a:r>
              <a:rPr lang="en-US" dirty="0">
                <a:solidFill>
                  <a:schemeClr val="bg1"/>
                </a:solidFill>
                <a:latin typeface="Adobe Gothic Std B" pitchFamily="34" charset="-128"/>
                <a:ea typeface="Adobe Gothic Std B" pitchFamily="34" charset="-128"/>
              </a:rPr>
              <a:t>METKOM CUNCURRENT EMBEDDED, KUAN SBG METODE PRIMER</a:t>
            </a:r>
          </a:p>
        </p:txBody>
      </p:sp>
    </p:spTree>
    <p:extLst>
      <p:ext uri="{BB962C8B-B14F-4D97-AF65-F5344CB8AC3E}">
        <p14:creationId xmlns:p14="http://schemas.microsoft.com/office/powerpoint/2010/main" val="376858684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20574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rPr>
              <a:t>LB, IM, </a:t>
            </a:r>
            <a:r>
              <a:rPr lang="en-US" dirty="0" err="1">
                <a:solidFill>
                  <a:prstClr val="white"/>
                </a:solidFill>
              </a:rPr>
              <a:t>Rumusan</a:t>
            </a:r>
            <a:r>
              <a:rPr lang="en-US" dirty="0">
                <a:solidFill>
                  <a:prstClr val="white"/>
                </a:solidFill>
              </a:rPr>
              <a:t> </a:t>
            </a:r>
            <a:r>
              <a:rPr lang="en-US" dirty="0" err="1">
                <a:solidFill>
                  <a:prstClr val="white"/>
                </a:solidFill>
              </a:rPr>
              <a:t>Masalah</a:t>
            </a:r>
            <a:endParaRPr lang="en-US" dirty="0">
              <a:solidFill>
                <a:prstClr val="white"/>
              </a:solidFill>
            </a:endParaRPr>
          </a:p>
        </p:txBody>
      </p:sp>
      <p:sp>
        <p:nvSpPr>
          <p:cNvPr id="5" name="Rectangle 4"/>
          <p:cNvSpPr/>
          <p:nvPr/>
        </p:nvSpPr>
        <p:spPr>
          <a:xfrm>
            <a:off x="3124200" y="1524000"/>
            <a:ext cx="18288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Kajian</a:t>
            </a:r>
            <a:r>
              <a:rPr lang="en-US" dirty="0">
                <a:solidFill>
                  <a:prstClr val="white"/>
                </a:solidFill>
              </a:rPr>
              <a:t> </a:t>
            </a:r>
            <a:r>
              <a:rPr lang="en-US" dirty="0" err="1">
                <a:solidFill>
                  <a:prstClr val="white"/>
                </a:solidFill>
              </a:rPr>
              <a:t>Teori</a:t>
            </a:r>
            <a:endParaRPr lang="en-US" dirty="0">
              <a:solidFill>
                <a:prstClr val="white"/>
              </a:solidFill>
            </a:endParaRPr>
          </a:p>
        </p:txBody>
      </p:sp>
      <p:sp>
        <p:nvSpPr>
          <p:cNvPr id="8" name="Rectangle 7"/>
          <p:cNvSpPr/>
          <p:nvPr/>
        </p:nvSpPr>
        <p:spPr>
          <a:xfrm>
            <a:off x="5334000" y="990600"/>
            <a:ext cx="2667000" cy="2209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p:nvPr/>
        </p:nvSpPr>
        <p:spPr>
          <a:xfrm>
            <a:off x="5486400" y="1219200"/>
            <a:ext cx="2286000" cy="10287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a:t>
            </a:r>
            <a:r>
              <a:rPr lang="en-US" dirty="0" err="1">
                <a:solidFill>
                  <a:prstClr val="white"/>
                </a:solidFill>
              </a:rPr>
              <a:t>Analisis</a:t>
            </a:r>
            <a:r>
              <a:rPr lang="en-US" dirty="0">
                <a:solidFill>
                  <a:prstClr val="white"/>
                </a:solidFill>
              </a:rPr>
              <a:t> data KUALITATIF </a:t>
            </a:r>
          </a:p>
        </p:txBody>
      </p:sp>
      <p:sp>
        <p:nvSpPr>
          <p:cNvPr id="7" name="Rectangle 6"/>
          <p:cNvSpPr/>
          <p:nvPr/>
        </p:nvSpPr>
        <p:spPr>
          <a:xfrm>
            <a:off x="5486400" y="2362200"/>
            <a:ext cx="2286000" cy="6096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Pengumpulan</a:t>
            </a:r>
            <a:r>
              <a:rPr lang="en-US" dirty="0">
                <a:solidFill>
                  <a:prstClr val="white"/>
                </a:solidFill>
              </a:rPr>
              <a:t> </a:t>
            </a:r>
            <a:r>
              <a:rPr lang="en-US" dirty="0" err="1">
                <a:solidFill>
                  <a:prstClr val="white"/>
                </a:solidFill>
              </a:rPr>
              <a:t>analisis</a:t>
            </a:r>
            <a:r>
              <a:rPr lang="en-US" dirty="0">
                <a:solidFill>
                  <a:prstClr val="white"/>
                </a:solidFill>
              </a:rPr>
              <a:t> data </a:t>
            </a:r>
            <a:r>
              <a:rPr lang="en-US" dirty="0" err="1">
                <a:solidFill>
                  <a:prstClr val="white"/>
                </a:solidFill>
              </a:rPr>
              <a:t>kuan</a:t>
            </a:r>
            <a:endParaRPr lang="en-US" dirty="0">
              <a:solidFill>
                <a:prstClr val="white"/>
              </a:solidFill>
            </a:endParaRPr>
          </a:p>
        </p:txBody>
      </p:sp>
      <p:sp>
        <p:nvSpPr>
          <p:cNvPr id="9" name="Rectangle 8"/>
          <p:cNvSpPr/>
          <p:nvPr/>
        </p:nvSpPr>
        <p:spPr>
          <a:xfrm>
            <a:off x="5562600" y="4191000"/>
            <a:ext cx="22098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Analisis</a:t>
            </a:r>
            <a:r>
              <a:rPr lang="en-US" dirty="0">
                <a:solidFill>
                  <a:prstClr val="white"/>
                </a:solidFill>
              </a:rPr>
              <a:t> Data KUANTITATIF-</a:t>
            </a:r>
            <a:r>
              <a:rPr lang="en-US" dirty="0" err="1">
                <a:solidFill>
                  <a:prstClr val="white"/>
                </a:solidFill>
              </a:rPr>
              <a:t>kualitatif</a:t>
            </a:r>
            <a:endParaRPr lang="en-US" dirty="0">
              <a:solidFill>
                <a:prstClr val="white"/>
              </a:solidFill>
            </a:endParaRPr>
          </a:p>
        </p:txBody>
      </p:sp>
      <p:sp>
        <p:nvSpPr>
          <p:cNvPr id="10" name="Rectangle 9"/>
          <p:cNvSpPr/>
          <p:nvPr/>
        </p:nvSpPr>
        <p:spPr>
          <a:xfrm>
            <a:off x="3124200" y="4191000"/>
            <a:ext cx="20574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Penyajian</a:t>
            </a:r>
            <a:r>
              <a:rPr lang="en-US" dirty="0">
                <a:solidFill>
                  <a:prstClr val="white"/>
                </a:solidFill>
              </a:rPr>
              <a:t> data </a:t>
            </a:r>
            <a:r>
              <a:rPr lang="en-US" dirty="0" err="1">
                <a:solidFill>
                  <a:prstClr val="white"/>
                </a:solidFill>
              </a:rPr>
              <a:t>hasil</a:t>
            </a:r>
            <a:r>
              <a:rPr lang="en-US" dirty="0">
                <a:solidFill>
                  <a:prstClr val="white"/>
                </a:solidFill>
              </a:rPr>
              <a:t> </a:t>
            </a:r>
            <a:r>
              <a:rPr lang="en-US" dirty="0" err="1">
                <a:solidFill>
                  <a:prstClr val="white"/>
                </a:solidFill>
              </a:rPr>
              <a:t>penelitian</a:t>
            </a:r>
            <a:endParaRPr lang="en-US" dirty="0">
              <a:solidFill>
                <a:prstClr val="white"/>
              </a:solidFill>
            </a:endParaRPr>
          </a:p>
        </p:txBody>
      </p:sp>
      <p:sp>
        <p:nvSpPr>
          <p:cNvPr id="11" name="Rectangle 10"/>
          <p:cNvSpPr/>
          <p:nvPr/>
        </p:nvSpPr>
        <p:spPr>
          <a:xfrm>
            <a:off x="838200" y="4191000"/>
            <a:ext cx="2057400" cy="1143000"/>
          </a:xfrm>
          <a:prstGeom prst="rect">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Kesimpulan</a:t>
            </a:r>
            <a:r>
              <a:rPr lang="en-US" dirty="0">
                <a:solidFill>
                  <a:prstClr val="white"/>
                </a:solidFill>
              </a:rPr>
              <a:t> </a:t>
            </a:r>
            <a:r>
              <a:rPr lang="en-US" dirty="0" err="1">
                <a:solidFill>
                  <a:prstClr val="white"/>
                </a:solidFill>
              </a:rPr>
              <a:t>dan</a:t>
            </a:r>
            <a:r>
              <a:rPr lang="en-US" dirty="0">
                <a:solidFill>
                  <a:prstClr val="white"/>
                </a:solidFill>
              </a:rPr>
              <a:t> Saran </a:t>
            </a:r>
          </a:p>
        </p:txBody>
      </p:sp>
      <p:sp>
        <p:nvSpPr>
          <p:cNvPr id="12" name="Down Arrow 11"/>
          <p:cNvSpPr/>
          <p:nvPr/>
        </p:nvSpPr>
        <p:spPr>
          <a:xfrm flipH="1">
            <a:off x="6324600" y="3276600"/>
            <a:ext cx="762000" cy="832758"/>
          </a:xfrm>
          <a:prstGeom prst="down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Down Arrow 12"/>
          <p:cNvSpPr/>
          <p:nvPr/>
        </p:nvSpPr>
        <p:spPr>
          <a:xfrm rot="5400000">
            <a:off x="2628900" y="45148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Down Arrow 13"/>
          <p:cNvSpPr/>
          <p:nvPr/>
        </p:nvSpPr>
        <p:spPr>
          <a:xfrm rot="5400000">
            <a:off x="5067300" y="45148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Down Arrow 14"/>
          <p:cNvSpPr/>
          <p:nvPr/>
        </p:nvSpPr>
        <p:spPr>
          <a:xfrm rot="16200000" flipH="1">
            <a:off x="2800350" y="1847850"/>
            <a:ext cx="533400" cy="495300"/>
          </a:xfrm>
          <a:prstGeom prst="downArrow">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Down Arrow 15"/>
          <p:cNvSpPr/>
          <p:nvPr/>
        </p:nvSpPr>
        <p:spPr>
          <a:xfrm rot="16200000" flipH="1">
            <a:off x="4914900" y="1847850"/>
            <a:ext cx="533400" cy="495300"/>
          </a:xfrm>
          <a:prstGeom prst="down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extBox 1"/>
          <p:cNvSpPr txBox="1"/>
          <p:nvPr/>
        </p:nvSpPr>
        <p:spPr>
          <a:xfrm>
            <a:off x="800100" y="5897095"/>
            <a:ext cx="5029200"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Adobe Gothic Std B" pitchFamily="34" charset="-128"/>
                <a:ea typeface="Adobe Gothic Std B" pitchFamily="34" charset="-128"/>
              </a:rPr>
              <a:t>METKOM CUNCURRENT EMBEDDED, KUAL SBG METODE PRIMER</a:t>
            </a:r>
          </a:p>
        </p:txBody>
      </p:sp>
    </p:spTree>
    <p:extLst>
      <p:ext uri="{BB962C8B-B14F-4D97-AF65-F5344CB8AC3E}">
        <p14:creationId xmlns:p14="http://schemas.microsoft.com/office/powerpoint/2010/main" val="3901410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srgbClr val="FFFFFF"/>
              </a:solidFill>
            </a:endParaRPr>
          </a:p>
        </p:txBody>
      </p:sp>
      <p:sp>
        <p:nvSpPr>
          <p:cNvPr id="50" name="Rectangle 49"/>
          <p:cNvSpPr/>
          <p:nvPr/>
        </p:nvSpPr>
        <p:spPr>
          <a:xfrm>
            <a:off x="4179894" y="1066874"/>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51"/>
          <p:cNvGrpSpPr/>
          <p:nvPr/>
        </p:nvGrpSpPr>
        <p:grpSpPr>
          <a:xfrm>
            <a:off x="1752640"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Rectangle 11"/>
          <p:cNvSpPr/>
          <p:nvPr/>
        </p:nvSpPr>
        <p:spPr>
          <a:xfrm>
            <a:off x="1295400" y="764703"/>
            <a:ext cx="6553200" cy="3470547"/>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dirty="0" smtClean="0">
              <a:solidFill>
                <a:prstClr val="white"/>
              </a:solidFill>
              <a:latin typeface="Arial Rounded MT Bold" pitchFamily="34" charset="0"/>
            </a:endParaRPr>
          </a:p>
          <a:p>
            <a:pPr algn="ctr" fontAlgn="auto">
              <a:spcBef>
                <a:spcPts val="0"/>
              </a:spcBef>
              <a:spcAft>
                <a:spcPts val="600"/>
              </a:spcAft>
            </a:pPr>
            <a:endParaRPr lang="en-US" sz="3200" dirty="0" smtClean="0">
              <a:solidFill>
                <a:prstClr val="white"/>
              </a:solidFill>
              <a:latin typeface="Arial Rounded MT Bold" pitchFamily="34" charset="0"/>
            </a:endParaRPr>
          </a:p>
          <a:p>
            <a:pPr algn="ctr" fontAlgn="auto">
              <a:spcBef>
                <a:spcPts val="0"/>
              </a:spcBef>
              <a:spcAft>
                <a:spcPts val="600"/>
              </a:spcAft>
            </a:pPr>
            <a:r>
              <a:rPr lang="en-US" sz="3200" dirty="0" smtClean="0">
                <a:solidFill>
                  <a:prstClr val="white"/>
                </a:solidFill>
                <a:latin typeface="Arial Rounded MT Bold" pitchFamily="34" charset="0"/>
              </a:rPr>
              <a:t>METODE PENELITIAN DAN PENGEMBANGAN</a:t>
            </a:r>
          </a:p>
          <a:p>
            <a:pPr algn="ctr" fontAlgn="auto">
              <a:spcBef>
                <a:spcPts val="0"/>
              </a:spcBef>
              <a:spcAft>
                <a:spcPts val="0"/>
              </a:spcAft>
            </a:pPr>
            <a:r>
              <a:rPr lang="en-US" sz="2000" dirty="0" smtClean="0">
                <a:solidFill>
                  <a:prstClr val="white"/>
                </a:solidFill>
                <a:latin typeface="Arial Rounded MT Bold" pitchFamily="34" charset="0"/>
              </a:rPr>
              <a:t>(RESEARCH &amp; DEVELOPMENT)</a:t>
            </a:r>
          </a:p>
          <a:p>
            <a:pPr algn="ctr" fontAlgn="auto">
              <a:spcBef>
                <a:spcPts val="0"/>
              </a:spcBef>
              <a:spcAft>
                <a:spcPts val="0"/>
              </a:spcAft>
            </a:pPr>
            <a:endParaRPr lang="en-US" sz="2000" dirty="0">
              <a:solidFill>
                <a:prstClr val="white"/>
              </a:solidFill>
              <a:latin typeface="Arial Rounded MT Bold" pitchFamily="34" charset="0"/>
            </a:endParaRPr>
          </a:p>
          <a:p>
            <a:pPr algn="ctr" fontAlgn="auto">
              <a:spcBef>
                <a:spcPts val="0"/>
              </a:spcBef>
              <a:spcAft>
                <a:spcPts val="0"/>
              </a:spcAft>
            </a:pPr>
            <a:endParaRPr lang="id-ID" sz="2000" dirty="0">
              <a:solidFill>
                <a:prstClr val="white"/>
              </a:solidFill>
              <a:latin typeface="Arial Rounded MT Bold" pitchFamily="34" charset="0"/>
            </a:endParaRPr>
          </a:p>
        </p:txBody>
      </p:sp>
      <p:grpSp>
        <p:nvGrpSpPr>
          <p:cNvPr id="4" name="Group 14"/>
          <p:cNvGrpSpPr>
            <a:grpSpLocks/>
          </p:cNvGrpSpPr>
          <p:nvPr/>
        </p:nvGrpSpPr>
        <p:grpSpPr bwMode="auto">
          <a:xfrm>
            <a:off x="6876256" y="5301282"/>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5" name="Group 29"/>
          <p:cNvGrpSpPr>
            <a:grpSpLocks/>
          </p:cNvGrpSpPr>
          <p:nvPr/>
        </p:nvGrpSpPr>
        <p:grpSpPr bwMode="auto">
          <a:xfrm>
            <a:off x="7380349"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1" name="Group 14"/>
          <p:cNvGrpSpPr>
            <a:grpSpLocks/>
          </p:cNvGrpSpPr>
          <p:nvPr/>
        </p:nvGrpSpPr>
        <p:grpSpPr bwMode="auto">
          <a:xfrm>
            <a:off x="4572001" y="4509194"/>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13" name="Group 29"/>
          <p:cNvGrpSpPr>
            <a:grpSpLocks/>
          </p:cNvGrpSpPr>
          <p:nvPr/>
        </p:nvGrpSpPr>
        <p:grpSpPr bwMode="auto">
          <a:xfrm>
            <a:off x="4932077"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grpSp>
        <p:nvGrpSpPr>
          <p:cNvPr id="29" name="Group 14"/>
          <p:cNvGrpSpPr>
            <a:grpSpLocks/>
          </p:cNvGrpSpPr>
          <p:nvPr/>
        </p:nvGrpSpPr>
        <p:grpSpPr bwMode="auto">
          <a:xfrm>
            <a:off x="2411761" y="5373290"/>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31" name="Group 29"/>
          <p:cNvGrpSpPr>
            <a:grpSpLocks/>
          </p:cNvGrpSpPr>
          <p:nvPr/>
        </p:nvGrpSpPr>
        <p:grpSpPr bwMode="auto">
          <a:xfrm>
            <a:off x="2792800"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122" name="Rectangle 121"/>
          <p:cNvSpPr/>
          <p:nvPr/>
        </p:nvSpPr>
        <p:spPr>
          <a:xfrm>
            <a:off x="3965674" y="850848"/>
            <a:ext cx="966403" cy="77795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itchFamily="34" charset="0"/>
              </a:rPr>
              <a:t>5</a:t>
            </a:r>
          </a:p>
        </p:txBody>
      </p:sp>
    </p:spTree>
    <p:extLst>
      <p:ext uri="{BB962C8B-B14F-4D97-AF65-F5344CB8AC3E}">
        <p14:creationId xmlns:p14="http://schemas.microsoft.com/office/powerpoint/2010/main" val="215575478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PENGERTIAN  `</a:t>
            </a:r>
            <a:endParaRPr lang="en-US" dirty="0">
              <a:solidFill>
                <a:schemeClr val="bg1"/>
              </a:solidFill>
            </a:endParaRPr>
          </a:p>
        </p:txBody>
      </p:sp>
      <p:sp>
        <p:nvSpPr>
          <p:cNvPr id="3" name="Content Placeholder 2"/>
          <p:cNvSpPr>
            <a:spLocks noGrp="1"/>
          </p:cNvSpPr>
          <p:nvPr>
            <p:ph idx="1"/>
          </p:nvPr>
        </p:nvSpPr>
        <p:spPr>
          <a:xfrm>
            <a:off x="457200" y="1628800"/>
            <a:ext cx="8229600" cy="4391000"/>
          </a:xfrm>
        </p:spPr>
        <p:txBody>
          <a:bodyPr/>
          <a:lstStyle/>
          <a:p>
            <a:pPr marL="0" indent="0" algn="just">
              <a:buNone/>
            </a:pPr>
            <a:r>
              <a:rPr lang="id-ID" dirty="0" smtClean="0">
                <a:solidFill>
                  <a:schemeClr val="bg1"/>
                </a:solidFill>
                <a:effectLst/>
              </a:rPr>
              <a:t>What </a:t>
            </a:r>
            <a:r>
              <a:rPr lang="id-ID" dirty="0">
                <a:solidFill>
                  <a:schemeClr val="bg1"/>
                </a:solidFill>
                <a:effectLst/>
              </a:rPr>
              <a:t>is research and development?. Its is a process used to develop and validate educational </a:t>
            </a:r>
            <a:r>
              <a:rPr lang="id-ID" dirty="0" smtClean="0">
                <a:solidFill>
                  <a:schemeClr val="bg1"/>
                </a:solidFill>
                <a:effectLst/>
              </a:rPr>
              <a:t>product</a:t>
            </a:r>
            <a:r>
              <a:rPr lang="en-US" dirty="0" smtClean="0">
                <a:solidFill>
                  <a:schemeClr val="bg1"/>
                </a:solidFill>
                <a:effectLst/>
              </a:rPr>
              <a:t> (Borg and Gall, 1996)</a:t>
            </a:r>
          </a:p>
          <a:p>
            <a:pPr marL="0" indent="0" algn="just">
              <a:buNone/>
            </a:pPr>
            <a:endParaRPr lang="en-US" dirty="0" smtClean="0">
              <a:solidFill>
                <a:schemeClr val="bg1"/>
              </a:solidFill>
              <a:effectLst/>
            </a:endParaRPr>
          </a:p>
          <a:p>
            <a:pPr marL="0" indent="0" algn="just">
              <a:buNone/>
            </a:pPr>
            <a:r>
              <a:rPr lang="id-ID" dirty="0" smtClean="0">
                <a:solidFill>
                  <a:schemeClr val="bg1"/>
                </a:solidFill>
                <a:effectLst/>
              </a:rPr>
              <a:t>Its a way to establish new product, model, procedures, techniques, and tools based upon a methodlogical analysis of specific cases</a:t>
            </a:r>
            <a:r>
              <a:rPr lang="en-US" dirty="0" smtClean="0">
                <a:solidFill>
                  <a:schemeClr val="bg1"/>
                </a:solidFill>
                <a:effectLst/>
              </a:rPr>
              <a:t> (</a:t>
            </a:r>
            <a:r>
              <a:rPr lang="id-ID" dirty="0">
                <a:solidFill>
                  <a:schemeClr val="bg1"/>
                </a:solidFill>
                <a:effectLst/>
              </a:rPr>
              <a:t>Richey, and Kelin (2010) </a:t>
            </a:r>
            <a:endParaRPr lang="en-US" dirty="0">
              <a:solidFill>
                <a:schemeClr val="bg1"/>
              </a:solidFill>
            </a:endParaRPr>
          </a:p>
        </p:txBody>
      </p:sp>
    </p:spTree>
    <p:extLst>
      <p:ext uri="{BB962C8B-B14F-4D97-AF65-F5344CB8AC3E}">
        <p14:creationId xmlns:p14="http://schemas.microsoft.com/office/powerpoint/2010/main" val="715157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683568" y="692696"/>
            <a:ext cx="4248472" cy="2448272"/>
          </a:xfrm>
          <a:prstGeom prst="striped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latin typeface="Arial Rounded MT Bold" pitchFamily="34" charset="0"/>
              </a:rPr>
              <a:t>RESEARCH:</a:t>
            </a:r>
          </a:p>
          <a:p>
            <a:pPr algn="ctr" fontAlgn="auto">
              <a:spcBef>
                <a:spcPts val="0"/>
              </a:spcBef>
              <a:spcAft>
                <a:spcPts val="0"/>
              </a:spcAft>
            </a:pPr>
            <a:r>
              <a:rPr lang="en-US" dirty="0" smtClean="0">
                <a:solidFill>
                  <a:prstClr val="white"/>
                </a:solidFill>
                <a:latin typeface="Arial Rounded MT Bold" pitchFamily="34" charset="0"/>
              </a:rPr>
              <a:t> MENELITI MENGHASILKAN RANCANGAN PRODUK</a:t>
            </a:r>
            <a:endParaRPr lang="en-US" dirty="0">
              <a:solidFill>
                <a:prstClr val="white"/>
              </a:solidFill>
              <a:latin typeface="Arial Rounded MT Bold" pitchFamily="34" charset="0"/>
            </a:endParaRPr>
          </a:p>
        </p:txBody>
      </p:sp>
      <p:sp>
        <p:nvSpPr>
          <p:cNvPr id="6" name="Striped Right Arrow 5"/>
          <p:cNvSpPr/>
          <p:nvPr/>
        </p:nvSpPr>
        <p:spPr>
          <a:xfrm>
            <a:off x="714104" y="4005064"/>
            <a:ext cx="7746328" cy="2448272"/>
          </a:xfrm>
          <a:prstGeom prst="stripedRightArrow">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latin typeface="Arial Rounded MT Bold" pitchFamily="34" charset="0"/>
              </a:rPr>
              <a:t>DEVELOPMENT</a:t>
            </a:r>
          </a:p>
          <a:p>
            <a:pPr algn="ctr" fontAlgn="auto">
              <a:spcBef>
                <a:spcPts val="0"/>
              </a:spcBef>
              <a:spcAft>
                <a:spcPts val="0"/>
              </a:spcAft>
            </a:pPr>
            <a:r>
              <a:rPr lang="en-US" dirty="0" smtClean="0">
                <a:solidFill>
                  <a:prstClr val="white"/>
                </a:solidFill>
                <a:latin typeface="Arial Rounded MT Bold" pitchFamily="34" charset="0"/>
              </a:rPr>
              <a:t> MEMBUAT PRODUK DAN MENGUJINYA  SECARA BERULANG-ULANG (</a:t>
            </a:r>
            <a:r>
              <a:rPr lang="en-US" dirty="0" err="1" smtClean="0">
                <a:solidFill>
                  <a:prstClr val="white"/>
                </a:solidFill>
                <a:latin typeface="Arial Rounded MT Bold" pitchFamily="34" charset="0"/>
              </a:rPr>
              <a:t>Uji</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klpk</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kecil</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Uji</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klp</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besar</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Uji</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klpk</a:t>
            </a:r>
            <a:r>
              <a:rPr lang="en-US" dirty="0" smtClean="0">
                <a:solidFill>
                  <a:prstClr val="white"/>
                </a:solidFill>
                <a:latin typeface="Arial Rounded MT Bold" pitchFamily="34" charset="0"/>
              </a:rPr>
              <a:t> </a:t>
            </a:r>
            <a:r>
              <a:rPr lang="en-US" dirty="0" err="1" smtClean="0">
                <a:solidFill>
                  <a:prstClr val="white"/>
                </a:solidFill>
                <a:latin typeface="Arial Rounded MT Bold" pitchFamily="34" charset="0"/>
              </a:rPr>
              <a:t>luas</a:t>
            </a:r>
            <a:r>
              <a:rPr lang="en-US" dirty="0" smtClean="0">
                <a:solidFill>
                  <a:prstClr val="white"/>
                </a:solidFill>
                <a:latin typeface="Arial Rounded MT Bold" pitchFamily="34" charset="0"/>
              </a:rPr>
              <a:t> / </a:t>
            </a:r>
            <a:r>
              <a:rPr lang="en-US" dirty="0" err="1" smtClean="0">
                <a:solidFill>
                  <a:prstClr val="white"/>
                </a:solidFill>
                <a:latin typeface="Arial Rounded MT Bold" pitchFamily="34" charset="0"/>
              </a:rPr>
              <a:t>diseminasi</a:t>
            </a:r>
            <a:r>
              <a:rPr lang="en-US" dirty="0" smtClean="0">
                <a:solidFill>
                  <a:prstClr val="white"/>
                </a:solidFill>
                <a:latin typeface="Arial Rounded MT Bold" pitchFamily="34" charset="0"/>
              </a:rPr>
              <a:t>)</a:t>
            </a:r>
            <a:endParaRPr lang="en-US" dirty="0">
              <a:solidFill>
                <a:prstClr val="white"/>
              </a:solidFill>
              <a:latin typeface="Arial Rounded MT Bold" pitchFamily="34" charset="0"/>
            </a:endParaRPr>
          </a:p>
        </p:txBody>
      </p:sp>
      <p:sp>
        <p:nvSpPr>
          <p:cNvPr id="2" name="Oval Callout 1"/>
          <p:cNvSpPr/>
          <p:nvPr/>
        </p:nvSpPr>
        <p:spPr>
          <a:xfrm>
            <a:off x="5887483" y="116632"/>
            <a:ext cx="2808312" cy="2160240"/>
          </a:xfrm>
          <a:prstGeom prst="wedgeEllipseCallout">
            <a:avLst>
              <a:gd name="adj1" fmla="val -96991"/>
              <a:gd name="adj2" fmla="val 20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Metode, populasi sampel, teknik pengumpulan data, teknik analisis data, DESAIN</a:t>
            </a:r>
            <a:endParaRPr lang="en-US" dirty="0">
              <a:solidFill>
                <a:prstClr val="white"/>
              </a:solidFill>
            </a:endParaRPr>
          </a:p>
        </p:txBody>
      </p:sp>
      <p:sp>
        <p:nvSpPr>
          <p:cNvPr id="7" name="Oval Callout 6"/>
          <p:cNvSpPr/>
          <p:nvPr/>
        </p:nvSpPr>
        <p:spPr>
          <a:xfrm>
            <a:off x="4483327" y="2255464"/>
            <a:ext cx="2808312" cy="2160240"/>
          </a:xfrm>
          <a:prstGeom prst="wedgeEllipseCallout">
            <a:avLst>
              <a:gd name="adj1" fmla="val -91472"/>
              <a:gd name="adj2" fmla="val 5532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Cara membuat produk dan pengujian produk. </a:t>
            </a:r>
            <a:endParaRPr lang="en-US" dirty="0">
              <a:solidFill>
                <a:prstClr val="white"/>
              </a:solidFill>
            </a:endParaRPr>
          </a:p>
        </p:txBody>
      </p:sp>
      <p:sp>
        <p:nvSpPr>
          <p:cNvPr id="3" name="Rectangle 2"/>
          <p:cNvSpPr/>
          <p:nvPr/>
        </p:nvSpPr>
        <p:spPr>
          <a:xfrm>
            <a:off x="714104" y="332656"/>
            <a:ext cx="1049584" cy="864096"/>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a:solidFill>
                  <a:prstClr val="white"/>
                </a:solidFill>
                <a:latin typeface="Adobe Gothic Std B" pitchFamily="34" charset="-128"/>
                <a:ea typeface="Adobe Gothic Std B" pitchFamily="34" charset="-128"/>
              </a:rPr>
              <a:t>R</a:t>
            </a:r>
          </a:p>
        </p:txBody>
      </p:sp>
      <p:sp>
        <p:nvSpPr>
          <p:cNvPr id="8" name="Rectangle 7"/>
          <p:cNvSpPr/>
          <p:nvPr/>
        </p:nvSpPr>
        <p:spPr>
          <a:xfrm>
            <a:off x="714104" y="3717032"/>
            <a:ext cx="1049584" cy="86409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a:solidFill>
                  <a:prstClr val="white"/>
                </a:solidFill>
                <a:latin typeface="Adobe Gothic Std B" pitchFamily="34" charset="-128"/>
                <a:ea typeface="Adobe Gothic Std B" pitchFamily="34" charset="-128"/>
              </a:rPr>
              <a:t>D</a:t>
            </a:r>
          </a:p>
        </p:txBody>
      </p:sp>
    </p:spTree>
    <p:extLst>
      <p:ext uri="{BB962C8B-B14F-4D97-AF65-F5344CB8AC3E}">
        <p14:creationId xmlns:p14="http://schemas.microsoft.com/office/powerpoint/2010/main" val="27878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79894" y="1066802"/>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51"/>
          <p:cNvGrpSpPr>
            <a:grpSpLocks/>
          </p:cNvGrpSpPr>
          <p:nvPr/>
        </p:nvGrpSpPr>
        <p:grpSpPr bwMode="auto">
          <a:xfrm>
            <a:off x="1752601" y="487365"/>
            <a:ext cx="936625" cy="6065837"/>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3" name="Group 52"/>
          <p:cNvGrpSpPr>
            <a:grpSpLocks/>
          </p:cNvGrpSpPr>
          <p:nvPr/>
        </p:nvGrpSpPr>
        <p:grpSpPr bwMode="auto">
          <a:xfrm>
            <a:off x="6342064" y="508000"/>
            <a:ext cx="896937" cy="6045200"/>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2" name="Rectangle 11"/>
          <p:cNvSpPr/>
          <p:nvPr/>
        </p:nvSpPr>
        <p:spPr>
          <a:xfrm>
            <a:off x="1295400" y="1052736"/>
            <a:ext cx="6553200" cy="3168352"/>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dobe Fan Heiti Std B" pitchFamily="34" charset="-128"/>
                <a:ea typeface="Adobe Fan Heiti Std B" pitchFamily="34" charset="-128"/>
              </a:rPr>
              <a:t>KONSEP DASAR PENELITIAN</a:t>
            </a:r>
            <a:endParaRPr lang="en-US" sz="3600" dirty="0">
              <a:solidFill>
                <a:prstClr val="white"/>
              </a:solidFill>
              <a:latin typeface="Arial Rounded MT Bold" pitchFamily="34" charset="0"/>
            </a:endParaRPr>
          </a:p>
        </p:txBody>
      </p:sp>
      <p:grpSp>
        <p:nvGrpSpPr>
          <p:cNvPr id="4" name="Group 14"/>
          <p:cNvGrpSpPr>
            <a:grpSpLocks/>
          </p:cNvGrpSpPr>
          <p:nvPr/>
        </p:nvGrpSpPr>
        <p:grpSpPr bwMode="auto">
          <a:xfrm>
            <a:off x="6875464" y="5300665"/>
            <a:ext cx="587375" cy="1095375"/>
            <a:chOff x="4659" y="345"/>
            <a:chExt cx="369" cy="690"/>
          </a:xfrm>
        </p:grpSpPr>
        <p:sp>
          <p:nvSpPr>
            <p:cNvPr id="53352"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3"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4"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5"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6"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7"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8"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9"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0"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1"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2"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3"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4"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65"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5" name="Group 29"/>
          <p:cNvGrpSpPr>
            <a:grpSpLocks/>
          </p:cNvGrpSpPr>
          <p:nvPr/>
        </p:nvGrpSpPr>
        <p:grpSpPr bwMode="auto">
          <a:xfrm>
            <a:off x="7380288" y="4724400"/>
            <a:ext cx="1109662" cy="1219200"/>
            <a:chOff x="4896" y="0"/>
            <a:chExt cx="699" cy="768"/>
          </a:xfrm>
        </p:grpSpPr>
        <p:sp>
          <p:nvSpPr>
            <p:cNvPr id="53333"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34" name="Group 31"/>
            <p:cNvGrpSpPr>
              <a:grpSpLocks/>
            </p:cNvGrpSpPr>
            <p:nvPr/>
          </p:nvGrpSpPr>
          <p:grpSpPr bwMode="auto">
            <a:xfrm>
              <a:off x="4992" y="0"/>
              <a:ext cx="603" cy="718"/>
              <a:chOff x="5011" y="188"/>
              <a:chExt cx="603" cy="718"/>
            </a:xfrm>
          </p:grpSpPr>
          <p:sp>
            <p:nvSpPr>
              <p:cNvPr id="53335"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6"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7"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8"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9"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0"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1"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2"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3"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4"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5"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6"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7"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8"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49"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50"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51"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49" name="Group 14"/>
          <p:cNvGrpSpPr>
            <a:grpSpLocks/>
          </p:cNvGrpSpPr>
          <p:nvPr/>
        </p:nvGrpSpPr>
        <p:grpSpPr bwMode="auto">
          <a:xfrm>
            <a:off x="4572001" y="4508502"/>
            <a:ext cx="585788" cy="1095375"/>
            <a:chOff x="4659" y="345"/>
            <a:chExt cx="369" cy="690"/>
          </a:xfrm>
        </p:grpSpPr>
        <p:sp>
          <p:nvSpPr>
            <p:cNvPr id="53319"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0"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1"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2"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23"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4"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5"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6"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7"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8"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29"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0"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1"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32"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66" name="Group 29"/>
          <p:cNvGrpSpPr>
            <a:grpSpLocks/>
          </p:cNvGrpSpPr>
          <p:nvPr/>
        </p:nvGrpSpPr>
        <p:grpSpPr bwMode="auto">
          <a:xfrm>
            <a:off x="4932363" y="4221163"/>
            <a:ext cx="1109662" cy="1219200"/>
            <a:chOff x="4896" y="0"/>
            <a:chExt cx="699" cy="768"/>
          </a:xfrm>
        </p:grpSpPr>
        <p:sp>
          <p:nvSpPr>
            <p:cNvPr id="53300"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301" name="Group 31"/>
            <p:cNvGrpSpPr>
              <a:grpSpLocks/>
            </p:cNvGrpSpPr>
            <p:nvPr/>
          </p:nvGrpSpPr>
          <p:grpSpPr bwMode="auto">
            <a:xfrm>
              <a:off x="4992" y="0"/>
              <a:ext cx="603" cy="718"/>
              <a:chOff x="5011" y="188"/>
              <a:chExt cx="603" cy="718"/>
            </a:xfrm>
          </p:grpSpPr>
          <p:sp>
            <p:nvSpPr>
              <p:cNvPr id="53302"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3"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4"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5"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6"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7"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8"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09"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0"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1"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2"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3"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4"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5"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6"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317"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318"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grpSp>
        <p:nvGrpSpPr>
          <p:cNvPr id="86" name="Group 14"/>
          <p:cNvGrpSpPr>
            <a:grpSpLocks/>
          </p:cNvGrpSpPr>
          <p:nvPr/>
        </p:nvGrpSpPr>
        <p:grpSpPr bwMode="auto">
          <a:xfrm>
            <a:off x="2411414" y="5373690"/>
            <a:ext cx="585787" cy="1095375"/>
            <a:chOff x="4659" y="345"/>
            <a:chExt cx="369" cy="690"/>
          </a:xfrm>
        </p:grpSpPr>
        <p:sp>
          <p:nvSpPr>
            <p:cNvPr id="53286" name="Freeform 15"/>
            <p:cNvSpPr>
              <a:spLocks/>
            </p:cNvSpPr>
            <p:nvPr/>
          </p:nvSpPr>
          <p:spPr bwMode="auto">
            <a:xfrm>
              <a:off x="4708" y="602"/>
              <a:ext cx="310" cy="414"/>
            </a:xfrm>
            <a:custGeom>
              <a:avLst/>
              <a:gdLst>
                <a:gd name="T0" fmla="*/ 0 w 932"/>
                <a:gd name="T1" fmla="*/ 1 h 828"/>
                <a:gd name="T2" fmla="*/ 0 w 932"/>
                <a:gd name="T3" fmla="*/ 1 h 828"/>
                <a:gd name="T4" fmla="*/ 0 w 932"/>
                <a:gd name="T5" fmla="*/ 1 h 828"/>
                <a:gd name="T6" fmla="*/ 0 w 932"/>
                <a:gd name="T7" fmla="*/ 1 h 828"/>
                <a:gd name="T8" fmla="*/ 0 w 932"/>
                <a:gd name="T9" fmla="*/ 1 h 828"/>
                <a:gd name="T10" fmla="*/ 0 w 932"/>
                <a:gd name="T11" fmla="*/ 1 h 828"/>
                <a:gd name="T12" fmla="*/ 0 w 932"/>
                <a:gd name="T13" fmla="*/ 1 h 828"/>
                <a:gd name="T14" fmla="*/ 0 w 932"/>
                <a:gd name="T15" fmla="*/ 1 h 828"/>
                <a:gd name="T16" fmla="*/ 0 w 932"/>
                <a:gd name="T17" fmla="*/ 1 h 828"/>
                <a:gd name="T18" fmla="*/ 0 w 932"/>
                <a:gd name="T19" fmla="*/ 1 h 828"/>
                <a:gd name="T20" fmla="*/ 0 w 932"/>
                <a:gd name="T21" fmla="*/ 1 h 828"/>
                <a:gd name="T22" fmla="*/ 0 w 932"/>
                <a:gd name="T23" fmla="*/ 1 h 828"/>
                <a:gd name="T24" fmla="*/ 0 w 932"/>
                <a:gd name="T25" fmla="*/ 1 h 828"/>
                <a:gd name="T26" fmla="*/ 0 w 932"/>
                <a:gd name="T27" fmla="*/ 1 h 828"/>
                <a:gd name="T28" fmla="*/ 0 w 932"/>
                <a:gd name="T29" fmla="*/ 1 h 828"/>
                <a:gd name="T30" fmla="*/ 0 w 932"/>
                <a:gd name="T31" fmla="*/ 1 h 828"/>
                <a:gd name="T32" fmla="*/ 0 w 932"/>
                <a:gd name="T33" fmla="*/ 1 h 828"/>
                <a:gd name="T34" fmla="*/ 0 w 932"/>
                <a:gd name="T35" fmla="*/ 0 h 828"/>
                <a:gd name="T36" fmla="*/ 0 w 932"/>
                <a:gd name="T37" fmla="*/ 1 h 828"/>
                <a:gd name="T38" fmla="*/ 0 w 932"/>
                <a:gd name="T39" fmla="*/ 1 h 828"/>
                <a:gd name="T40" fmla="*/ 0 w 932"/>
                <a:gd name="T41" fmla="*/ 1 h 828"/>
                <a:gd name="T42" fmla="*/ 0 w 932"/>
                <a:gd name="T43" fmla="*/ 1 h 828"/>
                <a:gd name="T44" fmla="*/ 0 w 932"/>
                <a:gd name="T45" fmla="*/ 1 h 828"/>
                <a:gd name="T46" fmla="*/ 0 w 932"/>
                <a:gd name="T47" fmla="*/ 1 h 828"/>
                <a:gd name="T48" fmla="*/ 0 w 932"/>
                <a:gd name="T49" fmla="*/ 1 h 828"/>
                <a:gd name="T50" fmla="*/ 0 w 932"/>
                <a:gd name="T51" fmla="*/ 1 h 828"/>
                <a:gd name="T52" fmla="*/ 0 w 932"/>
                <a:gd name="T53" fmla="*/ 1 h 828"/>
                <a:gd name="T54" fmla="*/ 0 w 932"/>
                <a:gd name="T55" fmla="*/ 1 h 828"/>
                <a:gd name="T56" fmla="*/ 0 w 932"/>
                <a:gd name="T57" fmla="*/ 1 h 828"/>
                <a:gd name="T58" fmla="*/ 0 w 932"/>
                <a:gd name="T59" fmla="*/ 1 h 828"/>
                <a:gd name="T60" fmla="*/ 0 w 932"/>
                <a:gd name="T61" fmla="*/ 1 h 828"/>
                <a:gd name="T62" fmla="*/ 0 w 932"/>
                <a:gd name="T63" fmla="*/ 1 h 828"/>
                <a:gd name="T64" fmla="*/ 0 w 932"/>
                <a:gd name="T65" fmla="*/ 1 h 828"/>
                <a:gd name="T66" fmla="*/ 0 w 932"/>
                <a:gd name="T67" fmla="*/ 1 h 828"/>
                <a:gd name="T68" fmla="*/ 0 w 932"/>
                <a:gd name="T69" fmla="*/ 1 h 828"/>
                <a:gd name="T70" fmla="*/ 0 w 932"/>
                <a:gd name="T71" fmla="*/ 1 h 828"/>
                <a:gd name="T72" fmla="*/ 0 w 932"/>
                <a:gd name="T73" fmla="*/ 1 h 828"/>
                <a:gd name="T74" fmla="*/ 0 w 932"/>
                <a:gd name="T75" fmla="*/ 1 h 828"/>
                <a:gd name="T76" fmla="*/ 0 w 932"/>
                <a:gd name="T77" fmla="*/ 1 h 828"/>
                <a:gd name="T78" fmla="*/ 0 w 932"/>
                <a:gd name="T79" fmla="*/ 1 h 828"/>
                <a:gd name="T80" fmla="*/ 0 w 932"/>
                <a:gd name="T81" fmla="*/ 1 h 828"/>
                <a:gd name="T82" fmla="*/ 0 w 932"/>
                <a:gd name="T83" fmla="*/ 1 h 828"/>
                <a:gd name="T84" fmla="*/ 0 w 932"/>
                <a:gd name="T85" fmla="*/ 1 h 828"/>
                <a:gd name="T86" fmla="*/ 0 w 932"/>
                <a:gd name="T87" fmla="*/ 1 h 828"/>
                <a:gd name="T88" fmla="*/ 0 w 932"/>
                <a:gd name="T89" fmla="*/ 1 h 828"/>
                <a:gd name="T90" fmla="*/ 0 w 932"/>
                <a:gd name="T91" fmla="*/ 1 h 828"/>
                <a:gd name="T92" fmla="*/ 0 w 932"/>
                <a:gd name="T93" fmla="*/ 1 h 8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7" name="Freeform 16"/>
            <p:cNvSpPr>
              <a:spLocks/>
            </p:cNvSpPr>
            <p:nvPr/>
          </p:nvSpPr>
          <p:spPr bwMode="auto">
            <a:xfrm>
              <a:off x="4760" y="724"/>
              <a:ext cx="204" cy="196"/>
            </a:xfrm>
            <a:custGeom>
              <a:avLst/>
              <a:gdLst>
                <a:gd name="T0" fmla="*/ 0 w 612"/>
                <a:gd name="T1" fmla="*/ 1 h 392"/>
                <a:gd name="T2" fmla="*/ 0 w 612"/>
                <a:gd name="T3" fmla="*/ 0 h 392"/>
                <a:gd name="T4" fmla="*/ 0 w 612"/>
                <a:gd name="T5" fmla="*/ 1 h 392"/>
                <a:gd name="T6" fmla="*/ 0 w 612"/>
                <a:gd name="T7" fmla="*/ 1 h 392"/>
                <a:gd name="T8" fmla="*/ 0 w 612"/>
                <a:gd name="T9" fmla="*/ 1 h 392"/>
                <a:gd name="T10" fmla="*/ 0 w 612"/>
                <a:gd name="T11" fmla="*/ 1 h 392"/>
                <a:gd name="T12" fmla="*/ 0 w 612"/>
                <a:gd name="T13" fmla="*/ 1 h 392"/>
                <a:gd name="T14" fmla="*/ 0 w 612"/>
                <a:gd name="T15" fmla="*/ 1 h 392"/>
                <a:gd name="T16" fmla="*/ 0 w 612"/>
                <a:gd name="T17" fmla="*/ 1 h 392"/>
                <a:gd name="T18" fmla="*/ 0 w 612"/>
                <a:gd name="T19" fmla="*/ 1 h 392"/>
                <a:gd name="T20" fmla="*/ 0 w 612"/>
                <a:gd name="T21" fmla="*/ 1 h 392"/>
                <a:gd name="T22" fmla="*/ 0 w 612"/>
                <a:gd name="T23" fmla="*/ 1 h 392"/>
                <a:gd name="T24" fmla="*/ 0 w 612"/>
                <a:gd name="T25" fmla="*/ 1 h 392"/>
                <a:gd name="T26" fmla="*/ 0 w 612"/>
                <a:gd name="T27" fmla="*/ 1 h 392"/>
                <a:gd name="T28" fmla="*/ 0 w 612"/>
                <a:gd name="T29" fmla="*/ 1 h 392"/>
                <a:gd name="T30" fmla="*/ 0 w 612"/>
                <a:gd name="T31" fmla="*/ 1 h 392"/>
                <a:gd name="T32" fmla="*/ 0 w 612"/>
                <a:gd name="T33" fmla="*/ 1 h 392"/>
                <a:gd name="T34" fmla="*/ 0 w 612"/>
                <a:gd name="T35" fmla="*/ 1 h 392"/>
                <a:gd name="T36" fmla="*/ 0 w 612"/>
                <a:gd name="T37" fmla="*/ 1 h 392"/>
                <a:gd name="T38" fmla="*/ 0 w 612"/>
                <a:gd name="T39" fmla="*/ 1 h 392"/>
                <a:gd name="T40" fmla="*/ 0 w 612"/>
                <a:gd name="T41" fmla="*/ 1 h 392"/>
                <a:gd name="T42" fmla="*/ 0 w 612"/>
                <a:gd name="T43" fmla="*/ 1 h 392"/>
                <a:gd name="T44" fmla="*/ 0 w 612"/>
                <a:gd name="T45" fmla="*/ 1 h 392"/>
                <a:gd name="T46" fmla="*/ 0 w 612"/>
                <a:gd name="T47" fmla="*/ 1 h 392"/>
                <a:gd name="T48" fmla="*/ 0 w 612"/>
                <a:gd name="T49" fmla="*/ 1 h 392"/>
                <a:gd name="T50" fmla="*/ 0 w 612"/>
                <a:gd name="T51" fmla="*/ 1 h 392"/>
                <a:gd name="T52" fmla="*/ 0 w 612"/>
                <a:gd name="T53" fmla="*/ 1 h 392"/>
                <a:gd name="T54" fmla="*/ 0 w 612"/>
                <a:gd name="T55" fmla="*/ 1 h 392"/>
                <a:gd name="T56" fmla="*/ 0 w 612"/>
                <a:gd name="T57" fmla="*/ 1 h 392"/>
                <a:gd name="T58" fmla="*/ 0 w 612"/>
                <a:gd name="T59" fmla="*/ 1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8" name="Freeform 17"/>
            <p:cNvSpPr>
              <a:spLocks/>
            </p:cNvSpPr>
            <p:nvPr/>
          </p:nvSpPr>
          <p:spPr bwMode="auto">
            <a:xfrm>
              <a:off x="4819" y="758"/>
              <a:ext cx="114" cy="142"/>
            </a:xfrm>
            <a:custGeom>
              <a:avLst/>
              <a:gdLst>
                <a:gd name="T0" fmla="*/ 0 w 343"/>
                <a:gd name="T1" fmla="*/ 1 h 283"/>
                <a:gd name="T2" fmla="*/ 0 w 343"/>
                <a:gd name="T3" fmla="*/ 1 h 283"/>
                <a:gd name="T4" fmla="*/ 0 w 343"/>
                <a:gd name="T5" fmla="*/ 1 h 283"/>
                <a:gd name="T6" fmla="*/ 0 w 343"/>
                <a:gd name="T7" fmla="*/ 1 h 283"/>
                <a:gd name="T8" fmla="*/ 0 w 343"/>
                <a:gd name="T9" fmla="*/ 0 h 283"/>
                <a:gd name="T10" fmla="*/ 0 w 343"/>
                <a:gd name="T11" fmla="*/ 1 h 283"/>
                <a:gd name="T12" fmla="*/ 0 w 343"/>
                <a:gd name="T13" fmla="*/ 1 h 283"/>
                <a:gd name="T14" fmla="*/ 0 w 343"/>
                <a:gd name="T15" fmla="*/ 1 h 283"/>
                <a:gd name="T16" fmla="*/ 0 w 343"/>
                <a:gd name="T17" fmla="*/ 1 h 283"/>
                <a:gd name="T18" fmla="*/ 0 w 343"/>
                <a:gd name="T19" fmla="*/ 1 h 283"/>
                <a:gd name="T20" fmla="*/ 0 w 343"/>
                <a:gd name="T21" fmla="*/ 1 h 283"/>
                <a:gd name="T22" fmla="*/ 0 w 343"/>
                <a:gd name="T23" fmla="*/ 1 h 283"/>
                <a:gd name="T24" fmla="*/ 0 w 343"/>
                <a:gd name="T25" fmla="*/ 1 h 283"/>
                <a:gd name="T26" fmla="*/ 0 w 343"/>
                <a:gd name="T27" fmla="*/ 1 h 283"/>
                <a:gd name="T28" fmla="*/ 0 w 343"/>
                <a:gd name="T29" fmla="*/ 1 h 283"/>
                <a:gd name="T30" fmla="*/ 0 w 343"/>
                <a:gd name="T31" fmla="*/ 1 h 283"/>
                <a:gd name="T32" fmla="*/ 0 w 343"/>
                <a:gd name="T33" fmla="*/ 1 h 283"/>
                <a:gd name="T34" fmla="*/ 0 w 343"/>
                <a:gd name="T35" fmla="*/ 1 h 283"/>
                <a:gd name="T36" fmla="*/ 0 w 343"/>
                <a:gd name="T37" fmla="*/ 1 h 283"/>
                <a:gd name="T38" fmla="*/ 0 w 343"/>
                <a:gd name="T39" fmla="*/ 1 h 283"/>
                <a:gd name="T40" fmla="*/ 0 w 343"/>
                <a:gd name="T41" fmla="*/ 1 h 283"/>
                <a:gd name="T42" fmla="*/ 0 w 343"/>
                <a:gd name="T43" fmla="*/ 1 h 283"/>
                <a:gd name="T44" fmla="*/ 0 w 343"/>
                <a:gd name="T45" fmla="*/ 1 h 283"/>
                <a:gd name="T46" fmla="*/ 0 w 343"/>
                <a:gd name="T47" fmla="*/ 1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9" name="Rectangle 18"/>
            <p:cNvSpPr>
              <a:spLocks noChangeArrowheads="1"/>
            </p:cNvSpPr>
            <p:nvPr/>
          </p:nvSpPr>
          <p:spPr bwMode="auto">
            <a:xfrm>
              <a:off x="4659" y="872"/>
              <a:ext cx="76" cy="32"/>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90" name="Freeform 19"/>
            <p:cNvSpPr>
              <a:spLocks/>
            </p:cNvSpPr>
            <p:nvPr/>
          </p:nvSpPr>
          <p:spPr bwMode="auto">
            <a:xfrm>
              <a:off x="4857" y="533"/>
              <a:ext cx="6" cy="186"/>
            </a:xfrm>
            <a:custGeom>
              <a:avLst/>
              <a:gdLst>
                <a:gd name="T0" fmla="*/ 0 w 19"/>
                <a:gd name="T1" fmla="*/ 1 h 372"/>
                <a:gd name="T2" fmla="*/ 0 w 19"/>
                <a:gd name="T3" fmla="*/ 0 h 372"/>
                <a:gd name="T4" fmla="*/ 0 w 19"/>
                <a:gd name="T5" fmla="*/ 1 h 372"/>
                <a:gd name="T6" fmla="*/ 0 w 19"/>
                <a:gd name="T7" fmla="*/ 1 h 372"/>
                <a:gd name="T8" fmla="*/ 0 w 19"/>
                <a:gd name="T9" fmla="*/ 1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2">
                  <a:moveTo>
                    <a:pt x="9" y="372"/>
                  </a:moveTo>
                  <a:lnTo>
                    <a:pt x="0" y="0"/>
                  </a:lnTo>
                  <a:lnTo>
                    <a:pt x="19" y="78"/>
                  </a:lnTo>
                  <a:lnTo>
                    <a:pt x="19" y="287"/>
                  </a:lnTo>
                  <a:lnTo>
                    <a:pt x="9" y="372"/>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1" name="Freeform 20"/>
            <p:cNvSpPr>
              <a:spLocks/>
            </p:cNvSpPr>
            <p:nvPr/>
          </p:nvSpPr>
          <p:spPr bwMode="auto">
            <a:xfrm>
              <a:off x="4925" y="490"/>
              <a:ext cx="64" cy="217"/>
            </a:xfrm>
            <a:custGeom>
              <a:avLst/>
              <a:gdLst>
                <a:gd name="T0" fmla="*/ 0 w 194"/>
                <a:gd name="T1" fmla="*/ 1 h 434"/>
                <a:gd name="T2" fmla="*/ 0 w 194"/>
                <a:gd name="T3" fmla="*/ 0 h 434"/>
                <a:gd name="T4" fmla="*/ 0 w 194"/>
                <a:gd name="T5" fmla="*/ 1 h 434"/>
                <a:gd name="T6" fmla="*/ 0 w 194"/>
                <a:gd name="T7" fmla="*/ 1 h 434"/>
                <a:gd name="T8" fmla="*/ 0 w 194"/>
                <a:gd name="T9" fmla="*/ 1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434">
                  <a:moveTo>
                    <a:pt x="0" y="434"/>
                  </a:moveTo>
                  <a:lnTo>
                    <a:pt x="194" y="0"/>
                  </a:lnTo>
                  <a:lnTo>
                    <a:pt x="157" y="125"/>
                  </a:lnTo>
                  <a:lnTo>
                    <a:pt x="56" y="372"/>
                  </a:lnTo>
                  <a:lnTo>
                    <a:pt x="0" y="43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2" name="Freeform 21"/>
            <p:cNvSpPr>
              <a:spLocks/>
            </p:cNvSpPr>
            <p:nvPr/>
          </p:nvSpPr>
          <p:spPr bwMode="auto">
            <a:xfrm>
              <a:off x="4706" y="623"/>
              <a:ext cx="83" cy="92"/>
            </a:xfrm>
            <a:custGeom>
              <a:avLst/>
              <a:gdLst>
                <a:gd name="T0" fmla="*/ 0 w 250"/>
                <a:gd name="T1" fmla="*/ 0 h 185"/>
                <a:gd name="T2" fmla="*/ 0 w 250"/>
                <a:gd name="T3" fmla="*/ 0 h 185"/>
                <a:gd name="T4" fmla="*/ 0 w 250"/>
                <a:gd name="T5" fmla="*/ 0 h 185"/>
                <a:gd name="T6" fmla="*/ 0 w 250"/>
                <a:gd name="T7" fmla="*/ 0 h 185"/>
                <a:gd name="T8" fmla="*/ 0 w 250"/>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85">
                  <a:moveTo>
                    <a:pt x="250" y="185"/>
                  </a:moveTo>
                  <a:lnTo>
                    <a:pt x="0" y="0"/>
                  </a:lnTo>
                  <a:lnTo>
                    <a:pt x="37" y="36"/>
                  </a:lnTo>
                  <a:lnTo>
                    <a:pt x="175" y="154"/>
                  </a:lnTo>
                  <a:lnTo>
                    <a:pt x="250" y="18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3" name="Freeform 22"/>
            <p:cNvSpPr>
              <a:spLocks/>
            </p:cNvSpPr>
            <p:nvPr/>
          </p:nvSpPr>
          <p:spPr bwMode="auto">
            <a:xfrm>
              <a:off x="4731" y="443"/>
              <a:ext cx="61" cy="180"/>
            </a:xfrm>
            <a:custGeom>
              <a:avLst/>
              <a:gdLst>
                <a:gd name="T0" fmla="*/ 0 w 184"/>
                <a:gd name="T1" fmla="*/ 1 h 358"/>
                <a:gd name="T2" fmla="*/ 0 w 184"/>
                <a:gd name="T3" fmla="*/ 0 h 358"/>
                <a:gd name="T4" fmla="*/ 0 w 184"/>
                <a:gd name="T5" fmla="*/ 1 h 358"/>
                <a:gd name="T6" fmla="*/ 0 w 184"/>
                <a:gd name="T7" fmla="*/ 1 h 358"/>
                <a:gd name="T8" fmla="*/ 0 w 184"/>
                <a:gd name="T9" fmla="*/ 1 h 358"/>
                <a:gd name="T10" fmla="*/ 0 w 184"/>
                <a:gd name="T11" fmla="*/ 1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4" name="Freeform 23"/>
            <p:cNvSpPr>
              <a:spLocks/>
            </p:cNvSpPr>
            <p:nvPr/>
          </p:nvSpPr>
          <p:spPr bwMode="auto">
            <a:xfrm>
              <a:off x="4958" y="471"/>
              <a:ext cx="16" cy="20"/>
            </a:xfrm>
            <a:custGeom>
              <a:avLst/>
              <a:gdLst>
                <a:gd name="T0" fmla="*/ 0 w 47"/>
                <a:gd name="T1" fmla="*/ 0 h 40"/>
                <a:gd name="T2" fmla="*/ 0 w 47"/>
                <a:gd name="T3" fmla="*/ 1 h 40"/>
                <a:gd name="T4" fmla="*/ 0 w 47"/>
                <a:gd name="T5" fmla="*/ 1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16" y="0"/>
                  </a:moveTo>
                  <a:lnTo>
                    <a:pt x="0" y="40"/>
                  </a:lnTo>
                  <a:lnTo>
                    <a:pt x="47" y="40"/>
                  </a:lnTo>
                  <a:lnTo>
                    <a:pt x="16"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5" name="Freeform 24"/>
            <p:cNvSpPr>
              <a:spLocks/>
            </p:cNvSpPr>
            <p:nvPr/>
          </p:nvSpPr>
          <p:spPr bwMode="auto">
            <a:xfrm>
              <a:off x="5011" y="617"/>
              <a:ext cx="17" cy="19"/>
            </a:xfrm>
            <a:custGeom>
              <a:avLst/>
              <a:gdLst>
                <a:gd name="T0" fmla="*/ 0 w 51"/>
                <a:gd name="T1" fmla="*/ 0 h 39"/>
                <a:gd name="T2" fmla="*/ 0 w 51"/>
                <a:gd name="T3" fmla="*/ 0 h 39"/>
                <a:gd name="T4" fmla="*/ 0 w 51"/>
                <a:gd name="T5" fmla="*/ 0 h 39"/>
                <a:gd name="T6" fmla="*/ 0 w 5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9">
                  <a:moveTo>
                    <a:pt x="0" y="0"/>
                  </a:moveTo>
                  <a:lnTo>
                    <a:pt x="0" y="39"/>
                  </a:lnTo>
                  <a:lnTo>
                    <a:pt x="51" y="39"/>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6" name="Freeform 25"/>
            <p:cNvSpPr>
              <a:spLocks/>
            </p:cNvSpPr>
            <p:nvPr/>
          </p:nvSpPr>
          <p:spPr bwMode="auto">
            <a:xfrm>
              <a:off x="4748" y="345"/>
              <a:ext cx="17" cy="42"/>
            </a:xfrm>
            <a:custGeom>
              <a:avLst/>
              <a:gdLst>
                <a:gd name="T0" fmla="*/ 0 w 53"/>
                <a:gd name="T1" fmla="*/ 0 h 84"/>
                <a:gd name="T2" fmla="*/ 0 w 53"/>
                <a:gd name="T3" fmla="*/ 1 h 84"/>
                <a:gd name="T4" fmla="*/ 0 w 53"/>
                <a:gd name="T5" fmla="*/ 1 h 84"/>
                <a:gd name="T6" fmla="*/ 0 w 53"/>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4">
                  <a:moveTo>
                    <a:pt x="23" y="0"/>
                  </a:moveTo>
                  <a:lnTo>
                    <a:pt x="0" y="84"/>
                  </a:lnTo>
                  <a:lnTo>
                    <a:pt x="53" y="54"/>
                  </a:lnTo>
                  <a:lnTo>
                    <a:pt x="23"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7" name="Freeform 26"/>
            <p:cNvSpPr>
              <a:spLocks/>
            </p:cNvSpPr>
            <p:nvPr/>
          </p:nvSpPr>
          <p:spPr bwMode="auto">
            <a:xfrm>
              <a:off x="4814" y="518"/>
              <a:ext cx="12" cy="24"/>
            </a:xfrm>
            <a:custGeom>
              <a:avLst/>
              <a:gdLst>
                <a:gd name="T0" fmla="*/ 0 w 36"/>
                <a:gd name="T1" fmla="*/ 0 h 49"/>
                <a:gd name="T2" fmla="*/ 0 w 36"/>
                <a:gd name="T3" fmla="*/ 0 h 49"/>
                <a:gd name="T4" fmla="*/ 0 w 36"/>
                <a:gd name="T5" fmla="*/ 0 h 49"/>
                <a:gd name="T6" fmla="*/ 0 w 3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8" y="0"/>
                  </a:moveTo>
                  <a:lnTo>
                    <a:pt x="0" y="45"/>
                  </a:lnTo>
                  <a:lnTo>
                    <a:pt x="36" y="49"/>
                  </a:lnTo>
                  <a:lnTo>
                    <a:pt x="8"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8" name="Freeform 27"/>
            <p:cNvSpPr>
              <a:spLocks/>
            </p:cNvSpPr>
            <p:nvPr/>
          </p:nvSpPr>
          <p:spPr bwMode="auto">
            <a:xfrm>
              <a:off x="4677" y="564"/>
              <a:ext cx="20" cy="30"/>
            </a:xfrm>
            <a:custGeom>
              <a:avLst/>
              <a:gdLst>
                <a:gd name="T0" fmla="*/ 0 w 59"/>
                <a:gd name="T1" fmla="*/ 0 h 60"/>
                <a:gd name="T2" fmla="*/ 0 w 59"/>
                <a:gd name="T3" fmla="*/ 1 h 60"/>
                <a:gd name="T4" fmla="*/ 0 w 59"/>
                <a:gd name="T5" fmla="*/ 0 h 60"/>
                <a:gd name="T6" fmla="*/ 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0"/>
                  </a:moveTo>
                  <a:lnTo>
                    <a:pt x="6" y="60"/>
                  </a:lnTo>
                  <a:lnTo>
                    <a:pt x="59" y="0"/>
                  </a:lnTo>
                  <a:lnTo>
                    <a:pt x="0" y="0"/>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99" name="Freeform 28"/>
            <p:cNvSpPr>
              <a:spLocks/>
            </p:cNvSpPr>
            <p:nvPr/>
          </p:nvSpPr>
          <p:spPr bwMode="auto">
            <a:xfrm>
              <a:off x="4958" y="1005"/>
              <a:ext cx="20" cy="30"/>
            </a:xfrm>
            <a:custGeom>
              <a:avLst/>
              <a:gdLst>
                <a:gd name="T0" fmla="*/ 0 w 60"/>
                <a:gd name="T1" fmla="*/ 0 h 61"/>
                <a:gd name="T2" fmla="*/ 0 w 60"/>
                <a:gd name="T3" fmla="*/ 0 h 61"/>
                <a:gd name="T4" fmla="*/ 0 w 60"/>
                <a:gd name="T5" fmla="*/ 0 h 61"/>
                <a:gd name="T6" fmla="*/ 0 w 60"/>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61">
                  <a:moveTo>
                    <a:pt x="0" y="0"/>
                  </a:moveTo>
                  <a:lnTo>
                    <a:pt x="0" y="61"/>
                  </a:lnTo>
                  <a:lnTo>
                    <a:pt x="60" y="61"/>
                  </a:lnTo>
                  <a:lnTo>
                    <a:pt x="0"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nvGrpSpPr>
          <p:cNvPr id="101" name="Group 29"/>
          <p:cNvGrpSpPr>
            <a:grpSpLocks/>
          </p:cNvGrpSpPr>
          <p:nvPr/>
        </p:nvGrpSpPr>
        <p:grpSpPr bwMode="auto">
          <a:xfrm>
            <a:off x="2792414" y="5068888"/>
            <a:ext cx="1109662" cy="1219200"/>
            <a:chOff x="4896" y="0"/>
            <a:chExt cx="699" cy="768"/>
          </a:xfrm>
        </p:grpSpPr>
        <p:sp>
          <p:nvSpPr>
            <p:cNvPr id="53267" name="Freeform 30"/>
            <p:cNvSpPr>
              <a:spLocks/>
            </p:cNvSpPr>
            <p:nvPr/>
          </p:nvSpPr>
          <p:spPr bwMode="auto">
            <a:xfrm>
              <a:off x="4896" y="624"/>
              <a:ext cx="181" cy="144"/>
            </a:xfrm>
            <a:custGeom>
              <a:avLst/>
              <a:gdLst>
                <a:gd name="T0" fmla="*/ 0 w 542"/>
                <a:gd name="T1" fmla="*/ 1 h 288"/>
                <a:gd name="T2" fmla="*/ 0 w 542"/>
                <a:gd name="T3" fmla="*/ 0 h 288"/>
                <a:gd name="T4" fmla="*/ 0 w 542"/>
                <a:gd name="T5" fmla="*/ 1 h 288"/>
                <a:gd name="T6" fmla="*/ 0 w 542"/>
                <a:gd name="T7" fmla="*/ 1 h 288"/>
                <a:gd name="T8" fmla="*/ 0 w 542"/>
                <a:gd name="T9" fmla="*/ 1 h 288"/>
                <a:gd name="T10" fmla="*/ 0 w 542"/>
                <a:gd name="T11" fmla="*/ 1 h 288"/>
                <a:gd name="T12" fmla="*/ 0 w 542"/>
                <a:gd name="T13" fmla="*/ 1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nvGrpSpPr>
            <p:cNvPr id="53268" name="Group 31"/>
            <p:cNvGrpSpPr>
              <a:grpSpLocks/>
            </p:cNvGrpSpPr>
            <p:nvPr/>
          </p:nvGrpSpPr>
          <p:grpSpPr bwMode="auto">
            <a:xfrm>
              <a:off x="4992" y="0"/>
              <a:ext cx="603" cy="718"/>
              <a:chOff x="5011" y="188"/>
              <a:chExt cx="603" cy="718"/>
            </a:xfrm>
          </p:grpSpPr>
          <p:sp>
            <p:nvSpPr>
              <p:cNvPr id="53269" name="Freeform 32"/>
              <p:cNvSpPr>
                <a:spLocks/>
              </p:cNvSpPr>
              <p:nvPr/>
            </p:nvSpPr>
            <p:spPr bwMode="auto">
              <a:xfrm>
                <a:off x="5011" y="188"/>
                <a:ext cx="522" cy="713"/>
              </a:xfrm>
              <a:custGeom>
                <a:avLst/>
                <a:gdLst>
                  <a:gd name="T0" fmla="*/ 0 w 1567"/>
                  <a:gd name="T1" fmla="*/ 1 h 1426"/>
                  <a:gd name="T2" fmla="*/ 0 w 1567"/>
                  <a:gd name="T3" fmla="*/ 1 h 1426"/>
                  <a:gd name="T4" fmla="*/ 0 w 1567"/>
                  <a:gd name="T5" fmla="*/ 1 h 1426"/>
                  <a:gd name="T6" fmla="*/ 0 w 1567"/>
                  <a:gd name="T7" fmla="*/ 1 h 1426"/>
                  <a:gd name="T8" fmla="*/ 0 w 1567"/>
                  <a:gd name="T9" fmla="*/ 1 h 1426"/>
                  <a:gd name="T10" fmla="*/ 0 w 1567"/>
                  <a:gd name="T11" fmla="*/ 1 h 1426"/>
                  <a:gd name="T12" fmla="*/ 0 w 1567"/>
                  <a:gd name="T13" fmla="*/ 1 h 1426"/>
                  <a:gd name="T14" fmla="*/ 0 w 1567"/>
                  <a:gd name="T15" fmla="*/ 1 h 1426"/>
                  <a:gd name="T16" fmla="*/ 0 w 1567"/>
                  <a:gd name="T17" fmla="*/ 1 h 1426"/>
                  <a:gd name="T18" fmla="*/ 0 w 1567"/>
                  <a:gd name="T19" fmla="*/ 1 h 1426"/>
                  <a:gd name="T20" fmla="*/ 0 w 1567"/>
                  <a:gd name="T21" fmla="*/ 1 h 1426"/>
                  <a:gd name="T22" fmla="*/ 0 w 1567"/>
                  <a:gd name="T23" fmla="*/ 1 h 1426"/>
                  <a:gd name="T24" fmla="*/ 0 w 1567"/>
                  <a:gd name="T25" fmla="*/ 1 h 1426"/>
                  <a:gd name="T26" fmla="*/ 0 w 1567"/>
                  <a:gd name="T27" fmla="*/ 1 h 1426"/>
                  <a:gd name="T28" fmla="*/ 0 w 1567"/>
                  <a:gd name="T29" fmla="*/ 1 h 1426"/>
                  <a:gd name="T30" fmla="*/ 0 w 1567"/>
                  <a:gd name="T31" fmla="*/ 1 h 1426"/>
                  <a:gd name="T32" fmla="*/ 0 w 1567"/>
                  <a:gd name="T33" fmla="*/ 1 h 1426"/>
                  <a:gd name="T34" fmla="*/ 0 w 1567"/>
                  <a:gd name="T35" fmla="*/ 1 h 1426"/>
                  <a:gd name="T36" fmla="*/ 0 w 1567"/>
                  <a:gd name="T37" fmla="*/ 1 h 1426"/>
                  <a:gd name="T38" fmla="*/ 0 w 1567"/>
                  <a:gd name="T39" fmla="*/ 1 h 1426"/>
                  <a:gd name="T40" fmla="*/ 0 w 1567"/>
                  <a:gd name="T41" fmla="*/ 1 h 1426"/>
                  <a:gd name="T42" fmla="*/ 0 w 1567"/>
                  <a:gd name="T43" fmla="*/ 1 h 1426"/>
                  <a:gd name="T44" fmla="*/ 0 w 1567"/>
                  <a:gd name="T45" fmla="*/ 1 h 1426"/>
                  <a:gd name="T46" fmla="*/ 0 w 1567"/>
                  <a:gd name="T47" fmla="*/ 1 h 1426"/>
                  <a:gd name="T48" fmla="*/ 0 w 1567"/>
                  <a:gd name="T49" fmla="*/ 1 h 1426"/>
                  <a:gd name="T50" fmla="*/ 0 w 1567"/>
                  <a:gd name="T51" fmla="*/ 1 h 1426"/>
                  <a:gd name="T52" fmla="*/ 0 w 1567"/>
                  <a:gd name="T53" fmla="*/ 1 h 1426"/>
                  <a:gd name="T54" fmla="*/ 0 w 1567"/>
                  <a:gd name="T55" fmla="*/ 1 h 1426"/>
                  <a:gd name="T56" fmla="*/ 0 w 1567"/>
                  <a:gd name="T57" fmla="*/ 1 h 1426"/>
                  <a:gd name="T58" fmla="*/ 0 w 1567"/>
                  <a:gd name="T59" fmla="*/ 1 h 1426"/>
                  <a:gd name="T60" fmla="*/ 0 w 1567"/>
                  <a:gd name="T61" fmla="*/ 1 h 1426"/>
                  <a:gd name="T62" fmla="*/ 0 w 1567"/>
                  <a:gd name="T63" fmla="*/ 1 h 1426"/>
                  <a:gd name="T64" fmla="*/ 0 w 1567"/>
                  <a:gd name="T65" fmla="*/ 1 h 1426"/>
                  <a:gd name="T66" fmla="*/ 0 w 1567"/>
                  <a:gd name="T67" fmla="*/ 1 h 1426"/>
                  <a:gd name="T68" fmla="*/ 0 w 1567"/>
                  <a:gd name="T69" fmla="*/ 1 h 1426"/>
                  <a:gd name="T70" fmla="*/ 0 w 1567"/>
                  <a:gd name="T71" fmla="*/ 1 h 1426"/>
                  <a:gd name="T72" fmla="*/ 0 w 1567"/>
                  <a:gd name="T73" fmla="*/ 1 h 1426"/>
                  <a:gd name="T74" fmla="*/ 0 w 1567"/>
                  <a:gd name="T75" fmla="*/ 1 h 1426"/>
                  <a:gd name="T76" fmla="*/ 0 w 1567"/>
                  <a:gd name="T77" fmla="*/ 1 h 1426"/>
                  <a:gd name="T78" fmla="*/ 0 w 1567"/>
                  <a:gd name="T79" fmla="*/ 1 h 1426"/>
                  <a:gd name="T80" fmla="*/ 0 w 1567"/>
                  <a:gd name="T81" fmla="*/ 1 h 1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0" name="Freeform 33"/>
              <p:cNvSpPr>
                <a:spLocks/>
              </p:cNvSpPr>
              <p:nvPr/>
            </p:nvSpPr>
            <p:spPr bwMode="auto">
              <a:xfrm>
                <a:off x="5011" y="344"/>
                <a:ext cx="192" cy="183"/>
              </a:xfrm>
              <a:custGeom>
                <a:avLst/>
                <a:gdLst>
                  <a:gd name="T0" fmla="*/ 0 w 576"/>
                  <a:gd name="T1" fmla="*/ 1 h 365"/>
                  <a:gd name="T2" fmla="*/ 0 w 576"/>
                  <a:gd name="T3" fmla="*/ 1 h 365"/>
                  <a:gd name="T4" fmla="*/ 0 w 576"/>
                  <a:gd name="T5" fmla="*/ 1 h 365"/>
                  <a:gd name="T6" fmla="*/ 0 w 576"/>
                  <a:gd name="T7" fmla="*/ 1 h 365"/>
                  <a:gd name="T8" fmla="*/ 0 w 576"/>
                  <a:gd name="T9" fmla="*/ 1 h 365"/>
                  <a:gd name="T10" fmla="*/ 0 w 576"/>
                  <a:gd name="T11" fmla="*/ 1 h 365"/>
                  <a:gd name="T12" fmla="*/ 0 w 576"/>
                  <a:gd name="T13" fmla="*/ 1 h 365"/>
                  <a:gd name="T14" fmla="*/ 0 w 576"/>
                  <a:gd name="T15" fmla="*/ 1 h 365"/>
                  <a:gd name="T16" fmla="*/ 0 w 576"/>
                  <a:gd name="T17" fmla="*/ 1 h 365"/>
                  <a:gd name="T18" fmla="*/ 0 w 576"/>
                  <a:gd name="T19" fmla="*/ 1 h 365"/>
                  <a:gd name="T20" fmla="*/ 0 w 576"/>
                  <a:gd name="T21" fmla="*/ 1 h 365"/>
                  <a:gd name="T22" fmla="*/ 0 w 576"/>
                  <a:gd name="T23" fmla="*/ 1 h 365"/>
                  <a:gd name="T24" fmla="*/ 0 w 576"/>
                  <a:gd name="T25" fmla="*/ 1 h 365"/>
                  <a:gd name="T26" fmla="*/ 0 w 576"/>
                  <a:gd name="T27" fmla="*/ 1 h 365"/>
                  <a:gd name="T28" fmla="*/ 0 w 576"/>
                  <a:gd name="T29" fmla="*/ 1 h 365"/>
                  <a:gd name="T30" fmla="*/ 0 w 576"/>
                  <a:gd name="T31" fmla="*/ 1 h 365"/>
                  <a:gd name="T32" fmla="*/ 0 w 576"/>
                  <a:gd name="T33" fmla="*/ 1 h 365"/>
                  <a:gd name="T34" fmla="*/ 0 w 576"/>
                  <a:gd name="T35" fmla="*/ 0 h 365"/>
                  <a:gd name="T36" fmla="*/ 0 w 576"/>
                  <a:gd name="T37" fmla="*/ 1 h 365"/>
                  <a:gd name="T38" fmla="*/ 0 w 576"/>
                  <a:gd name="T39" fmla="*/ 1 h 365"/>
                  <a:gd name="T40" fmla="*/ 0 w 576"/>
                  <a:gd name="T41" fmla="*/ 1 h 365"/>
                  <a:gd name="T42" fmla="*/ 0 w 576"/>
                  <a:gd name="T43" fmla="*/ 1 h 365"/>
                  <a:gd name="T44" fmla="*/ 0 w 576"/>
                  <a:gd name="T45" fmla="*/ 1 h 365"/>
                  <a:gd name="T46" fmla="*/ 0 w 576"/>
                  <a:gd name="T47" fmla="*/ 1 h 365"/>
                  <a:gd name="T48" fmla="*/ 0 w 576"/>
                  <a:gd name="T49" fmla="*/ 1 h 365"/>
                  <a:gd name="T50" fmla="*/ 0 w 576"/>
                  <a:gd name="T51" fmla="*/ 1 h 365"/>
                  <a:gd name="T52" fmla="*/ 0 w 576"/>
                  <a:gd name="T53" fmla="*/ 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1" name="Freeform 34"/>
              <p:cNvSpPr>
                <a:spLocks/>
              </p:cNvSpPr>
              <p:nvPr/>
            </p:nvSpPr>
            <p:spPr bwMode="auto">
              <a:xfrm>
                <a:off x="5046" y="454"/>
                <a:ext cx="83" cy="33"/>
              </a:xfrm>
              <a:custGeom>
                <a:avLst/>
                <a:gdLst>
                  <a:gd name="T0" fmla="*/ 0 w 249"/>
                  <a:gd name="T1" fmla="*/ 1 h 66"/>
                  <a:gd name="T2" fmla="*/ 0 w 249"/>
                  <a:gd name="T3" fmla="*/ 0 h 66"/>
                  <a:gd name="T4" fmla="*/ 0 w 249"/>
                  <a:gd name="T5" fmla="*/ 1 h 66"/>
                  <a:gd name="T6" fmla="*/ 0 w 249"/>
                  <a:gd name="T7" fmla="*/ 1 h 66"/>
                  <a:gd name="T8" fmla="*/ 0 w 249"/>
                  <a:gd name="T9" fmla="*/ 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66">
                    <a:moveTo>
                      <a:pt x="0" y="23"/>
                    </a:moveTo>
                    <a:lnTo>
                      <a:pt x="174" y="0"/>
                    </a:lnTo>
                    <a:lnTo>
                      <a:pt x="249" y="42"/>
                    </a:lnTo>
                    <a:lnTo>
                      <a:pt x="100" y="66"/>
                    </a:lnTo>
                    <a:lnTo>
                      <a:pt x="0" y="23"/>
                    </a:lnTo>
                    <a:close/>
                  </a:path>
                </a:pathLst>
              </a:custGeom>
              <a:solidFill>
                <a:srgbClr val="8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2" name="Freeform 35"/>
              <p:cNvSpPr>
                <a:spLocks/>
              </p:cNvSpPr>
              <p:nvPr/>
            </p:nvSpPr>
            <p:spPr bwMode="auto">
              <a:xfrm>
                <a:off x="5158" y="501"/>
                <a:ext cx="174" cy="142"/>
              </a:xfrm>
              <a:custGeom>
                <a:avLst/>
                <a:gdLst>
                  <a:gd name="T0" fmla="*/ 0 w 522"/>
                  <a:gd name="T1" fmla="*/ 1 h 283"/>
                  <a:gd name="T2" fmla="*/ 0 w 522"/>
                  <a:gd name="T3" fmla="*/ 1 h 283"/>
                  <a:gd name="T4" fmla="*/ 0 w 522"/>
                  <a:gd name="T5" fmla="*/ 0 h 283"/>
                  <a:gd name="T6" fmla="*/ 0 w 522"/>
                  <a:gd name="T7" fmla="*/ 1 h 283"/>
                  <a:gd name="T8" fmla="*/ 0 w 522"/>
                  <a:gd name="T9" fmla="*/ 1 h 283"/>
                  <a:gd name="T10" fmla="*/ 0 w 522"/>
                  <a:gd name="T11" fmla="*/ 1 h 283"/>
                  <a:gd name="T12" fmla="*/ 0 w 522"/>
                  <a:gd name="T13" fmla="*/ 1 h 283"/>
                  <a:gd name="T14" fmla="*/ 0 w 522"/>
                  <a:gd name="T15" fmla="*/ 1 h 283"/>
                  <a:gd name="T16" fmla="*/ 0 w 522"/>
                  <a:gd name="T17" fmla="*/ 1 h 283"/>
                  <a:gd name="T18" fmla="*/ 0 w 522"/>
                  <a:gd name="T19" fmla="*/ 1 h 283"/>
                  <a:gd name="T20" fmla="*/ 0 w 522"/>
                  <a:gd name="T21" fmla="*/ 1 h 283"/>
                  <a:gd name="T22" fmla="*/ 0 w 522"/>
                  <a:gd name="T23" fmla="*/ 1 h 283"/>
                  <a:gd name="T24" fmla="*/ 0 w 522"/>
                  <a:gd name="T25" fmla="*/ 1 h 283"/>
                  <a:gd name="T26" fmla="*/ 0 w 522"/>
                  <a:gd name="T27" fmla="*/ 1 h 283"/>
                  <a:gd name="T28" fmla="*/ 0 w 522"/>
                  <a:gd name="T29" fmla="*/ 1 h 283"/>
                  <a:gd name="T30" fmla="*/ 0 w 522"/>
                  <a:gd name="T31" fmla="*/ 1 h 283"/>
                  <a:gd name="T32" fmla="*/ 0 w 522"/>
                  <a:gd name="T33" fmla="*/ 1 h 283"/>
                  <a:gd name="T34" fmla="*/ 0 w 522"/>
                  <a:gd name="T35" fmla="*/ 1 h 283"/>
                  <a:gd name="T36" fmla="*/ 0 w 522"/>
                  <a:gd name="T37" fmla="*/ 1 h 283"/>
                  <a:gd name="T38" fmla="*/ 0 w 522"/>
                  <a:gd name="T39" fmla="*/ 1 h 2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3" name="Freeform 36"/>
              <p:cNvSpPr>
                <a:spLocks/>
              </p:cNvSpPr>
              <p:nvPr/>
            </p:nvSpPr>
            <p:spPr bwMode="auto">
              <a:xfrm>
                <a:off x="5202" y="485"/>
                <a:ext cx="48" cy="83"/>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4" name="Freeform 37"/>
              <p:cNvSpPr>
                <a:spLocks/>
              </p:cNvSpPr>
              <p:nvPr/>
            </p:nvSpPr>
            <p:spPr bwMode="auto">
              <a:xfrm>
                <a:off x="5263" y="534"/>
                <a:ext cx="47" cy="41"/>
              </a:xfrm>
              <a:custGeom>
                <a:avLst/>
                <a:gdLst>
                  <a:gd name="T0" fmla="*/ 0 w 141"/>
                  <a:gd name="T1" fmla="*/ 1 h 81"/>
                  <a:gd name="T2" fmla="*/ 0 w 141"/>
                  <a:gd name="T3" fmla="*/ 0 h 81"/>
                  <a:gd name="T4" fmla="*/ 0 w 141"/>
                  <a:gd name="T5" fmla="*/ 1 h 81"/>
                  <a:gd name="T6" fmla="*/ 0 w 141"/>
                  <a:gd name="T7" fmla="*/ 1 h 81"/>
                  <a:gd name="T8" fmla="*/ 0 w 141"/>
                  <a:gd name="T9" fmla="*/ 1 h 81"/>
                  <a:gd name="T10" fmla="*/ 0 w 141"/>
                  <a:gd name="T11" fmla="*/ 1 h 81"/>
                  <a:gd name="T12" fmla="*/ 0 w 141"/>
                  <a:gd name="T13" fmla="*/ 1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5" name="Freeform 38"/>
              <p:cNvSpPr>
                <a:spLocks/>
              </p:cNvSpPr>
              <p:nvPr/>
            </p:nvSpPr>
            <p:spPr bwMode="auto">
              <a:xfrm>
                <a:off x="5299" y="527"/>
                <a:ext cx="29" cy="41"/>
              </a:xfrm>
              <a:custGeom>
                <a:avLst/>
                <a:gdLst>
                  <a:gd name="T0" fmla="*/ 0 w 87"/>
                  <a:gd name="T1" fmla="*/ 1 h 82"/>
                  <a:gd name="T2" fmla="*/ 0 w 87"/>
                  <a:gd name="T3" fmla="*/ 0 h 82"/>
                  <a:gd name="T4" fmla="*/ 0 w 87"/>
                  <a:gd name="T5" fmla="*/ 1 h 82"/>
                  <a:gd name="T6" fmla="*/ 0 w 87"/>
                  <a:gd name="T7" fmla="*/ 1 h 82"/>
                  <a:gd name="T8" fmla="*/ 0 w 87"/>
                  <a:gd name="T9" fmla="*/ 1 h 82"/>
                  <a:gd name="T10" fmla="*/ 0 w 87"/>
                  <a:gd name="T11" fmla="*/ 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2">
                    <a:moveTo>
                      <a:pt x="0" y="29"/>
                    </a:moveTo>
                    <a:lnTo>
                      <a:pt x="6" y="0"/>
                    </a:lnTo>
                    <a:lnTo>
                      <a:pt x="45" y="15"/>
                    </a:lnTo>
                    <a:lnTo>
                      <a:pt x="87" y="82"/>
                    </a:lnTo>
                    <a:lnTo>
                      <a:pt x="45" y="48"/>
                    </a:lnTo>
                    <a:lnTo>
                      <a:pt x="0" y="29"/>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6" name="Freeform 39"/>
              <p:cNvSpPr>
                <a:spLocks/>
              </p:cNvSpPr>
              <p:nvPr/>
            </p:nvSpPr>
            <p:spPr bwMode="auto">
              <a:xfrm>
                <a:off x="5253" y="331"/>
                <a:ext cx="86" cy="175"/>
              </a:xfrm>
              <a:custGeom>
                <a:avLst/>
                <a:gdLst>
                  <a:gd name="T0" fmla="*/ 0 w 256"/>
                  <a:gd name="T1" fmla="*/ 0 h 351"/>
                  <a:gd name="T2" fmla="*/ 0 w 256"/>
                  <a:gd name="T3" fmla="*/ 0 h 351"/>
                  <a:gd name="T4" fmla="*/ 0 w 256"/>
                  <a:gd name="T5" fmla="*/ 0 h 351"/>
                  <a:gd name="T6" fmla="*/ 0 w 256"/>
                  <a:gd name="T7" fmla="*/ 0 h 351"/>
                  <a:gd name="T8" fmla="*/ 0 w 256"/>
                  <a:gd name="T9" fmla="*/ 0 h 351"/>
                  <a:gd name="T10" fmla="*/ 0 w 256"/>
                  <a:gd name="T11" fmla="*/ 0 h 351"/>
                  <a:gd name="T12" fmla="*/ 0 w 256"/>
                  <a:gd name="T13" fmla="*/ 0 h 351"/>
                  <a:gd name="T14" fmla="*/ 0 w 256"/>
                  <a:gd name="T15" fmla="*/ 0 h 351"/>
                  <a:gd name="T16" fmla="*/ 0 w 256"/>
                  <a:gd name="T17" fmla="*/ 0 h 351"/>
                  <a:gd name="T18" fmla="*/ 0 w 256"/>
                  <a:gd name="T19" fmla="*/ 0 h 351"/>
                  <a:gd name="T20" fmla="*/ 0 w 256"/>
                  <a:gd name="T21" fmla="*/ 0 h 351"/>
                  <a:gd name="T22" fmla="*/ 0 w 256"/>
                  <a:gd name="T23" fmla="*/ 0 h 351"/>
                  <a:gd name="T24" fmla="*/ 0 w 256"/>
                  <a:gd name="T25" fmla="*/ 0 h 351"/>
                  <a:gd name="T26" fmla="*/ 0 w 256"/>
                  <a:gd name="T27" fmla="*/ 0 h 351"/>
                  <a:gd name="T28" fmla="*/ 0 w 256"/>
                  <a:gd name="T29" fmla="*/ 0 h 351"/>
                  <a:gd name="T30" fmla="*/ 0 w 256"/>
                  <a:gd name="T31" fmla="*/ 0 h 351"/>
                  <a:gd name="T32" fmla="*/ 0 w 256"/>
                  <a:gd name="T33" fmla="*/ 0 h 351"/>
                  <a:gd name="T34" fmla="*/ 0 w 256"/>
                  <a:gd name="T35" fmla="*/ 0 h 351"/>
                  <a:gd name="T36" fmla="*/ 0 w 256"/>
                  <a:gd name="T37" fmla="*/ 0 h 351"/>
                  <a:gd name="T38" fmla="*/ 0 w 256"/>
                  <a:gd name="T39" fmla="*/ 0 h 351"/>
                  <a:gd name="T40" fmla="*/ 0 w 256"/>
                  <a:gd name="T41" fmla="*/ 0 h 351"/>
                  <a:gd name="T42" fmla="*/ 0 w 256"/>
                  <a:gd name="T43" fmla="*/ 0 h 351"/>
                  <a:gd name="T44" fmla="*/ 0 w 256"/>
                  <a:gd name="T45" fmla="*/ 0 h 351"/>
                  <a:gd name="T46" fmla="*/ 0 w 256"/>
                  <a:gd name="T47" fmla="*/ 0 h 351"/>
                  <a:gd name="T48" fmla="*/ 0 w 256"/>
                  <a:gd name="T49" fmla="*/ 0 h 351"/>
                  <a:gd name="T50" fmla="*/ 0 w 256"/>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7" name="Freeform 40"/>
              <p:cNvSpPr>
                <a:spLocks/>
              </p:cNvSpPr>
              <p:nvPr/>
            </p:nvSpPr>
            <p:spPr bwMode="auto">
              <a:xfrm>
                <a:off x="5224" y="360"/>
                <a:ext cx="29" cy="135"/>
              </a:xfrm>
              <a:custGeom>
                <a:avLst/>
                <a:gdLst>
                  <a:gd name="T0" fmla="*/ 0 w 87"/>
                  <a:gd name="T1" fmla="*/ 1 h 270"/>
                  <a:gd name="T2" fmla="*/ 0 w 87"/>
                  <a:gd name="T3" fmla="*/ 1 h 270"/>
                  <a:gd name="T4" fmla="*/ 0 w 87"/>
                  <a:gd name="T5" fmla="*/ 1 h 270"/>
                  <a:gd name="T6" fmla="*/ 0 w 87"/>
                  <a:gd name="T7" fmla="*/ 1 h 270"/>
                  <a:gd name="T8" fmla="*/ 0 w 87"/>
                  <a:gd name="T9" fmla="*/ 1 h 270"/>
                  <a:gd name="T10" fmla="*/ 0 w 87"/>
                  <a:gd name="T11" fmla="*/ 1 h 270"/>
                  <a:gd name="T12" fmla="*/ 0 w 87"/>
                  <a:gd name="T13" fmla="*/ 1 h 270"/>
                  <a:gd name="T14" fmla="*/ 0 w 87"/>
                  <a:gd name="T15" fmla="*/ 1 h 270"/>
                  <a:gd name="T16" fmla="*/ 0 w 87"/>
                  <a:gd name="T17" fmla="*/ 0 h 270"/>
                  <a:gd name="T18" fmla="*/ 0 w 87"/>
                  <a:gd name="T19" fmla="*/ 1 h 270"/>
                  <a:gd name="T20" fmla="*/ 0 w 87"/>
                  <a:gd name="T21" fmla="*/ 1 h 270"/>
                  <a:gd name="T22" fmla="*/ 0 w 87"/>
                  <a:gd name="T23" fmla="*/ 1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8" name="Freeform 41"/>
              <p:cNvSpPr>
                <a:spLocks/>
              </p:cNvSpPr>
              <p:nvPr/>
            </p:nvSpPr>
            <p:spPr bwMode="auto">
              <a:xfrm>
                <a:off x="5303" y="657"/>
                <a:ext cx="96" cy="249"/>
              </a:xfrm>
              <a:custGeom>
                <a:avLst/>
                <a:gdLst>
                  <a:gd name="T0" fmla="*/ 0 w 288"/>
                  <a:gd name="T1" fmla="*/ 1 h 497"/>
                  <a:gd name="T2" fmla="*/ 0 w 288"/>
                  <a:gd name="T3" fmla="*/ 1 h 497"/>
                  <a:gd name="T4" fmla="*/ 0 w 288"/>
                  <a:gd name="T5" fmla="*/ 1 h 497"/>
                  <a:gd name="T6" fmla="*/ 0 w 288"/>
                  <a:gd name="T7" fmla="*/ 1 h 497"/>
                  <a:gd name="T8" fmla="*/ 0 w 288"/>
                  <a:gd name="T9" fmla="*/ 1 h 497"/>
                  <a:gd name="T10" fmla="*/ 0 w 288"/>
                  <a:gd name="T11" fmla="*/ 1 h 497"/>
                  <a:gd name="T12" fmla="*/ 0 w 288"/>
                  <a:gd name="T13" fmla="*/ 1 h 497"/>
                  <a:gd name="T14" fmla="*/ 0 w 288"/>
                  <a:gd name="T15" fmla="*/ 1 h 497"/>
                  <a:gd name="T16" fmla="*/ 0 w 288"/>
                  <a:gd name="T17" fmla="*/ 1 h 497"/>
                  <a:gd name="T18" fmla="*/ 0 w 288"/>
                  <a:gd name="T19" fmla="*/ 1 h 497"/>
                  <a:gd name="T20" fmla="*/ 0 w 288"/>
                  <a:gd name="T21" fmla="*/ 1 h 497"/>
                  <a:gd name="T22" fmla="*/ 0 w 288"/>
                  <a:gd name="T23" fmla="*/ 1 h 497"/>
                  <a:gd name="T24" fmla="*/ 0 w 288"/>
                  <a:gd name="T25" fmla="*/ 1 h 497"/>
                  <a:gd name="T26" fmla="*/ 0 w 288"/>
                  <a:gd name="T27" fmla="*/ 1 h 497"/>
                  <a:gd name="T28" fmla="*/ 0 w 288"/>
                  <a:gd name="T29" fmla="*/ 1 h 497"/>
                  <a:gd name="T30" fmla="*/ 0 w 288"/>
                  <a:gd name="T31" fmla="*/ 1 h 497"/>
                  <a:gd name="T32" fmla="*/ 0 w 288"/>
                  <a:gd name="T33" fmla="*/ 1 h 497"/>
                  <a:gd name="T34" fmla="*/ 0 w 288"/>
                  <a:gd name="T35" fmla="*/ 1 h 497"/>
                  <a:gd name="T36" fmla="*/ 0 w 288"/>
                  <a:gd name="T37" fmla="*/ 1 h 497"/>
                  <a:gd name="T38" fmla="*/ 0 w 288"/>
                  <a:gd name="T39" fmla="*/ 1 h 497"/>
                  <a:gd name="T40" fmla="*/ 0 w 288"/>
                  <a:gd name="T41" fmla="*/ 1 h 497"/>
                  <a:gd name="T42" fmla="*/ 0 w 288"/>
                  <a:gd name="T43" fmla="*/ 1 h 497"/>
                  <a:gd name="T44" fmla="*/ 0 w 288"/>
                  <a:gd name="T45" fmla="*/ 1 h 497"/>
                  <a:gd name="T46" fmla="*/ 0 w 288"/>
                  <a:gd name="T47" fmla="*/ 1 h 497"/>
                  <a:gd name="T48" fmla="*/ 0 w 288"/>
                  <a:gd name="T49" fmla="*/ 1 h 497"/>
                  <a:gd name="T50" fmla="*/ 0 w 288"/>
                  <a:gd name="T51" fmla="*/ 0 h 497"/>
                  <a:gd name="T52" fmla="*/ 0 w 288"/>
                  <a:gd name="T53" fmla="*/ 1 h 4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79" name="Freeform 42"/>
              <p:cNvSpPr>
                <a:spLocks/>
              </p:cNvSpPr>
              <p:nvPr/>
            </p:nvSpPr>
            <p:spPr bwMode="auto">
              <a:xfrm>
                <a:off x="5210" y="259"/>
                <a:ext cx="268" cy="322"/>
              </a:xfrm>
              <a:custGeom>
                <a:avLst/>
                <a:gdLst>
                  <a:gd name="T0" fmla="*/ 0 w 804"/>
                  <a:gd name="T1" fmla="*/ 1 h 643"/>
                  <a:gd name="T2" fmla="*/ 0 w 804"/>
                  <a:gd name="T3" fmla="*/ 1 h 643"/>
                  <a:gd name="T4" fmla="*/ 0 w 804"/>
                  <a:gd name="T5" fmla="*/ 0 h 643"/>
                  <a:gd name="T6" fmla="*/ 0 w 804"/>
                  <a:gd name="T7" fmla="*/ 0 h 643"/>
                  <a:gd name="T8" fmla="*/ 0 w 804"/>
                  <a:gd name="T9" fmla="*/ 1 h 643"/>
                  <a:gd name="T10" fmla="*/ 0 w 804"/>
                  <a:gd name="T11" fmla="*/ 1 h 643"/>
                  <a:gd name="T12" fmla="*/ 0 w 804"/>
                  <a:gd name="T13" fmla="*/ 1 h 643"/>
                  <a:gd name="T14" fmla="*/ 0 w 804"/>
                  <a:gd name="T15" fmla="*/ 1 h 643"/>
                  <a:gd name="T16" fmla="*/ 0 w 804"/>
                  <a:gd name="T17" fmla="*/ 1 h 643"/>
                  <a:gd name="T18" fmla="*/ 0 w 804"/>
                  <a:gd name="T19" fmla="*/ 1 h 643"/>
                  <a:gd name="T20" fmla="*/ 0 w 804"/>
                  <a:gd name="T21" fmla="*/ 1 h 643"/>
                  <a:gd name="T22" fmla="*/ 0 w 804"/>
                  <a:gd name="T23" fmla="*/ 1 h 643"/>
                  <a:gd name="T24" fmla="*/ 0 w 804"/>
                  <a:gd name="T25" fmla="*/ 1 h 643"/>
                  <a:gd name="T26" fmla="*/ 0 w 804"/>
                  <a:gd name="T27" fmla="*/ 1 h 643"/>
                  <a:gd name="T28" fmla="*/ 0 w 804"/>
                  <a:gd name="T29" fmla="*/ 1 h 643"/>
                  <a:gd name="T30" fmla="*/ 0 w 804"/>
                  <a:gd name="T31" fmla="*/ 1 h 643"/>
                  <a:gd name="T32" fmla="*/ 0 w 804"/>
                  <a:gd name="T33" fmla="*/ 1 h 643"/>
                  <a:gd name="T34" fmla="*/ 0 w 804"/>
                  <a:gd name="T35" fmla="*/ 1 h 643"/>
                  <a:gd name="T36" fmla="*/ 0 w 804"/>
                  <a:gd name="T37" fmla="*/ 1 h 643"/>
                  <a:gd name="T38" fmla="*/ 0 w 804"/>
                  <a:gd name="T39" fmla="*/ 1 h 643"/>
                  <a:gd name="T40" fmla="*/ 0 w 804"/>
                  <a:gd name="T41" fmla="*/ 1 h 643"/>
                  <a:gd name="T42" fmla="*/ 0 w 804"/>
                  <a:gd name="T43" fmla="*/ 1 h 643"/>
                  <a:gd name="T44" fmla="*/ 0 w 804"/>
                  <a:gd name="T45" fmla="*/ 1 h 643"/>
                  <a:gd name="T46" fmla="*/ 0 w 804"/>
                  <a:gd name="T47" fmla="*/ 1 h 643"/>
                  <a:gd name="T48" fmla="*/ 0 w 804"/>
                  <a:gd name="T49" fmla="*/ 1 h 643"/>
                  <a:gd name="T50" fmla="*/ 0 w 804"/>
                  <a:gd name="T51" fmla="*/ 1 h 643"/>
                  <a:gd name="T52" fmla="*/ 0 w 804"/>
                  <a:gd name="T53" fmla="*/ 1 h 643"/>
                  <a:gd name="T54" fmla="*/ 0 w 804"/>
                  <a:gd name="T55" fmla="*/ 1 h 643"/>
                  <a:gd name="T56" fmla="*/ 0 w 804"/>
                  <a:gd name="T57" fmla="*/ 1 h 643"/>
                  <a:gd name="T58" fmla="*/ 0 w 804"/>
                  <a:gd name="T59" fmla="*/ 1 h 643"/>
                  <a:gd name="T60" fmla="*/ 0 w 804"/>
                  <a:gd name="T61" fmla="*/ 1 h 643"/>
                  <a:gd name="T62" fmla="*/ 0 w 804"/>
                  <a:gd name="T63" fmla="*/ 1 h 643"/>
                  <a:gd name="T64" fmla="*/ 0 w 804"/>
                  <a:gd name="T65" fmla="*/ 1 h 643"/>
                  <a:gd name="T66" fmla="*/ 0 w 804"/>
                  <a:gd name="T67" fmla="*/ 1 h 643"/>
                  <a:gd name="T68" fmla="*/ 0 w 804"/>
                  <a:gd name="T69" fmla="*/ 1 h 643"/>
                  <a:gd name="T70" fmla="*/ 0 w 804"/>
                  <a:gd name="T71" fmla="*/ 1 h 643"/>
                  <a:gd name="T72" fmla="*/ 0 w 804"/>
                  <a:gd name="T73" fmla="*/ 1 h 643"/>
                  <a:gd name="T74" fmla="*/ 0 w 804"/>
                  <a:gd name="T75" fmla="*/ 1 h 643"/>
                  <a:gd name="T76" fmla="*/ 0 w 804"/>
                  <a:gd name="T77" fmla="*/ 1 h 643"/>
                  <a:gd name="T78" fmla="*/ 0 w 804"/>
                  <a:gd name="T79" fmla="*/ 1 h 643"/>
                  <a:gd name="T80" fmla="*/ 0 w 804"/>
                  <a:gd name="T81" fmla="*/ 1 h 643"/>
                  <a:gd name="T82" fmla="*/ 0 w 804"/>
                  <a:gd name="T83" fmla="*/ 1 h 643"/>
                  <a:gd name="T84" fmla="*/ 0 w 804"/>
                  <a:gd name="T85" fmla="*/ 1 h 643"/>
                  <a:gd name="T86" fmla="*/ 0 w 804"/>
                  <a:gd name="T87" fmla="*/ 1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0" name="Freeform 43"/>
              <p:cNvSpPr>
                <a:spLocks/>
              </p:cNvSpPr>
              <p:nvPr/>
            </p:nvSpPr>
            <p:spPr bwMode="auto">
              <a:xfrm>
                <a:off x="5431" y="455"/>
                <a:ext cx="91" cy="92"/>
              </a:xfrm>
              <a:custGeom>
                <a:avLst/>
                <a:gdLst>
                  <a:gd name="T0" fmla="*/ 0 w 272"/>
                  <a:gd name="T1" fmla="*/ 0 h 185"/>
                  <a:gd name="T2" fmla="*/ 0 w 272"/>
                  <a:gd name="T3" fmla="*/ 0 h 185"/>
                  <a:gd name="T4" fmla="*/ 0 w 272"/>
                  <a:gd name="T5" fmla="*/ 0 h 185"/>
                  <a:gd name="T6" fmla="*/ 0 w 272"/>
                  <a:gd name="T7" fmla="*/ 0 h 185"/>
                  <a:gd name="T8" fmla="*/ 0 w 272"/>
                  <a:gd name="T9" fmla="*/ 0 h 185"/>
                  <a:gd name="T10" fmla="*/ 0 w 272"/>
                  <a:gd name="T11" fmla="*/ 0 h 185"/>
                  <a:gd name="T12" fmla="*/ 0 w 272"/>
                  <a:gd name="T13" fmla="*/ 0 h 185"/>
                  <a:gd name="T14" fmla="*/ 0 w 272"/>
                  <a:gd name="T15" fmla="*/ 0 h 185"/>
                  <a:gd name="T16" fmla="*/ 0 w 272"/>
                  <a:gd name="T17" fmla="*/ 0 h 185"/>
                  <a:gd name="T18" fmla="*/ 0 w 272"/>
                  <a:gd name="T19" fmla="*/ 0 h 185"/>
                  <a:gd name="T20" fmla="*/ 0 w 272"/>
                  <a:gd name="T21" fmla="*/ 0 h 185"/>
                  <a:gd name="T22" fmla="*/ 0 w 272"/>
                  <a:gd name="T23" fmla="*/ 0 h 185"/>
                  <a:gd name="T24" fmla="*/ 0 w 272"/>
                  <a:gd name="T25" fmla="*/ 0 h 185"/>
                  <a:gd name="T26" fmla="*/ 0 w 272"/>
                  <a:gd name="T27" fmla="*/ 0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1" name="Freeform 44"/>
              <p:cNvSpPr>
                <a:spLocks/>
              </p:cNvSpPr>
              <p:nvPr/>
            </p:nvSpPr>
            <p:spPr bwMode="auto">
              <a:xfrm>
                <a:off x="5034" y="218"/>
                <a:ext cx="158" cy="181"/>
              </a:xfrm>
              <a:custGeom>
                <a:avLst/>
                <a:gdLst>
                  <a:gd name="T0" fmla="*/ 0 w 474"/>
                  <a:gd name="T1" fmla="*/ 0 h 362"/>
                  <a:gd name="T2" fmla="*/ 0 w 474"/>
                  <a:gd name="T3" fmla="*/ 0 h 362"/>
                  <a:gd name="T4" fmla="*/ 0 w 474"/>
                  <a:gd name="T5" fmla="*/ 1 h 362"/>
                  <a:gd name="T6" fmla="*/ 0 w 474"/>
                  <a:gd name="T7" fmla="*/ 1 h 362"/>
                  <a:gd name="T8" fmla="*/ 0 w 474"/>
                  <a:gd name="T9" fmla="*/ 1 h 362"/>
                  <a:gd name="T10" fmla="*/ 0 w 474"/>
                  <a:gd name="T11" fmla="*/ 1 h 362"/>
                  <a:gd name="T12" fmla="*/ 0 w 474"/>
                  <a:gd name="T13" fmla="*/ 1 h 362"/>
                  <a:gd name="T14" fmla="*/ 0 w 474"/>
                  <a:gd name="T15" fmla="*/ 1 h 362"/>
                  <a:gd name="T16" fmla="*/ 0 w 474"/>
                  <a:gd name="T17" fmla="*/ 1 h 362"/>
                  <a:gd name="T18" fmla="*/ 0 w 474"/>
                  <a:gd name="T19" fmla="*/ 1 h 362"/>
                  <a:gd name="T20" fmla="*/ 0 w 474"/>
                  <a:gd name="T21" fmla="*/ 1 h 362"/>
                  <a:gd name="T22" fmla="*/ 0 w 474"/>
                  <a:gd name="T23" fmla="*/ 1 h 362"/>
                  <a:gd name="T24" fmla="*/ 0 w 474"/>
                  <a:gd name="T25" fmla="*/ 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2" name="Freeform 45"/>
              <p:cNvSpPr>
                <a:spLocks/>
              </p:cNvSpPr>
              <p:nvPr/>
            </p:nvSpPr>
            <p:spPr bwMode="auto">
              <a:xfrm>
                <a:off x="5177" y="709"/>
                <a:ext cx="75" cy="188"/>
              </a:xfrm>
              <a:custGeom>
                <a:avLst/>
                <a:gdLst>
                  <a:gd name="T0" fmla="*/ 0 w 225"/>
                  <a:gd name="T1" fmla="*/ 0 h 377"/>
                  <a:gd name="T2" fmla="*/ 0 w 225"/>
                  <a:gd name="T3" fmla="*/ 0 h 377"/>
                  <a:gd name="T4" fmla="*/ 0 w 225"/>
                  <a:gd name="T5" fmla="*/ 0 h 377"/>
                  <a:gd name="T6" fmla="*/ 0 w 225"/>
                  <a:gd name="T7" fmla="*/ 0 h 377"/>
                  <a:gd name="T8" fmla="*/ 0 w 225"/>
                  <a:gd name="T9" fmla="*/ 0 h 377"/>
                  <a:gd name="T10" fmla="*/ 0 w 225"/>
                  <a:gd name="T11" fmla="*/ 0 h 377"/>
                  <a:gd name="T12" fmla="*/ 0 w 225"/>
                  <a:gd name="T13" fmla="*/ 0 h 377"/>
                  <a:gd name="T14" fmla="*/ 0 w 225"/>
                  <a:gd name="T15" fmla="*/ 0 h 377"/>
                  <a:gd name="T16" fmla="*/ 0 w 225"/>
                  <a:gd name="T17" fmla="*/ 0 h 377"/>
                  <a:gd name="T18" fmla="*/ 0 w 225"/>
                  <a:gd name="T19" fmla="*/ 0 h 377"/>
                  <a:gd name="T20" fmla="*/ 0 w 225"/>
                  <a:gd name="T21" fmla="*/ 0 h 377"/>
                  <a:gd name="T22" fmla="*/ 0 w 225"/>
                  <a:gd name="T23" fmla="*/ 0 h 377"/>
                  <a:gd name="T24" fmla="*/ 0 w 225"/>
                  <a:gd name="T25" fmla="*/ 0 h 377"/>
                  <a:gd name="T26" fmla="*/ 0 w 225"/>
                  <a:gd name="T27" fmla="*/ 0 h 377"/>
                  <a:gd name="T28" fmla="*/ 0 w 225"/>
                  <a:gd name="T29" fmla="*/ 0 h 377"/>
                  <a:gd name="T30" fmla="*/ 0 w 225"/>
                  <a:gd name="T31" fmla="*/ 0 h 377"/>
                  <a:gd name="T32" fmla="*/ 0 w 225"/>
                  <a:gd name="T33" fmla="*/ 0 h 377"/>
                  <a:gd name="T34" fmla="*/ 0 w 225"/>
                  <a:gd name="T35" fmla="*/ 0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3" name="Freeform 46"/>
              <p:cNvSpPr>
                <a:spLocks/>
              </p:cNvSpPr>
              <p:nvPr/>
            </p:nvSpPr>
            <p:spPr bwMode="auto">
              <a:xfrm>
                <a:off x="5039" y="531"/>
                <a:ext cx="136" cy="270"/>
              </a:xfrm>
              <a:custGeom>
                <a:avLst/>
                <a:gdLst>
                  <a:gd name="T0" fmla="*/ 0 w 407"/>
                  <a:gd name="T1" fmla="*/ 0 h 538"/>
                  <a:gd name="T2" fmla="*/ 0 w 407"/>
                  <a:gd name="T3" fmla="*/ 1 h 538"/>
                  <a:gd name="T4" fmla="*/ 0 w 407"/>
                  <a:gd name="T5" fmla="*/ 1 h 538"/>
                  <a:gd name="T6" fmla="*/ 0 w 407"/>
                  <a:gd name="T7" fmla="*/ 1 h 538"/>
                  <a:gd name="T8" fmla="*/ 0 w 407"/>
                  <a:gd name="T9" fmla="*/ 1 h 538"/>
                  <a:gd name="T10" fmla="*/ 0 w 407"/>
                  <a:gd name="T11" fmla="*/ 1 h 538"/>
                  <a:gd name="T12" fmla="*/ 0 w 407"/>
                  <a:gd name="T13" fmla="*/ 1 h 538"/>
                  <a:gd name="T14" fmla="*/ 0 w 407"/>
                  <a:gd name="T15" fmla="*/ 1 h 538"/>
                  <a:gd name="T16" fmla="*/ 0 w 407"/>
                  <a:gd name="T17" fmla="*/ 1 h 538"/>
                  <a:gd name="T18" fmla="*/ 0 w 407"/>
                  <a:gd name="T19" fmla="*/ 1 h 538"/>
                  <a:gd name="T20" fmla="*/ 0 w 407"/>
                  <a:gd name="T21" fmla="*/ 1 h 538"/>
                  <a:gd name="T22" fmla="*/ 0 w 407"/>
                  <a:gd name="T23" fmla="*/ 1 h 538"/>
                  <a:gd name="T24" fmla="*/ 0 w 407"/>
                  <a:gd name="T25" fmla="*/ 1 h 538"/>
                  <a:gd name="T26" fmla="*/ 0 w 407"/>
                  <a:gd name="T27" fmla="*/ 1 h 538"/>
                  <a:gd name="T28" fmla="*/ 0 w 407"/>
                  <a:gd name="T29" fmla="*/ 1 h 538"/>
                  <a:gd name="T30" fmla="*/ 0 w 407"/>
                  <a:gd name="T31" fmla="*/ 1 h 538"/>
                  <a:gd name="T32" fmla="*/ 0 w 407"/>
                  <a:gd name="T33" fmla="*/ 1 h 538"/>
                  <a:gd name="T34" fmla="*/ 0 w 407"/>
                  <a:gd name="T35" fmla="*/ 1 h 538"/>
                  <a:gd name="T36" fmla="*/ 0 w 407"/>
                  <a:gd name="T37" fmla="*/ 1 h 538"/>
                  <a:gd name="T38" fmla="*/ 0 w 407"/>
                  <a:gd name="T39" fmla="*/ 1 h 538"/>
                  <a:gd name="T40" fmla="*/ 0 w 407"/>
                  <a:gd name="T41" fmla="*/ 1 h 538"/>
                  <a:gd name="T42" fmla="*/ 0 w 407"/>
                  <a:gd name="T43" fmla="*/ 1 h 538"/>
                  <a:gd name="T44" fmla="*/ 0 w 407"/>
                  <a:gd name="T45" fmla="*/ 1 h 538"/>
                  <a:gd name="T46" fmla="*/ 0 w 407"/>
                  <a:gd name="T47" fmla="*/ 1 h 538"/>
                  <a:gd name="T48" fmla="*/ 0 w 407"/>
                  <a:gd name="T49" fmla="*/ 1 h 538"/>
                  <a:gd name="T50" fmla="*/ 0 w 407"/>
                  <a:gd name="T51" fmla="*/ 1 h 538"/>
                  <a:gd name="T52" fmla="*/ 0 w 407"/>
                  <a:gd name="T53" fmla="*/ 1 h 538"/>
                  <a:gd name="T54" fmla="*/ 0 w 407"/>
                  <a:gd name="T55" fmla="*/ 1 h 538"/>
                  <a:gd name="T56" fmla="*/ 0 w 407"/>
                  <a:gd name="T57" fmla="*/ 1 h 538"/>
                  <a:gd name="T58" fmla="*/ 0 w 407"/>
                  <a:gd name="T59" fmla="*/ 1 h 538"/>
                  <a:gd name="T60" fmla="*/ 0 w 407"/>
                  <a:gd name="T61" fmla="*/ 1 h 538"/>
                  <a:gd name="T62" fmla="*/ 0 w 407"/>
                  <a:gd name="T63" fmla="*/ 1 h 538"/>
                  <a:gd name="T64" fmla="*/ 0 w 407"/>
                  <a:gd name="T65" fmla="*/ 1 h 538"/>
                  <a:gd name="T66" fmla="*/ 0 w 407"/>
                  <a:gd name="T67" fmla="*/ 1 h 538"/>
                  <a:gd name="T68" fmla="*/ 0 w 407"/>
                  <a:gd name="T69" fmla="*/ 1 h 538"/>
                  <a:gd name="T70" fmla="*/ 0 w 407"/>
                  <a:gd name="T71" fmla="*/ 1 h 538"/>
                  <a:gd name="T72" fmla="*/ 0 w 407"/>
                  <a:gd name="T73" fmla="*/ 1 h 538"/>
                  <a:gd name="T74" fmla="*/ 0 w 407"/>
                  <a:gd name="T75" fmla="*/ 1 h 538"/>
                  <a:gd name="T76" fmla="*/ 0 w 407"/>
                  <a:gd name="T77" fmla="*/ 1 h 538"/>
                  <a:gd name="T78" fmla="*/ 0 w 407"/>
                  <a:gd name="T79" fmla="*/ 1 h 538"/>
                  <a:gd name="T80" fmla="*/ 0 w 407"/>
                  <a:gd name="T81" fmla="*/ 1 h 538"/>
                  <a:gd name="T82" fmla="*/ 0 w 407"/>
                  <a:gd name="T83" fmla="*/ 1 h 538"/>
                  <a:gd name="T84" fmla="*/ 0 w 407"/>
                  <a:gd name="T85" fmla="*/ 1 h 538"/>
                  <a:gd name="T86" fmla="*/ 0 w 407"/>
                  <a:gd name="T87" fmla="*/ 1 h 538"/>
                  <a:gd name="T88" fmla="*/ 0 w 407"/>
                  <a:gd name="T89" fmla="*/ 1 h 538"/>
                  <a:gd name="T90" fmla="*/ 0 w 407"/>
                  <a:gd name="T91" fmla="*/ 0 h 5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sp>
            <p:nvSpPr>
              <p:cNvPr id="53284" name="Rectangle 47"/>
              <p:cNvSpPr>
                <a:spLocks noChangeArrowheads="1"/>
              </p:cNvSpPr>
              <p:nvPr/>
            </p:nvSpPr>
            <p:spPr bwMode="auto">
              <a:xfrm>
                <a:off x="5360" y="873"/>
                <a:ext cx="254" cy="30"/>
              </a:xfrm>
              <a:prstGeom prst="rect">
                <a:avLst/>
              </a:prstGeom>
              <a:solidFill>
                <a:srgbClr val="077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latin typeface="Lucida Sans Unicode" pitchFamily="34" charset="0"/>
                </a:endParaRPr>
              </a:p>
            </p:txBody>
          </p:sp>
          <p:sp>
            <p:nvSpPr>
              <p:cNvPr id="53285" name="Freeform 48"/>
              <p:cNvSpPr>
                <a:spLocks/>
              </p:cNvSpPr>
              <p:nvPr/>
            </p:nvSpPr>
            <p:spPr bwMode="auto">
              <a:xfrm>
                <a:off x="5240" y="386"/>
                <a:ext cx="44" cy="131"/>
              </a:xfrm>
              <a:custGeom>
                <a:avLst/>
                <a:gdLst>
                  <a:gd name="T0" fmla="*/ 0 w 133"/>
                  <a:gd name="T1" fmla="*/ 0 h 263"/>
                  <a:gd name="T2" fmla="*/ 0 w 133"/>
                  <a:gd name="T3" fmla="*/ 0 h 263"/>
                  <a:gd name="T4" fmla="*/ 0 w 133"/>
                  <a:gd name="T5" fmla="*/ 0 h 263"/>
                  <a:gd name="T6" fmla="*/ 0 w 133"/>
                  <a:gd name="T7" fmla="*/ 0 h 263"/>
                  <a:gd name="T8" fmla="*/ 0 w 133"/>
                  <a:gd name="T9" fmla="*/ 0 h 263"/>
                  <a:gd name="T10" fmla="*/ 0 w 133"/>
                  <a:gd name="T11" fmla="*/ 0 h 263"/>
                  <a:gd name="T12" fmla="*/ 0 w 133"/>
                  <a:gd name="T13" fmla="*/ 0 h 263"/>
                  <a:gd name="T14" fmla="*/ 0 w 133"/>
                  <a:gd name="T15" fmla="*/ 0 h 263"/>
                  <a:gd name="T16" fmla="*/ 0 w 133"/>
                  <a:gd name="T17" fmla="*/ 0 h 263"/>
                  <a:gd name="T18" fmla="*/ 0 w 133"/>
                  <a:gd name="T19" fmla="*/ 0 h 263"/>
                  <a:gd name="T20" fmla="*/ 0 w 133"/>
                  <a:gd name="T21" fmla="*/ 0 h 263"/>
                  <a:gd name="T22" fmla="*/ 0 w 133"/>
                  <a:gd name="T23" fmla="*/ 0 h 263"/>
                  <a:gd name="T24" fmla="*/ 0 w 133"/>
                  <a:gd name="T25" fmla="*/ 0 h 263"/>
                  <a:gd name="T26" fmla="*/ 0 w 133"/>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prstClr val="black"/>
                  </a:solidFill>
                </a:endParaRPr>
              </a:p>
            </p:txBody>
          </p:sp>
        </p:grpSp>
      </p:grpSp>
      <p:sp>
        <p:nvSpPr>
          <p:cNvPr id="116" name="Rectangle 115"/>
          <p:cNvSpPr/>
          <p:nvPr/>
        </p:nvSpPr>
        <p:spPr>
          <a:xfrm>
            <a:off x="3929448" y="1196752"/>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Rounded MT Bold" pitchFamily="34" charset="0"/>
              </a:rPr>
              <a:t>1</a:t>
            </a:r>
            <a:endParaRPr lang="en-US" sz="4000" dirty="0">
              <a:latin typeface="Arial Rounded MT Bold" pitchFamily="34" charset="0"/>
            </a:endParaRPr>
          </a:p>
        </p:txBody>
      </p:sp>
    </p:spTree>
    <p:extLst>
      <p:ext uri="{BB962C8B-B14F-4D97-AF65-F5344CB8AC3E}">
        <p14:creationId xmlns:p14="http://schemas.microsoft.com/office/powerpoint/2010/main" val="794618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nodeType="afterGroup">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49"/>
                                        </p:tgtEl>
                                      </p:cBhvr>
                                    </p:animEffect>
                                    <p:animScale>
                                      <p:cBhvr>
                                        <p:cTn id="63" dur="250" autoRev="1" fill="hold"/>
                                        <p:tgtEl>
                                          <p:spTgt spid="49"/>
                                        </p:tgtEl>
                                      </p:cBhvr>
                                      <p:by x="105000" y="105000"/>
                                    </p:animScale>
                                  </p:childTnLst>
                                </p:cTn>
                              </p:par>
                            </p:childTnLst>
                          </p:cTn>
                        </p:par>
                        <p:par>
                          <p:cTn id="64" fill="hold" nodeType="afterGroup">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86"/>
                                        </p:tgtEl>
                                      </p:cBhvr>
                                    </p:animEffect>
                                    <p:animScale>
                                      <p:cBhvr>
                                        <p:cTn id="67" dur="250" autoRev="1" fill="hold"/>
                                        <p:tgtEl>
                                          <p:spTgt spid="86"/>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800" decel="100000"/>
                                        <p:tgtEl>
                                          <p:spTgt spid="86"/>
                                        </p:tgtEl>
                                      </p:cBhvr>
                                    </p:animEffect>
                                    <p:anim calcmode="lin" valueType="num">
                                      <p:cBhvr>
                                        <p:cTn id="73" dur="800" decel="100000" fill="hold"/>
                                        <p:tgtEl>
                                          <p:spTgt spid="86"/>
                                        </p:tgtEl>
                                        <p:attrNameLst>
                                          <p:attrName>style.rotation</p:attrName>
                                        </p:attrNameLst>
                                      </p:cBhvr>
                                      <p:tavLst>
                                        <p:tav tm="0">
                                          <p:val>
                                            <p:fltVal val="-90"/>
                                          </p:val>
                                        </p:tav>
                                        <p:tav tm="100000">
                                          <p:val>
                                            <p:fltVal val="0"/>
                                          </p:val>
                                        </p:tav>
                                      </p:tavLst>
                                    </p:anim>
                                    <p:anim calcmode="lin" valueType="num">
                                      <p:cBhvr>
                                        <p:cTn id="74" dur="800" decel="100000" fill="hold"/>
                                        <p:tgtEl>
                                          <p:spTgt spid="86"/>
                                        </p:tgtEl>
                                        <p:attrNameLst>
                                          <p:attrName>ppt_x</p:attrName>
                                        </p:attrNameLst>
                                      </p:cBhvr>
                                      <p:tavLst>
                                        <p:tav tm="0">
                                          <p:val>
                                            <p:strVal val="#ppt_x+0.4"/>
                                          </p:val>
                                        </p:tav>
                                        <p:tav tm="100000">
                                          <p:val>
                                            <p:strVal val="#ppt_x-0.05"/>
                                          </p:val>
                                        </p:tav>
                                      </p:tavLst>
                                    </p:anim>
                                    <p:anim calcmode="lin" valueType="num">
                                      <p:cBhvr>
                                        <p:cTn id="75" dur="800" decel="100000" fill="hold"/>
                                        <p:tgtEl>
                                          <p:spTgt spid="8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800" decel="100000"/>
                                        <p:tgtEl>
                                          <p:spTgt spid="101"/>
                                        </p:tgtEl>
                                      </p:cBhvr>
                                    </p:animEffect>
                                    <p:anim calcmode="lin" valueType="num">
                                      <p:cBhvr>
                                        <p:cTn id="81" dur="800" decel="100000" fill="hold"/>
                                        <p:tgtEl>
                                          <p:spTgt spid="101"/>
                                        </p:tgtEl>
                                        <p:attrNameLst>
                                          <p:attrName>style.rotation</p:attrName>
                                        </p:attrNameLst>
                                      </p:cBhvr>
                                      <p:tavLst>
                                        <p:tav tm="0">
                                          <p:val>
                                            <p:fltVal val="-90"/>
                                          </p:val>
                                        </p:tav>
                                        <p:tav tm="100000">
                                          <p:val>
                                            <p:fltVal val="0"/>
                                          </p:val>
                                        </p:tav>
                                      </p:tavLst>
                                    </p:anim>
                                    <p:anim calcmode="lin" valueType="num">
                                      <p:cBhvr>
                                        <p:cTn id="82" dur="800" decel="100000" fill="hold"/>
                                        <p:tgtEl>
                                          <p:spTgt spid="101"/>
                                        </p:tgtEl>
                                        <p:attrNameLst>
                                          <p:attrName>ppt_x</p:attrName>
                                        </p:attrNameLst>
                                      </p:cBhvr>
                                      <p:tavLst>
                                        <p:tav tm="0">
                                          <p:val>
                                            <p:strVal val="#ppt_x+0.4"/>
                                          </p:val>
                                        </p:tav>
                                        <p:tav tm="100000">
                                          <p:val>
                                            <p:strVal val="#ppt_x-0.05"/>
                                          </p:val>
                                        </p:tav>
                                      </p:tavLst>
                                    </p:anim>
                                    <p:anim calcmode="lin" valueType="num">
                                      <p:cBhvr>
                                        <p:cTn id="83" dur="800" decel="100000" fill="hold"/>
                                        <p:tgtEl>
                                          <p:spTgt spid="10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0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0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800" decel="100000"/>
                                        <p:tgtEl>
                                          <p:spTgt spid="66"/>
                                        </p:tgtEl>
                                      </p:cBhvr>
                                    </p:animEffect>
                                    <p:anim calcmode="lin" valueType="num">
                                      <p:cBhvr>
                                        <p:cTn id="97" dur="800" decel="100000" fill="hold"/>
                                        <p:tgtEl>
                                          <p:spTgt spid="66"/>
                                        </p:tgtEl>
                                        <p:attrNameLst>
                                          <p:attrName>style.rotation</p:attrName>
                                        </p:attrNameLst>
                                      </p:cBhvr>
                                      <p:tavLst>
                                        <p:tav tm="0">
                                          <p:val>
                                            <p:fltVal val="-90"/>
                                          </p:val>
                                        </p:tav>
                                        <p:tav tm="100000">
                                          <p:val>
                                            <p:fltVal val="0"/>
                                          </p:val>
                                        </p:tav>
                                      </p:tavLst>
                                    </p:anim>
                                    <p:anim calcmode="lin" valueType="num">
                                      <p:cBhvr>
                                        <p:cTn id="98" dur="800" decel="100000" fill="hold"/>
                                        <p:tgtEl>
                                          <p:spTgt spid="66"/>
                                        </p:tgtEl>
                                        <p:attrNameLst>
                                          <p:attrName>ppt_x</p:attrName>
                                        </p:attrNameLst>
                                      </p:cBhvr>
                                      <p:tavLst>
                                        <p:tav tm="0">
                                          <p:val>
                                            <p:strVal val="#ppt_x+0.4"/>
                                          </p:val>
                                        </p:tav>
                                        <p:tav tm="100000">
                                          <p:val>
                                            <p:strVal val="#ppt_x-0.05"/>
                                          </p:val>
                                        </p:tav>
                                      </p:tavLst>
                                    </p:anim>
                                    <p:anim calcmode="lin" valueType="num">
                                      <p:cBhvr>
                                        <p:cTn id="99" dur="800" decel="100000" fill="hold"/>
                                        <p:tgtEl>
                                          <p:spTgt spid="66"/>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4282" y="2524278"/>
            <a:ext cx="2428892" cy="2583168"/>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Adobe Fan Heiti Std B" pitchFamily="34" charset="-128"/>
                <a:ea typeface="Adobe Fan Heiti Std B" pitchFamily="34" charset="-128"/>
              </a:rPr>
              <a:t>5</a:t>
            </a:r>
            <a:r>
              <a:rPr lang="en-US" sz="2800" dirty="0" smtClean="0">
                <a:solidFill>
                  <a:prstClr val="white"/>
                </a:solidFill>
                <a:latin typeface="Adobe Fan Heiti Std B" pitchFamily="34" charset="-128"/>
                <a:ea typeface="Adobe Fan Heiti Std B" pitchFamily="34" charset="-128"/>
              </a:rPr>
              <a:t> Model</a:t>
            </a:r>
          </a:p>
          <a:p>
            <a:pPr algn="ctr" fontAlgn="auto">
              <a:spcBef>
                <a:spcPts val="0"/>
              </a:spcBef>
              <a:spcAft>
                <a:spcPts val="0"/>
              </a:spcAft>
              <a:defRPr/>
            </a:pPr>
            <a:r>
              <a:rPr lang="en-US" sz="2800" dirty="0" err="1" smtClean="0">
                <a:solidFill>
                  <a:prstClr val="white"/>
                </a:solidFill>
                <a:latin typeface="Adobe Fan Heiti Std B" pitchFamily="34" charset="-128"/>
                <a:ea typeface="Adobe Fan Heiti Std B" pitchFamily="34" charset="-128"/>
              </a:rPr>
              <a:t>Pengem-bangan</a:t>
            </a:r>
            <a:r>
              <a:rPr lang="en-US" sz="2800" dirty="0" smtClean="0">
                <a:solidFill>
                  <a:prstClr val="white"/>
                </a:solidFill>
                <a:latin typeface="Adobe Fan Heiti Std B" pitchFamily="34" charset="-128"/>
                <a:ea typeface="Adobe Fan Heiti Std B" pitchFamily="34" charset="-128"/>
              </a:rPr>
              <a:t> </a:t>
            </a:r>
            <a:endParaRPr lang="id-ID" sz="2800" dirty="0">
              <a:solidFill>
                <a:prstClr val="white"/>
              </a:solidFill>
              <a:latin typeface="Adobe Fan Heiti Std B" pitchFamily="34" charset="-128"/>
              <a:ea typeface="Adobe Fan Heiti Std B" pitchFamily="34" charset="-128"/>
            </a:endParaRPr>
          </a:p>
        </p:txBody>
      </p:sp>
      <p:sp>
        <p:nvSpPr>
          <p:cNvPr id="3" name="Pentagon 2"/>
          <p:cNvSpPr/>
          <p:nvPr/>
        </p:nvSpPr>
        <p:spPr>
          <a:xfrm>
            <a:off x="6660232" y="498934"/>
            <a:ext cx="2126610" cy="936104"/>
          </a:xfrm>
          <a:prstGeom prst="homePlate">
            <a:avLst>
              <a:gd name="adj" fmla="val 506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smtClean="0">
                <a:solidFill>
                  <a:prstClr val="white"/>
                </a:solidFill>
                <a:latin typeface="Adobe Fan Heiti Std B" pitchFamily="34" charset="-128"/>
                <a:ea typeface="Adobe Fan Heiti Std B" pitchFamily="34" charset="-128"/>
              </a:rPr>
              <a:t>R&amp;D</a:t>
            </a:r>
            <a:endParaRPr lang="id-ID" sz="3600" dirty="0">
              <a:solidFill>
                <a:prstClr val="white"/>
              </a:solidFill>
              <a:latin typeface="Adobe Fan Heiti Std B" pitchFamily="34" charset="-128"/>
              <a:ea typeface="Adobe Fan Heiti Std B" pitchFamily="34" charset="-128"/>
            </a:endParaRPr>
          </a:p>
        </p:txBody>
      </p:sp>
      <p:sp>
        <p:nvSpPr>
          <p:cNvPr id="4" name="Pentagon 3"/>
          <p:cNvSpPr/>
          <p:nvPr/>
        </p:nvSpPr>
        <p:spPr>
          <a:xfrm>
            <a:off x="6660232" y="1579054"/>
            <a:ext cx="2189783" cy="936104"/>
          </a:xfrm>
          <a:prstGeom prst="homePlate">
            <a:avLst>
              <a:gd name="adj" fmla="val 761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smtClean="0">
                <a:solidFill>
                  <a:prstClr val="white"/>
                </a:solidFill>
                <a:latin typeface="Adobe Fan Heiti Std B" pitchFamily="34" charset="-128"/>
                <a:ea typeface="Adobe Fan Heiti Std B" pitchFamily="34" charset="-128"/>
              </a:rPr>
              <a:t>4D</a:t>
            </a:r>
            <a:endParaRPr lang="id-ID" sz="3600" dirty="0">
              <a:solidFill>
                <a:prstClr val="white"/>
              </a:solidFill>
              <a:latin typeface="Adobe Fan Heiti Std B" pitchFamily="34" charset="-128"/>
              <a:ea typeface="Adobe Fan Heiti Std B" pitchFamily="34" charset="-128"/>
            </a:endParaRPr>
          </a:p>
        </p:txBody>
      </p:sp>
      <p:sp>
        <p:nvSpPr>
          <p:cNvPr id="5" name="Pentagon 4"/>
          <p:cNvSpPr/>
          <p:nvPr/>
        </p:nvSpPr>
        <p:spPr>
          <a:xfrm>
            <a:off x="6660232" y="2731182"/>
            <a:ext cx="2126610" cy="1078752"/>
          </a:xfrm>
          <a:prstGeom prst="homePlate">
            <a:avLst>
              <a:gd name="adj" fmla="val 8891"/>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dirty="0" smtClean="0">
                <a:solidFill>
                  <a:prstClr val="white"/>
                </a:solidFill>
                <a:latin typeface="Adobe Fan Heiti Std B" pitchFamily="34" charset="-128"/>
                <a:ea typeface="Adobe Fan Heiti Std B" pitchFamily="34" charset="-128"/>
              </a:rPr>
              <a:t>ADDIE</a:t>
            </a:r>
            <a:endParaRPr lang="id-ID" sz="3200" dirty="0">
              <a:solidFill>
                <a:prstClr val="white"/>
              </a:solidFill>
              <a:latin typeface="Adobe Fan Heiti Std B" pitchFamily="34" charset="-128"/>
              <a:ea typeface="Adobe Fan Heiti Std B" pitchFamily="34" charset="-128"/>
            </a:endParaRPr>
          </a:p>
        </p:txBody>
      </p:sp>
      <p:sp>
        <p:nvSpPr>
          <p:cNvPr id="6" name="Pentagon 5"/>
          <p:cNvSpPr/>
          <p:nvPr/>
        </p:nvSpPr>
        <p:spPr>
          <a:xfrm>
            <a:off x="6660232" y="3955318"/>
            <a:ext cx="2126610" cy="1018942"/>
          </a:xfrm>
          <a:prstGeom prst="homePlate">
            <a:avLst>
              <a:gd name="adj" fmla="val 1782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smtClean="0">
                <a:solidFill>
                  <a:prstClr val="white"/>
                </a:solidFill>
                <a:latin typeface="Adobe Fan Heiti Std B" pitchFamily="34" charset="-128"/>
                <a:ea typeface="Adobe Fan Heiti Std B" pitchFamily="34" charset="-128"/>
              </a:rPr>
              <a:t>PPE</a:t>
            </a:r>
            <a:endParaRPr lang="id-ID" sz="3600" dirty="0">
              <a:solidFill>
                <a:prstClr val="white"/>
              </a:solidFill>
              <a:latin typeface="Adobe Fan Heiti Std B" pitchFamily="34" charset="-128"/>
              <a:ea typeface="Adobe Fan Heiti Std B" pitchFamily="34" charset="-128"/>
            </a:endParaRPr>
          </a:p>
        </p:txBody>
      </p:sp>
      <p:sp>
        <p:nvSpPr>
          <p:cNvPr id="7" name="Rectangle 6"/>
          <p:cNvSpPr/>
          <p:nvPr/>
        </p:nvSpPr>
        <p:spPr>
          <a:xfrm>
            <a:off x="3500430" y="498934"/>
            <a:ext cx="3015786"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smtClean="0">
                <a:solidFill>
                  <a:prstClr val="white"/>
                </a:solidFill>
                <a:latin typeface="Adobe Fan Heiti Std B" pitchFamily="34" charset="-128"/>
                <a:ea typeface="Adobe Fan Heiti Std B" pitchFamily="34" charset="-128"/>
              </a:rPr>
              <a:t>Borg &amp; Gall (2003)</a:t>
            </a:r>
            <a:endParaRPr lang="id-ID" sz="2400" dirty="0">
              <a:solidFill>
                <a:prstClr val="white"/>
              </a:solidFill>
              <a:latin typeface="Adobe Fan Heiti Std B" pitchFamily="34" charset="-128"/>
              <a:ea typeface="Adobe Fan Heiti Std B" pitchFamily="34" charset="-128"/>
            </a:endParaRPr>
          </a:p>
        </p:txBody>
      </p:sp>
      <p:sp>
        <p:nvSpPr>
          <p:cNvPr id="8" name="Rectangle 7"/>
          <p:cNvSpPr/>
          <p:nvPr/>
        </p:nvSpPr>
        <p:spPr>
          <a:xfrm>
            <a:off x="3500430" y="1579054"/>
            <a:ext cx="3015786" cy="93610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en-US" sz="2400" dirty="0" err="1" smtClean="0">
                <a:solidFill>
                  <a:prstClr val="white"/>
                </a:solidFill>
                <a:latin typeface="Arial Rounded MT Bold" pitchFamily="34" charset="0"/>
              </a:rPr>
              <a:t>Thiagarajan</a:t>
            </a:r>
            <a:r>
              <a:rPr lang="en-US" sz="2400" dirty="0" smtClean="0">
                <a:solidFill>
                  <a:prstClr val="white"/>
                </a:solidFill>
                <a:latin typeface="Arial Rounded MT Bold" pitchFamily="34" charset="0"/>
              </a:rPr>
              <a:t> (1974) </a:t>
            </a:r>
            <a:endParaRPr lang="en-US" sz="2400" dirty="0">
              <a:solidFill>
                <a:prstClr val="white"/>
              </a:solidFill>
              <a:latin typeface="Arial Rounded MT Bold" pitchFamily="34" charset="0"/>
            </a:endParaRPr>
          </a:p>
        </p:txBody>
      </p:sp>
      <p:sp>
        <p:nvSpPr>
          <p:cNvPr id="9" name="Rectangle 8"/>
          <p:cNvSpPr/>
          <p:nvPr/>
        </p:nvSpPr>
        <p:spPr>
          <a:xfrm>
            <a:off x="3500430" y="2742582"/>
            <a:ext cx="3015786" cy="106872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2400" dirty="0">
                <a:solidFill>
                  <a:prstClr val="white"/>
                </a:solidFill>
                <a:latin typeface="Arial Rounded MT Bold" pitchFamily="34" charset="0"/>
              </a:rPr>
              <a:t>Robert Maribe </a:t>
            </a:r>
            <a:r>
              <a:rPr lang="en-US" sz="2400" dirty="0" smtClean="0">
                <a:solidFill>
                  <a:prstClr val="white"/>
                </a:solidFill>
                <a:latin typeface="Arial Rounded MT Bold" pitchFamily="34" charset="0"/>
              </a:rPr>
              <a:t>(2009)</a:t>
            </a:r>
            <a:endParaRPr lang="id-ID" sz="2400" dirty="0">
              <a:solidFill>
                <a:prstClr val="white"/>
              </a:solidFill>
              <a:latin typeface="Arial Rounded MT Bold" pitchFamily="34" charset="0"/>
              <a:ea typeface="Adobe Fan Heiti Std B" pitchFamily="34" charset="-128"/>
            </a:endParaRPr>
          </a:p>
        </p:txBody>
      </p:sp>
      <p:sp>
        <p:nvSpPr>
          <p:cNvPr id="10" name="Rectangle 9"/>
          <p:cNvSpPr/>
          <p:nvPr/>
        </p:nvSpPr>
        <p:spPr>
          <a:xfrm>
            <a:off x="3500430" y="3955318"/>
            <a:ext cx="3015786" cy="101894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solidFill>
                  <a:prstClr val="white"/>
                </a:solidFill>
                <a:latin typeface="Arial Rounded MT Bold" pitchFamily="34" charset="0"/>
              </a:rPr>
              <a:t>Richey and </a:t>
            </a:r>
            <a:r>
              <a:rPr lang="en-US" sz="2400" dirty="0" smtClean="0">
                <a:solidFill>
                  <a:prstClr val="white"/>
                </a:solidFill>
                <a:latin typeface="Arial Rounded MT Bold" pitchFamily="34" charset="0"/>
              </a:rPr>
              <a:t>Klein (2009)</a:t>
            </a:r>
            <a:endParaRPr lang="id-ID" sz="2400" dirty="0">
              <a:solidFill>
                <a:prstClr val="white"/>
              </a:solidFill>
              <a:latin typeface="Arial Rounded MT Bold" pitchFamily="34" charset="0"/>
              <a:ea typeface="Adobe Fan Heiti Std B" pitchFamily="34" charset="-128"/>
            </a:endParaRPr>
          </a:p>
        </p:txBody>
      </p:sp>
      <p:sp>
        <p:nvSpPr>
          <p:cNvPr id="11" name="Isosceles Triangle 10"/>
          <p:cNvSpPr/>
          <p:nvPr/>
        </p:nvSpPr>
        <p:spPr>
          <a:xfrm rot="16200000">
            <a:off x="285737" y="3381518"/>
            <a:ext cx="5429256" cy="714380"/>
          </a:xfrm>
          <a:prstGeom prst="triangl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12" name="Pentagon 11"/>
          <p:cNvSpPr/>
          <p:nvPr/>
        </p:nvSpPr>
        <p:spPr>
          <a:xfrm>
            <a:off x="6617276" y="5112273"/>
            <a:ext cx="2126610" cy="1078752"/>
          </a:xfrm>
          <a:prstGeom prst="homePlate">
            <a:avLst>
              <a:gd name="adj" fmla="val 8891"/>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smtClean="0">
                <a:solidFill>
                  <a:prstClr val="white"/>
                </a:solidFill>
                <a:latin typeface="Adobe Fan Heiti Std B" pitchFamily="34" charset="-128"/>
                <a:ea typeface="Adobe Fan Heiti Std B" pitchFamily="34" charset="-128"/>
              </a:rPr>
              <a:t>RPPT</a:t>
            </a:r>
            <a:endParaRPr lang="id-ID" sz="3600" dirty="0">
              <a:solidFill>
                <a:prstClr val="white"/>
              </a:solidFill>
              <a:latin typeface="Adobe Fan Heiti Std B" pitchFamily="34" charset="-128"/>
              <a:ea typeface="Adobe Fan Heiti Std B" pitchFamily="34" charset="-128"/>
            </a:endParaRPr>
          </a:p>
        </p:txBody>
      </p:sp>
      <p:sp>
        <p:nvSpPr>
          <p:cNvPr id="13" name="Rectangle 12"/>
          <p:cNvSpPr/>
          <p:nvPr/>
        </p:nvSpPr>
        <p:spPr>
          <a:xfrm>
            <a:off x="3457474" y="5123673"/>
            <a:ext cx="3015786" cy="106872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smtClean="0">
                <a:solidFill>
                  <a:prstClr val="white"/>
                </a:solidFill>
                <a:latin typeface="Arial Rounded MT Bold" pitchFamily="34" charset="0"/>
              </a:rPr>
              <a:t>MODEL LAIN</a:t>
            </a:r>
            <a:endParaRPr lang="id-ID" sz="2400" dirty="0">
              <a:solidFill>
                <a:prstClr val="white"/>
              </a:solidFill>
              <a:latin typeface="Arial Rounded MT Bold" pitchFamily="34" charset="0"/>
              <a:ea typeface="Adobe Fan Heiti Std B" pitchFamily="34" charset="-128"/>
            </a:endParaRPr>
          </a:p>
        </p:txBody>
      </p:sp>
    </p:spTree>
    <p:extLst>
      <p:ext uri="{BB962C8B-B14F-4D97-AF65-F5344CB8AC3E}">
        <p14:creationId xmlns:p14="http://schemas.microsoft.com/office/powerpoint/2010/main" val="521032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from="(-#ppt_w/2)" to="(#ppt_x)" calcmode="lin" valueType="num">
                                      <p:cBhvr>
                                        <p:cTn id="27" dur="600" fill="hold">
                                          <p:stCondLst>
                                            <p:cond delay="0"/>
                                          </p:stCondLst>
                                        </p:cTn>
                                        <p:tgtEl>
                                          <p:spTgt spid="3"/>
                                        </p:tgtEl>
                                        <p:attrNameLst>
                                          <p:attrName>ppt_x</p:attrName>
                                        </p:attrNameLst>
                                      </p:cBhvr>
                                    </p:anim>
                                    <p:anim from="0" to="-1.0" calcmode="lin" valueType="num">
                                      <p:cBhvr>
                                        <p:cTn id="28" dur="200" decel="50000" autoRev="1" fill="hold">
                                          <p:stCondLst>
                                            <p:cond delay="600"/>
                                          </p:stCondLst>
                                        </p:cTn>
                                        <p:tgtEl>
                                          <p:spTgt spid="3"/>
                                        </p:tgtEl>
                                        <p:attrNameLst>
                                          <p:attrName>xshear</p:attrName>
                                        </p:attrNameLst>
                                      </p:cBhvr>
                                    </p:anim>
                                    <p:animScale>
                                      <p:cBhvr>
                                        <p:cTn id="29" dur="200" decel="100000" autoRev="1" fill="hold">
                                          <p:stCondLst>
                                            <p:cond delay="600"/>
                                          </p:stCondLst>
                                        </p:cTn>
                                        <p:tgtEl>
                                          <p:spTgt spid="3"/>
                                        </p:tgtEl>
                                      </p:cBhvr>
                                      <p:from x="100000" y="100000"/>
                                      <p:to x="80000" y="100000"/>
                                    </p:animScale>
                                    <p:anim by="(#ppt_h/3+#ppt_w*0.1)" calcmode="lin" valueType="num">
                                      <p:cBhvr additive="sum">
                                        <p:cTn id="30" dur="200" decel="100000" autoRev="1" fill="hold">
                                          <p:stCondLst>
                                            <p:cond delay="600"/>
                                          </p:stCondLst>
                                        </p:cTn>
                                        <p:tgtEl>
                                          <p:spTgt spid="3"/>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800" decel="100000"/>
                                        <p:tgtEl>
                                          <p:spTgt spid="8"/>
                                        </p:tgtEl>
                                      </p:cBhvr>
                                    </p:animEffect>
                                    <p:anim calcmode="lin" valueType="num">
                                      <p:cBhvr>
                                        <p:cTn id="36" dur="800" decel="100000" fill="hold"/>
                                        <p:tgtEl>
                                          <p:spTgt spid="8"/>
                                        </p:tgtEl>
                                        <p:attrNameLst>
                                          <p:attrName>style.rotation</p:attrName>
                                        </p:attrNameLst>
                                      </p:cBhvr>
                                      <p:tavLst>
                                        <p:tav tm="0">
                                          <p:val>
                                            <p:fltVal val="-90"/>
                                          </p:val>
                                        </p:tav>
                                        <p:tav tm="100000">
                                          <p:val>
                                            <p:fltVal val="0"/>
                                          </p:val>
                                        </p:tav>
                                      </p:tavLst>
                                    </p:anim>
                                    <p:anim calcmode="lin" valueType="num">
                                      <p:cBhvr>
                                        <p:cTn id="37" dur="800" decel="100000" fill="hold"/>
                                        <p:tgtEl>
                                          <p:spTgt spid="8"/>
                                        </p:tgtEl>
                                        <p:attrNameLst>
                                          <p:attrName>ppt_x</p:attrName>
                                        </p:attrNameLst>
                                      </p:cBhvr>
                                      <p:tavLst>
                                        <p:tav tm="0">
                                          <p:val>
                                            <p:strVal val="#ppt_x+0.4"/>
                                          </p:val>
                                        </p:tav>
                                        <p:tav tm="100000">
                                          <p:val>
                                            <p:strVal val="#ppt_x-0.05"/>
                                          </p:val>
                                        </p:tav>
                                      </p:tavLst>
                                    </p:anim>
                                    <p:anim calcmode="lin" valueType="num">
                                      <p:cBhvr>
                                        <p:cTn id="38" dur="800" decel="100000" fill="hold"/>
                                        <p:tgtEl>
                                          <p:spTgt spid="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800" decel="100000"/>
                                        <p:tgtEl>
                                          <p:spTgt spid="9"/>
                                        </p:tgtEl>
                                      </p:cBhvr>
                                    </p:animEffect>
                                    <p:anim calcmode="lin" valueType="num">
                                      <p:cBhvr>
                                        <p:cTn id="54" dur="800" decel="100000" fill="hold"/>
                                        <p:tgtEl>
                                          <p:spTgt spid="9"/>
                                        </p:tgtEl>
                                        <p:attrNameLst>
                                          <p:attrName>style.rotation</p:attrName>
                                        </p:attrNameLst>
                                      </p:cBhvr>
                                      <p:tavLst>
                                        <p:tav tm="0">
                                          <p:val>
                                            <p:fltVal val="-90"/>
                                          </p:val>
                                        </p:tav>
                                        <p:tav tm="100000">
                                          <p:val>
                                            <p:fltVal val="0"/>
                                          </p:val>
                                        </p:tav>
                                      </p:tavLst>
                                    </p:anim>
                                    <p:anim calcmode="lin" valueType="num">
                                      <p:cBhvr>
                                        <p:cTn id="55" dur="800" decel="100000" fill="hold"/>
                                        <p:tgtEl>
                                          <p:spTgt spid="9"/>
                                        </p:tgtEl>
                                        <p:attrNameLst>
                                          <p:attrName>ppt_x</p:attrName>
                                        </p:attrNameLst>
                                      </p:cBhvr>
                                      <p:tavLst>
                                        <p:tav tm="0">
                                          <p:val>
                                            <p:strVal val="#ppt_x+0.4"/>
                                          </p:val>
                                        </p:tav>
                                        <p:tav tm="100000">
                                          <p:val>
                                            <p:strVal val="#ppt_x-0.05"/>
                                          </p:val>
                                        </p:tav>
                                      </p:tavLst>
                                    </p:anim>
                                    <p:anim calcmode="lin" valueType="num">
                                      <p:cBhvr>
                                        <p:cTn id="56" dur="800" decel="100000" fill="hold"/>
                                        <p:tgtEl>
                                          <p:spTgt spid="9"/>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800" decel="100000"/>
                                        <p:tgtEl>
                                          <p:spTgt spid="5"/>
                                        </p:tgtEl>
                                      </p:cBhvr>
                                    </p:animEffect>
                                    <p:anim calcmode="lin" valueType="num">
                                      <p:cBhvr>
                                        <p:cTn id="62" dur="800" decel="100000" fill="hold"/>
                                        <p:tgtEl>
                                          <p:spTgt spid="5"/>
                                        </p:tgtEl>
                                        <p:attrNameLst>
                                          <p:attrName>style.rotation</p:attrName>
                                        </p:attrNameLst>
                                      </p:cBhvr>
                                      <p:tavLst>
                                        <p:tav tm="0">
                                          <p:val>
                                            <p:fltVal val="-90"/>
                                          </p:val>
                                        </p:tav>
                                        <p:tav tm="100000">
                                          <p:val>
                                            <p:fltVal val="0"/>
                                          </p:val>
                                        </p:tav>
                                      </p:tavLst>
                                    </p:anim>
                                    <p:anim calcmode="lin" valueType="num">
                                      <p:cBhvr>
                                        <p:cTn id="63" dur="800" decel="100000" fill="hold"/>
                                        <p:tgtEl>
                                          <p:spTgt spid="5"/>
                                        </p:tgtEl>
                                        <p:attrNameLst>
                                          <p:attrName>ppt_x</p:attrName>
                                        </p:attrNameLst>
                                      </p:cBhvr>
                                      <p:tavLst>
                                        <p:tav tm="0">
                                          <p:val>
                                            <p:strVal val="#ppt_x+0.4"/>
                                          </p:val>
                                        </p:tav>
                                        <p:tav tm="100000">
                                          <p:val>
                                            <p:strVal val="#ppt_x-0.05"/>
                                          </p:val>
                                        </p:tav>
                                      </p:tavLst>
                                    </p:anim>
                                    <p:anim calcmode="lin" valueType="num">
                                      <p:cBhvr>
                                        <p:cTn id="64" dur="800" decel="100000" fill="hold"/>
                                        <p:tgtEl>
                                          <p:spTgt spid="5"/>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from="(-#ppt_w/2)" to="(#ppt_x)" calcmode="lin" valueType="num">
                                      <p:cBhvr>
                                        <p:cTn id="71" dur="600" fill="hold">
                                          <p:stCondLst>
                                            <p:cond delay="0"/>
                                          </p:stCondLst>
                                        </p:cTn>
                                        <p:tgtEl>
                                          <p:spTgt spid="10"/>
                                        </p:tgtEl>
                                        <p:attrNameLst>
                                          <p:attrName>ppt_x</p:attrName>
                                        </p:attrNameLst>
                                      </p:cBhvr>
                                    </p:anim>
                                    <p:anim from="0" to="-1.0" calcmode="lin" valueType="num">
                                      <p:cBhvr>
                                        <p:cTn id="72" dur="200" decel="50000" autoRev="1" fill="hold">
                                          <p:stCondLst>
                                            <p:cond delay="600"/>
                                          </p:stCondLst>
                                        </p:cTn>
                                        <p:tgtEl>
                                          <p:spTgt spid="10"/>
                                        </p:tgtEl>
                                        <p:attrNameLst>
                                          <p:attrName>xshear</p:attrName>
                                        </p:attrNameLst>
                                      </p:cBhvr>
                                    </p:anim>
                                    <p:animScale>
                                      <p:cBhvr>
                                        <p:cTn id="73" dur="200" decel="100000" autoRev="1" fill="hold">
                                          <p:stCondLst>
                                            <p:cond delay="600"/>
                                          </p:stCondLst>
                                        </p:cTn>
                                        <p:tgtEl>
                                          <p:spTgt spid="10"/>
                                        </p:tgtEl>
                                      </p:cBhvr>
                                      <p:from x="100000" y="100000"/>
                                      <p:to x="80000" y="100000"/>
                                    </p:animScale>
                                    <p:anim by="(#ppt_h/3+#ppt_w*0.1)" calcmode="lin" valueType="num">
                                      <p:cBhvr additive="sum">
                                        <p:cTn id="74" dur="200" decel="100000" autoRev="1" fill="hold">
                                          <p:stCondLst>
                                            <p:cond delay="600"/>
                                          </p:stCondLst>
                                        </p:cTn>
                                        <p:tgtEl>
                                          <p:spTgt spid="10"/>
                                        </p:tgtEl>
                                        <p:attrNameLst>
                                          <p:attrName>ppt_x</p:attrName>
                                        </p:attrNameLst>
                                      </p:cBhvr>
                                    </p:anim>
                                  </p:childTnLst>
                                </p:cTn>
                              </p:par>
                              <p:par>
                                <p:cTn id="75" presetID="34"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 from="(-#ppt_w/2)" to="(#ppt_x)" calcmode="lin" valueType="num">
                                      <p:cBhvr>
                                        <p:cTn id="77" dur="600" fill="hold">
                                          <p:stCondLst>
                                            <p:cond delay="0"/>
                                          </p:stCondLst>
                                        </p:cTn>
                                        <p:tgtEl>
                                          <p:spTgt spid="6"/>
                                        </p:tgtEl>
                                        <p:attrNameLst>
                                          <p:attrName>ppt_x</p:attrName>
                                        </p:attrNameLst>
                                      </p:cBhvr>
                                    </p:anim>
                                    <p:anim from="0" to="-1.0" calcmode="lin" valueType="num">
                                      <p:cBhvr>
                                        <p:cTn id="78" dur="200" decel="50000" autoRev="1" fill="hold">
                                          <p:stCondLst>
                                            <p:cond delay="600"/>
                                          </p:stCondLst>
                                        </p:cTn>
                                        <p:tgtEl>
                                          <p:spTgt spid="6"/>
                                        </p:tgtEl>
                                        <p:attrNameLst>
                                          <p:attrName>xshear</p:attrName>
                                        </p:attrNameLst>
                                      </p:cBhvr>
                                    </p:anim>
                                    <p:animScale>
                                      <p:cBhvr>
                                        <p:cTn id="79" dur="200" decel="100000" autoRev="1" fill="hold">
                                          <p:stCondLst>
                                            <p:cond delay="600"/>
                                          </p:stCondLst>
                                        </p:cTn>
                                        <p:tgtEl>
                                          <p:spTgt spid="6"/>
                                        </p:tgtEl>
                                      </p:cBhvr>
                                      <p:from x="100000" y="100000"/>
                                      <p:to x="80000" y="100000"/>
                                    </p:animScale>
                                    <p:anim by="(#ppt_h/3+#ppt_w*0.1)" calcmode="lin" valueType="num">
                                      <p:cBhvr additive="sum">
                                        <p:cTn id="80" dur="200" decel="100000" autoRev="1" fill="hold">
                                          <p:stCondLst>
                                            <p:cond delay="600"/>
                                          </p:stCondLst>
                                        </p:cTn>
                                        <p:tgtEl>
                                          <p:spTgt spid="6"/>
                                        </p:tgtEl>
                                        <p:attrNameLst>
                                          <p:attrName>ppt_x</p:attrName>
                                        </p:attrNameLst>
                                      </p:cBhvr>
                                    </p:anim>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800" decel="100000"/>
                                        <p:tgtEl>
                                          <p:spTgt spid="13"/>
                                        </p:tgtEl>
                                      </p:cBhvr>
                                    </p:animEffect>
                                    <p:anim calcmode="lin" valueType="num">
                                      <p:cBhvr>
                                        <p:cTn id="86" dur="800" decel="100000" fill="hold"/>
                                        <p:tgtEl>
                                          <p:spTgt spid="13"/>
                                        </p:tgtEl>
                                        <p:attrNameLst>
                                          <p:attrName>style.rotation</p:attrName>
                                        </p:attrNameLst>
                                      </p:cBhvr>
                                      <p:tavLst>
                                        <p:tav tm="0">
                                          <p:val>
                                            <p:fltVal val="-90"/>
                                          </p:val>
                                        </p:tav>
                                        <p:tav tm="100000">
                                          <p:val>
                                            <p:fltVal val="0"/>
                                          </p:val>
                                        </p:tav>
                                      </p:tavLst>
                                    </p:anim>
                                    <p:anim calcmode="lin" valueType="num">
                                      <p:cBhvr>
                                        <p:cTn id="87" dur="800" decel="100000" fill="hold"/>
                                        <p:tgtEl>
                                          <p:spTgt spid="13"/>
                                        </p:tgtEl>
                                        <p:attrNameLst>
                                          <p:attrName>ppt_x</p:attrName>
                                        </p:attrNameLst>
                                      </p:cBhvr>
                                      <p:tavLst>
                                        <p:tav tm="0">
                                          <p:val>
                                            <p:strVal val="#ppt_x+0.4"/>
                                          </p:val>
                                        </p:tav>
                                        <p:tav tm="100000">
                                          <p:val>
                                            <p:strVal val="#ppt_x-0.05"/>
                                          </p:val>
                                        </p:tav>
                                      </p:tavLst>
                                    </p:anim>
                                    <p:anim calcmode="lin" valueType="num">
                                      <p:cBhvr>
                                        <p:cTn id="88" dur="800" decel="100000" fill="hold"/>
                                        <p:tgtEl>
                                          <p:spTgt spid="13"/>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91" presetID="30"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800" decel="100000"/>
                                        <p:tgtEl>
                                          <p:spTgt spid="12"/>
                                        </p:tgtEl>
                                      </p:cBhvr>
                                    </p:animEffect>
                                    <p:anim calcmode="lin" valueType="num">
                                      <p:cBhvr>
                                        <p:cTn id="94" dur="800" decel="100000" fill="hold"/>
                                        <p:tgtEl>
                                          <p:spTgt spid="12"/>
                                        </p:tgtEl>
                                        <p:attrNameLst>
                                          <p:attrName>style.rotation</p:attrName>
                                        </p:attrNameLst>
                                      </p:cBhvr>
                                      <p:tavLst>
                                        <p:tav tm="0">
                                          <p:val>
                                            <p:fltVal val="-90"/>
                                          </p:val>
                                        </p:tav>
                                        <p:tav tm="100000">
                                          <p:val>
                                            <p:fltVal val="0"/>
                                          </p:val>
                                        </p:tav>
                                      </p:tavLst>
                                    </p:anim>
                                    <p:anim calcmode="lin" valueType="num">
                                      <p:cBhvr>
                                        <p:cTn id="95" dur="800" decel="100000" fill="hold"/>
                                        <p:tgtEl>
                                          <p:spTgt spid="12"/>
                                        </p:tgtEl>
                                        <p:attrNameLst>
                                          <p:attrName>ppt_x</p:attrName>
                                        </p:attrNameLst>
                                      </p:cBhvr>
                                      <p:tavLst>
                                        <p:tav tm="0">
                                          <p:val>
                                            <p:strVal val="#ppt_x+0.4"/>
                                          </p:val>
                                        </p:tav>
                                        <p:tav tm="100000">
                                          <p:val>
                                            <p:strVal val="#ppt_x-0.05"/>
                                          </p:val>
                                        </p:tav>
                                      </p:tavLst>
                                    </p:anim>
                                    <p:anim calcmode="lin" valueType="num">
                                      <p:cBhvr>
                                        <p:cTn id="96" dur="800" decel="100000" fill="hold"/>
                                        <p:tgtEl>
                                          <p:spTgt spid="12"/>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2900" b="1" dirty="0" smtClean="0"/>
              <a:t>LANGKAH-LANGKAH PENELITIAN</a:t>
            </a:r>
            <a:br>
              <a:rPr lang="en-US" sz="2900" b="1" dirty="0" smtClean="0"/>
            </a:br>
            <a:r>
              <a:rPr lang="en-US" sz="2900" b="1" dirty="0" smtClean="0"/>
              <a:t>BORG AND GALL</a:t>
            </a:r>
          </a:p>
        </p:txBody>
      </p:sp>
      <p:sp>
        <p:nvSpPr>
          <p:cNvPr id="24579" name="Rectangle 3"/>
          <p:cNvSpPr>
            <a:spLocks noChangeArrowheads="1"/>
          </p:cNvSpPr>
          <p:nvPr/>
        </p:nvSpPr>
        <p:spPr bwMode="auto">
          <a:xfrm>
            <a:off x="360362" y="2448818"/>
            <a:ext cx="1511300" cy="1143009"/>
          </a:xfrm>
          <a:prstGeom prst="rect">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dirty="0">
                <a:solidFill>
                  <a:prstClr val="white"/>
                </a:solidFill>
                <a:latin typeface="Tahoma"/>
                <a:cs typeface="+mn-cs"/>
              </a:rPr>
              <a:t>Research &amp; </a:t>
            </a:r>
          </a:p>
          <a:p>
            <a:pPr algn="ctr" eaLnBrk="0" fontAlgn="auto" hangingPunct="0">
              <a:spcBef>
                <a:spcPts val="0"/>
              </a:spcBef>
              <a:spcAft>
                <a:spcPts val="0"/>
              </a:spcAft>
              <a:defRPr/>
            </a:pPr>
            <a:r>
              <a:rPr lang="en-US" b="1" dirty="0">
                <a:solidFill>
                  <a:prstClr val="white"/>
                </a:solidFill>
                <a:latin typeface="Tahoma"/>
                <a:cs typeface="+mn-cs"/>
              </a:rPr>
              <a:t>Information</a:t>
            </a:r>
          </a:p>
        </p:txBody>
      </p:sp>
      <p:sp>
        <p:nvSpPr>
          <p:cNvPr id="24580" name="Rectangle 4"/>
          <p:cNvSpPr>
            <a:spLocks noChangeArrowheads="1"/>
          </p:cNvSpPr>
          <p:nvPr/>
        </p:nvSpPr>
        <p:spPr bwMode="auto">
          <a:xfrm>
            <a:off x="2087562" y="2448818"/>
            <a:ext cx="1439862" cy="1143009"/>
          </a:xfrm>
          <a:prstGeom prst="rect">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dirty="0">
                <a:solidFill>
                  <a:prstClr val="white"/>
                </a:solidFill>
                <a:latin typeface="Tahoma"/>
                <a:cs typeface="+mn-cs"/>
              </a:rPr>
              <a:t>Planning</a:t>
            </a:r>
          </a:p>
          <a:p>
            <a:pPr algn="ctr" eaLnBrk="0" fontAlgn="auto" hangingPunct="0">
              <a:spcBef>
                <a:spcPts val="0"/>
              </a:spcBef>
              <a:spcAft>
                <a:spcPts val="0"/>
              </a:spcAft>
              <a:defRPr/>
            </a:pPr>
            <a:endParaRPr lang="en-US" b="1" dirty="0">
              <a:solidFill>
                <a:prstClr val="white"/>
              </a:solidFill>
              <a:latin typeface="Tahoma"/>
              <a:cs typeface="+mn-cs"/>
            </a:endParaRPr>
          </a:p>
        </p:txBody>
      </p:sp>
      <p:sp>
        <p:nvSpPr>
          <p:cNvPr id="24581" name="Rectangle 5"/>
          <p:cNvSpPr>
            <a:spLocks noChangeArrowheads="1"/>
          </p:cNvSpPr>
          <p:nvPr/>
        </p:nvSpPr>
        <p:spPr bwMode="auto">
          <a:xfrm>
            <a:off x="3743324" y="2448818"/>
            <a:ext cx="1582738" cy="1143009"/>
          </a:xfrm>
          <a:prstGeom prst="rect">
            <a:avLst/>
          </a:prstGeom>
          <a:solidFill>
            <a:schemeClr val="accent5">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sz="2000" b="1" dirty="0" err="1" smtClean="0">
                <a:solidFill>
                  <a:prstClr val="white"/>
                </a:solidFill>
                <a:latin typeface="Tahoma"/>
                <a:cs typeface="+mn-cs"/>
              </a:rPr>
              <a:t>Uji</a:t>
            </a:r>
            <a:r>
              <a:rPr lang="en-US" b="1" dirty="0" smtClean="0">
                <a:solidFill>
                  <a:prstClr val="white"/>
                </a:solidFill>
                <a:latin typeface="Tahoma"/>
                <a:cs typeface="+mn-cs"/>
              </a:rPr>
              <a:t> </a:t>
            </a:r>
            <a:r>
              <a:rPr lang="en-US" b="1" dirty="0" err="1">
                <a:solidFill>
                  <a:prstClr val="white"/>
                </a:solidFill>
                <a:latin typeface="Tahoma"/>
                <a:cs typeface="+mn-cs"/>
              </a:rPr>
              <a:t>Produk</a:t>
            </a:r>
            <a:endParaRPr lang="en-US" b="1" dirty="0">
              <a:solidFill>
                <a:prstClr val="white"/>
              </a:solidFill>
              <a:latin typeface="Tahoma"/>
              <a:cs typeface="+mn-cs"/>
            </a:endParaRPr>
          </a:p>
          <a:p>
            <a:pPr algn="ctr" eaLnBrk="0" fontAlgn="auto" hangingPunct="0">
              <a:spcBef>
                <a:spcPts val="0"/>
              </a:spcBef>
              <a:spcAft>
                <a:spcPts val="0"/>
              </a:spcAft>
              <a:defRPr/>
            </a:pPr>
            <a:r>
              <a:rPr lang="en-US" b="1" dirty="0" err="1">
                <a:solidFill>
                  <a:prstClr val="white"/>
                </a:solidFill>
                <a:latin typeface="Tahoma"/>
                <a:cs typeface="+mn-cs"/>
              </a:rPr>
              <a:t>Awal</a:t>
            </a:r>
            <a:endParaRPr lang="en-US" b="1" dirty="0">
              <a:solidFill>
                <a:prstClr val="white"/>
              </a:solidFill>
              <a:latin typeface="Tahoma"/>
              <a:cs typeface="+mn-cs"/>
            </a:endParaRPr>
          </a:p>
          <a:p>
            <a:pPr algn="ctr" eaLnBrk="0" fontAlgn="auto" hangingPunct="0">
              <a:spcBef>
                <a:spcPts val="0"/>
              </a:spcBef>
              <a:spcAft>
                <a:spcPts val="0"/>
              </a:spcAft>
              <a:defRPr/>
            </a:pPr>
            <a:endParaRPr lang="en-US" b="1" dirty="0">
              <a:solidFill>
                <a:prstClr val="white"/>
              </a:solidFill>
              <a:latin typeface="Tahoma"/>
              <a:cs typeface="+mn-cs"/>
            </a:endParaRPr>
          </a:p>
        </p:txBody>
      </p:sp>
      <p:sp>
        <p:nvSpPr>
          <p:cNvPr id="24582" name="Rectangle 6"/>
          <p:cNvSpPr>
            <a:spLocks noChangeArrowheads="1"/>
          </p:cNvSpPr>
          <p:nvPr/>
        </p:nvSpPr>
        <p:spPr bwMode="auto">
          <a:xfrm>
            <a:off x="5507038" y="2448818"/>
            <a:ext cx="1582737" cy="1143009"/>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endParaRPr lang="en-US" dirty="0">
              <a:solidFill>
                <a:prstClr val="white"/>
              </a:solidFill>
              <a:latin typeface="Tahoma"/>
              <a:cs typeface="+mn-cs"/>
            </a:endParaRPr>
          </a:p>
          <a:p>
            <a:pPr algn="ctr" eaLnBrk="0" fontAlgn="auto" hangingPunct="0">
              <a:spcBef>
                <a:spcPts val="0"/>
              </a:spcBef>
              <a:spcAft>
                <a:spcPts val="0"/>
              </a:spcAft>
              <a:defRPr/>
            </a:pPr>
            <a:r>
              <a:rPr lang="en-US" b="1" dirty="0">
                <a:solidFill>
                  <a:prstClr val="white"/>
                </a:solidFill>
                <a:latin typeface="Tahoma"/>
                <a:cs typeface="+mn-cs"/>
              </a:rPr>
              <a:t>Testing </a:t>
            </a:r>
            <a:r>
              <a:rPr lang="en-US" b="1" dirty="0" err="1">
                <a:solidFill>
                  <a:prstClr val="white"/>
                </a:solidFill>
                <a:latin typeface="Tahoma"/>
                <a:cs typeface="+mn-cs"/>
              </a:rPr>
              <a:t>awal</a:t>
            </a:r>
            <a:endParaRPr lang="en-US" b="1" dirty="0">
              <a:solidFill>
                <a:prstClr val="white"/>
              </a:solidFill>
              <a:latin typeface="Tahoma"/>
              <a:cs typeface="+mn-cs"/>
            </a:endParaRPr>
          </a:p>
          <a:p>
            <a:pPr algn="ctr" eaLnBrk="0" fontAlgn="auto" hangingPunct="0">
              <a:spcBef>
                <a:spcPts val="0"/>
              </a:spcBef>
              <a:spcAft>
                <a:spcPts val="0"/>
              </a:spcAft>
              <a:defRPr/>
            </a:pPr>
            <a:r>
              <a:rPr lang="en-US" b="1" dirty="0">
                <a:solidFill>
                  <a:prstClr val="white"/>
                </a:solidFill>
                <a:latin typeface="Tahoma"/>
                <a:cs typeface="+mn-cs"/>
              </a:rPr>
              <a:t>1 -3 School</a:t>
            </a:r>
          </a:p>
          <a:p>
            <a:pPr algn="ctr" eaLnBrk="0" fontAlgn="auto" hangingPunct="0">
              <a:spcBef>
                <a:spcPts val="0"/>
              </a:spcBef>
              <a:spcAft>
                <a:spcPts val="0"/>
              </a:spcAft>
              <a:defRPr/>
            </a:pPr>
            <a:endParaRPr lang="en-US" b="1" dirty="0">
              <a:solidFill>
                <a:prstClr val="white"/>
              </a:solidFill>
              <a:latin typeface="Tahoma"/>
              <a:cs typeface="+mn-cs"/>
            </a:endParaRPr>
          </a:p>
          <a:p>
            <a:pPr algn="ctr" eaLnBrk="0" fontAlgn="auto" hangingPunct="0">
              <a:spcBef>
                <a:spcPts val="0"/>
              </a:spcBef>
              <a:spcAft>
                <a:spcPts val="0"/>
              </a:spcAft>
              <a:defRPr/>
            </a:pPr>
            <a:endParaRPr lang="en-US" b="1" dirty="0">
              <a:solidFill>
                <a:prstClr val="white"/>
              </a:solidFill>
              <a:latin typeface="Tahoma"/>
              <a:cs typeface="+mn-cs"/>
            </a:endParaRPr>
          </a:p>
        </p:txBody>
      </p:sp>
      <p:sp>
        <p:nvSpPr>
          <p:cNvPr id="24583" name="Rectangle 7"/>
          <p:cNvSpPr>
            <a:spLocks noChangeArrowheads="1"/>
          </p:cNvSpPr>
          <p:nvPr/>
        </p:nvSpPr>
        <p:spPr bwMode="auto">
          <a:xfrm>
            <a:off x="7235825" y="2448818"/>
            <a:ext cx="1584325" cy="1143009"/>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dirty="0" err="1">
                <a:solidFill>
                  <a:prstClr val="white"/>
                </a:solidFill>
                <a:latin typeface="Tahoma"/>
                <a:cs typeface="+mn-cs"/>
              </a:rPr>
              <a:t>Revisi</a:t>
            </a:r>
            <a:endParaRPr lang="en-US" b="1" dirty="0">
              <a:solidFill>
                <a:prstClr val="white"/>
              </a:solidFill>
              <a:latin typeface="Tahoma"/>
              <a:cs typeface="+mn-cs"/>
            </a:endParaRPr>
          </a:p>
          <a:p>
            <a:pPr algn="ctr" eaLnBrk="0" fontAlgn="auto" hangingPunct="0">
              <a:spcBef>
                <a:spcPts val="0"/>
              </a:spcBef>
              <a:spcAft>
                <a:spcPts val="0"/>
              </a:spcAft>
              <a:defRPr/>
            </a:pPr>
            <a:r>
              <a:rPr lang="en-US" b="1" dirty="0" err="1">
                <a:solidFill>
                  <a:prstClr val="white"/>
                </a:solidFill>
                <a:latin typeface="Tahoma"/>
                <a:cs typeface="+mn-cs"/>
              </a:rPr>
              <a:t>Produk</a:t>
            </a:r>
            <a:endParaRPr lang="en-US" b="1" dirty="0">
              <a:solidFill>
                <a:prstClr val="white"/>
              </a:solidFill>
              <a:latin typeface="Tahoma"/>
              <a:cs typeface="+mn-cs"/>
            </a:endParaRPr>
          </a:p>
        </p:txBody>
      </p:sp>
      <p:sp>
        <p:nvSpPr>
          <p:cNvPr id="24584" name="Rectangle 8"/>
          <p:cNvSpPr>
            <a:spLocks noChangeArrowheads="1"/>
          </p:cNvSpPr>
          <p:nvPr/>
        </p:nvSpPr>
        <p:spPr bwMode="auto">
          <a:xfrm>
            <a:off x="7307263" y="4941341"/>
            <a:ext cx="1439862" cy="1223963"/>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a:solidFill>
                  <a:prstClr val="white"/>
                </a:solidFill>
                <a:latin typeface="Tahoma"/>
                <a:cs typeface="+mn-cs"/>
              </a:rPr>
              <a:t>Uji coba</a:t>
            </a:r>
          </a:p>
          <a:p>
            <a:pPr algn="ctr" eaLnBrk="0" fontAlgn="auto" hangingPunct="0">
              <a:spcBef>
                <a:spcPts val="0"/>
              </a:spcBef>
              <a:spcAft>
                <a:spcPts val="0"/>
              </a:spcAft>
              <a:defRPr/>
            </a:pPr>
            <a:r>
              <a:rPr lang="en-US" b="1">
                <a:solidFill>
                  <a:prstClr val="white"/>
                </a:solidFill>
                <a:latin typeface="Tahoma"/>
                <a:cs typeface="+mn-cs"/>
              </a:rPr>
              <a:t>Lap utama</a:t>
            </a:r>
          </a:p>
          <a:p>
            <a:pPr algn="ctr" eaLnBrk="0" fontAlgn="auto" hangingPunct="0">
              <a:spcBef>
                <a:spcPts val="0"/>
              </a:spcBef>
              <a:spcAft>
                <a:spcPts val="0"/>
              </a:spcAft>
              <a:defRPr/>
            </a:pPr>
            <a:r>
              <a:rPr lang="en-US" b="1">
                <a:solidFill>
                  <a:prstClr val="white"/>
                </a:solidFill>
                <a:latin typeface="Tahoma"/>
                <a:cs typeface="+mn-cs"/>
              </a:rPr>
              <a:t>5 -20</a:t>
            </a:r>
          </a:p>
          <a:p>
            <a:pPr algn="ctr" eaLnBrk="0" fontAlgn="auto" hangingPunct="0">
              <a:spcBef>
                <a:spcPts val="0"/>
              </a:spcBef>
              <a:spcAft>
                <a:spcPts val="0"/>
              </a:spcAft>
              <a:defRPr/>
            </a:pPr>
            <a:endParaRPr lang="en-US">
              <a:solidFill>
                <a:prstClr val="white"/>
              </a:solidFill>
              <a:latin typeface="Tahoma"/>
              <a:cs typeface="+mn-cs"/>
            </a:endParaRPr>
          </a:p>
        </p:txBody>
      </p:sp>
      <p:sp>
        <p:nvSpPr>
          <p:cNvPr id="24585" name="Rectangle 9"/>
          <p:cNvSpPr>
            <a:spLocks noChangeArrowheads="1"/>
          </p:cNvSpPr>
          <p:nvPr/>
        </p:nvSpPr>
        <p:spPr bwMode="auto">
          <a:xfrm>
            <a:off x="5578475" y="4941341"/>
            <a:ext cx="1512888" cy="1223963"/>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dirty="0" err="1">
                <a:solidFill>
                  <a:prstClr val="white"/>
                </a:solidFill>
                <a:latin typeface="Tahoma"/>
                <a:cs typeface="+mn-cs"/>
              </a:rPr>
              <a:t>Revisi</a:t>
            </a:r>
            <a:r>
              <a:rPr lang="en-US" b="1" dirty="0">
                <a:solidFill>
                  <a:prstClr val="white"/>
                </a:solidFill>
                <a:latin typeface="Tahoma"/>
                <a:cs typeface="+mn-cs"/>
              </a:rPr>
              <a:t> pro-</a:t>
            </a:r>
          </a:p>
          <a:p>
            <a:pPr algn="ctr" eaLnBrk="0" fontAlgn="auto" hangingPunct="0">
              <a:spcBef>
                <a:spcPts val="0"/>
              </a:spcBef>
              <a:spcAft>
                <a:spcPts val="0"/>
              </a:spcAft>
              <a:defRPr/>
            </a:pPr>
            <a:r>
              <a:rPr lang="en-US" b="1" dirty="0" err="1">
                <a:solidFill>
                  <a:prstClr val="white"/>
                </a:solidFill>
                <a:latin typeface="Tahoma"/>
                <a:cs typeface="+mn-cs"/>
              </a:rPr>
              <a:t>duk</a:t>
            </a:r>
            <a:r>
              <a:rPr lang="en-US" b="1" dirty="0">
                <a:solidFill>
                  <a:prstClr val="white"/>
                </a:solidFill>
                <a:latin typeface="Tahoma"/>
                <a:cs typeface="+mn-cs"/>
              </a:rPr>
              <a:t> </a:t>
            </a:r>
            <a:r>
              <a:rPr lang="en-US" b="1" dirty="0" err="1">
                <a:solidFill>
                  <a:prstClr val="white"/>
                </a:solidFill>
                <a:latin typeface="Tahoma"/>
                <a:cs typeface="+mn-cs"/>
              </a:rPr>
              <a:t>siap</a:t>
            </a:r>
            <a:endParaRPr lang="en-US" b="1" dirty="0">
              <a:solidFill>
                <a:prstClr val="white"/>
              </a:solidFill>
              <a:latin typeface="Tahoma"/>
              <a:cs typeface="+mn-cs"/>
            </a:endParaRPr>
          </a:p>
          <a:p>
            <a:pPr algn="ctr" eaLnBrk="0" fontAlgn="auto" hangingPunct="0">
              <a:spcBef>
                <a:spcPts val="0"/>
              </a:spcBef>
              <a:spcAft>
                <a:spcPts val="0"/>
              </a:spcAft>
              <a:defRPr/>
            </a:pPr>
            <a:r>
              <a:rPr lang="en-US" b="1" dirty="0" err="1">
                <a:solidFill>
                  <a:prstClr val="white"/>
                </a:solidFill>
                <a:latin typeface="Tahoma"/>
                <a:cs typeface="+mn-cs"/>
              </a:rPr>
              <a:t>operasional</a:t>
            </a:r>
            <a:endParaRPr lang="en-US" b="1" dirty="0">
              <a:solidFill>
                <a:prstClr val="white"/>
              </a:solidFill>
              <a:latin typeface="Tahoma"/>
              <a:cs typeface="+mn-cs"/>
            </a:endParaRPr>
          </a:p>
          <a:p>
            <a:pPr algn="ctr" eaLnBrk="0" fontAlgn="auto" hangingPunct="0">
              <a:spcBef>
                <a:spcPts val="0"/>
              </a:spcBef>
              <a:spcAft>
                <a:spcPts val="0"/>
              </a:spcAft>
              <a:defRPr/>
            </a:pPr>
            <a:endParaRPr lang="en-US" b="1" dirty="0">
              <a:solidFill>
                <a:prstClr val="white"/>
              </a:solidFill>
              <a:latin typeface="Tahoma"/>
              <a:cs typeface="+mn-cs"/>
            </a:endParaRPr>
          </a:p>
        </p:txBody>
      </p:sp>
      <p:sp>
        <p:nvSpPr>
          <p:cNvPr id="24586" name="Rectangle 10"/>
          <p:cNvSpPr>
            <a:spLocks noChangeArrowheads="1"/>
          </p:cNvSpPr>
          <p:nvPr/>
        </p:nvSpPr>
        <p:spPr bwMode="auto">
          <a:xfrm>
            <a:off x="3778250" y="4941341"/>
            <a:ext cx="1584325" cy="1223963"/>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a:solidFill>
                  <a:prstClr val="white"/>
                </a:solidFill>
                <a:latin typeface="Tahoma"/>
                <a:cs typeface="+mn-cs"/>
              </a:rPr>
              <a:t>Uji lapangan</a:t>
            </a:r>
          </a:p>
          <a:p>
            <a:pPr algn="ctr" eaLnBrk="0" fontAlgn="auto" hangingPunct="0">
              <a:spcBef>
                <a:spcPts val="0"/>
              </a:spcBef>
              <a:spcAft>
                <a:spcPts val="0"/>
              </a:spcAft>
              <a:defRPr/>
            </a:pPr>
            <a:r>
              <a:rPr lang="en-US" b="1">
                <a:solidFill>
                  <a:prstClr val="white"/>
                </a:solidFill>
                <a:latin typeface="Tahoma"/>
                <a:cs typeface="+mn-cs"/>
              </a:rPr>
              <a:t>Operasional</a:t>
            </a:r>
          </a:p>
          <a:p>
            <a:pPr algn="ctr" eaLnBrk="0" fontAlgn="auto" hangingPunct="0">
              <a:spcBef>
                <a:spcPts val="0"/>
              </a:spcBef>
              <a:spcAft>
                <a:spcPts val="0"/>
              </a:spcAft>
              <a:defRPr/>
            </a:pPr>
            <a:endParaRPr lang="en-US" b="1">
              <a:solidFill>
                <a:prstClr val="white"/>
              </a:solidFill>
              <a:latin typeface="Tahoma"/>
              <a:cs typeface="+mn-cs"/>
            </a:endParaRPr>
          </a:p>
        </p:txBody>
      </p:sp>
      <p:sp>
        <p:nvSpPr>
          <p:cNvPr id="24587" name="Rectangle 11"/>
          <p:cNvSpPr>
            <a:spLocks noChangeArrowheads="1"/>
          </p:cNvSpPr>
          <p:nvPr/>
        </p:nvSpPr>
        <p:spPr bwMode="auto">
          <a:xfrm>
            <a:off x="2122488" y="4941341"/>
            <a:ext cx="1439862" cy="1223963"/>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r>
              <a:rPr lang="en-US" b="1">
                <a:solidFill>
                  <a:prstClr val="white"/>
                </a:solidFill>
                <a:latin typeface="Tahoma"/>
                <a:cs typeface="+mn-cs"/>
              </a:rPr>
              <a:t>Revisi</a:t>
            </a:r>
          </a:p>
          <a:p>
            <a:pPr algn="ctr" eaLnBrk="0" fontAlgn="auto" hangingPunct="0">
              <a:spcBef>
                <a:spcPts val="0"/>
              </a:spcBef>
              <a:spcAft>
                <a:spcPts val="0"/>
              </a:spcAft>
              <a:defRPr/>
            </a:pPr>
            <a:r>
              <a:rPr lang="en-US" b="1">
                <a:solidFill>
                  <a:prstClr val="white"/>
                </a:solidFill>
                <a:latin typeface="Tahoma"/>
                <a:cs typeface="+mn-cs"/>
              </a:rPr>
              <a:t>Final</a:t>
            </a:r>
          </a:p>
          <a:p>
            <a:pPr algn="ctr" eaLnBrk="0" fontAlgn="auto" hangingPunct="0">
              <a:spcBef>
                <a:spcPts val="0"/>
              </a:spcBef>
              <a:spcAft>
                <a:spcPts val="0"/>
              </a:spcAft>
              <a:defRPr/>
            </a:pPr>
            <a:endParaRPr lang="en-US">
              <a:solidFill>
                <a:prstClr val="white"/>
              </a:solidFill>
              <a:latin typeface="Tahoma"/>
              <a:cs typeface="+mn-cs"/>
            </a:endParaRPr>
          </a:p>
        </p:txBody>
      </p:sp>
      <p:sp>
        <p:nvSpPr>
          <p:cNvPr id="24588" name="Rectangle 12"/>
          <p:cNvSpPr>
            <a:spLocks noChangeArrowheads="1"/>
          </p:cNvSpPr>
          <p:nvPr/>
        </p:nvSpPr>
        <p:spPr bwMode="auto">
          <a:xfrm>
            <a:off x="360363" y="4941341"/>
            <a:ext cx="1546226" cy="1223963"/>
          </a:xfrm>
          <a:prstGeom prst="rect">
            <a:avLst/>
          </a:prstGeom>
          <a:solidFill>
            <a:schemeClr val="bg2">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fontAlgn="auto" hangingPunct="0">
              <a:spcBef>
                <a:spcPts val="0"/>
              </a:spcBef>
              <a:spcAft>
                <a:spcPts val="0"/>
              </a:spcAft>
              <a:defRPr/>
            </a:pPr>
            <a:endParaRPr lang="en-US" dirty="0">
              <a:solidFill>
                <a:prstClr val="white"/>
              </a:solidFill>
              <a:latin typeface="Tahoma"/>
              <a:cs typeface="+mn-cs"/>
            </a:endParaRPr>
          </a:p>
          <a:p>
            <a:pPr algn="ctr" eaLnBrk="0" fontAlgn="auto" hangingPunct="0">
              <a:spcBef>
                <a:spcPts val="0"/>
              </a:spcBef>
              <a:spcAft>
                <a:spcPts val="0"/>
              </a:spcAft>
              <a:defRPr/>
            </a:pPr>
            <a:r>
              <a:rPr lang="en-US" b="1" dirty="0" err="1">
                <a:solidFill>
                  <a:prstClr val="white"/>
                </a:solidFill>
                <a:latin typeface="Tahoma"/>
                <a:cs typeface="+mn-cs"/>
              </a:rPr>
              <a:t>Desiminasi</a:t>
            </a:r>
            <a:endParaRPr lang="en-US" b="1" dirty="0">
              <a:solidFill>
                <a:prstClr val="white"/>
              </a:solidFill>
              <a:latin typeface="Tahoma"/>
              <a:cs typeface="+mn-cs"/>
            </a:endParaRPr>
          </a:p>
          <a:p>
            <a:pPr algn="ctr" eaLnBrk="0" fontAlgn="auto" hangingPunct="0">
              <a:spcBef>
                <a:spcPts val="0"/>
              </a:spcBef>
              <a:spcAft>
                <a:spcPts val="0"/>
              </a:spcAft>
              <a:defRPr/>
            </a:pPr>
            <a:r>
              <a:rPr lang="en-US" b="1" dirty="0">
                <a:solidFill>
                  <a:prstClr val="white"/>
                </a:solidFill>
                <a:latin typeface="Tahoma"/>
                <a:cs typeface="+mn-cs"/>
              </a:rPr>
              <a:t>&amp; </a:t>
            </a:r>
          </a:p>
          <a:p>
            <a:pPr algn="ctr" eaLnBrk="0" fontAlgn="auto" hangingPunct="0">
              <a:spcBef>
                <a:spcPts val="0"/>
              </a:spcBef>
              <a:spcAft>
                <a:spcPts val="0"/>
              </a:spcAft>
              <a:defRPr/>
            </a:pPr>
            <a:r>
              <a:rPr lang="en-US" b="1" dirty="0">
                <a:solidFill>
                  <a:prstClr val="white"/>
                </a:solidFill>
                <a:latin typeface="Tahoma"/>
                <a:cs typeface="+mn-cs"/>
              </a:rPr>
              <a:t>Implementasi</a:t>
            </a:r>
          </a:p>
          <a:p>
            <a:pPr algn="ctr" eaLnBrk="0" fontAlgn="auto" hangingPunct="0">
              <a:spcBef>
                <a:spcPts val="0"/>
              </a:spcBef>
              <a:spcAft>
                <a:spcPts val="0"/>
              </a:spcAft>
              <a:defRPr/>
            </a:pPr>
            <a:endParaRPr lang="en-US" dirty="0">
              <a:solidFill>
                <a:prstClr val="white"/>
              </a:solidFill>
              <a:latin typeface="Tahoma"/>
              <a:cs typeface="+mn-cs"/>
            </a:endParaRPr>
          </a:p>
          <a:p>
            <a:pPr algn="ctr" eaLnBrk="0" fontAlgn="auto" hangingPunct="0">
              <a:spcBef>
                <a:spcPts val="0"/>
              </a:spcBef>
              <a:spcAft>
                <a:spcPts val="0"/>
              </a:spcAft>
              <a:defRPr/>
            </a:pPr>
            <a:endParaRPr lang="en-US" dirty="0">
              <a:solidFill>
                <a:prstClr val="white"/>
              </a:solidFill>
              <a:latin typeface="Tahoma"/>
              <a:cs typeface="+mn-cs"/>
            </a:endParaRPr>
          </a:p>
        </p:txBody>
      </p:sp>
      <p:sp>
        <p:nvSpPr>
          <p:cNvPr id="24589" name="AutoShape 13"/>
          <p:cNvSpPr>
            <a:spLocks noChangeArrowheads="1"/>
          </p:cNvSpPr>
          <p:nvPr/>
        </p:nvSpPr>
        <p:spPr bwMode="auto">
          <a:xfrm>
            <a:off x="1835150" y="2877446"/>
            <a:ext cx="358775" cy="288925"/>
          </a:xfrm>
          <a:prstGeom prst="homePlate">
            <a:avLst>
              <a:gd name="adj" fmla="val 31044"/>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0" name="AutoShape 14"/>
          <p:cNvSpPr>
            <a:spLocks noChangeArrowheads="1"/>
          </p:cNvSpPr>
          <p:nvPr/>
        </p:nvSpPr>
        <p:spPr bwMode="auto">
          <a:xfrm>
            <a:off x="3419475" y="2877446"/>
            <a:ext cx="358775" cy="288925"/>
          </a:xfrm>
          <a:prstGeom prst="homePlate">
            <a:avLst>
              <a:gd name="adj" fmla="val 31044"/>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1" name="AutoShape 15"/>
          <p:cNvSpPr>
            <a:spLocks noChangeArrowheads="1"/>
          </p:cNvSpPr>
          <p:nvPr/>
        </p:nvSpPr>
        <p:spPr bwMode="auto">
          <a:xfrm>
            <a:off x="5146675" y="2877446"/>
            <a:ext cx="358775" cy="288925"/>
          </a:xfrm>
          <a:prstGeom prst="homePlate">
            <a:avLst>
              <a:gd name="adj" fmla="val 31044"/>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2" name="AutoShape 16"/>
          <p:cNvSpPr>
            <a:spLocks noChangeArrowheads="1"/>
          </p:cNvSpPr>
          <p:nvPr/>
        </p:nvSpPr>
        <p:spPr bwMode="auto">
          <a:xfrm>
            <a:off x="6946900" y="2879033"/>
            <a:ext cx="358775" cy="285750"/>
          </a:xfrm>
          <a:prstGeom prst="homePlate">
            <a:avLst>
              <a:gd name="adj" fmla="val 31389"/>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3" name="AutoShape 17"/>
          <p:cNvSpPr>
            <a:spLocks noChangeArrowheads="1"/>
          </p:cNvSpPr>
          <p:nvPr/>
        </p:nvSpPr>
        <p:spPr bwMode="auto">
          <a:xfrm rot="10800000">
            <a:off x="7019925" y="5192836"/>
            <a:ext cx="358775" cy="285750"/>
          </a:xfrm>
          <a:prstGeom prst="homePlate">
            <a:avLst>
              <a:gd name="adj" fmla="val 31389"/>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4" name="AutoShape 18"/>
          <p:cNvSpPr>
            <a:spLocks noChangeArrowheads="1"/>
          </p:cNvSpPr>
          <p:nvPr/>
        </p:nvSpPr>
        <p:spPr bwMode="auto">
          <a:xfrm rot="10800000">
            <a:off x="3490913" y="5192836"/>
            <a:ext cx="358775" cy="285750"/>
          </a:xfrm>
          <a:prstGeom prst="homePlate">
            <a:avLst>
              <a:gd name="adj" fmla="val 31389"/>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5" name="AutoShape 19"/>
          <p:cNvSpPr>
            <a:spLocks noChangeArrowheads="1"/>
          </p:cNvSpPr>
          <p:nvPr/>
        </p:nvSpPr>
        <p:spPr bwMode="auto">
          <a:xfrm rot="10800000">
            <a:off x="5362575" y="5192836"/>
            <a:ext cx="358775" cy="285750"/>
          </a:xfrm>
          <a:prstGeom prst="homePlate">
            <a:avLst>
              <a:gd name="adj" fmla="val 31389"/>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6" name="AutoShape 20"/>
          <p:cNvSpPr>
            <a:spLocks noChangeArrowheads="1"/>
          </p:cNvSpPr>
          <p:nvPr/>
        </p:nvSpPr>
        <p:spPr bwMode="auto">
          <a:xfrm rot="10800000">
            <a:off x="1835150" y="5192836"/>
            <a:ext cx="358775" cy="285750"/>
          </a:xfrm>
          <a:prstGeom prst="homePlate">
            <a:avLst>
              <a:gd name="adj" fmla="val 31389"/>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4597" name="AutoShape 21"/>
          <p:cNvSpPr>
            <a:spLocks noChangeArrowheads="1"/>
          </p:cNvSpPr>
          <p:nvPr/>
        </p:nvSpPr>
        <p:spPr bwMode="auto">
          <a:xfrm rot="27000000">
            <a:off x="7848601" y="3555314"/>
            <a:ext cx="430212" cy="360363"/>
          </a:xfrm>
          <a:prstGeom prst="homePlate">
            <a:avLst>
              <a:gd name="adj" fmla="val 29846"/>
            </a:avLst>
          </a:prstGeom>
          <a:solidFill>
            <a:schemeClr val="accent6">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0"/>
              </a:spcBef>
              <a:spcAft>
                <a:spcPts val="0"/>
              </a:spcAft>
              <a:defRPr/>
            </a:pPr>
            <a:endParaRPr lang="en-US">
              <a:solidFill>
                <a:prstClr val="white"/>
              </a:solidFill>
              <a:latin typeface="Tahoma"/>
              <a:cs typeface="+mn-cs"/>
            </a:endParaRPr>
          </a:p>
        </p:txBody>
      </p:sp>
      <p:sp>
        <p:nvSpPr>
          <p:cNvPr id="22" name="Rectangle 21"/>
          <p:cNvSpPr/>
          <p:nvPr/>
        </p:nvSpPr>
        <p:spPr>
          <a:xfrm>
            <a:off x="428596" y="1877314"/>
            <a:ext cx="3170266" cy="42862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dirty="0" smtClean="0">
                <a:solidFill>
                  <a:prstClr val="white"/>
                </a:solidFill>
              </a:rPr>
              <a:t>RESEARCH</a:t>
            </a:r>
            <a:endParaRPr lang="id-ID" dirty="0">
              <a:solidFill>
                <a:prstClr val="white"/>
              </a:solidFill>
            </a:endParaRPr>
          </a:p>
        </p:txBody>
      </p:sp>
      <p:sp>
        <p:nvSpPr>
          <p:cNvPr id="23" name="Rectangle 22"/>
          <p:cNvSpPr/>
          <p:nvPr/>
        </p:nvSpPr>
        <p:spPr>
          <a:xfrm>
            <a:off x="500034" y="4020454"/>
            <a:ext cx="8215370" cy="5000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dirty="0" smtClean="0">
                <a:solidFill>
                  <a:prstClr val="white"/>
                </a:solidFill>
              </a:rPr>
              <a:t>DEVELOPMENT</a:t>
            </a:r>
            <a:endParaRPr lang="id-ID" dirty="0">
              <a:solidFill>
                <a:prstClr val="white"/>
              </a:solidFill>
            </a:endParaRPr>
          </a:p>
        </p:txBody>
      </p:sp>
      <p:sp>
        <p:nvSpPr>
          <p:cNvPr id="24" name="Rectangle 23"/>
          <p:cNvSpPr/>
          <p:nvPr/>
        </p:nvSpPr>
        <p:spPr>
          <a:xfrm>
            <a:off x="3740928" y="1877314"/>
            <a:ext cx="5079221" cy="4286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DEVELOPMENT</a:t>
            </a:r>
            <a:endParaRPr lang="id-ID" dirty="0">
              <a:solidFill>
                <a:prstClr val="white"/>
              </a:solidFill>
            </a:endParaRPr>
          </a:p>
        </p:txBody>
      </p:sp>
    </p:spTree>
    <p:extLst>
      <p:ext uri="{BB962C8B-B14F-4D97-AF65-F5344CB8AC3E}">
        <p14:creationId xmlns:p14="http://schemas.microsoft.com/office/powerpoint/2010/main" val="2437717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wipe(down)">
                                      <p:cBhvr>
                                        <p:cTn id="13" dur="580">
                                          <p:stCondLst>
                                            <p:cond delay="0"/>
                                          </p:stCondLst>
                                        </p:cTn>
                                        <p:tgtEl>
                                          <p:spTgt spid="24579"/>
                                        </p:tgtEl>
                                      </p:cBhvr>
                                    </p:animEffect>
                                    <p:anim calcmode="lin" valueType="num">
                                      <p:cBhvr>
                                        <p:cTn id="14" dur="1822" tmFilter="0,0; 0.14,0.36; 0.43,0.73; 0.71,0.91; 1.0,1.0">
                                          <p:stCondLst>
                                            <p:cond delay="0"/>
                                          </p:stCondLst>
                                        </p:cTn>
                                        <p:tgtEl>
                                          <p:spTgt spid="2457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57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57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57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579"/>
                                        </p:tgtEl>
                                        <p:attrNameLst>
                                          <p:attrName>ppt_y</p:attrName>
                                        </p:attrNameLst>
                                      </p:cBhvr>
                                      <p:tavLst>
                                        <p:tav tm="0" fmla="#ppt_y-sin(pi*$)/81">
                                          <p:val>
                                            <p:fltVal val="0"/>
                                          </p:val>
                                        </p:tav>
                                        <p:tav tm="100000">
                                          <p:val>
                                            <p:fltVal val="1"/>
                                          </p:val>
                                        </p:tav>
                                      </p:tavLst>
                                    </p:anim>
                                    <p:animScale>
                                      <p:cBhvr>
                                        <p:cTn id="19" dur="26">
                                          <p:stCondLst>
                                            <p:cond delay="650"/>
                                          </p:stCondLst>
                                        </p:cTn>
                                        <p:tgtEl>
                                          <p:spTgt spid="24579"/>
                                        </p:tgtEl>
                                      </p:cBhvr>
                                      <p:to x="100000" y="60000"/>
                                    </p:animScale>
                                    <p:animScale>
                                      <p:cBhvr>
                                        <p:cTn id="20" dur="166" decel="50000">
                                          <p:stCondLst>
                                            <p:cond delay="676"/>
                                          </p:stCondLst>
                                        </p:cTn>
                                        <p:tgtEl>
                                          <p:spTgt spid="24579"/>
                                        </p:tgtEl>
                                      </p:cBhvr>
                                      <p:to x="100000" y="100000"/>
                                    </p:animScale>
                                    <p:animScale>
                                      <p:cBhvr>
                                        <p:cTn id="21" dur="26">
                                          <p:stCondLst>
                                            <p:cond delay="1312"/>
                                          </p:stCondLst>
                                        </p:cTn>
                                        <p:tgtEl>
                                          <p:spTgt spid="24579"/>
                                        </p:tgtEl>
                                      </p:cBhvr>
                                      <p:to x="100000" y="80000"/>
                                    </p:animScale>
                                    <p:animScale>
                                      <p:cBhvr>
                                        <p:cTn id="22" dur="166" decel="50000">
                                          <p:stCondLst>
                                            <p:cond delay="1338"/>
                                          </p:stCondLst>
                                        </p:cTn>
                                        <p:tgtEl>
                                          <p:spTgt spid="24579"/>
                                        </p:tgtEl>
                                      </p:cBhvr>
                                      <p:to x="100000" y="100000"/>
                                    </p:animScale>
                                    <p:animScale>
                                      <p:cBhvr>
                                        <p:cTn id="23" dur="26">
                                          <p:stCondLst>
                                            <p:cond delay="1642"/>
                                          </p:stCondLst>
                                        </p:cTn>
                                        <p:tgtEl>
                                          <p:spTgt spid="24579"/>
                                        </p:tgtEl>
                                      </p:cBhvr>
                                      <p:to x="100000" y="90000"/>
                                    </p:animScale>
                                    <p:animScale>
                                      <p:cBhvr>
                                        <p:cTn id="24" dur="166" decel="50000">
                                          <p:stCondLst>
                                            <p:cond delay="1668"/>
                                          </p:stCondLst>
                                        </p:cTn>
                                        <p:tgtEl>
                                          <p:spTgt spid="24579"/>
                                        </p:tgtEl>
                                      </p:cBhvr>
                                      <p:to x="100000" y="100000"/>
                                    </p:animScale>
                                    <p:animScale>
                                      <p:cBhvr>
                                        <p:cTn id="25" dur="26">
                                          <p:stCondLst>
                                            <p:cond delay="1808"/>
                                          </p:stCondLst>
                                        </p:cTn>
                                        <p:tgtEl>
                                          <p:spTgt spid="24579"/>
                                        </p:tgtEl>
                                      </p:cBhvr>
                                      <p:to x="100000" y="95000"/>
                                    </p:animScale>
                                    <p:animScale>
                                      <p:cBhvr>
                                        <p:cTn id="26" dur="166" decel="50000">
                                          <p:stCondLst>
                                            <p:cond delay="1834"/>
                                          </p:stCondLst>
                                        </p:cTn>
                                        <p:tgtEl>
                                          <p:spTgt spid="2457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24589"/>
                                        </p:tgtEl>
                                        <p:attrNameLst>
                                          <p:attrName>style.visibility</p:attrName>
                                        </p:attrNameLst>
                                      </p:cBhvr>
                                      <p:to>
                                        <p:strVal val="visible"/>
                                      </p:to>
                                    </p:set>
                                    <p:anim calcmode="lin" valueType="num">
                                      <p:cBhvr>
                                        <p:cTn id="31" dur="1000" fill="hold"/>
                                        <p:tgtEl>
                                          <p:spTgt spid="24589"/>
                                        </p:tgtEl>
                                        <p:attrNameLst>
                                          <p:attrName>ppt_x</p:attrName>
                                        </p:attrNameLst>
                                      </p:cBhvr>
                                      <p:tavLst>
                                        <p:tav tm="0">
                                          <p:val>
                                            <p:strVal val="#ppt_x-.2"/>
                                          </p:val>
                                        </p:tav>
                                        <p:tav tm="100000">
                                          <p:val>
                                            <p:strVal val="#ppt_x"/>
                                          </p:val>
                                        </p:tav>
                                      </p:tavLst>
                                    </p:anim>
                                    <p:anim calcmode="lin" valueType="num">
                                      <p:cBhvr>
                                        <p:cTn id="32" dur="1000" fill="hold"/>
                                        <p:tgtEl>
                                          <p:spTgt spid="2458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4589"/>
                                        </p:tgtEl>
                                      </p:cBhvr>
                                    </p:animEffect>
                                  </p:childTnLst>
                                </p:cTn>
                              </p:par>
                              <p:par>
                                <p:cTn id="34" presetID="29" presetClass="entr" presetSubtype="0" fill="hold" nodeType="withEffect">
                                  <p:stCondLst>
                                    <p:cond delay="0"/>
                                  </p:stCondLst>
                                  <p:childTnLst>
                                    <p:set>
                                      <p:cBhvr>
                                        <p:cTn id="35" dur="1" fill="hold">
                                          <p:stCondLst>
                                            <p:cond delay="0"/>
                                          </p:stCondLst>
                                        </p:cTn>
                                        <p:tgtEl>
                                          <p:spTgt spid="24580"/>
                                        </p:tgtEl>
                                        <p:attrNameLst>
                                          <p:attrName>style.visibility</p:attrName>
                                        </p:attrNameLst>
                                      </p:cBhvr>
                                      <p:to>
                                        <p:strVal val="visible"/>
                                      </p:to>
                                    </p:set>
                                    <p:anim calcmode="lin" valueType="num">
                                      <p:cBhvr>
                                        <p:cTn id="36" dur="1000" fill="hold"/>
                                        <p:tgtEl>
                                          <p:spTgt spid="24580"/>
                                        </p:tgtEl>
                                        <p:attrNameLst>
                                          <p:attrName>ppt_x</p:attrName>
                                        </p:attrNameLst>
                                      </p:cBhvr>
                                      <p:tavLst>
                                        <p:tav tm="0">
                                          <p:val>
                                            <p:strVal val="#ppt_x-.2"/>
                                          </p:val>
                                        </p:tav>
                                        <p:tav tm="100000">
                                          <p:val>
                                            <p:strVal val="#ppt_x"/>
                                          </p:val>
                                        </p:tav>
                                      </p:tavLst>
                                    </p:anim>
                                    <p:anim calcmode="lin" valueType="num">
                                      <p:cBhvr>
                                        <p:cTn id="37"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4580"/>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fade">
                                      <p:cBhvr>
                                        <p:cTn id="43" dur="800" decel="100000"/>
                                        <p:tgtEl>
                                          <p:spTgt spid="24590"/>
                                        </p:tgtEl>
                                      </p:cBhvr>
                                    </p:animEffect>
                                    <p:anim calcmode="lin" valueType="num">
                                      <p:cBhvr>
                                        <p:cTn id="44" dur="800" decel="100000" fill="hold"/>
                                        <p:tgtEl>
                                          <p:spTgt spid="24590"/>
                                        </p:tgtEl>
                                        <p:attrNameLst>
                                          <p:attrName>style.rotation</p:attrName>
                                        </p:attrNameLst>
                                      </p:cBhvr>
                                      <p:tavLst>
                                        <p:tav tm="0">
                                          <p:val>
                                            <p:fltVal val="-90"/>
                                          </p:val>
                                        </p:tav>
                                        <p:tav tm="100000">
                                          <p:val>
                                            <p:fltVal val="0"/>
                                          </p:val>
                                        </p:tav>
                                      </p:tavLst>
                                    </p:anim>
                                    <p:anim calcmode="lin" valueType="num">
                                      <p:cBhvr>
                                        <p:cTn id="45" dur="800" decel="100000" fill="hold"/>
                                        <p:tgtEl>
                                          <p:spTgt spid="24590"/>
                                        </p:tgtEl>
                                        <p:attrNameLst>
                                          <p:attrName>ppt_x</p:attrName>
                                        </p:attrNameLst>
                                      </p:cBhvr>
                                      <p:tavLst>
                                        <p:tav tm="0">
                                          <p:val>
                                            <p:strVal val="#ppt_x+0.4"/>
                                          </p:val>
                                        </p:tav>
                                        <p:tav tm="100000">
                                          <p:val>
                                            <p:strVal val="#ppt_x-0.05"/>
                                          </p:val>
                                        </p:tav>
                                      </p:tavLst>
                                    </p:anim>
                                    <p:anim calcmode="lin" valueType="num">
                                      <p:cBhvr>
                                        <p:cTn id="46" dur="800" decel="100000" fill="hold"/>
                                        <p:tgtEl>
                                          <p:spTgt spid="2459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459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4590"/>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24581"/>
                                        </p:tgtEl>
                                        <p:attrNameLst>
                                          <p:attrName>style.visibility</p:attrName>
                                        </p:attrNameLst>
                                      </p:cBhvr>
                                      <p:to>
                                        <p:strVal val="visible"/>
                                      </p:to>
                                    </p:set>
                                    <p:animEffect transition="in" filter="fade">
                                      <p:cBhvr>
                                        <p:cTn id="51" dur="800" decel="100000"/>
                                        <p:tgtEl>
                                          <p:spTgt spid="24581"/>
                                        </p:tgtEl>
                                      </p:cBhvr>
                                    </p:animEffect>
                                    <p:anim calcmode="lin" valueType="num">
                                      <p:cBhvr>
                                        <p:cTn id="52" dur="800" decel="100000" fill="hold"/>
                                        <p:tgtEl>
                                          <p:spTgt spid="24581"/>
                                        </p:tgtEl>
                                        <p:attrNameLst>
                                          <p:attrName>style.rotation</p:attrName>
                                        </p:attrNameLst>
                                      </p:cBhvr>
                                      <p:tavLst>
                                        <p:tav tm="0">
                                          <p:val>
                                            <p:fltVal val="-90"/>
                                          </p:val>
                                        </p:tav>
                                        <p:tav tm="100000">
                                          <p:val>
                                            <p:fltVal val="0"/>
                                          </p:val>
                                        </p:tav>
                                      </p:tavLst>
                                    </p:anim>
                                    <p:anim calcmode="lin" valueType="num">
                                      <p:cBhvr>
                                        <p:cTn id="53" dur="800" decel="100000" fill="hold"/>
                                        <p:tgtEl>
                                          <p:spTgt spid="24581"/>
                                        </p:tgtEl>
                                        <p:attrNameLst>
                                          <p:attrName>ppt_x</p:attrName>
                                        </p:attrNameLst>
                                      </p:cBhvr>
                                      <p:tavLst>
                                        <p:tav tm="0">
                                          <p:val>
                                            <p:strVal val="#ppt_x+0.4"/>
                                          </p:val>
                                        </p:tav>
                                        <p:tav tm="100000">
                                          <p:val>
                                            <p:strVal val="#ppt_x-0.05"/>
                                          </p:val>
                                        </p:tav>
                                      </p:tavLst>
                                    </p:anim>
                                    <p:anim calcmode="lin" valueType="num">
                                      <p:cBhvr>
                                        <p:cTn id="54" dur="800" decel="100000" fill="hold"/>
                                        <p:tgtEl>
                                          <p:spTgt spid="24581"/>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4581"/>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4581"/>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24591"/>
                                        </p:tgtEl>
                                        <p:attrNameLst>
                                          <p:attrName>style.visibility</p:attrName>
                                        </p:attrNameLst>
                                      </p:cBhvr>
                                      <p:to>
                                        <p:strVal val="visible"/>
                                      </p:to>
                                    </p:set>
                                    <p:anim calcmode="lin" valueType="num">
                                      <p:cBhvr>
                                        <p:cTn id="61" dur="1000" fill="hold"/>
                                        <p:tgtEl>
                                          <p:spTgt spid="24591"/>
                                        </p:tgtEl>
                                        <p:attrNameLst>
                                          <p:attrName>ppt_x</p:attrName>
                                        </p:attrNameLst>
                                      </p:cBhvr>
                                      <p:tavLst>
                                        <p:tav tm="0">
                                          <p:val>
                                            <p:strVal val="#ppt_x-.2"/>
                                          </p:val>
                                        </p:tav>
                                        <p:tav tm="100000">
                                          <p:val>
                                            <p:strVal val="#ppt_x"/>
                                          </p:val>
                                        </p:tav>
                                      </p:tavLst>
                                    </p:anim>
                                    <p:anim calcmode="lin" valueType="num">
                                      <p:cBhvr>
                                        <p:cTn id="62" dur="1000" fill="hold"/>
                                        <p:tgtEl>
                                          <p:spTgt spid="2459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4591"/>
                                        </p:tgtEl>
                                      </p:cBhvr>
                                    </p:animEffect>
                                  </p:childTnLst>
                                </p:cTn>
                              </p:par>
                              <p:par>
                                <p:cTn id="64" presetID="29" presetClass="entr" presetSubtype="0" fill="hold" nodeType="withEffect">
                                  <p:stCondLst>
                                    <p:cond delay="0"/>
                                  </p:stCondLst>
                                  <p:childTnLst>
                                    <p:set>
                                      <p:cBhvr>
                                        <p:cTn id="65" dur="1" fill="hold">
                                          <p:stCondLst>
                                            <p:cond delay="0"/>
                                          </p:stCondLst>
                                        </p:cTn>
                                        <p:tgtEl>
                                          <p:spTgt spid="24582"/>
                                        </p:tgtEl>
                                        <p:attrNameLst>
                                          <p:attrName>style.visibility</p:attrName>
                                        </p:attrNameLst>
                                      </p:cBhvr>
                                      <p:to>
                                        <p:strVal val="visible"/>
                                      </p:to>
                                    </p:set>
                                    <p:anim calcmode="lin" valueType="num">
                                      <p:cBhvr>
                                        <p:cTn id="66" dur="1000" fill="hold"/>
                                        <p:tgtEl>
                                          <p:spTgt spid="24582"/>
                                        </p:tgtEl>
                                        <p:attrNameLst>
                                          <p:attrName>ppt_x</p:attrName>
                                        </p:attrNameLst>
                                      </p:cBhvr>
                                      <p:tavLst>
                                        <p:tav tm="0">
                                          <p:val>
                                            <p:strVal val="#ppt_x-.2"/>
                                          </p:val>
                                        </p:tav>
                                        <p:tav tm="100000">
                                          <p:val>
                                            <p:strVal val="#ppt_x"/>
                                          </p:val>
                                        </p:tav>
                                      </p:tavLst>
                                    </p:anim>
                                    <p:anim calcmode="lin" valueType="num">
                                      <p:cBhvr>
                                        <p:cTn id="67" dur="1000" fill="hold"/>
                                        <p:tgtEl>
                                          <p:spTgt spid="24582"/>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458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592"/>
                                        </p:tgtEl>
                                        <p:attrNameLst>
                                          <p:attrName>style.visibility</p:attrName>
                                        </p:attrNameLst>
                                      </p:cBhvr>
                                      <p:to>
                                        <p:strVal val="visible"/>
                                      </p:to>
                                    </p:set>
                                    <p:anim calcmode="lin" valueType="num">
                                      <p:cBhvr additive="base">
                                        <p:cTn id="73" dur="500" fill="hold"/>
                                        <p:tgtEl>
                                          <p:spTgt spid="24592"/>
                                        </p:tgtEl>
                                        <p:attrNameLst>
                                          <p:attrName>ppt_x</p:attrName>
                                        </p:attrNameLst>
                                      </p:cBhvr>
                                      <p:tavLst>
                                        <p:tav tm="0">
                                          <p:val>
                                            <p:strVal val="#ppt_x"/>
                                          </p:val>
                                        </p:tav>
                                        <p:tav tm="100000">
                                          <p:val>
                                            <p:strVal val="#ppt_x"/>
                                          </p:val>
                                        </p:tav>
                                      </p:tavLst>
                                    </p:anim>
                                    <p:anim calcmode="lin" valueType="num">
                                      <p:cBhvr additive="base">
                                        <p:cTn id="74" dur="500" fill="hold"/>
                                        <p:tgtEl>
                                          <p:spTgt spid="2459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4583"/>
                                        </p:tgtEl>
                                        <p:attrNameLst>
                                          <p:attrName>style.visibility</p:attrName>
                                        </p:attrNameLst>
                                      </p:cBhvr>
                                      <p:to>
                                        <p:strVal val="visible"/>
                                      </p:to>
                                    </p:set>
                                    <p:anim calcmode="lin" valueType="num">
                                      <p:cBhvr additive="base">
                                        <p:cTn id="77" dur="500" fill="hold"/>
                                        <p:tgtEl>
                                          <p:spTgt spid="24583"/>
                                        </p:tgtEl>
                                        <p:attrNameLst>
                                          <p:attrName>ppt_x</p:attrName>
                                        </p:attrNameLst>
                                      </p:cBhvr>
                                      <p:tavLst>
                                        <p:tav tm="0">
                                          <p:val>
                                            <p:strVal val="#ppt_x"/>
                                          </p:val>
                                        </p:tav>
                                        <p:tav tm="100000">
                                          <p:val>
                                            <p:strVal val="#ppt_x"/>
                                          </p:val>
                                        </p:tav>
                                      </p:tavLst>
                                    </p:anim>
                                    <p:anim calcmode="lin" valueType="num">
                                      <p:cBhvr additive="base">
                                        <p:cTn id="7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nodeType="clickEffect">
                                  <p:stCondLst>
                                    <p:cond delay="0"/>
                                  </p:stCondLst>
                                  <p:childTnLst>
                                    <p:set>
                                      <p:cBhvr>
                                        <p:cTn id="82" dur="1" fill="hold">
                                          <p:stCondLst>
                                            <p:cond delay="0"/>
                                          </p:stCondLst>
                                        </p:cTn>
                                        <p:tgtEl>
                                          <p:spTgt spid="24597"/>
                                        </p:tgtEl>
                                        <p:attrNameLst>
                                          <p:attrName>style.visibility</p:attrName>
                                        </p:attrNameLst>
                                      </p:cBhvr>
                                      <p:to>
                                        <p:strVal val="visible"/>
                                      </p:to>
                                    </p:set>
                                    <p:animEffect transition="in" filter="fade">
                                      <p:cBhvr>
                                        <p:cTn id="83" dur="800" decel="100000"/>
                                        <p:tgtEl>
                                          <p:spTgt spid="24597"/>
                                        </p:tgtEl>
                                      </p:cBhvr>
                                    </p:animEffect>
                                    <p:anim calcmode="lin" valueType="num">
                                      <p:cBhvr>
                                        <p:cTn id="84" dur="800" decel="100000" fill="hold"/>
                                        <p:tgtEl>
                                          <p:spTgt spid="24597"/>
                                        </p:tgtEl>
                                        <p:attrNameLst>
                                          <p:attrName>style.rotation</p:attrName>
                                        </p:attrNameLst>
                                      </p:cBhvr>
                                      <p:tavLst>
                                        <p:tav tm="0">
                                          <p:val>
                                            <p:fltVal val="-90"/>
                                          </p:val>
                                        </p:tav>
                                        <p:tav tm="100000">
                                          <p:val>
                                            <p:fltVal val="0"/>
                                          </p:val>
                                        </p:tav>
                                      </p:tavLst>
                                    </p:anim>
                                    <p:anim calcmode="lin" valueType="num">
                                      <p:cBhvr>
                                        <p:cTn id="85" dur="800" decel="100000" fill="hold"/>
                                        <p:tgtEl>
                                          <p:spTgt spid="24597"/>
                                        </p:tgtEl>
                                        <p:attrNameLst>
                                          <p:attrName>ppt_x</p:attrName>
                                        </p:attrNameLst>
                                      </p:cBhvr>
                                      <p:tavLst>
                                        <p:tav tm="0">
                                          <p:val>
                                            <p:strVal val="#ppt_x+0.4"/>
                                          </p:val>
                                        </p:tav>
                                        <p:tav tm="100000">
                                          <p:val>
                                            <p:strVal val="#ppt_x-0.05"/>
                                          </p:val>
                                        </p:tav>
                                      </p:tavLst>
                                    </p:anim>
                                    <p:anim calcmode="lin" valueType="num">
                                      <p:cBhvr>
                                        <p:cTn id="86" dur="800" decel="100000" fill="hold"/>
                                        <p:tgtEl>
                                          <p:spTgt spid="24597"/>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24597"/>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24597"/>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24584"/>
                                        </p:tgtEl>
                                        <p:attrNameLst>
                                          <p:attrName>style.visibility</p:attrName>
                                        </p:attrNameLst>
                                      </p:cBhvr>
                                      <p:to>
                                        <p:strVal val="visible"/>
                                      </p:to>
                                    </p:set>
                                    <p:animEffect transition="in" filter="fade">
                                      <p:cBhvr>
                                        <p:cTn id="93" dur="800" decel="100000"/>
                                        <p:tgtEl>
                                          <p:spTgt spid="24584"/>
                                        </p:tgtEl>
                                      </p:cBhvr>
                                    </p:animEffect>
                                    <p:anim calcmode="lin" valueType="num">
                                      <p:cBhvr>
                                        <p:cTn id="94" dur="800" decel="100000" fill="hold"/>
                                        <p:tgtEl>
                                          <p:spTgt spid="24584"/>
                                        </p:tgtEl>
                                        <p:attrNameLst>
                                          <p:attrName>style.rotation</p:attrName>
                                        </p:attrNameLst>
                                      </p:cBhvr>
                                      <p:tavLst>
                                        <p:tav tm="0">
                                          <p:val>
                                            <p:fltVal val="-90"/>
                                          </p:val>
                                        </p:tav>
                                        <p:tav tm="100000">
                                          <p:val>
                                            <p:fltVal val="0"/>
                                          </p:val>
                                        </p:tav>
                                      </p:tavLst>
                                    </p:anim>
                                    <p:anim calcmode="lin" valueType="num">
                                      <p:cBhvr>
                                        <p:cTn id="95" dur="800" decel="100000" fill="hold"/>
                                        <p:tgtEl>
                                          <p:spTgt spid="24584"/>
                                        </p:tgtEl>
                                        <p:attrNameLst>
                                          <p:attrName>ppt_x</p:attrName>
                                        </p:attrNameLst>
                                      </p:cBhvr>
                                      <p:tavLst>
                                        <p:tav tm="0">
                                          <p:val>
                                            <p:strVal val="#ppt_x+0.4"/>
                                          </p:val>
                                        </p:tav>
                                        <p:tav tm="100000">
                                          <p:val>
                                            <p:strVal val="#ppt_x-0.05"/>
                                          </p:val>
                                        </p:tav>
                                      </p:tavLst>
                                    </p:anim>
                                    <p:anim calcmode="lin" valueType="num">
                                      <p:cBhvr>
                                        <p:cTn id="96" dur="800" decel="100000" fill="hold"/>
                                        <p:tgtEl>
                                          <p:spTgt spid="2458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2458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24584"/>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0"/>
                                  </p:stCondLst>
                                  <p:childTnLst>
                                    <p:set>
                                      <p:cBhvr>
                                        <p:cTn id="100" dur="1" fill="hold">
                                          <p:stCondLst>
                                            <p:cond delay="0"/>
                                          </p:stCondLst>
                                        </p:cTn>
                                        <p:tgtEl>
                                          <p:spTgt spid="24593"/>
                                        </p:tgtEl>
                                        <p:attrNameLst>
                                          <p:attrName>style.visibility</p:attrName>
                                        </p:attrNameLst>
                                      </p:cBhvr>
                                      <p:to>
                                        <p:strVal val="visible"/>
                                      </p:to>
                                    </p:set>
                                    <p:animEffect transition="in" filter="fade">
                                      <p:cBhvr>
                                        <p:cTn id="101" dur="800" decel="100000"/>
                                        <p:tgtEl>
                                          <p:spTgt spid="24593"/>
                                        </p:tgtEl>
                                      </p:cBhvr>
                                    </p:animEffect>
                                    <p:anim calcmode="lin" valueType="num">
                                      <p:cBhvr>
                                        <p:cTn id="102" dur="800" decel="100000" fill="hold"/>
                                        <p:tgtEl>
                                          <p:spTgt spid="24593"/>
                                        </p:tgtEl>
                                        <p:attrNameLst>
                                          <p:attrName>style.rotation</p:attrName>
                                        </p:attrNameLst>
                                      </p:cBhvr>
                                      <p:tavLst>
                                        <p:tav tm="0">
                                          <p:val>
                                            <p:fltVal val="-90"/>
                                          </p:val>
                                        </p:tav>
                                        <p:tav tm="100000">
                                          <p:val>
                                            <p:fltVal val="0"/>
                                          </p:val>
                                        </p:tav>
                                      </p:tavLst>
                                    </p:anim>
                                    <p:anim calcmode="lin" valueType="num">
                                      <p:cBhvr>
                                        <p:cTn id="103" dur="800" decel="100000" fill="hold"/>
                                        <p:tgtEl>
                                          <p:spTgt spid="24593"/>
                                        </p:tgtEl>
                                        <p:attrNameLst>
                                          <p:attrName>ppt_x</p:attrName>
                                        </p:attrNameLst>
                                      </p:cBhvr>
                                      <p:tavLst>
                                        <p:tav tm="0">
                                          <p:val>
                                            <p:strVal val="#ppt_x+0.4"/>
                                          </p:val>
                                        </p:tav>
                                        <p:tav tm="100000">
                                          <p:val>
                                            <p:strVal val="#ppt_x-0.05"/>
                                          </p:val>
                                        </p:tav>
                                      </p:tavLst>
                                    </p:anim>
                                    <p:anim calcmode="lin" valueType="num">
                                      <p:cBhvr>
                                        <p:cTn id="104" dur="800" decel="100000" fill="hold"/>
                                        <p:tgtEl>
                                          <p:spTgt spid="24593"/>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24593"/>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24593"/>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nodeType="clickEffect">
                                  <p:stCondLst>
                                    <p:cond delay="0"/>
                                  </p:stCondLst>
                                  <p:childTnLst>
                                    <p:set>
                                      <p:cBhvr>
                                        <p:cTn id="110" dur="1" fill="hold">
                                          <p:stCondLst>
                                            <p:cond delay="0"/>
                                          </p:stCondLst>
                                        </p:cTn>
                                        <p:tgtEl>
                                          <p:spTgt spid="24585"/>
                                        </p:tgtEl>
                                        <p:attrNameLst>
                                          <p:attrName>style.visibility</p:attrName>
                                        </p:attrNameLst>
                                      </p:cBhvr>
                                      <p:to>
                                        <p:strVal val="visible"/>
                                      </p:to>
                                    </p:set>
                                    <p:animEffect transition="in" filter="fade">
                                      <p:cBhvr>
                                        <p:cTn id="111" dur="800" decel="100000"/>
                                        <p:tgtEl>
                                          <p:spTgt spid="24585"/>
                                        </p:tgtEl>
                                      </p:cBhvr>
                                    </p:animEffect>
                                    <p:anim calcmode="lin" valueType="num">
                                      <p:cBhvr>
                                        <p:cTn id="112" dur="800" decel="100000" fill="hold"/>
                                        <p:tgtEl>
                                          <p:spTgt spid="24585"/>
                                        </p:tgtEl>
                                        <p:attrNameLst>
                                          <p:attrName>style.rotation</p:attrName>
                                        </p:attrNameLst>
                                      </p:cBhvr>
                                      <p:tavLst>
                                        <p:tav tm="0">
                                          <p:val>
                                            <p:fltVal val="-90"/>
                                          </p:val>
                                        </p:tav>
                                        <p:tav tm="100000">
                                          <p:val>
                                            <p:fltVal val="0"/>
                                          </p:val>
                                        </p:tav>
                                      </p:tavLst>
                                    </p:anim>
                                    <p:anim calcmode="lin" valueType="num">
                                      <p:cBhvr>
                                        <p:cTn id="113" dur="800" decel="100000" fill="hold"/>
                                        <p:tgtEl>
                                          <p:spTgt spid="24585"/>
                                        </p:tgtEl>
                                        <p:attrNameLst>
                                          <p:attrName>ppt_x</p:attrName>
                                        </p:attrNameLst>
                                      </p:cBhvr>
                                      <p:tavLst>
                                        <p:tav tm="0">
                                          <p:val>
                                            <p:strVal val="#ppt_x+0.4"/>
                                          </p:val>
                                        </p:tav>
                                        <p:tav tm="100000">
                                          <p:val>
                                            <p:strVal val="#ppt_x-0.05"/>
                                          </p:val>
                                        </p:tav>
                                      </p:tavLst>
                                    </p:anim>
                                    <p:anim calcmode="lin" valueType="num">
                                      <p:cBhvr>
                                        <p:cTn id="114" dur="800" decel="100000" fill="hold"/>
                                        <p:tgtEl>
                                          <p:spTgt spid="24585"/>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24585"/>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24585"/>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24595"/>
                                        </p:tgtEl>
                                        <p:attrNameLst>
                                          <p:attrName>style.visibility</p:attrName>
                                        </p:attrNameLst>
                                      </p:cBhvr>
                                      <p:to>
                                        <p:strVal val="visible"/>
                                      </p:to>
                                    </p:set>
                                    <p:animEffect transition="in" filter="fade">
                                      <p:cBhvr>
                                        <p:cTn id="119" dur="800" decel="100000"/>
                                        <p:tgtEl>
                                          <p:spTgt spid="24595"/>
                                        </p:tgtEl>
                                      </p:cBhvr>
                                    </p:animEffect>
                                    <p:anim calcmode="lin" valueType="num">
                                      <p:cBhvr>
                                        <p:cTn id="120" dur="800" decel="100000" fill="hold"/>
                                        <p:tgtEl>
                                          <p:spTgt spid="24595"/>
                                        </p:tgtEl>
                                        <p:attrNameLst>
                                          <p:attrName>style.rotation</p:attrName>
                                        </p:attrNameLst>
                                      </p:cBhvr>
                                      <p:tavLst>
                                        <p:tav tm="0">
                                          <p:val>
                                            <p:fltVal val="-90"/>
                                          </p:val>
                                        </p:tav>
                                        <p:tav tm="100000">
                                          <p:val>
                                            <p:fltVal val="0"/>
                                          </p:val>
                                        </p:tav>
                                      </p:tavLst>
                                    </p:anim>
                                    <p:anim calcmode="lin" valueType="num">
                                      <p:cBhvr>
                                        <p:cTn id="121" dur="800" decel="100000" fill="hold"/>
                                        <p:tgtEl>
                                          <p:spTgt spid="24595"/>
                                        </p:tgtEl>
                                        <p:attrNameLst>
                                          <p:attrName>ppt_x</p:attrName>
                                        </p:attrNameLst>
                                      </p:cBhvr>
                                      <p:tavLst>
                                        <p:tav tm="0">
                                          <p:val>
                                            <p:strVal val="#ppt_x+0.4"/>
                                          </p:val>
                                        </p:tav>
                                        <p:tav tm="100000">
                                          <p:val>
                                            <p:strVal val="#ppt_x-0.05"/>
                                          </p:val>
                                        </p:tav>
                                      </p:tavLst>
                                    </p:anim>
                                    <p:anim calcmode="lin" valueType="num">
                                      <p:cBhvr>
                                        <p:cTn id="122" dur="800" decel="100000" fill="hold"/>
                                        <p:tgtEl>
                                          <p:spTgt spid="24595"/>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24595"/>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24595"/>
                                        </p:tgtEl>
                                        <p:attrNameLst>
                                          <p:attrName>ppt_y</p:attrName>
                                        </p:attrNameLst>
                                      </p:cBhvr>
                                      <p:tavLst>
                                        <p:tav tm="0">
                                          <p:val>
                                            <p:strVal val="#ppt_y+0.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0" presetClass="entr" presetSubtype="0" fill="hold" nodeType="clickEffect">
                                  <p:stCondLst>
                                    <p:cond delay="0"/>
                                  </p:stCondLst>
                                  <p:childTnLst>
                                    <p:set>
                                      <p:cBhvr>
                                        <p:cTn id="128" dur="1" fill="hold">
                                          <p:stCondLst>
                                            <p:cond delay="0"/>
                                          </p:stCondLst>
                                        </p:cTn>
                                        <p:tgtEl>
                                          <p:spTgt spid="24586"/>
                                        </p:tgtEl>
                                        <p:attrNameLst>
                                          <p:attrName>style.visibility</p:attrName>
                                        </p:attrNameLst>
                                      </p:cBhvr>
                                      <p:to>
                                        <p:strVal val="visible"/>
                                      </p:to>
                                    </p:set>
                                    <p:animEffect transition="in" filter="fade">
                                      <p:cBhvr>
                                        <p:cTn id="129" dur="800" decel="100000"/>
                                        <p:tgtEl>
                                          <p:spTgt spid="24586"/>
                                        </p:tgtEl>
                                      </p:cBhvr>
                                    </p:animEffect>
                                    <p:anim calcmode="lin" valueType="num">
                                      <p:cBhvr>
                                        <p:cTn id="130" dur="800" decel="100000" fill="hold"/>
                                        <p:tgtEl>
                                          <p:spTgt spid="24586"/>
                                        </p:tgtEl>
                                        <p:attrNameLst>
                                          <p:attrName>style.rotation</p:attrName>
                                        </p:attrNameLst>
                                      </p:cBhvr>
                                      <p:tavLst>
                                        <p:tav tm="0">
                                          <p:val>
                                            <p:fltVal val="-90"/>
                                          </p:val>
                                        </p:tav>
                                        <p:tav tm="100000">
                                          <p:val>
                                            <p:fltVal val="0"/>
                                          </p:val>
                                        </p:tav>
                                      </p:tavLst>
                                    </p:anim>
                                    <p:anim calcmode="lin" valueType="num">
                                      <p:cBhvr>
                                        <p:cTn id="131" dur="800" decel="100000" fill="hold"/>
                                        <p:tgtEl>
                                          <p:spTgt spid="24586"/>
                                        </p:tgtEl>
                                        <p:attrNameLst>
                                          <p:attrName>ppt_x</p:attrName>
                                        </p:attrNameLst>
                                      </p:cBhvr>
                                      <p:tavLst>
                                        <p:tav tm="0">
                                          <p:val>
                                            <p:strVal val="#ppt_x+0.4"/>
                                          </p:val>
                                        </p:tav>
                                        <p:tav tm="100000">
                                          <p:val>
                                            <p:strVal val="#ppt_x-0.05"/>
                                          </p:val>
                                        </p:tav>
                                      </p:tavLst>
                                    </p:anim>
                                    <p:anim calcmode="lin" valueType="num">
                                      <p:cBhvr>
                                        <p:cTn id="132" dur="800" decel="100000" fill="hold"/>
                                        <p:tgtEl>
                                          <p:spTgt spid="24586"/>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24586"/>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24586"/>
                                        </p:tgtEl>
                                        <p:attrNameLst>
                                          <p:attrName>ppt_y</p:attrName>
                                        </p:attrNameLst>
                                      </p:cBhvr>
                                      <p:tavLst>
                                        <p:tav tm="0">
                                          <p:val>
                                            <p:strVal val="#ppt_y+0.1"/>
                                          </p:val>
                                        </p:tav>
                                        <p:tav tm="100000">
                                          <p:val>
                                            <p:strVal val="#ppt_y"/>
                                          </p:val>
                                        </p:tav>
                                      </p:tavLst>
                                    </p:anim>
                                  </p:childTnLst>
                                </p:cTn>
                              </p:par>
                              <p:par>
                                <p:cTn id="135" presetID="30" presetClass="entr" presetSubtype="0" fill="hold" nodeType="withEffect">
                                  <p:stCondLst>
                                    <p:cond delay="0"/>
                                  </p:stCondLst>
                                  <p:childTnLst>
                                    <p:set>
                                      <p:cBhvr>
                                        <p:cTn id="136" dur="1" fill="hold">
                                          <p:stCondLst>
                                            <p:cond delay="0"/>
                                          </p:stCondLst>
                                        </p:cTn>
                                        <p:tgtEl>
                                          <p:spTgt spid="24594"/>
                                        </p:tgtEl>
                                        <p:attrNameLst>
                                          <p:attrName>style.visibility</p:attrName>
                                        </p:attrNameLst>
                                      </p:cBhvr>
                                      <p:to>
                                        <p:strVal val="visible"/>
                                      </p:to>
                                    </p:set>
                                    <p:animEffect transition="in" filter="fade">
                                      <p:cBhvr>
                                        <p:cTn id="137" dur="800" decel="100000"/>
                                        <p:tgtEl>
                                          <p:spTgt spid="24594"/>
                                        </p:tgtEl>
                                      </p:cBhvr>
                                    </p:animEffect>
                                    <p:anim calcmode="lin" valueType="num">
                                      <p:cBhvr>
                                        <p:cTn id="138" dur="800" decel="100000" fill="hold"/>
                                        <p:tgtEl>
                                          <p:spTgt spid="24594"/>
                                        </p:tgtEl>
                                        <p:attrNameLst>
                                          <p:attrName>style.rotation</p:attrName>
                                        </p:attrNameLst>
                                      </p:cBhvr>
                                      <p:tavLst>
                                        <p:tav tm="0">
                                          <p:val>
                                            <p:fltVal val="-90"/>
                                          </p:val>
                                        </p:tav>
                                        <p:tav tm="100000">
                                          <p:val>
                                            <p:fltVal val="0"/>
                                          </p:val>
                                        </p:tav>
                                      </p:tavLst>
                                    </p:anim>
                                    <p:anim calcmode="lin" valueType="num">
                                      <p:cBhvr>
                                        <p:cTn id="139" dur="800" decel="100000" fill="hold"/>
                                        <p:tgtEl>
                                          <p:spTgt spid="24594"/>
                                        </p:tgtEl>
                                        <p:attrNameLst>
                                          <p:attrName>ppt_x</p:attrName>
                                        </p:attrNameLst>
                                      </p:cBhvr>
                                      <p:tavLst>
                                        <p:tav tm="0">
                                          <p:val>
                                            <p:strVal val="#ppt_x+0.4"/>
                                          </p:val>
                                        </p:tav>
                                        <p:tav tm="100000">
                                          <p:val>
                                            <p:strVal val="#ppt_x-0.05"/>
                                          </p:val>
                                        </p:tav>
                                      </p:tavLst>
                                    </p:anim>
                                    <p:anim calcmode="lin" valueType="num">
                                      <p:cBhvr>
                                        <p:cTn id="140" dur="800" decel="100000" fill="hold"/>
                                        <p:tgtEl>
                                          <p:spTgt spid="24594"/>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24594"/>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24594"/>
                                        </p:tgtEl>
                                        <p:attrNameLst>
                                          <p:attrName>ppt_y</p:attrName>
                                        </p:attrNameLst>
                                      </p:cBhvr>
                                      <p:tavLst>
                                        <p:tav tm="0">
                                          <p:val>
                                            <p:strVal val="#ppt_y+0.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0" presetClass="entr" presetSubtype="0" fill="hold" nodeType="clickEffect">
                                  <p:stCondLst>
                                    <p:cond delay="0"/>
                                  </p:stCondLst>
                                  <p:childTnLst>
                                    <p:set>
                                      <p:cBhvr>
                                        <p:cTn id="146" dur="1" fill="hold">
                                          <p:stCondLst>
                                            <p:cond delay="0"/>
                                          </p:stCondLst>
                                        </p:cTn>
                                        <p:tgtEl>
                                          <p:spTgt spid="24596"/>
                                        </p:tgtEl>
                                        <p:attrNameLst>
                                          <p:attrName>style.visibility</p:attrName>
                                        </p:attrNameLst>
                                      </p:cBhvr>
                                      <p:to>
                                        <p:strVal val="visible"/>
                                      </p:to>
                                    </p:set>
                                    <p:animEffect transition="in" filter="fade">
                                      <p:cBhvr>
                                        <p:cTn id="147" dur="800" decel="100000"/>
                                        <p:tgtEl>
                                          <p:spTgt spid="24596"/>
                                        </p:tgtEl>
                                      </p:cBhvr>
                                    </p:animEffect>
                                    <p:anim calcmode="lin" valueType="num">
                                      <p:cBhvr>
                                        <p:cTn id="148" dur="800" decel="100000" fill="hold"/>
                                        <p:tgtEl>
                                          <p:spTgt spid="24596"/>
                                        </p:tgtEl>
                                        <p:attrNameLst>
                                          <p:attrName>style.rotation</p:attrName>
                                        </p:attrNameLst>
                                      </p:cBhvr>
                                      <p:tavLst>
                                        <p:tav tm="0">
                                          <p:val>
                                            <p:fltVal val="-90"/>
                                          </p:val>
                                        </p:tav>
                                        <p:tav tm="100000">
                                          <p:val>
                                            <p:fltVal val="0"/>
                                          </p:val>
                                        </p:tav>
                                      </p:tavLst>
                                    </p:anim>
                                    <p:anim calcmode="lin" valueType="num">
                                      <p:cBhvr>
                                        <p:cTn id="149" dur="800" decel="100000" fill="hold"/>
                                        <p:tgtEl>
                                          <p:spTgt spid="24596"/>
                                        </p:tgtEl>
                                        <p:attrNameLst>
                                          <p:attrName>ppt_x</p:attrName>
                                        </p:attrNameLst>
                                      </p:cBhvr>
                                      <p:tavLst>
                                        <p:tav tm="0">
                                          <p:val>
                                            <p:strVal val="#ppt_x+0.4"/>
                                          </p:val>
                                        </p:tav>
                                        <p:tav tm="100000">
                                          <p:val>
                                            <p:strVal val="#ppt_x-0.05"/>
                                          </p:val>
                                        </p:tav>
                                      </p:tavLst>
                                    </p:anim>
                                    <p:anim calcmode="lin" valueType="num">
                                      <p:cBhvr>
                                        <p:cTn id="150" dur="800" decel="100000" fill="hold"/>
                                        <p:tgtEl>
                                          <p:spTgt spid="24596"/>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24596"/>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24596"/>
                                        </p:tgtEl>
                                        <p:attrNameLst>
                                          <p:attrName>ppt_y</p:attrName>
                                        </p:attrNameLst>
                                      </p:cBhvr>
                                      <p:tavLst>
                                        <p:tav tm="0">
                                          <p:val>
                                            <p:strVal val="#ppt_y+0.1"/>
                                          </p:val>
                                        </p:tav>
                                        <p:tav tm="100000">
                                          <p:val>
                                            <p:strVal val="#ppt_y"/>
                                          </p:val>
                                        </p:tav>
                                      </p:tavLst>
                                    </p:anim>
                                  </p:childTnLst>
                                </p:cTn>
                              </p:par>
                              <p:par>
                                <p:cTn id="153" presetID="30" presetClass="entr" presetSubtype="0" fill="hold" nodeType="withEffect">
                                  <p:stCondLst>
                                    <p:cond delay="0"/>
                                  </p:stCondLst>
                                  <p:childTnLst>
                                    <p:set>
                                      <p:cBhvr>
                                        <p:cTn id="154" dur="1" fill="hold">
                                          <p:stCondLst>
                                            <p:cond delay="0"/>
                                          </p:stCondLst>
                                        </p:cTn>
                                        <p:tgtEl>
                                          <p:spTgt spid="24587"/>
                                        </p:tgtEl>
                                        <p:attrNameLst>
                                          <p:attrName>style.visibility</p:attrName>
                                        </p:attrNameLst>
                                      </p:cBhvr>
                                      <p:to>
                                        <p:strVal val="visible"/>
                                      </p:to>
                                    </p:set>
                                    <p:animEffect transition="in" filter="fade">
                                      <p:cBhvr>
                                        <p:cTn id="155" dur="800" decel="100000"/>
                                        <p:tgtEl>
                                          <p:spTgt spid="24587"/>
                                        </p:tgtEl>
                                      </p:cBhvr>
                                    </p:animEffect>
                                    <p:anim calcmode="lin" valueType="num">
                                      <p:cBhvr>
                                        <p:cTn id="156" dur="800" decel="100000" fill="hold"/>
                                        <p:tgtEl>
                                          <p:spTgt spid="24587"/>
                                        </p:tgtEl>
                                        <p:attrNameLst>
                                          <p:attrName>style.rotation</p:attrName>
                                        </p:attrNameLst>
                                      </p:cBhvr>
                                      <p:tavLst>
                                        <p:tav tm="0">
                                          <p:val>
                                            <p:fltVal val="-90"/>
                                          </p:val>
                                        </p:tav>
                                        <p:tav tm="100000">
                                          <p:val>
                                            <p:fltVal val="0"/>
                                          </p:val>
                                        </p:tav>
                                      </p:tavLst>
                                    </p:anim>
                                    <p:anim calcmode="lin" valueType="num">
                                      <p:cBhvr>
                                        <p:cTn id="157" dur="800" decel="100000" fill="hold"/>
                                        <p:tgtEl>
                                          <p:spTgt spid="24587"/>
                                        </p:tgtEl>
                                        <p:attrNameLst>
                                          <p:attrName>ppt_x</p:attrName>
                                        </p:attrNameLst>
                                      </p:cBhvr>
                                      <p:tavLst>
                                        <p:tav tm="0">
                                          <p:val>
                                            <p:strVal val="#ppt_x+0.4"/>
                                          </p:val>
                                        </p:tav>
                                        <p:tav tm="100000">
                                          <p:val>
                                            <p:strVal val="#ppt_x-0.05"/>
                                          </p:val>
                                        </p:tav>
                                      </p:tavLst>
                                    </p:anim>
                                    <p:anim calcmode="lin" valueType="num">
                                      <p:cBhvr>
                                        <p:cTn id="158" dur="800" decel="100000" fill="hold"/>
                                        <p:tgtEl>
                                          <p:spTgt spid="24587"/>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24587"/>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24587"/>
                                        </p:tgtEl>
                                        <p:attrNameLst>
                                          <p:attrName>ppt_y</p:attrName>
                                        </p:attrNameLst>
                                      </p:cBhvr>
                                      <p:tavLst>
                                        <p:tav tm="0">
                                          <p:val>
                                            <p:strVal val="#ppt_y+0.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5" presetClass="entr" presetSubtype="0" fill="hold" nodeType="clickEffect">
                                  <p:stCondLst>
                                    <p:cond delay="0"/>
                                  </p:stCondLst>
                                  <p:childTnLst>
                                    <p:set>
                                      <p:cBhvr>
                                        <p:cTn id="164" dur="1" fill="hold">
                                          <p:stCondLst>
                                            <p:cond delay="0"/>
                                          </p:stCondLst>
                                        </p:cTn>
                                        <p:tgtEl>
                                          <p:spTgt spid="24588"/>
                                        </p:tgtEl>
                                        <p:attrNameLst>
                                          <p:attrName>style.visibility</p:attrName>
                                        </p:attrNameLst>
                                      </p:cBhvr>
                                      <p:to>
                                        <p:strVal val="visible"/>
                                      </p:to>
                                    </p:set>
                                    <p:anim calcmode="lin" valueType="num">
                                      <p:cBhvr>
                                        <p:cTn id="165" dur="1000" fill="hold"/>
                                        <p:tgtEl>
                                          <p:spTgt spid="24588"/>
                                        </p:tgtEl>
                                        <p:attrNameLst>
                                          <p:attrName>ppt_w</p:attrName>
                                        </p:attrNameLst>
                                      </p:cBhvr>
                                      <p:tavLst>
                                        <p:tav tm="0">
                                          <p:val>
                                            <p:fltVal val="0"/>
                                          </p:val>
                                        </p:tav>
                                        <p:tav tm="100000">
                                          <p:val>
                                            <p:strVal val="#ppt_w"/>
                                          </p:val>
                                        </p:tav>
                                      </p:tavLst>
                                    </p:anim>
                                    <p:anim calcmode="lin" valueType="num">
                                      <p:cBhvr>
                                        <p:cTn id="166" dur="1000" fill="hold"/>
                                        <p:tgtEl>
                                          <p:spTgt spid="24588"/>
                                        </p:tgtEl>
                                        <p:attrNameLst>
                                          <p:attrName>ppt_h</p:attrName>
                                        </p:attrNameLst>
                                      </p:cBhvr>
                                      <p:tavLst>
                                        <p:tav tm="0">
                                          <p:val>
                                            <p:fltVal val="0"/>
                                          </p:val>
                                        </p:tav>
                                        <p:tav tm="100000">
                                          <p:val>
                                            <p:strVal val="#ppt_h"/>
                                          </p:val>
                                        </p:tav>
                                      </p:tavLst>
                                    </p:anim>
                                    <p:anim calcmode="lin" valueType="num">
                                      <p:cBhvr>
                                        <p:cTn id="167" dur="1000" fill="hold"/>
                                        <p:tgtEl>
                                          <p:spTgt spid="24588"/>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245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p:cNvSpPr/>
          <p:nvPr/>
        </p:nvSpPr>
        <p:spPr>
          <a:xfrm>
            <a:off x="251520" y="3573016"/>
            <a:ext cx="1728192" cy="1296144"/>
          </a:xfrm>
          <a:prstGeom prst="flowChartDocument">
            <a:avLst/>
          </a:prstGeom>
          <a:solidFill>
            <a:schemeClr val="tx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DEFINE</a:t>
            </a:r>
            <a:endParaRPr lang="en-US" sz="2000" dirty="0">
              <a:solidFill>
                <a:srgbClr val="FFFFFF"/>
              </a:solidFill>
              <a:latin typeface="Arial Rounded MT Bold" pitchFamily="34" charset="0"/>
            </a:endParaRPr>
          </a:p>
        </p:txBody>
      </p:sp>
      <p:sp>
        <p:nvSpPr>
          <p:cNvPr id="7" name="Flowchart: Document 6"/>
          <p:cNvSpPr/>
          <p:nvPr/>
        </p:nvSpPr>
        <p:spPr>
          <a:xfrm>
            <a:off x="2123728" y="3573016"/>
            <a:ext cx="1656184" cy="1296144"/>
          </a:xfrm>
          <a:prstGeom prst="flowChartDocumen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DESIGN</a:t>
            </a:r>
            <a:endParaRPr lang="en-US" sz="2000" dirty="0">
              <a:solidFill>
                <a:srgbClr val="FFFFFF"/>
              </a:solidFill>
              <a:latin typeface="Arial Rounded MT Bold" pitchFamily="34" charset="0"/>
            </a:endParaRPr>
          </a:p>
        </p:txBody>
      </p:sp>
      <p:sp>
        <p:nvSpPr>
          <p:cNvPr id="8" name="Flowchart: Document 7"/>
          <p:cNvSpPr/>
          <p:nvPr/>
        </p:nvSpPr>
        <p:spPr>
          <a:xfrm>
            <a:off x="3923928" y="3573016"/>
            <a:ext cx="2448272" cy="1296144"/>
          </a:xfrm>
          <a:prstGeom prst="flowChartDocumen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DEVELOPMENT</a:t>
            </a:r>
            <a:endParaRPr lang="en-US" sz="2000" dirty="0">
              <a:solidFill>
                <a:srgbClr val="FFFFFF"/>
              </a:solidFill>
              <a:latin typeface="Arial Rounded MT Bold" pitchFamily="34" charset="0"/>
            </a:endParaRPr>
          </a:p>
        </p:txBody>
      </p:sp>
      <p:sp>
        <p:nvSpPr>
          <p:cNvPr id="12" name="Oval 11"/>
          <p:cNvSpPr/>
          <p:nvPr/>
        </p:nvSpPr>
        <p:spPr>
          <a:xfrm>
            <a:off x="2951820" y="1083306"/>
            <a:ext cx="3024336" cy="1224136"/>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srgbClr val="FFFFFF"/>
                </a:solidFill>
                <a:latin typeface="Arial Rounded MT Bold" pitchFamily="34" charset="0"/>
              </a:rPr>
              <a:t>Thiagarajan</a:t>
            </a:r>
            <a:r>
              <a:rPr lang="en-US" dirty="0">
                <a:solidFill>
                  <a:srgbClr val="FFFFFF"/>
                </a:solidFill>
                <a:latin typeface="Arial Rounded MT Bold" pitchFamily="34" charset="0"/>
              </a:rPr>
              <a:t> </a:t>
            </a:r>
            <a:r>
              <a:rPr lang="en-US" dirty="0" smtClean="0">
                <a:solidFill>
                  <a:srgbClr val="FFFFFF"/>
                </a:solidFill>
                <a:latin typeface="Arial Rounded MT Bold" pitchFamily="34" charset="0"/>
              </a:rPr>
              <a:t>: </a:t>
            </a:r>
            <a:r>
              <a:rPr lang="en-US" sz="2800" dirty="0" smtClean="0">
                <a:solidFill>
                  <a:srgbClr val="FFFFFF"/>
                </a:solidFill>
                <a:latin typeface="Arial Rounded MT Bold" pitchFamily="34" charset="0"/>
              </a:rPr>
              <a:t>4D</a:t>
            </a:r>
            <a:endParaRPr lang="en-US" sz="2800" dirty="0">
              <a:solidFill>
                <a:srgbClr val="FFFFFF"/>
              </a:solidFill>
              <a:latin typeface="Arial Rounded MT Bold" pitchFamily="34" charset="0"/>
            </a:endParaRPr>
          </a:p>
        </p:txBody>
      </p:sp>
      <p:cxnSp>
        <p:nvCxnSpPr>
          <p:cNvPr id="14" name="Straight Arrow Connector 13"/>
          <p:cNvCxnSpPr>
            <a:stCxn id="12" idx="4"/>
            <a:endCxn id="6" idx="0"/>
          </p:cNvCxnSpPr>
          <p:nvPr/>
        </p:nvCxnSpPr>
        <p:spPr>
          <a:xfrm flipH="1">
            <a:off x="1115616" y="2307442"/>
            <a:ext cx="3348372" cy="126557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4"/>
          </p:cNvCxnSpPr>
          <p:nvPr/>
        </p:nvCxnSpPr>
        <p:spPr>
          <a:xfrm flipH="1">
            <a:off x="2951820" y="2307442"/>
            <a:ext cx="1512168" cy="126557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63988" y="2307442"/>
            <a:ext cx="684076" cy="126557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3988" y="2298445"/>
            <a:ext cx="3420380" cy="126557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Document 20"/>
          <p:cNvSpPr/>
          <p:nvPr/>
        </p:nvSpPr>
        <p:spPr>
          <a:xfrm>
            <a:off x="6660232" y="3564019"/>
            <a:ext cx="2232248" cy="1296144"/>
          </a:xfrm>
          <a:prstGeom prst="flowChartDocument">
            <a:avLst/>
          </a:prstGeom>
          <a:solidFill>
            <a:schemeClr val="accent4">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DISEMINATION</a:t>
            </a:r>
            <a:endParaRPr lang="en-US" sz="2000" dirty="0">
              <a:solidFill>
                <a:srgbClr val="FFFFFF"/>
              </a:solidFill>
              <a:latin typeface="Arial Rounded MT Bold" pitchFamily="34" charset="0"/>
            </a:endParaRPr>
          </a:p>
        </p:txBody>
      </p:sp>
    </p:spTree>
    <p:extLst>
      <p:ext uri="{BB962C8B-B14F-4D97-AF65-F5344CB8AC3E}">
        <p14:creationId xmlns:p14="http://schemas.microsoft.com/office/powerpoint/2010/main" val="4184837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87624" y="1196752"/>
            <a:ext cx="6120680"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Oval 5"/>
          <p:cNvSpPr/>
          <p:nvPr/>
        </p:nvSpPr>
        <p:spPr>
          <a:xfrm>
            <a:off x="3120873" y="3869765"/>
            <a:ext cx="2232248" cy="1080120"/>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DEVELOP-</a:t>
            </a:r>
          </a:p>
          <a:p>
            <a:pPr algn="ctr" fontAlgn="auto">
              <a:spcBef>
                <a:spcPts val="0"/>
              </a:spcBef>
              <a:spcAft>
                <a:spcPts val="0"/>
              </a:spcAft>
            </a:pPr>
            <a:r>
              <a:rPr lang="en-US" dirty="0" smtClean="0">
                <a:solidFill>
                  <a:prstClr val="white"/>
                </a:solidFill>
              </a:rPr>
              <a:t>MENT</a:t>
            </a:r>
            <a:endParaRPr lang="en-US" dirty="0">
              <a:solidFill>
                <a:prstClr val="white"/>
              </a:solidFill>
            </a:endParaRPr>
          </a:p>
        </p:txBody>
      </p:sp>
      <p:sp>
        <p:nvSpPr>
          <p:cNvPr id="7" name="Oval 6"/>
          <p:cNvSpPr/>
          <p:nvPr/>
        </p:nvSpPr>
        <p:spPr>
          <a:xfrm>
            <a:off x="251520" y="2240868"/>
            <a:ext cx="2232248" cy="1080120"/>
          </a:xfrm>
          <a:prstGeom prst="ellipse">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IMPLEMEN-TATION</a:t>
            </a:r>
          </a:p>
        </p:txBody>
      </p:sp>
      <p:sp>
        <p:nvSpPr>
          <p:cNvPr id="9" name="Oval 8"/>
          <p:cNvSpPr/>
          <p:nvPr/>
        </p:nvSpPr>
        <p:spPr>
          <a:xfrm>
            <a:off x="3120873" y="656692"/>
            <a:ext cx="2232248" cy="108012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ANALYSIS</a:t>
            </a:r>
          </a:p>
        </p:txBody>
      </p:sp>
      <p:sp>
        <p:nvSpPr>
          <p:cNvPr id="10" name="Oval 9"/>
          <p:cNvSpPr/>
          <p:nvPr/>
        </p:nvSpPr>
        <p:spPr>
          <a:xfrm>
            <a:off x="6172412" y="2240868"/>
            <a:ext cx="2232248" cy="1080120"/>
          </a:xfrm>
          <a:prstGeom prst="ellipse">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DESIGN </a:t>
            </a:r>
          </a:p>
        </p:txBody>
      </p:sp>
      <p:sp>
        <p:nvSpPr>
          <p:cNvPr id="13" name="TextBox 12"/>
          <p:cNvSpPr txBox="1"/>
          <p:nvPr/>
        </p:nvSpPr>
        <p:spPr>
          <a:xfrm>
            <a:off x="6172412" y="3995772"/>
            <a:ext cx="1296144"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Calibri"/>
                <a:cs typeface="+mn-cs"/>
              </a:rPr>
              <a:t>REVISION</a:t>
            </a:r>
            <a:endParaRPr lang="en-US" dirty="0">
              <a:solidFill>
                <a:prstClr val="white"/>
              </a:solidFill>
              <a:latin typeface="Calibri"/>
              <a:cs typeface="+mn-cs"/>
            </a:endParaRPr>
          </a:p>
        </p:txBody>
      </p:sp>
      <p:sp>
        <p:nvSpPr>
          <p:cNvPr id="14" name="TextBox 13"/>
          <p:cNvSpPr txBox="1"/>
          <p:nvPr/>
        </p:nvSpPr>
        <p:spPr>
          <a:xfrm>
            <a:off x="5796136" y="1196752"/>
            <a:ext cx="1296144"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Calibri"/>
                <a:cs typeface="+mn-cs"/>
              </a:rPr>
              <a:t>REVISION</a:t>
            </a:r>
            <a:endParaRPr lang="en-US" dirty="0">
              <a:solidFill>
                <a:prstClr val="white"/>
              </a:solidFill>
              <a:latin typeface="Calibri"/>
              <a:cs typeface="+mn-cs"/>
            </a:endParaRPr>
          </a:p>
        </p:txBody>
      </p:sp>
      <p:sp>
        <p:nvSpPr>
          <p:cNvPr id="15" name="TextBox 14"/>
          <p:cNvSpPr txBox="1"/>
          <p:nvPr/>
        </p:nvSpPr>
        <p:spPr>
          <a:xfrm>
            <a:off x="899592" y="3835124"/>
            <a:ext cx="1296144"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Calibri"/>
                <a:cs typeface="+mn-cs"/>
              </a:rPr>
              <a:t>REVISION</a:t>
            </a:r>
            <a:endParaRPr lang="en-US" dirty="0">
              <a:solidFill>
                <a:prstClr val="white"/>
              </a:solidFill>
              <a:latin typeface="Calibri"/>
              <a:cs typeface="+mn-cs"/>
            </a:endParaRPr>
          </a:p>
        </p:txBody>
      </p:sp>
      <p:sp>
        <p:nvSpPr>
          <p:cNvPr id="16" name="TextBox 15"/>
          <p:cNvSpPr txBox="1"/>
          <p:nvPr/>
        </p:nvSpPr>
        <p:spPr>
          <a:xfrm>
            <a:off x="899592" y="1196752"/>
            <a:ext cx="1296144"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Calibri"/>
                <a:cs typeface="+mn-cs"/>
              </a:rPr>
              <a:t>REVISION</a:t>
            </a:r>
            <a:endParaRPr lang="en-US" dirty="0">
              <a:solidFill>
                <a:prstClr val="white"/>
              </a:solidFill>
              <a:latin typeface="Calibri"/>
              <a:cs typeface="+mn-cs"/>
            </a:endParaRPr>
          </a:p>
        </p:txBody>
      </p:sp>
      <p:cxnSp>
        <p:nvCxnSpPr>
          <p:cNvPr id="18" name="Straight Connector 17"/>
          <p:cNvCxnSpPr/>
          <p:nvPr/>
        </p:nvCxnSpPr>
        <p:spPr>
          <a:xfrm>
            <a:off x="2483768" y="2780928"/>
            <a:ext cx="36886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6" idx="0"/>
          </p:cNvCxnSpPr>
          <p:nvPr/>
        </p:nvCxnSpPr>
        <p:spPr>
          <a:xfrm>
            <a:off x="4236997" y="1781533"/>
            <a:ext cx="0" cy="20882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20873" y="2240868"/>
            <a:ext cx="2232248" cy="1080120"/>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EVALUATION</a:t>
            </a:r>
          </a:p>
        </p:txBody>
      </p:sp>
      <p:sp>
        <p:nvSpPr>
          <p:cNvPr id="22" name="TextBox 21"/>
          <p:cNvSpPr txBox="1"/>
          <p:nvPr/>
        </p:nvSpPr>
        <p:spPr>
          <a:xfrm>
            <a:off x="2049793" y="5733256"/>
            <a:ext cx="4804768" cy="523220"/>
          </a:xfrm>
          <a:prstGeom prst="rect">
            <a:avLst/>
          </a:prstGeom>
          <a:noFill/>
        </p:spPr>
        <p:txBody>
          <a:bodyPr wrap="square" rtlCol="0">
            <a:spAutoFit/>
          </a:bodyPr>
          <a:lstStyle/>
          <a:p>
            <a:pPr algn="ctr" fontAlgn="auto">
              <a:spcBef>
                <a:spcPts val="0"/>
              </a:spcBef>
              <a:spcAft>
                <a:spcPts val="0"/>
              </a:spcAft>
            </a:pPr>
            <a:r>
              <a:rPr lang="en-US" sz="2800" dirty="0" smtClean="0">
                <a:solidFill>
                  <a:schemeClr val="bg1"/>
                </a:solidFill>
                <a:latin typeface="Arial Rounded MT Bold" pitchFamily="34" charset="0"/>
                <a:cs typeface="+mn-cs"/>
              </a:rPr>
              <a:t>MODEL ADDIE</a:t>
            </a:r>
            <a:endParaRPr lang="en-US" sz="2800" dirty="0">
              <a:solidFill>
                <a:schemeClr val="bg1"/>
              </a:solidFill>
              <a:latin typeface="Arial Rounded MT Bold" pitchFamily="34" charset="0"/>
              <a:cs typeface="+mn-cs"/>
            </a:endParaRPr>
          </a:p>
        </p:txBody>
      </p:sp>
    </p:spTree>
    <p:extLst>
      <p:ext uri="{BB962C8B-B14F-4D97-AF65-F5344CB8AC3E}">
        <p14:creationId xmlns:p14="http://schemas.microsoft.com/office/powerpoint/2010/main" val="1641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13" grpId="0"/>
      <p:bldP spid="14" grpId="0"/>
      <p:bldP spid="15" grpId="0"/>
      <p:bldP spid="16" grpId="0"/>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467544" y="3848111"/>
            <a:ext cx="2448272" cy="1512168"/>
          </a:xfrm>
          <a:prstGeom prst="homePlate">
            <a:avLst>
              <a:gd name="adj" fmla="val 18228"/>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srgbClr val="FFFFFF"/>
                </a:solidFill>
                <a:latin typeface="Arial Rounded MT Bold" pitchFamily="34" charset="0"/>
              </a:rPr>
              <a:t>Design </a:t>
            </a:r>
            <a:endParaRPr lang="en-US" sz="2800" dirty="0">
              <a:solidFill>
                <a:srgbClr val="FFFFFF"/>
              </a:solidFill>
              <a:latin typeface="Arial Rounded MT Bold" pitchFamily="34" charset="0"/>
            </a:endParaRPr>
          </a:p>
        </p:txBody>
      </p:sp>
      <p:sp>
        <p:nvSpPr>
          <p:cNvPr id="9" name="Pentagon 8"/>
          <p:cNvSpPr/>
          <p:nvPr/>
        </p:nvSpPr>
        <p:spPr>
          <a:xfrm>
            <a:off x="3297806" y="3848111"/>
            <a:ext cx="2448272" cy="1512168"/>
          </a:xfrm>
          <a:prstGeom prst="homePlate">
            <a:avLst>
              <a:gd name="adj" fmla="val 18228"/>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FFFFFF"/>
                </a:solidFill>
                <a:latin typeface="Arial Rounded MT Bold" pitchFamily="34" charset="0"/>
              </a:rPr>
              <a:t>P</a:t>
            </a:r>
            <a:r>
              <a:rPr lang="en-US" sz="2800" dirty="0" smtClean="0">
                <a:solidFill>
                  <a:srgbClr val="FFFFFF"/>
                </a:solidFill>
                <a:latin typeface="Arial Rounded MT Bold" pitchFamily="34" charset="0"/>
              </a:rPr>
              <a:t>roduction</a:t>
            </a:r>
            <a:endParaRPr lang="en-US" sz="2800" dirty="0">
              <a:solidFill>
                <a:srgbClr val="FFFFFF"/>
              </a:solidFill>
              <a:latin typeface="Arial Rounded MT Bold" pitchFamily="34" charset="0"/>
            </a:endParaRPr>
          </a:p>
        </p:txBody>
      </p:sp>
      <p:sp>
        <p:nvSpPr>
          <p:cNvPr id="10" name="Pentagon 9"/>
          <p:cNvSpPr/>
          <p:nvPr/>
        </p:nvSpPr>
        <p:spPr>
          <a:xfrm>
            <a:off x="5868144" y="3861048"/>
            <a:ext cx="2448272" cy="1512168"/>
          </a:xfrm>
          <a:prstGeom prst="homePlate">
            <a:avLst>
              <a:gd name="adj" fmla="val 18228"/>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FFFFFF"/>
                </a:solidFill>
                <a:latin typeface="Arial Rounded MT Bold" pitchFamily="34" charset="0"/>
              </a:rPr>
              <a:t>E</a:t>
            </a:r>
            <a:r>
              <a:rPr lang="en-US" sz="2800" dirty="0" smtClean="0">
                <a:solidFill>
                  <a:srgbClr val="FFFFFF"/>
                </a:solidFill>
                <a:latin typeface="Arial Rounded MT Bold" pitchFamily="34" charset="0"/>
              </a:rPr>
              <a:t>valuation</a:t>
            </a:r>
            <a:endParaRPr lang="en-US" sz="2800" dirty="0">
              <a:solidFill>
                <a:srgbClr val="FFFFFF"/>
              </a:solidFill>
              <a:latin typeface="Arial Rounded MT Bold" pitchFamily="34" charset="0"/>
            </a:endParaRPr>
          </a:p>
        </p:txBody>
      </p:sp>
      <p:sp>
        <p:nvSpPr>
          <p:cNvPr id="11" name="Oval 10"/>
          <p:cNvSpPr/>
          <p:nvPr/>
        </p:nvSpPr>
        <p:spPr>
          <a:xfrm>
            <a:off x="3491880" y="908720"/>
            <a:ext cx="3266480" cy="1440160"/>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Model Richey</a:t>
            </a:r>
          </a:p>
          <a:p>
            <a:pPr algn="ctr" fontAlgn="auto">
              <a:spcBef>
                <a:spcPts val="0"/>
              </a:spcBef>
              <a:spcAft>
                <a:spcPts val="0"/>
              </a:spcAft>
            </a:pPr>
            <a:r>
              <a:rPr lang="en-US" sz="3200" dirty="0" smtClean="0">
                <a:solidFill>
                  <a:srgbClr val="FFFFFF"/>
                </a:solidFill>
                <a:latin typeface="Arial Rounded MT Bold" pitchFamily="34" charset="0"/>
              </a:rPr>
              <a:t>DPE</a:t>
            </a:r>
            <a:endParaRPr lang="en-US" sz="3200" dirty="0">
              <a:solidFill>
                <a:srgbClr val="FFFFFF"/>
              </a:solidFill>
              <a:latin typeface="Arial Rounded MT Bold" pitchFamily="34" charset="0"/>
            </a:endParaRPr>
          </a:p>
        </p:txBody>
      </p:sp>
      <p:cxnSp>
        <p:nvCxnSpPr>
          <p:cNvPr id="13" name="Straight Arrow Connector 12"/>
          <p:cNvCxnSpPr/>
          <p:nvPr/>
        </p:nvCxnSpPr>
        <p:spPr>
          <a:xfrm flipH="1">
            <a:off x="1691680" y="2348880"/>
            <a:ext cx="3240360" cy="14992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37966" y="2348880"/>
            <a:ext cx="288032" cy="14992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5998" y="2348880"/>
            <a:ext cx="2022421" cy="15121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482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357166"/>
            <a:ext cx="1857388" cy="107157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Penelitian</a:t>
            </a:r>
            <a:r>
              <a:rPr lang="en-US" sz="2000" dirty="0" smtClean="0">
                <a:solidFill>
                  <a:prstClr val="white"/>
                </a:solidFill>
              </a:rPr>
              <a:t> </a:t>
            </a:r>
            <a:r>
              <a:rPr lang="en-US" sz="2000" dirty="0" err="1" smtClean="0">
                <a:solidFill>
                  <a:prstClr val="white"/>
                </a:solidFill>
              </a:rPr>
              <a:t>dan</a:t>
            </a:r>
            <a:r>
              <a:rPr lang="en-US" sz="2000" dirty="0" smtClean="0">
                <a:solidFill>
                  <a:prstClr val="white"/>
                </a:solidFill>
              </a:rPr>
              <a:t> </a:t>
            </a:r>
            <a:r>
              <a:rPr lang="en-US" sz="2000" dirty="0" err="1" smtClean="0">
                <a:solidFill>
                  <a:prstClr val="white"/>
                </a:solidFill>
              </a:rPr>
              <a:t>Studi</a:t>
            </a:r>
            <a:r>
              <a:rPr lang="en-US" sz="2000" dirty="0" smtClean="0">
                <a:solidFill>
                  <a:prstClr val="white"/>
                </a:solidFill>
              </a:rPr>
              <a:t> </a:t>
            </a:r>
            <a:r>
              <a:rPr lang="en-US" sz="2000" dirty="0" err="1" smtClean="0">
                <a:solidFill>
                  <a:prstClr val="white"/>
                </a:solidFill>
              </a:rPr>
              <a:t>Literatur</a:t>
            </a:r>
            <a:endParaRPr lang="en-US" sz="2000" dirty="0">
              <a:solidFill>
                <a:prstClr val="white"/>
              </a:solidFill>
            </a:endParaRPr>
          </a:p>
        </p:txBody>
      </p:sp>
      <p:sp>
        <p:nvSpPr>
          <p:cNvPr id="5" name="Rectangle 4"/>
          <p:cNvSpPr/>
          <p:nvPr/>
        </p:nvSpPr>
        <p:spPr>
          <a:xfrm>
            <a:off x="3071802" y="357166"/>
            <a:ext cx="4214842" cy="10715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Rancangan</a:t>
            </a:r>
            <a:r>
              <a:rPr lang="en-US" sz="2000" dirty="0" smtClean="0">
                <a:solidFill>
                  <a:prstClr val="white"/>
                </a:solidFill>
              </a:rPr>
              <a:t> </a:t>
            </a:r>
            <a:r>
              <a:rPr lang="en-US" sz="2000" dirty="0" err="1" smtClean="0">
                <a:solidFill>
                  <a:prstClr val="white"/>
                </a:solidFill>
              </a:rPr>
              <a:t>Produk</a:t>
            </a:r>
            <a:endParaRPr lang="en-US" sz="2000" dirty="0">
              <a:solidFill>
                <a:prstClr val="white"/>
              </a:solidFill>
            </a:endParaRPr>
          </a:p>
        </p:txBody>
      </p:sp>
      <p:sp>
        <p:nvSpPr>
          <p:cNvPr id="7" name="Rectangle 6"/>
          <p:cNvSpPr/>
          <p:nvPr/>
        </p:nvSpPr>
        <p:spPr>
          <a:xfrm>
            <a:off x="5143504" y="2571744"/>
            <a:ext cx="2143140" cy="85725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Pembuatan</a:t>
            </a:r>
            <a:r>
              <a:rPr lang="en-US" sz="2000" dirty="0" smtClean="0">
                <a:solidFill>
                  <a:prstClr val="white"/>
                </a:solidFill>
              </a:rPr>
              <a:t>  </a:t>
            </a:r>
            <a:r>
              <a:rPr lang="en-US" sz="2000" dirty="0" err="1" smtClean="0">
                <a:solidFill>
                  <a:prstClr val="white"/>
                </a:solidFill>
              </a:rPr>
              <a:t>Produk</a:t>
            </a:r>
            <a:endParaRPr lang="en-US" sz="2000" dirty="0">
              <a:solidFill>
                <a:prstClr val="white"/>
              </a:solidFill>
            </a:endParaRPr>
          </a:p>
        </p:txBody>
      </p:sp>
      <p:sp>
        <p:nvSpPr>
          <p:cNvPr id="8" name="Rectangle 7"/>
          <p:cNvSpPr/>
          <p:nvPr/>
        </p:nvSpPr>
        <p:spPr>
          <a:xfrm>
            <a:off x="5143504" y="3571876"/>
            <a:ext cx="2143140" cy="8572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Uji</a:t>
            </a:r>
            <a:r>
              <a:rPr lang="en-US" sz="2000" dirty="0" smtClean="0">
                <a:solidFill>
                  <a:prstClr val="white"/>
                </a:solidFill>
              </a:rPr>
              <a:t> </a:t>
            </a:r>
            <a:r>
              <a:rPr lang="en-US" sz="2000" dirty="0" err="1" smtClean="0">
                <a:solidFill>
                  <a:prstClr val="white"/>
                </a:solidFill>
              </a:rPr>
              <a:t>coba</a:t>
            </a:r>
            <a:r>
              <a:rPr lang="en-US" sz="2000" dirty="0" smtClean="0">
                <a:solidFill>
                  <a:prstClr val="white"/>
                </a:solidFill>
              </a:rPr>
              <a:t>  </a:t>
            </a:r>
            <a:r>
              <a:rPr lang="en-US" sz="2000" dirty="0" err="1" smtClean="0">
                <a:solidFill>
                  <a:prstClr val="white"/>
                </a:solidFill>
              </a:rPr>
              <a:t>Produk</a:t>
            </a:r>
            <a:r>
              <a:rPr lang="en-US" sz="2000" dirty="0" smtClean="0">
                <a:solidFill>
                  <a:prstClr val="white"/>
                </a:solidFill>
              </a:rPr>
              <a:t> </a:t>
            </a:r>
            <a:r>
              <a:rPr lang="en-US" sz="2000" dirty="0" err="1" smtClean="0">
                <a:solidFill>
                  <a:prstClr val="white"/>
                </a:solidFill>
              </a:rPr>
              <a:t>Awal</a:t>
            </a:r>
            <a:endParaRPr lang="en-US" sz="2000" dirty="0">
              <a:solidFill>
                <a:prstClr val="white"/>
              </a:solidFill>
            </a:endParaRPr>
          </a:p>
        </p:txBody>
      </p:sp>
      <p:sp>
        <p:nvSpPr>
          <p:cNvPr id="10" name="Rectangle 9"/>
          <p:cNvSpPr/>
          <p:nvPr/>
        </p:nvSpPr>
        <p:spPr>
          <a:xfrm>
            <a:off x="5143504" y="5786454"/>
            <a:ext cx="2143140" cy="9286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Uji</a:t>
            </a:r>
            <a:r>
              <a:rPr lang="en-US" sz="2000" dirty="0" smtClean="0">
                <a:solidFill>
                  <a:prstClr val="white"/>
                </a:solidFill>
              </a:rPr>
              <a:t>  </a:t>
            </a:r>
            <a:r>
              <a:rPr lang="en-US" sz="2000" dirty="0" err="1" smtClean="0">
                <a:solidFill>
                  <a:prstClr val="white"/>
                </a:solidFill>
              </a:rPr>
              <a:t>Produk</a:t>
            </a:r>
            <a:r>
              <a:rPr lang="en-US" sz="2000" dirty="0" smtClean="0">
                <a:solidFill>
                  <a:prstClr val="white"/>
                </a:solidFill>
              </a:rPr>
              <a:t> </a:t>
            </a:r>
            <a:r>
              <a:rPr lang="en-US" sz="2000" dirty="0" err="1" smtClean="0">
                <a:solidFill>
                  <a:prstClr val="white"/>
                </a:solidFill>
              </a:rPr>
              <a:t>lebih</a:t>
            </a:r>
            <a:r>
              <a:rPr lang="en-US" sz="2000" dirty="0" smtClean="0">
                <a:solidFill>
                  <a:prstClr val="white"/>
                </a:solidFill>
              </a:rPr>
              <a:t> </a:t>
            </a:r>
            <a:r>
              <a:rPr lang="en-US" sz="2000" dirty="0" err="1" smtClean="0">
                <a:solidFill>
                  <a:prstClr val="white"/>
                </a:solidFill>
              </a:rPr>
              <a:t>luas</a:t>
            </a:r>
            <a:endParaRPr lang="en-US" sz="2000" dirty="0">
              <a:solidFill>
                <a:prstClr val="white"/>
              </a:solidFill>
            </a:endParaRPr>
          </a:p>
        </p:txBody>
      </p:sp>
      <p:sp>
        <p:nvSpPr>
          <p:cNvPr id="11" name="Rectangle 10"/>
          <p:cNvSpPr/>
          <p:nvPr/>
        </p:nvSpPr>
        <p:spPr>
          <a:xfrm>
            <a:off x="5143504" y="4714884"/>
            <a:ext cx="2143140" cy="928694"/>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Revisi</a:t>
            </a:r>
            <a:r>
              <a:rPr lang="en-US" sz="2000" dirty="0" smtClean="0">
                <a:solidFill>
                  <a:prstClr val="white"/>
                </a:solidFill>
              </a:rPr>
              <a:t>  </a:t>
            </a:r>
            <a:r>
              <a:rPr lang="en-US" sz="2000" dirty="0" err="1" smtClean="0">
                <a:solidFill>
                  <a:prstClr val="white"/>
                </a:solidFill>
              </a:rPr>
              <a:t>Produk</a:t>
            </a:r>
            <a:endParaRPr lang="en-US" sz="2000" dirty="0">
              <a:solidFill>
                <a:prstClr val="white"/>
              </a:solidFill>
            </a:endParaRPr>
          </a:p>
        </p:txBody>
      </p:sp>
      <p:sp>
        <p:nvSpPr>
          <p:cNvPr id="12" name="Rectangle 11"/>
          <p:cNvSpPr/>
          <p:nvPr/>
        </p:nvSpPr>
        <p:spPr>
          <a:xfrm>
            <a:off x="500034" y="5429264"/>
            <a:ext cx="2643206" cy="1143008"/>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Diseminasi</a:t>
            </a:r>
            <a:endParaRPr lang="en-US" sz="2000" dirty="0">
              <a:solidFill>
                <a:prstClr val="white"/>
              </a:solidFill>
            </a:endParaRPr>
          </a:p>
        </p:txBody>
      </p:sp>
      <p:sp>
        <p:nvSpPr>
          <p:cNvPr id="24" name="Rectangle 23"/>
          <p:cNvSpPr/>
          <p:nvPr/>
        </p:nvSpPr>
        <p:spPr>
          <a:xfrm>
            <a:off x="571472" y="2928934"/>
            <a:ext cx="2571768" cy="1000132"/>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err="1" smtClean="0">
                <a:solidFill>
                  <a:prstClr val="white"/>
                </a:solidFill>
              </a:rPr>
              <a:t>Spesifikasi</a:t>
            </a:r>
            <a:r>
              <a:rPr lang="en-US" sz="2000" dirty="0" smtClean="0">
                <a:solidFill>
                  <a:prstClr val="white"/>
                </a:solidFill>
              </a:rPr>
              <a:t> </a:t>
            </a:r>
            <a:r>
              <a:rPr lang="en-US" sz="2000" dirty="0" err="1" smtClean="0">
                <a:solidFill>
                  <a:prstClr val="white"/>
                </a:solidFill>
              </a:rPr>
              <a:t>Produk</a:t>
            </a:r>
            <a:endParaRPr lang="en-US" sz="2000" dirty="0">
              <a:solidFill>
                <a:prstClr val="white"/>
              </a:solidFill>
            </a:endParaRPr>
          </a:p>
        </p:txBody>
      </p:sp>
      <p:cxnSp>
        <p:nvCxnSpPr>
          <p:cNvPr id="28" name="Elbow Connector 27"/>
          <p:cNvCxnSpPr>
            <a:stCxn id="24" idx="0"/>
          </p:cNvCxnSpPr>
          <p:nvPr/>
        </p:nvCxnSpPr>
        <p:spPr>
          <a:xfrm>
            <a:off x="1857356" y="2928934"/>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1072332" y="4714090"/>
            <a:ext cx="142876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28728" y="4416990"/>
            <a:ext cx="714380" cy="369332"/>
          </a:xfrm>
          <a:prstGeom prst="rect">
            <a:avLst/>
          </a:prstGeom>
          <a:solidFill>
            <a:schemeClr val="tx2">
              <a:lumMod val="50000"/>
            </a:schemeClr>
          </a:solidFill>
        </p:spPr>
        <p:txBody>
          <a:bodyPr wrap="square" rtlCol="0">
            <a:spAutoFit/>
          </a:bodyPr>
          <a:lstStyle/>
          <a:p>
            <a:pPr algn="ctr" fontAlgn="auto">
              <a:spcBef>
                <a:spcPts val="0"/>
              </a:spcBef>
              <a:spcAft>
                <a:spcPts val="0"/>
              </a:spcAft>
            </a:pPr>
            <a:r>
              <a:rPr lang="en-US" dirty="0" smtClean="0">
                <a:solidFill>
                  <a:prstClr val="black"/>
                </a:solidFill>
                <a:latin typeface="Arial Rounded MT Bold" pitchFamily="34" charset="0"/>
                <a:cs typeface="+mn-cs"/>
              </a:rPr>
              <a:t>YA</a:t>
            </a:r>
            <a:endParaRPr lang="en-US" dirty="0">
              <a:solidFill>
                <a:prstClr val="black"/>
              </a:solidFill>
              <a:latin typeface="Arial Rounded MT Bold" pitchFamily="34" charset="0"/>
              <a:cs typeface="+mn-cs"/>
            </a:endParaRPr>
          </a:p>
        </p:txBody>
      </p:sp>
      <p:cxnSp>
        <p:nvCxnSpPr>
          <p:cNvPr id="49" name="Elbow Connector 48"/>
          <p:cNvCxnSpPr/>
          <p:nvPr/>
        </p:nvCxnSpPr>
        <p:spPr>
          <a:xfrm>
            <a:off x="3143240" y="3643314"/>
            <a:ext cx="1928826" cy="142876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071934" y="4286256"/>
            <a:ext cx="785818" cy="369332"/>
          </a:xfrm>
          <a:prstGeom prst="rect">
            <a:avLst/>
          </a:prstGeom>
          <a:solidFill>
            <a:schemeClr val="tx2">
              <a:lumMod val="50000"/>
            </a:schemeClr>
          </a:solidFill>
        </p:spPr>
        <p:txBody>
          <a:bodyPr wrap="square" rtlCol="0">
            <a:spAutoFit/>
          </a:bodyPr>
          <a:lstStyle/>
          <a:p>
            <a:pPr algn="ctr" fontAlgn="auto">
              <a:spcBef>
                <a:spcPts val="0"/>
              </a:spcBef>
              <a:spcAft>
                <a:spcPts val="0"/>
              </a:spcAft>
            </a:pPr>
            <a:r>
              <a:rPr lang="en-US" dirty="0" smtClean="0">
                <a:solidFill>
                  <a:prstClr val="black"/>
                </a:solidFill>
                <a:latin typeface="Arial Rounded MT Bold" pitchFamily="34" charset="0"/>
                <a:cs typeface="+mn-cs"/>
              </a:rPr>
              <a:t>TDK</a:t>
            </a:r>
            <a:endParaRPr lang="en-US" dirty="0">
              <a:solidFill>
                <a:prstClr val="black"/>
              </a:solidFill>
              <a:latin typeface="Arial Rounded MT Bold" pitchFamily="34" charset="0"/>
              <a:cs typeface="+mn-cs"/>
            </a:endParaRPr>
          </a:p>
        </p:txBody>
      </p:sp>
      <p:cxnSp>
        <p:nvCxnSpPr>
          <p:cNvPr id="54" name="Elbow Connector 53"/>
          <p:cNvCxnSpPr/>
          <p:nvPr/>
        </p:nvCxnSpPr>
        <p:spPr>
          <a:xfrm rot="5400000">
            <a:off x="2178827" y="1464455"/>
            <a:ext cx="1428760" cy="135732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285984" y="928670"/>
            <a:ext cx="712792" cy="158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29520" y="500042"/>
            <a:ext cx="1895008" cy="1754326"/>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Arial Rounded MT Bold" pitchFamily="34" charset="0"/>
                <a:cs typeface="+mn-cs"/>
              </a:rPr>
              <a:t>RESEARCH, PLANNING, PRODUCTION, TESTING (RPPT)  </a:t>
            </a:r>
          </a:p>
          <a:p>
            <a:pPr fontAlgn="auto">
              <a:spcBef>
                <a:spcPts val="0"/>
              </a:spcBef>
              <a:spcAft>
                <a:spcPts val="0"/>
              </a:spcAft>
            </a:pPr>
            <a:endParaRPr lang="en-US" dirty="0">
              <a:solidFill>
                <a:prstClr val="white"/>
              </a:solidFill>
              <a:latin typeface="Arial Rounded MT Bold" pitchFamily="34" charset="0"/>
              <a:cs typeface="+mn-cs"/>
            </a:endParaRPr>
          </a:p>
        </p:txBody>
      </p:sp>
      <p:cxnSp>
        <p:nvCxnSpPr>
          <p:cNvPr id="61" name="Elbow Connector 60"/>
          <p:cNvCxnSpPr>
            <a:stCxn id="10" idx="1"/>
          </p:cNvCxnSpPr>
          <p:nvPr/>
        </p:nvCxnSpPr>
        <p:spPr>
          <a:xfrm rot="10800000">
            <a:off x="2767504" y="3802802"/>
            <a:ext cx="2376000" cy="24480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1750199" y="4679165"/>
            <a:ext cx="135732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43504" y="1571612"/>
            <a:ext cx="2143140" cy="8572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000" dirty="0" smtClean="0">
                <a:solidFill>
                  <a:prstClr val="white"/>
                </a:solidFill>
              </a:rPr>
              <a:t>Validasi Rancangan</a:t>
            </a:r>
            <a:endParaRPr lang="en-US" sz="2000" dirty="0">
              <a:solidFill>
                <a:prstClr val="white"/>
              </a:solidFill>
            </a:endParaRPr>
          </a:p>
        </p:txBody>
      </p:sp>
      <p:cxnSp>
        <p:nvCxnSpPr>
          <p:cNvPr id="30" name="Elbow Connector 29"/>
          <p:cNvCxnSpPr/>
          <p:nvPr/>
        </p:nvCxnSpPr>
        <p:spPr>
          <a:xfrm rot="10800000">
            <a:off x="3092066" y="3286124"/>
            <a:ext cx="1980000" cy="500066"/>
          </a:xfrm>
          <a:prstGeom prst="bentConnector3">
            <a:avLst>
              <a:gd name="adj1" fmla="val 4023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5984" y="4429132"/>
            <a:ext cx="714380" cy="369332"/>
          </a:xfrm>
          <a:prstGeom prst="rect">
            <a:avLst/>
          </a:prstGeom>
          <a:solidFill>
            <a:schemeClr val="tx2">
              <a:lumMod val="50000"/>
            </a:schemeClr>
          </a:solidFill>
        </p:spPr>
        <p:txBody>
          <a:bodyPr wrap="square" rtlCol="0">
            <a:spAutoFit/>
          </a:bodyPr>
          <a:lstStyle/>
          <a:p>
            <a:pPr algn="ctr" fontAlgn="auto">
              <a:spcBef>
                <a:spcPts val="0"/>
              </a:spcBef>
              <a:spcAft>
                <a:spcPts val="0"/>
              </a:spcAft>
            </a:pPr>
            <a:r>
              <a:rPr lang="en-US" dirty="0" smtClean="0">
                <a:solidFill>
                  <a:prstClr val="black"/>
                </a:solidFill>
                <a:latin typeface="Arial Rounded MT Bold" pitchFamily="34" charset="0"/>
                <a:cs typeface="+mn-cs"/>
              </a:rPr>
              <a:t>YA</a:t>
            </a:r>
            <a:endParaRPr lang="en-US" dirty="0">
              <a:solidFill>
                <a:prstClr val="black"/>
              </a:solidFill>
              <a:latin typeface="Arial Rounded MT Bold" pitchFamily="34" charset="0"/>
              <a:cs typeface="+mn-cs"/>
            </a:endParaRPr>
          </a:p>
        </p:txBody>
      </p:sp>
      <p:sp>
        <p:nvSpPr>
          <p:cNvPr id="40" name="Down Arrow 39"/>
          <p:cNvSpPr/>
          <p:nvPr/>
        </p:nvSpPr>
        <p:spPr>
          <a:xfrm>
            <a:off x="5893603" y="1214422"/>
            <a:ext cx="428628" cy="428628"/>
          </a:xfrm>
          <a:prstGeom prst="down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42" name="Down Arrow 41"/>
          <p:cNvSpPr/>
          <p:nvPr/>
        </p:nvSpPr>
        <p:spPr>
          <a:xfrm>
            <a:off x="5893603" y="2285992"/>
            <a:ext cx="428628" cy="428628"/>
          </a:xfrm>
          <a:prstGeom prst="down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44" name="Down Arrow 43"/>
          <p:cNvSpPr/>
          <p:nvPr/>
        </p:nvSpPr>
        <p:spPr>
          <a:xfrm>
            <a:off x="5893603" y="3357562"/>
            <a:ext cx="428628" cy="428628"/>
          </a:xfrm>
          <a:prstGeom prst="down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45" name="Down Arrow 44"/>
          <p:cNvSpPr/>
          <p:nvPr/>
        </p:nvSpPr>
        <p:spPr>
          <a:xfrm>
            <a:off x="5893603" y="5500702"/>
            <a:ext cx="428628" cy="428628"/>
          </a:xfrm>
          <a:prstGeom prst="down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80">
                                          <p:stCondLst>
                                            <p:cond delay="0"/>
                                          </p:stCondLst>
                                        </p:cTn>
                                        <p:tgtEl>
                                          <p:spTgt spid="57"/>
                                        </p:tgtEl>
                                      </p:cBhvr>
                                    </p:animEffect>
                                    <p:anim calcmode="lin" valueType="num">
                                      <p:cBhvr>
                                        <p:cTn id="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3" dur="26">
                                          <p:stCondLst>
                                            <p:cond delay="650"/>
                                          </p:stCondLst>
                                        </p:cTn>
                                        <p:tgtEl>
                                          <p:spTgt spid="57"/>
                                        </p:tgtEl>
                                      </p:cBhvr>
                                      <p:to x="100000" y="60000"/>
                                    </p:animScale>
                                    <p:animScale>
                                      <p:cBhvr>
                                        <p:cTn id="14" dur="166" decel="50000">
                                          <p:stCondLst>
                                            <p:cond delay="676"/>
                                          </p:stCondLst>
                                        </p:cTn>
                                        <p:tgtEl>
                                          <p:spTgt spid="57"/>
                                        </p:tgtEl>
                                      </p:cBhvr>
                                      <p:to x="100000" y="100000"/>
                                    </p:animScale>
                                    <p:animScale>
                                      <p:cBhvr>
                                        <p:cTn id="15" dur="26">
                                          <p:stCondLst>
                                            <p:cond delay="1312"/>
                                          </p:stCondLst>
                                        </p:cTn>
                                        <p:tgtEl>
                                          <p:spTgt spid="57"/>
                                        </p:tgtEl>
                                      </p:cBhvr>
                                      <p:to x="100000" y="80000"/>
                                    </p:animScale>
                                    <p:animScale>
                                      <p:cBhvr>
                                        <p:cTn id="16" dur="166" decel="50000">
                                          <p:stCondLst>
                                            <p:cond delay="1338"/>
                                          </p:stCondLst>
                                        </p:cTn>
                                        <p:tgtEl>
                                          <p:spTgt spid="57"/>
                                        </p:tgtEl>
                                      </p:cBhvr>
                                      <p:to x="100000" y="100000"/>
                                    </p:animScale>
                                    <p:animScale>
                                      <p:cBhvr>
                                        <p:cTn id="17" dur="26">
                                          <p:stCondLst>
                                            <p:cond delay="1642"/>
                                          </p:stCondLst>
                                        </p:cTn>
                                        <p:tgtEl>
                                          <p:spTgt spid="57"/>
                                        </p:tgtEl>
                                      </p:cBhvr>
                                      <p:to x="100000" y="90000"/>
                                    </p:animScale>
                                    <p:animScale>
                                      <p:cBhvr>
                                        <p:cTn id="18" dur="166" decel="50000">
                                          <p:stCondLst>
                                            <p:cond delay="1668"/>
                                          </p:stCondLst>
                                        </p:cTn>
                                        <p:tgtEl>
                                          <p:spTgt spid="57"/>
                                        </p:tgtEl>
                                      </p:cBhvr>
                                      <p:to x="100000" y="100000"/>
                                    </p:animScale>
                                    <p:animScale>
                                      <p:cBhvr>
                                        <p:cTn id="19" dur="26">
                                          <p:stCondLst>
                                            <p:cond delay="1808"/>
                                          </p:stCondLst>
                                        </p:cTn>
                                        <p:tgtEl>
                                          <p:spTgt spid="57"/>
                                        </p:tgtEl>
                                      </p:cBhvr>
                                      <p:to x="100000" y="95000"/>
                                    </p:animScale>
                                    <p:animScale>
                                      <p:cBhvr>
                                        <p:cTn id="20" dur="166" decel="50000">
                                          <p:stCondLst>
                                            <p:cond delay="1834"/>
                                          </p:stCondLst>
                                        </p:cTn>
                                        <p:tgtEl>
                                          <p:spTgt spid="5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80">
                                          <p:stCondLst>
                                            <p:cond delay="0"/>
                                          </p:stCondLst>
                                        </p:cTn>
                                        <p:tgtEl>
                                          <p:spTgt spid="57"/>
                                        </p:tgtEl>
                                      </p:cBhvr>
                                    </p:animEffect>
                                    <p:anim calcmode="lin" valueType="num">
                                      <p:cBhvr>
                                        <p:cTn id="26"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1" dur="26">
                                          <p:stCondLst>
                                            <p:cond delay="650"/>
                                          </p:stCondLst>
                                        </p:cTn>
                                        <p:tgtEl>
                                          <p:spTgt spid="57"/>
                                        </p:tgtEl>
                                      </p:cBhvr>
                                      <p:to x="100000" y="60000"/>
                                    </p:animScale>
                                    <p:animScale>
                                      <p:cBhvr>
                                        <p:cTn id="32" dur="166" decel="50000">
                                          <p:stCondLst>
                                            <p:cond delay="676"/>
                                          </p:stCondLst>
                                        </p:cTn>
                                        <p:tgtEl>
                                          <p:spTgt spid="57"/>
                                        </p:tgtEl>
                                      </p:cBhvr>
                                      <p:to x="100000" y="100000"/>
                                    </p:animScale>
                                    <p:animScale>
                                      <p:cBhvr>
                                        <p:cTn id="33" dur="26">
                                          <p:stCondLst>
                                            <p:cond delay="1312"/>
                                          </p:stCondLst>
                                        </p:cTn>
                                        <p:tgtEl>
                                          <p:spTgt spid="57"/>
                                        </p:tgtEl>
                                      </p:cBhvr>
                                      <p:to x="100000" y="80000"/>
                                    </p:animScale>
                                    <p:animScale>
                                      <p:cBhvr>
                                        <p:cTn id="34" dur="166" decel="50000">
                                          <p:stCondLst>
                                            <p:cond delay="1338"/>
                                          </p:stCondLst>
                                        </p:cTn>
                                        <p:tgtEl>
                                          <p:spTgt spid="57"/>
                                        </p:tgtEl>
                                      </p:cBhvr>
                                      <p:to x="100000" y="100000"/>
                                    </p:animScale>
                                    <p:animScale>
                                      <p:cBhvr>
                                        <p:cTn id="35" dur="26">
                                          <p:stCondLst>
                                            <p:cond delay="1642"/>
                                          </p:stCondLst>
                                        </p:cTn>
                                        <p:tgtEl>
                                          <p:spTgt spid="57"/>
                                        </p:tgtEl>
                                      </p:cBhvr>
                                      <p:to x="100000" y="90000"/>
                                    </p:animScale>
                                    <p:animScale>
                                      <p:cBhvr>
                                        <p:cTn id="36" dur="166" decel="50000">
                                          <p:stCondLst>
                                            <p:cond delay="1668"/>
                                          </p:stCondLst>
                                        </p:cTn>
                                        <p:tgtEl>
                                          <p:spTgt spid="57"/>
                                        </p:tgtEl>
                                      </p:cBhvr>
                                      <p:to x="100000" y="100000"/>
                                    </p:animScale>
                                    <p:animScale>
                                      <p:cBhvr>
                                        <p:cTn id="37" dur="26">
                                          <p:stCondLst>
                                            <p:cond delay="1808"/>
                                          </p:stCondLst>
                                        </p:cTn>
                                        <p:tgtEl>
                                          <p:spTgt spid="57"/>
                                        </p:tgtEl>
                                      </p:cBhvr>
                                      <p:to x="100000" y="95000"/>
                                    </p:animScale>
                                    <p:animScale>
                                      <p:cBhvr>
                                        <p:cTn id="38" dur="166" decel="50000">
                                          <p:stCondLst>
                                            <p:cond delay="1834"/>
                                          </p:stCondLst>
                                        </p:cTn>
                                        <p:tgtEl>
                                          <p:spTgt spid="5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from="(-#ppt_w/2)" to="(#ppt_x)" calcmode="lin" valueType="num">
                                      <p:cBhvr>
                                        <p:cTn id="43" dur="600" fill="hold">
                                          <p:stCondLst>
                                            <p:cond delay="0"/>
                                          </p:stCondLst>
                                        </p:cTn>
                                        <p:tgtEl>
                                          <p:spTgt spid="4"/>
                                        </p:tgtEl>
                                        <p:attrNameLst>
                                          <p:attrName>ppt_x</p:attrName>
                                        </p:attrNameLst>
                                      </p:cBhvr>
                                    </p:anim>
                                    <p:anim from="0" to="-1.0" calcmode="lin" valueType="num">
                                      <p:cBhvr>
                                        <p:cTn id="44" dur="200" decel="50000" autoRev="1" fill="hold">
                                          <p:stCondLst>
                                            <p:cond delay="600"/>
                                          </p:stCondLst>
                                        </p:cTn>
                                        <p:tgtEl>
                                          <p:spTgt spid="4"/>
                                        </p:tgtEl>
                                        <p:attrNameLst>
                                          <p:attrName>xshear</p:attrName>
                                        </p:attrNameLst>
                                      </p:cBhvr>
                                    </p:anim>
                                    <p:animScale>
                                      <p:cBhvr>
                                        <p:cTn id="45" dur="200" decel="100000" autoRev="1" fill="hold">
                                          <p:stCondLst>
                                            <p:cond delay="600"/>
                                          </p:stCondLst>
                                        </p:cTn>
                                        <p:tgtEl>
                                          <p:spTgt spid="4"/>
                                        </p:tgtEl>
                                      </p:cBhvr>
                                      <p:from x="100000" y="100000"/>
                                      <p:to x="80000" y="100000"/>
                                    </p:animScale>
                                    <p:anim by="(#ppt_h/3+#ppt_w*0.1)" calcmode="lin" valueType="num">
                                      <p:cBhvr additive="sum">
                                        <p:cTn id="46" dur="200" decel="100000" autoRev="1" fill="hold">
                                          <p:stCondLst>
                                            <p:cond delay="600"/>
                                          </p:stCondLst>
                                        </p:cTn>
                                        <p:tgtEl>
                                          <p:spTgt spid="4"/>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 from="(-#ppt_w/2)" to="(#ppt_x)" calcmode="lin" valueType="num">
                                      <p:cBhvr>
                                        <p:cTn id="49" dur="600" fill="hold">
                                          <p:stCondLst>
                                            <p:cond delay="0"/>
                                          </p:stCondLst>
                                        </p:cTn>
                                        <p:tgtEl>
                                          <p:spTgt spid="55"/>
                                        </p:tgtEl>
                                        <p:attrNameLst>
                                          <p:attrName>ppt_x</p:attrName>
                                        </p:attrNameLst>
                                      </p:cBhvr>
                                    </p:anim>
                                    <p:anim from="0" to="-1.0" calcmode="lin" valueType="num">
                                      <p:cBhvr>
                                        <p:cTn id="50" dur="200" decel="50000" autoRev="1" fill="hold">
                                          <p:stCondLst>
                                            <p:cond delay="600"/>
                                          </p:stCondLst>
                                        </p:cTn>
                                        <p:tgtEl>
                                          <p:spTgt spid="55"/>
                                        </p:tgtEl>
                                        <p:attrNameLst>
                                          <p:attrName>xshear</p:attrName>
                                        </p:attrNameLst>
                                      </p:cBhvr>
                                    </p:anim>
                                    <p:animScale>
                                      <p:cBhvr>
                                        <p:cTn id="51" dur="200" decel="100000" autoRev="1" fill="hold">
                                          <p:stCondLst>
                                            <p:cond delay="600"/>
                                          </p:stCondLst>
                                        </p:cTn>
                                        <p:tgtEl>
                                          <p:spTgt spid="55"/>
                                        </p:tgtEl>
                                      </p:cBhvr>
                                      <p:from x="100000" y="100000"/>
                                      <p:to x="80000" y="100000"/>
                                    </p:animScale>
                                    <p:anim by="(#ppt_h/3+#ppt_w*0.1)" calcmode="lin" valueType="num">
                                      <p:cBhvr additive="sum">
                                        <p:cTn id="52" dur="200" decel="100000" autoRev="1" fill="hold">
                                          <p:stCondLst>
                                            <p:cond delay="600"/>
                                          </p:stCondLst>
                                        </p:cTn>
                                        <p:tgtEl>
                                          <p:spTgt spid="55"/>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800" decel="100000"/>
                                        <p:tgtEl>
                                          <p:spTgt spid="5"/>
                                        </p:tgtEl>
                                      </p:cBhvr>
                                    </p:animEffect>
                                    <p:anim calcmode="lin" valueType="num">
                                      <p:cBhvr>
                                        <p:cTn id="58" dur="800" decel="100000" fill="hold"/>
                                        <p:tgtEl>
                                          <p:spTgt spid="5"/>
                                        </p:tgtEl>
                                        <p:attrNameLst>
                                          <p:attrName>style.rotation</p:attrName>
                                        </p:attrNameLst>
                                      </p:cBhvr>
                                      <p:tavLst>
                                        <p:tav tm="0">
                                          <p:val>
                                            <p:fltVal val="-90"/>
                                          </p:val>
                                        </p:tav>
                                        <p:tav tm="100000">
                                          <p:val>
                                            <p:fltVal val="0"/>
                                          </p:val>
                                        </p:tav>
                                      </p:tavLst>
                                    </p:anim>
                                    <p:anim calcmode="lin" valueType="num">
                                      <p:cBhvr>
                                        <p:cTn id="59" dur="800" decel="100000" fill="hold"/>
                                        <p:tgtEl>
                                          <p:spTgt spid="5"/>
                                        </p:tgtEl>
                                        <p:attrNameLst>
                                          <p:attrName>ppt_x</p:attrName>
                                        </p:attrNameLst>
                                      </p:cBhvr>
                                      <p:tavLst>
                                        <p:tav tm="0">
                                          <p:val>
                                            <p:strVal val="#ppt_x+0.4"/>
                                          </p:val>
                                        </p:tav>
                                        <p:tav tm="100000">
                                          <p:val>
                                            <p:strVal val="#ppt_x-0.05"/>
                                          </p:val>
                                        </p:tav>
                                      </p:tavLst>
                                    </p:anim>
                                    <p:anim calcmode="lin" valueType="num">
                                      <p:cBhvr>
                                        <p:cTn id="60" dur="800" decel="100000" fill="hold"/>
                                        <p:tgtEl>
                                          <p:spTgt spid="5"/>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80">
                                          <p:stCondLst>
                                            <p:cond delay="0"/>
                                          </p:stCondLst>
                                        </p:cTn>
                                        <p:tgtEl>
                                          <p:spTgt spid="54"/>
                                        </p:tgtEl>
                                      </p:cBhvr>
                                    </p:animEffect>
                                    <p:anim calcmode="lin" valueType="num">
                                      <p:cBhvr>
                                        <p:cTn id="6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73" dur="26">
                                          <p:stCondLst>
                                            <p:cond delay="650"/>
                                          </p:stCondLst>
                                        </p:cTn>
                                        <p:tgtEl>
                                          <p:spTgt spid="54"/>
                                        </p:tgtEl>
                                      </p:cBhvr>
                                      <p:to x="100000" y="60000"/>
                                    </p:animScale>
                                    <p:animScale>
                                      <p:cBhvr>
                                        <p:cTn id="74" dur="166" decel="50000">
                                          <p:stCondLst>
                                            <p:cond delay="676"/>
                                          </p:stCondLst>
                                        </p:cTn>
                                        <p:tgtEl>
                                          <p:spTgt spid="54"/>
                                        </p:tgtEl>
                                      </p:cBhvr>
                                      <p:to x="100000" y="100000"/>
                                    </p:animScale>
                                    <p:animScale>
                                      <p:cBhvr>
                                        <p:cTn id="75" dur="26">
                                          <p:stCondLst>
                                            <p:cond delay="1312"/>
                                          </p:stCondLst>
                                        </p:cTn>
                                        <p:tgtEl>
                                          <p:spTgt spid="54"/>
                                        </p:tgtEl>
                                      </p:cBhvr>
                                      <p:to x="100000" y="80000"/>
                                    </p:animScale>
                                    <p:animScale>
                                      <p:cBhvr>
                                        <p:cTn id="76" dur="166" decel="50000">
                                          <p:stCondLst>
                                            <p:cond delay="1338"/>
                                          </p:stCondLst>
                                        </p:cTn>
                                        <p:tgtEl>
                                          <p:spTgt spid="54"/>
                                        </p:tgtEl>
                                      </p:cBhvr>
                                      <p:to x="100000" y="100000"/>
                                    </p:animScale>
                                    <p:animScale>
                                      <p:cBhvr>
                                        <p:cTn id="77" dur="26">
                                          <p:stCondLst>
                                            <p:cond delay="1642"/>
                                          </p:stCondLst>
                                        </p:cTn>
                                        <p:tgtEl>
                                          <p:spTgt spid="54"/>
                                        </p:tgtEl>
                                      </p:cBhvr>
                                      <p:to x="100000" y="90000"/>
                                    </p:animScale>
                                    <p:animScale>
                                      <p:cBhvr>
                                        <p:cTn id="78" dur="166" decel="50000">
                                          <p:stCondLst>
                                            <p:cond delay="1668"/>
                                          </p:stCondLst>
                                        </p:cTn>
                                        <p:tgtEl>
                                          <p:spTgt spid="54"/>
                                        </p:tgtEl>
                                      </p:cBhvr>
                                      <p:to x="100000" y="100000"/>
                                    </p:animScale>
                                    <p:animScale>
                                      <p:cBhvr>
                                        <p:cTn id="79" dur="26">
                                          <p:stCondLst>
                                            <p:cond delay="1808"/>
                                          </p:stCondLst>
                                        </p:cTn>
                                        <p:tgtEl>
                                          <p:spTgt spid="54"/>
                                        </p:tgtEl>
                                      </p:cBhvr>
                                      <p:to x="100000" y="95000"/>
                                    </p:animScale>
                                    <p:animScale>
                                      <p:cBhvr>
                                        <p:cTn id="80" dur="166" decel="50000">
                                          <p:stCondLst>
                                            <p:cond delay="1834"/>
                                          </p:stCondLst>
                                        </p:cTn>
                                        <p:tgtEl>
                                          <p:spTgt spid="54"/>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80">
                                          <p:stCondLst>
                                            <p:cond delay="0"/>
                                          </p:stCondLst>
                                        </p:cTn>
                                        <p:tgtEl>
                                          <p:spTgt spid="24"/>
                                        </p:tgtEl>
                                      </p:cBhvr>
                                    </p:animEffect>
                                    <p:anim calcmode="lin" valueType="num">
                                      <p:cBhvr>
                                        <p:cTn id="8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9" dur="26">
                                          <p:stCondLst>
                                            <p:cond delay="650"/>
                                          </p:stCondLst>
                                        </p:cTn>
                                        <p:tgtEl>
                                          <p:spTgt spid="24"/>
                                        </p:tgtEl>
                                      </p:cBhvr>
                                      <p:to x="100000" y="60000"/>
                                    </p:animScale>
                                    <p:animScale>
                                      <p:cBhvr>
                                        <p:cTn id="90" dur="166" decel="50000">
                                          <p:stCondLst>
                                            <p:cond delay="676"/>
                                          </p:stCondLst>
                                        </p:cTn>
                                        <p:tgtEl>
                                          <p:spTgt spid="24"/>
                                        </p:tgtEl>
                                      </p:cBhvr>
                                      <p:to x="100000" y="100000"/>
                                    </p:animScale>
                                    <p:animScale>
                                      <p:cBhvr>
                                        <p:cTn id="91" dur="26">
                                          <p:stCondLst>
                                            <p:cond delay="1312"/>
                                          </p:stCondLst>
                                        </p:cTn>
                                        <p:tgtEl>
                                          <p:spTgt spid="24"/>
                                        </p:tgtEl>
                                      </p:cBhvr>
                                      <p:to x="100000" y="80000"/>
                                    </p:animScale>
                                    <p:animScale>
                                      <p:cBhvr>
                                        <p:cTn id="92" dur="166" decel="50000">
                                          <p:stCondLst>
                                            <p:cond delay="1338"/>
                                          </p:stCondLst>
                                        </p:cTn>
                                        <p:tgtEl>
                                          <p:spTgt spid="24"/>
                                        </p:tgtEl>
                                      </p:cBhvr>
                                      <p:to x="100000" y="100000"/>
                                    </p:animScale>
                                    <p:animScale>
                                      <p:cBhvr>
                                        <p:cTn id="93" dur="26">
                                          <p:stCondLst>
                                            <p:cond delay="1642"/>
                                          </p:stCondLst>
                                        </p:cTn>
                                        <p:tgtEl>
                                          <p:spTgt spid="24"/>
                                        </p:tgtEl>
                                      </p:cBhvr>
                                      <p:to x="100000" y="90000"/>
                                    </p:animScale>
                                    <p:animScale>
                                      <p:cBhvr>
                                        <p:cTn id="94" dur="166" decel="50000">
                                          <p:stCondLst>
                                            <p:cond delay="1668"/>
                                          </p:stCondLst>
                                        </p:cTn>
                                        <p:tgtEl>
                                          <p:spTgt spid="24"/>
                                        </p:tgtEl>
                                      </p:cBhvr>
                                      <p:to x="100000" y="100000"/>
                                    </p:animScale>
                                    <p:animScale>
                                      <p:cBhvr>
                                        <p:cTn id="95" dur="26">
                                          <p:stCondLst>
                                            <p:cond delay="1808"/>
                                          </p:stCondLst>
                                        </p:cTn>
                                        <p:tgtEl>
                                          <p:spTgt spid="24"/>
                                        </p:tgtEl>
                                      </p:cBhvr>
                                      <p:to x="100000" y="95000"/>
                                    </p:animScale>
                                    <p:animScale>
                                      <p:cBhvr>
                                        <p:cTn id="96" dur="166" decel="50000">
                                          <p:stCondLst>
                                            <p:cond delay="1834"/>
                                          </p:stCondLst>
                                        </p:cTn>
                                        <p:tgtEl>
                                          <p:spTgt spid="24"/>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800" decel="100000"/>
                                        <p:tgtEl>
                                          <p:spTgt spid="40"/>
                                        </p:tgtEl>
                                      </p:cBhvr>
                                    </p:animEffect>
                                    <p:anim calcmode="lin" valueType="num">
                                      <p:cBhvr>
                                        <p:cTn id="102" dur="800" decel="100000" fill="hold"/>
                                        <p:tgtEl>
                                          <p:spTgt spid="40"/>
                                        </p:tgtEl>
                                        <p:attrNameLst>
                                          <p:attrName>style.rotation</p:attrName>
                                        </p:attrNameLst>
                                      </p:cBhvr>
                                      <p:tavLst>
                                        <p:tav tm="0">
                                          <p:val>
                                            <p:fltVal val="-90"/>
                                          </p:val>
                                        </p:tav>
                                        <p:tav tm="100000">
                                          <p:val>
                                            <p:fltVal val="0"/>
                                          </p:val>
                                        </p:tav>
                                      </p:tavLst>
                                    </p:anim>
                                    <p:anim calcmode="lin" valueType="num">
                                      <p:cBhvr>
                                        <p:cTn id="103" dur="800" decel="100000" fill="hold"/>
                                        <p:tgtEl>
                                          <p:spTgt spid="40"/>
                                        </p:tgtEl>
                                        <p:attrNameLst>
                                          <p:attrName>ppt_x</p:attrName>
                                        </p:attrNameLst>
                                      </p:cBhvr>
                                      <p:tavLst>
                                        <p:tav tm="0">
                                          <p:val>
                                            <p:strVal val="#ppt_x+0.4"/>
                                          </p:val>
                                        </p:tav>
                                        <p:tav tm="100000">
                                          <p:val>
                                            <p:strVal val="#ppt_x-0.05"/>
                                          </p:val>
                                        </p:tav>
                                      </p:tavLst>
                                    </p:anim>
                                    <p:anim calcmode="lin" valueType="num">
                                      <p:cBhvr>
                                        <p:cTn id="104" dur="800" decel="100000" fill="hold"/>
                                        <p:tgtEl>
                                          <p:spTgt spid="40"/>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107" presetID="30"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800" decel="100000"/>
                                        <p:tgtEl>
                                          <p:spTgt spid="26"/>
                                        </p:tgtEl>
                                      </p:cBhvr>
                                    </p:animEffect>
                                    <p:anim calcmode="lin" valueType="num">
                                      <p:cBhvr>
                                        <p:cTn id="110" dur="800" decel="100000" fill="hold"/>
                                        <p:tgtEl>
                                          <p:spTgt spid="26"/>
                                        </p:tgtEl>
                                        <p:attrNameLst>
                                          <p:attrName>style.rotation</p:attrName>
                                        </p:attrNameLst>
                                      </p:cBhvr>
                                      <p:tavLst>
                                        <p:tav tm="0">
                                          <p:val>
                                            <p:fltVal val="-90"/>
                                          </p:val>
                                        </p:tav>
                                        <p:tav tm="100000">
                                          <p:val>
                                            <p:fltVal val="0"/>
                                          </p:val>
                                        </p:tav>
                                      </p:tavLst>
                                    </p:anim>
                                    <p:anim calcmode="lin" valueType="num">
                                      <p:cBhvr>
                                        <p:cTn id="111" dur="800" decel="100000" fill="hold"/>
                                        <p:tgtEl>
                                          <p:spTgt spid="26"/>
                                        </p:tgtEl>
                                        <p:attrNameLst>
                                          <p:attrName>ppt_x</p:attrName>
                                        </p:attrNameLst>
                                      </p:cBhvr>
                                      <p:tavLst>
                                        <p:tav tm="0">
                                          <p:val>
                                            <p:strVal val="#ppt_x+0.4"/>
                                          </p:val>
                                        </p:tav>
                                        <p:tav tm="100000">
                                          <p:val>
                                            <p:strVal val="#ppt_x-0.05"/>
                                          </p:val>
                                        </p:tav>
                                      </p:tavLst>
                                    </p:anim>
                                    <p:anim calcmode="lin" valueType="num">
                                      <p:cBhvr>
                                        <p:cTn id="112" dur="800" decel="100000" fill="hold"/>
                                        <p:tgtEl>
                                          <p:spTgt spid="26"/>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800" decel="100000"/>
                                        <p:tgtEl>
                                          <p:spTgt spid="42"/>
                                        </p:tgtEl>
                                      </p:cBhvr>
                                    </p:animEffect>
                                    <p:anim calcmode="lin" valueType="num">
                                      <p:cBhvr>
                                        <p:cTn id="120" dur="800" decel="100000" fill="hold"/>
                                        <p:tgtEl>
                                          <p:spTgt spid="42"/>
                                        </p:tgtEl>
                                        <p:attrNameLst>
                                          <p:attrName>style.rotation</p:attrName>
                                        </p:attrNameLst>
                                      </p:cBhvr>
                                      <p:tavLst>
                                        <p:tav tm="0">
                                          <p:val>
                                            <p:fltVal val="-90"/>
                                          </p:val>
                                        </p:tav>
                                        <p:tav tm="100000">
                                          <p:val>
                                            <p:fltVal val="0"/>
                                          </p:val>
                                        </p:tav>
                                      </p:tavLst>
                                    </p:anim>
                                    <p:anim calcmode="lin" valueType="num">
                                      <p:cBhvr>
                                        <p:cTn id="121" dur="800" decel="100000" fill="hold"/>
                                        <p:tgtEl>
                                          <p:spTgt spid="42"/>
                                        </p:tgtEl>
                                        <p:attrNameLst>
                                          <p:attrName>ppt_x</p:attrName>
                                        </p:attrNameLst>
                                      </p:cBhvr>
                                      <p:tavLst>
                                        <p:tav tm="0">
                                          <p:val>
                                            <p:strVal val="#ppt_x+0.4"/>
                                          </p:val>
                                        </p:tav>
                                        <p:tav tm="100000">
                                          <p:val>
                                            <p:strVal val="#ppt_x-0.05"/>
                                          </p:val>
                                        </p:tav>
                                      </p:tavLst>
                                    </p:anim>
                                    <p:anim calcmode="lin" valueType="num">
                                      <p:cBhvr>
                                        <p:cTn id="122" dur="800" decel="100000" fill="hold"/>
                                        <p:tgtEl>
                                          <p:spTgt spid="42"/>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125" presetID="30"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800" decel="100000"/>
                                        <p:tgtEl>
                                          <p:spTgt spid="7"/>
                                        </p:tgtEl>
                                      </p:cBhvr>
                                    </p:animEffect>
                                    <p:anim calcmode="lin" valueType="num">
                                      <p:cBhvr>
                                        <p:cTn id="128" dur="800" decel="100000" fill="hold"/>
                                        <p:tgtEl>
                                          <p:spTgt spid="7"/>
                                        </p:tgtEl>
                                        <p:attrNameLst>
                                          <p:attrName>style.rotation</p:attrName>
                                        </p:attrNameLst>
                                      </p:cBhvr>
                                      <p:tavLst>
                                        <p:tav tm="0">
                                          <p:val>
                                            <p:fltVal val="-90"/>
                                          </p:val>
                                        </p:tav>
                                        <p:tav tm="100000">
                                          <p:val>
                                            <p:fltVal val="0"/>
                                          </p:val>
                                        </p:tav>
                                      </p:tavLst>
                                    </p:anim>
                                    <p:anim calcmode="lin" valueType="num">
                                      <p:cBhvr>
                                        <p:cTn id="129" dur="800" decel="100000" fill="hold"/>
                                        <p:tgtEl>
                                          <p:spTgt spid="7"/>
                                        </p:tgtEl>
                                        <p:attrNameLst>
                                          <p:attrName>ppt_x</p:attrName>
                                        </p:attrNameLst>
                                      </p:cBhvr>
                                      <p:tavLst>
                                        <p:tav tm="0">
                                          <p:val>
                                            <p:strVal val="#ppt_x+0.4"/>
                                          </p:val>
                                        </p:tav>
                                        <p:tav tm="100000">
                                          <p:val>
                                            <p:strVal val="#ppt_x-0.05"/>
                                          </p:val>
                                        </p:tav>
                                      </p:tavLst>
                                    </p:anim>
                                    <p:anim calcmode="lin" valueType="num">
                                      <p:cBhvr>
                                        <p:cTn id="130" dur="800" decel="100000" fill="hold"/>
                                        <p:tgtEl>
                                          <p:spTgt spid="7"/>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0" presetClass="entr" presetSubtype="0"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800" decel="100000"/>
                                        <p:tgtEl>
                                          <p:spTgt spid="44"/>
                                        </p:tgtEl>
                                      </p:cBhvr>
                                    </p:animEffect>
                                    <p:anim calcmode="lin" valueType="num">
                                      <p:cBhvr>
                                        <p:cTn id="138" dur="800" decel="100000" fill="hold"/>
                                        <p:tgtEl>
                                          <p:spTgt spid="44"/>
                                        </p:tgtEl>
                                        <p:attrNameLst>
                                          <p:attrName>style.rotation</p:attrName>
                                        </p:attrNameLst>
                                      </p:cBhvr>
                                      <p:tavLst>
                                        <p:tav tm="0">
                                          <p:val>
                                            <p:fltVal val="-90"/>
                                          </p:val>
                                        </p:tav>
                                        <p:tav tm="100000">
                                          <p:val>
                                            <p:fltVal val="0"/>
                                          </p:val>
                                        </p:tav>
                                      </p:tavLst>
                                    </p:anim>
                                    <p:anim calcmode="lin" valueType="num">
                                      <p:cBhvr>
                                        <p:cTn id="139" dur="800" decel="100000" fill="hold"/>
                                        <p:tgtEl>
                                          <p:spTgt spid="44"/>
                                        </p:tgtEl>
                                        <p:attrNameLst>
                                          <p:attrName>ppt_x</p:attrName>
                                        </p:attrNameLst>
                                      </p:cBhvr>
                                      <p:tavLst>
                                        <p:tav tm="0">
                                          <p:val>
                                            <p:strVal val="#ppt_x+0.4"/>
                                          </p:val>
                                        </p:tav>
                                        <p:tav tm="100000">
                                          <p:val>
                                            <p:strVal val="#ppt_x-0.05"/>
                                          </p:val>
                                        </p:tav>
                                      </p:tavLst>
                                    </p:anim>
                                    <p:anim calcmode="lin" valueType="num">
                                      <p:cBhvr>
                                        <p:cTn id="140" dur="800" decel="100000" fill="hold"/>
                                        <p:tgtEl>
                                          <p:spTgt spid="44"/>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par>
                                <p:cTn id="143" presetID="30" presetClass="entr" presetSubtype="0" fill="hold" grpId="0" nodeType="with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800" decel="100000"/>
                                        <p:tgtEl>
                                          <p:spTgt spid="8"/>
                                        </p:tgtEl>
                                      </p:cBhvr>
                                    </p:animEffect>
                                    <p:anim calcmode="lin" valueType="num">
                                      <p:cBhvr>
                                        <p:cTn id="146" dur="800" decel="100000" fill="hold"/>
                                        <p:tgtEl>
                                          <p:spTgt spid="8"/>
                                        </p:tgtEl>
                                        <p:attrNameLst>
                                          <p:attrName>style.rotation</p:attrName>
                                        </p:attrNameLst>
                                      </p:cBhvr>
                                      <p:tavLst>
                                        <p:tav tm="0">
                                          <p:val>
                                            <p:fltVal val="-90"/>
                                          </p:val>
                                        </p:tav>
                                        <p:tav tm="100000">
                                          <p:val>
                                            <p:fltVal val="0"/>
                                          </p:val>
                                        </p:tav>
                                      </p:tavLst>
                                    </p:anim>
                                    <p:anim calcmode="lin" valueType="num">
                                      <p:cBhvr>
                                        <p:cTn id="147" dur="800" decel="100000" fill="hold"/>
                                        <p:tgtEl>
                                          <p:spTgt spid="8"/>
                                        </p:tgtEl>
                                        <p:attrNameLst>
                                          <p:attrName>ppt_x</p:attrName>
                                        </p:attrNameLst>
                                      </p:cBhvr>
                                      <p:tavLst>
                                        <p:tav tm="0">
                                          <p:val>
                                            <p:strVal val="#ppt_x+0.4"/>
                                          </p:val>
                                        </p:tav>
                                        <p:tav tm="100000">
                                          <p:val>
                                            <p:strVal val="#ppt_x-0.05"/>
                                          </p:val>
                                        </p:tav>
                                      </p:tavLst>
                                    </p:anim>
                                    <p:anim calcmode="lin" valueType="num">
                                      <p:cBhvr>
                                        <p:cTn id="148" dur="800" decel="100000" fill="hold"/>
                                        <p:tgtEl>
                                          <p:spTgt spid="8"/>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30" presetClass="entr" presetSubtype="0"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fade">
                                      <p:cBhvr>
                                        <p:cTn id="155" dur="800" decel="100000"/>
                                        <p:tgtEl>
                                          <p:spTgt spid="30"/>
                                        </p:tgtEl>
                                      </p:cBhvr>
                                    </p:animEffect>
                                    <p:anim calcmode="lin" valueType="num">
                                      <p:cBhvr>
                                        <p:cTn id="156" dur="800" decel="100000" fill="hold"/>
                                        <p:tgtEl>
                                          <p:spTgt spid="30"/>
                                        </p:tgtEl>
                                        <p:attrNameLst>
                                          <p:attrName>style.rotation</p:attrName>
                                        </p:attrNameLst>
                                      </p:cBhvr>
                                      <p:tavLst>
                                        <p:tav tm="0">
                                          <p:val>
                                            <p:fltVal val="-90"/>
                                          </p:val>
                                        </p:tav>
                                        <p:tav tm="100000">
                                          <p:val>
                                            <p:fltVal val="0"/>
                                          </p:val>
                                        </p:tav>
                                      </p:tavLst>
                                    </p:anim>
                                    <p:anim calcmode="lin" valueType="num">
                                      <p:cBhvr>
                                        <p:cTn id="157" dur="800" decel="100000" fill="hold"/>
                                        <p:tgtEl>
                                          <p:spTgt spid="30"/>
                                        </p:tgtEl>
                                        <p:attrNameLst>
                                          <p:attrName>ppt_x</p:attrName>
                                        </p:attrNameLst>
                                      </p:cBhvr>
                                      <p:tavLst>
                                        <p:tav tm="0">
                                          <p:val>
                                            <p:strVal val="#ppt_x+0.4"/>
                                          </p:val>
                                        </p:tav>
                                        <p:tav tm="100000">
                                          <p:val>
                                            <p:strVal val="#ppt_x-0.05"/>
                                          </p:val>
                                        </p:tav>
                                      </p:tavLst>
                                    </p:anim>
                                    <p:anim calcmode="lin" valueType="num">
                                      <p:cBhvr>
                                        <p:cTn id="158" dur="800" decel="100000" fill="hold"/>
                                        <p:tgtEl>
                                          <p:spTgt spid="30"/>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30" presetClass="entr" presetSubtype="0" fill="hold" grpId="0" nodeType="click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fade">
                                      <p:cBhvr>
                                        <p:cTn id="165" dur="800" decel="100000"/>
                                        <p:tgtEl>
                                          <p:spTgt spid="43"/>
                                        </p:tgtEl>
                                      </p:cBhvr>
                                    </p:animEffect>
                                    <p:anim calcmode="lin" valueType="num">
                                      <p:cBhvr>
                                        <p:cTn id="166" dur="800" decel="100000" fill="hold"/>
                                        <p:tgtEl>
                                          <p:spTgt spid="43"/>
                                        </p:tgtEl>
                                        <p:attrNameLst>
                                          <p:attrName>style.rotation</p:attrName>
                                        </p:attrNameLst>
                                      </p:cBhvr>
                                      <p:tavLst>
                                        <p:tav tm="0">
                                          <p:val>
                                            <p:fltVal val="-90"/>
                                          </p:val>
                                        </p:tav>
                                        <p:tav tm="100000">
                                          <p:val>
                                            <p:fltVal val="0"/>
                                          </p:val>
                                        </p:tav>
                                      </p:tavLst>
                                    </p:anim>
                                    <p:anim calcmode="lin" valueType="num">
                                      <p:cBhvr>
                                        <p:cTn id="167" dur="800" decel="100000" fill="hold"/>
                                        <p:tgtEl>
                                          <p:spTgt spid="43"/>
                                        </p:tgtEl>
                                        <p:attrNameLst>
                                          <p:attrName>ppt_x</p:attrName>
                                        </p:attrNameLst>
                                      </p:cBhvr>
                                      <p:tavLst>
                                        <p:tav tm="0">
                                          <p:val>
                                            <p:strVal val="#ppt_x+0.4"/>
                                          </p:val>
                                        </p:tav>
                                        <p:tav tm="100000">
                                          <p:val>
                                            <p:strVal val="#ppt_x-0.05"/>
                                          </p:val>
                                        </p:tav>
                                      </p:tavLst>
                                    </p:anim>
                                    <p:anim calcmode="lin" valueType="num">
                                      <p:cBhvr>
                                        <p:cTn id="168" dur="800" decel="100000" fill="hold"/>
                                        <p:tgtEl>
                                          <p:spTgt spid="43"/>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par>
                                <p:cTn id="171" presetID="30" presetClass="entr" presetSubtype="0" fill="hold" nodeType="with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fade">
                                      <p:cBhvr>
                                        <p:cTn id="173" dur="800" decel="100000"/>
                                        <p:tgtEl>
                                          <p:spTgt spid="38"/>
                                        </p:tgtEl>
                                      </p:cBhvr>
                                    </p:animEffect>
                                    <p:anim calcmode="lin" valueType="num">
                                      <p:cBhvr>
                                        <p:cTn id="174" dur="800" decel="100000" fill="hold"/>
                                        <p:tgtEl>
                                          <p:spTgt spid="38"/>
                                        </p:tgtEl>
                                        <p:attrNameLst>
                                          <p:attrName>style.rotation</p:attrName>
                                        </p:attrNameLst>
                                      </p:cBhvr>
                                      <p:tavLst>
                                        <p:tav tm="0">
                                          <p:val>
                                            <p:fltVal val="-90"/>
                                          </p:val>
                                        </p:tav>
                                        <p:tav tm="100000">
                                          <p:val>
                                            <p:fltVal val="0"/>
                                          </p:val>
                                        </p:tav>
                                      </p:tavLst>
                                    </p:anim>
                                    <p:anim calcmode="lin" valueType="num">
                                      <p:cBhvr>
                                        <p:cTn id="175" dur="800" decel="100000" fill="hold"/>
                                        <p:tgtEl>
                                          <p:spTgt spid="38"/>
                                        </p:tgtEl>
                                        <p:attrNameLst>
                                          <p:attrName>ppt_x</p:attrName>
                                        </p:attrNameLst>
                                      </p:cBhvr>
                                      <p:tavLst>
                                        <p:tav tm="0">
                                          <p:val>
                                            <p:strVal val="#ppt_x+0.4"/>
                                          </p:val>
                                        </p:tav>
                                        <p:tav tm="100000">
                                          <p:val>
                                            <p:strVal val="#ppt_x-0.05"/>
                                          </p:val>
                                        </p:tav>
                                      </p:tavLst>
                                    </p:anim>
                                    <p:anim calcmode="lin" valueType="num">
                                      <p:cBhvr>
                                        <p:cTn id="176" dur="800" decel="100000" fill="hold"/>
                                        <p:tgtEl>
                                          <p:spTgt spid="38"/>
                                        </p:tgtEl>
                                        <p:attrNameLst>
                                          <p:attrName>ppt_y</p:attrName>
                                        </p:attrNameLst>
                                      </p:cBhvr>
                                      <p:tavLst>
                                        <p:tav tm="0">
                                          <p:val>
                                            <p:strVal val="#ppt_y-0.4"/>
                                          </p:val>
                                        </p:tav>
                                        <p:tav tm="100000">
                                          <p:val>
                                            <p:strVal val="#ppt_y+0.1"/>
                                          </p:val>
                                        </p:tav>
                                      </p:tavLst>
                                    </p:anim>
                                    <p:anim calcmode="lin" valueType="num">
                                      <p:cBhvr>
                                        <p:cTn id="17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2"/>
                                        </p:tgtEl>
                                        <p:attrNameLst>
                                          <p:attrName>style.visibility</p:attrName>
                                        </p:attrNameLst>
                                      </p:cBhvr>
                                      <p:to>
                                        <p:strVal val="visible"/>
                                      </p:to>
                                    </p:set>
                                    <p:anim calcmode="lin" valueType="num">
                                      <p:cBhvr additive="base">
                                        <p:cTn id="183" dur="500" fill="hold"/>
                                        <p:tgtEl>
                                          <p:spTgt spid="12"/>
                                        </p:tgtEl>
                                        <p:attrNameLst>
                                          <p:attrName>ppt_x</p:attrName>
                                        </p:attrNameLst>
                                      </p:cBhvr>
                                      <p:tavLst>
                                        <p:tav tm="0">
                                          <p:val>
                                            <p:strVal val="#ppt_x"/>
                                          </p:val>
                                        </p:tav>
                                        <p:tav tm="100000">
                                          <p:val>
                                            <p:strVal val="#ppt_x"/>
                                          </p:val>
                                        </p:tav>
                                      </p:tavLst>
                                    </p:anim>
                                    <p:anim calcmode="lin" valueType="num">
                                      <p:cBhvr additive="base">
                                        <p:cTn id="1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30" presetClass="entr" presetSubtype="0" fill="hold" grpId="0" nodeType="clickEffect">
                                  <p:stCondLst>
                                    <p:cond delay="0"/>
                                  </p:stCondLst>
                                  <p:childTnLst>
                                    <p:set>
                                      <p:cBhvr>
                                        <p:cTn id="188" dur="1" fill="hold">
                                          <p:stCondLst>
                                            <p:cond delay="0"/>
                                          </p:stCondLst>
                                        </p:cTn>
                                        <p:tgtEl>
                                          <p:spTgt spid="50"/>
                                        </p:tgtEl>
                                        <p:attrNameLst>
                                          <p:attrName>style.visibility</p:attrName>
                                        </p:attrNameLst>
                                      </p:cBhvr>
                                      <p:to>
                                        <p:strVal val="visible"/>
                                      </p:to>
                                    </p:set>
                                    <p:animEffect transition="in" filter="fade">
                                      <p:cBhvr>
                                        <p:cTn id="189" dur="800" decel="100000"/>
                                        <p:tgtEl>
                                          <p:spTgt spid="50"/>
                                        </p:tgtEl>
                                      </p:cBhvr>
                                    </p:animEffect>
                                    <p:anim calcmode="lin" valueType="num">
                                      <p:cBhvr>
                                        <p:cTn id="190" dur="800" decel="100000" fill="hold"/>
                                        <p:tgtEl>
                                          <p:spTgt spid="50"/>
                                        </p:tgtEl>
                                        <p:attrNameLst>
                                          <p:attrName>style.rotation</p:attrName>
                                        </p:attrNameLst>
                                      </p:cBhvr>
                                      <p:tavLst>
                                        <p:tav tm="0">
                                          <p:val>
                                            <p:fltVal val="-90"/>
                                          </p:val>
                                        </p:tav>
                                        <p:tav tm="100000">
                                          <p:val>
                                            <p:fltVal val="0"/>
                                          </p:val>
                                        </p:tav>
                                      </p:tavLst>
                                    </p:anim>
                                    <p:anim calcmode="lin" valueType="num">
                                      <p:cBhvr>
                                        <p:cTn id="191" dur="800" decel="100000" fill="hold"/>
                                        <p:tgtEl>
                                          <p:spTgt spid="50"/>
                                        </p:tgtEl>
                                        <p:attrNameLst>
                                          <p:attrName>ppt_x</p:attrName>
                                        </p:attrNameLst>
                                      </p:cBhvr>
                                      <p:tavLst>
                                        <p:tav tm="0">
                                          <p:val>
                                            <p:strVal val="#ppt_x+0.4"/>
                                          </p:val>
                                        </p:tav>
                                        <p:tav tm="100000">
                                          <p:val>
                                            <p:strVal val="#ppt_x-0.05"/>
                                          </p:val>
                                        </p:tav>
                                      </p:tavLst>
                                    </p:anim>
                                    <p:anim calcmode="lin" valueType="num">
                                      <p:cBhvr>
                                        <p:cTn id="192" dur="800" decel="100000" fill="hold"/>
                                        <p:tgtEl>
                                          <p:spTgt spid="50"/>
                                        </p:tgtEl>
                                        <p:attrNameLst>
                                          <p:attrName>ppt_y</p:attrName>
                                        </p:attrNameLst>
                                      </p:cBhvr>
                                      <p:tavLst>
                                        <p:tav tm="0">
                                          <p:val>
                                            <p:strVal val="#ppt_y-0.4"/>
                                          </p:val>
                                        </p:tav>
                                        <p:tav tm="100000">
                                          <p:val>
                                            <p:strVal val="#ppt_y+0.1"/>
                                          </p:val>
                                        </p:tav>
                                      </p:tavLst>
                                    </p:anim>
                                    <p:anim calcmode="lin" valueType="num">
                                      <p:cBhvr>
                                        <p:cTn id="193"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94"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par>
                                <p:cTn id="195" presetID="30" presetClass="entr" presetSubtype="0" fill="hold"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800" decel="100000"/>
                                        <p:tgtEl>
                                          <p:spTgt spid="49"/>
                                        </p:tgtEl>
                                      </p:cBhvr>
                                    </p:animEffect>
                                    <p:anim calcmode="lin" valueType="num">
                                      <p:cBhvr>
                                        <p:cTn id="198" dur="800" decel="100000" fill="hold"/>
                                        <p:tgtEl>
                                          <p:spTgt spid="49"/>
                                        </p:tgtEl>
                                        <p:attrNameLst>
                                          <p:attrName>style.rotation</p:attrName>
                                        </p:attrNameLst>
                                      </p:cBhvr>
                                      <p:tavLst>
                                        <p:tav tm="0">
                                          <p:val>
                                            <p:fltVal val="-90"/>
                                          </p:val>
                                        </p:tav>
                                        <p:tav tm="100000">
                                          <p:val>
                                            <p:fltVal val="0"/>
                                          </p:val>
                                        </p:tav>
                                      </p:tavLst>
                                    </p:anim>
                                    <p:anim calcmode="lin" valueType="num">
                                      <p:cBhvr>
                                        <p:cTn id="199" dur="800" decel="100000" fill="hold"/>
                                        <p:tgtEl>
                                          <p:spTgt spid="49"/>
                                        </p:tgtEl>
                                        <p:attrNameLst>
                                          <p:attrName>ppt_x</p:attrName>
                                        </p:attrNameLst>
                                      </p:cBhvr>
                                      <p:tavLst>
                                        <p:tav tm="0">
                                          <p:val>
                                            <p:strVal val="#ppt_x+0.4"/>
                                          </p:val>
                                        </p:tav>
                                        <p:tav tm="100000">
                                          <p:val>
                                            <p:strVal val="#ppt_x-0.05"/>
                                          </p:val>
                                        </p:tav>
                                      </p:tavLst>
                                    </p:anim>
                                    <p:anim calcmode="lin" valueType="num">
                                      <p:cBhvr>
                                        <p:cTn id="200" dur="800" decel="100000" fill="hold"/>
                                        <p:tgtEl>
                                          <p:spTgt spid="49"/>
                                        </p:tgtEl>
                                        <p:attrNameLst>
                                          <p:attrName>ppt_y</p:attrName>
                                        </p:attrNameLst>
                                      </p:cBhvr>
                                      <p:tavLst>
                                        <p:tav tm="0">
                                          <p:val>
                                            <p:strVal val="#ppt_y-0.4"/>
                                          </p:val>
                                        </p:tav>
                                        <p:tav tm="100000">
                                          <p:val>
                                            <p:strVal val="#ppt_y+0.1"/>
                                          </p:val>
                                        </p:tav>
                                      </p:tavLst>
                                    </p:anim>
                                    <p:anim calcmode="lin" valueType="num">
                                      <p:cBhvr>
                                        <p:cTn id="201"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02"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30" presetClass="entr" presetSubtype="0" fill="hold" grpId="0" nodeType="clickEffect">
                                  <p:stCondLst>
                                    <p:cond delay="0"/>
                                  </p:stCondLst>
                                  <p:childTnLst>
                                    <p:set>
                                      <p:cBhvr>
                                        <p:cTn id="206" dur="1" fill="hold">
                                          <p:stCondLst>
                                            <p:cond delay="0"/>
                                          </p:stCondLst>
                                        </p:cTn>
                                        <p:tgtEl>
                                          <p:spTgt spid="11"/>
                                        </p:tgtEl>
                                        <p:attrNameLst>
                                          <p:attrName>style.visibility</p:attrName>
                                        </p:attrNameLst>
                                      </p:cBhvr>
                                      <p:to>
                                        <p:strVal val="visible"/>
                                      </p:to>
                                    </p:set>
                                    <p:animEffect transition="in" filter="fade">
                                      <p:cBhvr>
                                        <p:cTn id="207" dur="800" decel="100000"/>
                                        <p:tgtEl>
                                          <p:spTgt spid="11"/>
                                        </p:tgtEl>
                                      </p:cBhvr>
                                    </p:animEffect>
                                    <p:anim calcmode="lin" valueType="num">
                                      <p:cBhvr>
                                        <p:cTn id="208" dur="800" decel="100000" fill="hold"/>
                                        <p:tgtEl>
                                          <p:spTgt spid="11"/>
                                        </p:tgtEl>
                                        <p:attrNameLst>
                                          <p:attrName>style.rotation</p:attrName>
                                        </p:attrNameLst>
                                      </p:cBhvr>
                                      <p:tavLst>
                                        <p:tav tm="0">
                                          <p:val>
                                            <p:fltVal val="-90"/>
                                          </p:val>
                                        </p:tav>
                                        <p:tav tm="100000">
                                          <p:val>
                                            <p:fltVal val="0"/>
                                          </p:val>
                                        </p:tav>
                                      </p:tavLst>
                                    </p:anim>
                                    <p:anim calcmode="lin" valueType="num">
                                      <p:cBhvr>
                                        <p:cTn id="209" dur="800" decel="100000" fill="hold"/>
                                        <p:tgtEl>
                                          <p:spTgt spid="11"/>
                                        </p:tgtEl>
                                        <p:attrNameLst>
                                          <p:attrName>ppt_x</p:attrName>
                                        </p:attrNameLst>
                                      </p:cBhvr>
                                      <p:tavLst>
                                        <p:tav tm="0">
                                          <p:val>
                                            <p:strVal val="#ppt_x+0.4"/>
                                          </p:val>
                                        </p:tav>
                                        <p:tav tm="100000">
                                          <p:val>
                                            <p:strVal val="#ppt_x-0.05"/>
                                          </p:val>
                                        </p:tav>
                                      </p:tavLst>
                                    </p:anim>
                                    <p:anim calcmode="lin" valueType="num">
                                      <p:cBhvr>
                                        <p:cTn id="210" dur="800" decel="100000" fill="hold"/>
                                        <p:tgtEl>
                                          <p:spTgt spid="11"/>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30" presetClass="entr" presetSubtype="0" fill="hold" grpId="0" nodeType="clickEffect">
                                  <p:stCondLst>
                                    <p:cond delay="0"/>
                                  </p:stCondLst>
                                  <p:childTnLst>
                                    <p:set>
                                      <p:cBhvr>
                                        <p:cTn id="216" dur="1" fill="hold">
                                          <p:stCondLst>
                                            <p:cond delay="0"/>
                                          </p:stCondLst>
                                        </p:cTn>
                                        <p:tgtEl>
                                          <p:spTgt spid="45"/>
                                        </p:tgtEl>
                                        <p:attrNameLst>
                                          <p:attrName>style.visibility</p:attrName>
                                        </p:attrNameLst>
                                      </p:cBhvr>
                                      <p:to>
                                        <p:strVal val="visible"/>
                                      </p:to>
                                    </p:set>
                                    <p:animEffect transition="in" filter="fade">
                                      <p:cBhvr>
                                        <p:cTn id="217" dur="800" decel="100000"/>
                                        <p:tgtEl>
                                          <p:spTgt spid="45"/>
                                        </p:tgtEl>
                                      </p:cBhvr>
                                    </p:animEffect>
                                    <p:anim calcmode="lin" valueType="num">
                                      <p:cBhvr>
                                        <p:cTn id="218" dur="800" decel="100000" fill="hold"/>
                                        <p:tgtEl>
                                          <p:spTgt spid="45"/>
                                        </p:tgtEl>
                                        <p:attrNameLst>
                                          <p:attrName>style.rotation</p:attrName>
                                        </p:attrNameLst>
                                      </p:cBhvr>
                                      <p:tavLst>
                                        <p:tav tm="0">
                                          <p:val>
                                            <p:fltVal val="-90"/>
                                          </p:val>
                                        </p:tav>
                                        <p:tav tm="100000">
                                          <p:val>
                                            <p:fltVal val="0"/>
                                          </p:val>
                                        </p:tav>
                                      </p:tavLst>
                                    </p:anim>
                                    <p:anim calcmode="lin" valueType="num">
                                      <p:cBhvr>
                                        <p:cTn id="219" dur="800" decel="100000" fill="hold"/>
                                        <p:tgtEl>
                                          <p:spTgt spid="45"/>
                                        </p:tgtEl>
                                        <p:attrNameLst>
                                          <p:attrName>ppt_x</p:attrName>
                                        </p:attrNameLst>
                                      </p:cBhvr>
                                      <p:tavLst>
                                        <p:tav tm="0">
                                          <p:val>
                                            <p:strVal val="#ppt_x+0.4"/>
                                          </p:val>
                                        </p:tav>
                                        <p:tav tm="100000">
                                          <p:val>
                                            <p:strVal val="#ppt_x-0.05"/>
                                          </p:val>
                                        </p:tav>
                                      </p:tavLst>
                                    </p:anim>
                                    <p:anim calcmode="lin" valueType="num">
                                      <p:cBhvr>
                                        <p:cTn id="220" dur="800" decel="100000" fill="hold"/>
                                        <p:tgtEl>
                                          <p:spTgt spid="45"/>
                                        </p:tgtEl>
                                        <p:attrNameLst>
                                          <p:attrName>ppt_y</p:attrName>
                                        </p:attrNameLst>
                                      </p:cBhvr>
                                      <p:tavLst>
                                        <p:tav tm="0">
                                          <p:val>
                                            <p:strVal val="#ppt_y-0.4"/>
                                          </p:val>
                                        </p:tav>
                                        <p:tav tm="100000">
                                          <p:val>
                                            <p:strVal val="#ppt_y+0.1"/>
                                          </p:val>
                                        </p:tav>
                                      </p:tavLst>
                                    </p:anim>
                                    <p:anim calcmode="lin" valueType="num">
                                      <p:cBhvr>
                                        <p:cTn id="22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22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par>
                                <p:cTn id="223" presetID="30" presetClass="entr" presetSubtype="0" fill="hold" grpId="0" nodeType="with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fade">
                                      <p:cBhvr>
                                        <p:cTn id="225" dur="800" decel="100000"/>
                                        <p:tgtEl>
                                          <p:spTgt spid="10"/>
                                        </p:tgtEl>
                                      </p:cBhvr>
                                    </p:animEffect>
                                    <p:anim calcmode="lin" valueType="num">
                                      <p:cBhvr>
                                        <p:cTn id="226" dur="800" decel="100000" fill="hold"/>
                                        <p:tgtEl>
                                          <p:spTgt spid="10"/>
                                        </p:tgtEl>
                                        <p:attrNameLst>
                                          <p:attrName>style.rotation</p:attrName>
                                        </p:attrNameLst>
                                      </p:cBhvr>
                                      <p:tavLst>
                                        <p:tav tm="0">
                                          <p:val>
                                            <p:fltVal val="-90"/>
                                          </p:val>
                                        </p:tav>
                                        <p:tav tm="100000">
                                          <p:val>
                                            <p:fltVal val="0"/>
                                          </p:val>
                                        </p:tav>
                                      </p:tavLst>
                                    </p:anim>
                                    <p:anim calcmode="lin" valueType="num">
                                      <p:cBhvr>
                                        <p:cTn id="227" dur="800" decel="100000" fill="hold"/>
                                        <p:tgtEl>
                                          <p:spTgt spid="10"/>
                                        </p:tgtEl>
                                        <p:attrNameLst>
                                          <p:attrName>ppt_x</p:attrName>
                                        </p:attrNameLst>
                                      </p:cBhvr>
                                      <p:tavLst>
                                        <p:tav tm="0">
                                          <p:val>
                                            <p:strVal val="#ppt_x+0.4"/>
                                          </p:val>
                                        </p:tav>
                                        <p:tav tm="100000">
                                          <p:val>
                                            <p:strVal val="#ppt_x-0.05"/>
                                          </p:val>
                                        </p:tav>
                                      </p:tavLst>
                                    </p:anim>
                                    <p:anim calcmode="lin" valueType="num">
                                      <p:cBhvr>
                                        <p:cTn id="228" dur="800" decel="100000" fill="hold"/>
                                        <p:tgtEl>
                                          <p:spTgt spid="10"/>
                                        </p:tgtEl>
                                        <p:attrNameLst>
                                          <p:attrName>ppt_y</p:attrName>
                                        </p:attrNameLst>
                                      </p:cBhvr>
                                      <p:tavLst>
                                        <p:tav tm="0">
                                          <p:val>
                                            <p:strVal val="#ppt_y-0.4"/>
                                          </p:val>
                                        </p:tav>
                                        <p:tav tm="100000">
                                          <p:val>
                                            <p:strVal val="#ppt_y+0.1"/>
                                          </p:val>
                                        </p:tav>
                                      </p:tavLst>
                                    </p:anim>
                                    <p:anim calcmode="lin" valueType="num">
                                      <p:cBhvr>
                                        <p:cTn id="2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30" presetClass="entr" presetSubtype="0" fill="hold" nodeType="click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800" decel="100000"/>
                                        <p:tgtEl>
                                          <p:spTgt spid="61"/>
                                        </p:tgtEl>
                                      </p:cBhvr>
                                    </p:animEffect>
                                    <p:anim calcmode="lin" valueType="num">
                                      <p:cBhvr>
                                        <p:cTn id="236" dur="800" decel="100000" fill="hold"/>
                                        <p:tgtEl>
                                          <p:spTgt spid="61"/>
                                        </p:tgtEl>
                                        <p:attrNameLst>
                                          <p:attrName>style.rotation</p:attrName>
                                        </p:attrNameLst>
                                      </p:cBhvr>
                                      <p:tavLst>
                                        <p:tav tm="0">
                                          <p:val>
                                            <p:fltVal val="-90"/>
                                          </p:val>
                                        </p:tav>
                                        <p:tav tm="100000">
                                          <p:val>
                                            <p:fltVal val="0"/>
                                          </p:val>
                                        </p:tav>
                                      </p:tavLst>
                                    </p:anim>
                                    <p:anim calcmode="lin" valueType="num">
                                      <p:cBhvr>
                                        <p:cTn id="237" dur="800" decel="100000" fill="hold"/>
                                        <p:tgtEl>
                                          <p:spTgt spid="61"/>
                                        </p:tgtEl>
                                        <p:attrNameLst>
                                          <p:attrName>ppt_x</p:attrName>
                                        </p:attrNameLst>
                                      </p:cBhvr>
                                      <p:tavLst>
                                        <p:tav tm="0">
                                          <p:val>
                                            <p:strVal val="#ppt_x+0.4"/>
                                          </p:val>
                                        </p:tav>
                                        <p:tav tm="100000">
                                          <p:val>
                                            <p:strVal val="#ppt_x-0.05"/>
                                          </p:val>
                                        </p:tav>
                                      </p:tavLst>
                                    </p:anim>
                                    <p:anim calcmode="lin" valueType="num">
                                      <p:cBhvr>
                                        <p:cTn id="238" dur="800" decel="100000" fill="hold"/>
                                        <p:tgtEl>
                                          <p:spTgt spid="61"/>
                                        </p:tgtEl>
                                        <p:attrNameLst>
                                          <p:attrName>ppt_y</p:attrName>
                                        </p:attrNameLst>
                                      </p:cBhvr>
                                      <p:tavLst>
                                        <p:tav tm="0">
                                          <p:val>
                                            <p:strVal val="#ppt_y-0.4"/>
                                          </p:val>
                                        </p:tav>
                                        <p:tav tm="100000">
                                          <p:val>
                                            <p:strVal val="#ppt_y+0.1"/>
                                          </p:val>
                                        </p:tav>
                                      </p:tavLst>
                                    </p:anim>
                                    <p:anim calcmode="lin" valueType="num">
                                      <p:cBhvr>
                                        <p:cTn id="239"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240"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39"/>
                                        </p:tgtEl>
                                        <p:attrNameLst>
                                          <p:attrName>style.visibility</p:attrName>
                                        </p:attrNameLst>
                                      </p:cBhvr>
                                      <p:to>
                                        <p:strVal val="visible"/>
                                      </p:to>
                                    </p:set>
                                    <p:anim calcmode="lin" valueType="num">
                                      <p:cBhvr additive="base">
                                        <p:cTn id="245" dur="500" fill="hold"/>
                                        <p:tgtEl>
                                          <p:spTgt spid="39"/>
                                        </p:tgtEl>
                                        <p:attrNameLst>
                                          <p:attrName>ppt_x</p:attrName>
                                        </p:attrNameLst>
                                      </p:cBhvr>
                                      <p:tavLst>
                                        <p:tav tm="0">
                                          <p:val>
                                            <p:strVal val="#ppt_x"/>
                                          </p:val>
                                        </p:tav>
                                        <p:tav tm="100000">
                                          <p:val>
                                            <p:strVal val="#ppt_x"/>
                                          </p:val>
                                        </p:tav>
                                      </p:tavLst>
                                    </p:anim>
                                    <p:anim calcmode="lin" valueType="num">
                                      <p:cBhvr additive="base">
                                        <p:cTn id="246" dur="500" fill="hold"/>
                                        <p:tgtEl>
                                          <p:spTgt spid="39"/>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63"/>
                                        </p:tgtEl>
                                        <p:attrNameLst>
                                          <p:attrName>style.visibility</p:attrName>
                                        </p:attrNameLst>
                                      </p:cBhvr>
                                      <p:to>
                                        <p:strVal val="visible"/>
                                      </p:to>
                                    </p:set>
                                    <p:anim calcmode="lin" valueType="num">
                                      <p:cBhvr additive="base">
                                        <p:cTn id="249" dur="500" fill="hold"/>
                                        <p:tgtEl>
                                          <p:spTgt spid="63"/>
                                        </p:tgtEl>
                                        <p:attrNameLst>
                                          <p:attrName>ppt_x</p:attrName>
                                        </p:attrNameLst>
                                      </p:cBhvr>
                                      <p:tavLst>
                                        <p:tav tm="0">
                                          <p:val>
                                            <p:strVal val="#ppt_x"/>
                                          </p:val>
                                        </p:tav>
                                        <p:tav tm="100000">
                                          <p:val>
                                            <p:strVal val="#ppt_x"/>
                                          </p:val>
                                        </p:tav>
                                      </p:tavLst>
                                    </p:anim>
                                    <p:anim calcmode="lin" valueType="num">
                                      <p:cBhvr additive="base">
                                        <p:cTn id="25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grpId="1" nodeType="clickEffect">
                                  <p:stCondLst>
                                    <p:cond delay="0"/>
                                  </p:stCondLst>
                                  <p:childTnLst>
                                    <p:set>
                                      <p:cBhvr>
                                        <p:cTn id="254" dur="1" fill="hold">
                                          <p:stCondLst>
                                            <p:cond delay="0"/>
                                          </p:stCondLst>
                                        </p:cTn>
                                        <p:tgtEl>
                                          <p:spTgt spid="12"/>
                                        </p:tgtEl>
                                        <p:attrNameLst>
                                          <p:attrName>style.visibility</p:attrName>
                                        </p:attrNameLst>
                                      </p:cBhvr>
                                      <p:to>
                                        <p:strVal val="visible"/>
                                      </p:to>
                                    </p:set>
                                    <p:anim calcmode="lin" valueType="num">
                                      <p:cBhvr additive="base">
                                        <p:cTn id="255" dur="500" fill="hold"/>
                                        <p:tgtEl>
                                          <p:spTgt spid="12"/>
                                        </p:tgtEl>
                                        <p:attrNameLst>
                                          <p:attrName>ppt_x</p:attrName>
                                        </p:attrNameLst>
                                      </p:cBhvr>
                                      <p:tavLst>
                                        <p:tav tm="0">
                                          <p:val>
                                            <p:strVal val="#ppt_x"/>
                                          </p:val>
                                        </p:tav>
                                        <p:tav tm="100000">
                                          <p:val>
                                            <p:strVal val="#ppt_x"/>
                                          </p:val>
                                        </p:tav>
                                      </p:tavLst>
                                    </p:anim>
                                    <p:anim calcmode="lin" valueType="num">
                                      <p:cBhvr additive="base">
                                        <p:cTn id="2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2" grpId="1" animBg="1"/>
      <p:bldP spid="24" grpId="0" animBg="1"/>
      <p:bldP spid="43" grpId="0" animBg="1"/>
      <p:bldP spid="50" grpId="0" animBg="1"/>
      <p:bldP spid="57" grpId="0"/>
      <p:bldP spid="57" grpId="1"/>
      <p:bldP spid="26" grpId="0" animBg="1"/>
      <p:bldP spid="39" grpId="0" animBg="1"/>
      <p:bldP spid="40" grpId="0" animBg="1"/>
      <p:bldP spid="42" grpId="0" animBg="1"/>
      <p:bldP spid="44" grpId="0" animBg="1"/>
      <p:bldP spid="4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696214" y="551362"/>
            <a:ext cx="714380" cy="5857916"/>
            <a:chOff x="696214" y="500042"/>
            <a:chExt cx="714380" cy="5857916"/>
          </a:xfrm>
        </p:grpSpPr>
        <p:sp>
          <p:nvSpPr>
            <p:cNvPr id="2" name="Flowchart: Magnetic Disk 1"/>
            <p:cNvSpPr/>
            <p:nvPr/>
          </p:nvSpPr>
          <p:spPr>
            <a:xfrm>
              <a:off x="875358" y="585789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3" name="Flowchart: Magnetic Disk 2"/>
            <p:cNvSpPr/>
            <p:nvPr/>
          </p:nvSpPr>
          <p:spPr>
            <a:xfrm>
              <a:off x="875358" y="564357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4" name="Flowchart: Magnetic Disk 3"/>
            <p:cNvSpPr/>
            <p:nvPr/>
          </p:nvSpPr>
          <p:spPr>
            <a:xfrm>
              <a:off x="875358" y="550070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5" name="Flowchart: Magnetic Disk 4"/>
            <p:cNvSpPr/>
            <p:nvPr/>
          </p:nvSpPr>
          <p:spPr>
            <a:xfrm>
              <a:off x="875358" y="528638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6" name="Flowchart: Magnetic Disk 5"/>
            <p:cNvSpPr/>
            <p:nvPr/>
          </p:nvSpPr>
          <p:spPr>
            <a:xfrm>
              <a:off x="875358" y="500063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7" name="Flowchart: Magnetic Disk 6"/>
            <p:cNvSpPr/>
            <p:nvPr/>
          </p:nvSpPr>
          <p:spPr>
            <a:xfrm>
              <a:off x="875358" y="478632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8" name="Flowchart: Magnetic Disk 7"/>
            <p:cNvSpPr/>
            <p:nvPr/>
          </p:nvSpPr>
          <p:spPr>
            <a:xfrm>
              <a:off x="875358" y="464344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9" name="Flowchart: Magnetic Disk 8"/>
            <p:cNvSpPr/>
            <p:nvPr/>
          </p:nvSpPr>
          <p:spPr>
            <a:xfrm>
              <a:off x="875358" y="442913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0" name="Flowchart: Magnetic Disk 9"/>
            <p:cNvSpPr/>
            <p:nvPr/>
          </p:nvSpPr>
          <p:spPr>
            <a:xfrm>
              <a:off x="875358" y="421481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1" name="Flowchart: Magnetic Disk 10"/>
            <p:cNvSpPr/>
            <p:nvPr/>
          </p:nvSpPr>
          <p:spPr>
            <a:xfrm>
              <a:off x="875358" y="400050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2" name="Flowchart: Magnetic Disk 11"/>
            <p:cNvSpPr/>
            <p:nvPr/>
          </p:nvSpPr>
          <p:spPr>
            <a:xfrm>
              <a:off x="875358" y="385762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3" name="Flowchart: Magnetic Disk 12"/>
            <p:cNvSpPr/>
            <p:nvPr/>
          </p:nvSpPr>
          <p:spPr>
            <a:xfrm>
              <a:off x="875358" y="364331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4" name="Flowchart: Magnetic Disk 13"/>
            <p:cNvSpPr/>
            <p:nvPr/>
          </p:nvSpPr>
          <p:spPr>
            <a:xfrm>
              <a:off x="875358" y="335756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5" name="Flowchart: Magnetic Disk 14"/>
            <p:cNvSpPr/>
            <p:nvPr/>
          </p:nvSpPr>
          <p:spPr>
            <a:xfrm>
              <a:off x="875358" y="314324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6" name="Flowchart: Magnetic Disk 15"/>
            <p:cNvSpPr/>
            <p:nvPr/>
          </p:nvSpPr>
          <p:spPr>
            <a:xfrm>
              <a:off x="875358" y="300037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7" name="Flowchart: Magnetic Disk 16"/>
            <p:cNvSpPr/>
            <p:nvPr/>
          </p:nvSpPr>
          <p:spPr>
            <a:xfrm>
              <a:off x="875358" y="278605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8" name="Flowchart: Magnetic Disk 17"/>
            <p:cNvSpPr/>
            <p:nvPr/>
          </p:nvSpPr>
          <p:spPr>
            <a:xfrm>
              <a:off x="875358" y="271462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19" name="Flowchart: Magnetic Disk 18"/>
            <p:cNvSpPr/>
            <p:nvPr/>
          </p:nvSpPr>
          <p:spPr>
            <a:xfrm>
              <a:off x="875358" y="250030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0" name="Flowchart: Magnetic Disk 19"/>
            <p:cNvSpPr/>
            <p:nvPr/>
          </p:nvSpPr>
          <p:spPr>
            <a:xfrm>
              <a:off x="875358" y="235743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1" name="Flowchart: Magnetic Disk 20"/>
            <p:cNvSpPr/>
            <p:nvPr/>
          </p:nvSpPr>
          <p:spPr>
            <a:xfrm>
              <a:off x="875358" y="214311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2" name="Flowchart: Magnetic Disk 21"/>
            <p:cNvSpPr/>
            <p:nvPr/>
          </p:nvSpPr>
          <p:spPr>
            <a:xfrm>
              <a:off x="875358" y="192880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3" name="Flowchart: Magnetic Disk 22"/>
            <p:cNvSpPr/>
            <p:nvPr/>
          </p:nvSpPr>
          <p:spPr>
            <a:xfrm>
              <a:off x="875358" y="171448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4" name="Flowchart: Magnetic Disk 23"/>
            <p:cNvSpPr/>
            <p:nvPr/>
          </p:nvSpPr>
          <p:spPr>
            <a:xfrm>
              <a:off x="875358" y="157161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5" name="Flowchart: Magnetic Disk 24"/>
            <p:cNvSpPr/>
            <p:nvPr/>
          </p:nvSpPr>
          <p:spPr>
            <a:xfrm>
              <a:off x="875358" y="135729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6" name="Flowchart: Magnetic Disk 25"/>
            <p:cNvSpPr/>
            <p:nvPr/>
          </p:nvSpPr>
          <p:spPr>
            <a:xfrm>
              <a:off x="875358" y="107154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7" name="Flowchart: Magnetic Disk 26"/>
            <p:cNvSpPr/>
            <p:nvPr/>
          </p:nvSpPr>
          <p:spPr>
            <a:xfrm>
              <a:off x="875358" y="85723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8" name="Flowchart: Magnetic Disk 27"/>
            <p:cNvSpPr/>
            <p:nvPr/>
          </p:nvSpPr>
          <p:spPr>
            <a:xfrm>
              <a:off x="875358" y="71435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29" name="Flowchart: Magnetic Disk 28"/>
            <p:cNvSpPr/>
            <p:nvPr/>
          </p:nvSpPr>
          <p:spPr>
            <a:xfrm>
              <a:off x="875358" y="50004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sp>
          <p:nvSpPr>
            <p:cNvPr id="30" name="Flowchart: Magnetic Disk 29"/>
            <p:cNvSpPr/>
            <p:nvPr/>
          </p:nvSpPr>
          <p:spPr>
            <a:xfrm>
              <a:off x="696214" y="6072206"/>
              <a:ext cx="714380" cy="285752"/>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p>
          </p:txBody>
        </p:sp>
      </p:grpSp>
      <p:sp>
        <p:nvSpPr>
          <p:cNvPr id="31" name="Rectangle 30"/>
          <p:cNvSpPr/>
          <p:nvPr/>
        </p:nvSpPr>
        <p:spPr>
          <a:xfrm>
            <a:off x="1232548" y="4286256"/>
            <a:ext cx="928694" cy="1000132"/>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smtClean="0">
                <a:latin typeface="Arial Rounded MT Bold" pitchFamily="34" charset="0"/>
              </a:rPr>
              <a:t>1</a:t>
            </a:r>
            <a:endParaRPr lang="id-ID" sz="3600" dirty="0">
              <a:latin typeface="Arial Rounded MT Bold" pitchFamily="34" charset="0"/>
            </a:endParaRPr>
          </a:p>
        </p:txBody>
      </p:sp>
      <p:sp>
        <p:nvSpPr>
          <p:cNvPr id="32" name="Rectangle 31"/>
          <p:cNvSpPr/>
          <p:nvPr/>
        </p:nvSpPr>
        <p:spPr>
          <a:xfrm>
            <a:off x="1232548" y="3214686"/>
            <a:ext cx="928694" cy="1000132"/>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a:latin typeface="Arial Rounded MT Bold" pitchFamily="34" charset="0"/>
              </a:rPr>
              <a:t>2</a:t>
            </a:r>
          </a:p>
        </p:txBody>
      </p:sp>
      <p:sp>
        <p:nvSpPr>
          <p:cNvPr id="33" name="Rectangle 32"/>
          <p:cNvSpPr/>
          <p:nvPr/>
        </p:nvSpPr>
        <p:spPr>
          <a:xfrm>
            <a:off x="1232548" y="2143116"/>
            <a:ext cx="928694" cy="1000132"/>
          </a:xfrm>
          <a:prstGeom prst="rect">
            <a:avLst/>
          </a:prstGeom>
          <a:solidFill>
            <a:schemeClr val="accent4">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smtClean="0">
                <a:latin typeface="Arial Rounded MT Bold" pitchFamily="34" charset="0"/>
              </a:rPr>
              <a:t>3</a:t>
            </a:r>
            <a:endParaRPr lang="id-ID" sz="3600" dirty="0">
              <a:latin typeface="Arial Rounded MT Bold" pitchFamily="34" charset="0"/>
            </a:endParaRPr>
          </a:p>
        </p:txBody>
      </p:sp>
      <p:sp>
        <p:nvSpPr>
          <p:cNvPr id="34" name="Rectangle 33"/>
          <p:cNvSpPr/>
          <p:nvPr/>
        </p:nvSpPr>
        <p:spPr>
          <a:xfrm>
            <a:off x="1232548" y="1000108"/>
            <a:ext cx="928694" cy="1000132"/>
          </a:xfrm>
          <a:prstGeom prst="rect">
            <a:avLst/>
          </a:prstGeom>
          <a:solidFill>
            <a:srgbClr val="1F497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a:t>4</a:t>
            </a:r>
          </a:p>
        </p:txBody>
      </p:sp>
      <p:sp>
        <p:nvSpPr>
          <p:cNvPr id="35" name="Pentagon 34"/>
          <p:cNvSpPr/>
          <p:nvPr/>
        </p:nvSpPr>
        <p:spPr>
          <a:xfrm>
            <a:off x="2232680" y="4286256"/>
            <a:ext cx="4643470" cy="1000132"/>
          </a:xfrm>
          <a:prstGeom prst="homePlate">
            <a:avLst>
              <a:gd name="adj" fmla="val 0"/>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dirty="0" smtClean="0">
                <a:latin typeface="Arial Rounded MT Bold" pitchFamily="34" charset="0"/>
              </a:rPr>
              <a:t>ME</a:t>
            </a:r>
            <a:r>
              <a:rPr lang="en-US" dirty="0" smtClean="0">
                <a:latin typeface="Arial Rounded MT Bold" pitchFamily="34" charset="0"/>
              </a:rPr>
              <a:t>NELITI  MENGHASILKAN RANCANGAN, TETAPI TDK MEMPRODUKSI DAN MENGUJINYA</a:t>
            </a:r>
            <a:endParaRPr lang="id-ID" dirty="0">
              <a:latin typeface="Arial Rounded MT Bold" pitchFamily="34" charset="0"/>
            </a:endParaRPr>
          </a:p>
        </p:txBody>
      </p:sp>
      <p:sp>
        <p:nvSpPr>
          <p:cNvPr id="36" name="Pentagon 35"/>
          <p:cNvSpPr/>
          <p:nvPr/>
        </p:nvSpPr>
        <p:spPr>
          <a:xfrm>
            <a:off x="2232680" y="3194568"/>
            <a:ext cx="4643470" cy="1020250"/>
          </a:xfrm>
          <a:prstGeom prst="homePlate">
            <a:avLst>
              <a:gd name="adj" fmla="val 0"/>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dirty="0" smtClean="0">
                <a:latin typeface="Arial Rounded MT Bold" pitchFamily="34" charset="0"/>
              </a:rPr>
              <a:t>TANPA MENELITI, HANYA  MENGUJI PRODUK YANG TELAH ADA </a:t>
            </a:r>
            <a:endParaRPr lang="id-ID" dirty="0">
              <a:latin typeface="Arial Rounded MT Bold" pitchFamily="34" charset="0"/>
            </a:endParaRPr>
          </a:p>
        </p:txBody>
      </p:sp>
      <p:sp>
        <p:nvSpPr>
          <p:cNvPr id="37" name="Pentagon 36"/>
          <p:cNvSpPr/>
          <p:nvPr/>
        </p:nvSpPr>
        <p:spPr>
          <a:xfrm>
            <a:off x="2232680" y="2143116"/>
            <a:ext cx="4643470" cy="1000132"/>
          </a:xfrm>
          <a:prstGeom prst="homePlate">
            <a:avLst>
              <a:gd name="adj" fmla="val 0"/>
            </a:avLst>
          </a:prstGeom>
          <a:solidFill>
            <a:schemeClr val="accent4">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dirty="0" smtClean="0">
                <a:latin typeface="Arial Rounded MT Bold" pitchFamily="34" charset="0"/>
              </a:rPr>
              <a:t>MENELITI DAN MENGEMBANGKAN PRODUK YANG TELAH ADA </a:t>
            </a:r>
            <a:endParaRPr lang="id-ID" dirty="0">
              <a:latin typeface="Arial Rounded MT Bold" pitchFamily="34" charset="0"/>
            </a:endParaRPr>
          </a:p>
        </p:txBody>
      </p:sp>
      <p:sp>
        <p:nvSpPr>
          <p:cNvPr id="38" name="Pentagon 37"/>
          <p:cNvSpPr/>
          <p:nvPr/>
        </p:nvSpPr>
        <p:spPr>
          <a:xfrm>
            <a:off x="2232680" y="1000108"/>
            <a:ext cx="4643470" cy="1000132"/>
          </a:xfrm>
          <a:prstGeom prst="homePlate">
            <a:avLst>
              <a:gd name="adj" fmla="val 0"/>
            </a:avLst>
          </a:prstGeom>
          <a:solidFill>
            <a:srgbClr val="1F497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dirty="0" smtClean="0">
                <a:latin typeface="Arial Rounded MT Bold" pitchFamily="34" charset="0"/>
              </a:rPr>
              <a:t>MENELITI DAN  DAN MENCIPTAKAN PRODUK BARU </a:t>
            </a:r>
            <a:endParaRPr lang="id-ID" dirty="0">
              <a:latin typeface="Arial Rounded MT Bold" pitchFamily="34" charset="0"/>
            </a:endParaRPr>
          </a:p>
        </p:txBody>
      </p:sp>
      <p:grpSp>
        <p:nvGrpSpPr>
          <p:cNvPr id="39" name="Group 38"/>
          <p:cNvGrpSpPr/>
          <p:nvPr/>
        </p:nvGrpSpPr>
        <p:grpSpPr>
          <a:xfrm>
            <a:off x="7733406" y="551362"/>
            <a:ext cx="714380" cy="5857916"/>
            <a:chOff x="7394350" y="571480"/>
            <a:chExt cx="714380" cy="5857916"/>
          </a:xfrm>
        </p:grpSpPr>
        <p:sp>
          <p:nvSpPr>
            <p:cNvPr id="44" name="Flowchart: Magnetic Disk 43"/>
            <p:cNvSpPr/>
            <p:nvPr/>
          </p:nvSpPr>
          <p:spPr>
            <a:xfrm>
              <a:off x="7572396" y="592933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45" name="Flowchart: Magnetic Disk 44"/>
            <p:cNvSpPr/>
            <p:nvPr/>
          </p:nvSpPr>
          <p:spPr>
            <a:xfrm>
              <a:off x="7572396" y="571501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46" name="Flowchart: Magnetic Disk 45"/>
            <p:cNvSpPr/>
            <p:nvPr/>
          </p:nvSpPr>
          <p:spPr>
            <a:xfrm>
              <a:off x="7572396" y="557214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47" name="Flowchart: Magnetic Disk 46"/>
            <p:cNvSpPr/>
            <p:nvPr/>
          </p:nvSpPr>
          <p:spPr>
            <a:xfrm>
              <a:off x="7572396" y="535782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48" name="Flowchart: Magnetic Disk 47"/>
            <p:cNvSpPr/>
            <p:nvPr/>
          </p:nvSpPr>
          <p:spPr>
            <a:xfrm>
              <a:off x="7572396" y="507207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49" name="Flowchart: Magnetic Disk 48"/>
            <p:cNvSpPr/>
            <p:nvPr/>
          </p:nvSpPr>
          <p:spPr>
            <a:xfrm>
              <a:off x="7572396" y="485776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0" name="Flowchart: Magnetic Disk 49"/>
            <p:cNvSpPr/>
            <p:nvPr/>
          </p:nvSpPr>
          <p:spPr>
            <a:xfrm>
              <a:off x="7572396" y="471488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1" name="Flowchart: Magnetic Disk 50"/>
            <p:cNvSpPr/>
            <p:nvPr/>
          </p:nvSpPr>
          <p:spPr>
            <a:xfrm>
              <a:off x="7572396" y="450057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2" name="Flowchart: Magnetic Disk 51"/>
            <p:cNvSpPr/>
            <p:nvPr/>
          </p:nvSpPr>
          <p:spPr>
            <a:xfrm>
              <a:off x="7572396" y="428625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3" name="Flowchart: Magnetic Disk 52"/>
            <p:cNvSpPr/>
            <p:nvPr/>
          </p:nvSpPr>
          <p:spPr>
            <a:xfrm>
              <a:off x="7572396" y="407194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4" name="Flowchart: Magnetic Disk 53"/>
            <p:cNvSpPr/>
            <p:nvPr/>
          </p:nvSpPr>
          <p:spPr>
            <a:xfrm>
              <a:off x="7572396" y="392906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5" name="Flowchart: Magnetic Disk 54"/>
            <p:cNvSpPr/>
            <p:nvPr/>
          </p:nvSpPr>
          <p:spPr>
            <a:xfrm>
              <a:off x="7572396" y="3714752"/>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6" name="Flowchart: Magnetic Disk 55"/>
            <p:cNvSpPr/>
            <p:nvPr/>
          </p:nvSpPr>
          <p:spPr>
            <a:xfrm>
              <a:off x="7572396" y="342900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7" name="Flowchart: Magnetic Disk 56"/>
            <p:cNvSpPr/>
            <p:nvPr/>
          </p:nvSpPr>
          <p:spPr>
            <a:xfrm>
              <a:off x="7572396" y="321468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8" name="Flowchart: Magnetic Disk 57"/>
            <p:cNvSpPr/>
            <p:nvPr/>
          </p:nvSpPr>
          <p:spPr>
            <a:xfrm>
              <a:off x="7572396" y="307181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59" name="Flowchart: Magnetic Disk 58"/>
            <p:cNvSpPr/>
            <p:nvPr/>
          </p:nvSpPr>
          <p:spPr>
            <a:xfrm>
              <a:off x="7572396" y="285749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0" name="Flowchart: Magnetic Disk 59"/>
            <p:cNvSpPr/>
            <p:nvPr/>
          </p:nvSpPr>
          <p:spPr>
            <a:xfrm>
              <a:off x="7572396" y="278605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1" name="Flowchart: Magnetic Disk 60"/>
            <p:cNvSpPr/>
            <p:nvPr/>
          </p:nvSpPr>
          <p:spPr>
            <a:xfrm>
              <a:off x="7572396" y="257174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2" name="Flowchart: Magnetic Disk 61"/>
            <p:cNvSpPr/>
            <p:nvPr/>
          </p:nvSpPr>
          <p:spPr>
            <a:xfrm>
              <a:off x="7572396" y="2428868"/>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3" name="Flowchart: Magnetic Disk 62"/>
            <p:cNvSpPr/>
            <p:nvPr/>
          </p:nvSpPr>
          <p:spPr>
            <a:xfrm>
              <a:off x="7572396" y="221455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4" name="Flowchart: Magnetic Disk 63"/>
            <p:cNvSpPr/>
            <p:nvPr/>
          </p:nvSpPr>
          <p:spPr>
            <a:xfrm>
              <a:off x="7572396" y="200024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5" name="Flowchart: Magnetic Disk 64"/>
            <p:cNvSpPr/>
            <p:nvPr/>
          </p:nvSpPr>
          <p:spPr>
            <a:xfrm>
              <a:off x="7572396" y="178592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6" name="Flowchart: Magnetic Disk 65"/>
            <p:cNvSpPr/>
            <p:nvPr/>
          </p:nvSpPr>
          <p:spPr>
            <a:xfrm>
              <a:off x="7572396" y="164305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7" name="Flowchart: Magnetic Disk 66"/>
            <p:cNvSpPr/>
            <p:nvPr/>
          </p:nvSpPr>
          <p:spPr>
            <a:xfrm>
              <a:off x="7572396" y="1428736"/>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8" name="Flowchart: Magnetic Disk 67"/>
            <p:cNvSpPr/>
            <p:nvPr/>
          </p:nvSpPr>
          <p:spPr>
            <a:xfrm>
              <a:off x="7572396" y="114298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69" name="Flowchart: Magnetic Disk 68"/>
            <p:cNvSpPr/>
            <p:nvPr/>
          </p:nvSpPr>
          <p:spPr>
            <a:xfrm>
              <a:off x="7572396" y="92867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70" name="Flowchart: Magnetic Disk 69"/>
            <p:cNvSpPr/>
            <p:nvPr/>
          </p:nvSpPr>
          <p:spPr>
            <a:xfrm>
              <a:off x="7572396" y="785794"/>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71" name="Flowchart: Magnetic Disk 70"/>
            <p:cNvSpPr/>
            <p:nvPr/>
          </p:nvSpPr>
          <p:spPr>
            <a:xfrm>
              <a:off x="7572396" y="571480"/>
              <a:ext cx="357190" cy="357190"/>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sp>
          <p:nvSpPr>
            <p:cNvPr id="72" name="Flowchart: Magnetic Disk 71"/>
            <p:cNvSpPr/>
            <p:nvPr/>
          </p:nvSpPr>
          <p:spPr>
            <a:xfrm>
              <a:off x="7394350" y="6143644"/>
              <a:ext cx="714380" cy="285752"/>
            </a:xfrm>
            <a:prstGeom prst="flowChartMagneticDisk">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endParaRPr lang="id-ID">
                <a:latin typeface="Arial Rounded MT Bold" pitchFamily="34" charset="0"/>
              </a:endParaRPr>
            </a:p>
          </p:txBody>
        </p:sp>
      </p:grpSp>
      <p:sp>
        <p:nvSpPr>
          <p:cNvPr id="40" name="Rectangle 39"/>
          <p:cNvSpPr/>
          <p:nvPr/>
        </p:nvSpPr>
        <p:spPr>
          <a:xfrm>
            <a:off x="6947588" y="4286256"/>
            <a:ext cx="928694" cy="1000132"/>
          </a:xfrm>
          <a:prstGeom prst="rect">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smtClean="0">
                <a:latin typeface="Arial Rounded MT Bold" pitchFamily="34" charset="0"/>
              </a:rPr>
              <a:t>1</a:t>
            </a:r>
            <a:endParaRPr lang="id-ID" sz="3600" dirty="0">
              <a:latin typeface="Arial Rounded MT Bold" pitchFamily="34" charset="0"/>
            </a:endParaRPr>
          </a:p>
        </p:txBody>
      </p:sp>
      <p:sp>
        <p:nvSpPr>
          <p:cNvPr id="41" name="Rectangle 40"/>
          <p:cNvSpPr/>
          <p:nvPr/>
        </p:nvSpPr>
        <p:spPr>
          <a:xfrm>
            <a:off x="6947588" y="3214686"/>
            <a:ext cx="928694" cy="1000132"/>
          </a:xfrm>
          <a:prstGeom prst="rect">
            <a:avLst/>
          </a:prstGeom>
          <a:solidFill>
            <a:srgbClr val="0070C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a:latin typeface="Arial Rounded MT Bold" pitchFamily="34" charset="0"/>
              </a:rPr>
              <a:t>2</a:t>
            </a:r>
          </a:p>
        </p:txBody>
      </p:sp>
      <p:sp>
        <p:nvSpPr>
          <p:cNvPr id="42" name="Rectangle 41"/>
          <p:cNvSpPr/>
          <p:nvPr/>
        </p:nvSpPr>
        <p:spPr>
          <a:xfrm>
            <a:off x="6947588" y="2143116"/>
            <a:ext cx="928694" cy="1000132"/>
          </a:xfrm>
          <a:prstGeom prst="rect">
            <a:avLst/>
          </a:prstGeom>
          <a:solidFill>
            <a:schemeClr val="accent4">
              <a:lumMod val="5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smtClean="0">
                <a:latin typeface="Arial Rounded MT Bold" pitchFamily="34" charset="0"/>
              </a:rPr>
              <a:t>3</a:t>
            </a:r>
            <a:endParaRPr lang="id-ID" sz="3600" dirty="0">
              <a:latin typeface="Arial Rounded MT Bold" pitchFamily="34" charset="0"/>
            </a:endParaRPr>
          </a:p>
        </p:txBody>
      </p:sp>
      <p:sp>
        <p:nvSpPr>
          <p:cNvPr id="43" name="Rectangle 42"/>
          <p:cNvSpPr/>
          <p:nvPr/>
        </p:nvSpPr>
        <p:spPr>
          <a:xfrm>
            <a:off x="6947588" y="1000108"/>
            <a:ext cx="928694" cy="1000132"/>
          </a:xfrm>
          <a:prstGeom prst="rect">
            <a:avLst/>
          </a:prstGeom>
          <a:solidFill>
            <a:srgbClr val="1F497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pPr>
            <a:r>
              <a:rPr lang="id-ID" sz="3600" dirty="0">
                <a:latin typeface="Arial Rounded MT Bold" pitchFamily="34" charset="0"/>
              </a:rPr>
              <a:t>4</a:t>
            </a:r>
          </a:p>
        </p:txBody>
      </p:sp>
      <p:sp>
        <p:nvSpPr>
          <p:cNvPr id="74" name="TextBox 73"/>
          <p:cNvSpPr txBox="1"/>
          <p:nvPr/>
        </p:nvSpPr>
        <p:spPr>
          <a:xfrm>
            <a:off x="2161242" y="5873493"/>
            <a:ext cx="4354974" cy="523220"/>
          </a:xfrm>
          <a:prstGeom prst="rect">
            <a:avLst/>
          </a:prstGeom>
          <a:noFill/>
        </p:spPr>
        <p:txBody>
          <a:bodyPr wrap="square" rtlCol="0">
            <a:spAutoFit/>
          </a:bodyPr>
          <a:lstStyle/>
          <a:p>
            <a:pPr algn="ctr" fontAlgn="auto">
              <a:spcBef>
                <a:spcPts val="0"/>
              </a:spcBef>
              <a:spcAft>
                <a:spcPts val="0"/>
              </a:spcAft>
            </a:pPr>
            <a:r>
              <a:rPr lang="en-US" sz="2800" dirty="0" smtClean="0">
                <a:solidFill>
                  <a:prstClr val="black"/>
                </a:solidFill>
                <a:latin typeface="Arial Rounded MT Bold" pitchFamily="34" charset="0"/>
                <a:cs typeface="+mn-cs"/>
              </a:rPr>
              <a:t>LEVEL  R&amp;D</a:t>
            </a:r>
            <a:endParaRPr lang="en-US" sz="2800" dirty="0">
              <a:solidFill>
                <a:prstClr val="black"/>
              </a:solidFill>
              <a:latin typeface="Arial Rounded MT Bold" pitchFamily="34" charset="0"/>
              <a:cs typeface="+mn-cs"/>
            </a:endParaRPr>
          </a:p>
        </p:txBody>
      </p:sp>
    </p:spTree>
    <p:extLst>
      <p:ext uri="{BB962C8B-B14F-4D97-AF65-F5344CB8AC3E}">
        <p14:creationId xmlns:p14="http://schemas.microsoft.com/office/powerpoint/2010/main" val="175213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srgbClr val="FFFFFF"/>
              </a:solidFill>
            </a:endParaRPr>
          </a:p>
        </p:txBody>
      </p:sp>
      <p:sp>
        <p:nvSpPr>
          <p:cNvPr id="50" name="Rectangle 49"/>
          <p:cNvSpPr/>
          <p:nvPr/>
        </p:nvSpPr>
        <p:spPr>
          <a:xfrm>
            <a:off x="4179894" y="1066874"/>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51"/>
          <p:cNvGrpSpPr/>
          <p:nvPr/>
        </p:nvGrpSpPr>
        <p:grpSpPr>
          <a:xfrm>
            <a:off x="1752640"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Rectangle 11"/>
          <p:cNvSpPr/>
          <p:nvPr/>
        </p:nvSpPr>
        <p:spPr>
          <a:xfrm>
            <a:off x="1295400" y="764704"/>
            <a:ext cx="6553200" cy="3456384"/>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dirty="0" smtClean="0">
              <a:solidFill>
                <a:prstClr val="white"/>
              </a:solidFill>
              <a:latin typeface="Arial Rounded MT Bold" pitchFamily="34" charset="0"/>
            </a:endParaRPr>
          </a:p>
          <a:p>
            <a:pPr algn="ctr" fontAlgn="auto">
              <a:spcBef>
                <a:spcPts val="0"/>
              </a:spcBef>
              <a:spcAft>
                <a:spcPts val="600"/>
              </a:spcAft>
            </a:pPr>
            <a:r>
              <a:rPr lang="en-US" sz="3200" dirty="0" smtClean="0">
                <a:solidFill>
                  <a:prstClr val="white"/>
                </a:solidFill>
                <a:latin typeface="Arial Rounded MT Bold" pitchFamily="34" charset="0"/>
              </a:rPr>
              <a:t>METODE PENELITIAN TINDAKAN</a:t>
            </a:r>
          </a:p>
          <a:p>
            <a:pPr algn="ctr" fontAlgn="auto">
              <a:spcBef>
                <a:spcPts val="0"/>
              </a:spcBef>
              <a:spcAft>
                <a:spcPts val="0"/>
              </a:spcAft>
            </a:pPr>
            <a:endParaRPr lang="en-US" sz="2000" dirty="0" smtClean="0">
              <a:solidFill>
                <a:prstClr val="white"/>
              </a:solidFill>
              <a:latin typeface="Arial Rounded MT Bold" pitchFamily="34" charset="0"/>
            </a:endParaRPr>
          </a:p>
          <a:p>
            <a:pPr algn="ctr" fontAlgn="auto">
              <a:spcBef>
                <a:spcPts val="0"/>
              </a:spcBef>
              <a:spcAft>
                <a:spcPts val="0"/>
              </a:spcAft>
            </a:pPr>
            <a:endParaRPr lang="id-ID" sz="2000" dirty="0">
              <a:solidFill>
                <a:prstClr val="white"/>
              </a:solidFill>
              <a:latin typeface="Arial Rounded MT Bold" pitchFamily="34" charset="0"/>
            </a:endParaRPr>
          </a:p>
        </p:txBody>
      </p:sp>
      <p:grpSp>
        <p:nvGrpSpPr>
          <p:cNvPr id="4" name="Group 14"/>
          <p:cNvGrpSpPr>
            <a:grpSpLocks/>
          </p:cNvGrpSpPr>
          <p:nvPr/>
        </p:nvGrpSpPr>
        <p:grpSpPr bwMode="auto">
          <a:xfrm>
            <a:off x="6876256" y="5301282"/>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5" name="Group 29"/>
          <p:cNvGrpSpPr>
            <a:grpSpLocks/>
          </p:cNvGrpSpPr>
          <p:nvPr/>
        </p:nvGrpSpPr>
        <p:grpSpPr bwMode="auto">
          <a:xfrm>
            <a:off x="7380349"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1" name="Group 14"/>
          <p:cNvGrpSpPr>
            <a:grpSpLocks/>
          </p:cNvGrpSpPr>
          <p:nvPr/>
        </p:nvGrpSpPr>
        <p:grpSpPr bwMode="auto">
          <a:xfrm>
            <a:off x="4572001" y="4509194"/>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13" name="Group 29"/>
          <p:cNvGrpSpPr>
            <a:grpSpLocks/>
          </p:cNvGrpSpPr>
          <p:nvPr/>
        </p:nvGrpSpPr>
        <p:grpSpPr bwMode="auto">
          <a:xfrm>
            <a:off x="4932077"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grpSp>
        <p:nvGrpSpPr>
          <p:cNvPr id="29" name="Group 14"/>
          <p:cNvGrpSpPr>
            <a:grpSpLocks/>
          </p:cNvGrpSpPr>
          <p:nvPr/>
        </p:nvGrpSpPr>
        <p:grpSpPr bwMode="auto">
          <a:xfrm>
            <a:off x="2411761" y="5373290"/>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31" name="Group 29"/>
          <p:cNvGrpSpPr>
            <a:grpSpLocks/>
          </p:cNvGrpSpPr>
          <p:nvPr/>
        </p:nvGrpSpPr>
        <p:grpSpPr bwMode="auto">
          <a:xfrm>
            <a:off x="2792800"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122" name="Rectangle 121"/>
          <p:cNvSpPr/>
          <p:nvPr/>
        </p:nvSpPr>
        <p:spPr>
          <a:xfrm>
            <a:off x="3965674" y="908720"/>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Rounded MT Bold" pitchFamily="34" charset="0"/>
              </a:rPr>
              <a:t>6</a:t>
            </a:r>
          </a:p>
        </p:txBody>
      </p:sp>
    </p:spTree>
    <p:extLst>
      <p:ext uri="{BB962C8B-B14F-4D97-AF65-F5344CB8AC3E}">
        <p14:creationId xmlns:p14="http://schemas.microsoft.com/office/powerpoint/2010/main" val="215575478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683568" y="692696"/>
            <a:ext cx="6120680" cy="2448272"/>
          </a:xfrm>
          <a:prstGeom prst="striped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latin typeface="Arial Rounded MT Bold" pitchFamily="34" charset="0"/>
              </a:rPr>
              <a:t>PENELITIAN:</a:t>
            </a:r>
          </a:p>
          <a:p>
            <a:pPr algn="ctr" fontAlgn="auto">
              <a:spcBef>
                <a:spcPts val="0"/>
              </a:spcBef>
              <a:spcAft>
                <a:spcPts val="0"/>
              </a:spcAft>
            </a:pPr>
            <a:r>
              <a:rPr lang="en-US" dirty="0" smtClean="0">
                <a:solidFill>
                  <a:prstClr val="white"/>
                </a:solidFill>
                <a:latin typeface="Arial Rounded MT Bold" pitchFamily="34" charset="0"/>
              </a:rPr>
              <a:t> Menemukan masalah, potensi dan Rencana Tindakan</a:t>
            </a:r>
            <a:endParaRPr lang="en-US" dirty="0">
              <a:solidFill>
                <a:prstClr val="white"/>
              </a:solidFill>
              <a:latin typeface="Arial Rounded MT Bold" pitchFamily="34" charset="0"/>
            </a:endParaRPr>
          </a:p>
        </p:txBody>
      </p:sp>
      <p:sp>
        <p:nvSpPr>
          <p:cNvPr id="6" name="Striped Right Arrow 5"/>
          <p:cNvSpPr/>
          <p:nvPr/>
        </p:nvSpPr>
        <p:spPr>
          <a:xfrm>
            <a:off x="714104" y="4005064"/>
            <a:ext cx="7279244" cy="2448272"/>
          </a:xfrm>
          <a:prstGeom prst="stripedRightArrow">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latin typeface="Arial Rounded MT Bold" pitchFamily="34" charset="0"/>
              </a:rPr>
              <a:t>TINDAKAN</a:t>
            </a:r>
          </a:p>
          <a:p>
            <a:pPr algn="ctr" fontAlgn="auto">
              <a:spcBef>
                <a:spcPts val="0"/>
              </a:spcBef>
              <a:spcAft>
                <a:spcPts val="0"/>
              </a:spcAft>
            </a:pPr>
            <a:r>
              <a:rPr lang="en-US" dirty="0" smtClean="0">
                <a:solidFill>
                  <a:prstClr val="white"/>
                </a:solidFill>
                <a:latin typeface="Arial Rounded MT Bold" pitchFamily="34" charset="0"/>
              </a:rPr>
              <a:t> PENGUJIAN TINDAKAN SECARA BERULANG UNTUK MENGETAHUBIKONSISTENSI TINDAKAN</a:t>
            </a:r>
            <a:endParaRPr lang="en-US" dirty="0">
              <a:solidFill>
                <a:prstClr val="white"/>
              </a:solidFill>
              <a:latin typeface="Arial Rounded MT Bold" pitchFamily="34" charset="0"/>
            </a:endParaRPr>
          </a:p>
        </p:txBody>
      </p:sp>
      <p:sp>
        <p:nvSpPr>
          <p:cNvPr id="3" name="Rectangle 2"/>
          <p:cNvSpPr/>
          <p:nvPr/>
        </p:nvSpPr>
        <p:spPr>
          <a:xfrm>
            <a:off x="714104" y="332656"/>
            <a:ext cx="1049584" cy="864096"/>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a:solidFill>
                  <a:prstClr val="white"/>
                </a:solidFill>
                <a:latin typeface="Adobe Gothic Std B" pitchFamily="34" charset="-128"/>
                <a:ea typeface="Adobe Gothic Std B" pitchFamily="34" charset="-128"/>
              </a:rPr>
              <a:t>P</a:t>
            </a:r>
          </a:p>
        </p:txBody>
      </p:sp>
      <p:sp>
        <p:nvSpPr>
          <p:cNvPr id="8" name="Rectangle 7"/>
          <p:cNvSpPr/>
          <p:nvPr/>
        </p:nvSpPr>
        <p:spPr>
          <a:xfrm>
            <a:off x="714104" y="3717032"/>
            <a:ext cx="1049584" cy="86409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smtClean="0">
                <a:solidFill>
                  <a:prstClr val="white"/>
                </a:solidFill>
                <a:latin typeface="Adobe Gothic Std B" pitchFamily="34" charset="-128"/>
                <a:ea typeface="Adobe Gothic Std B" pitchFamily="34" charset="-128"/>
              </a:rPr>
              <a:t>T</a:t>
            </a:r>
            <a:endParaRPr lang="en-US" sz="4400" dirty="0">
              <a:solidFill>
                <a:prstClr val="white"/>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75460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56" y="5157192"/>
            <a:ext cx="1440160" cy="129614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prstClr val="white"/>
                </a:solidFill>
                <a:latin typeface="Arial Rounded MT Bold" pitchFamily="34" charset="0"/>
              </a:rPr>
              <a:t>1</a:t>
            </a:r>
          </a:p>
        </p:txBody>
      </p:sp>
      <p:sp>
        <p:nvSpPr>
          <p:cNvPr id="6" name="Pentagon 5"/>
          <p:cNvSpPr/>
          <p:nvPr/>
        </p:nvSpPr>
        <p:spPr>
          <a:xfrm>
            <a:off x="1835696" y="5157192"/>
            <a:ext cx="4824536" cy="1296144"/>
          </a:xfrm>
          <a:prstGeom prst="homePlate">
            <a:avLst>
              <a:gd name="adj" fmla="val 35651"/>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Arial Rounded MT Bold" pitchFamily="34" charset="0"/>
              </a:rPr>
              <a:t>MENELITI TTP TIDAK  MENGUJI  TINDAKAN YG DISARANKAN </a:t>
            </a:r>
          </a:p>
        </p:txBody>
      </p:sp>
      <p:sp>
        <p:nvSpPr>
          <p:cNvPr id="7" name="Rectangle 6"/>
          <p:cNvSpPr/>
          <p:nvPr/>
        </p:nvSpPr>
        <p:spPr>
          <a:xfrm>
            <a:off x="1043608" y="3789040"/>
            <a:ext cx="1440160" cy="129614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prstClr val="white"/>
                </a:solidFill>
                <a:latin typeface="Arial Rounded MT Bold" pitchFamily="34" charset="0"/>
              </a:rPr>
              <a:t>2</a:t>
            </a:r>
          </a:p>
        </p:txBody>
      </p:sp>
      <p:sp>
        <p:nvSpPr>
          <p:cNvPr id="8" name="Pentagon 7"/>
          <p:cNvSpPr/>
          <p:nvPr/>
        </p:nvSpPr>
        <p:spPr>
          <a:xfrm>
            <a:off x="2612548" y="3789040"/>
            <a:ext cx="4883180" cy="1296144"/>
          </a:xfrm>
          <a:prstGeom prst="homePlate">
            <a:avLst>
              <a:gd name="adj" fmla="val 35651"/>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Arial Rounded MT Bold" pitchFamily="34" charset="0"/>
              </a:rPr>
              <a:t>TANPA MENELITI TETAPI  MENGUJI  TINDAKAN</a:t>
            </a:r>
          </a:p>
        </p:txBody>
      </p:sp>
      <p:sp>
        <p:nvSpPr>
          <p:cNvPr id="9" name="Rectangle 8"/>
          <p:cNvSpPr/>
          <p:nvPr/>
        </p:nvSpPr>
        <p:spPr>
          <a:xfrm>
            <a:off x="1835696" y="2348880"/>
            <a:ext cx="1440160" cy="129614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prstClr val="white"/>
                </a:solidFill>
                <a:latin typeface="Arial Rounded MT Bold" pitchFamily="34" charset="0"/>
              </a:rPr>
              <a:t>3</a:t>
            </a:r>
          </a:p>
        </p:txBody>
      </p:sp>
      <p:sp>
        <p:nvSpPr>
          <p:cNvPr id="10" name="Pentagon 9"/>
          <p:cNvSpPr/>
          <p:nvPr/>
        </p:nvSpPr>
        <p:spPr>
          <a:xfrm>
            <a:off x="3389400" y="2348880"/>
            <a:ext cx="4940840" cy="1296144"/>
          </a:xfrm>
          <a:prstGeom prst="homePlate">
            <a:avLst>
              <a:gd name="adj" fmla="val 35651"/>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Arial Rounded MT Bold" pitchFamily="34" charset="0"/>
              </a:rPr>
              <a:t>MENELITI DAN   </a:t>
            </a:r>
            <a:r>
              <a:rPr lang="en-US" sz="2000" dirty="0" err="1">
                <a:solidFill>
                  <a:prstClr val="white"/>
                </a:solidFill>
                <a:latin typeface="Arial Rounded MT Bold" pitchFamily="34" charset="0"/>
              </a:rPr>
              <a:t>DAN</a:t>
            </a:r>
            <a:r>
              <a:rPr lang="en-US" sz="2000" dirty="0">
                <a:solidFill>
                  <a:prstClr val="white"/>
                </a:solidFill>
                <a:latin typeface="Arial Rounded MT Bold" pitchFamily="34" charset="0"/>
              </a:rPr>
              <a:t> MENGUJI  TINDAKAN </a:t>
            </a:r>
            <a:r>
              <a:rPr lang="en-US" sz="2000" dirty="0" smtClean="0">
                <a:solidFill>
                  <a:prstClr val="white"/>
                </a:solidFill>
                <a:latin typeface="Arial Rounded MT Bold" pitchFamily="34" charset="0"/>
              </a:rPr>
              <a:t>YG </a:t>
            </a:r>
            <a:r>
              <a:rPr lang="en-US" sz="2000" dirty="0">
                <a:solidFill>
                  <a:prstClr val="white"/>
                </a:solidFill>
                <a:latin typeface="Arial Rounded MT Bold" pitchFamily="34" charset="0"/>
              </a:rPr>
              <a:t>DIKEMBANGKAN</a:t>
            </a:r>
          </a:p>
        </p:txBody>
      </p:sp>
      <p:sp>
        <p:nvSpPr>
          <p:cNvPr id="11" name="Rectangle 10"/>
          <p:cNvSpPr/>
          <p:nvPr/>
        </p:nvSpPr>
        <p:spPr>
          <a:xfrm>
            <a:off x="2750524" y="908720"/>
            <a:ext cx="1440160" cy="129614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prstClr val="white"/>
                </a:solidFill>
                <a:latin typeface="Arial Rounded MT Bold" pitchFamily="34" charset="0"/>
              </a:rPr>
              <a:t>4</a:t>
            </a:r>
          </a:p>
        </p:txBody>
      </p:sp>
      <p:sp>
        <p:nvSpPr>
          <p:cNvPr id="12" name="Pentagon 11"/>
          <p:cNvSpPr/>
          <p:nvPr/>
        </p:nvSpPr>
        <p:spPr>
          <a:xfrm>
            <a:off x="4319464" y="908720"/>
            <a:ext cx="4861048" cy="1296144"/>
          </a:xfrm>
          <a:prstGeom prst="homePlate">
            <a:avLst>
              <a:gd name="adj" fmla="val 35651"/>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Arial Rounded MT Bold" pitchFamily="34" charset="0"/>
              </a:rPr>
              <a:t>MENELITI DAN   </a:t>
            </a:r>
            <a:r>
              <a:rPr lang="en-US" sz="2000" dirty="0" err="1">
                <a:solidFill>
                  <a:prstClr val="white"/>
                </a:solidFill>
                <a:latin typeface="Arial Rounded MT Bold" pitchFamily="34" charset="0"/>
              </a:rPr>
              <a:t>DAN</a:t>
            </a:r>
            <a:r>
              <a:rPr lang="en-US" sz="2000" dirty="0">
                <a:solidFill>
                  <a:prstClr val="white"/>
                </a:solidFill>
                <a:latin typeface="Arial Rounded MT Bold" pitchFamily="34" charset="0"/>
              </a:rPr>
              <a:t> MENGUJI TINDAKAN YANG DICIPTAKAN</a:t>
            </a:r>
          </a:p>
        </p:txBody>
      </p:sp>
      <p:sp>
        <p:nvSpPr>
          <p:cNvPr id="62490" name="TextBox 13"/>
          <p:cNvSpPr txBox="1">
            <a:spLocks noChangeArrowheads="1"/>
          </p:cNvSpPr>
          <p:nvPr/>
        </p:nvSpPr>
        <p:spPr bwMode="auto">
          <a:xfrm>
            <a:off x="266700" y="373063"/>
            <a:ext cx="349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mtClean="0">
                <a:solidFill>
                  <a:srgbClr val="000000"/>
                </a:solidFill>
                <a:latin typeface="Arial Rounded MT Bold" pitchFamily="34" charset="0"/>
              </a:rPr>
              <a:t>LEVEL PENELITIAN TINDAKAN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1"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heel(1)">
                                      <p:cBhvr>
                                        <p:cTn id="63" dur="2000"/>
                                        <p:tgtEl>
                                          <p:spTgt spid="11"/>
                                        </p:tgtEl>
                                      </p:cBhvr>
                                    </p:animEffect>
                                  </p:childTnLst>
                                </p:cTn>
                              </p:par>
                              <p:par>
                                <p:cTn id="64" presetID="21" presetClass="entr" presetSubtype="1"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heel(1)">
                                      <p:cBhvr>
                                        <p:cTn id="6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00034" y="1000180"/>
            <a:ext cx="3462366" cy="4718521"/>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flipV="1">
            <a:off x="985839" y="4495800"/>
            <a:ext cx="251936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36" y="3124200"/>
            <a:ext cx="13684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7831" name="TextBox 7"/>
          <p:cNvSpPr txBox="1">
            <a:spLocks noChangeArrowheads="1"/>
          </p:cNvSpPr>
          <p:nvPr/>
        </p:nvSpPr>
        <p:spPr bwMode="auto">
          <a:xfrm>
            <a:off x="1982788" y="4800672"/>
            <a:ext cx="912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a:solidFill>
                  <a:prstClr val="white"/>
                </a:solidFill>
                <a:cs typeface="+mn-cs"/>
              </a:rPr>
              <a:t>S1</a:t>
            </a:r>
          </a:p>
        </p:txBody>
      </p:sp>
      <p:sp>
        <p:nvSpPr>
          <p:cNvPr id="77832" name="TextBox 8"/>
          <p:cNvSpPr txBox="1">
            <a:spLocks noChangeArrowheads="1"/>
          </p:cNvSpPr>
          <p:nvPr/>
        </p:nvSpPr>
        <p:spPr bwMode="auto">
          <a:xfrm>
            <a:off x="1952627" y="3581405"/>
            <a:ext cx="86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a:solidFill>
                  <a:prstClr val="white"/>
                </a:solidFill>
                <a:cs typeface="+mn-cs"/>
              </a:rPr>
              <a:t>S2</a:t>
            </a:r>
          </a:p>
        </p:txBody>
      </p:sp>
      <p:sp>
        <p:nvSpPr>
          <p:cNvPr id="77833" name="TextBox 9"/>
          <p:cNvSpPr txBox="1">
            <a:spLocks noChangeArrowheads="1"/>
          </p:cNvSpPr>
          <p:nvPr/>
        </p:nvSpPr>
        <p:spPr bwMode="auto">
          <a:xfrm>
            <a:off x="1981215" y="2362272"/>
            <a:ext cx="121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b="1">
                <a:solidFill>
                  <a:prstClr val="white"/>
                </a:solidFill>
                <a:cs typeface="+mn-cs"/>
              </a:rPr>
              <a:t>S3</a:t>
            </a:r>
          </a:p>
        </p:txBody>
      </p:sp>
      <p:sp>
        <p:nvSpPr>
          <p:cNvPr id="67594" name="TextBox 10"/>
          <p:cNvSpPr txBox="1">
            <a:spLocks noChangeArrowheads="1"/>
          </p:cNvSpPr>
          <p:nvPr/>
        </p:nvSpPr>
        <p:spPr bwMode="auto">
          <a:xfrm>
            <a:off x="4429125" y="4643510"/>
            <a:ext cx="441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id-ID" b="1" dirty="0" smtClean="0">
                <a:latin typeface="Arial" pitchFamily="34" charset="0"/>
              </a:rPr>
              <a:t>Program</a:t>
            </a:r>
            <a:r>
              <a:rPr lang="en-US" b="1" dirty="0" smtClean="0">
                <a:latin typeface="Arial" pitchFamily="34" charset="0"/>
              </a:rPr>
              <a:t> S1: </a:t>
            </a:r>
            <a:r>
              <a:rPr lang="id-ID" dirty="0">
                <a:latin typeface="Arial Rounded MT Bold" pitchFamily="34" charset="0"/>
              </a:rPr>
              <a:t>Mampu </a:t>
            </a:r>
            <a:r>
              <a:rPr lang="id-ID" u="sng" dirty="0">
                <a:latin typeface="Arial Rounded MT Bold" pitchFamily="34" charset="0"/>
              </a:rPr>
              <a:t>memanfaatkan IPTEKS </a:t>
            </a:r>
            <a:r>
              <a:rPr lang="id-ID" dirty="0">
                <a:latin typeface="Arial Rounded MT Bold" pitchFamily="34" charset="0"/>
              </a:rPr>
              <a:t>dalam bidang </a:t>
            </a:r>
            <a:r>
              <a:rPr lang="id-ID" dirty="0" smtClean="0">
                <a:latin typeface="Arial Rounded MT Bold" pitchFamily="34" charset="0"/>
              </a:rPr>
              <a:t>keahliannya</a:t>
            </a:r>
            <a:endParaRPr lang="en-ID" dirty="0" smtClean="0">
              <a:latin typeface="Arial Rounded MT Bold" pitchFamily="34" charset="0"/>
            </a:endParaRPr>
          </a:p>
          <a:p>
            <a:pPr eaLnBrk="1" hangingPunct="1"/>
            <a:r>
              <a:rPr lang="en-ID" u="sng" dirty="0" smtClean="0">
                <a:solidFill>
                  <a:schemeClr val="bg1"/>
                </a:solidFill>
                <a:latin typeface="Arial Rounded MT Bold" pitchFamily="34" charset="0"/>
              </a:rPr>
              <a:t>(Testing </a:t>
            </a:r>
            <a:r>
              <a:rPr lang="en-ID" u="sng" dirty="0">
                <a:solidFill>
                  <a:schemeClr val="bg1"/>
                </a:solidFill>
                <a:latin typeface="Arial Rounded MT Bold" pitchFamily="34" charset="0"/>
              </a:rPr>
              <a:t>Theory</a:t>
            </a:r>
            <a:r>
              <a:rPr lang="en-ID" u="sng" dirty="0" smtClean="0">
                <a:solidFill>
                  <a:schemeClr val="bg1"/>
                </a:solidFill>
                <a:latin typeface="Arial Rounded MT Bold" pitchFamily="34" charset="0"/>
              </a:rPr>
              <a:t>)</a:t>
            </a:r>
            <a:endParaRPr lang="en-US" dirty="0">
              <a:solidFill>
                <a:schemeClr val="bg1"/>
              </a:solidFill>
              <a:latin typeface="Arial Rounded MT Bold" pitchFamily="34" charset="0"/>
            </a:endParaRPr>
          </a:p>
        </p:txBody>
      </p:sp>
      <p:sp>
        <p:nvSpPr>
          <p:cNvPr id="77835" name="TextBox 11"/>
          <p:cNvSpPr txBox="1">
            <a:spLocks noChangeArrowheads="1"/>
          </p:cNvSpPr>
          <p:nvPr/>
        </p:nvSpPr>
        <p:spPr bwMode="auto">
          <a:xfrm>
            <a:off x="3929063" y="3071813"/>
            <a:ext cx="487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id-ID" sz="2000" dirty="0">
                <a:latin typeface="Arial Rounded MT Bold" pitchFamily="34" charset="0"/>
              </a:rPr>
              <a:t>Program </a:t>
            </a:r>
            <a:r>
              <a:rPr lang="en-US" sz="2000" dirty="0" smtClean="0">
                <a:latin typeface="Arial Rounded MT Bold" pitchFamily="34" charset="0"/>
              </a:rPr>
              <a:t>S2: </a:t>
            </a:r>
            <a:r>
              <a:rPr lang="id-ID" sz="2000" dirty="0" smtClean="0">
                <a:latin typeface="Arial Rounded MT Bold" pitchFamily="34" charset="0"/>
              </a:rPr>
              <a:t>menghasilkan </a:t>
            </a:r>
            <a:r>
              <a:rPr lang="id-ID" sz="2000" dirty="0">
                <a:latin typeface="Arial Rounded MT Bold" pitchFamily="34" charset="0"/>
              </a:rPr>
              <a:t>karya inovatif dan </a:t>
            </a:r>
            <a:r>
              <a:rPr lang="id-ID" sz="2000" dirty="0" smtClean="0">
                <a:latin typeface="Arial Rounded MT Bold" pitchFamily="34" charset="0"/>
              </a:rPr>
              <a:t>teruji</a:t>
            </a:r>
            <a:r>
              <a:rPr lang="en-US" sz="2000" dirty="0" smtClean="0">
                <a:latin typeface="Arial Rounded MT Bold" pitchFamily="34" charset="0"/>
              </a:rPr>
              <a:t> dengan  </a:t>
            </a:r>
            <a:r>
              <a:rPr lang="id-ID" sz="2000" dirty="0" smtClean="0">
                <a:latin typeface="Arial Rounded MT Bold" pitchFamily="34" charset="0"/>
              </a:rPr>
              <a:t>pendekatan </a:t>
            </a:r>
            <a:r>
              <a:rPr lang="id-ID" sz="2000" dirty="0">
                <a:latin typeface="Arial Rounded MT Bold" pitchFamily="34" charset="0"/>
              </a:rPr>
              <a:t>inter atau </a:t>
            </a:r>
            <a:r>
              <a:rPr lang="id-ID" sz="2000" dirty="0" smtClean="0">
                <a:latin typeface="Arial Rounded MT Bold" pitchFamily="34" charset="0"/>
              </a:rPr>
              <a:t>multidisipliner</a:t>
            </a:r>
            <a:endParaRPr lang="en-ID" sz="2000" dirty="0" smtClean="0">
              <a:latin typeface="Arial Rounded MT Bold" pitchFamily="34" charset="0"/>
            </a:endParaRPr>
          </a:p>
          <a:p>
            <a:pPr eaLnBrk="1" hangingPunct="1">
              <a:defRPr/>
            </a:pPr>
            <a:r>
              <a:rPr lang="en-ID" sz="2000" u="sng" dirty="0" smtClean="0">
                <a:solidFill>
                  <a:schemeClr val="bg1"/>
                </a:solidFill>
                <a:latin typeface="Arial Rounded MT Bold" pitchFamily="34" charset="0"/>
              </a:rPr>
              <a:t>(Testing Methodology)</a:t>
            </a:r>
            <a:endParaRPr lang="en-US" sz="2000" dirty="0">
              <a:solidFill>
                <a:schemeClr val="bg1"/>
              </a:solidFill>
              <a:latin typeface="Arial Rounded MT Bold" pitchFamily="34" charset="0"/>
            </a:endParaRPr>
          </a:p>
        </p:txBody>
      </p:sp>
      <p:sp>
        <p:nvSpPr>
          <p:cNvPr id="77836" name="TextBox 12"/>
          <p:cNvSpPr txBox="1">
            <a:spLocks noChangeArrowheads="1"/>
          </p:cNvSpPr>
          <p:nvPr/>
        </p:nvSpPr>
        <p:spPr bwMode="auto">
          <a:xfrm>
            <a:off x="3143286" y="1214438"/>
            <a:ext cx="5184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id-ID" b="1" dirty="0">
                <a:latin typeface="Arial Rounded MT Bold" pitchFamily="34" charset="0"/>
                <a:ea typeface="Adobe Gothic Std B" pitchFamily="34" charset="-128"/>
                <a:cs typeface="+mn-cs"/>
              </a:rPr>
              <a:t>Program  Doktor </a:t>
            </a:r>
            <a:r>
              <a:rPr lang="id-ID" dirty="0">
                <a:latin typeface="Arial Rounded MT Bold" pitchFamily="34" charset="0"/>
                <a:ea typeface="Adobe Gothic Std B" pitchFamily="34" charset="-128"/>
                <a:cs typeface="+mn-cs"/>
              </a:rPr>
              <a:t>:  </a:t>
            </a:r>
            <a:r>
              <a:rPr lang="id-ID" dirty="0" smtClean="0">
                <a:latin typeface="Arial Rounded MT Bold" pitchFamily="34" charset="0"/>
                <a:ea typeface="Adobe Gothic Std B" pitchFamily="34" charset="-128"/>
                <a:cs typeface="+mn-cs"/>
              </a:rPr>
              <a:t>men</a:t>
            </a:r>
            <a:r>
              <a:rPr lang="en-US" dirty="0" err="1" smtClean="0">
                <a:latin typeface="Arial Rounded MT Bold" pitchFamily="34" charset="0"/>
                <a:ea typeface="Adobe Gothic Std B" pitchFamily="34" charset="-128"/>
                <a:cs typeface="+mn-cs"/>
              </a:rPr>
              <a:t>ghasilkan</a:t>
            </a:r>
            <a:r>
              <a:rPr lang="en-US" dirty="0" smtClean="0">
                <a:latin typeface="Arial Rounded MT Bold" pitchFamily="34" charset="0"/>
                <a:ea typeface="Adobe Gothic Std B" pitchFamily="34" charset="-128"/>
                <a:cs typeface="+mn-cs"/>
              </a:rPr>
              <a:t> </a:t>
            </a:r>
            <a:r>
              <a:rPr lang="id-ID" dirty="0" smtClean="0">
                <a:latin typeface="Arial Rounded MT Bold" pitchFamily="34" charset="0"/>
                <a:ea typeface="Adobe Gothic Std B" pitchFamily="34" charset="-128"/>
                <a:cs typeface="+mn-cs"/>
              </a:rPr>
              <a:t>karya </a:t>
            </a:r>
            <a:r>
              <a:rPr lang="id-ID" dirty="0">
                <a:latin typeface="Arial Rounded MT Bold" pitchFamily="34" charset="0"/>
                <a:ea typeface="Adobe Gothic Std B" pitchFamily="34" charset="-128"/>
                <a:cs typeface="+mn-cs"/>
              </a:rPr>
              <a:t>kreatif, original dan </a:t>
            </a:r>
            <a:r>
              <a:rPr lang="id-ID" dirty="0" smtClean="0">
                <a:latin typeface="Arial Rounded MT Bold" pitchFamily="34" charset="0"/>
                <a:ea typeface="Adobe Gothic Std B" pitchFamily="34" charset="-128"/>
                <a:cs typeface="+mn-cs"/>
              </a:rPr>
              <a:t>teruji</a:t>
            </a:r>
            <a:r>
              <a:rPr lang="en-US" dirty="0">
                <a:latin typeface="Arial Rounded MT Bold" pitchFamily="34" charset="0"/>
                <a:ea typeface="Adobe Gothic Std B" pitchFamily="34" charset="-128"/>
                <a:cs typeface="+mn-cs"/>
              </a:rPr>
              <a:t> </a:t>
            </a:r>
            <a:r>
              <a:rPr lang="en-US" dirty="0" smtClean="0">
                <a:latin typeface="Arial Rounded MT Bold" pitchFamily="34" charset="0"/>
                <a:ea typeface="Adobe Gothic Std B" pitchFamily="34" charset="-128"/>
                <a:cs typeface="+mn-cs"/>
              </a:rPr>
              <a:t>dengan pendekatan </a:t>
            </a:r>
            <a:r>
              <a:rPr lang="id-ID" dirty="0">
                <a:latin typeface="Arial Rounded MT Bold" pitchFamily="34" charset="0"/>
              </a:rPr>
              <a:t>inter, multi, dan </a:t>
            </a:r>
            <a:r>
              <a:rPr lang="id-ID" dirty="0" smtClean="0">
                <a:latin typeface="Arial Rounded MT Bold" pitchFamily="34" charset="0"/>
              </a:rPr>
              <a:t>transdisipliner</a:t>
            </a:r>
            <a:endParaRPr lang="en-ID" dirty="0" smtClean="0">
              <a:latin typeface="Arial Rounded MT Bold" pitchFamily="34" charset="0"/>
            </a:endParaRPr>
          </a:p>
          <a:p>
            <a:pPr eaLnBrk="1" hangingPunct="1">
              <a:defRPr/>
            </a:pPr>
            <a:r>
              <a:rPr lang="en-ID" u="sng" dirty="0">
                <a:solidFill>
                  <a:schemeClr val="bg1"/>
                </a:solidFill>
                <a:latin typeface="Arial Rounded MT Bold" pitchFamily="34" charset="0"/>
              </a:rPr>
              <a:t>(Building Theory</a:t>
            </a:r>
            <a:r>
              <a:rPr lang="en-ID" u="sng" dirty="0" smtClean="0">
                <a:solidFill>
                  <a:schemeClr val="bg1"/>
                </a:solidFill>
                <a:latin typeface="Arial Rounded MT Bold" pitchFamily="34" charset="0"/>
              </a:rPr>
              <a:t>)</a:t>
            </a:r>
            <a:endParaRPr lang="en-US" dirty="0">
              <a:solidFill>
                <a:schemeClr val="bg1"/>
              </a:solidFill>
              <a:latin typeface="Arial Rounded MT Bold" pitchFamily="34" charset="0"/>
            </a:endParaRPr>
          </a:p>
        </p:txBody>
      </p:sp>
      <p:sp>
        <p:nvSpPr>
          <p:cNvPr id="77837" name="TextBox 13"/>
          <p:cNvSpPr txBox="1">
            <a:spLocks noChangeArrowheads="1"/>
          </p:cNvSpPr>
          <p:nvPr/>
        </p:nvSpPr>
        <p:spPr bwMode="auto">
          <a:xfrm>
            <a:off x="500034" y="5951569"/>
            <a:ext cx="7011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id-ID" dirty="0">
                <a:cs typeface="+mn-cs"/>
              </a:rPr>
              <a:t>MENURUT UU NO 12 TAHUN 2012 TTG DIKTI DAN KKNI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888736"/>
            <a:ext cx="1714512" cy="1357322"/>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MASALAH &amp; POTENSI</a:t>
            </a:r>
          </a:p>
        </p:txBody>
      </p:sp>
      <p:sp>
        <p:nvSpPr>
          <p:cNvPr id="5" name="Rectangle 4"/>
          <p:cNvSpPr/>
          <p:nvPr/>
        </p:nvSpPr>
        <p:spPr>
          <a:xfrm>
            <a:off x="2214546" y="888736"/>
            <a:ext cx="1643074" cy="1357322"/>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PENILAIAN MASALAH DAN ALTF. TINDAKAN</a:t>
            </a:r>
          </a:p>
        </p:txBody>
      </p:sp>
      <p:sp>
        <p:nvSpPr>
          <p:cNvPr id="6" name="Rectangle 5"/>
          <p:cNvSpPr/>
          <p:nvPr/>
        </p:nvSpPr>
        <p:spPr>
          <a:xfrm>
            <a:off x="4000496" y="888736"/>
            <a:ext cx="1571636" cy="1357322"/>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RUMUSAN MASALAH</a:t>
            </a:r>
          </a:p>
        </p:txBody>
      </p:sp>
      <p:sp>
        <p:nvSpPr>
          <p:cNvPr id="7" name="Rectangle 6"/>
          <p:cNvSpPr/>
          <p:nvPr/>
        </p:nvSpPr>
        <p:spPr>
          <a:xfrm>
            <a:off x="5715008" y="888736"/>
            <a:ext cx="1500198" cy="1357322"/>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LANDASAN TEORI</a:t>
            </a:r>
          </a:p>
        </p:txBody>
      </p:sp>
      <p:sp>
        <p:nvSpPr>
          <p:cNvPr id="8" name="Rectangle 7"/>
          <p:cNvSpPr/>
          <p:nvPr/>
        </p:nvSpPr>
        <p:spPr>
          <a:xfrm>
            <a:off x="7429520" y="888736"/>
            <a:ext cx="1500198" cy="135732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HIPOTESIS TINDAKAN</a:t>
            </a:r>
          </a:p>
        </p:txBody>
      </p:sp>
      <p:sp>
        <p:nvSpPr>
          <p:cNvPr id="32" name="TextBox 31"/>
          <p:cNvSpPr txBox="1">
            <a:spLocks noChangeArrowheads="1"/>
          </p:cNvSpPr>
          <p:nvPr/>
        </p:nvSpPr>
        <p:spPr bwMode="auto">
          <a:xfrm>
            <a:off x="714375" y="214313"/>
            <a:ext cx="8072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mtClean="0">
                <a:solidFill>
                  <a:srgbClr val="000000"/>
                </a:solidFill>
                <a:latin typeface="Arial Rounded MT Bold" pitchFamily="34" charset="0"/>
                <a:cs typeface="Rod Transparent" pitchFamily="49" charset="-79"/>
              </a:rPr>
              <a:t>LEVEL 3  </a:t>
            </a:r>
            <a:r>
              <a:rPr lang="id-ID" smtClean="0">
                <a:solidFill>
                  <a:srgbClr val="000000"/>
                </a:solidFill>
                <a:latin typeface="Arial Rounded MT Bold" pitchFamily="34" charset="0"/>
                <a:cs typeface="Rod Transparent" pitchFamily="49" charset="-79"/>
              </a:rPr>
              <a:t>. </a:t>
            </a:r>
            <a:r>
              <a:rPr lang="en-US" smtClean="0">
                <a:solidFill>
                  <a:srgbClr val="000000"/>
                </a:solidFill>
                <a:latin typeface="Arial Rounded MT Bold" pitchFamily="34" charset="0"/>
                <a:cs typeface="Rod Transparent" pitchFamily="49" charset="-79"/>
              </a:rPr>
              <a:t>PROSES PENELITIAN TINDAKAN, MENELITI DAN MENGUJI TINDAKAN YANG DIKEMBANGKAN  </a:t>
            </a:r>
          </a:p>
        </p:txBody>
      </p:sp>
      <p:pic>
        <p:nvPicPr>
          <p:cNvPr id="8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flipH="1" flipV="1">
            <a:off x="4487863" y="3260725"/>
            <a:ext cx="10334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03982">
            <a:off x="3211513" y="2570163"/>
            <a:ext cx="1044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03982">
            <a:off x="971550" y="2601913"/>
            <a:ext cx="10461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flipH="1" flipV="1">
            <a:off x="261938" y="3260725"/>
            <a:ext cx="10334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a:off x="3870326" y="3298825"/>
            <a:ext cx="10334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496018">
            <a:off x="3146425" y="3941763"/>
            <a:ext cx="10461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flipH="1" flipV="1">
            <a:off x="2501901" y="3228975"/>
            <a:ext cx="10334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4005">
            <a:off x="3411538" y="4406900"/>
            <a:ext cx="71913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5000" y="3589338"/>
            <a:ext cx="1365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91834">
            <a:off x="2527300" y="3660775"/>
            <a:ext cx="798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a:off x="1630363" y="3330575"/>
            <a:ext cx="10334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496018">
            <a:off x="908050" y="3973513"/>
            <a:ext cx="1044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4005">
            <a:off x="1171575" y="4438650"/>
            <a:ext cx="719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6625" y="3621088"/>
            <a:ext cx="13493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91834">
            <a:off x="287337" y="3692526"/>
            <a:ext cx="798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Octagon 101"/>
          <p:cNvSpPr/>
          <p:nvPr/>
        </p:nvSpPr>
        <p:spPr>
          <a:xfrm>
            <a:off x="1283989" y="3602969"/>
            <a:ext cx="366234" cy="362104"/>
          </a:xfrm>
          <a:prstGeom prst="oct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lbertus Extra Bold" pitchFamily="34" charset="0"/>
              </a:rPr>
              <a:t>1</a:t>
            </a:r>
          </a:p>
        </p:txBody>
      </p:sp>
      <p:sp>
        <p:nvSpPr>
          <p:cNvPr id="103" name="Octagon 102"/>
          <p:cNvSpPr/>
          <p:nvPr/>
        </p:nvSpPr>
        <p:spPr>
          <a:xfrm>
            <a:off x="3527170" y="3557706"/>
            <a:ext cx="366234" cy="362104"/>
          </a:xfrm>
          <a:prstGeom prst="oct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lbertus Extra Bold" pitchFamily="34" charset="0"/>
              </a:rPr>
              <a:t>2</a:t>
            </a:r>
          </a:p>
        </p:txBody>
      </p:sp>
      <p:sp>
        <p:nvSpPr>
          <p:cNvPr id="104" name="Rectangle 103"/>
          <p:cNvSpPr/>
          <p:nvPr/>
        </p:nvSpPr>
        <p:spPr>
          <a:xfrm>
            <a:off x="6972076" y="3186162"/>
            <a:ext cx="1560364" cy="1015663"/>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2000" b="1" spc="150" dirty="0" err="1">
                <a:ln w="11430"/>
                <a:solidFill>
                  <a:srgbClr val="F8F8F8"/>
                </a:solidFill>
                <a:effectLst>
                  <a:outerShdw blurRad="25400" algn="tl" rotWithShape="0">
                    <a:srgbClr val="000000">
                      <a:alpha val="43000"/>
                    </a:srgbClr>
                  </a:outerShdw>
                </a:effectLst>
                <a:latin typeface="Calibri"/>
              </a:rPr>
              <a:t>dst</a:t>
            </a:r>
            <a:r>
              <a:rPr lang="en-US" sz="2000" b="1" spc="150" dirty="0" smtClean="0">
                <a:ln w="11430"/>
                <a:solidFill>
                  <a:srgbClr val="F8F8F8"/>
                </a:solidFill>
                <a:effectLst>
                  <a:outerShdw blurRad="25400" algn="tl" rotWithShape="0">
                    <a:srgbClr val="000000">
                      <a:alpha val="43000"/>
                    </a:srgbClr>
                  </a:outerShdw>
                </a:effectLst>
                <a:latin typeface="Calibri"/>
              </a:rPr>
              <a:t>. </a:t>
            </a:r>
            <a:r>
              <a:rPr lang="en-US" sz="2000" b="1" spc="150" dirty="0" err="1" smtClean="0">
                <a:ln w="11430"/>
                <a:solidFill>
                  <a:srgbClr val="F8F8F8"/>
                </a:solidFill>
                <a:effectLst>
                  <a:outerShdw blurRad="25400" algn="tl" rotWithShape="0">
                    <a:srgbClr val="000000">
                      <a:alpha val="43000"/>
                    </a:srgbClr>
                  </a:outerShdw>
                </a:effectLst>
                <a:latin typeface="Calibri"/>
              </a:rPr>
              <a:t>Pada</a:t>
            </a:r>
            <a:r>
              <a:rPr lang="en-US" sz="2000" b="1" spc="150" dirty="0" smtClean="0">
                <a:ln w="11430"/>
                <a:solidFill>
                  <a:srgbClr val="F8F8F8"/>
                </a:solidFill>
                <a:effectLst>
                  <a:outerShdw blurRad="25400" algn="tl" rotWithShape="0">
                    <a:srgbClr val="000000">
                      <a:alpha val="43000"/>
                    </a:srgbClr>
                  </a:outerShdw>
                </a:effectLst>
                <a:latin typeface="Calibri"/>
              </a:rPr>
              <a:t> CAR min 2 </a:t>
            </a:r>
            <a:r>
              <a:rPr lang="en-US" sz="2000" b="1" spc="150" dirty="0" err="1" smtClean="0">
                <a:ln w="11430"/>
                <a:solidFill>
                  <a:srgbClr val="F8F8F8"/>
                </a:solidFill>
                <a:effectLst>
                  <a:outerShdw blurRad="25400" algn="tl" rotWithShape="0">
                    <a:srgbClr val="000000">
                      <a:alpha val="43000"/>
                    </a:srgbClr>
                  </a:outerShdw>
                </a:effectLst>
                <a:latin typeface="Calibri"/>
              </a:rPr>
              <a:t>siklus</a:t>
            </a:r>
            <a:r>
              <a:rPr lang="en-US" sz="2000" b="1" spc="150" dirty="0" smtClean="0">
                <a:ln w="11430"/>
                <a:solidFill>
                  <a:srgbClr val="F8F8F8"/>
                </a:solidFill>
                <a:effectLst>
                  <a:outerShdw blurRad="25400" algn="tl" rotWithShape="0">
                    <a:srgbClr val="000000">
                      <a:alpha val="43000"/>
                    </a:srgbClr>
                  </a:outerShdw>
                </a:effectLst>
                <a:latin typeface="Calibri"/>
              </a:rPr>
              <a:t>)</a:t>
            </a:r>
            <a:endParaRPr lang="en-US" sz="2000" b="1" spc="150" dirty="0">
              <a:ln w="11430"/>
              <a:solidFill>
                <a:srgbClr val="F8F8F8"/>
              </a:solidFill>
              <a:effectLst>
                <a:outerShdw blurRad="25400" algn="tl" rotWithShape="0">
                  <a:srgbClr val="000000">
                    <a:alpha val="43000"/>
                  </a:srgbClr>
                </a:outerShdw>
              </a:effectLst>
              <a:latin typeface="Calibri"/>
            </a:endParaRPr>
          </a:p>
        </p:txBody>
      </p:sp>
      <p:sp>
        <p:nvSpPr>
          <p:cNvPr id="105" name="Rounded Rectangular Callout 104"/>
          <p:cNvSpPr/>
          <p:nvPr/>
        </p:nvSpPr>
        <p:spPr>
          <a:xfrm>
            <a:off x="974725" y="5124450"/>
            <a:ext cx="1804988" cy="763588"/>
          </a:xfrm>
          <a:prstGeom prst="wedgeRoundRectCallout">
            <a:avLst>
              <a:gd name="adj1" fmla="val -29360"/>
              <a:gd name="adj2" fmla="val -10964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smtClean="0">
                <a:solidFill>
                  <a:prstClr val="white"/>
                </a:solidFill>
              </a:rPr>
              <a:t>PENGUMPULA</a:t>
            </a:r>
            <a:r>
              <a:rPr lang="en-ID" sz="1600" smtClean="0">
                <a:solidFill>
                  <a:prstClr val="white"/>
                </a:solidFill>
              </a:rPr>
              <a:t>N</a:t>
            </a:r>
            <a:r>
              <a:rPr lang="id-ID" sz="1600" smtClean="0">
                <a:solidFill>
                  <a:prstClr val="white"/>
                </a:solidFill>
              </a:rPr>
              <a:t> </a:t>
            </a:r>
            <a:r>
              <a:rPr lang="id-ID" sz="1600" dirty="0">
                <a:solidFill>
                  <a:prstClr val="white"/>
                </a:solidFill>
              </a:rPr>
              <a:t>DATA DAN ANALISIS DATA</a:t>
            </a:r>
          </a:p>
        </p:txBody>
      </p:sp>
      <p:sp>
        <p:nvSpPr>
          <p:cNvPr id="106" name="Rounded Rectangular Callout 25"/>
          <p:cNvSpPr/>
          <p:nvPr/>
        </p:nvSpPr>
        <p:spPr>
          <a:xfrm>
            <a:off x="3267075" y="5099050"/>
            <a:ext cx="1804988" cy="765175"/>
          </a:xfrm>
          <a:prstGeom prst="wedgeRoundRectCallout">
            <a:avLst>
              <a:gd name="adj1" fmla="val -29360"/>
              <a:gd name="adj2" fmla="val -10964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dirty="0">
                <a:solidFill>
                  <a:prstClr val="white"/>
                </a:solidFill>
              </a:rPr>
              <a:t>PENGUMPULA </a:t>
            </a:r>
            <a:r>
              <a:rPr lang="en-ID" sz="1600" dirty="0" smtClean="0">
                <a:solidFill>
                  <a:prstClr val="white"/>
                </a:solidFill>
              </a:rPr>
              <a:t>N</a:t>
            </a:r>
            <a:r>
              <a:rPr lang="id-ID" sz="1600" dirty="0" smtClean="0">
                <a:solidFill>
                  <a:prstClr val="white"/>
                </a:solidFill>
              </a:rPr>
              <a:t>DATA </a:t>
            </a:r>
            <a:r>
              <a:rPr lang="id-ID" sz="1600" dirty="0">
                <a:solidFill>
                  <a:prstClr val="white"/>
                </a:solidFill>
              </a:rPr>
              <a:t>DAN ANALISIS DATA</a:t>
            </a:r>
          </a:p>
        </p:txBody>
      </p:sp>
      <p:pic>
        <p:nvPicPr>
          <p:cNvPr id="107"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03982">
            <a:off x="5187950" y="2603500"/>
            <a:ext cx="10461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03982">
            <a:off x="5846762" y="3332163"/>
            <a:ext cx="1033463"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496018">
            <a:off x="5124450" y="3975100"/>
            <a:ext cx="1044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4005">
            <a:off x="5387975" y="4440238"/>
            <a:ext cx="719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3025" y="3622675"/>
            <a:ext cx="136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91834">
            <a:off x="4503738" y="3694113"/>
            <a:ext cx="798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ctagon 46"/>
          <p:cNvSpPr/>
          <p:nvPr/>
        </p:nvSpPr>
        <p:spPr>
          <a:xfrm>
            <a:off x="5504347" y="3591242"/>
            <a:ext cx="366234" cy="362104"/>
          </a:xfrm>
          <a:prstGeom prst="oct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lbertus Extra Bold" pitchFamily="34" charset="0"/>
              </a:rPr>
              <a:t>3</a:t>
            </a:r>
          </a:p>
        </p:txBody>
      </p:sp>
      <p:sp>
        <p:nvSpPr>
          <p:cNvPr id="114" name="Rounded Rectangular Callout 25"/>
          <p:cNvSpPr/>
          <p:nvPr/>
        </p:nvSpPr>
        <p:spPr>
          <a:xfrm>
            <a:off x="5243513" y="5133975"/>
            <a:ext cx="1804987" cy="763588"/>
          </a:xfrm>
          <a:prstGeom prst="wedgeRoundRectCallout">
            <a:avLst>
              <a:gd name="adj1" fmla="val -29360"/>
              <a:gd name="adj2" fmla="val -10964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dirty="0" smtClean="0">
                <a:solidFill>
                  <a:prstClr val="white"/>
                </a:solidFill>
              </a:rPr>
              <a:t>PENGUMPULA</a:t>
            </a:r>
            <a:r>
              <a:rPr lang="en-ID" sz="1600" dirty="0" smtClean="0">
                <a:solidFill>
                  <a:prstClr val="white"/>
                </a:solidFill>
              </a:rPr>
              <a:t>N</a:t>
            </a:r>
            <a:r>
              <a:rPr lang="id-ID" sz="1600" dirty="0" smtClean="0">
                <a:solidFill>
                  <a:prstClr val="white"/>
                </a:solidFill>
              </a:rPr>
              <a:t> </a:t>
            </a:r>
            <a:r>
              <a:rPr lang="id-ID" sz="1600" dirty="0">
                <a:solidFill>
                  <a:prstClr val="white"/>
                </a:solidFill>
              </a:rPr>
              <a:t>DATA DAN ANALISIS DATA</a:t>
            </a:r>
          </a:p>
        </p:txBody>
      </p:sp>
      <p:pic>
        <p:nvPicPr>
          <p:cNvPr id="76852" name="Picture 1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4688" y="2714625"/>
            <a:ext cx="1309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3" name="Picture 11"/>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2975" y="2697163"/>
            <a:ext cx="16621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4" name="Picture 11"/>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9388" y="2725738"/>
            <a:ext cx="166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5" name="Picture 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784">
            <a:off x="3544888" y="2903538"/>
            <a:ext cx="27463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6" name="Picture 7"/>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7490">
            <a:off x="1195388" y="2862263"/>
            <a:ext cx="455612"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7" name="Picture 1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2013" y="2808288"/>
            <a:ext cx="5492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Octagon 121"/>
          <p:cNvSpPr/>
          <p:nvPr/>
        </p:nvSpPr>
        <p:spPr bwMode="auto">
          <a:xfrm>
            <a:off x="7114072" y="2772163"/>
            <a:ext cx="366247" cy="361853"/>
          </a:xfrm>
          <a:prstGeom prst="oct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b="1" dirty="0">
                <a:solidFill>
                  <a:prstClr val="white"/>
                </a:solidFill>
                <a:latin typeface="Albertus Extra Bold" pitchFamily="34" charset="0"/>
              </a:rPr>
              <a:t>4</a:t>
            </a:r>
          </a:p>
        </p:txBody>
      </p:sp>
      <p:pic>
        <p:nvPicPr>
          <p:cNvPr id="76861" name="Picture 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784">
            <a:off x="5521325" y="2936875"/>
            <a:ext cx="2746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62" name="Picture 1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038" y="2841625"/>
            <a:ext cx="549275"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63" name="Group 2"/>
          <p:cNvGrpSpPr>
            <a:grpSpLocks/>
          </p:cNvGrpSpPr>
          <p:nvPr/>
        </p:nvGrpSpPr>
        <p:grpSpPr bwMode="auto">
          <a:xfrm>
            <a:off x="1466850" y="2146300"/>
            <a:ext cx="6634163" cy="706438"/>
            <a:chOff x="1466850" y="1844824"/>
            <a:chExt cx="6634163" cy="706281"/>
          </a:xfrm>
        </p:grpSpPr>
        <p:cxnSp>
          <p:nvCxnSpPr>
            <p:cNvPr id="125" name="Straight Connector 124"/>
            <p:cNvCxnSpPr/>
            <p:nvPr/>
          </p:nvCxnSpPr>
          <p:spPr bwMode="auto">
            <a:xfrm>
              <a:off x="8101013" y="1844824"/>
              <a:ext cx="0" cy="2872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flipH="1">
              <a:off x="1476375" y="2141621"/>
              <a:ext cx="6624638" cy="3333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bwMode="auto">
            <a:xfrm>
              <a:off x="1466850" y="2187648"/>
              <a:ext cx="0" cy="3634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76864" name="TextBox 8"/>
          <p:cNvSpPr txBox="1">
            <a:spLocks noChangeArrowheads="1"/>
          </p:cNvSpPr>
          <p:nvPr/>
        </p:nvSpPr>
        <p:spPr bwMode="auto">
          <a:xfrm>
            <a:off x="227013" y="6021388"/>
            <a:ext cx="857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dirty="0" smtClean="0">
                <a:solidFill>
                  <a:prstClr val="black"/>
                </a:solidFill>
                <a:latin typeface="Arial Black" pitchFamily="34" charset="0"/>
              </a:rPr>
              <a:t>JUDUL ; PENGEMBANGAN METODE DISKUSI UNTUK  </a:t>
            </a:r>
            <a:r>
              <a:rPr lang="en-US" dirty="0" err="1" smtClean="0">
                <a:solidFill>
                  <a:prstClr val="black"/>
                </a:solidFill>
                <a:latin typeface="Arial Black" pitchFamily="34" charset="0"/>
              </a:rPr>
              <a:t>UNTUK</a:t>
            </a:r>
            <a:r>
              <a:rPr lang="en-US" dirty="0" smtClean="0">
                <a:solidFill>
                  <a:prstClr val="black"/>
                </a:solidFill>
                <a:latin typeface="Arial Black" pitchFamily="34" charset="0"/>
              </a:rPr>
              <a:t> MENINGKATKAN KREATIVITAS PEGAWAI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800" decel="100000"/>
                                        <p:tgtEl>
                                          <p:spTgt spid="32"/>
                                        </p:tgtEl>
                                      </p:cBhvr>
                                    </p:animEffect>
                                    <p:anim calcmode="lin" valueType="num">
                                      <p:cBhvr>
                                        <p:cTn id="8" dur="800" decel="100000" fill="hold"/>
                                        <p:tgtEl>
                                          <p:spTgt spid="32"/>
                                        </p:tgtEl>
                                        <p:attrNameLst>
                                          <p:attrName>style.rotation</p:attrName>
                                        </p:attrNameLst>
                                      </p:cBhvr>
                                      <p:tavLst>
                                        <p:tav tm="0">
                                          <p:val>
                                            <p:fltVal val="-90"/>
                                          </p:val>
                                        </p:tav>
                                        <p:tav tm="100000">
                                          <p:val>
                                            <p:fltVal val="0"/>
                                          </p:val>
                                        </p:tav>
                                      </p:tavLst>
                                    </p:anim>
                                    <p:anim calcmode="lin" valueType="num">
                                      <p:cBhvr>
                                        <p:cTn id="9" dur="800" decel="100000" fill="hold"/>
                                        <p:tgtEl>
                                          <p:spTgt spid="32"/>
                                        </p:tgtEl>
                                        <p:attrNameLst>
                                          <p:attrName>ppt_x</p:attrName>
                                        </p:attrNameLst>
                                      </p:cBhvr>
                                      <p:tavLst>
                                        <p:tav tm="0">
                                          <p:val>
                                            <p:strVal val="#ppt_x+0.4"/>
                                          </p:val>
                                        </p:tav>
                                        <p:tav tm="100000">
                                          <p:val>
                                            <p:strVal val="#ppt_x-0.05"/>
                                          </p:val>
                                        </p:tav>
                                      </p:tavLst>
                                    </p:anim>
                                    <p:anim calcmode="lin" valueType="num">
                                      <p:cBhvr>
                                        <p:cTn id="10" dur="800" decel="100000" fill="hold"/>
                                        <p:tgtEl>
                                          <p:spTgt spid="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600" fill="hold">
                                          <p:stCondLst>
                                            <p:cond delay="0"/>
                                          </p:stCondLst>
                                        </p:cTn>
                                        <p:tgtEl>
                                          <p:spTgt spid="5"/>
                                        </p:tgtEl>
                                        <p:attrNameLst>
                                          <p:attrName>ppt_x</p:attrName>
                                        </p:attrNameLst>
                                      </p:cBhvr>
                                    </p:anim>
                                    <p:anim from="0" to="-1.0" calcmode="lin" valueType="num">
                                      <p:cBhvr>
                                        <p:cTn id="24" dur="200" decel="50000" autoRev="1" fill="hold">
                                          <p:stCondLst>
                                            <p:cond delay="600"/>
                                          </p:stCondLst>
                                        </p:cTn>
                                        <p:tgtEl>
                                          <p:spTgt spid="5"/>
                                        </p:tgtEl>
                                        <p:attrNameLst>
                                          <p:attrName>xshear</p:attrName>
                                        </p:attrNameLst>
                                      </p:cBhvr>
                                    </p:anim>
                                    <p:animScale>
                                      <p:cBhvr>
                                        <p:cTn id="25" dur="200" decel="100000" autoRev="1" fill="hold">
                                          <p:stCondLst>
                                            <p:cond delay="600"/>
                                          </p:stCondLst>
                                        </p:cTn>
                                        <p:tgtEl>
                                          <p:spTgt spid="5"/>
                                        </p:tgtEl>
                                      </p:cBhvr>
                                      <p:from x="100000" y="100000"/>
                                      <p:to x="80000" y="100000"/>
                                    </p:animScale>
                                    <p:anim by="(#ppt_h/3+#ppt_w*0.1)" calcmode="lin" valueType="num">
                                      <p:cBhvr additive="sum">
                                        <p:cTn id="26" dur="200" decel="100000" autoRev="1" fill="hold">
                                          <p:stCondLst>
                                            <p:cond delay="600"/>
                                          </p:stCondLst>
                                        </p:cTn>
                                        <p:tgtEl>
                                          <p:spTgt spid="5"/>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from="(-#ppt_w/2)" to="(#ppt_x)" calcmode="lin" valueType="num">
                                      <p:cBhvr>
                                        <p:cTn id="31" dur="600" fill="hold">
                                          <p:stCondLst>
                                            <p:cond delay="0"/>
                                          </p:stCondLst>
                                        </p:cTn>
                                        <p:tgtEl>
                                          <p:spTgt spid="6"/>
                                        </p:tgtEl>
                                        <p:attrNameLst>
                                          <p:attrName>ppt_x</p:attrName>
                                        </p:attrNameLst>
                                      </p:cBhvr>
                                    </p:anim>
                                    <p:anim from="0" to="-1.0" calcmode="lin" valueType="num">
                                      <p:cBhvr>
                                        <p:cTn id="32" dur="200" decel="50000" autoRev="1" fill="hold">
                                          <p:stCondLst>
                                            <p:cond delay="600"/>
                                          </p:stCondLst>
                                        </p:cTn>
                                        <p:tgtEl>
                                          <p:spTgt spid="6"/>
                                        </p:tgtEl>
                                        <p:attrNameLst>
                                          <p:attrName>xshear</p:attrName>
                                        </p:attrNameLst>
                                      </p:cBhvr>
                                    </p:anim>
                                    <p:animScale>
                                      <p:cBhvr>
                                        <p:cTn id="33" dur="200" decel="100000" autoRev="1" fill="hold">
                                          <p:stCondLst>
                                            <p:cond delay="600"/>
                                          </p:stCondLst>
                                        </p:cTn>
                                        <p:tgtEl>
                                          <p:spTgt spid="6"/>
                                        </p:tgtEl>
                                      </p:cBhvr>
                                      <p:from x="100000" y="100000"/>
                                      <p:to x="80000" y="100000"/>
                                    </p:animScale>
                                    <p:anim by="(#ppt_h/3+#ppt_w*0.1)" calcmode="lin" valueType="num">
                                      <p:cBhvr additive="sum">
                                        <p:cTn id="34" dur="200" decel="100000" autoRev="1" fill="hold">
                                          <p:stCondLst>
                                            <p:cond delay="600"/>
                                          </p:stCondLst>
                                        </p:cTn>
                                        <p:tgtEl>
                                          <p:spTgt spid="6"/>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from="(-#ppt_w/2)" to="(#ppt_x)" calcmode="lin" valueType="num">
                                      <p:cBhvr>
                                        <p:cTn id="39" dur="600" fill="hold">
                                          <p:stCondLst>
                                            <p:cond delay="0"/>
                                          </p:stCondLst>
                                        </p:cTn>
                                        <p:tgtEl>
                                          <p:spTgt spid="7"/>
                                        </p:tgtEl>
                                        <p:attrNameLst>
                                          <p:attrName>ppt_x</p:attrName>
                                        </p:attrNameLst>
                                      </p:cBhvr>
                                    </p:anim>
                                    <p:anim from="0" to="-1.0" calcmode="lin" valueType="num">
                                      <p:cBhvr>
                                        <p:cTn id="40" dur="200" decel="50000" autoRev="1" fill="hold">
                                          <p:stCondLst>
                                            <p:cond delay="600"/>
                                          </p:stCondLst>
                                        </p:cTn>
                                        <p:tgtEl>
                                          <p:spTgt spid="7"/>
                                        </p:tgtEl>
                                        <p:attrNameLst>
                                          <p:attrName>xshear</p:attrName>
                                        </p:attrNameLst>
                                      </p:cBhvr>
                                    </p:anim>
                                    <p:animScale>
                                      <p:cBhvr>
                                        <p:cTn id="41" dur="200" decel="100000" autoRev="1" fill="hold">
                                          <p:stCondLst>
                                            <p:cond delay="600"/>
                                          </p:stCondLst>
                                        </p:cTn>
                                        <p:tgtEl>
                                          <p:spTgt spid="7"/>
                                        </p:tgtEl>
                                      </p:cBhvr>
                                      <p:from x="100000" y="100000"/>
                                      <p:to x="80000" y="100000"/>
                                    </p:animScale>
                                    <p:anim by="(#ppt_h/3+#ppt_w*0.1)" calcmode="lin" valueType="num">
                                      <p:cBhvr additive="sum">
                                        <p:cTn id="42" dur="200" decel="100000" autoRev="1" fill="hold">
                                          <p:stCondLst>
                                            <p:cond delay="600"/>
                                          </p:stCondLst>
                                        </p:cTn>
                                        <p:tgtEl>
                                          <p:spTgt spid="7"/>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left)">
                                      <p:cBhvr>
                                        <p:cTn id="62" dur="500"/>
                                        <p:tgtEl>
                                          <p:spTgt spid="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wipe(up)">
                                      <p:cBhvr>
                                        <p:cTn id="67" dur="500"/>
                                        <p:tgtEl>
                                          <p:spTgt spid="97"/>
                                        </p:tgtEl>
                                      </p:cBhvr>
                                    </p:animEffect>
                                  </p:childTnLst>
                                </p:cTn>
                              </p:par>
                            </p:childTnLst>
                          </p:cTn>
                        </p:par>
                        <p:par>
                          <p:cTn id="68" fill="hold" nodeType="afterGroup">
                            <p:stCondLst>
                              <p:cond delay="500"/>
                            </p:stCondLst>
                            <p:childTnLst>
                              <p:par>
                                <p:cTn id="69" presetID="22" presetClass="entr" presetSubtype="1"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wipe(up)">
                                      <p:cBhvr>
                                        <p:cTn id="71" dur="500"/>
                                        <p:tgtEl>
                                          <p:spTgt spid="10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nodeType="click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wipe(right)">
                                      <p:cBhvr>
                                        <p:cTn id="76" dur="500"/>
                                        <p:tgtEl>
                                          <p:spTgt spid="98"/>
                                        </p:tgtEl>
                                      </p:cBhvr>
                                    </p:animEffect>
                                  </p:childTnLst>
                                </p:cTn>
                              </p:par>
                            </p:childTnLst>
                          </p:cTn>
                        </p:par>
                        <p:par>
                          <p:cTn id="77" fill="hold" nodeType="afterGroup">
                            <p:stCondLst>
                              <p:cond delay="500"/>
                            </p:stCondLst>
                            <p:childTnLst>
                              <p:par>
                                <p:cTn id="78" presetID="22" presetClass="entr" presetSubtype="2" fill="hold" nodeType="after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wipe(right)">
                                      <p:cBhvr>
                                        <p:cTn id="80" dur="500"/>
                                        <p:tgtEl>
                                          <p:spTgt spid="9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05"/>
                                        </p:tgtEl>
                                        <p:attrNameLst>
                                          <p:attrName>style.visibility</p:attrName>
                                        </p:attrNameLst>
                                      </p:cBhvr>
                                      <p:to>
                                        <p:strVal val="visible"/>
                                      </p:to>
                                    </p:set>
                                    <p:animEffect transition="in" filter="wipe(left)">
                                      <p:cBhvr>
                                        <p:cTn id="85" dur="500"/>
                                        <p:tgtEl>
                                          <p:spTgt spid="10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nodeType="click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down)">
                                      <p:cBhvr>
                                        <p:cTn id="90" dur="500"/>
                                        <p:tgtEl>
                                          <p:spTgt spid="90"/>
                                        </p:tgtEl>
                                      </p:cBhvr>
                                    </p:animEffect>
                                  </p:childTnLst>
                                </p:cTn>
                              </p:par>
                            </p:childTnLst>
                          </p:cTn>
                        </p:par>
                        <p:par>
                          <p:cTn id="91" fill="hold" nodeType="afterGroup">
                            <p:stCondLst>
                              <p:cond delay="500"/>
                            </p:stCondLst>
                            <p:childTnLst>
                              <p:par>
                                <p:cTn id="92" presetID="22" presetClass="entr" presetSubtype="4" fill="hold" nodeType="after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down)">
                                      <p:cBhvr>
                                        <p:cTn id="94" dur="500"/>
                                        <p:tgtEl>
                                          <p:spTgt spid="101"/>
                                        </p:tgtEl>
                                      </p:cBhvr>
                                    </p:animEffect>
                                  </p:childTnLst>
                                </p:cTn>
                              </p:par>
                              <p:par>
                                <p:cTn id="95" presetID="10" presetClass="entr" presetSubtype="0" fill="hold" nodeType="with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fade">
                                      <p:cBhvr>
                                        <p:cTn id="97" dur="500"/>
                                        <p:tgtEl>
                                          <p:spTgt spid="10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500"/>
                                        <p:tgtEl>
                                          <p:spTgt spid="8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1"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wipe(up)">
                                      <p:cBhvr>
                                        <p:cTn id="107" dur="500"/>
                                        <p:tgtEl>
                                          <p:spTgt spid="91"/>
                                        </p:tgtEl>
                                      </p:cBhvr>
                                    </p:animEffect>
                                  </p:childTnLst>
                                </p:cTn>
                              </p:par>
                            </p:childTnLst>
                          </p:cTn>
                        </p:par>
                        <p:par>
                          <p:cTn id="108" fill="hold" nodeType="afterGroup">
                            <p:stCondLst>
                              <p:cond delay="500"/>
                            </p:stCondLst>
                            <p:childTnLst>
                              <p:par>
                                <p:cTn id="109" presetID="22" presetClass="entr" presetSubtype="1"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up)">
                                      <p:cBhvr>
                                        <p:cTn id="111" dur="500"/>
                                        <p:tgtEl>
                                          <p:spTgt spid="9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wipe(right)">
                                      <p:cBhvr>
                                        <p:cTn id="116" dur="500"/>
                                        <p:tgtEl>
                                          <p:spTgt spid="92"/>
                                        </p:tgtEl>
                                      </p:cBhvr>
                                    </p:animEffect>
                                  </p:childTnLst>
                                </p:cTn>
                              </p:par>
                            </p:childTnLst>
                          </p:cTn>
                        </p:par>
                        <p:par>
                          <p:cTn id="117" fill="hold" nodeType="afterGroup">
                            <p:stCondLst>
                              <p:cond delay="500"/>
                            </p:stCondLst>
                            <p:childTnLst>
                              <p:par>
                                <p:cTn id="118" presetID="22" presetClass="entr" presetSubtype="2" fill="hold"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wipe(right)">
                                      <p:cBhvr>
                                        <p:cTn id="120" dur="500"/>
                                        <p:tgtEl>
                                          <p:spTgt spid="94"/>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06"/>
                                        </p:tgtEl>
                                        <p:attrNameLst>
                                          <p:attrName>style.visibility</p:attrName>
                                        </p:attrNameLst>
                                      </p:cBhvr>
                                      <p:to>
                                        <p:strVal val="visible"/>
                                      </p:to>
                                    </p:set>
                                    <p:animEffect transition="in" filter="wipe(left)">
                                      <p:cBhvr>
                                        <p:cTn id="125" dur="500"/>
                                        <p:tgtEl>
                                          <p:spTgt spid="10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nodeType="click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wipe(down)">
                                      <p:cBhvr>
                                        <p:cTn id="130" dur="500"/>
                                        <p:tgtEl>
                                          <p:spTgt spid="93"/>
                                        </p:tgtEl>
                                      </p:cBhvr>
                                    </p:animEffect>
                                  </p:childTnLst>
                                </p:cTn>
                              </p:par>
                            </p:childTnLst>
                          </p:cTn>
                        </p:par>
                        <p:par>
                          <p:cTn id="131" fill="hold" nodeType="afterGroup">
                            <p:stCondLst>
                              <p:cond delay="500"/>
                            </p:stCondLst>
                            <p:childTnLst>
                              <p:par>
                                <p:cTn id="132" presetID="22" presetClass="entr" presetSubtype="4" fill="hold" nodeType="after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wipe(down)">
                                      <p:cBhvr>
                                        <p:cTn id="134" dur="500"/>
                                        <p:tgtEl>
                                          <p:spTgt spid="96"/>
                                        </p:tgtEl>
                                      </p:cBhvr>
                                    </p:animEffect>
                                  </p:childTnLst>
                                </p:cTn>
                              </p:par>
                              <p:par>
                                <p:cTn id="135" presetID="10" presetClass="entr" presetSubtype="0" fill="hold" nodeType="with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fade">
                                      <p:cBhvr>
                                        <p:cTn id="137" dur="500"/>
                                        <p:tgtEl>
                                          <p:spTgt spid="11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07"/>
                                        </p:tgtEl>
                                        <p:attrNameLst>
                                          <p:attrName>style.visibility</p:attrName>
                                        </p:attrNameLst>
                                      </p:cBhvr>
                                      <p:to>
                                        <p:strVal val="visible"/>
                                      </p:to>
                                    </p:set>
                                    <p:animEffect transition="in" filter="wipe(left)">
                                      <p:cBhvr>
                                        <p:cTn id="142" dur="500"/>
                                        <p:tgtEl>
                                          <p:spTgt spid="107"/>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nodeType="clickEffect">
                                  <p:stCondLst>
                                    <p:cond delay="0"/>
                                  </p:stCondLst>
                                  <p:childTnLst>
                                    <p:set>
                                      <p:cBhvr>
                                        <p:cTn id="146" dur="1" fill="hold">
                                          <p:stCondLst>
                                            <p:cond delay="0"/>
                                          </p:stCondLst>
                                        </p:cTn>
                                        <p:tgtEl>
                                          <p:spTgt spid="108"/>
                                        </p:tgtEl>
                                        <p:attrNameLst>
                                          <p:attrName>style.visibility</p:attrName>
                                        </p:attrNameLst>
                                      </p:cBhvr>
                                      <p:to>
                                        <p:strVal val="visible"/>
                                      </p:to>
                                    </p:set>
                                    <p:animEffect transition="in" filter="wipe(up)">
                                      <p:cBhvr>
                                        <p:cTn id="147" dur="500"/>
                                        <p:tgtEl>
                                          <p:spTgt spid="108"/>
                                        </p:tgtEl>
                                      </p:cBhvr>
                                    </p:animEffect>
                                  </p:childTnLst>
                                </p:cTn>
                              </p:par>
                            </p:childTnLst>
                          </p:cTn>
                        </p:par>
                        <p:par>
                          <p:cTn id="148" fill="hold" nodeType="afterGroup">
                            <p:stCondLst>
                              <p:cond delay="500"/>
                            </p:stCondLst>
                            <p:childTnLst>
                              <p:par>
                                <p:cTn id="149" presetID="22" presetClass="entr" presetSubtype="1" fill="hold" nodeType="afterEffect">
                                  <p:stCondLst>
                                    <p:cond delay="0"/>
                                  </p:stCondLst>
                                  <p:childTnLst>
                                    <p:set>
                                      <p:cBhvr>
                                        <p:cTn id="150" dur="1" fill="hold">
                                          <p:stCondLst>
                                            <p:cond delay="0"/>
                                          </p:stCondLst>
                                        </p:cTn>
                                        <p:tgtEl>
                                          <p:spTgt spid="111"/>
                                        </p:tgtEl>
                                        <p:attrNameLst>
                                          <p:attrName>style.visibility</p:attrName>
                                        </p:attrNameLst>
                                      </p:cBhvr>
                                      <p:to>
                                        <p:strVal val="visible"/>
                                      </p:to>
                                    </p:set>
                                    <p:animEffect transition="in" filter="wipe(up)">
                                      <p:cBhvr>
                                        <p:cTn id="151" dur="500"/>
                                        <p:tgtEl>
                                          <p:spTgt spid="11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2" fill="hold" nodeType="clickEffect">
                                  <p:stCondLst>
                                    <p:cond delay="0"/>
                                  </p:stCondLst>
                                  <p:childTnLst>
                                    <p:set>
                                      <p:cBhvr>
                                        <p:cTn id="155" dur="1" fill="hold">
                                          <p:stCondLst>
                                            <p:cond delay="0"/>
                                          </p:stCondLst>
                                        </p:cTn>
                                        <p:tgtEl>
                                          <p:spTgt spid="109"/>
                                        </p:tgtEl>
                                        <p:attrNameLst>
                                          <p:attrName>style.visibility</p:attrName>
                                        </p:attrNameLst>
                                      </p:cBhvr>
                                      <p:to>
                                        <p:strVal val="visible"/>
                                      </p:to>
                                    </p:set>
                                    <p:animEffect transition="in" filter="wipe(right)">
                                      <p:cBhvr>
                                        <p:cTn id="156" dur="500"/>
                                        <p:tgtEl>
                                          <p:spTgt spid="109"/>
                                        </p:tgtEl>
                                      </p:cBhvr>
                                    </p:animEffect>
                                  </p:childTnLst>
                                </p:cTn>
                              </p:par>
                            </p:childTnLst>
                          </p:cTn>
                        </p:par>
                        <p:par>
                          <p:cTn id="157" fill="hold" nodeType="afterGroup">
                            <p:stCondLst>
                              <p:cond delay="500"/>
                            </p:stCondLst>
                            <p:childTnLst>
                              <p:par>
                                <p:cTn id="158" presetID="22" presetClass="entr" presetSubtype="2" fill="hold" nodeType="afterEffect">
                                  <p:stCondLst>
                                    <p:cond delay="0"/>
                                  </p:stCondLst>
                                  <p:childTnLst>
                                    <p:set>
                                      <p:cBhvr>
                                        <p:cTn id="159" dur="1" fill="hold">
                                          <p:stCondLst>
                                            <p:cond delay="0"/>
                                          </p:stCondLst>
                                        </p:cTn>
                                        <p:tgtEl>
                                          <p:spTgt spid="110"/>
                                        </p:tgtEl>
                                        <p:attrNameLst>
                                          <p:attrName>style.visibility</p:attrName>
                                        </p:attrNameLst>
                                      </p:cBhvr>
                                      <p:to>
                                        <p:strVal val="visible"/>
                                      </p:to>
                                    </p:set>
                                    <p:animEffect transition="in" filter="wipe(right)">
                                      <p:cBhvr>
                                        <p:cTn id="160" dur="500"/>
                                        <p:tgtEl>
                                          <p:spTgt spid="110"/>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14"/>
                                        </p:tgtEl>
                                        <p:attrNameLst>
                                          <p:attrName>style.visibility</p:attrName>
                                        </p:attrNameLst>
                                      </p:cBhvr>
                                      <p:to>
                                        <p:strVal val="visible"/>
                                      </p:to>
                                    </p:set>
                                    <p:animEffect transition="in" filter="wipe(left)">
                                      <p:cBhvr>
                                        <p:cTn id="165" dur="500"/>
                                        <p:tgtEl>
                                          <p:spTgt spid="11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4" fill="hold" nodeType="clickEffect">
                                  <p:stCondLst>
                                    <p:cond delay="0"/>
                                  </p:stCondLst>
                                  <p:childTnLst>
                                    <p:set>
                                      <p:cBhvr>
                                        <p:cTn id="169" dur="1" fill="hold">
                                          <p:stCondLst>
                                            <p:cond delay="0"/>
                                          </p:stCondLst>
                                        </p:cTn>
                                        <p:tgtEl>
                                          <p:spTgt spid="87"/>
                                        </p:tgtEl>
                                        <p:attrNameLst>
                                          <p:attrName>style.visibility</p:attrName>
                                        </p:attrNameLst>
                                      </p:cBhvr>
                                      <p:to>
                                        <p:strVal val="visible"/>
                                      </p:to>
                                    </p:set>
                                    <p:animEffect transition="in" filter="wipe(down)">
                                      <p:cBhvr>
                                        <p:cTn id="170" dur="500"/>
                                        <p:tgtEl>
                                          <p:spTgt spid="87"/>
                                        </p:tgtEl>
                                      </p:cBhvr>
                                    </p:animEffect>
                                  </p:childTnLst>
                                </p:cTn>
                              </p:par>
                            </p:childTnLst>
                          </p:cTn>
                        </p:par>
                        <p:par>
                          <p:cTn id="171" fill="hold" nodeType="afterGroup">
                            <p:stCondLst>
                              <p:cond delay="500"/>
                            </p:stCondLst>
                            <p:childTnLst>
                              <p:par>
                                <p:cTn id="172" presetID="22" presetClass="entr" presetSubtype="4" fill="hold" nodeType="afterEffect">
                                  <p:stCondLst>
                                    <p:cond delay="0"/>
                                  </p:stCondLst>
                                  <p:childTnLst>
                                    <p:set>
                                      <p:cBhvr>
                                        <p:cTn id="173" dur="1" fill="hold">
                                          <p:stCondLst>
                                            <p:cond delay="0"/>
                                          </p:stCondLst>
                                        </p:cTn>
                                        <p:tgtEl>
                                          <p:spTgt spid="112"/>
                                        </p:tgtEl>
                                        <p:attrNameLst>
                                          <p:attrName>style.visibility</p:attrName>
                                        </p:attrNameLst>
                                      </p:cBhvr>
                                      <p:to>
                                        <p:strVal val="visible"/>
                                      </p:to>
                                    </p:set>
                                    <p:animEffect transition="in" filter="wipe(down)">
                                      <p:cBhvr>
                                        <p:cTn id="174" dur="500"/>
                                        <p:tgtEl>
                                          <p:spTgt spid="112"/>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nodeType="click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wipe(left)">
                                      <p:cBhvr>
                                        <p:cTn id="17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5" grpId="0" animBg="1"/>
      <p:bldP spid="106" grpId="0" animBg="1"/>
      <p:bldP spid="1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srgbClr val="FFFFFF"/>
              </a:solidFill>
            </a:endParaRPr>
          </a:p>
        </p:txBody>
      </p:sp>
      <p:sp>
        <p:nvSpPr>
          <p:cNvPr id="50" name="Rectangle 49"/>
          <p:cNvSpPr/>
          <p:nvPr/>
        </p:nvSpPr>
        <p:spPr>
          <a:xfrm>
            <a:off x="4179894" y="1066874"/>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51"/>
          <p:cNvGrpSpPr/>
          <p:nvPr/>
        </p:nvGrpSpPr>
        <p:grpSpPr>
          <a:xfrm>
            <a:off x="1752640"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Rectangle 11"/>
          <p:cNvSpPr/>
          <p:nvPr/>
        </p:nvSpPr>
        <p:spPr>
          <a:xfrm>
            <a:off x="1295400" y="764704"/>
            <a:ext cx="6553200" cy="3456384"/>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dirty="0" smtClean="0">
              <a:solidFill>
                <a:prstClr val="white"/>
              </a:solidFill>
              <a:latin typeface="Arial Rounded MT Bold" pitchFamily="34" charset="0"/>
            </a:endParaRPr>
          </a:p>
          <a:p>
            <a:pPr algn="ctr" fontAlgn="auto">
              <a:spcBef>
                <a:spcPts val="0"/>
              </a:spcBef>
              <a:spcAft>
                <a:spcPts val="600"/>
              </a:spcAft>
            </a:pPr>
            <a:r>
              <a:rPr lang="en-US" sz="3200" dirty="0" smtClean="0">
                <a:solidFill>
                  <a:prstClr val="white"/>
                </a:solidFill>
                <a:latin typeface="Arial Rounded MT Bold" pitchFamily="34" charset="0"/>
              </a:rPr>
              <a:t>METODE </a:t>
            </a:r>
            <a:r>
              <a:rPr lang="en-US" sz="3200" smtClean="0">
                <a:solidFill>
                  <a:prstClr val="white"/>
                </a:solidFill>
                <a:latin typeface="Arial Rounded MT Bold" pitchFamily="34" charset="0"/>
              </a:rPr>
              <a:t>PENELITIAN EVALUASI</a:t>
            </a:r>
            <a:endParaRPr lang="en-US" sz="3200" dirty="0" smtClean="0">
              <a:solidFill>
                <a:prstClr val="white"/>
              </a:solidFill>
              <a:latin typeface="Arial Rounded MT Bold" pitchFamily="34" charset="0"/>
            </a:endParaRPr>
          </a:p>
          <a:p>
            <a:pPr algn="ctr" fontAlgn="auto">
              <a:spcBef>
                <a:spcPts val="0"/>
              </a:spcBef>
              <a:spcAft>
                <a:spcPts val="0"/>
              </a:spcAft>
            </a:pPr>
            <a:endParaRPr lang="en-US" sz="2000" dirty="0" smtClean="0">
              <a:solidFill>
                <a:prstClr val="white"/>
              </a:solidFill>
              <a:latin typeface="Arial Rounded MT Bold" pitchFamily="34" charset="0"/>
            </a:endParaRPr>
          </a:p>
          <a:p>
            <a:pPr algn="ctr" fontAlgn="auto">
              <a:spcBef>
                <a:spcPts val="0"/>
              </a:spcBef>
              <a:spcAft>
                <a:spcPts val="0"/>
              </a:spcAft>
            </a:pPr>
            <a:endParaRPr lang="id-ID" sz="2000" dirty="0">
              <a:solidFill>
                <a:prstClr val="white"/>
              </a:solidFill>
              <a:latin typeface="Arial Rounded MT Bold" pitchFamily="34" charset="0"/>
            </a:endParaRPr>
          </a:p>
        </p:txBody>
      </p:sp>
      <p:grpSp>
        <p:nvGrpSpPr>
          <p:cNvPr id="4" name="Group 14"/>
          <p:cNvGrpSpPr>
            <a:grpSpLocks/>
          </p:cNvGrpSpPr>
          <p:nvPr/>
        </p:nvGrpSpPr>
        <p:grpSpPr bwMode="auto">
          <a:xfrm>
            <a:off x="6876256" y="5301282"/>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5" name="Group 29"/>
          <p:cNvGrpSpPr>
            <a:grpSpLocks/>
          </p:cNvGrpSpPr>
          <p:nvPr/>
        </p:nvGrpSpPr>
        <p:grpSpPr bwMode="auto">
          <a:xfrm>
            <a:off x="7380349"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1" name="Group 14"/>
          <p:cNvGrpSpPr>
            <a:grpSpLocks/>
          </p:cNvGrpSpPr>
          <p:nvPr/>
        </p:nvGrpSpPr>
        <p:grpSpPr bwMode="auto">
          <a:xfrm>
            <a:off x="4572001" y="4509194"/>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13" name="Group 29"/>
          <p:cNvGrpSpPr>
            <a:grpSpLocks/>
          </p:cNvGrpSpPr>
          <p:nvPr/>
        </p:nvGrpSpPr>
        <p:grpSpPr bwMode="auto">
          <a:xfrm>
            <a:off x="4932077"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grpSp>
        <p:nvGrpSpPr>
          <p:cNvPr id="29" name="Group 14"/>
          <p:cNvGrpSpPr>
            <a:grpSpLocks/>
          </p:cNvGrpSpPr>
          <p:nvPr/>
        </p:nvGrpSpPr>
        <p:grpSpPr bwMode="auto">
          <a:xfrm>
            <a:off x="2411761" y="5373290"/>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31" name="Group 29"/>
          <p:cNvGrpSpPr>
            <a:grpSpLocks/>
          </p:cNvGrpSpPr>
          <p:nvPr/>
        </p:nvGrpSpPr>
        <p:grpSpPr bwMode="auto">
          <a:xfrm>
            <a:off x="2792800"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122" name="Rectangle 121"/>
          <p:cNvSpPr/>
          <p:nvPr/>
        </p:nvSpPr>
        <p:spPr>
          <a:xfrm>
            <a:off x="3965674" y="908720"/>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Rounded MT Bold" pitchFamily="34" charset="0"/>
              </a:rPr>
              <a:t>7</a:t>
            </a:r>
            <a:endParaRPr lang="en-US" sz="4000" dirty="0">
              <a:latin typeface="Arial Rounded MT Bold" pitchFamily="34" charset="0"/>
            </a:endParaRPr>
          </a:p>
        </p:txBody>
      </p:sp>
    </p:spTree>
    <p:extLst>
      <p:ext uri="{BB962C8B-B14F-4D97-AF65-F5344CB8AC3E}">
        <p14:creationId xmlns:p14="http://schemas.microsoft.com/office/powerpoint/2010/main" val="470109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8"/>
            <a:ext cx="8643998" cy="5162382"/>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a:buNone/>
            </a:pPr>
            <a:r>
              <a:rPr lang="en-US" b="1" dirty="0" smtClean="0"/>
              <a:t>	</a:t>
            </a:r>
          </a:p>
          <a:p>
            <a:pPr>
              <a:buNone/>
            </a:pPr>
            <a:endParaRPr lang="en-US" b="1" dirty="0" smtClean="0"/>
          </a:p>
          <a:p>
            <a:pPr>
              <a:buNone/>
            </a:pPr>
            <a:r>
              <a:rPr lang="en-US" b="1" dirty="0" smtClean="0"/>
              <a:t>	It is important to note that ‘evaluation research is basically what is commonly called </a:t>
            </a:r>
            <a:r>
              <a:rPr lang="en-US" b="1" dirty="0" err="1" smtClean="0"/>
              <a:t>programme</a:t>
            </a:r>
            <a:r>
              <a:rPr lang="en-US" b="1" dirty="0" smtClean="0"/>
              <a:t> or project evaluation </a:t>
            </a:r>
          </a:p>
          <a:p>
            <a:pPr>
              <a:buNone/>
            </a:pPr>
            <a:endParaRPr lang="en-US" b="1" dirty="0" smtClean="0"/>
          </a:p>
          <a:p>
            <a:pPr>
              <a:buNone/>
            </a:pPr>
            <a:r>
              <a:rPr lang="en-US" b="1" dirty="0" smtClean="0"/>
              <a:t>	Program evaluation</a:t>
            </a:r>
            <a:r>
              <a:rPr lang="en-US" dirty="0" smtClean="0"/>
              <a:t> is a systematic method for collecting, analyzing, and using information to answer questions about projects, policies and programs, particularly about their effectiveness and efficiency. </a:t>
            </a:r>
            <a:endParaRPr lang="en-US" b="1" dirty="0" smtClean="0"/>
          </a:p>
          <a:p>
            <a:pPr>
              <a:buNone/>
            </a:pPr>
            <a:endParaRPr lang="en-US" b="1" dirty="0" smtClean="0"/>
          </a:p>
          <a:p>
            <a:pPr>
              <a:buNone/>
            </a:pPr>
            <a:r>
              <a:rPr lang="en-US" b="1" dirty="0" smtClean="0"/>
              <a:t>	Evaluation Research  : It has been used to test the effectiveness</a:t>
            </a:r>
            <a:endParaRPr lang="en-US" dirty="0"/>
          </a:p>
        </p:txBody>
      </p:sp>
      <p:sp>
        <p:nvSpPr>
          <p:cNvPr id="3" name="Title 2"/>
          <p:cNvSpPr>
            <a:spLocks noGrp="1"/>
          </p:cNvSpPr>
          <p:nvPr>
            <p:ph type="title"/>
          </p:nvPr>
        </p:nvSpPr>
        <p:spPr>
          <a:xfrm>
            <a:off x="214282" y="274638"/>
            <a:ext cx="8643998" cy="1143000"/>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scene3d>
            <a:sp3d prstMaterial="softEdge">
              <a:bevelT w="25400" h="25400"/>
            </a:sp3d>
          </a:bodyPr>
          <a:lstStyle/>
          <a:p>
            <a:r>
              <a:rPr lang="en-US" sz="3200" dirty="0" smtClean="0">
                <a:latin typeface="Arial Rounded MT Bold" pitchFamily="34" charset="0"/>
              </a:rPr>
              <a:t>PENELITIAN DAN EVALUASI PROGRAM </a:t>
            </a:r>
            <a:endParaRPr lang="en-US" sz="3200" dirty="0">
              <a:latin typeface="Arial Rounded MT Bold"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328"/>
            <a:ext cx="8715436" cy="5162382"/>
          </a:xfr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a:buNone/>
            </a:pPr>
            <a:r>
              <a:rPr lang="en-US" b="1" dirty="0" smtClean="0"/>
              <a:t>	</a:t>
            </a:r>
          </a:p>
          <a:p>
            <a:pPr>
              <a:buNone/>
            </a:pPr>
            <a:r>
              <a:rPr lang="en-US" b="1" dirty="0" smtClean="0">
                <a:solidFill>
                  <a:schemeClr val="bg1"/>
                </a:solidFill>
                <a:latin typeface="Arial Rounded MT Bold" pitchFamily="34" charset="0"/>
              </a:rPr>
              <a:t> 	Evaluation research</a:t>
            </a:r>
            <a:r>
              <a:rPr lang="en-US" dirty="0" smtClean="0">
                <a:solidFill>
                  <a:schemeClr val="bg1"/>
                </a:solidFill>
                <a:latin typeface="Arial Rounded MT Bold" pitchFamily="34" charset="0"/>
              </a:rPr>
              <a:t> is research conducted to measure the effectiveness or performance of a program, concept or campaign in achieving its objectives.</a:t>
            </a:r>
          </a:p>
          <a:p>
            <a:pPr>
              <a:buNone/>
            </a:pPr>
            <a:endParaRPr lang="en-US" dirty="0" smtClean="0">
              <a:solidFill>
                <a:schemeClr val="bg1"/>
              </a:solidFill>
              <a:latin typeface="Arial Rounded MT Bold" pitchFamily="34" charset="0"/>
            </a:endParaRPr>
          </a:p>
          <a:p>
            <a:pPr>
              <a:buNone/>
            </a:pPr>
            <a:r>
              <a:rPr lang="en-US" dirty="0" smtClean="0">
                <a:solidFill>
                  <a:schemeClr val="bg1"/>
                </a:solidFill>
                <a:latin typeface="Arial Rounded MT Bold" pitchFamily="34" charset="0"/>
              </a:rPr>
              <a:t>	Evaluation research can be defined as a type of study that uses standard social research methods for evaluative purposes, as a specific research methodology, and as an assessment process that employs special techniques unique to the evaluation of social programs</a:t>
            </a:r>
            <a:endParaRPr lang="en-US" dirty="0">
              <a:solidFill>
                <a:schemeClr val="bg1"/>
              </a:solidFill>
              <a:latin typeface="Arial Rounded MT Bold" pitchFamily="34" charset="0"/>
            </a:endParaRPr>
          </a:p>
        </p:txBody>
      </p:sp>
      <p:sp>
        <p:nvSpPr>
          <p:cNvPr id="3" name="Title 2"/>
          <p:cNvSpPr>
            <a:spLocks noGrp="1"/>
          </p:cNvSpPr>
          <p:nvPr>
            <p:ph type="title"/>
          </p:nvPr>
        </p:nvSpPr>
        <p:spPr>
          <a:xfrm>
            <a:off x="214282" y="274638"/>
            <a:ext cx="8715436" cy="1143000"/>
          </a:xfr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
            </a:scene3d>
            <a:sp3d prstMaterial="softEdge">
              <a:bevelT w="25400" h="25400"/>
            </a:sp3d>
          </a:bodyPr>
          <a:lstStyle/>
          <a:p>
            <a:pPr algn="ctr"/>
            <a:r>
              <a:rPr lang="en-US" dirty="0" smtClean="0">
                <a:solidFill>
                  <a:schemeClr val="bg1"/>
                </a:solidFill>
              </a:rPr>
              <a:t>PENELITIAN EVALUASI</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5720" y="4000504"/>
            <a:ext cx="2000264" cy="1214446"/>
          </a:xfrm>
          <a:prstGeom prst="homePlate">
            <a:avLst>
              <a:gd name="adj" fmla="val 198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REACTION</a:t>
            </a:r>
            <a:endParaRPr lang="en-US" sz="2000" dirty="0">
              <a:solidFill>
                <a:srgbClr val="FFFFFF"/>
              </a:solidFill>
              <a:latin typeface="Arial Rounded MT Bold" pitchFamily="34" charset="0"/>
            </a:endParaRPr>
          </a:p>
        </p:txBody>
      </p:sp>
      <p:sp>
        <p:nvSpPr>
          <p:cNvPr id="5" name="Pentagon 4"/>
          <p:cNvSpPr/>
          <p:nvPr/>
        </p:nvSpPr>
        <p:spPr>
          <a:xfrm>
            <a:off x="2643174" y="4000504"/>
            <a:ext cx="2000264" cy="1214446"/>
          </a:xfrm>
          <a:prstGeom prst="homePlate">
            <a:avLst>
              <a:gd name="adj" fmla="val 198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LEARNING</a:t>
            </a:r>
            <a:endParaRPr lang="en-US" sz="2000" dirty="0">
              <a:solidFill>
                <a:srgbClr val="FFFFFF"/>
              </a:solidFill>
              <a:latin typeface="Arial Rounded MT Bold" pitchFamily="34" charset="0"/>
            </a:endParaRPr>
          </a:p>
        </p:txBody>
      </p:sp>
      <p:sp>
        <p:nvSpPr>
          <p:cNvPr id="6" name="Pentagon 5"/>
          <p:cNvSpPr/>
          <p:nvPr/>
        </p:nvSpPr>
        <p:spPr>
          <a:xfrm>
            <a:off x="4786314" y="4000504"/>
            <a:ext cx="2000264" cy="1214446"/>
          </a:xfrm>
          <a:prstGeom prst="homePlate">
            <a:avLst>
              <a:gd name="adj" fmla="val 198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BEHAVIOR</a:t>
            </a:r>
            <a:endParaRPr lang="en-US" sz="2000" dirty="0">
              <a:solidFill>
                <a:srgbClr val="FFFFFF"/>
              </a:solidFill>
              <a:latin typeface="Arial Rounded MT Bold" pitchFamily="34" charset="0"/>
            </a:endParaRPr>
          </a:p>
        </p:txBody>
      </p:sp>
      <p:sp>
        <p:nvSpPr>
          <p:cNvPr id="7" name="Pentagon 6"/>
          <p:cNvSpPr/>
          <p:nvPr/>
        </p:nvSpPr>
        <p:spPr>
          <a:xfrm>
            <a:off x="6929454" y="4000504"/>
            <a:ext cx="2000264" cy="1214446"/>
          </a:xfrm>
          <a:prstGeom prst="homePlate">
            <a:avLst>
              <a:gd name="adj" fmla="val 198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latin typeface="Arial Rounded MT Bold" pitchFamily="34" charset="0"/>
              </a:rPr>
              <a:t>RESULT</a:t>
            </a:r>
            <a:endParaRPr lang="en-US" sz="2000" dirty="0">
              <a:solidFill>
                <a:srgbClr val="FFFFFF"/>
              </a:solidFill>
              <a:latin typeface="Arial Rounded MT Bold" pitchFamily="34" charset="0"/>
            </a:endParaRPr>
          </a:p>
        </p:txBody>
      </p:sp>
      <p:sp>
        <p:nvSpPr>
          <p:cNvPr id="8" name="Rectangle 7"/>
          <p:cNvSpPr/>
          <p:nvPr/>
        </p:nvSpPr>
        <p:spPr>
          <a:xfrm>
            <a:off x="3214678" y="857232"/>
            <a:ext cx="2500330" cy="12858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srgbClr val="FFFFFF"/>
                </a:solidFill>
              </a:rPr>
              <a:t>EVALUASI PROGRAM </a:t>
            </a:r>
          </a:p>
          <a:p>
            <a:pPr algn="ctr" fontAlgn="auto">
              <a:spcBef>
                <a:spcPts val="0"/>
              </a:spcBef>
              <a:spcAft>
                <a:spcPts val="0"/>
              </a:spcAft>
            </a:pPr>
            <a:r>
              <a:rPr lang="en-US" sz="2000" dirty="0" smtClean="0">
                <a:solidFill>
                  <a:srgbClr val="FFFFFF"/>
                </a:solidFill>
              </a:rPr>
              <a:t>DIKLAT</a:t>
            </a:r>
          </a:p>
          <a:p>
            <a:pPr algn="ctr" fontAlgn="auto">
              <a:spcBef>
                <a:spcPts val="0"/>
              </a:spcBef>
              <a:spcAft>
                <a:spcPts val="0"/>
              </a:spcAft>
            </a:pPr>
            <a:r>
              <a:rPr lang="en-US" sz="2000" dirty="0" smtClean="0">
                <a:solidFill>
                  <a:srgbClr val="FFFFFF"/>
                </a:solidFill>
              </a:rPr>
              <a:t>(</a:t>
            </a:r>
            <a:r>
              <a:rPr lang="en-US" sz="2000" dirty="0" err="1" smtClean="0">
                <a:solidFill>
                  <a:srgbClr val="FFFFFF"/>
                </a:solidFill>
              </a:rPr>
              <a:t>Kickpatric</a:t>
            </a:r>
            <a:r>
              <a:rPr lang="en-US" sz="2000" dirty="0" smtClean="0">
                <a:solidFill>
                  <a:srgbClr val="FFFFFF"/>
                </a:solidFill>
              </a:rPr>
              <a:t>)</a:t>
            </a:r>
            <a:endParaRPr lang="en-US" sz="2000" dirty="0">
              <a:solidFill>
                <a:srgbClr val="FFFFFF"/>
              </a:solidFill>
            </a:endParaRPr>
          </a:p>
        </p:txBody>
      </p:sp>
      <p:cxnSp>
        <p:nvCxnSpPr>
          <p:cNvPr id="11" name="Straight Arrow Connector 10"/>
          <p:cNvCxnSpPr/>
          <p:nvPr/>
        </p:nvCxnSpPr>
        <p:spPr>
          <a:xfrm rot="10800000" flipV="1">
            <a:off x="1321572" y="2214555"/>
            <a:ext cx="3143272" cy="17859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118593" y="2654254"/>
            <a:ext cx="1785950" cy="9065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172303" y="2471376"/>
            <a:ext cx="1857388" cy="12008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2"/>
            <a:endCxn id="7" idx="0"/>
          </p:cNvCxnSpPr>
          <p:nvPr/>
        </p:nvCxnSpPr>
        <p:spPr>
          <a:xfrm rot="16200000" flipH="1">
            <a:off x="5208153" y="1399805"/>
            <a:ext cx="1857388" cy="33440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800" decel="100000"/>
                                        <p:tgtEl>
                                          <p:spTgt spid="17"/>
                                        </p:tgtEl>
                                      </p:cBhvr>
                                    </p:animEffect>
                                    <p:anim calcmode="lin" valueType="num">
                                      <p:cBhvr>
                                        <p:cTn id="51" dur="800" decel="100000" fill="hold"/>
                                        <p:tgtEl>
                                          <p:spTgt spid="17"/>
                                        </p:tgtEl>
                                        <p:attrNameLst>
                                          <p:attrName>style.rotation</p:attrName>
                                        </p:attrNameLst>
                                      </p:cBhvr>
                                      <p:tavLst>
                                        <p:tav tm="0">
                                          <p:val>
                                            <p:fltVal val="-90"/>
                                          </p:val>
                                        </p:tav>
                                        <p:tav tm="100000">
                                          <p:val>
                                            <p:fltVal val="0"/>
                                          </p:val>
                                        </p:tav>
                                      </p:tavLst>
                                    </p:anim>
                                    <p:anim calcmode="lin" valueType="num">
                                      <p:cBhvr>
                                        <p:cTn id="52" dur="800" decel="100000" fill="hold"/>
                                        <p:tgtEl>
                                          <p:spTgt spid="17"/>
                                        </p:tgtEl>
                                        <p:attrNameLst>
                                          <p:attrName>ppt_x</p:attrName>
                                        </p:attrNameLst>
                                      </p:cBhvr>
                                      <p:tavLst>
                                        <p:tav tm="0">
                                          <p:val>
                                            <p:strVal val="#ppt_x+0.4"/>
                                          </p:val>
                                        </p:tav>
                                        <p:tav tm="100000">
                                          <p:val>
                                            <p:strVal val="#ppt_x-0.05"/>
                                          </p:val>
                                        </p:tav>
                                      </p:tavLst>
                                    </p:anim>
                                    <p:anim calcmode="lin" valueType="num">
                                      <p:cBhvr>
                                        <p:cTn id="53" dur="800" decel="100000" fill="hold"/>
                                        <p:tgtEl>
                                          <p:spTgt spid="1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800" decel="100000"/>
                                        <p:tgtEl>
                                          <p:spTgt spid="7"/>
                                        </p:tgtEl>
                                      </p:cBhvr>
                                    </p:animEffect>
                                    <p:anim calcmode="lin" valueType="num">
                                      <p:cBhvr>
                                        <p:cTn id="59" dur="800" decel="100000" fill="hold"/>
                                        <p:tgtEl>
                                          <p:spTgt spid="7"/>
                                        </p:tgtEl>
                                        <p:attrNameLst>
                                          <p:attrName>style.rotation</p:attrName>
                                        </p:attrNameLst>
                                      </p:cBhvr>
                                      <p:tavLst>
                                        <p:tav tm="0">
                                          <p:val>
                                            <p:fltVal val="-90"/>
                                          </p:val>
                                        </p:tav>
                                        <p:tav tm="100000">
                                          <p:val>
                                            <p:fltVal val="0"/>
                                          </p:val>
                                        </p:tav>
                                      </p:tavLst>
                                    </p:anim>
                                    <p:anim calcmode="lin" valueType="num">
                                      <p:cBhvr>
                                        <p:cTn id="60" dur="800" decel="100000" fill="hold"/>
                                        <p:tgtEl>
                                          <p:spTgt spid="7"/>
                                        </p:tgtEl>
                                        <p:attrNameLst>
                                          <p:attrName>ppt_x</p:attrName>
                                        </p:attrNameLst>
                                      </p:cBhvr>
                                      <p:tavLst>
                                        <p:tav tm="0">
                                          <p:val>
                                            <p:strVal val="#ppt_x+0.4"/>
                                          </p:val>
                                        </p:tav>
                                        <p:tav tm="100000">
                                          <p:val>
                                            <p:strVal val="#ppt_x-0.05"/>
                                          </p:val>
                                        </p:tav>
                                      </p:tavLst>
                                    </p:anim>
                                    <p:anim calcmode="lin" valueType="num">
                                      <p:cBhvr>
                                        <p:cTn id="61" dur="800" decel="100000" fill="hold"/>
                                        <p:tgtEl>
                                          <p:spTgt spid="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214282" y="3786190"/>
            <a:ext cx="2286016" cy="1000132"/>
          </a:xfrm>
          <a:prstGeom prst="rightArrowCallout">
            <a:avLst>
              <a:gd name="adj1" fmla="val 65157"/>
              <a:gd name="adj2" fmla="val 50000"/>
              <a:gd name="adj3" fmla="val 25000"/>
              <a:gd name="adj4" fmla="val 7919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prstClr val="white"/>
                </a:solidFill>
              </a:rPr>
              <a:t>POLICY</a:t>
            </a:r>
          </a:p>
          <a:p>
            <a:pPr algn="ctr" fontAlgn="auto">
              <a:spcBef>
                <a:spcPts val="0"/>
              </a:spcBef>
              <a:spcAft>
                <a:spcPts val="0"/>
              </a:spcAft>
              <a:defRPr/>
            </a:pPr>
            <a:r>
              <a:rPr lang="en-US" sz="2000" b="1" dirty="0">
                <a:solidFill>
                  <a:prstClr val="white"/>
                </a:solidFill>
              </a:rPr>
              <a:t>FORMULA-</a:t>
            </a:r>
          </a:p>
          <a:p>
            <a:pPr algn="ctr" fontAlgn="auto">
              <a:spcBef>
                <a:spcPts val="0"/>
              </a:spcBef>
              <a:spcAft>
                <a:spcPts val="0"/>
              </a:spcAft>
              <a:defRPr/>
            </a:pPr>
            <a:r>
              <a:rPr lang="en-US" sz="2000" b="1" dirty="0">
                <a:solidFill>
                  <a:prstClr val="white"/>
                </a:solidFill>
              </a:rPr>
              <a:t>TION</a:t>
            </a:r>
            <a:endParaRPr lang="id-ID" sz="2000" b="1" dirty="0">
              <a:solidFill>
                <a:prstClr val="white"/>
              </a:solidFill>
            </a:endParaRPr>
          </a:p>
        </p:txBody>
      </p:sp>
      <p:sp>
        <p:nvSpPr>
          <p:cNvPr id="6" name="Right Arrow Callout 5"/>
          <p:cNvSpPr/>
          <p:nvPr/>
        </p:nvSpPr>
        <p:spPr>
          <a:xfrm>
            <a:off x="2643174" y="3786190"/>
            <a:ext cx="2143140" cy="1000132"/>
          </a:xfrm>
          <a:prstGeom prst="rightArrowCallout">
            <a:avLst>
              <a:gd name="adj1" fmla="val 65157"/>
              <a:gd name="adj2" fmla="val 50000"/>
              <a:gd name="adj3" fmla="val 25000"/>
              <a:gd name="adj4" fmla="val 7919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prstClr val="white"/>
                </a:solidFill>
              </a:rPr>
              <a:t>IMPLEMENTATION</a:t>
            </a:r>
            <a:endParaRPr lang="id-ID" sz="2000" b="1" dirty="0">
              <a:solidFill>
                <a:prstClr val="white"/>
              </a:solidFill>
            </a:endParaRPr>
          </a:p>
        </p:txBody>
      </p:sp>
      <p:sp>
        <p:nvSpPr>
          <p:cNvPr id="7" name="Right Arrow Callout 6"/>
          <p:cNvSpPr/>
          <p:nvPr/>
        </p:nvSpPr>
        <p:spPr>
          <a:xfrm>
            <a:off x="4857720" y="3786190"/>
            <a:ext cx="1928858" cy="1000132"/>
          </a:xfrm>
          <a:prstGeom prst="rightArrowCallout">
            <a:avLst>
              <a:gd name="adj1" fmla="val 65157"/>
              <a:gd name="adj2" fmla="val 50000"/>
              <a:gd name="adj3" fmla="val 25000"/>
              <a:gd name="adj4" fmla="val 7919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prstClr val="white"/>
                </a:solidFill>
              </a:rPr>
              <a:t>OUTPUT</a:t>
            </a:r>
            <a:endParaRPr lang="id-ID" sz="2000" b="1" dirty="0">
              <a:solidFill>
                <a:prstClr val="white"/>
              </a:solidFill>
            </a:endParaRPr>
          </a:p>
        </p:txBody>
      </p:sp>
      <p:sp>
        <p:nvSpPr>
          <p:cNvPr id="8" name="Right Arrow Callout 7"/>
          <p:cNvSpPr/>
          <p:nvPr/>
        </p:nvSpPr>
        <p:spPr>
          <a:xfrm>
            <a:off x="6858048" y="3786190"/>
            <a:ext cx="2071670" cy="1000132"/>
          </a:xfrm>
          <a:prstGeom prst="rightArrowCallout">
            <a:avLst>
              <a:gd name="adj1" fmla="val 65157"/>
              <a:gd name="adj2" fmla="val 50000"/>
              <a:gd name="adj3" fmla="val 25000"/>
              <a:gd name="adj4" fmla="val 7919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prstClr val="white"/>
                </a:solidFill>
              </a:rPr>
              <a:t>OUTCOME</a:t>
            </a:r>
            <a:endParaRPr lang="id-ID" sz="2000" b="1" dirty="0">
              <a:solidFill>
                <a:prstClr val="white"/>
              </a:solidFill>
            </a:endParaRPr>
          </a:p>
        </p:txBody>
      </p:sp>
      <p:sp>
        <p:nvSpPr>
          <p:cNvPr id="10" name="Oval 9"/>
          <p:cNvSpPr/>
          <p:nvPr/>
        </p:nvSpPr>
        <p:spPr>
          <a:xfrm>
            <a:off x="2357422" y="1000108"/>
            <a:ext cx="3929090" cy="135732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EVALUASI KEBIJAKAN</a:t>
            </a:r>
            <a:endParaRPr lang="id-ID" b="1" dirty="0">
              <a:solidFill>
                <a:prstClr val="white"/>
              </a:solidFill>
            </a:endParaRPr>
          </a:p>
        </p:txBody>
      </p:sp>
      <p:cxnSp>
        <p:nvCxnSpPr>
          <p:cNvPr id="14" name="Straight Arrow Connector 13"/>
          <p:cNvCxnSpPr/>
          <p:nvPr/>
        </p:nvCxnSpPr>
        <p:spPr>
          <a:xfrm rot="10800000" flipV="1">
            <a:off x="714375" y="2428875"/>
            <a:ext cx="3571875" cy="1214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893219" y="2607469"/>
            <a:ext cx="1285875" cy="10715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143375" y="2714626"/>
            <a:ext cx="1214437" cy="7858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29125" y="2428875"/>
            <a:ext cx="2571750" cy="1214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from="(-#ppt_w/2)" to="(#ppt_x)" calcmode="lin" valueType="num">
                                      <p:cBhvr>
                                        <p:cTn id="21" dur="600" fill="hold">
                                          <p:stCondLst>
                                            <p:cond delay="0"/>
                                          </p:stCondLst>
                                        </p:cTn>
                                        <p:tgtEl>
                                          <p:spTgt spid="16"/>
                                        </p:tgtEl>
                                        <p:attrNameLst>
                                          <p:attrName>ppt_x</p:attrName>
                                        </p:attrNameLst>
                                      </p:cBhvr>
                                    </p:anim>
                                    <p:anim from="0" to="-1.0" calcmode="lin" valueType="num">
                                      <p:cBhvr>
                                        <p:cTn id="22" dur="200" decel="50000" autoRev="1" fill="hold">
                                          <p:stCondLst>
                                            <p:cond delay="600"/>
                                          </p:stCondLst>
                                        </p:cTn>
                                        <p:tgtEl>
                                          <p:spTgt spid="16"/>
                                        </p:tgtEl>
                                        <p:attrNameLst>
                                          <p:attrName>xshear</p:attrName>
                                        </p:attrNameLst>
                                      </p:cBhvr>
                                    </p:anim>
                                    <p:animScale>
                                      <p:cBhvr>
                                        <p:cTn id="23" dur="200" decel="100000" autoRev="1" fill="hold">
                                          <p:stCondLst>
                                            <p:cond delay="600"/>
                                          </p:stCondLst>
                                        </p:cTn>
                                        <p:tgtEl>
                                          <p:spTgt spid="16"/>
                                        </p:tgtEl>
                                      </p:cBhvr>
                                      <p:from x="100000" y="100000"/>
                                      <p:to x="80000" y="100000"/>
                                    </p:animScale>
                                    <p:anim by="(#ppt_h/3+#ppt_w*0.1)" calcmode="lin" valueType="num">
                                      <p:cBhvr additive="sum">
                                        <p:cTn id="24" dur="200" decel="100000" autoRev="1" fill="hold">
                                          <p:stCondLst>
                                            <p:cond delay="600"/>
                                          </p:stCondLst>
                                        </p:cTn>
                                        <p:tgtEl>
                                          <p:spTgt spid="16"/>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from="(-#ppt_w/2)" to="(#ppt_x)" calcmode="lin" valueType="num">
                                      <p:cBhvr>
                                        <p:cTn id="27" dur="600" fill="hold">
                                          <p:stCondLst>
                                            <p:cond delay="0"/>
                                          </p:stCondLst>
                                        </p:cTn>
                                        <p:tgtEl>
                                          <p:spTgt spid="6"/>
                                        </p:tgtEl>
                                        <p:attrNameLst>
                                          <p:attrName>ppt_x</p:attrName>
                                        </p:attrNameLst>
                                      </p:cBhvr>
                                    </p:anim>
                                    <p:anim from="0" to="-1.0" calcmode="lin" valueType="num">
                                      <p:cBhvr>
                                        <p:cTn id="28" dur="200" decel="50000" autoRev="1" fill="hold">
                                          <p:stCondLst>
                                            <p:cond delay="600"/>
                                          </p:stCondLst>
                                        </p:cTn>
                                        <p:tgtEl>
                                          <p:spTgt spid="6"/>
                                        </p:tgtEl>
                                        <p:attrNameLst>
                                          <p:attrName>xshear</p:attrName>
                                        </p:attrNameLst>
                                      </p:cBhvr>
                                    </p:anim>
                                    <p:animScale>
                                      <p:cBhvr>
                                        <p:cTn id="29" dur="200" decel="100000" autoRev="1" fill="hold">
                                          <p:stCondLst>
                                            <p:cond delay="600"/>
                                          </p:stCondLst>
                                        </p:cTn>
                                        <p:tgtEl>
                                          <p:spTgt spid="6"/>
                                        </p:tgtEl>
                                      </p:cBhvr>
                                      <p:from x="100000" y="100000"/>
                                      <p:to x="80000" y="100000"/>
                                    </p:animScale>
                                    <p:anim by="(#ppt_h/3+#ppt_w*0.1)" calcmode="lin" valueType="num">
                                      <p:cBhvr additive="sum">
                                        <p:cTn id="30" dur="200" decel="100000" autoRev="1" fill="hold">
                                          <p:stCondLst>
                                            <p:cond delay="600"/>
                                          </p:stCondLst>
                                        </p:cTn>
                                        <p:tgtEl>
                                          <p:spTgt spid="6"/>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from="(-#ppt_w/2)" to="(#ppt_x)" calcmode="lin" valueType="num">
                                      <p:cBhvr>
                                        <p:cTn id="35" dur="600" fill="hold">
                                          <p:stCondLst>
                                            <p:cond delay="0"/>
                                          </p:stCondLst>
                                        </p:cTn>
                                        <p:tgtEl>
                                          <p:spTgt spid="18"/>
                                        </p:tgtEl>
                                        <p:attrNameLst>
                                          <p:attrName>ppt_x</p:attrName>
                                        </p:attrNameLst>
                                      </p:cBhvr>
                                    </p:anim>
                                    <p:anim from="0" to="-1.0" calcmode="lin" valueType="num">
                                      <p:cBhvr>
                                        <p:cTn id="36" dur="200" decel="50000" autoRev="1" fill="hold">
                                          <p:stCondLst>
                                            <p:cond delay="600"/>
                                          </p:stCondLst>
                                        </p:cTn>
                                        <p:tgtEl>
                                          <p:spTgt spid="18"/>
                                        </p:tgtEl>
                                        <p:attrNameLst>
                                          <p:attrName>xshear</p:attrName>
                                        </p:attrNameLst>
                                      </p:cBhvr>
                                    </p:anim>
                                    <p:animScale>
                                      <p:cBhvr>
                                        <p:cTn id="37" dur="200" decel="100000" autoRev="1" fill="hold">
                                          <p:stCondLst>
                                            <p:cond delay="600"/>
                                          </p:stCondLst>
                                        </p:cTn>
                                        <p:tgtEl>
                                          <p:spTgt spid="18"/>
                                        </p:tgtEl>
                                      </p:cBhvr>
                                      <p:from x="100000" y="100000"/>
                                      <p:to x="80000" y="100000"/>
                                    </p:animScale>
                                    <p:anim by="(#ppt_h/3+#ppt_w*0.1)" calcmode="lin" valueType="num">
                                      <p:cBhvr additive="sum">
                                        <p:cTn id="38" dur="200" decel="100000" autoRev="1" fill="hold">
                                          <p:stCondLst>
                                            <p:cond delay="600"/>
                                          </p:stCondLst>
                                        </p:cTn>
                                        <p:tgtEl>
                                          <p:spTgt spid="18"/>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from="(-#ppt_w/2)" to="(#ppt_x)" calcmode="lin" valueType="num">
                                      <p:cBhvr>
                                        <p:cTn id="41" dur="600" fill="hold">
                                          <p:stCondLst>
                                            <p:cond delay="0"/>
                                          </p:stCondLst>
                                        </p:cTn>
                                        <p:tgtEl>
                                          <p:spTgt spid="7"/>
                                        </p:tgtEl>
                                        <p:attrNameLst>
                                          <p:attrName>ppt_x</p:attrName>
                                        </p:attrNameLst>
                                      </p:cBhvr>
                                    </p:anim>
                                    <p:anim from="0" to="-1.0" calcmode="lin" valueType="num">
                                      <p:cBhvr>
                                        <p:cTn id="42" dur="200" decel="50000" autoRev="1" fill="hold">
                                          <p:stCondLst>
                                            <p:cond delay="600"/>
                                          </p:stCondLst>
                                        </p:cTn>
                                        <p:tgtEl>
                                          <p:spTgt spid="7"/>
                                        </p:tgtEl>
                                        <p:attrNameLst>
                                          <p:attrName>xshear</p:attrName>
                                        </p:attrNameLst>
                                      </p:cBhvr>
                                    </p:anim>
                                    <p:animScale>
                                      <p:cBhvr>
                                        <p:cTn id="43" dur="200" decel="100000" autoRev="1" fill="hold">
                                          <p:stCondLst>
                                            <p:cond delay="600"/>
                                          </p:stCondLst>
                                        </p:cTn>
                                        <p:tgtEl>
                                          <p:spTgt spid="7"/>
                                        </p:tgtEl>
                                      </p:cBhvr>
                                      <p:from x="100000" y="100000"/>
                                      <p:to x="80000" y="100000"/>
                                    </p:animScale>
                                    <p:anim by="(#ppt_h/3+#ppt_w*0.1)" calcmode="lin" valueType="num">
                                      <p:cBhvr additive="sum">
                                        <p:cTn id="44" dur="200" decel="100000" autoRev="1" fill="hold">
                                          <p:stCondLst>
                                            <p:cond delay="600"/>
                                          </p:stCondLst>
                                        </p:cTn>
                                        <p:tgtEl>
                                          <p:spTgt spid="7"/>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from="(-#ppt_w/2)" to="(#ppt_x)" calcmode="lin" valueType="num">
                                      <p:cBhvr>
                                        <p:cTn id="49" dur="600" fill="hold">
                                          <p:stCondLst>
                                            <p:cond delay="0"/>
                                          </p:stCondLst>
                                        </p:cTn>
                                        <p:tgtEl>
                                          <p:spTgt spid="20"/>
                                        </p:tgtEl>
                                        <p:attrNameLst>
                                          <p:attrName>ppt_x</p:attrName>
                                        </p:attrNameLst>
                                      </p:cBhvr>
                                    </p:anim>
                                    <p:anim from="0" to="-1.0" calcmode="lin" valueType="num">
                                      <p:cBhvr>
                                        <p:cTn id="50" dur="200" decel="50000" autoRev="1" fill="hold">
                                          <p:stCondLst>
                                            <p:cond delay="600"/>
                                          </p:stCondLst>
                                        </p:cTn>
                                        <p:tgtEl>
                                          <p:spTgt spid="20"/>
                                        </p:tgtEl>
                                        <p:attrNameLst>
                                          <p:attrName>xshear</p:attrName>
                                        </p:attrNameLst>
                                      </p:cBhvr>
                                    </p:anim>
                                    <p:animScale>
                                      <p:cBhvr>
                                        <p:cTn id="51" dur="200" decel="100000" autoRev="1" fill="hold">
                                          <p:stCondLst>
                                            <p:cond delay="600"/>
                                          </p:stCondLst>
                                        </p:cTn>
                                        <p:tgtEl>
                                          <p:spTgt spid="20"/>
                                        </p:tgtEl>
                                      </p:cBhvr>
                                      <p:from x="100000" y="100000"/>
                                      <p:to x="80000" y="100000"/>
                                    </p:animScale>
                                    <p:anim by="(#ppt_h/3+#ppt_w*0.1)" calcmode="lin" valueType="num">
                                      <p:cBhvr additive="sum">
                                        <p:cTn id="52" dur="200" decel="100000" autoRev="1" fill="hold">
                                          <p:stCondLst>
                                            <p:cond delay="600"/>
                                          </p:stCondLst>
                                        </p:cTn>
                                        <p:tgtEl>
                                          <p:spTgt spid="20"/>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from="(-#ppt_w/2)" to="(#ppt_x)" calcmode="lin" valueType="num">
                                      <p:cBhvr>
                                        <p:cTn id="55" dur="600" fill="hold">
                                          <p:stCondLst>
                                            <p:cond delay="0"/>
                                          </p:stCondLst>
                                        </p:cTn>
                                        <p:tgtEl>
                                          <p:spTgt spid="8"/>
                                        </p:tgtEl>
                                        <p:attrNameLst>
                                          <p:attrName>ppt_x</p:attrName>
                                        </p:attrNameLst>
                                      </p:cBhvr>
                                    </p:anim>
                                    <p:anim from="0" to="-1.0" calcmode="lin" valueType="num">
                                      <p:cBhvr>
                                        <p:cTn id="56" dur="200" decel="50000" autoRev="1" fill="hold">
                                          <p:stCondLst>
                                            <p:cond delay="600"/>
                                          </p:stCondLst>
                                        </p:cTn>
                                        <p:tgtEl>
                                          <p:spTgt spid="8"/>
                                        </p:tgtEl>
                                        <p:attrNameLst>
                                          <p:attrName>xshear</p:attrName>
                                        </p:attrNameLst>
                                      </p:cBhvr>
                                    </p:anim>
                                    <p:animScale>
                                      <p:cBhvr>
                                        <p:cTn id="57" dur="200" decel="100000" autoRev="1" fill="hold">
                                          <p:stCondLst>
                                            <p:cond delay="600"/>
                                          </p:stCondLst>
                                        </p:cTn>
                                        <p:tgtEl>
                                          <p:spTgt spid="8"/>
                                        </p:tgtEl>
                                      </p:cBhvr>
                                      <p:from x="100000" y="100000"/>
                                      <p:to x="80000" y="100000"/>
                                    </p:animScale>
                                    <p:anim by="(#ppt_h/3+#ppt_w*0.1)" calcmode="lin" valueType="num">
                                      <p:cBhvr additive="sum">
                                        <p:cTn id="58"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srgbClr val="FFFFFF"/>
              </a:solidFill>
            </a:endParaRPr>
          </a:p>
        </p:txBody>
      </p:sp>
      <p:sp>
        <p:nvSpPr>
          <p:cNvPr id="50" name="Rectangle 49"/>
          <p:cNvSpPr/>
          <p:nvPr/>
        </p:nvSpPr>
        <p:spPr>
          <a:xfrm>
            <a:off x="4179894" y="1066874"/>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51"/>
          <p:cNvGrpSpPr/>
          <p:nvPr/>
        </p:nvGrpSpPr>
        <p:grpSpPr>
          <a:xfrm>
            <a:off x="1752640"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Rectangle 11"/>
          <p:cNvSpPr/>
          <p:nvPr/>
        </p:nvSpPr>
        <p:spPr>
          <a:xfrm>
            <a:off x="1295400" y="764704"/>
            <a:ext cx="6553200" cy="3456384"/>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dirty="0" smtClean="0">
              <a:solidFill>
                <a:prstClr val="white"/>
              </a:solidFill>
              <a:latin typeface="Arial Rounded MT Bold" pitchFamily="34" charset="0"/>
            </a:endParaRPr>
          </a:p>
          <a:p>
            <a:pPr algn="ctr" fontAlgn="auto">
              <a:spcBef>
                <a:spcPts val="0"/>
              </a:spcBef>
              <a:spcAft>
                <a:spcPts val="600"/>
              </a:spcAft>
            </a:pPr>
            <a:r>
              <a:rPr lang="en-US" sz="3200" dirty="0" smtClean="0">
                <a:solidFill>
                  <a:prstClr val="white"/>
                </a:solidFill>
                <a:latin typeface="Arial Rounded MT Bold" pitchFamily="34" charset="0"/>
              </a:rPr>
              <a:t>PENYUSUNAN PROPOSAL </a:t>
            </a:r>
          </a:p>
          <a:p>
            <a:pPr algn="ctr" fontAlgn="auto">
              <a:spcBef>
                <a:spcPts val="0"/>
              </a:spcBef>
              <a:spcAft>
                <a:spcPts val="0"/>
              </a:spcAft>
            </a:pPr>
            <a:endParaRPr lang="en-US" sz="2000" dirty="0" smtClean="0">
              <a:solidFill>
                <a:prstClr val="white"/>
              </a:solidFill>
              <a:latin typeface="Arial Rounded MT Bold" pitchFamily="34" charset="0"/>
            </a:endParaRPr>
          </a:p>
          <a:p>
            <a:pPr algn="ctr" fontAlgn="auto">
              <a:spcBef>
                <a:spcPts val="0"/>
              </a:spcBef>
              <a:spcAft>
                <a:spcPts val="0"/>
              </a:spcAft>
            </a:pPr>
            <a:endParaRPr lang="id-ID" sz="2000" dirty="0">
              <a:solidFill>
                <a:prstClr val="white"/>
              </a:solidFill>
              <a:latin typeface="Arial Rounded MT Bold" pitchFamily="34" charset="0"/>
            </a:endParaRPr>
          </a:p>
        </p:txBody>
      </p:sp>
      <p:grpSp>
        <p:nvGrpSpPr>
          <p:cNvPr id="4" name="Group 14"/>
          <p:cNvGrpSpPr>
            <a:grpSpLocks/>
          </p:cNvGrpSpPr>
          <p:nvPr/>
        </p:nvGrpSpPr>
        <p:grpSpPr bwMode="auto">
          <a:xfrm>
            <a:off x="6876256" y="5301282"/>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5" name="Group 29"/>
          <p:cNvGrpSpPr>
            <a:grpSpLocks/>
          </p:cNvGrpSpPr>
          <p:nvPr/>
        </p:nvGrpSpPr>
        <p:grpSpPr bwMode="auto">
          <a:xfrm>
            <a:off x="7380349"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1" name="Group 14"/>
          <p:cNvGrpSpPr>
            <a:grpSpLocks/>
          </p:cNvGrpSpPr>
          <p:nvPr/>
        </p:nvGrpSpPr>
        <p:grpSpPr bwMode="auto">
          <a:xfrm>
            <a:off x="4572001" y="4509194"/>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13" name="Group 29"/>
          <p:cNvGrpSpPr>
            <a:grpSpLocks/>
          </p:cNvGrpSpPr>
          <p:nvPr/>
        </p:nvGrpSpPr>
        <p:grpSpPr bwMode="auto">
          <a:xfrm>
            <a:off x="4932077"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grpSp>
        <p:nvGrpSpPr>
          <p:cNvPr id="29" name="Group 14"/>
          <p:cNvGrpSpPr>
            <a:grpSpLocks/>
          </p:cNvGrpSpPr>
          <p:nvPr/>
        </p:nvGrpSpPr>
        <p:grpSpPr bwMode="auto">
          <a:xfrm>
            <a:off x="2411761" y="5373290"/>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31" name="Group 29"/>
          <p:cNvGrpSpPr>
            <a:grpSpLocks/>
          </p:cNvGrpSpPr>
          <p:nvPr/>
        </p:nvGrpSpPr>
        <p:grpSpPr bwMode="auto">
          <a:xfrm>
            <a:off x="2792800"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122" name="Rectangle 121"/>
          <p:cNvSpPr/>
          <p:nvPr/>
        </p:nvSpPr>
        <p:spPr>
          <a:xfrm>
            <a:off x="4026260" y="1066874"/>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Rounded MT Bold" pitchFamily="34" charset="0"/>
              </a:rPr>
              <a:t>8</a:t>
            </a:r>
            <a:endParaRPr lang="en-US" sz="4000" dirty="0">
              <a:latin typeface="Arial Rounded MT Bold" pitchFamily="34" charset="0"/>
            </a:endParaRPr>
          </a:p>
        </p:txBody>
      </p:sp>
    </p:spTree>
    <p:extLst>
      <p:ext uri="{BB962C8B-B14F-4D97-AF65-F5344CB8AC3E}">
        <p14:creationId xmlns:p14="http://schemas.microsoft.com/office/powerpoint/2010/main" val="470109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smtClean="0">
                <a:solidFill>
                  <a:schemeClr val="bg1"/>
                </a:solidFill>
              </a:rPr>
              <a:t>SISTEMATIKA</a:t>
            </a:r>
            <a:endParaRPr lang="en-US" dirty="0">
              <a:solidFill>
                <a:schemeClr val="bg1"/>
              </a:solidFill>
            </a:endParaRPr>
          </a:p>
        </p:txBody>
      </p:sp>
      <p:sp>
        <p:nvSpPr>
          <p:cNvPr id="3" name="Content Placeholder 2"/>
          <p:cNvSpPr>
            <a:spLocks noGrp="1"/>
          </p:cNvSpPr>
          <p:nvPr>
            <p:ph idx="1"/>
          </p:nvPr>
        </p:nvSpPr>
        <p:spPr>
          <a:xfrm>
            <a:off x="457200" y="1052736"/>
            <a:ext cx="8229600" cy="5544616"/>
          </a:xfrm>
          <a:solidFill>
            <a:schemeClr val="accent1">
              <a:lumMod val="75000"/>
            </a:schemeClr>
          </a:solidFill>
        </p:spPr>
        <p:txBody>
          <a:bodyPr/>
          <a:lstStyle/>
          <a:p>
            <a:pPr marL="514350" indent="-514350">
              <a:buAutoNum type="arabicPeriod"/>
            </a:pPr>
            <a:r>
              <a:rPr lang="en-US" sz="2400" dirty="0" smtClean="0">
                <a:solidFill>
                  <a:schemeClr val="bg1"/>
                </a:solidFill>
                <a:latin typeface="Arial Rounded MT Bold" pitchFamily="34" charset="0"/>
              </a:rPr>
              <a:t>JUDUL singkat mak 15 suku kata</a:t>
            </a:r>
          </a:p>
          <a:p>
            <a:pPr marL="514350" indent="-514350">
              <a:buAutoNum type="arabicPeriod"/>
            </a:pPr>
            <a:r>
              <a:rPr lang="en-US" sz="2400" dirty="0" smtClean="0">
                <a:solidFill>
                  <a:schemeClr val="bg1"/>
                </a:solidFill>
                <a:latin typeface="Arial Rounded MT Bold" pitchFamily="34" charset="0"/>
              </a:rPr>
              <a:t>ABSTRAK rencana penelitian: tujuan, metode, target yang akan dicapai, dan deskripsi singkat, 200 kata (</a:t>
            </a:r>
            <a:r>
              <a:rPr lang="en-US" sz="2400" dirty="0" err="1" smtClean="0">
                <a:solidFill>
                  <a:schemeClr val="bg1"/>
                </a:solidFill>
                <a:latin typeface="Arial Rounded MT Bold" pitchFamily="34" charset="0"/>
              </a:rPr>
              <a:t>untuk</a:t>
            </a:r>
            <a:r>
              <a:rPr lang="en-US" sz="2400" dirty="0" smtClean="0">
                <a:solidFill>
                  <a:schemeClr val="bg1"/>
                </a:solidFill>
                <a:latin typeface="Arial Rounded MT Bold" pitchFamily="34" charset="0"/>
              </a:rPr>
              <a:t> skim </a:t>
            </a:r>
            <a:r>
              <a:rPr lang="en-US" sz="2400" dirty="0" err="1" smtClean="0">
                <a:solidFill>
                  <a:schemeClr val="bg1"/>
                </a:solidFill>
                <a:latin typeface="Arial Rounded MT Bold" pitchFamily="34" charset="0"/>
              </a:rPr>
              <a:t>tertentu</a:t>
            </a:r>
            <a:r>
              <a:rPr lang="en-US" sz="2400" dirty="0" smtClean="0">
                <a:solidFill>
                  <a:schemeClr val="bg1"/>
                </a:solidFill>
                <a:latin typeface="Arial Rounded MT Bold" pitchFamily="34" charset="0"/>
              </a:rPr>
              <a:t> </a:t>
            </a:r>
            <a:r>
              <a:rPr lang="en-US" sz="2400" dirty="0" err="1" smtClean="0">
                <a:solidFill>
                  <a:schemeClr val="bg1"/>
                </a:solidFill>
                <a:latin typeface="Arial Rounded MT Bold" pitchFamily="34" charset="0"/>
              </a:rPr>
              <a:t>wajib</a:t>
            </a:r>
            <a:r>
              <a:rPr lang="en-US" sz="2400" dirty="0" smtClean="0">
                <a:solidFill>
                  <a:schemeClr val="bg1"/>
                </a:solidFill>
                <a:latin typeface="Arial Rounded MT Bold" pitchFamily="34" charset="0"/>
              </a:rPr>
              <a:t> </a:t>
            </a:r>
            <a:r>
              <a:rPr lang="en-US" sz="2400" dirty="0" err="1" smtClean="0">
                <a:solidFill>
                  <a:schemeClr val="bg1"/>
                </a:solidFill>
                <a:latin typeface="Arial Rounded MT Bold" pitchFamily="34" charset="0"/>
              </a:rPr>
              <a:t>ada</a:t>
            </a:r>
            <a:r>
              <a:rPr lang="en-US" sz="2400" dirty="0" smtClean="0">
                <a:solidFill>
                  <a:schemeClr val="bg1"/>
                </a:solidFill>
                <a:latin typeface="Arial Rounded MT Bold" pitchFamily="34" charset="0"/>
              </a:rPr>
              <a:t>)</a:t>
            </a:r>
          </a:p>
          <a:p>
            <a:pPr marL="514350" indent="-514350">
              <a:buAutoNum type="arabicPeriod"/>
            </a:pPr>
            <a:r>
              <a:rPr lang="en-US" sz="2400" dirty="0" smtClean="0">
                <a:solidFill>
                  <a:schemeClr val="bg1"/>
                </a:solidFill>
                <a:latin typeface="Arial Rounded MT Bold" pitchFamily="34" charset="0"/>
              </a:rPr>
              <a:t>PENDAHULUAN: Latar belakang, rumusan masalah, tujuan penelitian, roadmap penelitian (yang </a:t>
            </a:r>
            <a:r>
              <a:rPr lang="en-US" sz="2400" dirty="0" err="1" smtClean="0">
                <a:solidFill>
                  <a:schemeClr val="bg1"/>
                </a:solidFill>
                <a:latin typeface="Arial Rounded MT Bold" pitchFamily="34" charset="0"/>
              </a:rPr>
              <a:t>sudag</a:t>
            </a:r>
            <a:r>
              <a:rPr lang="en-US" sz="2400" dirty="0" smtClean="0">
                <a:solidFill>
                  <a:schemeClr val="bg1"/>
                </a:solidFill>
                <a:latin typeface="Arial Rounded MT Bold" pitchFamily="34" charset="0"/>
              </a:rPr>
              <a:t> dan yang </a:t>
            </a:r>
            <a:r>
              <a:rPr lang="en-US" sz="2400" dirty="0" err="1" smtClean="0">
                <a:solidFill>
                  <a:schemeClr val="bg1"/>
                </a:solidFill>
                <a:latin typeface="Arial Rounded MT Bold" pitchFamily="34" charset="0"/>
              </a:rPr>
              <a:t>direncankan</a:t>
            </a:r>
            <a:r>
              <a:rPr lang="en-US" sz="2400" dirty="0" smtClean="0">
                <a:solidFill>
                  <a:schemeClr val="bg1"/>
                </a:solidFill>
                <a:latin typeface="Arial Rounded MT Bold" pitchFamily="34" charset="0"/>
              </a:rPr>
              <a:t>)</a:t>
            </a:r>
          </a:p>
          <a:p>
            <a:pPr marL="514350" indent="-514350">
              <a:buAutoNum type="arabicPeriod"/>
            </a:pPr>
            <a:r>
              <a:rPr lang="en-US" sz="2400" dirty="0" smtClean="0">
                <a:solidFill>
                  <a:schemeClr val="bg1"/>
                </a:solidFill>
                <a:latin typeface="Arial Rounded MT Bold" pitchFamily="34" charset="0"/>
              </a:rPr>
              <a:t>METODE: jenis, desain, populasi dan sampel, teknik pengumpulan dan analisis data</a:t>
            </a:r>
          </a:p>
          <a:p>
            <a:pPr marL="514350" indent="-514350">
              <a:buAutoNum type="arabicPeriod"/>
            </a:pPr>
            <a:r>
              <a:rPr lang="en-US" sz="2400" dirty="0" smtClean="0">
                <a:solidFill>
                  <a:schemeClr val="bg1"/>
                </a:solidFill>
                <a:latin typeface="Arial Rounded MT Bold" pitchFamily="34" charset="0"/>
              </a:rPr>
              <a:t>PERSONALIA, PEMBIAYAAN, JADWAL </a:t>
            </a:r>
          </a:p>
          <a:p>
            <a:pPr marL="514350" indent="-514350">
              <a:buAutoNum type="arabicPeriod"/>
            </a:pPr>
            <a:r>
              <a:rPr lang="en-US" sz="2400" dirty="0" smtClean="0">
                <a:solidFill>
                  <a:schemeClr val="bg1"/>
                </a:solidFill>
                <a:latin typeface="Arial Rounded MT Bold" pitchFamily="34" charset="0"/>
              </a:rPr>
              <a:t>DAFTAR PUSTAKA</a:t>
            </a:r>
          </a:p>
          <a:p>
            <a:pPr marL="514350" indent="-514350">
              <a:buAutoNum type="arabicPeriod"/>
            </a:pPr>
            <a:r>
              <a:rPr lang="en-US" sz="2400" dirty="0" smtClean="0">
                <a:solidFill>
                  <a:schemeClr val="bg1"/>
                </a:solidFill>
                <a:latin typeface="Arial Rounded MT Bold" pitchFamily="34" charset="0"/>
              </a:rPr>
              <a:t>LAMPIRAN</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2247253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980728"/>
            <a:ext cx="8280920" cy="5594277"/>
          </a:xfrm>
          <a:prstGeom prst="rect">
            <a:avLst/>
          </a:prstGeom>
        </p:spPr>
      </p:pic>
      <p:sp>
        <p:nvSpPr>
          <p:cNvPr id="3" name="TextBox 2"/>
          <p:cNvSpPr txBox="1"/>
          <p:nvPr/>
        </p:nvSpPr>
        <p:spPr>
          <a:xfrm>
            <a:off x="1562978" y="77723"/>
            <a:ext cx="5745326" cy="830997"/>
          </a:xfrm>
          <a:prstGeom prst="rect">
            <a:avLst/>
          </a:prstGeom>
          <a:noFill/>
        </p:spPr>
        <p:txBody>
          <a:bodyPr wrap="square" rtlCol="0">
            <a:spAutoFit/>
          </a:bodyPr>
          <a:lstStyle/>
          <a:p>
            <a:pPr algn="ctr"/>
            <a:r>
              <a:rPr lang="en-ID" sz="2400" b="1" dirty="0"/>
              <a:t>ALUR </a:t>
            </a:r>
            <a:r>
              <a:rPr lang="en-ID" sz="2400" b="1" dirty="0" smtClean="0"/>
              <a:t>PENYUSUNAN </a:t>
            </a:r>
          </a:p>
          <a:p>
            <a:pPr algn="ctr"/>
            <a:r>
              <a:rPr lang="en-ID" sz="2400" b="1" dirty="0" smtClean="0"/>
              <a:t>PROPOSAL PENELITIAN </a:t>
            </a:r>
            <a:endParaRPr lang="en-US" sz="2400" b="1" dirty="0"/>
          </a:p>
        </p:txBody>
      </p:sp>
      <p:sp>
        <p:nvSpPr>
          <p:cNvPr id="7" name="Rectangle 6"/>
          <p:cNvSpPr/>
          <p:nvPr/>
        </p:nvSpPr>
        <p:spPr>
          <a:xfrm>
            <a:off x="601621" y="5281330"/>
            <a:ext cx="813690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9334" y="5373216"/>
            <a:ext cx="6813917" cy="923330"/>
          </a:xfrm>
          <a:prstGeom prst="rect">
            <a:avLst/>
          </a:prstGeom>
          <a:noFill/>
        </p:spPr>
        <p:txBody>
          <a:bodyPr wrap="none" lIns="91440" tIns="45720" rIns="91440" bIns="45720">
            <a:spAutoFit/>
          </a:bodyPr>
          <a:lstStyle/>
          <a:p>
            <a:pPr algn="ctr"/>
            <a:r>
              <a:rPr lang="en-ID"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PROPOSAL PENELITIAN</a:t>
            </a:r>
          </a:p>
        </p:txBody>
      </p:sp>
      <p:sp>
        <p:nvSpPr>
          <p:cNvPr id="9" name="Rounded Rectangle 8"/>
          <p:cNvSpPr/>
          <p:nvPr/>
        </p:nvSpPr>
        <p:spPr>
          <a:xfrm>
            <a:off x="2915816" y="3222915"/>
            <a:ext cx="2880320" cy="99817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smtClean="0">
                <a:solidFill>
                  <a:schemeClr val="tx1"/>
                </a:solidFill>
              </a:rPr>
              <a:t>HASIL:</a:t>
            </a:r>
          </a:p>
          <a:p>
            <a:pPr algn="ctr"/>
            <a:r>
              <a:rPr lang="en-ID" sz="1600" b="1" dirty="0" smtClean="0">
                <a:solidFill>
                  <a:schemeClr val="tx1"/>
                </a:solidFill>
              </a:rPr>
              <a:t>Model Ideal </a:t>
            </a:r>
            <a:r>
              <a:rPr lang="en-ID" sz="1600" b="1" dirty="0" err="1" smtClean="0">
                <a:solidFill>
                  <a:schemeClr val="tx1"/>
                </a:solidFill>
              </a:rPr>
              <a:t>Empirik</a:t>
            </a:r>
            <a:endParaRPr lang="en-ID" sz="1600" b="1" dirty="0" smtClean="0">
              <a:solidFill>
                <a:schemeClr val="tx1"/>
              </a:solidFill>
            </a:endParaRPr>
          </a:p>
          <a:p>
            <a:pPr algn="ctr"/>
            <a:r>
              <a:rPr lang="en-ID" sz="1600" b="1" dirty="0" err="1" smtClean="0">
                <a:solidFill>
                  <a:schemeClr val="tx1"/>
                </a:solidFill>
              </a:rPr>
              <a:t>Hasil</a:t>
            </a:r>
            <a:r>
              <a:rPr lang="en-ID" sz="1600" b="1" dirty="0" smtClean="0">
                <a:solidFill>
                  <a:schemeClr val="tx1"/>
                </a:solidFill>
              </a:rPr>
              <a:t> SWOT</a:t>
            </a:r>
            <a:endParaRPr lang="en-US" sz="1600" b="1" dirty="0">
              <a:solidFill>
                <a:schemeClr val="tx1"/>
              </a:solidFill>
            </a:endParaRPr>
          </a:p>
        </p:txBody>
      </p:sp>
    </p:spTree>
    <p:extLst>
      <p:ext uri="{BB962C8B-B14F-4D97-AF65-F5344CB8AC3E}">
        <p14:creationId xmlns:p14="http://schemas.microsoft.com/office/powerpoint/2010/main" val="124838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874688"/>
          </a:xfrm>
          <a:solidFill>
            <a:schemeClr val="accent2"/>
          </a:solidFill>
        </p:spPr>
        <p:txBody>
          <a:bodyPr/>
          <a:lstStyle/>
          <a:p>
            <a:r>
              <a:rPr lang="id-ID" dirty="0" smtClean="0"/>
              <a:t>Judul</a:t>
            </a:r>
            <a:r>
              <a:rPr lang="en-ID" dirty="0" smtClean="0"/>
              <a:t> yang marketable </a:t>
            </a:r>
            <a:r>
              <a:rPr lang="en-ID" dirty="0" err="1" smtClean="0"/>
              <a:t>dan</a:t>
            </a:r>
            <a:r>
              <a:rPr lang="en-ID" dirty="0" smtClean="0"/>
              <a:t> </a:t>
            </a:r>
            <a:r>
              <a:rPr lang="en-ID" dirty="0" err="1" smtClean="0"/>
              <a:t>manfaat</a:t>
            </a:r>
            <a:endParaRPr lang="id-ID" dirty="0"/>
          </a:p>
        </p:txBody>
      </p:sp>
      <p:sp>
        <p:nvSpPr>
          <p:cNvPr id="3" name="Content Placeholder 2"/>
          <p:cNvSpPr>
            <a:spLocks noGrp="1"/>
          </p:cNvSpPr>
          <p:nvPr>
            <p:ph idx="1"/>
          </p:nvPr>
        </p:nvSpPr>
        <p:spPr>
          <a:xfrm>
            <a:off x="231962" y="1731939"/>
            <a:ext cx="8794377" cy="1394503"/>
          </a:xfrm>
        </p:spPr>
        <p:txBody>
          <a:bodyPr>
            <a:normAutofit fontScale="70000" lnSpcReduction="20000"/>
          </a:bodyPr>
          <a:lstStyle/>
          <a:p>
            <a:r>
              <a:rPr lang="id-ID" dirty="0" smtClean="0"/>
              <a:t>Harus mencerminkan kegiatan riset </a:t>
            </a:r>
            <a:r>
              <a:rPr lang="en-ID" dirty="0" smtClean="0"/>
              <a:t>(DRPM </a:t>
            </a:r>
            <a:r>
              <a:rPr lang="en-ID" dirty="0" err="1" smtClean="0"/>
              <a:t>Dikti</a:t>
            </a:r>
            <a:r>
              <a:rPr lang="en-ID" dirty="0" smtClean="0"/>
              <a:t> min </a:t>
            </a:r>
            <a:r>
              <a:rPr lang="id-ID" dirty="0" smtClean="0"/>
              <a:t>TKT &gt;5</a:t>
            </a:r>
            <a:r>
              <a:rPr lang="en-ID" dirty="0" smtClean="0"/>
              <a:t>)</a:t>
            </a:r>
            <a:endParaRPr lang="id-ID" dirty="0" smtClean="0"/>
          </a:p>
          <a:p>
            <a:pPr marL="0" indent="0">
              <a:buNone/>
            </a:pPr>
            <a:r>
              <a:rPr lang="en-ID" dirty="0"/>
              <a:t> </a:t>
            </a:r>
            <a:r>
              <a:rPr lang="en-ID" dirty="0" smtClean="0"/>
              <a:t>    </a:t>
            </a:r>
            <a:r>
              <a:rPr lang="id-ID" dirty="0" smtClean="0"/>
              <a:t>ciri2 : - tidak merupakan kegiatan riset awal</a:t>
            </a:r>
            <a:r>
              <a:rPr lang="en-US" dirty="0" smtClean="0"/>
              <a:t> : </a:t>
            </a:r>
            <a:r>
              <a:rPr lang="id-ID" dirty="0" smtClean="0"/>
              <a:t>eksplorasi dan sejenisnya</a:t>
            </a:r>
          </a:p>
          <a:p>
            <a:pPr marL="0" indent="0">
              <a:buNone/>
            </a:pPr>
            <a:r>
              <a:rPr lang="id-ID" dirty="0"/>
              <a:t>	</a:t>
            </a:r>
            <a:r>
              <a:rPr lang="en-ID" dirty="0"/>
              <a:t> </a:t>
            </a:r>
            <a:r>
              <a:rPr lang="id-ID" dirty="0" smtClean="0"/>
              <a:t>- merupakan kegiatan menuju produksi dan komersialisasi</a:t>
            </a:r>
          </a:p>
          <a:p>
            <a:pPr marL="0" indent="0">
              <a:buNone/>
            </a:pPr>
            <a:endParaRPr lang="id-ID" dirty="0" smtClean="0"/>
          </a:p>
        </p:txBody>
      </p:sp>
      <p:sp>
        <p:nvSpPr>
          <p:cNvPr id="5" name="TextBox 4"/>
          <p:cNvSpPr txBox="1"/>
          <p:nvPr/>
        </p:nvSpPr>
        <p:spPr>
          <a:xfrm>
            <a:off x="231961" y="3126441"/>
            <a:ext cx="8588511" cy="2483244"/>
          </a:xfrm>
          <a:prstGeom prst="rect">
            <a:avLst/>
          </a:prstGeom>
          <a:noFill/>
        </p:spPr>
        <p:txBody>
          <a:bodyPr wrap="square" rtlCol="0">
            <a:spAutoFit/>
          </a:bodyPr>
          <a:lstStyle/>
          <a:p>
            <a:pPr>
              <a:lnSpc>
                <a:spcPct val="110000"/>
              </a:lnSpc>
              <a:spcBef>
                <a:spcPts val="750"/>
              </a:spcBef>
            </a:pPr>
            <a:r>
              <a:rPr lang="id-ID" sz="1950" u="sng" dirty="0">
                <a:solidFill>
                  <a:prstClr val="black"/>
                </a:solidFill>
              </a:rPr>
              <a:t>Contoh judul yang pernah didanai:</a:t>
            </a:r>
          </a:p>
          <a:p>
            <a:pPr marL="171450" indent="-171450">
              <a:lnSpc>
                <a:spcPct val="110000"/>
              </a:lnSpc>
              <a:spcBef>
                <a:spcPts val="750"/>
              </a:spcBef>
              <a:buFont typeface="Wingdings" panose="05000000000000000000" pitchFamily="2" charset="2"/>
              <a:buChar char="Ø"/>
            </a:pPr>
            <a:r>
              <a:rPr lang="id-ID" sz="1950" dirty="0">
                <a:solidFill>
                  <a:prstClr val="black"/>
                </a:solidFill>
              </a:rPr>
              <a:t>KOMERSIALISASI PRODUK BIOPESTISIDA ORGANIK DARI DAUN TEMBAKAU </a:t>
            </a:r>
          </a:p>
          <a:p>
            <a:pPr>
              <a:lnSpc>
                <a:spcPct val="110000"/>
              </a:lnSpc>
              <a:spcBef>
                <a:spcPts val="750"/>
              </a:spcBef>
            </a:pPr>
            <a:r>
              <a:rPr lang="id-ID" sz="1950" dirty="0">
                <a:solidFill>
                  <a:prstClr val="black"/>
                </a:solidFill>
              </a:rPr>
              <a:t>    SEBAGAI PENUNJANG KETAHANAN PANGAN</a:t>
            </a:r>
          </a:p>
          <a:p>
            <a:pPr marL="171450" indent="-171450">
              <a:lnSpc>
                <a:spcPct val="110000"/>
              </a:lnSpc>
              <a:spcBef>
                <a:spcPts val="750"/>
              </a:spcBef>
              <a:buFont typeface="Wingdings" panose="05000000000000000000" pitchFamily="2" charset="2"/>
              <a:buChar char="Ø"/>
            </a:pPr>
            <a:r>
              <a:rPr lang="id-ID" sz="1950" dirty="0">
                <a:solidFill>
                  <a:prstClr val="black"/>
                </a:solidFill>
              </a:rPr>
              <a:t>KOMERSIALISASI PERMEN PROPOLIS UNTUK KESEHATAN MULUT DAN GIGI</a:t>
            </a:r>
          </a:p>
          <a:p>
            <a:pPr marL="171450" indent="-171450">
              <a:lnSpc>
                <a:spcPct val="110000"/>
              </a:lnSpc>
              <a:spcBef>
                <a:spcPts val="750"/>
              </a:spcBef>
              <a:buFont typeface="Wingdings" panose="05000000000000000000" pitchFamily="2" charset="2"/>
              <a:buChar char="Ø"/>
            </a:pPr>
            <a:r>
              <a:rPr lang="id-ID" sz="1950" dirty="0">
                <a:solidFill>
                  <a:prstClr val="black"/>
                </a:solidFill>
              </a:rPr>
              <a:t>PENGEMBANGAN FUNGSI FISIOLOGIS AKTIF DAN PRODUKSI SERTA KOMERSIALISASI </a:t>
            </a:r>
            <a:endParaRPr lang="en-ID" sz="1950" dirty="0" smtClean="0">
              <a:solidFill>
                <a:prstClr val="black"/>
              </a:solidFill>
            </a:endParaRPr>
          </a:p>
        </p:txBody>
      </p:sp>
    </p:spTree>
    <p:extLst>
      <p:ext uri="{BB962C8B-B14F-4D97-AF65-F5344CB8AC3E}">
        <p14:creationId xmlns:p14="http://schemas.microsoft.com/office/powerpoint/2010/main" val="3126560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352928" cy="5760640"/>
          </a:xfrm>
        </p:spPr>
        <p:txBody>
          <a:bodyPr/>
          <a:lstStyle/>
          <a:p>
            <a:r>
              <a:rPr lang="en-US" sz="2800" b="1" dirty="0" err="1"/>
              <a:t>Transdisiplin</a:t>
            </a:r>
            <a:r>
              <a:rPr lang="en-US" sz="2800" dirty="0"/>
              <a:t> </a:t>
            </a:r>
            <a:r>
              <a:rPr lang="en-US" sz="2800" dirty="0" err="1"/>
              <a:t>adalah</a:t>
            </a:r>
            <a:r>
              <a:rPr lang="en-US" sz="2800" dirty="0"/>
              <a:t> </a:t>
            </a:r>
            <a:r>
              <a:rPr lang="en-US" sz="2800" dirty="0" err="1"/>
              <a:t>upaya</a:t>
            </a:r>
            <a:r>
              <a:rPr lang="en-US" sz="2800" dirty="0"/>
              <a:t> </a:t>
            </a:r>
            <a:r>
              <a:rPr lang="en-US" sz="2800" dirty="0" err="1">
                <a:solidFill>
                  <a:srgbClr val="FF0000"/>
                </a:solidFill>
              </a:rPr>
              <a:t>mengembangkan</a:t>
            </a:r>
            <a:r>
              <a:rPr lang="en-US" sz="2800" dirty="0">
                <a:solidFill>
                  <a:srgbClr val="FF0000"/>
                </a:solidFill>
              </a:rPr>
              <a:t> </a:t>
            </a:r>
            <a:r>
              <a:rPr lang="en-US" sz="2800" dirty="0" err="1">
                <a:solidFill>
                  <a:srgbClr val="FF0000"/>
                </a:solidFill>
              </a:rPr>
              <a:t>sebuah</a:t>
            </a:r>
            <a:r>
              <a:rPr lang="en-US" sz="2800" dirty="0">
                <a:solidFill>
                  <a:srgbClr val="FF0000"/>
                </a:solidFill>
              </a:rPr>
              <a:t> </a:t>
            </a:r>
            <a:r>
              <a:rPr lang="en-US" sz="2800" dirty="0" err="1">
                <a:solidFill>
                  <a:srgbClr val="FF0000"/>
                </a:solidFill>
              </a:rPr>
              <a:t>teori</a:t>
            </a:r>
            <a:r>
              <a:rPr lang="en-US" sz="2800" dirty="0">
                <a:solidFill>
                  <a:srgbClr val="FF0000"/>
                </a:solidFill>
              </a:rPr>
              <a:t> </a:t>
            </a:r>
            <a:r>
              <a:rPr lang="en-US" sz="2800" dirty="0" err="1">
                <a:solidFill>
                  <a:srgbClr val="FF0000"/>
                </a:solidFill>
              </a:rPr>
              <a:t>atau</a:t>
            </a:r>
            <a:r>
              <a:rPr lang="en-US" sz="2800" dirty="0">
                <a:solidFill>
                  <a:srgbClr val="FF0000"/>
                </a:solidFill>
              </a:rPr>
              <a:t> </a:t>
            </a:r>
            <a:r>
              <a:rPr lang="en-US" sz="2800" dirty="0" err="1">
                <a:solidFill>
                  <a:srgbClr val="FF0000"/>
                </a:solidFill>
              </a:rPr>
              <a:t>aksioma</a:t>
            </a:r>
            <a:r>
              <a:rPr lang="en-US" sz="2800" dirty="0">
                <a:solidFill>
                  <a:srgbClr val="FF0000"/>
                </a:solidFill>
              </a:rPr>
              <a:t> </a:t>
            </a:r>
            <a:r>
              <a:rPr lang="en-US" sz="2800" dirty="0" err="1">
                <a:solidFill>
                  <a:srgbClr val="FF0000"/>
                </a:solidFill>
              </a:rPr>
              <a:t>baru</a:t>
            </a:r>
            <a:r>
              <a:rPr lang="en-US" sz="2800" dirty="0">
                <a:solidFill>
                  <a:srgbClr val="FF0000"/>
                </a:solidFill>
              </a:rPr>
              <a:t> </a:t>
            </a:r>
            <a:r>
              <a:rPr lang="en-US" sz="2800" dirty="0" err="1"/>
              <a:t>dengan</a:t>
            </a:r>
            <a:r>
              <a:rPr lang="en-US" sz="2800" dirty="0"/>
              <a:t> </a:t>
            </a:r>
            <a:r>
              <a:rPr lang="en-US" sz="2800" dirty="0" err="1"/>
              <a:t>membangun</a:t>
            </a:r>
            <a:r>
              <a:rPr lang="en-US" sz="2800" dirty="0"/>
              <a:t> </a:t>
            </a:r>
            <a:r>
              <a:rPr lang="en-US" sz="2800" dirty="0" err="1"/>
              <a:t>kaitan</a:t>
            </a:r>
            <a:r>
              <a:rPr lang="en-US" sz="2800" dirty="0"/>
              <a:t> </a:t>
            </a:r>
            <a:r>
              <a:rPr lang="en-US" sz="2800" dirty="0" err="1"/>
              <a:t>dan</a:t>
            </a:r>
            <a:r>
              <a:rPr lang="en-US" sz="2800" dirty="0"/>
              <a:t> </a:t>
            </a:r>
            <a:r>
              <a:rPr lang="en-US" sz="2800" dirty="0" err="1"/>
              <a:t>keterhubungan</a:t>
            </a:r>
            <a:r>
              <a:rPr lang="en-US" sz="2800" dirty="0"/>
              <a:t> </a:t>
            </a:r>
            <a:r>
              <a:rPr lang="en-US" sz="2800" dirty="0" err="1">
                <a:solidFill>
                  <a:srgbClr val="FF0000"/>
                </a:solidFill>
              </a:rPr>
              <a:t>antarberbagai</a:t>
            </a:r>
            <a:r>
              <a:rPr lang="en-US" sz="2800" dirty="0">
                <a:solidFill>
                  <a:srgbClr val="FF0000"/>
                </a:solidFill>
              </a:rPr>
              <a:t> </a:t>
            </a:r>
            <a:r>
              <a:rPr lang="en-US" sz="2800" dirty="0" err="1" smtClean="0">
                <a:solidFill>
                  <a:srgbClr val="FF0000"/>
                </a:solidFill>
              </a:rPr>
              <a:t>disiplin</a:t>
            </a:r>
            <a:r>
              <a:rPr lang="en-US" sz="2800" dirty="0" smtClean="0">
                <a:solidFill>
                  <a:srgbClr val="FF0000"/>
                </a:solidFill>
              </a:rPr>
              <a:t> </a:t>
            </a:r>
            <a:r>
              <a:rPr lang="en-US" sz="2800" dirty="0" err="1" smtClean="0">
                <a:solidFill>
                  <a:srgbClr val="FF0000"/>
                </a:solidFill>
              </a:rPr>
              <a:t>serumpun</a:t>
            </a:r>
            <a:r>
              <a:rPr lang="en-US" sz="2800" dirty="0" smtClean="0">
                <a:solidFill>
                  <a:srgbClr val="FF0000"/>
                </a:solidFill>
              </a:rPr>
              <a:t> </a:t>
            </a:r>
            <a:r>
              <a:rPr lang="en-US" sz="2800" dirty="0"/>
              <a:t>(</a:t>
            </a:r>
            <a:r>
              <a:rPr lang="en-US" sz="2800" dirty="0" err="1"/>
              <a:t>akuntansi</a:t>
            </a:r>
            <a:r>
              <a:rPr lang="en-US" sz="2800" dirty="0"/>
              <a:t> </a:t>
            </a:r>
            <a:r>
              <a:rPr lang="en-US" sz="2800" dirty="0" err="1"/>
              <a:t>dan</a:t>
            </a:r>
            <a:r>
              <a:rPr lang="en-US" sz="2800" dirty="0"/>
              <a:t> </a:t>
            </a:r>
            <a:r>
              <a:rPr lang="en-US" sz="2800" dirty="0" err="1"/>
              <a:t>manajemen</a:t>
            </a:r>
            <a:r>
              <a:rPr lang="en-US" sz="2800" dirty="0"/>
              <a:t>, </a:t>
            </a:r>
            <a:r>
              <a:rPr lang="en-US" sz="2800" dirty="0" err="1"/>
              <a:t>ekonomi</a:t>
            </a:r>
            <a:r>
              <a:rPr lang="en-US" sz="2800" dirty="0" smtClean="0"/>
              <a:t>).</a:t>
            </a:r>
            <a:endParaRPr lang="en-US" sz="2800" dirty="0" smtClean="0"/>
          </a:p>
          <a:p>
            <a:r>
              <a:rPr lang="en-US" sz="2800" dirty="0" err="1" smtClean="0"/>
              <a:t>Pendekatan</a:t>
            </a:r>
            <a:r>
              <a:rPr lang="en-US" sz="2800" dirty="0" smtClean="0"/>
              <a:t> </a:t>
            </a:r>
            <a:r>
              <a:rPr lang="en-US" sz="2800" b="1" dirty="0" err="1"/>
              <a:t>interdisipliner</a:t>
            </a:r>
            <a:r>
              <a:rPr lang="en-US" sz="2800" dirty="0"/>
              <a:t> (interdisciplinary approach) </a:t>
            </a:r>
            <a:r>
              <a:rPr lang="en-US" sz="2800" dirty="0" err="1"/>
              <a:t>ialah</a:t>
            </a:r>
            <a:r>
              <a:rPr lang="en-US" sz="2800" dirty="0"/>
              <a:t> </a:t>
            </a:r>
            <a:r>
              <a:rPr lang="en-US" sz="2800" dirty="0" err="1">
                <a:solidFill>
                  <a:srgbClr val="FF0000"/>
                </a:solidFill>
              </a:rPr>
              <a:t>pendekatan</a:t>
            </a:r>
            <a:r>
              <a:rPr lang="en-US" sz="2800" dirty="0">
                <a:solidFill>
                  <a:srgbClr val="FF0000"/>
                </a:solidFill>
              </a:rPr>
              <a:t> </a:t>
            </a:r>
            <a:r>
              <a:rPr lang="en-US" sz="2800" dirty="0" err="1">
                <a:solidFill>
                  <a:srgbClr val="FF0000"/>
                </a:solidFill>
              </a:rPr>
              <a:t>dalam</a:t>
            </a:r>
            <a:r>
              <a:rPr lang="en-US" sz="2800" dirty="0">
                <a:solidFill>
                  <a:srgbClr val="FF0000"/>
                </a:solidFill>
              </a:rPr>
              <a:t> </a:t>
            </a:r>
            <a:r>
              <a:rPr lang="en-US" sz="2800" dirty="0" err="1">
                <a:solidFill>
                  <a:srgbClr val="FF0000"/>
                </a:solidFill>
              </a:rPr>
              <a:t>pemecahan</a:t>
            </a:r>
            <a:r>
              <a:rPr lang="en-US" sz="2800" dirty="0">
                <a:solidFill>
                  <a:srgbClr val="FF0000"/>
                </a:solidFill>
              </a:rPr>
              <a:t> </a:t>
            </a:r>
            <a:r>
              <a:rPr lang="en-US" sz="2800" dirty="0" err="1">
                <a:solidFill>
                  <a:srgbClr val="FF0000"/>
                </a:solidFill>
              </a:rPr>
              <a:t>suatu</a:t>
            </a:r>
            <a:r>
              <a:rPr lang="en-US" sz="2800" dirty="0">
                <a:solidFill>
                  <a:srgbClr val="FF0000"/>
                </a:solidFill>
              </a:rPr>
              <a:t> </a:t>
            </a:r>
            <a:r>
              <a:rPr lang="en-US" sz="2800" dirty="0" err="1">
                <a:solidFill>
                  <a:srgbClr val="FF0000"/>
                </a:solidFill>
              </a:rPr>
              <a:t>masalah</a:t>
            </a:r>
            <a:r>
              <a:rPr lang="en-US" sz="2800" dirty="0">
                <a:solidFill>
                  <a:srgbClr val="FF0000"/>
                </a:solidFill>
              </a:rPr>
              <a:t> </a:t>
            </a:r>
            <a:r>
              <a:rPr lang="en-US" sz="2800" dirty="0" err="1"/>
              <a:t>dengan</a:t>
            </a:r>
            <a:r>
              <a:rPr lang="en-US" sz="2800" dirty="0"/>
              <a:t> </a:t>
            </a:r>
            <a:r>
              <a:rPr lang="en-US" sz="2800" dirty="0" err="1"/>
              <a:t>menggunakan</a:t>
            </a:r>
            <a:r>
              <a:rPr lang="en-US" sz="2800" dirty="0"/>
              <a:t> </a:t>
            </a:r>
            <a:r>
              <a:rPr lang="en-US" sz="2800" dirty="0" err="1"/>
              <a:t>tinjauan</a:t>
            </a:r>
            <a:r>
              <a:rPr lang="en-US" sz="2800" dirty="0"/>
              <a:t> </a:t>
            </a:r>
            <a:r>
              <a:rPr lang="en-US" sz="2800" dirty="0" err="1"/>
              <a:t>berbagai</a:t>
            </a:r>
            <a:r>
              <a:rPr lang="en-US" sz="2800" dirty="0"/>
              <a:t> </a:t>
            </a:r>
            <a:r>
              <a:rPr lang="en-US" sz="2800" dirty="0" err="1"/>
              <a:t>sudut</a:t>
            </a:r>
            <a:r>
              <a:rPr lang="en-US" sz="2800" dirty="0"/>
              <a:t> </a:t>
            </a:r>
            <a:r>
              <a:rPr lang="en-US" sz="2800" dirty="0" err="1"/>
              <a:t>pandang</a:t>
            </a:r>
            <a:r>
              <a:rPr lang="en-US" sz="2800" dirty="0"/>
              <a:t> </a:t>
            </a:r>
            <a:r>
              <a:rPr lang="en-US" sz="2800" dirty="0" err="1">
                <a:solidFill>
                  <a:srgbClr val="FF0000"/>
                </a:solidFill>
              </a:rPr>
              <a:t>ilmu</a:t>
            </a:r>
            <a:r>
              <a:rPr lang="en-US" sz="2800" dirty="0">
                <a:solidFill>
                  <a:srgbClr val="FF0000"/>
                </a:solidFill>
              </a:rPr>
              <a:t> </a:t>
            </a:r>
            <a:r>
              <a:rPr lang="en-US" sz="2800" dirty="0" err="1">
                <a:solidFill>
                  <a:srgbClr val="FF0000"/>
                </a:solidFill>
              </a:rPr>
              <a:t>serumpun</a:t>
            </a:r>
            <a:r>
              <a:rPr lang="en-US" sz="2800" dirty="0">
                <a:solidFill>
                  <a:srgbClr val="FF0000"/>
                </a:solidFill>
              </a:rPr>
              <a:t> yang </a:t>
            </a:r>
            <a:r>
              <a:rPr lang="en-US" sz="2800" dirty="0" err="1">
                <a:solidFill>
                  <a:srgbClr val="FF0000"/>
                </a:solidFill>
              </a:rPr>
              <a:t>relevan</a:t>
            </a:r>
            <a:r>
              <a:rPr lang="en-US" sz="2800" dirty="0">
                <a:solidFill>
                  <a:srgbClr val="FF0000"/>
                </a:solidFill>
              </a:rPr>
              <a:t> </a:t>
            </a:r>
            <a:r>
              <a:rPr lang="en-US" sz="2800" dirty="0" err="1"/>
              <a:t>secara</a:t>
            </a:r>
            <a:r>
              <a:rPr lang="en-US" sz="2800" dirty="0"/>
              <a:t> </a:t>
            </a:r>
            <a:r>
              <a:rPr lang="en-US" sz="2800" dirty="0" err="1" smtClean="0"/>
              <a:t>terpadu</a:t>
            </a:r>
            <a:r>
              <a:rPr lang="en-US" sz="2800" dirty="0" smtClean="0"/>
              <a:t> (</a:t>
            </a:r>
            <a:r>
              <a:rPr lang="en-US" sz="2800" dirty="0" err="1" smtClean="0"/>
              <a:t>akuntansi</a:t>
            </a:r>
            <a:r>
              <a:rPr lang="en-US" sz="2800" dirty="0" smtClean="0"/>
              <a:t> </a:t>
            </a:r>
            <a:r>
              <a:rPr lang="en-US" sz="2800" dirty="0" err="1" smtClean="0"/>
              <a:t>dan</a:t>
            </a:r>
            <a:r>
              <a:rPr lang="en-US" sz="2800" dirty="0" smtClean="0"/>
              <a:t> </a:t>
            </a:r>
            <a:r>
              <a:rPr lang="en-US" sz="2800" dirty="0" err="1" smtClean="0"/>
              <a:t>manajemen</a:t>
            </a:r>
            <a:r>
              <a:rPr lang="en-US" sz="2800" dirty="0" smtClean="0"/>
              <a:t>, </a:t>
            </a:r>
            <a:r>
              <a:rPr lang="en-US" sz="2800" dirty="0" err="1" smtClean="0"/>
              <a:t>ekonomi</a:t>
            </a:r>
            <a:r>
              <a:rPr lang="en-US" sz="2800" dirty="0" smtClean="0"/>
              <a:t>).</a:t>
            </a:r>
            <a:endParaRPr lang="en-US" sz="2800" b="1" dirty="0" smtClean="0"/>
          </a:p>
          <a:p>
            <a:r>
              <a:rPr lang="en-US" sz="2800" b="1" dirty="0" err="1" smtClean="0"/>
              <a:t>Multidisipliner</a:t>
            </a:r>
            <a:r>
              <a:rPr lang="en-US" sz="2800" dirty="0" smtClean="0"/>
              <a:t> </a:t>
            </a:r>
            <a:r>
              <a:rPr lang="en-US" sz="2800" dirty="0" err="1"/>
              <a:t>multidisciplinay</a:t>
            </a:r>
            <a:r>
              <a:rPr lang="en-US" sz="2800" dirty="0"/>
              <a:t>) </a:t>
            </a:r>
            <a:r>
              <a:rPr lang="en-US" sz="2800" dirty="0" err="1"/>
              <a:t>adalah</a:t>
            </a:r>
            <a:r>
              <a:rPr lang="en-US" sz="2800" dirty="0"/>
              <a:t> </a:t>
            </a:r>
            <a:r>
              <a:rPr lang="en-US" sz="2800" dirty="0" err="1"/>
              <a:t>penggabungan</a:t>
            </a:r>
            <a:r>
              <a:rPr lang="en-US" sz="2800" dirty="0"/>
              <a:t> </a:t>
            </a:r>
            <a:r>
              <a:rPr lang="en-US" sz="2800" dirty="0" err="1"/>
              <a:t>beberapa</a:t>
            </a:r>
            <a:r>
              <a:rPr lang="en-US" sz="2800" dirty="0"/>
              <a:t> </a:t>
            </a:r>
            <a:r>
              <a:rPr lang="en-US" sz="2800" dirty="0" err="1"/>
              <a:t>disiplin</a:t>
            </a:r>
            <a:r>
              <a:rPr lang="en-US" sz="2800" dirty="0"/>
              <a:t> </a:t>
            </a:r>
            <a:r>
              <a:rPr lang="en-US" sz="2800" dirty="0" err="1"/>
              <a:t>untuk</a:t>
            </a:r>
            <a:r>
              <a:rPr lang="en-US" sz="2800" dirty="0"/>
              <a:t> </a:t>
            </a:r>
            <a:r>
              <a:rPr lang="en-US" sz="2800" dirty="0" err="1"/>
              <a:t>bersama-sama</a:t>
            </a:r>
            <a:r>
              <a:rPr lang="en-US" sz="2800" dirty="0"/>
              <a:t> </a:t>
            </a:r>
            <a:r>
              <a:rPr lang="en-US" sz="2800" dirty="0" err="1"/>
              <a:t>mengatasi</a:t>
            </a:r>
            <a:r>
              <a:rPr lang="en-US" sz="2800" dirty="0"/>
              <a:t> </a:t>
            </a:r>
            <a:r>
              <a:rPr lang="en-US" sz="2800" dirty="0" err="1"/>
              <a:t>masalah</a:t>
            </a:r>
            <a:r>
              <a:rPr lang="en-US" sz="2800" dirty="0"/>
              <a:t> </a:t>
            </a:r>
            <a:r>
              <a:rPr lang="en-US" sz="2800" dirty="0" err="1"/>
              <a:t>tertentu</a:t>
            </a:r>
            <a:r>
              <a:rPr lang="en-US" sz="2800" dirty="0"/>
              <a:t> </a:t>
            </a:r>
            <a:r>
              <a:rPr lang="en-US" sz="2800" dirty="0">
                <a:solidFill>
                  <a:srgbClr val="FF0000"/>
                </a:solidFill>
              </a:rPr>
              <a:t>yang </a:t>
            </a:r>
            <a:r>
              <a:rPr lang="en-US" sz="2800" dirty="0" err="1">
                <a:solidFill>
                  <a:srgbClr val="FF0000"/>
                </a:solidFill>
              </a:rPr>
              <a:t>tidak</a:t>
            </a:r>
            <a:r>
              <a:rPr lang="en-US" sz="2800" dirty="0">
                <a:solidFill>
                  <a:srgbClr val="FF0000"/>
                </a:solidFill>
              </a:rPr>
              <a:t> </a:t>
            </a:r>
            <a:r>
              <a:rPr lang="en-US" sz="2800" dirty="0" err="1">
                <a:solidFill>
                  <a:srgbClr val="FF0000"/>
                </a:solidFill>
              </a:rPr>
              <a:t>serumpun</a:t>
            </a:r>
            <a:r>
              <a:rPr lang="en-US" sz="2800" dirty="0">
                <a:solidFill>
                  <a:srgbClr val="FF0000"/>
                </a:solidFill>
              </a:rPr>
              <a:t> </a:t>
            </a:r>
            <a:r>
              <a:rPr lang="en-US" sz="2800" dirty="0"/>
              <a:t>(</a:t>
            </a:r>
            <a:r>
              <a:rPr lang="en-US" sz="2800" dirty="0" err="1"/>
              <a:t>teknik</a:t>
            </a:r>
            <a:r>
              <a:rPr lang="en-US" sz="2800" dirty="0"/>
              <a:t>, </a:t>
            </a:r>
            <a:r>
              <a:rPr lang="en-US" sz="2800" dirty="0" err="1"/>
              <a:t>kedokteran</a:t>
            </a:r>
            <a:r>
              <a:rPr lang="en-US" sz="2800" dirty="0"/>
              <a:t>, </a:t>
            </a:r>
            <a:r>
              <a:rPr lang="en-US" sz="2800" dirty="0" err="1"/>
              <a:t>ekonomi</a:t>
            </a:r>
            <a:r>
              <a:rPr lang="en-US" sz="2800" dirty="0"/>
              <a:t>). </a:t>
            </a:r>
          </a:p>
          <a:p>
            <a:endParaRPr lang="en-US" sz="2800" dirty="0"/>
          </a:p>
        </p:txBody>
      </p:sp>
    </p:spTree>
    <p:extLst>
      <p:ext uri="{BB962C8B-B14F-4D97-AF65-F5344CB8AC3E}">
        <p14:creationId xmlns:p14="http://schemas.microsoft.com/office/powerpoint/2010/main" val="3897766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476673"/>
            <a:ext cx="4104456" cy="5976663"/>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pic>
      <p:pic>
        <p:nvPicPr>
          <p:cNvPr id="5" name="Picture 4"/>
          <p:cNvPicPr>
            <a:picLocks noChangeAspect="1"/>
          </p:cNvPicPr>
          <p:nvPr/>
        </p:nvPicPr>
        <p:blipFill>
          <a:blip r:embed="rId3"/>
          <a:stretch>
            <a:fillRect/>
          </a:stretch>
        </p:blipFill>
        <p:spPr>
          <a:xfrm>
            <a:off x="4716016" y="469980"/>
            <a:ext cx="4152855" cy="5983356"/>
          </a:xfrm>
          <a:prstGeom prst="rect">
            <a:avLst/>
          </a:prstGeom>
        </p:spPr>
      </p:pic>
    </p:spTree>
    <p:extLst>
      <p:ext uri="{BB962C8B-B14F-4D97-AF65-F5344CB8AC3E}">
        <p14:creationId xmlns:p14="http://schemas.microsoft.com/office/powerpoint/2010/main" val="77450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502" y="1556792"/>
            <a:ext cx="7774563" cy="4752528"/>
          </a:xfrm>
          <a:prstGeom prst="rect">
            <a:avLst/>
          </a:prstGeom>
        </p:spPr>
      </p:pic>
      <p:sp>
        <p:nvSpPr>
          <p:cNvPr id="3" name="TextBox 2"/>
          <p:cNvSpPr txBox="1"/>
          <p:nvPr/>
        </p:nvSpPr>
        <p:spPr>
          <a:xfrm>
            <a:off x="1547664" y="764704"/>
            <a:ext cx="6116240" cy="600164"/>
          </a:xfrm>
          <a:prstGeom prst="rect">
            <a:avLst/>
          </a:prstGeom>
          <a:noFill/>
        </p:spPr>
        <p:txBody>
          <a:bodyPr wrap="square" rtlCol="0">
            <a:spAutoFit/>
          </a:bodyPr>
          <a:lstStyle/>
          <a:p>
            <a:r>
              <a:rPr lang="en-ID" sz="3300" b="1" dirty="0"/>
              <a:t>TEKNIK PENGUTIPAN SUMBER</a:t>
            </a:r>
            <a:endParaRPr lang="en-US" sz="3300" b="1" dirty="0"/>
          </a:p>
        </p:txBody>
      </p:sp>
    </p:spTree>
    <p:extLst>
      <p:ext uri="{BB962C8B-B14F-4D97-AF65-F5344CB8AC3E}">
        <p14:creationId xmlns:p14="http://schemas.microsoft.com/office/powerpoint/2010/main" val="1591437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33" y="1268760"/>
            <a:ext cx="8531444" cy="5184576"/>
          </a:xfrm>
          <a:prstGeom prst="rect">
            <a:avLst/>
          </a:prstGeom>
        </p:spPr>
      </p:pic>
      <p:sp>
        <p:nvSpPr>
          <p:cNvPr id="3" name="Rectangle 2"/>
          <p:cNvSpPr/>
          <p:nvPr/>
        </p:nvSpPr>
        <p:spPr>
          <a:xfrm>
            <a:off x="1331640" y="476672"/>
            <a:ext cx="6434830" cy="461665"/>
          </a:xfrm>
          <a:prstGeom prst="rect">
            <a:avLst/>
          </a:prstGeom>
        </p:spPr>
        <p:txBody>
          <a:bodyPr wrap="square">
            <a:spAutoFit/>
          </a:bodyPr>
          <a:lstStyle/>
          <a:p>
            <a:r>
              <a:rPr lang="en-US" sz="2400" b="1" dirty="0">
                <a:latin typeface="Arial" panose="020B0604020202020204" pitchFamily="34" charset="0"/>
              </a:rPr>
              <a:t>TEKNIK PENULISAN DAFTAR PUSTAKA</a:t>
            </a:r>
            <a:endParaRPr lang="en-US" sz="2400" b="1" dirty="0"/>
          </a:p>
        </p:txBody>
      </p:sp>
      <p:sp>
        <p:nvSpPr>
          <p:cNvPr id="4" name="TextBox 3"/>
          <p:cNvSpPr txBox="1"/>
          <p:nvPr/>
        </p:nvSpPr>
        <p:spPr>
          <a:xfrm>
            <a:off x="1847851" y="2698001"/>
            <a:ext cx="4848763" cy="323165"/>
          </a:xfrm>
          <a:prstGeom prst="rect">
            <a:avLst/>
          </a:prstGeom>
          <a:noFill/>
        </p:spPr>
        <p:txBody>
          <a:bodyPr wrap="none" rtlCol="0">
            <a:spAutoFit/>
          </a:bodyPr>
          <a:lstStyle/>
          <a:p>
            <a:r>
              <a:rPr lang="en-ID" sz="1500" b="1" dirty="0">
                <a:solidFill>
                  <a:schemeClr val="bg1"/>
                </a:solidFill>
              </a:rPr>
              <a:t>.  DP </a:t>
            </a:r>
            <a:r>
              <a:rPr lang="en-ID" sz="1500" b="1" dirty="0" err="1">
                <a:solidFill>
                  <a:schemeClr val="bg1"/>
                </a:solidFill>
              </a:rPr>
              <a:t>harus</a:t>
            </a:r>
            <a:r>
              <a:rPr lang="en-ID" sz="1500" b="1" dirty="0">
                <a:solidFill>
                  <a:schemeClr val="bg1"/>
                </a:solidFill>
              </a:rPr>
              <a:t> </a:t>
            </a:r>
            <a:r>
              <a:rPr lang="en-ID" sz="1500" b="1" dirty="0" err="1">
                <a:solidFill>
                  <a:schemeClr val="bg1"/>
                </a:solidFill>
              </a:rPr>
              <a:t>relevan</a:t>
            </a:r>
            <a:r>
              <a:rPr lang="en-ID" sz="1500" b="1" dirty="0">
                <a:solidFill>
                  <a:schemeClr val="bg1"/>
                </a:solidFill>
              </a:rPr>
              <a:t>, </a:t>
            </a:r>
            <a:r>
              <a:rPr lang="en-ID" sz="1500" b="1" dirty="0" smtClean="0">
                <a:solidFill>
                  <a:schemeClr val="bg1"/>
                </a:solidFill>
              </a:rPr>
              <a:t>valid, </a:t>
            </a:r>
            <a:r>
              <a:rPr lang="en-ID" sz="1500" b="1" dirty="0" err="1" smtClean="0">
                <a:solidFill>
                  <a:schemeClr val="bg1"/>
                </a:solidFill>
              </a:rPr>
              <a:t>upto</a:t>
            </a:r>
            <a:r>
              <a:rPr lang="en-ID" sz="1500" b="1" dirty="0" smtClean="0">
                <a:solidFill>
                  <a:schemeClr val="bg1"/>
                </a:solidFill>
              </a:rPr>
              <a:t> </a:t>
            </a:r>
            <a:r>
              <a:rPr lang="en-ID" sz="1500" b="1" dirty="0">
                <a:solidFill>
                  <a:schemeClr val="bg1"/>
                </a:solidFill>
              </a:rPr>
              <a:t>date (5 </a:t>
            </a:r>
            <a:r>
              <a:rPr lang="en-ID" sz="1500" b="1" dirty="0" err="1">
                <a:solidFill>
                  <a:schemeClr val="bg1"/>
                </a:solidFill>
              </a:rPr>
              <a:t>th</a:t>
            </a:r>
            <a:r>
              <a:rPr lang="en-ID" sz="1500" b="1" dirty="0">
                <a:solidFill>
                  <a:schemeClr val="bg1"/>
                </a:solidFill>
              </a:rPr>
              <a:t> </a:t>
            </a:r>
            <a:r>
              <a:rPr lang="en-ID" sz="1500" b="1" dirty="0" err="1">
                <a:solidFill>
                  <a:schemeClr val="bg1"/>
                </a:solidFill>
              </a:rPr>
              <a:t>terakhir</a:t>
            </a:r>
            <a:r>
              <a:rPr lang="en-ID" sz="1500" b="1" dirty="0">
                <a:solidFill>
                  <a:schemeClr val="bg1"/>
                </a:solidFill>
              </a:rPr>
              <a:t>), </a:t>
            </a:r>
            <a:r>
              <a:rPr lang="en-ID" sz="1500" b="1" dirty="0" err="1">
                <a:solidFill>
                  <a:schemeClr val="bg1"/>
                </a:solidFill>
              </a:rPr>
              <a:t>tuntas</a:t>
            </a:r>
            <a:endParaRPr lang="en-US" sz="1500" b="1" dirty="0">
              <a:solidFill>
                <a:schemeClr val="bg1"/>
              </a:solidFill>
            </a:endParaRPr>
          </a:p>
        </p:txBody>
      </p:sp>
    </p:spTree>
    <p:extLst>
      <p:ext uri="{BB962C8B-B14F-4D97-AF65-F5344CB8AC3E}">
        <p14:creationId xmlns:p14="http://schemas.microsoft.com/office/powerpoint/2010/main" val="4175996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7" y="188640"/>
            <a:ext cx="8229600" cy="432048"/>
          </a:xfrm>
        </p:spPr>
        <p:txBody>
          <a:bodyPr/>
          <a:lstStyle/>
          <a:p>
            <a:r>
              <a:rPr lang="en-ID" sz="2800" dirty="0" smtClean="0"/>
              <a:t>SISTEMATIKAN PENELITIAN KUANTITATIF</a:t>
            </a:r>
            <a:endParaRPr lang="en-US" sz="3600" dirty="0"/>
          </a:p>
        </p:txBody>
      </p:sp>
      <p:sp>
        <p:nvSpPr>
          <p:cNvPr id="3" name="Content Placeholder 2"/>
          <p:cNvSpPr>
            <a:spLocks noGrp="1"/>
          </p:cNvSpPr>
          <p:nvPr>
            <p:ph idx="1"/>
          </p:nvPr>
        </p:nvSpPr>
        <p:spPr>
          <a:xfrm>
            <a:off x="457200" y="1124744"/>
            <a:ext cx="8229600" cy="5001419"/>
          </a:xfrm>
        </p:spPr>
        <p:txBody>
          <a:bodyPr/>
          <a:lstStyle/>
          <a:p>
            <a:pPr marL="0" indent="0">
              <a:buNone/>
            </a:pPr>
            <a:endParaRPr lang="en-US" sz="700" dirty="0"/>
          </a:p>
        </p:txBody>
      </p:sp>
      <p:graphicFrame>
        <p:nvGraphicFramePr>
          <p:cNvPr id="4" name="Table 3"/>
          <p:cNvGraphicFramePr>
            <a:graphicFrameLocks noGrp="1"/>
          </p:cNvGraphicFramePr>
          <p:nvPr>
            <p:extLst>
              <p:ext uri="{D42A27DB-BD31-4B8C-83A1-F6EECF244321}">
                <p14:modId xmlns:p14="http://schemas.microsoft.com/office/powerpoint/2010/main" val="1439025099"/>
              </p:ext>
            </p:extLst>
          </p:nvPr>
        </p:nvGraphicFramePr>
        <p:xfrm>
          <a:off x="251519" y="633264"/>
          <a:ext cx="8640960" cy="5990867"/>
        </p:xfrm>
        <a:graphic>
          <a:graphicData uri="http://schemas.openxmlformats.org/drawingml/2006/table">
            <a:tbl>
              <a:tblPr firstRow="1" bandRow="1">
                <a:tableStyleId>{5C22544A-7EE6-4342-B048-85BDC9FD1C3A}</a:tableStyleId>
              </a:tblPr>
              <a:tblGrid>
                <a:gridCol w="4320480"/>
                <a:gridCol w="4320480"/>
              </a:tblGrid>
              <a:tr h="5990867">
                <a:tc>
                  <a:txBody>
                    <a:bodyPr/>
                    <a:lstStyle/>
                    <a:p>
                      <a:pPr marL="0" indent="0">
                        <a:buNone/>
                      </a:pPr>
                      <a:r>
                        <a:rPr lang="en-US" sz="1600" dirty="0" smtClean="0"/>
                        <a:t>HAL JUDUL</a:t>
                      </a:r>
                    </a:p>
                    <a:p>
                      <a:pPr marL="0" indent="0">
                        <a:buNone/>
                      </a:pPr>
                      <a:r>
                        <a:rPr lang="en-US" sz="1600" dirty="0" smtClean="0"/>
                        <a:t>HAL PENGESAHAN </a:t>
                      </a:r>
                    </a:p>
                    <a:p>
                      <a:pPr marL="0" indent="0">
                        <a:buNone/>
                      </a:pPr>
                      <a:r>
                        <a:rPr lang="en-US" sz="1600" dirty="0" smtClean="0"/>
                        <a:t>HAL MOTTO DAN PERSEMBAHAN</a:t>
                      </a:r>
                    </a:p>
                    <a:p>
                      <a:pPr marL="0" indent="0">
                        <a:buNone/>
                      </a:pPr>
                      <a:r>
                        <a:rPr lang="en-US" sz="1600" dirty="0" smtClean="0"/>
                        <a:t>HAL KEASLIAN</a:t>
                      </a:r>
                    </a:p>
                    <a:p>
                      <a:pPr marL="0" indent="0">
                        <a:buNone/>
                      </a:pPr>
                      <a:r>
                        <a:rPr lang="en-US" sz="1600" dirty="0" smtClean="0"/>
                        <a:t>KATA PENGANTAR</a:t>
                      </a:r>
                    </a:p>
                    <a:p>
                      <a:pPr marL="0" indent="0">
                        <a:buNone/>
                      </a:pPr>
                      <a:r>
                        <a:rPr lang="en-US" sz="1600" dirty="0" smtClean="0"/>
                        <a:t>DAFTAR ISI</a:t>
                      </a:r>
                    </a:p>
                    <a:p>
                      <a:pPr marL="0" indent="0">
                        <a:buNone/>
                      </a:pPr>
                      <a:r>
                        <a:rPr lang="en-US" sz="1600" dirty="0" smtClean="0"/>
                        <a:t>DAFTAR TABEL</a:t>
                      </a:r>
                    </a:p>
                    <a:p>
                      <a:pPr marL="0" indent="0">
                        <a:buNone/>
                      </a:pPr>
                      <a:r>
                        <a:rPr lang="en-US" sz="1600" dirty="0" smtClean="0"/>
                        <a:t>DAFTAR GAMBAR</a:t>
                      </a:r>
                    </a:p>
                    <a:p>
                      <a:pPr marL="0" indent="0">
                        <a:buNone/>
                      </a:pPr>
                      <a:r>
                        <a:rPr lang="en-US" sz="1600" dirty="0" smtClean="0"/>
                        <a:t>DAFTAR LAMPIRAN</a:t>
                      </a:r>
                    </a:p>
                    <a:p>
                      <a:pPr marL="0" indent="0">
                        <a:buNone/>
                      </a:pPr>
                      <a:endParaRPr lang="en-US" sz="1600" dirty="0" smtClean="0"/>
                    </a:p>
                    <a:p>
                      <a:pPr marL="0" indent="0">
                        <a:buNone/>
                      </a:pPr>
                      <a:r>
                        <a:rPr lang="en-US" sz="1600" dirty="0" smtClean="0"/>
                        <a:t>BAB I PENDAHULUAN</a:t>
                      </a:r>
                    </a:p>
                    <a:p>
                      <a:pPr marL="0" indent="0">
                        <a:buNone/>
                      </a:pPr>
                      <a:r>
                        <a:rPr lang="en-US" sz="1600" dirty="0" smtClean="0"/>
                        <a:t>A. </a:t>
                      </a:r>
                      <a:r>
                        <a:rPr lang="en-US" sz="1600" dirty="0" err="1" smtClean="0"/>
                        <a:t>Latar</a:t>
                      </a:r>
                      <a:r>
                        <a:rPr lang="en-US" sz="1600" dirty="0" smtClean="0"/>
                        <a:t> </a:t>
                      </a:r>
                      <a:r>
                        <a:rPr lang="en-US" sz="1600" dirty="0" err="1" smtClean="0"/>
                        <a:t>Belakang</a:t>
                      </a:r>
                      <a:r>
                        <a:rPr lang="en-US" sz="1600" dirty="0" smtClean="0"/>
                        <a:t> </a:t>
                      </a:r>
                      <a:r>
                        <a:rPr lang="en-US" sz="1600" dirty="0" err="1" smtClean="0"/>
                        <a:t>Masalah</a:t>
                      </a:r>
                      <a:endParaRPr lang="en-US" sz="1600" dirty="0" smtClean="0"/>
                    </a:p>
                    <a:p>
                      <a:pPr marL="0" indent="0">
                        <a:buNone/>
                      </a:pPr>
                      <a:r>
                        <a:rPr lang="en-US" sz="1600" dirty="0" smtClean="0"/>
                        <a:t>B. </a:t>
                      </a:r>
                      <a:r>
                        <a:rPr lang="en-US" sz="1600" dirty="0" err="1" smtClean="0"/>
                        <a:t>Identifikasi</a:t>
                      </a:r>
                      <a:r>
                        <a:rPr lang="en-US" sz="1600" dirty="0" smtClean="0"/>
                        <a:t> </a:t>
                      </a:r>
                      <a:r>
                        <a:rPr lang="en-US" sz="1600" dirty="0" err="1" smtClean="0"/>
                        <a:t>Masalah</a:t>
                      </a:r>
                      <a:endParaRPr lang="en-US" sz="1600" dirty="0" smtClean="0"/>
                    </a:p>
                    <a:p>
                      <a:pPr marL="0" indent="0">
                        <a:buNone/>
                      </a:pPr>
                      <a:r>
                        <a:rPr lang="en-US" sz="1600" dirty="0" smtClean="0"/>
                        <a:t>C. </a:t>
                      </a:r>
                      <a:r>
                        <a:rPr lang="en-US" sz="1600" dirty="0" err="1" smtClean="0"/>
                        <a:t>Pembatasan</a:t>
                      </a:r>
                      <a:r>
                        <a:rPr lang="en-US" sz="1600" dirty="0" smtClean="0"/>
                        <a:t> </a:t>
                      </a:r>
                      <a:r>
                        <a:rPr lang="en-US" sz="1600" dirty="0" err="1" smtClean="0"/>
                        <a:t>Masalah</a:t>
                      </a:r>
                      <a:endParaRPr lang="en-US" sz="1600" dirty="0" smtClean="0"/>
                    </a:p>
                    <a:p>
                      <a:pPr marL="0" indent="0">
                        <a:buNone/>
                      </a:pPr>
                      <a:r>
                        <a:rPr lang="en-US" sz="1600" dirty="0" smtClean="0"/>
                        <a:t>D. </a:t>
                      </a:r>
                      <a:r>
                        <a:rPr lang="en-US" sz="1600" dirty="0" err="1" smtClean="0"/>
                        <a:t>Rumusan</a:t>
                      </a:r>
                      <a:r>
                        <a:rPr lang="en-US" sz="1600" dirty="0" smtClean="0"/>
                        <a:t> </a:t>
                      </a:r>
                      <a:r>
                        <a:rPr lang="en-US" sz="1600" dirty="0" err="1" smtClean="0"/>
                        <a:t>Masalah</a:t>
                      </a:r>
                      <a:endParaRPr lang="en-US" sz="1600" dirty="0" smtClean="0"/>
                    </a:p>
                    <a:p>
                      <a:pPr marL="0" indent="0">
                        <a:buNone/>
                      </a:pPr>
                      <a:r>
                        <a:rPr lang="en-US" sz="1600" dirty="0" smtClean="0"/>
                        <a:t>E. </a:t>
                      </a:r>
                      <a:r>
                        <a:rPr lang="en-US" sz="1600" dirty="0" err="1" smtClean="0"/>
                        <a:t>Tujuan</a:t>
                      </a:r>
                      <a:r>
                        <a:rPr lang="en-US" sz="1600" dirty="0" smtClean="0"/>
                        <a:t> </a:t>
                      </a:r>
                      <a:r>
                        <a:rPr lang="en-US" sz="1600" dirty="0" err="1" smtClean="0"/>
                        <a:t>Penelitian</a:t>
                      </a:r>
                      <a:endParaRPr lang="en-US" sz="1600" dirty="0" smtClean="0"/>
                    </a:p>
                    <a:p>
                      <a:pPr marL="0" indent="0">
                        <a:buNone/>
                      </a:pPr>
                      <a:r>
                        <a:rPr lang="en-US" sz="1600" dirty="0" smtClean="0"/>
                        <a:t>F. </a:t>
                      </a:r>
                      <a:r>
                        <a:rPr lang="en-US" sz="1600" dirty="0" err="1" smtClean="0"/>
                        <a:t>Manfaat</a:t>
                      </a:r>
                      <a:r>
                        <a:rPr lang="en-US" sz="1600" dirty="0" smtClean="0"/>
                        <a:t> </a:t>
                      </a:r>
                      <a:r>
                        <a:rPr lang="en-US" sz="1600" dirty="0" err="1" smtClean="0"/>
                        <a:t>Penelitian</a:t>
                      </a:r>
                      <a:endParaRPr lang="en-US" sz="1600" dirty="0" smtClean="0"/>
                    </a:p>
                    <a:p>
                      <a:pPr marL="0" indent="0">
                        <a:buNone/>
                      </a:pPr>
                      <a:endParaRPr lang="en-US" sz="1600" dirty="0" smtClean="0"/>
                    </a:p>
                    <a:p>
                      <a:pPr marL="0" indent="0">
                        <a:buNone/>
                      </a:pPr>
                      <a:r>
                        <a:rPr lang="en-US" sz="1600" dirty="0" smtClean="0"/>
                        <a:t>BAB II KAJIAN PUSTAKA</a:t>
                      </a:r>
                    </a:p>
                    <a:p>
                      <a:pPr marL="0" indent="0">
                        <a:buNone/>
                      </a:pPr>
                      <a:r>
                        <a:rPr lang="en-US" sz="1600" dirty="0" smtClean="0"/>
                        <a:t>A. </a:t>
                      </a:r>
                      <a:r>
                        <a:rPr lang="en-US" sz="1600" dirty="0" err="1" smtClean="0"/>
                        <a:t>Kajian</a:t>
                      </a:r>
                      <a:r>
                        <a:rPr lang="en-US" sz="1600" dirty="0" smtClean="0"/>
                        <a:t> </a:t>
                      </a:r>
                      <a:r>
                        <a:rPr lang="en-US" sz="1600" dirty="0" err="1" smtClean="0"/>
                        <a:t>Teori</a:t>
                      </a:r>
                      <a:endParaRPr lang="en-US" sz="1600" dirty="0" smtClean="0"/>
                    </a:p>
                    <a:p>
                      <a:pPr marL="0" indent="0">
                        <a:buNone/>
                      </a:pPr>
                      <a:r>
                        <a:rPr lang="en-US" sz="1600" dirty="0" smtClean="0"/>
                        <a:t>B. </a:t>
                      </a:r>
                      <a:r>
                        <a:rPr lang="en-US" sz="1600" dirty="0" err="1" smtClean="0"/>
                        <a:t>Kajian</a:t>
                      </a:r>
                      <a:r>
                        <a:rPr lang="en-US" sz="1600" dirty="0" smtClean="0"/>
                        <a:t> </a:t>
                      </a:r>
                      <a:r>
                        <a:rPr lang="en-US" sz="1600" dirty="0" err="1" smtClean="0"/>
                        <a:t>Penelitian</a:t>
                      </a:r>
                      <a:r>
                        <a:rPr lang="en-US" sz="1600" dirty="0" smtClean="0"/>
                        <a:t> yang </a:t>
                      </a:r>
                      <a:r>
                        <a:rPr lang="en-US" sz="1600" dirty="0" err="1" smtClean="0"/>
                        <a:t>Relevan</a:t>
                      </a:r>
                      <a:endParaRPr lang="en-US" sz="1600" dirty="0" smtClean="0"/>
                    </a:p>
                    <a:p>
                      <a:pPr marL="0" indent="0">
                        <a:buNone/>
                      </a:pPr>
                      <a:r>
                        <a:rPr lang="en-US" sz="1600" dirty="0" smtClean="0"/>
                        <a:t>C. </a:t>
                      </a:r>
                      <a:r>
                        <a:rPr lang="en-US" sz="1600" dirty="0" err="1" smtClean="0"/>
                        <a:t>Kerangka</a:t>
                      </a:r>
                      <a:r>
                        <a:rPr lang="en-US" sz="1600" dirty="0" smtClean="0"/>
                        <a:t> </a:t>
                      </a:r>
                      <a:r>
                        <a:rPr lang="en-US" sz="1600" dirty="0" err="1" smtClean="0"/>
                        <a:t>Pikir</a:t>
                      </a:r>
                      <a:endParaRPr lang="en-US" sz="1600" dirty="0" smtClean="0"/>
                    </a:p>
                    <a:p>
                      <a:pPr marL="0" indent="0">
                        <a:buNone/>
                      </a:pPr>
                      <a:r>
                        <a:rPr lang="en-US" sz="1600" dirty="0" smtClean="0"/>
                        <a:t>D. </a:t>
                      </a:r>
                      <a:r>
                        <a:rPr lang="en-US" sz="1600" dirty="0" err="1" smtClean="0"/>
                        <a:t>Hipotesis</a:t>
                      </a:r>
                      <a:r>
                        <a:rPr lang="en-US" sz="1600" dirty="0" smtClean="0"/>
                        <a:t> </a:t>
                      </a:r>
                      <a:r>
                        <a:rPr lang="en-US" sz="1600" dirty="0" err="1" smtClean="0"/>
                        <a:t>Penelitian</a:t>
                      </a:r>
                      <a:r>
                        <a:rPr lang="en-US" sz="1600" dirty="0" smtClean="0"/>
                        <a:t> </a:t>
                      </a:r>
                      <a:r>
                        <a:rPr lang="en-US" sz="1600" dirty="0" err="1" smtClean="0"/>
                        <a:t>dan</a:t>
                      </a:r>
                      <a:r>
                        <a:rPr lang="en-US" sz="1600" dirty="0" smtClean="0"/>
                        <a:t>/</a:t>
                      </a:r>
                      <a:r>
                        <a:rPr lang="en-US" sz="1600" dirty="0" err="1" smtClean="0"/>
                        <a:t>atau</a:t>
                      </a:r>
                      <a:r>
                        <a:rPr lang="en-US" sz="1600" dirty="0" smtClean="0"/>
                        <a:t> </a:t>
                      </a:r>
                      <a:r>
                        <a:rPr lang="en-US" sz="1600" dirty="0" err="1" smtClean="0"/>
                        <a:t>Pertanyaan</a:t>
                      </a:r>
                      <a:r>
                        <a:rPr lang="en-US" sz="1600" dirty="0" smtClean="0"/>
                        <a:t>  </a:t>
                      </a:r>
                    </a:p>
                    <a:p>
                      <a:pPr marL="0" indent="0">
                        <a:buNone/>
                      </a:pPr>
                      <a:r>
                        <a:rPr lang="en-US" sz="1600" dirty="0" smtClean="0"/>
                        <a:t>    </a:t>
                      </a:r>
                      <a:r>
                        <a:rPr lang="en-US" sz="1600" dirty="0" err="1" smtClean="0"/>
                        <a:t>Penelitian</a:t>
                      </a:r>
                      <a:endParaRPr lang="en-US" sz="1600" dirty="0" smtClean="0"/>
                    </a:p>
                  </a:txBody>
                  <a:tcPr/>
                </a:tc>
                <a:tc>
                  <a:txBody>
                    <a:bodyPr/>
                    <a:lstStyle/>
                    <a:p>
                      <a:pPr marL="0" indent="0">
                        <a:buNone/>
                      </a:pPr>
                      <a:r>
                        <a:rPr lang="en-US" sz="1600" dirty="0" smtClean="0"/>
                        <a:t>BAB III METODE PENELITIAN</a:t>
                      </a:r>
                    </a:p>
                    <a:p>
                      <a:pPr marL="0" indent="0">
                        <a:buNone/>
                      </a:pPr>
                      <a:r>
                        <a:rPr lang="en-US" sz="1600" dirty="0" smtClean="0"/>
                        <a:t>A. </a:t>
                      </a:r>
                      <a:r>
                        <a:rPr lang="en-US" sz="1600" dirty="0" err="1" smtClean="0"/>
                        <a:t>Jenis</a:t>
                      </a:r>
                      <a:r>
                        <a:rPr lang="en-US" sz="1600" dirty="0" smtClean="0"/>
                        <a:t> </a:t>
                      </a:r>
                      <a:r>
                        <a:rPr lang="en-US" sz="1600" dirty="0" err="1" smtClean="0"/>
                        <a:t>Penelitian</a:t>
                      </a:r>
                      <a:endParaRPr lang="en-US" sz="1600" dirty="0" smtClean="0"/>
                    </a:p>
                    <a:p>
                      <a:pPr marL="0" indent="0">
                        <a:buNone/>
                      </a:pPr>
                      <a:r>
                        <a:rPr lang="en-US" sz="1600" dirty="0" smtClean="0"/>
                        <a:t>B. </a:t>
                      </a:r>
                      <a:r>
                        <a:rPr lang="en-US" sz="1600" dirty="0" err="1" smtClean="0"/>
                        <a:t>Tempat</a:t>
                      </a:r>
                      <a:r>
                        <a:rPr lang="en-US" sz="1600" dirty="0" smtClean="0"/>
                        <a:t> </a:t>
                      </a:r>
                      <a:r>
                        <a:rPr lang="en-US" sz="1600" dirty="0" err="1" smtClean="0"/>
                        <a:t>dan</a:t>
                      </a:r>
                      <a:r>
                        <a:rPr lang="en-US" sz="1600" dirty="0" smtClean="0"/>
                        <a:t> </a:t>
                      </a:r>
                      <a:r>
                        <a:rPr lang="en-US" sz="1600" dirty="0" err="1" smtClean="0"/>
                        <a:t>Waktu</a:t>
                      </a:r>
                      <a:r>
                        <a:rPr lang="en-US" sz="1600" dirty="0" smtClean="0"/>
                        <a:t> </a:t>
                      </a:r>
                      <a:r>
                        <a:rPr lang="en-US" sz="1600" dirty="0" err="1" smtClean="0"/>
                        <a:t>Penelitian</a:t>
                      </a:r>
                      <a:endParaRPr lang="en-US" sz="1600" dirty="0" smtClean="0"/>
                    </a:p>
                    <a:p>
                      <a:pPr marL="0" indent="0">
                        <a:buNone/>
                      </a:pPr>
                      <a:r>
                        <a:rPr lang="en-US" sz="1600" dirty="0" smtClean="0"/>
                        <a:t>C. </a:t>
                      </a:r>
                      <a:r>
                        <a:rPr lang="en-US" sz="1600" dirty="0" err="1" smtClean="0"/>
                        <a:t>Populasi</a:t>
                      </a:r>
                      <a:r>
                        <a:rPr lang="en-US" sz="1600" dirty="0" smtClean="0"/>
                        <a:t> </a:t>
                      </a:r>
                      <a:r>
                        <a:rPr lang="en-US" sz="1600" dirty="0" err="1" smtClean="0"/>
                        <a:t>dan</a:t>
                      </a:r>
                      <a:r>
                        <a:rPr lang="en-US" sz="1600" dirty="0" smtClean="0"/>
                        <a:t> </a:t>
                      </a:r>
                      <a:r>
                        <a:rPr lang="en-US" sz="1600" dirty="0" err="1" smtClean="0"/>
                        <a:t>Sampel</a:t>
                      </a:r>
                      <a:r>
                        <a:rPr lang="en-US" sz="1600" dirty="0" smtClean="0"/>
                        <a:t> </a:t>
                      </a:r>
                      <a:r>
                        <a:rPr lang="en-US" sz="1600" dirty="0" err="1" smtClean="0"/>
                        <a:t>Penelitian</a:t>
                      </a:r>
                      <a:endParaRPr lang="en-US" sz="1600" dirty="0" smtClean="0"/>
                    </a:p>
                    <a:p>
                      <a:pPr marL="0" indent="0">
                        <a:buNone/>
                      </a:pPr>
                      <a:r>
                        <a:rPr lang="en-US" sz="1600" dirty="0" smtClean="0"/>
                        <a:t>D. </a:t>
                      </a:r>
                      <a:r>
                        <a:rPr lang="en-US" sz="1600" dirty="0" err="1" smtClean="0"/>
                        <a:t>Variabel</a:t>
                      </a:r>
                      <a:r>
                        <a:rPr lang="en-US" sz="1600" dirty="0" smtClean="0"/>
                        <a:t> </a:t>
                      </a:r>
                      <a:r>
                        <a:rPr lang="en-US" sz="1600" dirty="0" err="1" smtClean="0"/>
                        <a:t>Penelitian</a:t>
                      </a:r>
                      <a:endParaRPr lang="en-US" sz="1600" dirty="0" smtClean="0"/>
                    </a:p>
                    <a:p>
                      <a:pPr marL="0" indent="0">
                        <a:buNone/>
                      </a:pPr>
                      <a:r>
                        <a:rPr lang="en-US" sz="1600" dirty="0" smtClean="0"/>
                        <a:t>E. </a:t>
                      </a:r>
                      <a:r>
                        <a:rPr lang="en-US" sz="1600" dirty="0" err="1" smtClean="0"/>
                        <a:t>Teknik</a:t>
                      </a:r>
                      <a:r>
                        <a:rPr lang="en-US" sz="1600" dirty="0" smtClean="0"/>
                        <a:t> </a:t>
                      </a:r>
                      <a:r>
                        <a:rPr lang="en-US" sz="1600" dirty="0" err="1" smtClean="0"/>
                        <a:t>dan</a:t>
                      </a:r>
                      <a:r>
                        <a:rPr lang="en-US" sz="1600" dirty="0" smtClean="0"/>
                        <a:t> </a:t>
                      </a:r>
                      <a:r>
                        <a:rPr lang="en-US" sz="1600" dirty="0" err="1" smtClean="0"/>
                        <a:t>Instrumen</a:t>
                      </a:r>
                      <a:r>
                        <a:rPr lang="en-US" sz="1600" dirty="0" smtClean="0"/>
                        <a:t> </a:t>
                      </a:r>
                      <a:r>
                        <a:rPr lang="en-US" sz="1600" dirty="0" err="1" smtClean="0"/>
                        <a:t>Pengumpulan</a:t>
                      </a:r>
                      <a:r>
                        <a:rPr lang="en-US" sz="1600" dirty="0" smtClean="0"/>
                        <a:t> Data</a:t>
                      </a:r>
                    </a:p>
                    <a:p>
                      <a:pPr marL="0" indent="0">
                        <a:buNone/>
                      </a:pPr>
                      <a:r>
                        <a:rPr lang="en-US" sz="1600" dirty="0" smtClean="0"/>
                        <a:t>F. </a:t>
                      </a:r>
                      <a:r>
                        <a:rPr lang="en-US" sz="1600" dirty="0" err="1" smtClean="0"/>
                        <a:t>Validitas</a:t>
                      </a:r>
                      <a:r>
                        <a:rPr lang="en-US" sz="1600" dirty="0" smtClean="0"/>
                        <a:t> </a:t>
                      </a:r>
                      <a:r>
                        <a:rPr lang="en-US" sz="1600" dirty="0" err="1" smtClean="0"/>
                        <a:t>dan</a:t>
                      </a:r>
                      <a:r>
                        <a:rPr lang="en-US" sz="1600" dirty="0" smtClean="0"/>
                        <a:t> </a:t>
                      </a:r>
                      <a:r>
                        <a:rPr lang="en-US" sz="1600" dirty="0" err="1" smtClean="0"/>
                        <a:t>Reliabilitas</a:t>
                      </a:r>
                      <a:r>
                        <a:rPr lang="en-US" sz="1600" dirty="0" smtClean="0"/>
                        <a:t> </a:t>
                      </a:r>
                      <a:r>
                        <a:rPr lang="en-US" sz="1600" dirty="0" err="1" smtClean="0"/>
                        <a:t>Instrumen</a:t>
                      </a:r>
                      <a:endParaRPr lang="en-US" sz="1600" dirty="0" smtClean="0"/>
                    </a:p>
                    <a:p>
                      <a:pPr marL="0" indent="0">
                        <a:buNone/>
                      </a:pPr>
                      <a:r>
                        <a:rPr lang="en-US" sz="1600" dirty="0" smtClean="0"/>
                        <a:t>G. </a:t>
                      </a:r>
                      <a:r>
                        <a:rPr lang="en-US" sz="1600" dirty="0" err="1" smtClean="0"/>
                        <a:t>Teknik</a:t>
                      </a:r>
                      <a:r>
                        <a:rPr lang="en-US" sz="1600" dirty="0" smtClean="0"/>
                        <a:t> </a:t>
                      </a:r>
                      <a:r>
                        <a:rPr lang="en-US" sz="1600" dirty="0" err="1" smtClean="0"/>
                        <a:t>Analisis</a:t>
                      </a:r>
                      <a:r>
                        <a:rPr lang="en-US" sz="1600" dirty="0" smtClean="0"/>
                        <a:t> Data</a:t>
                      </a:r>
                    </a:p>
                    <a:p>
                      <a:pPr marL="0" indent="0">
                        <a:buNone/>
                      </a:pPr>
                      <a:endParaRPr lang="en-US" sz="1600" dirty="0" smtClean="0"/>
                    </a:p>
                    <a:p>
                      <a:pPr marL="0" indent="0">
                        <a:buNone/>
                      </a:pPr>
                      <a:r>
                        <a:rPr lang="en-US" sz="1600" dirty="0" smtClean="0"/>
                        <a:t>BAB IV HASIL PENELITIAN DAN PEMBAHASAN</a:t>
                      </a:r>
                    </a:p>
                    <a:p>
                      <a:pPr marL="0" indent="0">
                        <a:buNone/>
                      </a:pPr>
                      <a:r>
                        <a:rPr lang="en-US" sz="1600" dirty="0" smtClean="0"/>
                        <a:t>A. </a:t>
                      </a:r>
                      <a:r>
                        <a:rPr lang="en-US" sz="1600" dirty="0" err="1" smtClean="0"/>
                        <a:t>Deskripsi</a:t>
                      </a:r>
                      <a:r>
                        <a:rPr lang="en-US" sz="1600" dirty="0" smtClean="0"/>
                        <a:t> </a:t>
                      </a:r>
                      <a:r>
                        <a:rPr lang="en-US" sz="1600" dirty="0" err="1" smtClean="0"/>
                        <a:t>Hasil</a:t>
                      </a:r>
                      <a:r>
                        <a:rPr lang="en-US" sz="1600" dirty="0" smtClean="0"/>
                        <a:t> </a:t>
                      </a:r>
                      <a:r>
                        <a:rPr lang="en-US" sz="1600" dirty="0" err="1" smtClean="0"/>
                        <a:t>Penelitian</a:t>
                      </a:r>
                      <a:endParaRPr lang="en-US" sz="1600" dirty="0" smtClean="0"/>
                    </a:p>
                    <a:p>
                      <a:pPr marL="0" indent="0">
                        <a:buNone/>
                      </a:pPr>
                      <a:r>
                        <a:rPr lang="en-US" sz="1600" dirty="0" smtClean="0"/>
                        <a:t>B. </a:t>
                      </a:r>
                      <a:r>
                        <a:rPr lang="en-US" sz="1600" dirty="0" err="1" smtClean="0"/>
                        <a:t>Hasil</a:t>
                      </a:r>
                      <a:r>
                        <a:rPr lang="en-US" sz="1600" dirty="0" smtClean="0"/>
                        <a:t> </a:t>
                      </a:r>
                      <a:r>
                        <a:rPr lang="en-US" sz="1600" dirty="0" err="1" smtClean="0"/>
                        <a:t>Uji</a:t>
                      </a:r>
                      <a:r>
                        <a:rPr lang="en-US" sz="1600" dirty="0" smtClean="0"/>
                        <a:t> </a:t>
                      </a:r>
                      <a:r>
                        <a:rPr lang="en-US" sz="1600" dirty="0" err="1" smtClean="0"/>
                        <a:t>Hipotesis</a:t>
                      </a:r>
                      <a:r>
                        <a:rPr lang="en-US" sz="1600" dirty="0" smtClean="0"/>
                        <a:t>/</a:t>
                      </a:r>
                      <a:r>
                        <a:rPr lang="en-US" sz="1600" dirty="0" err="1" smtClean="0"/>
                        <a:t>Jawaban</a:t>
                      </a:r>
                      <a:r>
                        <a:rPr lang="en-US" sz="1600" dirty="0" smtClean="0"/>
                        <a:t> </a:t>
                      </a:r>
                      <a:r>
                        <a:rPr lang="en-US" sz="1600" dirty="0" err="1" smtClean="0"/>
                        <a:t>Pertanyaan</a:t>
                      </a:r>
                      <a:r>
                        <a:rPr lang="en-US" sz="1600" dirty="0" smtClean="0"/>
                        <a:t> </a:t>
                      </a:r>
                    </a:p>
                    <a:p>
                      <a:pPr marL="0" indent="0">
                        <a:buNone/>
                      </a:pPr>
                      <a:r>
                        <a:rPr lang="en-US" sz="1600" dirty="0" smtClean="0"/>
                        <a:t>    </a:t>
                      </a:r>
                      <a:r>
                        <a:rPr lang="en-US" sz="1600" dirty="0" err="1" smtClean="0"/>
                        <a:t>Penelitian</a:t>
                      </a:r>
                      <a:endParaRPr lang="en-US" sz="1600" dirty="0" smtClean="0"/>
                    </a:p>
                    <a:p>
                      <a:pPr marL="0" indent="0">
                        <a:buNone/>
                      </a:pPr>
                      <a:r>
                        <a:rPr lang="en-US" sz="1600" dirty="0" smtClean="0"/>
                        <a:t>C. </a:t>
                      </a:r>
                      <a:r>
                        <a:rPr lang="en-US" sz="1600" dirty="0" err="1" smtClean="0"/>
                        <a:t>Pembahasan</a:t>
                      </a:r>
                      <a:endParaRPr lang="en-US" sz="1600" dirty="0" smtClean="0"/>
                    </a:p>
                    <a:p>
                      <a:pPr marL="0" indent="0">
                        <a:buNone/>
                      </a:pPr>
                      <a:r>
                        <a:rPr lang="en-US" sz="1600" dirty="0" smtClean="0"/>
                        <a:t>D. </a:t>
                      </a:r>
                      <a:r>
                        <a:rPr lang="en-US" sz="1600" dirty="0" err="1" smtClean="0"/>
                        <a:t>Keterbatasan</a:t>
                      </a:r>
                      <a:r>
                        <a:rPr lang="en-US" sz="1600" dirty="0" smtClean="0"/>
                        <a:t> </a:t>
                      </a:r>
                      <a:r>
                        <a:rPr lang="en-US" sz="1600" dirty="0" err="1" smtClean="0"/>
                        <a:t>Penelitian</a:t>
                      </a:r>
                      <a:endParaRPr lang="en-US" sz="1600" dirty="0" smtClean="0"/>
                    </a:p>
                    <a:p>
                      <a:pPr marL="0" indent="0">
                        <a:buNone/>
                      </a:pPr>
                      <a:endParaRPr lang="en-US" sz="1600" dirty="0" smtClean="0"/>
                    </a:p>
                    <a:p>
                      <a:pPr marL="0" indent="0">
                        <a:buNone/>
                      </a:pPr>
                      <a:r>
                        <a:rPr lang="en-US" sz="1600" dirty="0" smtClean="0"/>
                        <a:t>BAB V SIMPULAN DAN SARAN</a:t>
                      </a:r>
                    </a:p>
                    <a:p>
                      <a:pPr marL="0" indent="0">
                        <a:buNone/>
                      </a:pPr>
                      <a:r>
                        <a:rPr lang="en-US" sz="1600" dirty="0" smtClean="0"/>
                        <a:t>A. </a:t>
                      </a:r>
                      <a:r>
                        <a:rPr lang="en-US" sz="1600" dirty="0" err="1" smtClean="0"/>
                        <a:t>Simpulan</a:t>
                      </a:r>
                      <a:endParaRPr lang="en-US" sz="1600" dirty="0" smtClean="0"/>
                    </a:p>
                    <a:p>
                      <a:pPr marL="0" indent="0">
                        <a:buNone/>
                      </a:pPr>
                      <a:r>
                        <a:rPr lang="en-US" sz="1600" dirty="0" smtClean="0"/>
                        <a:t>B. </a:t>
                      </a:r>
                      <a:r>
                        <a:rPr lang="en-US" sz="1600" dirty="0" err="1" smtClean="0"/>
                        <a:t>Implikasi</a:t>
                      </a:r>
                      <a:endParaRPr lang="en-US" sz="1600" dirty="0" smtClean="0"/>
                    </a:p>
                    <a:p>
                      <a:pPr marL="0" indent="0">
                        <a:buNone/>
                      </a:pPr>
                      <a:r>
                        <a:rPr lang="en-US" sz="1600" dirty="0" smtClean="0"/>
                        <a:t>C. Saran</a:t>
                      </a:r>
                    </a:p>
                    <a:p>
                      <a:pPr marL="0" indent="0">
                        <a:buNone/>
                      </a:pPr>
                      <a:endParaRPr lang="en-US" sz="1600" dirty="0" smtClean="0"/>
                    </a:p>
                    <a:p>
                      <a:pPr marL="0" indent="0">
                        <a:buNone/>
                      </a:pPr>
                      <a:r>
                        <a:rPr lang="en-US" sz="1600" dirty="0" smtClean="0"/>
                        <a:t>LAMPIRAN</a:t>
                      </a:r>
                    </a:p>
                  </a:txBody>
                  <a:tcPr/>
                </a:tc>
              </a:tr>
            </a:tbl>
          </a:graphicData>
        </a:graphic>
      </p:graphicFrame>
    </p:spTree>
    <p:extLst>
      <p:ext uri="{BB962C8B-B14F-4D97-AF65-F5344CB8AC3E}">
        <p14:creationId xmlns:p14="http://schemas.microsoft.com/office/powerpoint/2010/main" val="18429021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97" y="188640"/>
            <a:ext cx="8229600" cy="432048"/>
          </a:xfrm>
        </p:spPr>
        <p:txBody>
          <a:bodyPr/>
          <a:lstStyle/>
          <a:p>
            <a:r>
              <a:rPr lang="en-ID" sz="2800" dirty="0" smtClean="0"/>
              <a:t>SISTEMATIKAN PENELITIAN KUALITATIF</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352159954"/>
              </p:ext>
            </p:extLst>
          </p:nvPr>
        </p:nvGraphicFramePr>
        <p:xfrm>
          <a:off x="251519" y="633264"/>
          <a:ext cx="8640960" cy="5990867"/>
        </p:xfrm>
        <a:graphic>
          <a:graphicData uri="http://schemas.openxmlformats.org/drawingml/2006/table">
            <a:tbl>
              <a:tblPr firstRow="1" bandRow="1">
                <a:tableStyleId>{5C22544A-7EE6-4342-B048-85BDC9FD1C3A}</a:tableStyleId>
              </a:tblPr>
              <a:tblGrid>
                <a:gridCol w="4320480"/>
                <a:gridCol w="4320480"/>
              </a:tblGrid>
              <a:tr h="5990867">
                <a:tc>
                  <a:txBody>
                    <a:bodyPr/>
                    <a:lstStyle/>
                    <a:p>
                      <a:pPr marL="0" indent="0">
                        <a:buNone/>
                      </a:pPr>
                      <a:r>
                        <a:rPr lang="en-US" sz="1600" dirty="0" smtClean="0"/>
                        <a:t>HAL JUDUL</a:t>
                      </a:r>
                    </a:p>
                    <a:p>
                      <a:pPr marL="0" indent="0">
                        <a:buNone/>
                      </a:pPr>
                      <a:r>
                        <a:rPr lang="en-US" sz="1600" dirty="0" smtClean="0"/>
                        <a:t>HAL PENGESAHAN </a:t>
                      </a:r>
                    </a:p>
                    <a:p>
                      <a:pPr marL="0" indent="0">
                        <a:buNone/>
                      </a:pPr>
                      <a:r>
                        <a:rPr lang="en-US" sz="1600" dirty="0" smtClean="0"/>
                        <a:t>HAL MOTTO DAN PERSEMBAHAN</a:t>
                      </a:r>
                    </a:p>
                    <a:p>
                      <a:pPr marL="0" indent="0">
                        <a:buNone/>
                      </a:pPr>
                      <a:r>
                        <a:rPr lang="en-US" sz="1600" dirty="0" smtClean="0"/>
                        <a:t>HAL KEASLIAN</a:t>
                      </a:r>
                    </a:p>
                    <a:p>
                      <a:pPr marL="0" indent="0">
                        <a:buNone/>
                      </a:pPr>
                      <a:r>
                        <a:rPr lang="en-US" sz="1600" dirty="0" smtClean="0"/>
                        <a:t>KATA PENGANTAR</a:t>
                      </a:r>
                    </a:p>
                    <a:p>
                      <a:pPr marL="0" indent="0">
                        <a:buNone/>
                      </a:pPr>
                      <a:r>
                        <a:rPr lang="en-US" sz="1600" dirty="0" smtClean="0"/>
                        <a:t>DAFTAR ISI</a:t>
                      </a:r>
                    </a:p>
                    <a:p>
                      <a:pPr marL="0" indent="0">
                        <a:buNone/>
                      </a:pPr>
                      <a:r>
                        <a:rPr lang="en-US" sz="1600" dirty="0" smtClean="0"/>
                        <a:t>DAFTAR TABEL</a:t>
                      </a:r>
                    </a:p>
                    <a:p>
                      <a:pPr marL="0" indent="0">
                        <a:buNone/>
                      </a:pPr>
                      <a:r>
                        <a:rPr lang="en-US" sz="1600" dirty="0" smtClean="0"/>
                        <a:t>DAFTAR GAMBAR</a:t>
                      </a:r>
                    </a:p>
                    <a:p>
                      <a:pPr marL="0" indent="0">
                        <a:buNone/>
                      </a:pPr>
                      <a:r>
                        <a:rPr lang="en-US" sz="1600" dirty="0" smtClean="0"/>
                        <a:t>DAFTAR LAMPIRAN</a:t>
                      </a:r>
                    </a:p>
                    <a:p>
                      <a:pPr marL="0" indent="0">
                        <a:buNone/>
                      </a:pPr>
                      <a:endParaRPr lang="en-US" sz="1600" dirty="0" smtClean="0"/>
                    </a:p>
                    <a:p>
                      <a:pPr marL="0" indent="0">
                        <a:buNone/>
                      </a:pPr>
                      <a:r>
                        <a:rPr lang="en-US" sz="1600" dirty="0" smtClean="0"/>
                        <a:t>BAB I PENDAHULUAN</a:t>
                      </a:r>
                    </a:p>
                    <a:p>
                      <a:pPr marL="0" indent="0">
                        <a:buNone/>
                      </a:pPr>
                      <a:r>
                        <a:rPr lang="en-US" sz="1600" dirty="0" smtClean="0"/>
                        <a:t>A. </a:t>
                      </a:r>
                      <a:r>
                        <a:rPr lang="en-US" sz="1600" dirty="0" err="1" smtClean="0"/>
                        <a:t>Latar</a:t>
                      </a:r>
                      <a:r>
                        <a:rPr lang="en-US" sz="1600" dirty="0" smtClean="0"/>
                        <a:t> </a:t>
                      </a:r>
                      <a:r>
                        <a:rPr lang="en-US" sz="1600" dirty="0" err="1" smtClean="0"/>
                        <a:t>Belakang</a:t>
                      </a:r>
                      <a:r>
                        <a:rPr lang="en-US" sz="1600" dirty="0" smtClean="0"/>
                        <a:t> </a:t>
                      </a:r>
                      <a:r>
                        <a:rPr lang="en-US" sz="1600" dirty="0" err="1" smtClean="0"/>
                        <a:t>Masalah</a:t>
                      </a:r>
                      <a:endParaRPr lang="en-US" sz="1600" dirty="0" smtClean="0"/>
                    </a:p>
                    <a:p>
                      <a:pPr marL="0" indent="0">
                        <a:buNone/>
                      </a:pPr>
                      <a:r>
                        <a:rPr lang="en-US" sz="1600" dirty="0" smtClean="0"/>
                        <a:t>B. </a:t>
                      </a:r>
                      <a:r>
                        <a:rPr lang="en-US" sz="1600" dirty="0" err="1" smtClean="0"/>
                        <a:t>Identifikasi</a:t>
                      </a:r>
                      <a:r>
                        <a:rPr lang="en-US" sz="1600" dirty="0" smtClean="0"/>
                        <a:t> </a:t>
                      </a:r>
                      <a:r>
                        <a:rPr lang="en-US" sz="1600" dirty="0" err="1" smtClean="0"/>
                        <a:t>Masalah</a:t>
                      </a:r>
                      <a:endParaRPr lang="en-US" sz="1600" dirty="0" smtClean="0"/>
                    </a:p>
                    <a:p>
                      <a:pPr marL="0" indent="0">
                        <a:buNone/>
                      </a:pPr>
                      <a:r>
                        <a:rPr lang="en-US" sz="1600" dirty="0" smtClean="0"/>
                        <a:t>C. </a:t>
                      </a:r>
                      <a:r>
                        <a:rPr lang="en-US" sz="1600" dirty="0" err="1" smtClean="0"/>
                        <a:t>Pembatasan</a:t>
                      </a:r>
                      <a:r>
                        <a:rPr lang="en-US" sz="1600" dirty="0" smtClean="0"/>
                        <a:t> </a:t>
                      </a:r>
                      <a:r>
                        <a:rPr lang="en-US" sz="1600" dirty="0" err="1" smtClean="0"/>
                        <a:t>Masalah</a:t>
                      </a:r>
                      <a:endParaRPr lang="en-US" sz="1600" dirty="0" smtClean="0"/>
                    </a:p>
                    <a:p>
                      <a:pPr marL="0" indent="0">
                        <a:buNone/>
                      </a:pPr>
                      <a:r>
                        <a:rPr lang="en-US" sz="1600" dirty="0" smtClean="0"/>
                        <a:t>D. </a:t>
                      </a:r>
                      <a:r>
                        <a:rPr lang="en-US" sz="1600" dirty="0" err="1" smtClean="0"/>
                        <a:t>Rumusan</a:t>
                      </a:r>
                      <a:r>
                        <a:rPr lang="en-US" sz="1600" dirty="0" smtClean="0"/>
                        <a:t> </a:t>
                      </a:r>
                      <a:r>
                        <a:rPr lang="en-US" sz="1600" dirty="0" err="1" smtClean="0"/>
                        <a:t>Masalah</a:t>
                      </a:r>
                      <a:endParaRPr lang="en-US" sz="1600" dirty="0" smtClean="0"/>
                    </a:p>
                    <a:p>
                      <a:pPr marL="0" indent="0">
                        <a:buNone/>
                      </a:pPr>
                      <a:r>
                        <a:rPr lang="en-US" sz="1600" dirty="0" smtClean="0"/>
                        <a:t>E. </a:t>
                      </a:r>
                      <a:r>
                        <a:rPr lang="en-US" sz="1600" dirty="0" err="1" smtClean="0"/>
                        <a:t>Tujuan</a:t>
                      </a:r>
                      <a:r>
                        <a:rPr lang="en-US" sz="1600" dirty="0" smtClean="0"/>
                        <a:t> </a:t>
                      </a:r>
                      <a:r>
                        <a:rPr lang="en-US" sz="1600" dirty="0" err="1" smtClean="0"/>
                        <a:t>Penelitian</a:t>
                      </a:r>
                      <a:endParaRPr lang="en-US" sz="1600" dirty="0" smtClean="0"/>
                    </a:p>
                    <a:p>
                      <a:pPr marL="0" indent="0">
                        <a:buNone/>
                      </a:pPr>
                      <a:r>
                        <a:rPr lang="en-US" sz="1600" dirty="0" smtClean="0"/>
                        <a:t>F. </a:t>
                      </a:r>
                      <a:r>
                        <a:rPr lang="en-US" sz="1600" dirty="0" err="1" smtClean="0"/>
                        <a:t>Manfaat</a:t>
                      </a:r>
                      <a:r>
                        <a:rPr lang="en-US" sz="1600" dirty="0" smtClean="0"/>
                        <a:t> </a:t>
                      </a:r>
                      <a:r>
                        <a:rPr lang="en-US" sz="1600" dirty="0" err="1" smtClean="0"/>
                        <a:t>Penelitian</a:t>
                      </a:r>
                      <a:endParaRPr lang="en-US" sz="1600" dirty="0" smtClean="0"/>
                    </a:p>
                    <a:p>
                      <a:pPr marL="0" indent="0">
                        <a:buNone/>
                      </a:pPr>
                      <a:endParaRPr lang="en-US" sz="1600" dirty="0" smtClean="0"/>
                    </a:p>
                    <a:p>
                      <a:pPr marL="0" indent="0">
                        <a:buNone/>
                      </a:pPr>
                      <a:r>
                        <a:rPr lang="en-US" sz="1600" dirty="0" smtClean="0"/>
                        <a:t>BAB II KAJIAN PUSTAKA</a:t>
                      </a:r>
                    </a:p>
                    <a:p>
                      <a:pPr marL="0" indent="0">
                        <a:buNone/>
                      </a:pPr>
                      <a:r>
                        <a:rPr lang="en-US" sz="1600" dirty="0" smtClean="0"/>
                        <a:t>A. </a:t>
                      </a:r>
                      <a:r>
                        <a:rPr lang="en-US" sz="1600" dirty="0" err="1" smtClean="0"/>
                        <a:t>Kajian</a:t>
                      </a:r>
                      <a:r>
                        <a:rPr lang="en-US" sz="1600" dirty="0" smtClean="0"/>
                        <a:t> </a:t>
                      </a:r>
                      <a:r>
                        <a:rPr lang="en-US" sz="1600" dirty="0" err="1" smtClean="0"/>
                        <a:t>Teori</a:t>
                      </a:r>
                      <a:endParaRPr lang="en-US" sz="1600" dirty="0" smtClean="0"/>
                    </a:p>
                    <a:p>
                      <a:pPr marL="0" indent="0">
                        <a:buNone/>
                      </a:pPr>
                      <a:r>
                        <a:rPr lang="en-US" sz="1600" dirty="0" smtClean="0"/>
                        <a:t>B. </a:t>
                      </a:r>
                      <a:r>
                        <a:rPr lang="en-US" sz="1600" dirty="0" err="1" smtClean="0"/>
                        <a:t>Kajian</a:t>
                      </a:r>
                      <a:r>
                        <a:rPr lang="en-US" sz="1600" dirty="0" smtClean="0"/>
                        <a:t> </a:t>
                      </a:r>
                      <a:r>
                        <a:rPr lang="en-US" sz="1600" dirty="0" err="1" smtClean="0"/>
                        <a:t>Penelitian</a:t>
                      </a:r>
                      <a:r>
                        <a:rPr lang="en-US" sz="1600" dirty="0" smtClean="0"/>
                        <a:t> yang </a:t>
                      </a:r>
                      <a:r>
                        <a:rPr lang="en-US" sz="1600" dirty="0" err="1" smtClean="0"/>
                        <a:t>Relevan</a:t>
                      </a:r>
                      <a:endParaRPr lang="en-US" sz="1600" dirty="0" smtClean="0"/>
                    </a:p>
                    <a:p>
                      <a:pPr marL="0" indent="0">
                        <a:buNone/>
                      </a:pPr>
                      <a:r>
                        <a:rPr lang="en-US" sz="1600" dirty="0" smtClean="0"/>
                        <a:t>C</a:t>
                      </a:r>
                      <a:r>
                        <a:rPr lang="en-US" sz="1600" dirty="0" smtClean="0">
                          <a:solidFill>
                            <a:srgbClr val="FF0000"/>
                          </a:solidFill>
                        </a:rPr>
                        <a:t>. </a:t>
                      </a:r>
                      <a:r>
                        <a:rPr lang="en-US" sz="1600" dirty="0" err="1" smtClean="0">
                          <a:solidFill>
                            <a:srgbClr val="FF0000"/>
                          </a:solidFill>
                        </a:rPr>
                        <a:t>Alur</a:t>
                      </a:r>
                      <a:r>
                        <a:rPr lang="en-US" sz="1600" dirty="0" smtClean="0">
                          <a:solidFill>
                            <a:srgbClr val="FF0000"/>
                          </a:solidFill>
                        </a:rPr>
                        <a:t> </a:t>
                      </a:r>
                      <a:r>
                        <a:rPr lang="en-US" sz="1600" dirty="0" err="1" smtClean="0">
                          <a:solidFill>
                            <a:srgbClr val="FF0000"/>
                          </a:solidFill>
                        </a:rPr>
                        <a:t>Pikir</a:t>
                      </a:r>
                      <a:endParaRPr lang="en-US" sz="1600" dirty="0" smtClean="0">
                        <a:solidFill>
                          <a:srgbClr val="FF0000"/>
                        </a:solidFill>
                      </a:endParaRPr>
                    </a:p>
                    <a:p>
                      <a:pPr marL="0" indent="0">
                        <a:buNone/>
                      </a:pPr>
                      <a:r>
                        <a:rPr lang="en-US" sz="1600" dirty="0" smtClean="0">
                          <a:solidFill>
                            <a:srgbClr val="FF0000"/>
                          </a:solidFill>
                        </a:rPr>
                        <a:t>D. </a:t>
                      </a:r>
                      <a:r>
                        <a:rPr lang="en-US" sz="1600" dirty="0" err="1" smtClean="0">
                          <a:solidFill>
                            <a:srgbClr val="FF0000"/>
                          </a:solidFill>
                        </a:rPr>
                        <a:t>Pertanyaan</a:t>
                      </a:r>
                      <a:r>
                        <a:rPr lang="en-US" sz="1600" dirty="0" smtClean="0">
                          <a:solidFill>
                            <a:srgbClr val="FF0000"/>
                          </a:solidFill>
                        </a:rPr>
                        <a:t> </a:t>
                      </a:r>
                      <a:r>
                        <a:rPr lang="en-US" sz="1600" dirty="0" err="1" smtClean="0">
                          <a:solidFill>
                            <a:srgbClr val="FF0000"/>
                          </a:solidFill>
                        </a:rPr>
                        <a:t>Penelitian</a:t>
                      </a:r>
                      <a:endParaRPr lang="en-US" sz="1600" dirty="0" smtClean="0">
                        <a:solidFill>
                          <a:srgbClr val="FF0000"/>
                        </a:solidFill>
                      </a:endParaRPr>
                    </a:p>
                  </a:txBody>
                  <a:tcPr/>
                </a:tc>
                <a:tc>
                  <a:txBody>
                    <a:bodyPr/>
                    <a:lstStyle/>
                    <a:p>
                      <a:pPr marL="0" indent="0">
                        <a:buNone/>
                      </a:pPr>
                      <a:r>
                        <a:rPr lang="en-US" sz="1600" dirty="0" smtClean="0"/>
                        <a:t>BAB III METODE PENELITIAN</a:t>
                      </a:r>
                    </a:p>
                    <a:p>
                      <a:pPr marL="0" indent="0">
                        <a:buNone/>
                      </a:pPr>
                      <a:r>
                        <a:rPr lang="en-US" sz="1600" dirty="0" smtClean="0">
                          <a:solidFill>
                            <a:srgbClr val="FF0000"/>
                          </a:solidFill>
                        </a:rPr>
                        <a:t>A. </a:t>
                      </a:r>
                      <a:r>
                        <a:rPr lang="en-US" sz="1600" dirty="0" err="1" smtClean="0">
                          <a:solidFill>
                            <a:srgbClr val="FF0000"/>
                          </a:solidFill>
                        </a:rPr>
                        <a:t>Jenis</a:t>
                      </a:r>
                      <a:r>
                        <a:rPr lang="en-US" sz="1600" dirty="0" smtClean="0">
                          <a:solidFill>
                            <a:srgbClr val="FF0000"/>
                          </a:solidFill>
                        </a:rPr>
                        <a:t> </a:t>
                      </a:r>
                      <a:r>
                        <a:rPr lang="en-US" sz="1600" dirty="0" err="1" smtClean="0">
                          <a:solidFill>
                            <a:srgbClr val="FF0000"/>
                          </a:solidFill>
                        </a:rPr>
                        <a:t>Penelitian</a:t>
                      </a:r>
                      <a:endParaRPr lang="en-US" sz="1600" dirty="0" smtClean="0">
                        <a:solidFill>
                          <a:srgbClr val="FF0000"/>
                        </a:solidFill>
                      </a:endParaRPr>
                    </a:p>
                    <a:p>
                      <a:pPr marL="0" indent="0">
                        <a:buNone/>
                      </a:pPr>
                      <a:r>
                        <a:rPr lang="en-US" sz="1600" dirty="0" smtClean="0">
                          <a:solidFill>
                            <a:srgbClr val="FF0000"/>
                          </a:solidFill>
                        </a:rPr>
                        <a:t>B. </a:t>
                      </a:r>
                      <a:r>
                        <a:rPr lang="en-US" sz="1600" dirty="0" err="1" smtClean="0">
                          <a:solidFill>
                            <a:srgbClr val="FF0000"/>
                          </a:solidFill>
                        </a:rPr>
                        <a:t>Lokasi</a:t>
                      </a:r>
                      <a:r>
                        <a:rPr lang="en-US" sz="1600" dirty="0" smtClean="0">
                          <a:solidFill>
                            <a:srgbClr val="FF0000"/>
                          </a:solidFill>
                        </a:rPr>
                        <a:t>/</a:t>
                      </a:r>
                      <a:r>
                        <a:rPr lang="en-US" sz="1600" dirty="0" err="1" smtClean="0">
                          <a:solidFill>
                            <a:srgbClr val="FF0000"/>
                          </a:solidFill>
                        </a:rPr>
                        <a:t>Tempat</a:t>
                      </a:r>
                      <a:r>
                        <a:rPr lang="en-US" sz="1600" dirty="0" smtClean="0">
                          <a:solidFill>
                            <a:srgbClr val="FF0000"/>
                          </a:solidFill>
                        </a:rPr>
                        <a:t> </a:t>
                      </a:r>
                      <a:r>
                        <a:rPr lang="en-US" sz="1600" dirty="0" err="1" smtClean="0">
                          <a:solidFill>
                            <a:srgbClr val="FF0000"/>
                          </a:solidFill>
                        </a:rPr>
                        <a:t>dan</a:t>
                      </a:r>
                      <a:r>
                        <a:rPr lang="en-US" sz="1600" dirty="0" smtClean="0">
                          <a:solidFill>
                            <a:srgbClr val="FF0000"/>
                          </a:solidFill>
                        </a:rPr>
                        <a:t> </a:t>
                      </a:r>
                      <a:r>
                        <a:rPr lang="en-US" sz="1600" dirty="0" err="1" smtClean="0">
                          <a:solidFill>
                            <a:srgbClr val="FF0000"/>
                          </a:solidFill>
                        </a:rPr>
                        <a:t>Waktu</a:t>
                      </a:r>
                      <a:r>
                        <a:rPr lang="en-US" sz="1600" dirty="0" smtClean="0">
                          <a:solidFill>
                            <a:srgbClr val="FF0000"/>
                          </a:solidFill>
                        </a:rPr>
                        <a:t> </a:t>
                      </a:r>
                      <a:r>
                        <a:rPr lang="en-US" sz="1600" dirty="0" err="1" smtClean="0">
                          <a:solidFill>
                            <a:srgbClr val="FF0000"/>
                          </a:solidFill>
                        </a:rPr>
                        <a:t>Penelitian</a:t>
                      </a:r>
                      <a:endParaRPr lang="en-US" sz="1600" dirty="0" smtClean="0">
                        <a:solidFill>
                          <a:srgbClr val="FF0000"/>
                        </a:solidFill>
                      </a:endParaRPr>
                    </a:p>
                    <a:p>
                      <a:pPr marL="0" indent="0">
                        <a:buNone/>
                      </a:pPr>
                      <a:r>
                        <a:rPr lang="en-US" sz="1600" dirty="0" smtClean="0">
                          <a:solidFill>
                            <a:srgbClr val="FF0000"/>
                          </a:solidFill>
                        </a:rPr>
                        <a:t>C. </a:t>
                      </a:r>
                      <a:r>
                        <a:rPr lang="en-US" sz="1600" dirty="0" err="1" smtClean="0">
                          <a:solidFill>
                            <a:srgbClr val="FF0000"/>
                          </a:solidFill>
                        </a:rPr>
                        <a:t>Sumber</a:t>
                      </a:r>
                      <a:r>
                        <a:rPr lang="en-US" sz="1600" dirty="0" smtClean="0">
                          <a:solidFill>
                            <a:srgbClr val="FF0000"/>
                          </a:solidFill>
                        </a:rPr>
                        <a:t> Data</a:t>
                      </a:r>
                    </a:p>
                    <a:p>
                      <a:pPr marL="0" indent="0">
                        <a:buNone/>
                      </a:pPr>
                      <a:r>
                        <a:rPr lang="en-US" sz="1600" dirty="0" smtClean="0">
                          <a:solidFill>
                            <a:srgbClr val="FF0000"/>
                          </a:solidFill>
                        </a:rPr>
                        <a:t>D. </a:t>
                      </a:r>
                      <a:r>
                        <a:rPr lang="en-US" sz="1600" dirty="0" err="1" smtClean="0">
                          <a:solidFill>
                            <a:srgbClr val="FF0000"/>
                          </a:solidFill>
                        </a:rPr>
                        <a:t>Teknik</a:t>
                      </a:r>
                      <a:r>
                        <a:rPr lang="en-US" sz="1600" dirty="0" smtClean="0">
                          <a:solidFill>
                            <a:srgbClr val="FF0000"/>
                          </a:solidFill>
                        </a:rPr>
                        <a:t> </a:t>
                      </a:r>
                      <a:r>
                        <a:rPr lang="en-US" sz="1600" dirty="0" err="1" smtClean="0">
                          <a:solidFill>
                            <a:srgbClr val="FF0000"/>
                          </a:solidFill>
                        </a:rPr>
                        <a:t>dan</a:t>
                      </a:r>
                      <a:r>
                        <a:rPr lang="en-US" sz="1600" dirty="0" smtClean="0">
                          <a:solidFill>
                            <a:srgbClr val="FF0000"/>
                          </a:solidFill>
                        </a:rPr>
                        <a:t> </a:t>
                      </a:r>
                      <a:r>
                        <a:rPr lang="en-US" sz="1600" dirty="0" err="1" smtClean="0">
                          <a:solidFill>
                            <a:srgbClr val="FF0000"/>
                          </a:solidFill>
                        </a:rPr>
                        <a:t>Instrumen</a:t>
                      </a:r>
                      <a:r>
                        <a:rPr lang="en-US" sz="1600" dirty="0" smtClean="0">
                          <a:solidFill>
                            <a:srgbClr val="FF0000"/>
                          </a:solidFill>
                        </a:rPr>
                        <a:t> </a:t>
                      </a:r>
                      <a:r>
                        <a:rPr lang="en-US" sz="1600" dirty="0" err="1" smtClean="0">
                          <a:solidFill>
                            <a:srgbClr val="FF0000"/>
                          </a:solidFill>
                        </a:rPr>
                        <a:t>Pengumpulan</a:t>
                      </a:r>
                      <a:r>
                        <a:rPr lang="en-US" sz="1600" dirty="0" smtClean="0">
                          <a:solidFill>
                            <a:srgbClr val="FF0000"/>
                          </a:solidFill>
                        </a:rPr>
                        <a:t> Data</a:t>
                      </a:r>
                    </a:p>
                    <a:p>
                      <a:pPr marL="0" indent="0">
                        <a:buNone/>
                      </a:pPr>
                      <a:r>
                        <a:rPr lang="en-US" sz="1600" dirty="0" smtClean="0">
                          <a:solidFill>
                            <a:srgbClr val="FF0000"/>
                          </a:solidFill>
                        </a:rPr>
                        <a:t>E. </a:t>
                      </a:r>
                      <a:r>
                        <a:rPr lang="en-US" sz="1600" dirty="0" err="1" smtClean="0">
                          <a:solidFill>
                            <a:srgbClr val="FF0000"/>
                          </a:solidFill>
                        </a:rPr>
                        <a:t>Keabsahan</a:t>
                      </a:r>
                      <a:r>
                        <a:rPr lang="en-US" sz="1600" dirty="0" smtClean="0">
                          <a:solidFill>
                            <a:srgbClr val="FF0000"/>
                          </a:solidFill>
                        </a:rPr>
                        <a:t> Data</a:t>
                      </a:r>
                    </a:p>
                    <a:p>
                      <a:pPr marL="0" indent="0">
                        <a:buNone/>
                      </a:pPr>
                      <a:r>
                        <a:rPr lang="en-US" sz="1600" dirty="0" smtClean="0">
                          <a:solidFill>
                            <a:srgbClr val="FF0000"/>
                          </a:solidFill>
                        </a:rPr>
                        <a:t>F. </a:t>
                      </a:r>
                      <a:r>
                        <a:rPr lang="en-US" sz="1600" dirty="0" err="1" smtClean="0">
                          <a:solidFill>
                            <a:srgbClr val="FF0000"/>
                          </a:solidFill>
                        </a:rPr>
                        <a:t>Analisis</a:t>
                      </a:r>
                      <a:r>
                        <a:rPr lang="en-US" sz="1600" dirty="0" smtClean="0">
                          <a:solidFill>
                            <a:srgbClr val="FF0000"/>
                          </a:solidFill>
                        </a:rPr>
                        <a:t> Data</a:t>
                      </a:r>
                    </a:p>
                    <a:p>
                      <a:pPr marL="0" indent="0">
                        <a:buNone/>
                      </a:pPr>
                      <a:endParaRPr lang="en-US" sz="1600" dirty="0" smtClean="0"/>
                    </a:p>
                    <a:p>
                      <a:pPr marL="0" indent="0">
                        <a:buNone/>
                      </a:pPr>
                      <a:r>
                        <a:rPr lang="en-US" sz="1600" dirty="0" smtClean="0"/>
                        <a:t>BAB IV HASIL PENELITIAN DAN PEMBAHASAN</a:t>
                      </a:r>
                    </a:p>
                    <a:p>
                      <a:pPr marL="0" indent="0">
                        <a:buNone/>
                      </a:pPr>
                      <a:r>
                        <a:rPr lang="en-US" sz="1600" dirty="0" smtClean="0"/>
                        <a:t>A. </a:t>
                      </a:r>
                      <a:r>
                        <a:rPr lang="en-US" sz="1600" dirty="0" err="1" smtClean="0"/>
                        <a:t>Deskripsi</a:t>
                      </a:r>
                      <a:r>
                        <a:rPr lang="en-US" sz="1600" dirty="0" smtClean="0"/>
                        <a:t> </a:t>
                      </a:r>
                      <a:r>
                        <a:rPr lang="en-US" sz="1600" dirty="0" err="1" smtClean="0"/>
                        <a:t>Hasil</a:t>
                      </a:r>
                      <a:r>
                        <a:rPr lang="en-US" sz="1600" dirty="0" smtClean="0"/>
                        <a:t> </a:t>
                      </a:r>
                      <a:r>
                        <a:rPr lang="en-US" sz="1600" dirty="0" err="1" smtClean="0"/>
                        <a:t>Penelitian</a:t>
                      </a:r>
                      <a:endParaRPr lang="en-US" sz="1600" dirty="0" smtClean="0"/>
                    </a:p>
                    <a:p>
                      <a:pPr marL="0" indent="0">
                        <a:buNone/>
                      </a:pPr>
                      <a:r>
                        <a:rPr lang="en-US" sz="1600" dirty="0" smtClean="0"/>
                        <a:t>B. </a:t>
                      </a:r>
                      <a:r>
                        <a:rPr lang="en-US" sz="1600" dirty="0" err="1" smtClean="0">
                          <a:solidFill>
                            <a:srgbClr val="FF0000"/>
                          </a:solidFill>
                        </a:rPr>
                        <a:t>Jawaban</a:t>
                      </a:r>
                      <a:r>
                        <a:rPr lang="en-US" sz="1600" dirty="0" smtClean="0">
                          <a:solidFill>
                            <a:srgbClr val="FF0000"/>
                          </a:solidFill>
                        </a:rPr>
                        <a:t> </a:t>
                      </a:r>
                      <a:r>
                        <a:rPr lang="en-US" sz="1600" dirty="0" err="1" smtClean="0">
                          <a:solidFill>
                            <a:srgbClr val="FF0000"/>
                          </a:solidFill>
                        </a:rPr>
                        <a:t>Pertanyaan</a:t>
                      </a:r>
                      <a:r>
                        <a:rPr lang="en-US" sz="1600" dirty="0" smtClean="0">
                          <a:solidFill>
                            <a:srgbClr val="FF0000"/>
                          </a:solidFill>
                        </a:rPr>
                        <a:t> </a:t>
                      </a:r>
                      <a:r>
                        <a:rPr lang="en-US" sz="1600" dirty="0" err="1" smtClean="0">
                          <a:solidFill>
                            <a:srgbClr val="FF0000"/>
                          </a:solidFill>
                        </a:rPr>
                        <a:t>Penelitian</a:t>
                      </a:r>
                      <a:endParaRPr lang="en-US" sz="1600" dirty="0" smtClean="0">
                        <a:solidFill>
                          <a:srgbClr val="FF0000"/>
                        </a:solidFill>
                      </a:endParaRPr>
                    </a:p>
                    <a:p>
                      <a:pPr marL="0" indent="0">
                        <a:buNone/>
                      </a:pPr>
                      <a:r>
                        <a:rPr lang="en-US" sz="1600" dirty="0" smtClean="0"/>
                        <a:t>C. </a:t>
                      </a:r>
                      <a:r>
                        <a:rPr lang="en-US" sz="1600" dirty="0" err="1" smtClean="0"/>
                        <a:t>Pembahasan</a:t>
                      </a:r>
                      <a:endParaRPr lang="en-US" sz="1600" dirty="0" smtClean="0"/>
                    </a:p>
                    <a:p>
                      <a:pPr marL="0" indent="0">
                        <a:buNone/>
                      </a:pPr>
                      <a:r>
                        <a:rPr lang="en-US" sz="1600" dirty="0" smtClean="0"/>
                        <a:t>D. </a:t>
                      </a:r>
                      <a:r>
                        <a:rPr lang="en-US" sz="1600" dirty="0" err="1" smtClean="0"/>
                        <a:t>Keterbatasan</a:t>
                      </a:r>
                      <a:r>
                        <a:rPr lang="en-US" sz="1600" dirty="0" smtClean="0"/>
                        <a:t> </a:t>
                      </a:r>
                      <a:r>
                        <a:rPr lang="en-US" sz="1600" dirty="0" err="1" smtClean="0"/>
                        <a:t>Penelitian</a:t>
                      </a:r>
                      <a:endParaRPr lang="en-US" sz="1600" dirty="0" smtClean="0"/>
                    </a:p>
                    <a:p>
                      <a:pPr marL="0" indent="0">
                        <a:buNone/>
                      </a:pPr>
                      <a:endParaRPr lang="en-US" sz="1600" dirty="0" smtClean="0"/>
                    </a:p>
                    <a:p>
                      <a:pPr marL="0" indent="0">
                        <a:buNone/>
                      </a:pPr>
                      <a:r>
                        <a:rPr lang="en-US" sz="1600" dirty="0" smtClean="0"/>
                        <a:t>BAB V SIMPULAN DAN SARAN</a:t>
                      </a:r>
                    </a:p>
                    <a:p>
                      <a:pPr marL="0" indent="0">
                        <a:buNone/>
                      </a:pPr>
                      <a:r>
                        <a:rPr lang="en-US" sz="1600" dirty="0" smtClean="0"/>
                        <a:t>A. </a:t>
                      </a:r>
                      <a:r>
                        <a:rPr lang="en-US" sz="1600" dirty="0" err="1" smtClean="0"/>
                        <a:t>Simpulan</a:t>
                      </a:r>
                      <a:endParaRPr lang="en-US" sz="1600" dirty="0" smtClean="0"/>
                    </a:p>
                    <a:p>
                      <a:pPr marL="0" indent="0">
                        <a:buNone/>
                      </a:pPr>
                      <a:r>
                        <a:rPr lang="en-US" sz="1600" dirty="0" smtClean="0"/>
                        <a:t>B. </a:t>
                      </a:r>
                      <a:r>
                        <a:rPr lang="en-US" sz="1600" dirty="0" err="1" smtClean="0"/>
                        <a:t>Implikasi</a:t>
                      </a:r>
                      <a:endParaRPr lang="en-US" sz="1600" dirty="0" smtClean="0"/>
                    </a:p>
                    <a:p>
                      <a:pPr marL="0" indent="0">
                        <a:buNone/>
                      </a:pPr>
                      <a:r>
                        <a:rPr lang="en-US" sz="1600" dirty="0" smtClean="0"/>
                        <a:t>C. Saran</a:t>
                      </a:r>
                    </a:p>
                    <a:p>
                      <a:pPr marL="0" indent="0">
                        <a:buNone/>
                      </a:pPr>
                      <a:endParaRPr lang="en-US" sz="1600" dirty="0" smtClean="0"/>
                    </a:p>
                    <a:p>
                      <a:pPr marL="0" indent="0">
                        <a:buNone/>
                      </a:pPr>
                      <a:r>
                        <a:rPr lang="en-US" sz="1600" dirty="0" smtClean="0"/>
                        <a:t>LAMPIRAN</a:t>
                      </a:r>
                    </a:p>
                  </a:txBody>
                  <a:tcPr/>
                </a:tc>
              </a:tr>
            </a:tbl>
          </a:graphicData>
        </a:graphic>
      </p:graphicFrame>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5391064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50" y="476672"/>
            <a:ext cx="8568952" cy="6120680"/>
          </a:xfrm>
          <a:prstGeom prst="rect">
            <a:avLst/>
          </a:prstGeom>
        </p:spPr>
      </p:pic>
      <p:sp>
        <p:nvSpPr>
          <p:cNvPr id="3" name="TextBox 2"/>
          <p:cNvSpPr txBox="1"/>
          <p:nvPr/>
        </p:nvSpPr>
        <p:spPr>
          <a:xfrm>
            <a:off x="755576" y="5445224"/>
            <a:ext cx="6585649" cy="400110"/>
          </a:xfrm>
          <a:prstGeom prst="rect">
            <a:avLst/>
          </a:prstGeom>
          <a:noFill/>
        </p:spPr>
        <p:txBody>
          <a:bodyPr wrap="none" rtlCol="0">
            <a:spAutoFit/>
          </a:bodyPr>
          <a:lstStyle/>
          <a:p>
            <a:r>
              <a:rPr lang="en-ID" sz="2000" b="1" dirty="0" smtClean="0"/>
              <a:t>Timing	      Before	         After		   Before</a:t>
            </a:r>
            <a:endParaRPr lang="en-US" sz="2000" b="1" dirty="0"/>
          </a:p>
        </p:txBody>
      </p:sp>
    </p:spTree>
    <p:extLst>
      <p:ext uri="{BB962C8B-B14F-4D97-AF65-F5344CB8AC3E}">
        <p14:creationId xmlns:p14="http://schemas.microsoft.com/office/powerpoint/2010/main" val="3001162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ID" dirty="0" err="1" smtClean="0"/>
              <a:t>Mencari</a:t>
            </a:r>
            <a:r>
              <a:rPr lang="en-ID" dirty="0" smtClean="0"/>
              <a:t> Data Online</a:t>
            </a:r>
            <a:endParaRPr lang="en-US" dirty="0"/>
          </a:p>
        </p:txBody>
      </p:sp>
      <p:sp>
        <p:nvSpPr>
          <p:cNvPr id="3" name="Content Placeholder 2"/>
          <p:cNvSpPr>
            <a:spLocks noGrp="1"/>
          </p:cNvSpPr>
          <p:nvPr>
            <p:ph idx="1"/>
          </p:nvPr>
        </p:nvSpPr>
        <p:spPr>
          <a:xfrm>
            <a:off x="611560" y="980728"/>
            <a:ext cx="8229600" cy="2620888"/>
          </a:xfrm>
        </p:spPr>
        <p:txBody>
          <a:bodyPr/>
          <a:lstStyle/>
          <a:p>
            <a:r>
              <a:rPr lang="en-ID" sz="2400" b="1" dirty="0" err="1" smtClean="0"/>
              <a:t>Metode</a:t>
            </a:r>
            <a:endParaRPr lang="en-ID" sz="2400" b="1" dirty="0" smtClean="0"/>
          </a:p>
          <a:p>
            <a:pPr lvl="1"/>
            <a:r>
              <a:rPr lang="en-ID" sz="2000" b="1" dirty="0" err="1" smtClean="0"/>
              <a:t>Angket</a:t>
            </a:r>
            <a:r>
              <a:rPr lang="en-US" sz="2000" b="1" dirty="0" smtClean="0"/>
              <a:t> (</a:t>
            </a:r>
            <a:r>
              <a:rPr lang="en-US" sz="2000" b="1" dirty="0" err="1" smtClean="0"/>
              <a:t>terbuka</a:t>
            </a:r>
            <a:r>
              <a:rPr lang="en-US" sz="2000" b="1" dirty="0" smtClean="0"/>
              <a:t>, </a:t>
            </a:r>
            <a:r>
              <a:rPr lang="en-US" sz="2000" b="1" dirty="0" err="1" smtClean="0"/>
              <a:t>tertutup</a:t>
            </a:r>
            <a:r>
              <a:rPr lang="en-US" sz="2000" b="1" dirty="0" smtClean="0"/>
              <a:t>, </a:t>
            </a:r>
            <a:r>
              <a:rPr lang="en-US" sz="2000" b="1" dirty="0" err="1" smtClean="0"/>
              <a:t>campuran</a:t>
            </a:r>
            <a:r>
              <a:rPr lang="en-US" sz="2000" b="1" dirty="0" smtClean="0"/>
              <a:t>)</a:t>
            </a:r>
          </a:p>
          <a:p>
            <a:pPr lvl="1"/>
            <a:r>
              <a:rPr lang="en-ID" sz="2000" b="1" dirty="0" err="1" smtClean="0"/>
              <a:t>Wawancara</a:t>
            </a:r>
            <a:endParaRPr lang="en-ID" sz="2000" b="1" dirty="0" smtClean="0"/>
          </a:p>
          <a:p>
            <a:pPr lvl="1"/>
            <a:r>
              <a:rPr lang="en-ID" sz="2000" b="1" dirty="0" err="1" smtClean="0"/>
              <a:t>Dokumentasi</a:t>
            </a:r>
            <a:r>
              <a:rPr lang="en-ID" sz="2000" b="1" dirty="0" smtClean="0"/>
              <a:t>  </a:t>
            </a:r>
          </a:p>
          <a:p>
            <a:pPr lvl="1"/>
            <a:r>
              <a:rPr lang="en-ID" sz="2000" b="1" dirty="0" err="1"/>
              <a:t>Observasi</a:t>
            </a:r>
            <a:r>
              <a:rPr lang="en-ID" sz="2000" b="1" dirty="0"/>
              <a:t> (</a:t>
            </a:r>
            <a:r>
              <a:rPr lang="en-ID" sz="2000" b="1" dirty="0" err="1"/>
              <a:t>suatu</a:t>
            </a:r>
            <a:r>
              <a:rPr lang="en-ID" sz="2000" b="1" dirty="0"/>
              <a:t> </a:t>
            </a:r>
            <a:r>
              <a:rPr lang="en-ID" sz="2000" b="1" dirty="0" err="1"/>
              <a:t>saat</a:t>
            </a:r>
            <a:r>
              <a:rPr lang="en-ID" sz="2000" b="1" dirty="0" smtClean="0"/>
              <a:t>)</a:t>
            </a:r>
          </a:p>
          <a:p>
            <a:pPr lvl="1"/>
            <a:r>
              <a:rPr lang="en-ID" sz="2000" b="1" dirty="0" err="1" smtClean="0"/>
              <a:t>dll</a:t>
            </a:r>
            <a:endParaRPr lang="en-ID" sz="2000" b="1" dirty="0" smtClean="0"/>
          </a:p>
          <a:p>
            <a:r>
              <a:rPr lang="en-ID" sz="2400" b="1" dirty="0" err="1" smtClean="0"/>
              <a:t>Sumber</a:t>
            </a:r>
            <a:endParaRPr lang="en-ID" sz="2400" b="1" dirty="0" smtClean="0"/>
          </a:p>
          <a:p>
            <a:pPr lvl="1"/>
            <a:r>
              <a:rPr lang="en-ID" sz="2000" b="1" dirty="0" smtClean="0"/>
              <a:t>bps.go.id</a:t>
            </a:r>
          </a:p>
          <a:p>
            <a:pPr lvl="1"/>
            <a:r>
              <a:rPr lang="en-ID" sz="2000" b="1" dirty="0" smtClean="0"/>
              <a:t>bi.go.id</a:t>
            </a:r>
          </a:p>
          <a:p>
            <a:pPr lvl="1"/>
            <a:r>
              <a:rPr lang="en-ID" sz="2000" b="1" dirty="0" smtClean="0"/>
              <a:t>bei.go.id</a:t>
            </a:r>
          </a:p>
          <a:p>
            <a:pPr lvl="1"/>
            <a:r>
              <a:rPr lang="en-ID" sz="2000" b="1" dirty="0" smtClean="0">
                <a:hlinkClick r:id="rId2"/>
              </a:rPr>
              <a:t>https</a:t>
            </a:r>
            <a:r>
              <a:rPr lang="en-ID" sz="2000" b="1" dirty="0">
                <a:hlinkClick r:id="rId2"/>
              </a:rPr>
              <a:t>://</a:t>
            </a:r>
            <a:r>
              <a:rPr lang="en-ID" sz="2000" b="1" dirty="0" smtClean="0">
                <a:hlinkClick r:id="rId2"/>
              </a:rPr>
              <a:t>www.magelangkab.go.id/</a:t>
            </a:r>
            <a:endParaRPr lang="en-ID" sz="2000" b="1" dirty="0"/>
          </a:p>
          <a:p>
            <a:pPr lvl="1"/>
            <a:r>
              <a:rPr lang="en-US" sz="2000" u="sng" dirty="0" smtClean="0">
                <a:hlinkClick r:id="rId3"/>
              </a:rPr>
              <a:t>http</a:t>
            </a:r>
            <a:r>
              <a:rPr lang="en-US" sz="2000" u="sng" dirty="0">
                <a:hlinkClick r:id="rId3"/>
              </a:rPr>
              <a:t>://</a:t>
            </a:r>
            <a:r>
              <a:rPr lang="en-US" sz="2000" u="sng" dirty="0" smtClean="0">
                <a:hlinkClick r:id="rId3"/>
              </a:rPr>
              <a:t>eprints.poltekkesjogja.ac.id/</a:t>
            </a:r>
            <a:endParaRPr lang="en-US" sz="2000" dirty="0"/>
          </a:p>
          <a:p>
            <a:pPr lvl="1"/>
            <a:r>
              <a:rPr lang="en-US" sz="2000" u="sng" dirty="0" smtClean="0">
                <a:hlinkClick r:id="rId4"/>
              </a:rPr>
              <a:t>http</a:t>
            </a:r>
            <a:r>
              <a:rPr lang="en-US" sz="2000" u="sng" dirty="0">
                <a:hlinkClick r:id="rId4"/>
              </a:rPr>
              <a:t>://repository.dinamika.ac.id/</a:t>
            </a:r>
            <a:r>
              <a:rPr lang="en-US" sz="2000" dirty="0"/>
              <a:t> </a:t>
            </a:r>
          </a:p>
          <a:p>
            <a:pPr lvl="1"/>
            <a:r>
              <a:rPr lang="en-US" sz="2000" u="sng" dirty="0" smtClean="0">
                <a:hlinkClick r:id="rId5"/>
              </a:rPr>
              <a:t>https</a:t>
            </a:r>
            <a:r>
              <a:rPr lang="en-US" sz="2000" u="sng" dirty="0">
                <a:hlinkClick r:id="rId5"/>
              </a:rPr>
              <a:t>://libgen.is/</a:t>
            </a:r>
            <a:r>
              <a:rPr lang="en-US" sz="2000" dirty="0"/>
              <a:t>				</a:t>
            </a:r>
            <a:endParaRPr lang="en-US" sz="2000" dirty="0" smtClean="0"/>
          </a:p>
          <a:p>
            <a:pPr lvl="1"/>
            <a:r>
              <a:rPr lang="en-ID" sz="2000" b="1" dirty="0" err="1" smtClean="0"/>
              <a:t>dll</a:t>
            </a:r>
            <a:endParaRPr lang="en-ID" sz="2000" b="1" dirty="0" smtClean="0"/>
          </a:p>
          <a:p>
            <a:endParaRPr lang="en-ID" sz="2000" b="1" dirty="0" smtClean="0"/>
          </a:p>
        </p:txBody>
      </p:sp>
    </p:spTree>
    <p:extLst>
      <p:ext uri="{BB962C8B-B14F-4D97-AF65-F5344CB8AC3E}">
        <p14:creationId xmlns:p14="http://schemas.microsoft.com/office/powerpoint/2010/main" val="1994770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88640"/>
            <a:ext cx="8229600" cy="490066"/>
          </a:xfrm>
        </p:spPr>
        <p:txBody>
          <a:bodyPr/>
          <a:lstStyle/>
          <a:p>
            <a:r>
              <a:rPr lang="en-ID" sz="3200" b="1" dirty="0" smtClean="0"/>
              <a:t>MENCARI DATA ONLINE</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7917145"/>
              </p:ext>
            </p:extLst>
          </p:nvPr>
        </p:nvGraphicFramePr>
        <p:xfrm>
          <a:off x="179512" y="764704"/>
          <a:ext cx="8712968" cy="5868417"/>
        </p:xfrm>
        <a:graphic>
          <a:graphicData uri="http://schemas.openxmlformats.org/drawingml/2006/table">
            <a:tbl>
              <a:tblPr firstRow="1" bandRow="1">
                <a:tableStyleId>{5C22544A-7EE6-4342-B048-85BDC9FD1C3A}</a:tableStyleId>
              </a:tblPr>
              <a:tblGrid>
                <a:gridCol w="4356484"/>
                <a:gridCol w="4356484"/>
              </a:tblGrid>
              <a:tr h="5868417">
                <a:tc>
                  <a:txBody>
                    <a:bodyPr/>
                    <a:lstStyle/>
                    <a:p>
                      <a:pPr rtl="0"/>
                      <a:r>
                        <a:rPr lang="en-US" sz="1300" dirty="0" err="1" smtClean="0"/>
                        <a:t>Berikut</a:t>
                      </a:r>
                      <a:r>
                        <a:rPr lang="en-US" sz="1300" dirty="0" smtClean="0"/>
                        <a:t> </a:t>
                      </a:r>
                      <a:r>
                        <a:rPr lang="en-US" sz="1300" dirty="0" err="1" smtClean="0"/>
                        <a:t>beberapa</a:t>
                      </a:r>
                      <a:r>
                        <a:rPr lang="en-US" sz="1300" dirty="0" smtClean="0"/>
                        <a:t> </a:t>
                      </a:r>
                      <a:r>
                        <a:rPr lang="en-US" sz="1300" dirty="0" err="1" smtClean="0"/>
                        <a:t>perguruan</a:t>
                      </a:r>
                      <a:r>
                        <a:rPr lang="en-US" sz="1300" dirty="0" smtClean="0"/>
                        <a:t> </a:t>
                      </a:r>
                      <a:r>
                        <a:rPr lang="en-US" sz="1300" dirty="0" err="1" smtClean="0"/>
                        <a:t>tinggi</a:t>
                      </a:r>
                      <a:r>
                        <a:rPr lang="en-US" sz="1300" dirty="0" smtClean="0"/>
                        <a:t> yang </a:t>
                      </a:r>
                      <a:r>
                        <a:rPr lang="en-US" sz="1300" dirty="0" err="1" smtClean="0"/>
                        <a:t>sudah</a:t>
                      </a:r>
                      <a:r>
                        <a:rPr lang="en-US" sz="1300" dirty="0" smtClean="0"/>
                        <a:t> </a:t>
                      </a:r>
                      <a:r>
                        <a:rPr lang="en-US" sz="1300" dirty="0" err="1" smtClean="0"/>
                        <a:t>memanfaatkan</a:t>
                      </a:r>
                      <a:r>
                        <a:rPr lang="en-US" sz="1300" dirty="0" smtClean="0"/>
                        <a:t> </a:t>
                      </a:r>
                      <a:r>
                        <a:rPr lang="en-US" sz="1300" dirty="0" err="1" smtClean="0"/>
                        <a:t>eprints</a:t>
                      </a:r>
                      <a:r>
                        <a:rPr lang="en-US" sz="1300" dirty="0" smtClean="0"/>
                        <a:t> di Indonesia.</a:t>
                      </a:r>
                    </a:p>
                    <a:p>
                      <a:pPr rtl="0"/>
                      <a:r>
                        <a:rPr lang="en-US" sz="1300" dirty="0" smtClean="0"/>
                        <a:t>    </a:t>
                      </a:r>
                      <a:r>
                        <a:rPr lang="en-US" sz="1300" dirty="0" err="1" smtClean="0"/>
                        <a:t>Universitas</a:t>
                      </a:r>
                      <a:r>
                        <a:rPr lang="en-US" sz="1300" dirty="0" smtClean="0"/>
                        <a:t> </a:t>
                      </a:r>
                      <a:r>
                        <a:rPr lang="en-US" sz="1300" dirty="0" err="1" smtClean="0"/>
                        <a:t>Diponegoro</a:t>
                      </a:r>
                      <a:r>
                        <a:rPr lang="en-US" sz="1300" dirty="0" smtClean="0"/>
                        <a:t> Repository (</a:t>
                      </a:r>
                      <a:r>
                        <a:rPr lang="en-US" sz="1300" dirty="0" smtClean="0">
                          <a:hlinkClick r:id="rId2"/>
                        </a:rPr>
                        <a:t>eprints.undip.ac.id</a:t>
                      </a:r>
                      <a:r>
                        <a:rPr lang="en-US" sz="1300" dirty="0" smtClean="0"/>
                        <a:t>)</a:t>
                      </a:r>
                      <a:br>
                        <a:rPr lang="en-US" sz="1300" dirty="0" smtClean="0"/>
                      </a:br>
                      <a:r>
                        <a:rPr lang="en-US" sz="1300" dirty="0" smtClean="0"/>
                        <a:t>    </a:t>
                      </a:r>
                      <a:r>
                        <a:rPr lang="en-US" sz="1300" dirty="0" err="1" smtClean="0"/>
                        <a:t>Pusat</a:t>
                      </a:r>
                      <a:r>
                        <a:rPr lang="en-US" sz="1300" dirty="0" smtClean="0"/>
                        <a:t> </a:t>
                      </a:r>
                      <a:r>
                        <a:rPr lang="en-US" sz="1300" dirty="0" err="1" smtClean="0"/>
                        <a:t>Dokumentasi</a:t>
                      </a:r>
                      <a:r>
                        <a:rPr lang="en-US" sz="1300" dirty="0" smtClean="0"/>
                        <a:t> </a:t>
                      </a:r>
                      <a:r>
                        <a:rPr lang="en-US" sz="1300" dirty="0" err="1" smtClean="0"/>
                        <a:t>dan</a:t>
                      </a:r>
                      <a:r>
                        <a:rPr lang="en-US" sz="1300" dirty="0" smtClean="0"/>
                        <a:t> </a:t>
                      </a:r>
                      <a:r>
                        <a:rPr lang="en-US" sz="1300" dirty="0" err="1" smtClean="0"/>
                        <a:t>Informasi</a:t>
                      </a:r>
                      <a:r>
                        <a:rPr lang="en-US" sz="1300" dirty="0" smtClean="0"/>
                        <a:t> </a:t>
                      </a:r>
                      <a:r>
                        <a:rPr lang="en-US" sz="1300" dirty="0" err="1" smtClean="0"/>
                        <a:t>Ilmiah</a:t>
                      </a:r>
                      <a:r>
                        <a:rPr lang="en-US" sz="1300" dirty="0" smtClean="0"/>
                        <a:t> UNS (</a:t>
                      </a:r>
                      <a:r>
                        <a:rPr lang="en-US" sz="1300" dirty="0" smtClean="0">
                          <a:hlinkClick r:id="rId3"/>
                        </a:rPr>
                        <a:t>eprints.uns.ac.id</a:t>
                      </a:r>
                      <a:r>
                        <a:rPr lang="en-US" sz="1300" dirty="0" smtClean="0"/>
                        <a:t>)</a:t>
                      </a:r>
                      <a:br>
                        <a:rPr lang="en-US" sz="1300" dirty="0" smtClean="0"/>
                      </a:br>
                      <a:r>
                        <a:rPr lang="en-US" sz="1300" dirty="0" smtClean="0"/>
                        <a:t>    </a:t>
                      </a:r>
                      <a:r>
                        <a:rPr lang="en-US" sz="1300" dirty="0" err="1" smtClean="0"/>
                        <a:t>Eprints</a:t>
                      </a:r>
                      <a:r>
                        <a:rPr lang="en-US" sz="1300" dirty="0" smtClean="0"/>
                        <a:t> UNY (</a:t>
                      </a:r>
                      <a:r>
                        <a:rPr lang="en-US" sz="1300" dirty="0" smtClean="0">
                          <a:hlinkClick r:id="rId4"/>
                        </a:rPr>
                        <a:t>eprints.uny.ac.id</a:t>
                      </a:r>
                      <a:r>
                        <a:rPr lang="en-US" sz="1300" dirty="0" smtClean="0"/>
                        <a:t>)</a:t>
                      </a:r>
                      <a:br>
                        <a:rPr lang="en-US" sz="1300" dirty="0" smtClean="0"/>
                      </a:br>
                      <a:r>
                        <a:rPr lang="en-US" sz="1300" dirty="0" smtClean="0"/>
                        <a:t>    UMS e-Journals Repository (</a:t>
                      </a:r>
                      <a:r>
                        <a:rPr lang="en-US" sz="1300" dirty="0" smtClean="0">
                          <a:hlinkClick r:id="rId5"/>
                        </a:rPr>
                        <a:t>eprints.ums.ac.id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Ahmad </a:t>
                      </a:r>
                      <a:r>
                        <a:rPr lang="en-US" sz="1300" dirty="0" err="1" smtClean="0"/>
                        <a:t>Dahlan</a:t>
                      </a:r>
                      <a:r>
                        <a:rPr lang="en-US" sz="1300" dirty="0" smtClean="0"/>
                        <a:t> (</a:t>
                      </a:r>
                      <a:r>
                        <a:rPr lang="en-US" sz="1300" dirty="0" smtClean="0">
                          <a:hlinkClick r:id="rId6"/>
                        </a:rPr>
                        <a:t>eprints.uad.ac.id</a:t>
                      </a:r>
                      <a:r>
                        <a:rPr lang="en-US" sz="1300" dirty="0" smtClean="0"/>
                        <a:t>)</a:t>
                      </a:r>
                      <a:br>
                        <a:rPr lang="en-US" sz="1300" dirty="0" smtClean="0"/>
                      </a:br>
                      <a:r>
                        <a:rPr lang="en-US" sz="1300" dirty="0" smtClean="0"/>
                        <a:t>    </a:t>
                      </a:r>
                      <a:r>
                        <a:rPr lang="en-US" sz="1300" dirty="0" err="1" smtClean="0"/>
                        <a:t>Eprints</a:t>
                      </a:r>
                      <a:r>
                        <a:rPr lang="en-US" sz="1300" dirty="0" smtClean="0"/>
                        <a:t> UPN </a:t>
                      </a:r>
                      <a:r>
                        <a:rPr lang="en-US" sz="1300" dirty="0" err="1" smtClean="0"/>
                        <a:t>Jatim</a:t>
                      </a:r>
                      <a:r>
                        <a:rPr lang="en-US" sz="1300" dirty="0" smtClean="0"/>
                        <a:t> (</a:t>
                      </a:r>
                      <a:r>
                        <a:rPr lang="en-US" sz="1300" dirty="0" smtClean="0">
                          <a:hlinkClick r:id="rId7"/>
                        </a:rPr>
                        <a:t>eprints.upnjatim.ac.id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Sunan</a:t>
                      </a:r>
                      <a:r>
                        <a:rPr lang="en-US" sz="1300" dirty="0" smtClean="0"/>
                        <a:t> </a:t>
                      </a:r>
                      <a:r>
                        <a:rPr lang="en-US" sz="1300" dirty="0" err="1" smtClean="0"/>
                        <a:t>Ampel</a:t>
                      </a:r>
                      <a:r>
                        <a:rPr lang="en-US" sz="1300" dirty="0" smtClean="0"/>
                        <a:t> (</a:t>
                      </a:r>
                      <a:r>
                        <a:rPr lang="en-US" sz="1300" dirty="0" smtClean="0">
                          <a:hlinkClick r:id="rId8"/>
                        </a:rPr>
                        <a:t>eprints.sunan-ampel.ac.id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Sriwijaya</a:t>
                      </a:r>
                      <a:r>
                        <a:rPr lang="en-US" sz="1300" dirty="0" smtClean="0"/>
                        <a:t> (</a:t>
                      </a:r>
                      <a:r>
                        <a:rPr lang="en-US" sz="1300" dirty="0" smtClean="0">
                          <a:hlinkClick r:id="rId9"/>
                        </a:rPr>
                        <a:t>eprints.unsri.ac.id</a:t>
                      </a:r>
                      <a:r>
                        <a:rPr lang="en-US" sz="1300" dirty="0" smtClean="0"/>
                        <a:t>)</a:t>
                      </a:r>
                      <a:br>
                        <a:rPr lang="en-US" sz="1300" dirty="0" smtClean="0"/>
                      </a:br>
                      <a:r>
                        <a:rPr lang="en-US" sz="1300" dirty="0" smtClean="0"/>
                        <a:t>    </a:t>
                      </a:r>
                      <a:r>
                        <a:rPr lang="en-US" sz="1300" dirty="0" err="1" smtClean="0"/>
                        <a:t>Universitas</a:t>
                      </a:r>
                      <a:r>
                        <a:rPr lang="en-US" sz="1300" dirty="0" smtClean="0"/>
                        <a:t> Indonesia (</a:t>
                      </a:r>
                      <a:r>
                        <a:rPr lang="en-US" sz="1300" dirty="0" smtClean="0">
                          <a:hlinkClick r:id="rId10"/>
                        </a:rPr>
                        <a:t>eprints.ui.ac.id</a:t>
                      </a:r>
                      <a:r>
                        <a:rPr lang="en-US" sz="1300" dirty="0" smtClean="0"/>
                        <a:t>)</a:t>
                      </a:r>
                      <a:br>
                        <a:rPr lang="en-US" sz="1300" dirty="0" smtClean="0"/>
                      </a:br>
                      <a:r>
                        <a:rPr lang="en-US" sz="1300" dirty="0" smtClean="0"/>
                        <a:t>    Repository </a:t>
                      </a:r>
                      <a:r>
                        <a:rPr lang="en-US" sz="1300" dirty="0" err="1" smtClean="0"/>
                        <a:t>Civitas</a:t>
                      </a:r>
                      <a:r>
                        <a:rPr lang="en-US" sz="1300" dirty="0" smtClean="0"/>
                        <a:t> UGM (</a:t>
                      </a:r>
                      <a:r>
                        <a:rPr lang="en-US" sz="1300" dirty="0" smtClean="0">
                          <a:hlinkClick r:id="rId11"/>
                        </a:rPr>
                        <a:t>repository.ugm.ac.id</a:t>
                      </a:r>
                      <a:r>
                        <a:rPr lang="en-US" sz="1300" dirty="0" smtClean="0"/>
                        <a:t>)</a:t>
                      </a:r>
                      <a:br>
                        <a:rPr lang="en-US" sz="1300" dirty="0" smtClean="0"/>
                      </a:br>
                      <a:r>
                        <a:rPr lang="en-US" sz="1300" dirty="0" smtClean="0"/>
                        <a:t>    Repository </a:t>
                      </a:r>
                      <a:r>
                        <a:rPr lang="en-US" sz="1300" dirty="0" err="1" smtClean="0"/>
                        <a:t>Universitas</a:t>
                      </a:r>
                      <a:r>
                        <a:rPr lang="en-US" sz="1300" dirty="0" smtClean="0"/>
                        <a:t> Lampung (</a:t>
                      </a:r>
                      <a:r>
                        <a:rPr lang="en-US" sz="1300" dirty="0" smtClean="0">
                          <a:hlinkClick r:id="rId12"/>
                        </a:rPr>
                        <a:t>repository.unila.ac.id</a:t>
                      </a:r>
                      <a:r>
                        <a:rPr lang="en-US" sz="1300" dirty="0" smtClean="0"/>
                        <a:t>)</a:t>
                      </a:r>
                      <a:br>
                        <a:rPr lang="en-US" sz="1300" dirty="0" smtClean="0"/>
                      </a:br>
                      <a:r>
                        <a:rPr lang="en-US" sz="1300" dirty="0" smtClean="0"/>
                        <a:t>    Digital Library UIN </a:t>
                      </a:r>
                      <a:r>
                        <a:rPr lang="en-US" sz="1300" dirty="0" err="1" smtClean="0"/>
                        <a:t>Sunan</a:t>
                      </a:r>
                      <a:r>
                        <a:rPr lang="en-US" sz="1300" dirty="0" smtClean="0"/>
                        <a:t> </a:t>
                      </a:r>
                      <a:r>
                        <a:rPr lang="en-US" sz="1300" dirty="0" err="1" smtClean="0"/>
                        <a:t>Kalijaga</a:t>
                      </a:r>
                      <a:r>
                        <a:rPr lang="en-US" sz="1300" dirty="0" smtClean="0"/>
                        <a:t> (</a:t>
                      </a:r>
                      <a:r>
                        <a:rPr lang="en-US" sz="1300" dirty="0" smtClean="0">
                          <a:hlinkClick r:id="rId13"/>
                        </a:rPr>
                        <a:t>digilib.uin-suka.ac.id</a:t>
                      </a:r>
                      <a:r>
                        <a:rPr lang="en-US" sz="1300" dirty="0" smtClean="0"/>
                        <a:t>)</a:t>
                      </a:r>
                      <a:br>
                        <a:rPr lang="en-US" sz="1300" dirty="0" smtClean="0"/>
                      </a:br>
                      <a:r>
                        <a:rPr lang="en-US" sz="1300" dirty="0" smtClean="0"/>
                        <a:t>    Repository </a:t>
                      </a:r>
                      <a:r>
                        <a:rPr lang="en-US" sz="1300" dirty="0" err="1" smtClean="0"/>
                        <a:t>Universitas</a:t>
                      </a:r>
                      <a:r>
                        <a:rPr lang="en-US" sz="1300" dirty="0" smtClean="0"/>
                        <a:t> Surabaya (</a:t>
                      </a:r>
                      <a:r>
                        <a:rPr lang="en-US" sz="1300" dirty="0" smtClean="0">
                          <a:hlinkClick r:id="rId14"/>
                        </a:rPr>
                        <a:t>repository.ubaya.ac.id</a:t>
                      </a:r>
                      <a:r>
                        <a:rPr lang="en-US" sz="1300" dirty="0" smtClean="0"/>
                        <a:t>)</a:t>
                      </a:r>
                      <a:br>
                        <a:rPr lang="en-US" sz="1300" dirty="0" smtClean="0"/>
                      </a:br>
                      <a:r>
                        <a:rPr lang="en-US" sz="1300" dirty="0" smtClean="0"/>
                        <a:t>    Repository </a:t>
                      </a:r>
                      <a:r>
                        <a:rPr lang="en-US" sz="1300" dirty="0" err="1" smtClean="0"/>
                        <a:t>Universitas</a:t>
                      </a:r>
                      <a:r>
                        <a:rPr lang="en-US" sz="1300" dirty="0" smtClean="0"/>
                        <a:t> </a:t>
                      </a:r>
                      <a:r>
                        <a:rPr lang="en-US" sz="1300" dirty="0" err="1" smtClean="0"/>
                        <a:t>Muhammadiyah</a:t>
                      </a:r>
                      <a:r>
                        <a:rPr lang="en-US" sz="1300" dirty="0" smtClean="0"/>
                        <a:t> Malang (</a:t>
                      </a:r>
                      <a:r>
                        <a:rPr lang="en-US" sz="1300" dirty="0" smtClean="0">
                          <a:hlinkClick r:id="rId15"/>
                        </a:rPr>
                        <a:t>repository.umm.ac.id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Bina Nusantara (</a:t>
                      </a:r>
                      <a:r>
                        <a:rPr lang="en-US" sz="1300" dirty="0" smtClean="0">
                          <a:hlinkClick r:id="rId16"/>
                        </a:rPr>
                        <a:t>eprints.binus.ac.id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Politeknik</a:t>
                      </a:r>
                      <a:r>
                        <a:rPr lang="en-US" sz="1300" dirty="0" smtClean="0"/>
                        <a:t> </a:t>
                      </a:r>
                      <a:r>
                        <a:rPr lang="en-US" sz="1300" dirty="0" err="1" smtClean="0"/>
                        <a:t>Sriwijaya</a:t>
                      </a:r>
                      <a:r>
                        <a:rPr lang="en-US" sz="1300" dirty="0" smtClean="0"/>
                        <a:t> (</a:t>
                      </a:r>
                      <a:r>
                        <a:rPr lang="en-US" sz="1300" dirty="0" smtClean="0">
                          <a:hlinkClick r:id="rId17"/>
                        </a:rPr>
                        <a:t>eprints.polsri.ac.id</a:t>
                      </a:r>
                      <a:r>
                        <a:rPr lang="en-US" sz="1300" dirty="0" smtClean="0"/>
                        <a:t>)</a:t>
                      </a:r>
                    </a:p>
                    <a:p>
                      <a:pPr rtl="0"/>
                      <a:r>
                        <a:rPr lang="en-US" sz="1300" dirty="0" smtClean="0"/>
                        <a:t>   </a:t>
                      </a:r>
                      <a:r>
                        <a:rPr lang="en-US" sz="1300" dirty="0" err="1" smtClean="0"/>
                        <a:t>Eprints</a:t>
                      </a:r>
                      <a:r>
                        <a:rPr lang="en-US" sz="1300" dirty="0" smtClean="0"/>
                        <a:t> UIN </a:t>
                      </a:r>
                      <a:r>
                        <a:rPr lang="en-US" sz="1300" dirty="0" err="1" smtClean="0"/>
                        <a:t>Walisongo</a:t>
                      </a:r>
                      <a:r>
                        <a:rPr lang="en-US" sz="1300" dirty="0" smtClean="0"/>
                        <a:t> (</a:t>
                      </a:r>
                      <a:r>
                        <a:rPr lang="en-US" sz="1300" dirty="0" smtClean="0">
                          <a:hlinkClick r:id="rId18"/>
                        </a:rPr>
                        <a:t>eprints.walisongo.ac.id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Muria</a:t>
                      </a:r>
                      <a:r>
                        <a:rPr lang="en-US" sz="1300" dirty="0" smtClean="0"/>
                        <a:t> Kudus (</a:t>
                      </a:r>
                      <a:r>
                        <a:rPr lang="en-US" sz="1300" dirty="0" smtClean="0">
                          <a:hlinkClick r:id="rId19"/>
                        </a:rPr>
                        <a:t>eprints.umk.ac.id</a:t>
                      </a:r>
                      <a:r>
                        <a:rPr lang="en-US" sz="1300" dirty="0" smtClean="0"/>
                        <a:t>)</a:t>
                      </a:r>
                      <a:br>
                        <a:rPr lang="en-US" sz="1300" dirty="0" smtClean="0"/>
                      </a:br>
                      <a:r>
                        <a:rPr lang="en-US" sz="1300" dirty="0" smtClean="0"/>
                        <a:t>    Digital Library </a:t>
                      </a:r>
                      <a:r>
                        <a:rPr lang="en-US" sz="1300" dirty="0" err="1" smtClean="0"/>
                        <a:t>Universitas</a:t>
                      </a:r>
                      <a:r>
                        <a:rPr lang="en-US" sz="1300" dirty="0" smtClean="0"/>
                        <a:t> </a:t>
                      </a:r>
                      <a:r>
                        <a:rPr lang="en-US" sz="1300" dirty="0" err="1" smtClean="0"/>
                        <a:t>Muhammadiyah</a:t>
                      </a:r>
                      <a:r>
                        <a:rPr lang="en-US" sz="1300" dirty="0" smtClean="0"/>
                        <a:t> Semarang (</a:t>
                      </a:r>
                      <a:r>
                        <a:rPr lang="en-US" sz="1300" dirty="0" smtClean="0">
                          <a:hlinkClick r:id="rId20"/>
                        </a:rPr>
                        <a:t>digilib.unimus.ac.id</a:t>
                      </a:r>
                      <a:r>
                        <a:rPr lang="en-US" sz="1300" dirty="0" smtClean="0"/>
                        <a:t>)</a:t>
                      </a:r>
                      <a:br>
                        <a:rPr lang="en-US" sz="1300" dirty="0" smtClean="0"/>
                      </a:br>
                      <a:r>
                        <a:rPr lang="en-US" sz="1300" dirty="0" smtClean="0"/>
                        <a:t>    </a:t>
                      </a:r>
                      <a:r>
                        <a:rPr lang="en-US" sz="1300" dirty="0" err="1" smtClean="0"/>
                        <a:t>Eprints</a:t>
                      </a:r>
                      <a:r>
                        <a:rPr lang="en-US" sz="1300" dirty="0" smtClean="0"/>
                        <a:t> Dian </a:t>
                      </a:r>
                      <a:r>
                        <a:rPr lang="en-US" sz="1300" dirty="0" err="1" smtClean="0"/>
                        <a:t>Nuswantoro</a:t>
                      </a:r>
                      <a:r>
                        <a:rPr lang="en-US" sz="1300" dirty="0" smtClean="0"/>
                        <a:t> Semarang (</a:t>
                      </a:r>
                      <a:r>
                        <a:rPr lang="en-US" sz="1300" dirty="0" smtClean="0">
                          <a:hlinkClick r:id="rId21"/>
                        </a:rPr>
                        <a:t>eprints.dinus.ac.id</a:t>
                      </a:r>
                      <a:r>
                        <a:rPr lang="en-US" sz="1300" dirty="0" smtClean="0"/>
                        <a:t>)</a:t>
                      </a:r>
                      <a:br>
                        <a:rPr lang="en-US" sz="1300" dirty="0" smtClean="0"/>
                      </a:br>
                      <a:r>
                        <a:rPr lang="en-US" sz="1300" dirty="0" smtClean="0"/>
                        <a:t>    Repository STIESIA Surabaya (</a:t>
                      </a:r>
                      <a:r>
                        <a:rPr lang="en-US" sz="1300" dirty="0" smtClean="0">
                          <a:hlinkClick r:id="rId22"/>
                        </a:rPr>
                        <a:t>repository.stiesia.ac.id</a:t>
                      </a:r>
                      <a:r>
                        <a:rPr lang="en-US" sz="1300" dirty="0" smtClean="0"/>
                        <a:t>)</a:t>
                      </a:r>
                      <a:br>
                        <a:rPr lang="en-US" sz="1300" dirty="0" smtClean="0"/>
                      </a:br>
                      <a:r>
                        <a:rPr lang="en-US" sz="1300" dirty="0" smtClean="0"/>
                        <a:t> </a:t>
                      </a:r>
                      <a:endParaRPr lang="en-US" sz="1300" dirty="0"/>
                    </a:p>
                  </a:txBody>
                  <a:tcPr/>
                </a:tc>
                <a:tc>
                  <a:txBody>
                    <a:bodyPr/>
                    <a:lstStyle/>
                    <a:p>
                      <a:pPr rtl="0"/>
                      <a:r>
                        <a:rPr lang="en-US" sz="1300" dirty="0" smtClean="0"/>
                        <a:t> </a:t>
                      </a:r>
                      <a:br>
                        <a:rPr lang="en-US" sz="1300" dirty="0" smtClean="0"/>
                      </a:br>
                      <a:r>
                        <a:rPr lang="en-US" sz="1300" dirty="0" smtClean="0"/>
                        <a:t>    Repository </a:t>
                      </a:r>
                      <a:r>
                        <a:rPr lang="en-US" sz="1300" dirty="0" err="1" smtClean="0"/>
                        <a:t>Universitas</a:t>
                      </a:r>
                      <a:r>
                        <a:rPr lang="en-US" sz="1300" dirty="0" smtClean="0"/>
                        <a:t> Kristen Petra (</a:t>
                      </a:r>
                      <a:r>
                        <a:rPr lang="en-US" sz="1300" dirty="0" smtClean="0">
                          <a:hlinkClick r:id="rId23"/>
                        </a:rPr>
                        <a:t>repository.petra.ac.id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Negeri</a:t>
                      </a:r>
                      <a:r>
                        <a:rPr lang="en-US" sz="1300" dirty="0" smtClean="0"/>
                        <a:t> Gorontalo (</a:t>
                      </a:r>
                      <a:r>
                        <a:rPr lang="en-US" sz="1300" dirty="0" smtClean="0">
                          <a:hlinkClick r:id="rId24"/>
                        </a:rPr>
                        <a:t>eprints.ung.ac.id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Lambung</a:t>
                      </a:r>
                      <a:r>
                        <a:rPr lang="en-US" sz="1300" dirty="0" smtClean="0"/>
                        <a:t> </a:t>
                      </a:r>
                      <a:r>
                        <a:rPr lang="en-US" sz="1300" dirty="0" err="1" smtClean="0"/>
                        <a:t>Mangkurat</a:t>
                      </a:r>
                      <a:r>
                        <a:rPr lang="en-US" sz="1300" dirty="0" smtClean="0"/>
                        <a:t> (</a:t>
                      </a:r>
                      <a:r>
                        <a:rPr lang="en-US" sz="1300" dirty="0" smtClean="0">
                          <a:hlinkClick r:id="rId25"/>
                        </a:rPr>
                        <a:t>eprints.unlam.ac.id</a:t>
                      </a:r>
                      <a:r>
                        <a:rPr lang="en-US" sz="1300" dirty="0" smtClean="0"/>
                        <a:t>)</a:t>
                      </a:r>
                      <a:br>
                        <a:rPr lang="en-US" sz="1300" dirty="0" smtClean="0"/>
                      </a:br>
                      <a:r>
                        <a:rPr lang="en-US" sz="1300" dirty="0" smtClean="0"/>
                        <a:t>    Repository </a:t>
                      </a:r>
                      <a:r>
                        <a:rPr lang="en-US" sz="1300" dirty="0" err="1" smtClean="0"/>
                        <a:t>Universitas</a:t>
                      </a:r>
                      <a:r>
                        <a:rPr lang="en-US" sz="1300" dirty="0" smtClean="0"/>
                        <a:t> </a:t>
                      </a:r>
                      <a:r>
                        <a:rPr lang="en-US" sz="1300" dirty="0" err="1" smtClean="0"/>
                        <a:t>Airlangga</a:t>
                      </a:r>
                      <a:r>
                        <a:rPr lang="en-US" sz="1300" dirty="0" smtClean="0"/>
                        <a:t> Surabaya (</a:t>
                      </a:r>
                      <a:r>
                        <a:rPr lang="en-US" sz="1300" dirty="0" smtClean="0">
                          <a:hlinkClick r:id="rId26"/>
                        </a:rPr>
                        <a:t>repository.unair.ac.id</a:t>
                      </a:r>
                      <a:r>
                        <a:rPr lang="en-US" sz="1300" dirty="0" smtClean="0"/>
                        <a:t>)</a:t>
                      </a:r>
                      <a:br>
                        <a:rPr lang="en-US" sz="1300" dirty="0" smtClean="0"/>
                      </a:br>
                      <a:r>
                        <a:rPr lang="en-US" sz="1300" dirty="0" smtClean="0"/>
                        <a:t>    Repository </a:t>
                      </a:r>
                      <a:r>
                        <a:rPr lang="en-US" sz="1300" dirty="0" err="1" smtClean="0"/>
                        <a:t>Amikom</a:t>
                      </a:r>
                      <a:r>
                        <a:rPr lang="en-US" sz="1300" dirty="0" smtClean="0"/>
                        <a:t> Yogyakarta (</a:t>
                      </a:r>
                      <a:r>
                        <a:rPr lang="en-US" sz="1300" dirty="0" smtClean="0">
                          <a:hlinkClick r:id="rId27"/>
                        </a:rPr>
                        <a:t>repository.amikom.ac.id</a:t>
                      </a:r>
                      <a:r>
                        <a:rPr lang="en-US" sz="1300" dirty="0" smtClean="0"/>
                        <a:t>)</a:t>
                      </a:r>
                      <a:br>
                        <a:rPr lang="en-US" sz="1300" dirty="0" smtClean="0"/>
                      </a:br>
                      <a:r>
                        <a:rPr lang="en-US" sz="1300" dirty="0" smtClean="0"/>
                        <a:t>    </a:t>
                      </a:r>
                      <a:r>
                        <a:rPr lang="en-US" sz="1300" dirty="0" err="1" smtClean="0"/>
                        <a:t>Eprints</a:t>
                      </a:r>
                      <a:r>
                        <a:rPr lang="en-US" sz="1300" dirty="0" smtClean="0"/>
                        <a:t> UPN Yogyakarta (</a:t>
                      </a:r>
                      <a:r>
                        <a:rPr lang="en-US" sz="1300" dirty="0" smtClean="0">
                          <a:hlinkClick r:id="rId28"/>
                        </a:rPr>
                        <a:t>eprints.upnyk.ac.id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Atmajaya</a:t>
                      </a:r>
                      <a:r>
                        <a:rPr lang="en-US" sz="1300" dirty="0" smtClean="0"/>
                        <a:t> (</a:t>
                      </a:r>
                      <a:r>
                        <a:rPr lang="en-US" sz="1300" dirty="0" smtClean="0">
                          <a:hlinkClick r:id="rId29"/>
                        </a:rPr>
                        <a:t>eprints.uajy.ac.id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Sampoerna</a:t>
                      </a:r>
                      <a:r>
                        <a:rPr lang="en-US" sz="1300" dirty="0" smtClean="0"/>
                        <a:t> University (</a:t>
                      </a:r>
                      <a:r>
                        <a:rPr lang="en-US" sz="1300" dirty="0" smtClean="0">
                          <a:hlinkClick r:id="rId30"/>
                        </a:rPr>
                        <a:t>eprints.sampoernauniversity.ac.id</a:t>
                      </a:r>
                      <a:r>
                        <a:rPr lang="en-US" sz="1300" dirty="0" smtClean="0"/>
                        <a:t>)</a:t>
                      </a:r>
                      <a:br>
                        <a:rPr lang="en-US" sz="1300" dirty="0" smtClean="0"/>
                      </a:br>
                      <a:r>
                        <a:rPr lang="en-US" sz="1300" dirty="0" smtClean="0"/>
                        <a:t>    Repository </a:t>
                      </a:r>
                      <a:r>
                        <a:rPr lang="en-US" sz="1300" dirty="0" err="1" smtClean="0"/>
                        <a:t>Universitas</a:t>
                      </a:r>
                      <a:r>
                        <a:rPr lang="en-US" sz="1300" dirty="0" smtClean="0"/>
                        <a:t> Bakrie (</a:t>
                      </a:r>
                      <a:r>
                        <a:rPr lang="en-US" sz="1300" dirty="0" smtClean="0">
                          <a:hlinkClick r:id="rId31"/>
                        </a:rPr>
                        <a:t>repository.bakrie.ac.id</a:t>
                      </a:r>
                      <a:r>
                        <a:rPr lang="en-US" sz="1300" dirty="0" smtClean="0"/>
                        <a:t>)</a:t>
                      </a:r>
                      <a:br>
                        <a:rPr lang="en-US" sz="1300" dirty="0" smtClean="0"/>
                      </a:br>
                      <a:r>
                        <a:rPr lang="en-US" sz="1300" dirty="0" smtClean="0"/>
                        <a:t>    </a:t>
                      </a:r>
                      <a:r>
                        <a:rPr lang="en-US" sz="1300" dirty="0" err="1" smtClean="0"/>
                        <a:t>Eprints</a:t>
                      </a:r>
                      <a:r>
                        <a:rPr lang="en-US" sz="1300" dirty="0" smtClean="0"/>
                        <a:t> STIMIK MDP (</a:t>
                      </a:r>
                      <a:r>
                        <a:rPr lang="en-US" sz="1300" dirty="0" smtClean="0">
                          <a:hlinkClick r:id="rId32"/>
                        </a:rPr>
                        <a:t>eprints.mdp.ac.id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a:t>
                      </a:r>
                      <a:r>
                        <a:rPr lang="en-US" sz="1300" dirty="0" err="1" smtClean="0"/>
                        <a:t>Muhammadiyah</a:t>
                      </a:r>
                      <a:r>
                        <a:rPr lang="en-US" sz="1300" dirty="0" smtClean="0"/>
                        <a:t> Surakarta (</a:t>
                      </a:r>
                      <a:r>
                        <a:rPr lang="en-US" sz="1300" dirty="0" smtClean="0">
                          <a:hlinkClick r:id="rId5"/>
                        </a:rPr>
                        <a:t>eprints.ums.ac.id</a:t>
                      </a:r>
                      <a:r>
                        <a:rPr lang="en-US" sz="1300" dirty="0" smtClean="0"/>
                        <a:t>)</a:t>
                      </a:r>
                      <a:br>
                        <a:rPr lang="en-US" sz="1300" dirty="0" smtClean="0"/>
                      </a:br>
                      <a:r>
                        <a:rPr lang="en-US" sz="1300" dirty="0" smtClean="0"/>
                        <a:t>    </a:t>
                      </a:r>
                      <a:r>
                        <a:rPr lang="en-US" sz="1300" dirty="0" err="1" smtClean="0"/>
                        <a:t>Eprints</a:t>
                      </a:r>
                      <a:r>
                        <a:rPr lang="en-US" sz="1300" dirty="0" smtClean="0"/>
                        <a:t> </a:t>
                      </a:r>
                      <a:r>
                        <a:rPr lang="en-US" sz="1300" dirty="0" err="1" smtClean="0"/>
                        <a:t>Universitas</a:t>
                      </a:r>
                      <a:r>
                        <a:rPr lang="en-US" sz="1300" dirty="0" smtClean="0"/>
                        <a:t> Bina </a:t>
                      </a:r>
                      <a:r>
                        <a:rPr lang="en-US" sz="1300" dirty="0" err="1" smtClean="0"/>
                        <a:t>Darma</a:t>
                      </a:r>
                      <a:r>
                        <a:rPr lang="en-US" sz="1300" dirty="0" smtClean="0"/>
                        <a:t> (</a:t>
                      </a:r>
                      <a:r>
                        <a:rPr lang="en-US" sz="1300" dirty="0" smtClean="0">
                          <a:hlinkClick r:id="rId33"/>
                        </a:rPr>
                        <a:t>eprints.binadarma.ac.id</a:t>
                      </a:r>
                      <a:r>
                        <a:rPr lang="en-US" sz="1300" dirty="0" smtClean="0"/>
                        <a:t>)</a:t>
                      </a:r>
                      <a:br>
                        <a:rPr lang="en-US" sz="1300" dirty="0" smtClean="0"/>
                      </a:br>
                      <a:r>
                        <a:rPr lang="en-US" sz="1300" dirty="0" smtClean="0"/>
                        <a:t>    Repository </a:t>
                      </a:r>
                      <a:r>
                        <a:rPr lang="en-US" sz="1300" dirty="0" err="1" smtClean="0"/>
                        <a:t>Universitas</a:t>
                      </a:r>
                      <a:r>
                        <a:rPr lang="en-US" sz="1300" dirty="0" smtClean="0"/>
                        <a:t> </a:t>
                      </a:r>
                      <a:r>
                        <a:rPr lang="en-US" sz="1300" dirty="0" err="1" smtClean="0"/>
                        <a:t>Gunadarma</a:t>
                      </a:r>
                      <a:r>
                        <a:rPr lang="en-US" sz="1300" dirty="0" smtClean="0"/>
                        <a:t> (</a:t>
                      </a:r>
                      <a:r>
                        <a:rPr lang="en-US" sz="1300" dirty="0" smtClean="0">
                          <a:hlinkClick r:id="rId34"/>
                        </a:rPr>
                        <a:t>repository.gunadarma.ac.id</a:t>
                      </a:r>
                      <a:r>
                        <a:rPr lang="en-US" sz="1300" dirty="0" smtClean="0"/>
                        <a:t>)</a:t>
                      </a:r>
                      <a:br>
                        <a:rPr lang="en-US" sz="1300" dirty="0" smtClean="0"/>
                      </a:br>
                      <a:r>
                        <a:rPr lang="en-US" sz="1300" dirty="0" smtClean="0"/>
                        <a:t>    Repository </a:t>
                      </a:r>
                      <a:r>
                        <a:rPr lang="en-US" sz="1300" dirty="0" err="1" smtClean="0"/>
                        <a:t>Universitas</a:t>
                      </a:r>
                      <a:r>
                        <a:rPr lang="en-US" sz="1300" dirty="0" smtClean="0"/>
                        <a:t> Sumatera Utara (</a:t>
                      </a:r>
                      <a:r>
                        <a:rPr lang="en-US" sz="1300" dirty="0" smtClean="0">
                          <a:hlinkClick r:id="rId35"/>
                        </a:rPr>
                        <a:t>repository.usu.ac.id</a:t>
                      </a:r>
                      <a:r>
                        <a:rPr lang="en-US" sz="1300" dirty="0" smtClean="0"/>
                        <a:t>)</a:t>
                      </a:r>
                      <a:br>
                        <a:rPr lang="en-US" sz="1300" dirty="0" smtClean="0"/>
                      </a:br>
                      <a:r>
                        <a:rPr lang="en-US" sz="1300" dirty="0" smtClean="0"/>
                        <a:t>    Repository </a:t>
                      </a:r>
                      <a:r>
                        <a:rPr lang="en-US" sz="1300" dirty="0" err="1" smtClean="0"/>
                        <a:t>Universitas</a:t>
                      </a:r>
                      <a:r>
                        <a:rPr lang="en-US" sz="1300" dirty="0" smtClean="0"/>
                        <a:t> </a:t>
                      </a:r>
                      <a:r>
                        <a:rPr lang="en-US" sz="1300" dirty="0" err="1" smtClean="0"/>
                        <a:t>Hassanudin</a:t>
                      </a:r>
                      <a:r>
                        <a:rPr lang="en-US" sz="1300" dirty="0" smtClean="0"/>
                        <a:t> (</a:t>
                      </a:r>
                      <a:r>
                        <a:rPr lang="en-US" sz="1300" dirty="0" smtClean="0">
                          <a:hlinkClick r:id="rId36"/>
                        </a:rPr>
                        <a:t>repository.unhas.ac.id</a:t>
                      </a:r>
                      <a:r>
                        <a:rPr lang="en-US" sz="1300" dirty="0" smtClean="0"/>
                        <a:t>)</a:t>
                      </a:r>
                      <a:br>
                        <a:rPr lang="en-US" sz="1300" dirty="0" smtClean="0"/>
                      </a:br>
                      <a:r>
                        <a:rPr lang="en-US" sz="1300" dirty="0" smtClean="0"/>
                        <a:t>    Digital Library </a:t>
                      </a:r>
                      <a:r>
                        <a:rPr lang="en-US" sz="1300" dirty="0" err="1" smtClean="0"/>
                        <a:t>Institut</a:t>
                      </a:r>
                      <a:r>
                        <a:rPr lang="en-US" sz="1300" dirty="0" smtClean="0"/>
                        <a:t> </a:t>
                      </a:r>
                      <a:r>
                        <a:rPr lang="en-US" sz="1300" dirty="0" err="1" smtClean="0"/>
                        <a:t>Teknologi</a:t>
                      </a:r>
                      <a:r>
                        <a:rPr lang="en-US" sz="1300" dirty="0" smtClean="0"/>
                        <a:t> Bandung (</a:t>
                      </a:r>
                      <a:r>
                        <a:rPr lang="en-US" sz="1300" dirty="0" smtClean="0">
                          <a:hlinkClick r:id="rId37"/>
                        </a:rPr>
                        <a:t>digilib.itb.ac.id</a:t>
                      </a:r>
                      <a:r>
                        <a:rPr lang="en-US" sz="1300" dirty="0" smtClean="0"/>
                        <a:t>)</a:t>
                      </a:r>
                      <a:br>
                        <a:rPr lang="en-US" sz="1300" dirty="0" smtClean="0"/>
                      </a:br>
                      <a:r>
                        <a:rPr lang="en-US" sz="1300" dirty="0" smtClean="0"/>
                        <a:t>    Digital Library </a:t>
                      </a:r>
                      <a:r>
                        <a:rPr lang="en-US" sz="1300" dirty="0" err="1" smtClean="0"/>
                        <a:t>Sepuluh</a:t>
                      </a:r>
                      <a:r>
                        <a:rPr lang="en-US" sz="1300" dirty="0" smtClean="0"/>
                        <a:t> </a:t>
                      </a:r>
                      <a:r>
                        <a:rPr lang="en-US" sz="1300" dirty="0" err="1" smtClean="0"/>
                        <a:t>Nopember</a:t>
                      </a:r>
                      <a:r>
                        <a:rPr lang="en-US" sz="1300" dirty="0" smtClean="0"/>
                        <a:t> (</a:t>
                      </a:r>
                      <a:r>
                        <a:rPr lang="en-US" sz="1300" dirty="0" smtClean="0">
                          <a:hlinkClick r:id="rId38"/>
                        </a:rPr>
                        <a:t>digilib.its.ac.id</a:t>
                      </a:r>
                      <a:r>
                        <a:rPr lang="en-US" sz="1300" dirty="0" smtClean="0"/>
                        <a:t>)</a:t>
                      </a:r>
                      <a:br>
                        <a:rPr lang="en-US" sz="1300" dirty="0" smtClean="0"/>
                      </a:br>
                      <a:r>
                        <a:rPr lang="en-US" sz="1300" dirty="0" smtClean="0"/>
                        <a:t>    Repository </a:t>
                      </a:r>
                      <a:r>
                        <a:rPr lang="en-US" sz="1300" dirty="0" err="1" smtClean="0"/>
                        <a:t>Universitas</a:t>
                      </a:r>
                      <a:r>
                        <a:rPr lang="en-US" sz="1300" dirty="0" smtClean="0"/>
                        <a:t> Kristen Duta </a:t>
                      </a:r>
                      <a:r>
                        <a:rPr lang="en-US" sz="1300" dirty="0" err="1" smtClean="0"/>
                        <a:t>Wacana</a:t>
                      </a:r>
                      <a:r>
                        <a:rPr lang="en-US" sz="1300" dirty="0" smtClean="0"/>
                        <a:t> (</a:t>
                      </a:r>
                      <a:r>
                        <a:rPr lang="en-US" sz="1300" dirty="0" smtClean="0">
                          <a:hlinkClick r:id="rId39"/>
                        </a:rPr>
                        <a:t>www.ukdw.ac.id/repository</a:t>
                      </a:r>
                      <a:r>
                        <a:rPr lang="en-US" sz="1300" dirty="0" smtClean="0"/>
                        <a:t>)</a:t>
                      </a:r>
                    </a:p>
                    <a:p>
                      <a:pPr rtl="0"/>
                      <a:r>
                        <a:rPr lang="en-US" sz="1300" dirty="0" smtClean="0">
                          <a:hlinkClick r:id="rId40"/>
                        </a:rPr>
                        <a:t>https://eprints.qut.edu.au/view/divisions/</a:t>
                      </a:r>
                      <a:endParaRPr lang="en-US" sz="1300" dirty="0" smtClean="0"/>
                    </a:p>
                  </a:txBody>
                  <a:tcPr/>
                </a:tc>
              </a:tr>
            </a:tbl>
          </a:graphicData>
        </a:graphic>
      </p:graphicFrame>
    </p:spTree>
    <p:extLst>
      <p:ext uri="{BB962C8B-B14F-4D97-AF65-F5344CB8AC3E}">
        <p14:creationId xmlns:p14="http://schemas.microsoft.com/office/powerpoint/2010/main" val="12770071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55380" cy="383994"/>
          </a:xfrm>
        </p:spPr>
        <p:txBody>
          <a:bodyPr/>
          <a:lstStyle/>
          <a:p>
            <a:r>
              <a:rPr lang="id-ID" sz="3200" b="1" dirty="0" smtClean="0"/>
              <a:t>Academic resources</a:t>
            </a:r>
            <a:endParaRPr lang="id-ID" sz="3200" b="1" dirty="0"/>
          </a:p>
        </p:txBody>
      </p:sp>
      <p:sp>
        <p:nvSpPr>
          <p:cNvPr id="3" name="Content Placeholder 2"/>
          <p:cNvSpPr>
            <a:spLocks noGrp="1"/>
          </p:cNvSpPr>
          <p:nvPr>
            <p:ph idx="1"/>
          </p:nvPr>
        </p:nvSpPr>
        <p:spPr>
          <a:xfrm>
            <a:off x="656572" y="836712"/>
            <a:ext cx="8235907" cy="5472608"/>
          </a:xfrm>
        </p:spPr>
        <p:txBody>
          <a:bodyPr>
            <a:noAutofit/>
          </a:bodyPr>
          <a:lstStyle/>
          <a:p>
            <a:pPr>
              <a:buFont typeface="+mj-lt"/>
              <a:buAutoNum type="arabicPeriod"/>
            </a:pPr>
            <a:r>
              <a:rPr lang="id-ID" sz="1600" dirty="0">
                <a:hlinkClick r:id="rId2"/>
              </a:rPr>
              <a:t>http://www.languages.ait.asia/finding-academic-resources</a:t>
            </a:r>
            <a:r>
              <a:rPr lang="id-ID" sz="1600" dirty="0" smtClean="0">
                <a:hlinkClick r:id="rId2"/>
              </a:rPr>
              <a:t>/</a:t>
            </a:r>
            <a:endParaRPr lang="id-ID" sz="1600" dirty="0" smtClean="0"/>
          </a:p>
          <a:p>
            <a:pPr>
              <a:buFont typeface="+mj-lt"/>
              <a:buAutoNum type="arabicPeriod"/>
            </a:pPr>
            <a:r>
              <a:rPr lang="id-ID" sz="1600" dirty="0">
                <a:hlinkClick r:id="rId3"/>
              </a:rPr>
              <a:t>http://www.academicjournals.org</a:t>
            </a:r>
            <a:r>
              <a:rPr lang="id-ID" sz="1600" dirty="0" smtClean="0">
                <a:hlinkClick r:id="rId3"/>
              </a:rPr>
              <a:t>/</a:t>
            </a:r>
            <a:endParaRPr lang="id-ID" sz="1600" dirty="0" smtClean="0"/>
          </a:p>
          <a:p>
            <a:pPr>
              <a:buFont typeface="+mj-lt"/>
              <a:buAutoNum type="arabicPeriod"/>
            </a:pPr>
            <a:r>
              <a:rPr lang="id-ID" sz="1600" dirty="0">
                <a:hlinkClick r:id="rId4"/>
              </a:rPr>
              <a:t>http://</a:t>
            </a:r>
            <a:r>
              <a:rPr lang="id-ID" sz="1600" dirty="0" smtClean="0">
                <a:hlinkClick r:id="rId4"/>
              </a:rPr>
              <a:t>www2.elc.polyu.edu.hk/CILL/reports.htm</a:t>
            </a:r>
            <a:endParaRPr lang="id-ID" sz="1600" dirty="0" smtClean="0"/>
          </a:p>
          <a:p>
            <a:pPr>
              <a:buFont typeface="+mj-lt"/>
              <a:buAutoNum type="arabicPeriod"/>
            </a:pPr>
            <a:r>
              <a:rPr lang="id-ID" sz="1600" dirty="0">
                <a:hlinkClick r:id="rId5"/>
              </a:rPr>
              <a:t>http://</a:t>
            </a:r>
            <a:r>
              <a:rPr lang="id-ID" sz="1600" dirty="0" smtClean="0">
                <a:hlinkClick r:id="rId5"/>
              </a:rPr>
              <a:t>www.uefap.com/writing/writfram.htm</a:t>
            </a:r>
            <a:endParaRPr lang="id-ID" sz="1600" dirty="0" smtClean="0"/>
          </a:p>
          <a:p>
            <a:pPr>
              <a:buFont typeface="+mj-lt"/>
              <a:buAutoNum type="arabicPeriod"/>
            </a:pPr>
            <a:r>
              <a:rPr lang="id-ID" sz="1600" dirty="0">
                <a:hlinkClick r:id="rId6"/>
              </a:rPr>
              <a:t>http://</a:t>
            </a:r>
            <a:r>
              <a:rPr lang="id-ID" sz="1600" dirty="0" smtClean="0">
                <a:hlinkClick r:id="rId6"/>
              </a:rPr>
              <a:t>www.pearsoned.co.uk/Bookshop/detail.asp?item=100000000274678</a:t>
            </a:r>
            <a:endParaRPr lang="id-ID" sz="1600" dirty="0" smtClean="0"/>
          </a:p>
          <a:p>
            <a:pPr>
              <a:buFont typeface="+mj-lt"/>
              <a:buAutoNum type="arabicPeriod"/>
            </a:pPr>
            <a:r>
              <a:rPr lang="id-ID" sz="1600" dirty="0">
                <a:hlinkClick r:id="rId7"/>
              </a:rPr>
              <a:t>http://findarticles.com</a:t>
            </a:r>
            <a:r>
              <a:rPr lang="id-ID" sz="1600" dirty="0" smtClean="0">
                <a:hlinkClick r:id="rId7"/>
              </a:rPr>
              <a:t>/</a:t>
            </a:r>
            <a:endParaRPr lang="id-ID" sz="1600" dirty="0" smtClean="0"/>
          </a:p>
          <a:p>
            <a:pPr>
              <a:buFont typeface="+mj-lt"/>
              <a:buAutoNum type="arabicPeriod"/>
            </a:pPr>
            <a:r>
              <a:rPr lang="id-ID" sz="1600" dirty="0">
                <a:hlinkClick r:id="rId8"/>
              </a:rPr>
              <a:t>http://www.languages.ait.asia/writing-research</a:t>
            </a:r>
            <a:r>
              <a:rPr lang="id-ID" sz="1600" dirty="0" smtClean="0">
                <a:hlinkClick r:id="rId8"/>
              </a:rPr>
              <a:t>/</a:t>
            </a:r>
            <a:endParaRPr lang="id-ID" sz="1600" dirty="0" smtClean="0"/>
          </a:p>
          <a:p>
            <a:pPr>
              <a:buFont typeface="+mj-lt"/>
              <a:buAutoNum type="arabicPeriod"/>
            </a:pPr>
            <a:r>
              <a:rPr lang="id-ID" sz="1600" dirty="0">
                <a:hlinkClick r:id="rId9"/>
              </a:rPr>
              <a:t>http://www.languages.ait.asia/writing-research/useful-writing-links</a:t>
            </a:r>
            <a:r>
              <a:rPr lang="id-ID" sz="1600" dirty="0" smtClean="0">
                <a:hlinkClick r:id="rId9"/>
              </a:rPr>
              <a:t>/</a:t>
            </a:r>
            <a:endParaRPr lang="id-ID" sz="1600" dirty="0" smtClean="0"/>
          </a:p>
          <a:p>
            <a:pPr>
              <a:buFont typeface="+mj-lt"/>
              <a:buAutoNum type="arabicPeriod"/>
            </a:pPr>
            <a:r>
              <a:rPr lang="id-ID" sz="1600" dirty="0">
                <a:hlinkClick r:id="rId10"/>
              </a:rPr>
              <a:t>http://</a:t>
            </a:r>
            <a:r>
              <a:rPr lang="id-ID" sz="1600" dirty="0" smtClean="0">
                <a:hlinkClick r:id="rId10"/>
              </a:rPr>
              <a:t>www.economist.com/styleguide/introduction</a:t>
            </a:r>
            <a:endParaRPr lang="id-ID" sz="1600" dirty="0" smtClean="0"/>
          </a:p>
          <a:p>
            <a:pPr>
              <a:buFont typeface="+mj-lt"/>
              <a:buAutoNum type="arabicPeriod"/>
            </a:pPr>
            <a:r>
              <a:rPr lang="id-ID" sz="1600" dirty="0">
                <a:hlinkClick r:id="rId11"/>
              </a:rPr>
              <a:t>http://</a:t>
            </a:r>
            <a:r>
              <a:rPr lang="id-ID" sz="1600" dirty="0" smtClean="0">
                <a:hlinkClick r:id="rId11"/>
              </a:rPr>
              <a:t>www.bartleby.com/141/index.html</a:t>
            </a:r>
            <a:endParaRPr lang="id-ID" sz="1600" dirty="0" smtClean="0"/>
          </a:p>
          <a:p>
            <a:pPr>
              <a:buFont typeface="+mj-lt"/>
              <a:buAutoNum type="arabicPeriod"/>
            </a:pPr>
            <a:r>
              <a:rPr lang="id-ID" sz="1600" dirty="0">
                <a:hlinkClick r:id="rId12"/>
              </a:rPr>
              <a:t>https://</a:t>
            </a:r>
            <a:r>
              <a:rPr lang="id-ID" sz="1600" dirty="0" smtClean="0">
                <a:hlinkClick r:id="rId12"/>
              </a:rPr>
              <a:t>www.amazon.com/Elements-Style-Fourth-William-Strunk/dp/020530902X/ref=as_sl_pc_tf_til?tag=bartlebylibrary&amp;linkCode=w00&amp;linkId=K5VYES4U3HNFQHTO&amp;creativeASIN=020530902X</a:t>
            </a:r>
            <a:endParaRPr lang="id-ID" sz="1600" dirty="0" smtClean="0"/>
          </a:p>
          <a:p>
            <a:pPr>
              <a:buFont typeface="+mj-lt"/>
              <a:buAutoNum type="arabicPeriod"/>
            </a:pPr>
            <a:r>
              <a:rPr lang="id-ID" sz="1600" dirty="0">
                <a:hlinkClick r:id="rId13"/>
              </a:rPr>
              <a:t>http://</a:t>
            </a:r>
            <a:r>
              <a:rPr lang="id-ID" sz="1600" dirty="0" smtClean="0">
                <a:hlinkClick r:id="rId13"/>
              </a:rPr>
              <a:t>www.bartleby.com/116/index.html</a:t>
            </a:r>
            <a:endParaRPr lang="id-ID" sz="1600" dirty="0" smtClean="0"/>
          </a:p>
          <a:p>
            <a:pPr>
              <a:buFont typeface="+mj-lt"/>
              <a:buAutoNum type="arabicPeriod"/>
            </a:pPr>
            <a:r>
              <a:rPr lang="id-ID" sz="1600" dirty="0">
                <a:hlinkClick r:id="rId14"/>
              </a:rPr>
              <a:t>http://</a:t>
            </a:r>
            <a:r>
              <a:rPr lang="id-ID" sz="1600" dirty="0" smtClean="0">
                <a:hlinkClick r:id="rId14"/>
              </a:rPr>
              <a:t>www.biblioscape.com/styleMan.htm</a:t>
            </a:r>
            <a:endParaRPr lang="id-ID" sz="1600" dirty="0" smtClean="0"/>
          </a:p>
          <a:p>
            <a:pPr>
              <a:buFont typeface="+mj-lt"/>
              <a:buAutoNum type="arabicPeriod"/>
            </a:pPr>
            <a:r>
              <a:rPr lang="id-ID" sz="1600" dirty="0">
                <a:hlinkClick r:id="rId15"/>
              </a:rPr>
              <a:t>https://</a:t>
            </a:r>
            <a:r>
              <a:rPr lang="id-ID" sz="1600" dirty="0" smtClean="0">
                <a:hlinkClick r:id="rId15"/>
              </a:rPr>
              <a:t>www.theguardian.com/guardian-observer-style-guide-a</a:t>
            </a:r>
            <a:endParaRPr lang="id-ID" sz="1600" dirty="0" smtClean="0"/>
          </a:p>
          <a:p>
            <a:pPr>
              <a:buFont typeface="+mj-lt"/>
              <a:buAutoNum type="arabicPeriod"/>
            </a:pPr>
            <a:r>
              <a:rPr lang="id-ID" sz="1600" dirty="0">
                <a:hlinkClick r:id="rId16"/>
              </a:rPr>
              <a:t>https://</a:t>
            </a:r>
            <a:r>
              <a:rPr lang="id-ID" sz="1600" dirty="0" smtClean="0">
                <a:hlinkClick r:id="rId16"/>
              </a:rPr>
              <a:t>writing.wisc.edu/Handbook/Documentation.html</a:t>
            </a:r>
            <a:endParaRPr lang="id-ID" sz="1600" dirty="0" smtClean="0"/>
          </a:p>
          <a:p>
            <a:pPr>
              <a:buFont typeface="+mj-lt"/>
              <a:buAutoNum type="arabicPeriod"/>
            </a:pPr>
            <a:r>
              <a:rPr lang="id-ID" sz="1600" dirty="0">
                <a:hlinkClick r:id="rId17"/>
              </a:rPr>
              <a:t>https://</a:t>
            </a:r>
            <a:r>
              <a:rPr lang="id-ID" sz="1600" dirty="0" smtClean="0">
                <a:hlinkClick r:id="rId17"/>
              </a:rPr>
              <a:t>cms.amherst.edu/academiclife/support/writingcenter</a:t>
            </a:r>
            <a:endParaRPr lang="id-ID" sz="1600" dirty="0" smtClean="0"/>
          </a:p>
          <a:p>
            <a:pPr>
              <a:buFont typeface="+mj-lt"/>
              <a:buAutoNum type="arabicPeriod"/>
            </a:pPr>
            <a:r>
              <a:rPr lang="id-ID" sz="1600" dirty="0">
                <a:hlinkClick r:id="rId18"/>
              </a:rPr>
              <a:t>http://www.languages.ait.asia/writing-research/references-in-apa-style</a:t>
            </a:r>
            <a:r>
              <a:rPr lang="id-ID" sz="1600" dirty="0" smtClean="0">
                <a:hlinkClick r:id="rId18"/>
              </a:rPr>
              <a:t>/</a:t>
            </a:r>
            <a:endParaRPr lang="id-ID" sz="1600" dirty="0" smtClean="0"/>
          </a:p>
          <a:p>
            <a:pPr>
              <a:buFont typeface="+mj-lt"/>
              <a:buAutoNum type="arabicPeriod"/>
            </a:pPr>
            <a:r>
              <a:rPr lang="id-ID" sz="1600" dirty="0"/>
              <a:t>http://www.languages.ait.asia/writing-research/how-to-reference/</a:t>
            </a:r>
          </a:p>
        </p:txBody>
      </p:sp>
    </p:spTree>
    <p:extLst>
      <p:ext uri="{BB962C8B-B14F-4D97-AF65-F5344CB8AC3E}">
        <p14:creationId xmlns:p14="http://schemas.microsoft.com/office/powerpoint/2010/main" val="305221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D" b="1" dirty="0" smtClean="0"/>
              <a:t>Online Survey With Google Form</a:t>
            </a:r>
            <a:endParaRPr lang="en-US" b="1" dirty="0"/>
          </a:p>
        </p:txBody>
      </p:sp>
      <p:sp>
        <p:nvSpPr>
          <p:cNvPr id="3" name="Content Placeholder 2"/>
          <p:cNvSpPr>
            <a:spLocks noGrp="1"/>
          </p:cNvSpPr>
          <p:nvPr>
            <p:ph idx="1"/>
          </p:nvPr>
        </p:nvSpPr>
        <p:spPr>
          <a:xfrm>
            <a:off x="457200" y="1412776"/>
            <a:ext cx="8517632" cy="4525963"/>
          </a:xfrm>
        </p:spPr>
        <p:txBody>
          <a:bodyPr/>
          <a:lstStyle/>
          <a:p>
            <a:pPr marL="457200" indent="-457200">
              <a:buFont typeface="+mj-lt"/>
              <a:buAutoNum type="arabicPeriod"/>
            </a:pPr>
            <a:r>
              <a:rPr lang="en-US" sz="2400" dirty="0"/>
              <a:t>Parent info at Back to School Night </a:t>
            </a:r>
            <a:r>
              <a:rPr lang="en-US" sz="2400" u="sng" dirty="0">
                <a:hlinkClick r:id="rId2"/>
              </a:rPr>
              <a:t>http://goo.gl/forms/ku1zzYNWUWNWuXNG3</a:t>
            </a:r>
            <a:endParaRPr lang="en-US" sz="2400" dirty="0"/>
          </a:p>
          <a:p>
            <a:pPr marL="457200" indent="-457200">
              <a:buFont typeface="+mj-lt"/>
              <a:buAutoNum type="arabicPeriod"/>
            </a:pPr>
            <a:r>
              <a:rPr lang="en-US" sz="2400" dirty="0"/>
              <a:t>Book surveys </a:t>
            </a:r>
            <a:r>
              <a:rPr lang="en-US" sz="2400" u="sng" dirty="0">
                <a:hlinkClick r:id="rId3"/>
              </a:rPr>
              <a:t>http://goo.gl/forms/zoxnrbeQGaXNHyP32</a:t>
            </a:r>
            <a:endParaRPr lang="en-US" sz="2400" dirty="0"/>
          </a:p>
          <a:p>
            <a:pPr marL="457200" indent="-457200">
              <a:buFont typeface="+mj-lt"/>
              <a:buAutoNum type="arabicPeriod"/>
            </a:pPr>
            <a:r>
              <a:rPr lang="en-US" sz="2400" dirty="0"/>
              <a:t>Behavior management </a:t>
            </a:r>
            <a:r>
              <a:rPr lang="en-US" sz="2400" u="sng" dirty="0">
                <a:hlinkClick r:id="rId4"/>
              </a:rPr>
              <a:t>http://goo.gl/forms/4nvOv29CBSW0hVOb2</a:t>
            </a:r>
            <a:endParaRPr lang="en-US" sz="2400" dirty="0"/>
          </a:p>
          <a:p>
            <a:pPr marL="457200" indent="-457200">
              <a:buFont typeface="+mj-lt"/>
              <a:buAutoNum type="arabicPeriod"/>
            </a:pPr>
            <a:r>
              <a:rPr lang="en-US" sz="2400" dirty="0"/>
              <a:t>Tests &amp; Quizzes </a:t>
            </a:r>
            <a:r>
              <a:rPr lang="en-US" sz="2400" u="sng" dirty="0">
                <a:hlinkClick r:id="rId5"/>
              </a:rPr>
              <a:t>http://goo.gl/forms/vXyV8gmXhEHuZNgS2</a:t>
            </a:r>
            <a:endParaRPr lang="en-US" sz="2400" dirty="0"/>
          </a:p>
          <a:p>
            <a:pPr marL="457200" indent="-457200">
              <a:buFont typeface="+mj-lt"/>
              <a:buAutoNum type="arabicPeriod"/>
            </a:pPr>
            <a:r>
              <a:rPr lang="en-US" sz="2400" dirty="0"/>
              <a:t>Student surveys </a:t>
            </a:r>
            <a:r>
              <a:rPr lang="en-US" sz="2400" u="sng" dirty="0">
                <a:hlinkClick r:id="rId6"/>
              </a:rPr>
              <a:t>http://goo.gl/forms/GDrGcSC68tSN4P4B3</a:t>
            </a:r>
            <a:endParaRPr lang="en-US" sz="2400" dirty="0"/>
          </a:p>
          <a:p>
            <a:pPr marL="457200" indent="-457200">
              <a:buFont typeface="+mj-lt"/>
              <a:buAutoNum type="arabicPeriod"/>
            </a:pPr>
            <a:r>
              <a:rPr lang="en-US" sz="2400" dirty="0" smtClean="0"/>
              <a:t>Exit </a:t>
            </a:r>
            <a:r>
              <a:rPr lang="en-US" sz="2400" dirty="0"/>
              <a:t>ticket </a:t>
            </a:r>
            <a:r>
              <a:rPr lang="en-US" sz="2400" u="sng" dirty="0">
                <a:hlinkClick r:id="rId7"/>
              </a:rPr>
              <a:t>http://goo.gl/forms/RXIMtBkWYQDB1IeD3</a:t>
            </a:r>
            <a:endParaRPr lang="en-US" sz="2400" dirty="0"/>
          </a:p>
          <a:p>
            <a:pPr marL="457200" indent="-457200">
              <a:buFont typeface="+mj-lt"/>
              <a:buAutoNum type="arabicPeriod"/>
            </a:pPr>
            <a:r>
              <a:rPr lang="en-US" sz="2400" dirty="0"/>
              <a:t>Lunch count </a:t>
            </a:r>
            <a:r>
              <a:rPr lang="en-US" sz="2400" u="sng" dirty="0">
                <a:hlinkClick r:id="rId8"/>
              </a:rPr>
              <a:t>http://goo.gl/forms/YCFkW79b1FxQTQrE3</a:t>
            </a:r>
            <a:endParaRPr lang="en-US" sz="2400" dirty="0"/>
          </a:p>
          <a:p>
            <a:pPr marL="457200" indent="-457200">
              <a:buFont typeface="+mj-lt"/>
              <a:buAutoNum type="arabicPeriod"/>
            </a:pPr>
            <a:r>
              <a:rPr lang="en-US" sz="2400" dirty="0"/>
              <a:t>Homework strikes </a:t>
            </a:r>
            <a:r>
              <a:rPr lang="en-US" sz="2400" u="sng" dirty="0">
                <a:hlinkClick r:id="rId9"/>
              </a:rPr>
              <a:t>http://goo.gl/forms/v71403ACSxrhCibi2</a:t>
            </a:r>
            <a:endParaRPr lang="en-US" sz="2400" dirty="0"/>
          </a:p>
          <a:p>
            <a:pPr marL="457200" indent="-457200">
              <a:buFont typeface="+mj-lt"/>
              <a:buAutoNum type="arabicPeriod"/>
            </a:pPr>
            <a:r>
              <a:rPr lang="en-US" sz="2400" dirty="0"/>
              <a:t>Create a mock AIR test </a:t>
            </a:r>
            <a:r>
              <a:rPr lang="en-US" sz="2400" u="sng" dirty="0">
                <a:hlinkClick r:id="rId10"/>
              </a:rPr>
              <a:t>http://goo.gl/forms/BI4QJyzPG492FOaI3</a:t>
            </a:r>
            <a:endParaRPr lang="en-US" sz="2400" dirty="0"/>
          </a:p>
        </p:txBody>
      </p:sp>
    </p:spTree>
    <p:extLst>
      <p:ext uri="{BB962C8B-B14F-4D97-AF65-F5344CB8AC3E}">
        <p14:creationId xmlns:p14="http://schemas.microsoft.com/office/powerpoint/2010/main" val="1683062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357296" y="2285993"/>
            <a:ext cx="2071703" cy="121444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KUALITATIF</a:t>
            </a:r>
          </a:p>
        </p:txBody>
      </p:sp>
      <p:sp>
        <p:nvSpPr>
          <p:cNvPr id="6" name="Pentagon 5"/>
          <p:cNvSpPr/>
          <p:nvPr/>
        </p:nvSpPr>
        <p:spPr>
          <a:xfrm>
            <a:off x="1428765" y="214290"/>
            <a:ext cx="2071703" cy="121444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FF"/>
                </a:solidFill>
              </a:rPr>
              <a:t>KUANTITATIF</a:t>
            </a:r>
            <a:endParaRPr lang="en-US" dirty="0">
              <a:solidFill>
                <a:srgbClr val="FFFFFF"/>
              </a:solidFill>
            </a:endParaRPr>
          </a:p>
        </p:txBody>
      </p:sp>
      <p:sp>
        <p:nvSpPr>
          <p:cNvPr id="7" name="Pentagon 6"/>
          <p:cNvSpPr/>
          <p:nvPr/>
        </p:nvSpPr>
        <p:spPr>
          <a:xfrm>
            <a:off x="1428765" y="4786323"/>
            <a:ext cx="2071703" cy="1214446"/>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MIXED METHODS</a:t>
            </a:r>
          </a:p>
        </p:txBody>
      </p:sp>
      <p:sp>
        <p:nvSpPr>
          <p:cNvPr id="8" name="Pentagon 7"/>
          <p:cNvSpPr/>
          <p:nvPr/>
        </p:nvSpPr>
        <p:spPr>
          <a:xfrm>
            <a:off x="3857621" y="1571612"/>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Ethnography</a:t>
            </a:r>
          </a:p>
        </p:txBody>
      </p:sp>
      <p:sp>
        <p:nvSpPr>
          <p:cNvPr id="12" name="Pentagon 11"/>
          <p:cNvSpPr/>
          <p:nvPr/>
        </p:nvSpPr>
        <p:spPr>
          <a:xfrm>
            <a:off x="3857656" y="214291"/>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EKSPERIMEN</a:t>
            </a:r>
          </a:p>
        </p:txBody>
      </p:sp>
      <p:sp>
        <p:nvSpPr>
          <p:cNvPr id="13" name="Pentagon 12"/>
          <p:cNvSpPr/>
          <p:nvPr/>
        </p:nvSpPr>
        <p:spPr>
          <a:xfrm>
            <a:off x="3857656" y="928671"/>
            <a:ext cx="2500331" cy="500066"/>
          </a:xfrm>
          <a:prstGeom prst="homePlate">
            <a:avLst>
              <a:gd name="adj" fmla="val 21440"/>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SURVEI</a:t>
            </a:r>
          </a:p>
        </p:txBody>
      </p:sp>
      <p:sp>
        <p:nvSpPr>
          <p:cNvPr id="14" name="Pentagon 13"/>
          <p:cNvSpPr/>
          <p:nvPr/>
        </p:nvSpPr>
        <p:spPr>
          <a:xfrm>
            <a:off x="3857620" y="4357718"/>
            <a:ext cx="2000264" cy="857256"/>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SEQUENTIAL</a:t>
            </a:r>
          </a:p>
        </p:txBody>
      </p:sp>
      <p:sp>
        <p:nvSpPr>
          <p:cNvPr id="15" name="Pentagon 14"/>
          <p:cNvSpPr/>
          <p:nvPr/>
        </p:nvSpPr>
        <p:spPr>
          <a:xfrm>
            <a:off x="3857620" y="5786478"/>
            <a:ext cx="2000264" cy="857256"/>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CONCURRENT</a:t>
            </a:r>
          </a:p>
        </p:txBody>
      </p:sp>
      <p:sp>
        <p:nvSpPr>
          <p:cNvPr id="16" name="Pentagon 15"/>
          <p:cNvSpPr/>
          <p:nvPr/>
        </p:nvSpPr>
        <p:spPr>
          <a:xfrm>
            <a:off x="6286485" y="4071966"/>
            <a:ext cx="2357519"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EXPLANATORY</a:t>
            </a:r>
          </a:p>
        </p:txBody>
      </p:sp>
      <p:sp>
        <p:nvSpPr>
          <p:cNvPr id="17" name="Pentagon 16"/>
          <p:cNvSpPr/>
          <p:nvPr/>
        </p:nvSpPr>
        <p:spPr>
          <a:xfrm>
            <a:off x="6286481" y="4714908"/>
            <a:ext cx="2357487" cy="571504"/>
          </a:xfrm>
          <a:prstGeom prst="homePlate">
            <a:avLst>
              <a:gd name="adj" fmla="val 2144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EXPLORATORY</a:t>
            </a:r>
          </a:p>
        </p:txBody>
      </p:sp>
      <p:sp>
        <p:nvSpPr>
          <p:cNvPr id="18" name="Pentagon 17"/>
          <p:cNvSpPr/>
          <p:nvPr/>
        </p:nvSpPr>
        <p:spPr>
          <a:xfrm>
            <a:off x="3857621" y="2071679"/>
            <a:ext cx="2643207" cy="357190"/>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Grounded theory</a:t>
            </a:r>
          </a:p>
        </p:txBody>
      </p:sp>
      <p:sp>
        <p:nvSpPr>
          <p:cNvPr id="19" name="Pentagon 18"/>
          <p:cNvSpPr/>
          <p:nvPr/>
        </p:nvSpPr>
        <p:spPr>
          <a:xfrm>
            <a:off x="3857621" y="2500306"/>
            <a:ext cx="2643207" cy="428628"/>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Cased studies</a:t>
            </a:r>
          </a:p>
        </p:txBody>
      </p:sp>
      <p:sp>
        <p:nvSpPr>
          <p:cNvPr id="20" name="Pentagon 19"/>
          <p:cNvSpPr/>
          <p:nvPr/>
        </p:nvSpPr>
        <p:spPr>
          <a:xfrm>
            <a:off x="3857621" y="3000373"/>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Phenomenological</a:t>
            </a:r>
          </a:p>
        </p:txBody>
      </p:sp>
      <p:sp>
        <p:nvSpPr>
          <p:cNvPr id="21" name="Pentagon 20"/>
          <p:cNvSpPr/>
          <p:nvPr/>
        </p:nvSpPr>
        <p:spPr>
          <a:xfrm>
            <a:off x="6286448" y="5643579"/>
            <a:ext cx="2500395" cy="571504"/>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FF"/>
                </a:solidFill>
              </a:rPr>
              <a:t>TRIANGULATION</a:t>
            </a:r>
            <a:endParaRPr lang="en-US" dirty="0">
              <a:solidFill>
                <a:srgbClr val="FFFFFF"/>
              </a:solidFill>
            </a:endParaRPr>
          </a:p>
        </p:txBody>
      </p:sp>
      <p:sp>
        <p:nvSpPr>
          <p:cNvPr id="22" name="Pentagon 21"/>
          <p:cNvSpPr/>
          <p:nvPr/>
        </p:nvSpPr>
        <p:spPr>
          <a:xfrm>
            <a:off x="6286516" y="6286521"/>
            <a:ext cx="2500363" cy="571504"/>
          </a:xfrm>
          <a:prstGeom prst="homePlate">
            <a:avLst>
              <a:gd name="adj" fmla="val 21440"/>
            </a:avLst>
          </a:prstGeom>
          <a:solidFill>
            <a:schemeClr val="tx2">
              <a:lumMod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EMBEDDED</a:t>
            </a:r>
          </a:p>
        </p:txBody>
      </p:sp>
      <p:sp>
        <p:nvSpPr>
          <p:cNvPr id="23" name="Rectangle 22"/>
          <p:cNvSpPr/>
          <p:nvPr/>
        </p:nvSpPr>
        <p:spPr>
          <a:xfrm>
            <a:off x="285729" y="1357299"/>
            <a:ext cx="785819" cy="4000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dirty="0">
                <a:solidFill>
                  <a:srgbClr val="FFFFFF"/>
                </a:solidFill>
              </a:rPr>
              <a:t>METODE PENELITIAN </a:t>
            </a:r>
          </a:p>
        </p:txBody>
      </p:sp>
      <p:sp>
        <p:nvSpPr>
          <p:cNvPr id="25" name="Isosceles Triangle 24"/>
          <p:cNvSpPr/>
          <p:nvPr/>
        </p:nvSpPr>
        <p:spPr>
          <a:xfrm rot="16200000">
            <a:off x="2571737" y="2714656"/>
            <a:ext cx="2143140" cy="285752"/>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6" name="Isosceles Triangle 25"/>
          <p:cNvSpPr/>
          <p:nvPr/>
        </p:nvSpPr>
        <p:spPr>
          <a:xfrm rot="16200000">
            <a:off x="2464580" y="5393605"/>
            <a:ext cx="2357454" cy="285752"/>
          </a:xfrm>
          <a:prstGeom prst="triangle">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7" name="Isosceles Triangle 26"/>
          <p:cNvSpPr/>
          <p:nvPr/>
        </p:nvSpPr>
        <p:spPr>
          <a:xfrm rot="16200000">
            <a:off x="3000366" y="714374"/>
            <a:ext cx="1285884" cy="285753"/>
          </a:xfrm>
          <a:prstGeom prst="triangl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Isosceles Triangle 27"/>
          <p:cNvSpPr/>
          <p:nvPr/>
        </p:nvSpPr>
        <p:spPr>
          <a:xfrm rot="16200000">
            <a:off x="5429257" y="4572070"/>
            <a:ext cx="1285884" cy="285753"/>
          </a:xfrm>
          <a:prstGeom prst="triangle">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Isosceles Triangle 28"/>
          <p:cNvSpPr/>
          <p:nvPr/>
        </p:nvSpPr>
        <p:spPr>
          <a:xfrm rot="16200000">
            <a:off x="5429257" y="6143680"/>
            <a:ext cx="1285884" cy="285753"/>
          </a:xfrm>
          <a:prstGeom prst="triangl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0" name="Pentagon 29"/>
          <p:cNvSpPr/>
          <p:nvPr/>
        </p:nvSpPr>
        <p:spPr>
          <a:xfrm>
            <a:off x="3857621" y="3571876"/>
            <a:ext cx="2643207" cy="500066"/>
          </a:xfrm>
          <a:prstGeom prst="homePlate">
            <a:avLst>
              <a:gd name="adj" fmla="val 2144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Narrative research</a:t>
            </a:r>
          </a:p>
        </p:txBody>
      </p:sp>
      <p:cxnSp>
        <p:nvCxnSpPr>
          <p:cNvPr id="31" name="Straight Arrow Connector 30"/>
          <p:cNvCxnSpPr/>
          <p:nvPr/>
        </p:nvCxnSpPr>
        <p:spPr>
          <a:xfrm flipV="1">
            <a:off x="1000125" y="1000126"/>
            <a:ext cx="428634" cy="192880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18255" y="3947324"/>
            <a:ext cx="2465387" cy="4286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00127" y="3000375"/>
            <a:ext cx="428625"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from="(-#ppt_w/2)" to="(#ppt_x)" calcmode="lin" valueType="num">
                                      <p:cBhvr>
                                        <p:cTn id="15" dur="600" fill="hold">
                                          <p:stCondLst>
                                            <p:cond delay="0"/>
                                          </p:stCondLst>
                                        </p:cTn>
                                        <p:tgtEl>
                                          <p:spTgt spid="31"/>
                                        </p:tgtEl>
                                        <p:attrNameLst>
                                          <p:attrName>ppt_x</p:attrName>
                                        </p:attrNameLst>
                                      </p:cBhvr>
                                    </p:anim>
                                    <p:anim from="0" to="-1.0" calcmode="lin" valueType="num">
                                      <p:cBhvr>
                                        <p:cTn id="16" dur="200" decel="50000" autoRev="1" fill="hold">
                                          <p:stCondLst>
                                            <p:cond delay="600"/>
                                          </p:stCondLst>
                                        </p:cTn>
                                        <p:tgtEl>
                                          <p:spTgt spid="31"/>
                                        </p:tgtEl>
                                        <p:attrNameLst>
                                          <p:attrName>xshear</p:attrName>
                                        </p:attrNameLst>
                                      </p:cBhvr>
                                    </p:anim>
                                    <p:animScale>
                                      <p:cBhvr>
                                        <p:cTn id="17" dur="200" decel="100000" autoRev="1" fill="hold">
                                          <p:stCondLst>
                                            <p:cond delay="600"/>
                                          </p:stCondLst>
                                        </p:cTn>
                                        <p:tgtEl>
                                          <p:spTgt spid="31"/>
                                        </p:tgtEl>
                                      </p:cBhvr>
                                      <p:from x="100000" y="100000"/>
                                      <p:to x="80000" y="100000"/>
                                    </p:animScale>
                                    <p:anim by="(#ppt_h/3+#ppt_w*0.1)" calcmode="lin" valueType="num">
                                      <p:cBhvr additive="sum">
                                        <p:cTn id="18" dur="200" decel="100000" autoRev="1" fill="hold">
                                          <p:stCondLst>
                                            <p:cond delay="600"/>
                                          </p:stCondLst>
                                        </p:cTn>
                                        <p:tgtEl>
                                          <p:spTgt spid="31"/>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from="(-#ppt_w/2)" to="(#ppt_x)" calcmode="lin" valueType="num">
                                      <p:cBhvr>
                                        <p:cTn id="29" dur="600" fill="hold">
                                          <p:stCondLst>
                                            <p:cond delay="0"/>
                                          </p:stCondLst>
                                        </p:cTn>
                                        <p:tgtEl>
                                          <p:spTgt spid="27"/>
                                        </p:tgtEl>
                                        <p:attrNameLst>
                                          <p:attrName>ppt_x</p:attrName>
                                        </p:attrNameLst>
                                      </p:cBhvr>
                                    </p:anim>
                                    <p:anim from="0" to="-1.0" calcmode="lin" valueType="num">
                                      <p:cBhvr>
                                        <p:cTn id="30" dur="200" decel="50000" autoRev="1" fill="hold">
                                          <p:stCondLst>
                                            <p:cond delay="600"/>
                                          </p:stCondLst>
                                        </p:cTn>
                                        <p:tgtEl>
                                          <p:spTgt spid="27"/>
                                        </p:tgtEl>
                                        <p:attrNameLst>
                                          <p:attrName>xshear</p:attrName>
                                        </p:attrNameLst>
                                      </p:cBhvr>
                                    </p:anim>
                                    <p:animScale>
                                      <p:cBhvr>
                                        <p:cTn id="31" dur="200" decel="100000" autoRev="1" fill="hold">
                                          <p:stCondLst>
                                            <p:cond delay="600"/>
                                          </p:stCondLst>
                                        </p:cTn>
                                        <p:tgtEl>
                                          <p:spTgt spid="27"/>
                                        </p:tgtEl>
                                      </p:cBhvr>
                                      <p:from x="100000" y="100000"/>
                                      <p:to x="80000" y="100000"/>
                                    </p:animScale>
                                    <p:anim by="(#ppt_h/3+#ppt_w*0.1)" calcmode="lin" valueType="num">
                                      <p:cBhvr additive="sum">
                                        <p:cTn id="32" dur="200" decel="100000" autoRev="1" fill="hold">
                                          <p:stCondLst>
                                            <p:cond delay="600"/>
                                          </p:stCondLst>
                                        </p:cTn>
                                        <p:tgtEl>
                                          <p:spTgt spid="27"/>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from="(-#ppt_w/2)" to="(#ppt_x)" calcmode="lin" valueType="num">
                                      <p:cBhvr>
                                        <p:cTn id="35" dur="600" fill="hold">
                                          <p:stCondLst>
                                            <p:cond delay="0"/>
                                          </p:stCondLst>
                                        </p:cTn>
                                        <p:tgtEl>
                                          <p:spTgt spid="12"/>
                                        </p:tgtEl>
                                        <p:attrNameLst>
                                          <p:attrName>ppt_x</p:attrName>
                                        </p:attrNameLst>
                                      </p:cBhvr>
                                    </p:anim>
                                    <p:anim from="0" to="-1.0" calcmode="lin" valueType="num">
                                      <p:cBhvr>
                                        <p:cTn id="36" dur="200" decel="50000" autoRev="1" fill="hold">
                                          <p:stCondLst>
                                            <p:cond delay="600"/>
                                          </p:stCondLst>
                                        </p:cTn>
                                        <p:tgtEl>
                                          <p:spTgt spid="12"/>
                                        </p:tgtEl>
                                        <p:attrNameLst>
                                          <p:attrName>xshear</p:attrName>
                                        </p:attrNameLst>
                                      </p:cBhvr>
                                    </p:anim>
                                    <p:animScale>
                                      <p:cBhvr>
                                        <p:cTn id="37" dur="200" decel="100000" autoRev="1" fill="hold">
                                          <p:stCondLst>
                                            <p:cond delay="600"/>
                                          </p:stCondLst>
                                        </p:cTn>
                                        <p:tgtEl>
                                          <p:spTgt spid="12"/>
                                        </p:tgtEl>
                                      </p:cBhvr>
                                      <p:from x="100000" y="100000"/>
                                      <p:to x="80000" y="100000"/>
                                    </p:animScale>
                                    <p:anim by="(#ppt_h/3+#ppt_w*0.1)" calcmode="lin" valueType="num">
                                      <p:cBhvr additive="sum">
                                        <p:cTn id="38" dur="200" decel="100000" autoRev="1" fill="hold">
                                          <p:stCondLst>
                                            <p:cond delay="600"/>
                                          </p:stCondLst>
                                        </p:cTn>
                                        <p:tgtEl>
                                          <p:spTgt spid="12"/>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from="(-#ppt_w/2)" to="(#ppt_x)" calcmode="lin" valueType="num">
                                      <p:cBhvr>
                                        <p:cTn id="43" dur="600" fill="hold">
                                          <p:stCondLst>
                                            <p:cond delay="0"/>
                                          </p:stCondLst>
                                        </p:cTn>
                                        <p:tgtEl>
                                          <p:spTgt spid="13"/>
                                        </p:tgtEl>
                                        <p:attrNameLst>
                                          <p:attrName>ppt_x</p:attrName>
                                        </p:attrNameLst>
                                      </p:cBhvr>
                                    </p:anim>
                                    <p:anim from="0" to="-1.0" calcmode="lin" valueType="num">
                                      <p:cBhvr>
                                        <p:cTn id="44" dur="200" decel="50000" autoRev="1" fill="hold">
                                          <p:stCondLst>
                                            <p:cond delay="600"/>
                                          </p:stCondLst>
                                        </p:cTn>
                                        <p:tgtEl>
                                          <p:spTgt spid="13"/>
                                        </p:tgtEl>
                                        <p:attrNameLst>
                                          <p:attrName>xshear</p:attrName>
                                        </p:attrNameLst>
                                      </p:cBhvr>
                                    </p:anim>
                                    <p:animScale>
                                      <p:cBhvr>
                                        <p:cTn id="45" dur="200" decel="100000" autoRev="1" fill="hold">
                                          <p:stCondLst>
                                            <p:cond delay="600"/>
                                          </p:stCondLst>
                                        </p:cTn>
                                        <p:tgtEl>
                                          <p:spTgt spid="13"/>
                                        </p:tgtEl>
                                      </p:cBhvr>
                                      <p:from x="100000" y="100000"/>
                                      <p:to x="80000" y="100000"/>
                                    </p:animScale>
                                    <p:anim by="(#ppt_h/3+#ppt_w*0.1)" calcmode="lin" valueType="num">
                                      <p:cBhvr additive="sum">
                                        <p:cTn id="46" dur="200" decel="100000" autoRev="1" fill="hold">
                                          <p:stCondLst>
                                            <p:cond delay="600"/>
                                          </p:stCondLst>
                                        </p:cTn>
                                        <p:tgtEl>
                                          <p:spTgt spid="13"/>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800" decel="100000"/>
                                        <p:tgtEl>
                                          <p:spTgt spid="8"/>
                                        </p:tgtEl>
                                      </p:cBhvr>
                                    </p:animEffect>
                                    <p:anim calcmode="lin" valueType="num">
                                      <p:cBhvr>
                                        <p:cTn id="62" dur="800" decel="100000" fill="hold"/>
                                        <p:tgtEl>
                                          <p:spTgt spid="8"/>
                                        </p:tgtEl>
                                        <p:attrNameLst>
                                          <p:attrName>style.rotation</p:attrName>
                                        </p:attrNameLst>
                                      </p:cBhvr>
                                      <p:tavLst>
                                        <p:tav tm="0">
                                          <p:val>
                                            <p:fltVal val="-90"/>
                                          </p:val>
                                        </p:tav>
                                        <p:tav tm="100000">
                                          <p:val>
                                            <p:fltVal val="0"/>
                                          </p:val>
                                        </p:tav>
                                      </p:tavLst>
                                    </p:anim>
                                    <p:anim calcmode="lin" valueType="num">
                                      <p:cBhvr>
                                        <p:cTn id="63" dur="800" decel="100000" fill="hold"/>
                                        <p:tgtEl>
                                          <p:spTgt spid="8"/>
                                        </p:tgtEl>
                                        <p:attrNameLst>
                                          <p:attrName>ppt_x</p:attrName>
                                        </p:attrNameLst>
                                      </p:cBhvr>
                                      <p:tavLst>
                                        <p:tav tm="0">
                                          <p:val>
                                            <p:strVal val="#ppt_x+0.4"/>
                                          </p:val>
                                        </p:tav>
                                        <p:tav tm="100000">
                                          <p:val>
                                            <p:strVal val="#ppt_x-0.05"/>
                                          </p:val>
                                        </p:tav>
                                      </p:tavLst>
                                    </p:anim>
                                    <p:anim calcmode="lin" valueType="num">
                                      <p:cBhvr>
                                        <p:cTn id="64" dur="800" decel="100000" fill="hold"/>
                                        <p:tgtEl>
                                          <p:spTgt spid="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800" decel="100000"/>
                                        <p:tgtEl>
                                          <p:spTgt spid="18"/>
                                        </p:tgtEl>
                                      </p:cBhvr>
                                    </p:animEffect>
                                    <p:anim calcmode="lin" valueType="num">
                                      <p:cBhvr>
                                        <p:cTn id="72" dur="800" decel="100000" fill="hold"/>
                                        <p:tgtEl>
                                          <p:spTgt spid="18"/>
                                        </p:tgtEl>
                                        <p:attrNameLst>
                                          <p:attrName>style.rotation</p:attrName>
                                        </p:attrNameLst>
                                      </p:cBhvr>
                                      <p:tavLst>
                                        <p:tav tm="0">
                                          <p:val>
                                            <p:fltVal val="-90"/>
                                          </p:val>
                                        </p:tav>
                                        <p:tav tm="100000">
                                          <p:val>
                                            <p:fltVal val="0"/>
                                          </p:val>
                                        </p:tav>
                                      </p:tavLst>
                                    </p:anim>
                                    <p:anim calcmode="lin" valueType="num">
                                      <p:cBhvr>
                                        <p:cTn id="73" dur="800" decel="100000" fill="hold"/>
                                        <p:tgtEl>
                                          <p:spTgt spid="18"/>
                                        </p:tgtEl>
                                        <p:attrNameLst>
                                          <p:attrName>ppt_x</p:attrName>
                                        </p:attrNameLst>
                                      </p:cBhvr>
                                      <p:tavLst>
                                        <p:tav tm="0">
                                          <p:val>
                                            <p:strVal val="#ppt_x+0.4"/>
                                          </p:val>
                                        </p:tav>
                                        <p:tav tm="100000">
                                          <p:val>
                                            <p:strVal val="#ppt_x-0.05"/>
                                          </p:val>
                                        </p:tav>
                                      </p:tavLst>
                                    </p:anim>
                                    <p:anim calcmode="lin" valueType="num">
                                      <p:cBhvr>
                                        <p:cTn id="74" dur="800" decel="100000" fill="hold"/>
                                        <p:tgtEl>
                                          <p:spTgt spid="1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800" decel="100000"/>
                                        <p:tgtEl>
                                          <p:spTgt spid="19"/>
                                        </p:tgtEl>
                                      </p:cBhvr>
                                    </p:animEffect>
                                    <p:anim calcmode="lin" valueType="num">
                                      <p:cBhvr>
                                        <p:cTn id="82" dur="800" decel="100000" fill="hold"/>
                                        <p:tgtEl>
                                          <p:spTgt spid="19"/>
                                        </p:tgtEl>
                                        <p:attrNameLst>
                                          <p:attrName>style.rotation</p:attrName>
                                        </p:attrNameLst>
                                      </p:cBhvr>
                                      <p:tavLst>
                                        <p:tav tm="0">
                                          <p:val>
                                            <p:fltVal val="-90"/>
                                          </p:val>
                                        </p:tav>
                                        <p:tav tm="100000">
                                          <p:val>
                                            <p:fltVal val="0"/>
                                          </p:val>
                                        </p:tav>
                                      </p:tavLst>
                                    </p:anim>
                                    <p:anim calcmode="lin" valueType="num">
                                      <p:cBhvr>
                                        <p:cTn id="83" dur="800" decel="100000" fill="hold"/>
                                        <p:tgtEl>
                                          <p:spTgt spid="19"/>
                                        </p:tgtEl>
                                        <p:attrNameLst>
                                          <p:attrName>ppt_x</p:attrName>
                                        </p:attrNameLst>
                                      </p:cBhvr>
                                      <p:tavLst>
                                        <p:tav tm="0">
                                          <p:val>
                                            <p:strVal val="#ppt_x+0.4"/>
                                          </p:val>
                                        </p:tav>
                                        <p:tav tm="100000">
                                          <p:val>
                                            <p:strVal val="#ppt_x-0.05"/>
                                          </p:val>
                                        </p:tav>
                                      </p:tavLst>
                                    </p:anim>
                                    <p:anim calcmode="lin" valueType="num">
                                      <p:cBhvr>
                                        <p:cTn id="84" dur="800" decel="100000" fill="hold"/>
                                        <p:tgtEl>
                                          <p:spTgt spid="19"/>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30"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800" decel="100000"/>
                                        <p:tgtEl>
                                          <p:spTgt spid="20"/>
                                        </p:tgtEl>
                                      </p:cBhvr>
                                    </p:animEffect>
                                    <p:anim calcmode="lin" valueType="num">
                                      <p:cBhvr>
                                        <p:cTn id="92" dur="800" decel="100000" fill="hold"/>
                                        <p:tgtEl>
                                          <p:spTgt spid="20"/>
                                        </p:tgtEl>
                                        <p:attrNameLst>
                                          <p:attrName>style.rotation</p:attrName>
                                        </p:attrNameLst>
                                      </p:cBhvr>
                                      <p:tavLst>
                                        <p:tav tm="0">
                                          <p:val>
                                            <p:fltVal val="-90"/>
                                          </p:val>
                                        </p:tav>
                                        <p:tav tm="100000">
                                          <p:val>
                                            <p:fltVal val="0"/>
                                          </p:val>
                                        </p:tav>
                                      </p:tavLst>
                                    </p:anim>
                                    <p:anim calcmode="lin" valueType="num">
                                      <p:cBhvr>
                                        <p:cTn id="93" dur="800" decel="100000" fill="hold"/>
                                        <p:tgtEl>
                                          <p:spTgt spid="20"/>
                                        </p:tgtEl>
                                        <p:attrNameLst>
                                          <p:attrName>ppt_x</p:attrName>
                                        </p:attrNameLst>
                                      </p:cBhvr>
                                      <p:tavLst>
                                        <p:tav tm="0">
                                          <p:val>
                                            <p:strVal val="#ppt_x+0.4"/>
                                          </p:val>
                                        </p:tav>
                                        <p:tav tm="100000">
                                          <p:val>
                                            <p:strVal val="#ppt_x-0.05"/>
                                          </p:val>
                                        </p:tav>
                                      </p:tavLst>
                                    </p:anim>
                                    <p:anim calcmode="lin" valueType="num">
                                      <p:cBhvr>
                                        <p:cTn id="94" dur="800" decel="100000" fill="hold"/>
                                        <p:tgtEl>
                                          <p:spTgt spid="20"/>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 from="(-#ppt_w/2)" to="(#ppt_x)" calcmode="lin" valueType="num">
                                      <p:cBhvr>
                                        <p:cTn id="101" dur="600" fill="hold">
                                          <p:stCondLst>
                                            <p:cond delay="0"/>
                                          </p:stCondLst>
                                        </p:cTn>
                                        <p:tgtEl>
                                          <p:spTgt spid="30"/>
                                        </p:tgtEl>
                                        <p:attrNameLst>
                                          <p:attrName>ppt_x</p:attrName>
                                        </p:attrNameLst>
                                      </p:cBhvr>
                                    </p:anim>
                                    <p:anim from="0" to="-1.0" calcmode="lin" valueType="num">
                                      <p:cBhvr>
                                        <p:cTn id="102" dur="200" decel="50000" autoRev="1" fill="hold">
                                          <p:stCondLst>
                                            <p:cond delay="600"/>
                                          </p:stCondLst>
                                        </p:cTn>
                                        <p:tgtEl>
                                          <p:spTgt spid="30"/>
                                        </p:tgtEl>
                                        <p:attrNameLst>
                                          <p:attrName>xshear</p:attrName>
                                        </p:attrNameLst>
                                      </p:cBhvr>
                                    </p:anim>
                                    <p:animScale>
                                      <p:cBhvr>
                                        <p:cTn id="103" dur="200" decel="100000" autoRev="1" fill="hold">
                                          <p:stCondLst>
                                            <p:cond delay="600"/>
                                          </p:stCondLst>
                                        </p:cTn>
                                        <p:tgtEl>
                                          <p:spTgt spid="30"/>
                                        </p:tgtEl>
                                      </p:cBhvr>
                                      <p:from x="100000" y="100000"/>
                                      <p:to x="80000" y="100000"/>
                                    </p:animScale>
                                    <p:anim by="(#ppt_h/3+#ppt_w*0.1)" calcmode="lin" valueType="num">
                                      <p:cBhvr additive="sum">
                                        <p:cTn id="104" dur="200" decel="100000" autoRev="1" fill="hold">
                                          <p:stCondLst>
                                            <p:cond delay="600"/>
                                          </p:stCondLst>
                                        </p:cTn>
                                        <p:tgtEl>
                                          <p:spTgt spid="30"/>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4" presetClass="entr" presetSubtype="0"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from="(-#ppt_w/2)" to="(#ppt_x)" calcmode="lin" valueType="num">
                                      <p:cBhvr>
                                        <p:cTn id="109" dur="600" fill="hold">
                                          <p:stCondLst>
                                            <p:cond delay="0"/>
                                          </p:stCondLst>
                                        </p:cTn>
                                        <p:tgtEl>
                                          <p:spTgt spid="33"/>
                                        </p:tgtEl>
                                        <p:attrNameLst>
                                          <p:attrName>ppt_x</p:attrName>
                                        </p:attrNameLst>
                                      </p:cBhvr>
                                    </p:anim>
                                    <p:anim from="0" to="-1.0" calcmode="lin" valueType="num">
                                      <p:cBhvr>
                                        <p:cTn id="110" dur="200" decel="50000" autoRev="1" fill="hold">
                                          <p:stCondLst>
                                            <p:cond delay="600"/>
                                          </p:stCondLst>
                                        </p:cTn>
                                        <p:tgtEl>
                                          <p:spTgt spid="33"/>
                                        </p:tgtEl>
                                        <p:attrNameLst>
                                          <p:attrName>xshear</p:attrName>
                                        </p:attrNameLst>
                                      </p:cBhvr>
                                    </p:anim>
                                    <p:animScale>
                                      <p:cBhvr>
                                        <p:cTn id="111" dur="200" decel="100000" autoRev="1" fill="hold">
                                          <p:stCondLst>
                                            <p:cond delay="600"/>
                                          </p:stCondLst>
                                        </p:cTn>
                                        <p:tgtEl>
                                          <p:spTgt spid="33"/>
                                        </p:tgtEl>
                                      </p:cBhvr>
                                      <p:from x="100000" y="100000"/>
                                      <p:to x="80000" y="100000"/>
                                    </p:animScale>
                                    <p:anim by="(#ppt_h/3+#ppt_w*0.1)" calcmode="lin" valueType="num">
                                      <p:cBhvr additive="sum">
                                        <p:cTn id="112" dur="200" decel="100000" autoRev="1" fill="hold">
                                          <p:stCondLst>
                                            <p:cond delay="600"/>
                                          </p:stCondLst>
                                        </p:cTn>
                                        <p:tgtEl>
                                          <p:spTgt spid="33"/>
                                        </p:tgtEl>
                                        <p:attrNameLst>
                                          <p:attrName>ppt_x</p:attrName>
                                        </p:attrNameLst>
                                      </p:cBhvr>
                                    </p:anim>
                                  </p:childTnLst>
                                </p:cTn>
                              </p:par>
                              <p:par>
                                <p:cTn id="113" presetID="34"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from="(-#ppt_w/2)" to="(#ppt_x)" calcmode="lin" valueType="num">
                                      <p:cBhvr>
                                        <p:cTn id="115" dur="600" fill="hold">
                                          <p:stCondLst>
                                            <p:cond delay="0"/>
                                          </p:stCondLst>
                                        </p:cTn>
                                        <p:tgtEl>
                                          <p:spTgt spid="35"/>
                                        </p:tgtEl>
                                        <p:attrNameLst>
                                          <p:attrName>ppt_x</p:attrName>
                                        </p:attrNameLst>
                                      </p:cBhvr>
                                    </p:anim>
                                    <p:anim from="0" to="-1.0" calcmode="lin" valueType="num">
                                      <p:cBhvr>
                                        <p:cTn id="116" dur="200" decel="50000" autoRev="1" fill="hold">
                                          <p:stCondLst>
                                            <p:cond delay="600"/>
                                          </p:stCondLst>
                                        </p:cTn>
                                        <p:tgtEl>
                                          <p:spTgt spid="35"/>
                                        </p:tgtEl>
                                        <p:attrNameLst>
                                          <p:attrName>xshear</p:attrName>
                                        </p:attrNameLst>
                                      </p:cBhvr>
                                    </p:anim>
                                    <p:animScale>
                                      <p:cBhvr>
                                        <p:cTn id="117" dur="200" decel="100000" autoRev="1" fill="hold">
                                          <p:stCondLst>
                                            <p:cond delay="600"/>
                                          </p:stCondLst>
                                        </p:cTn>
                                        <p:tgtEl>
                                          <p:spTgt spid="35"/>
                                        </p:tgtEl>
                                      </p:cBhvr>
                                      <p:from x="100000" y="100000"/>
                                      <p:to x="80000" y="100000"/>
                                    </p:animScale>
                                    <p:anim by="(#ppt_h/3+#ppt_w*0.1)" calcmode="lin" valueType="num">
                                      <p:cBhvr additive="sum">
                                        <p:cTn id="118" dur="200" decel="100000" autoRev="1" fill="hold">
                                          <p:stCondLst>
                                            <p:cond delay="600"/>
                                          </p:stCondLst>
                                        </p:cTn>
                                        <p:tgtEl>
                                          <p:spTgt spid="35"/>
                                        </p:tgtEl>
                                        <p:attrNameLst>
                                          <p:attrName>ppt_x</p:attrName>
                                        </p:attrNameLst>
                                      </p:cBhvr>
                                    </p:anim>
                                  </p:childTnLst>
                                </p:cTn>
                              </p:par>
                              <p:par>
                                <p:cTn id="119" presetID="34" presetClass="entr" presetSubtype="0"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 from="(-#ppt_w/2)" to="(#ppt_x)" calcmode="lin" valueType="num">
                                      <p:cBhvr>
                                        <p:cTn id="121" dur="600" fill="hold">
                                          <p:stCondLst>
                                            <p:cond delay="0"/>
                                          </p:stCondLst>
                                        </p:cTn>
                                        <p:tgtEl>
                                          <p:spTgt spid="7"/>
                                        </p:tgtEl>
                                        <p:attrNameLst>
                                          <p:attrName>ppt_x</p:attrName>
                                        </p:attrNameLst>
                                      </p:cBhvr>
                                    </p:anim>
                                    <p:anim from="0" to="-1.0" calcmode="lin" valueType="num">
                                      <p:cBhvr>
                                        <p:cTn id="122" dur="200" decel="50000" autoRev="1" fill="hold">
                                          <p:stCondLst>
                                            <p:cond delay="600"/>
                                          </p:stCondLst>
                                        </p:cTn>
                                        <p:tgtEl>
                                          <p:spTgt spid="7"/>
                                        </p:tgtEl>
                                        <p:attrNameLst>
                                          <p:attrName>xshear</p:attrName>
                                        </p:attrNameLst>
                                      </p:cBhvr>
                                    </p:anim>
                                    <p:animScale>
                                      <p:cBhvr>
                                        <p:cTn id="123" dur="200" decel="100000" autoRev="1" fill="hold">
                                          <p:stCondLst>
                                            <p:cond delay="600"/>
                                          </p:stCondLst>
                                        </p:cTn>
                                        <p:tgtEl>
                                          <p:spTgt spid="7"/>
                                        </p:tgtEl>
                                      </p:cBhvr>
                                      <p:from x="100000" y="100000"/>
                                      <p:to x="80000" y="100000"/>
                                    </p:animScale>
                                    <p:anim by="(#ppt_h/3+#ppt_w*0.1)" calcmode="lin" valueType="num">
                                      <p:cBhvr additive="sum">
                                        <p:cTn id="124" dur="200" decel="100000" autoRev="1" fill="hold">
                                          <p:stCondLst>
                                            <p:cond delay="600"/>
                                          </p:stCondLst>
                                        </p:cTn>
                                        <p:tgtEl>
                                          <p:spTgt spid="7"/>
                                        </p:tgtEl>
                                        <p:attrNameLst>
                                          <p:attrName>ppt_x</p:attrName>
                                        </p:attrNameLst>
                                      </p:cBhvr>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4" presetClass="entr" presetSubtype="0" fill="hold" nodeType="clickEffect">
                                  <p:stCondLst>
                                    <p:cond delay="0"/>
                                  </p:stCondLst>
                                  <p:childTnLst>
                                    <p:set>
                                      <p:cBhvr>
                                        <p:cTn id="134" dur="1" fill="hold">
                                          <p:stCondLst>
                                            <p:cond delay="0"/>
                                          </p:stCondLst>
                                        </p:cTn>
                                        <p:tgtEl>
                                          <p:spTgt spid="14"/>
                                        </p:tgtEl>
                                        <p:attrNameLst>
                                          <p:attrName>style.visibility</p:attrName>
                                        </p:attrNameLst>
                                      </p:cBhvr>
                                      <p:to>
                                        <p:strVal val="visible"/>
                                      </p:to>
                                    </p:set>
                                    <p:anim from="(-#ppt_w/2)" to="(#ppt_x)" calcmode="lin" valueType="num">
                                      <p:cBhvr>
                                        <p:cTn id="135" dur="600" fill="hold">
                                          <p:stCondLst>
                                            <p:cond delay="0"/>
                                          </p:stCondLst>
                                        </p:cTn>
                                        <p:tgtEl>
                                          <p:spTgt spid="14"/>
                                        </p:tgtEl>
                                        <p:attrNameLst>
                                          <p:attrName>ppt_x</p:attrName>
                                        </p:attrNameLst>
                                      </p:cBhvr>
                                    </p:anim>
                                    <p:anim from="0" to="-1.0" calcmode="lin" valueType="num">
                                      <p:cBhvr>
                                        <p:cTn id="136" dur="200" decel="50000" autoRev="1" fill="hold">
                                          <p:stCondLst>
                                            <p:cond delay="600"/>
                                          </p:stCondLst>
                                        </p:cTn>
                                        <p:tgtEl>
                                          <p:spTgt spid="14"/>
                                        </p:tgtEl>
                                        <p:attrNameLst>
                                          <p:attrName>xshear</p:attrName>
                                        </p:attrNameLst>
                                      </p:cBhvr>
                                    </p:anim>
                                    <p:animScale>
                                      <p:cBhvr>
                                        <p:cTn id="137" dur="200" decel="100000" autoRev="1" fill="hold">
                                          <p:stCondLst>
                                            <p:cond delay="600"/>
                                          </p:stCondLst>
                                        </p:cTn>
                                        <p:tgtEl>
                                          <p:spTgt spid="14"/>
                                        </p:tgtEl>
                                      </p:cBhvr>
                                      <p:from x="100000" y="100000"/>
                                      <p:to x="80000" y="100000"/>
                                    </p:animScale>
                                    <p:anim by="(#ppt_h/3+#ppt_w*0.1)" calcmode="lin" valueType="num">
                                      <p:cBhvr additive="sum">
                                        <p:cTn id="138" dur="200" decel="100000" autoRev="1" fill="hold">
                                          <p:stCondLst>
                                            <p:cond delay="600"/>
                                          </p:stCondLst>
                                        </p:cTn>
                                        <p:tgtEl>
                                          <p:spTgt spid="14"/>
                                        </p:tgtEl>
                                        <p:attrNameLst>
                                          <p:attrName>ppt_x</p:attrName>
                                        </p:attrNameLst>
                                      </p:cBhvr>
                                    </p:anim>
                                  </p:childTnLst>
                                </p:cTn>
                              </p:par>
                              <p:par>
                                <p:cTn id="139" presetID="34" presetClass="entr" presetSubtype="0" fill="hold" nodeType="withEffect">
                                  <p:stCondLst>
                                    <p:cond delay="0"/>
                                  </p:stCondLst>
                                  <p:childTnLst>
                                    <p:set>
                                      <p:cBhvr>
                                        <p:cTn id="140" dur="1" fill="hold">
                                          <p:stCondLst>
                                            <p:cond delay="0"/>
                                          </p:stCondLst>
                                        </p:cTn>
                                        <p:tgtEl>
                                          <p:spTgt spid="28"/>
                                        </p:tgtEl>
                                        <p:attrNameLst>
                                          <p:attrName>style.visibility</p:attrName>
                                        </p:attrNameLst>
                                      </p:cBhvr>
                                      <p:to>
                                        <p:strVal val="visible"/>
                                      </p:to>
                                    </p:set>
                                    <p:anim from="(-#ppt_w/2)" to="(#ppt_x)" calcmode="lin" valueType="num">
                                      <p:cBhvr>
                                        <p:cTn id="141" dur="600" fill="hold">
                                          <p:stCondLst>
                                            <p:cond delay="0"/>
                                          </p:stCondLst>
                                        </p:cTn>
                                        <p:tgtEl>
                                          <p:spTgt spid="28"/>
                                        </p:tgtEl>
                                        <p:attrNameLst>
                                          <p:attrName>ppt_x</p:attrName>
                                        </p:attrNameLst>
                                      </p:cBhvr>
                                    </p:anim>
                                    <p:anim from="0" to="-1.0" calcmode="lin" valueType="num">
                                      <p:cBhvr>
                                        <p:cTn id="142" dur="200" decel="50000" autoRev="1" fill="hold">
                                          <p:stCondLst>
                                            <p:cond delay="600"/>
                                          </p:stCondLst>
                                        </p:cTn>
                                        <p:tgtEl>
                                          <p:spTgt spid="28"/>
                                        </p:tgtEl>
                                        <p:attrNameLst>
                                          <p:attrName>xshear</p:attrName>
                                        </p:attrNameLst>
                                      </p:cBhvr>
                                    </p:anim>
                                    <p:animScale>
                                      <p:cBhvr>
                                        <p:cTn id="143" dur="200" decel="100000" autoRev="1" fill="hold">
                                          <p:stCondLst>
                                            <p:cond delay="600"/>
                                          </p:stCondLst>
                                        </p:cTn>
                                        <p:tgtEl>
                                          <p:spTgt spid="28"/>
                                        </p:tgtEl>
                                      </p:cBhvr>
                                      <p:from x="100000" y="100000"/>
                                      <p:to x="80000" y="100000"/>
                                    </p:animScale>
                                    <p:anim by="(#ppt_h/3+#ppt_w*0.1)" calcmode="lin" valueType="num">
                                      <p:cBhvr additive="sum">
                                        <p:cTn id="144" dur="200" decel="100000" autoRev="1" fill="hold">
                                          <p:stCondLst>
                                            <p:cond delay="600"/>
                                          </p:stCondLst>
                                        </p:cTn>
                                        <p:tgtEl>
                                          <p:spTgt spid="28"/>
                                        </p:tgtEl>
                                        <p:attrNameLst>
                                          <p:attrName>ppt_x</p:attrName>
                                        </p:attrNameLst>
                                      </p:cBhvr>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800" decel="100000"/>
                                        <p:tgtEl>
                                          <p:spTgt spid="16"/>
                                        </p:tgtEl>
                                      </p:cBhvr>
                                    </p:animEffect>
                                    <p:anim calcmode="lin" valueType="num">
                                      <p:cBhvr>
                                        <p:cTn id="150" dur="800" decel="100000" fill="hold"/>
                                        <p:tgtEl>
                                          <p:spTgt spid="16"/>
                                        </p:tgtEl>
                                        <p:attrNameLst>
                                          <p:attrName>style.rotation</p:attrName>
                                        </p:attrNameLst>
                                      </p:cBhvr>
                                      <p:tavLst>
                                        <p:tav tm="0">
                                          <p:val>
                                            <p:fltVal val="-90"/>
                                          </p:val>
                                        </p:tav>
                                        <p:tav tm="100000">
                                          <p:val>
                                            <p:fltVal val="0"/>
                                          </p:val>
                                        </p:tav>
                                      </p:tavLst>
                                    </p:anim>
                                    <p:anim calcmode="lin" valueType="num">
                                      <p:cBhvr>
                                        <p:cTn id="151" dur="800" decel="100000" fill="hold"/>
                                        <p:tgtEl>
                                          <p:spTgt spid="16"/>
                                        </p:tgtEl>
                                        <p:attrNameLst>
                                          <p:attrName>ppt_x</p:attrName>
                                        </p:attrNameLst>
                                      </p:cBhvr>
                                      <p:tavLst>
                                        <p:tav tm="0">
                                          <p:val>
                                            <p:strVal val="#ppt_x+0.4"/>
                                          </p:val>
                                        </p:tav>
                                        <p:tav tm="100000">
                                          <p:val>
                                            <p:strVal val="#ppt_x-0.05"/>
                                          </p:val>
                                        </p:tav>
                                      </p:tavLst>
                                    </p:anim>
                                    <p:anim calcmode="lin" valueType="num">
                                      <p:cBhvr>
                                        <p:cTn id="152" dur="800" decel="100000" fill="hold"/>
                                        <p:tgtEl>
                                          <p:spTgt spid="16"/>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0" presetClass="entr" presetSubtype="0" fill="hold" nodeType="click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800" decel="100000"/>
                                        <p:tgtEl>
                                          <p:spTgt spid="17"/>
                                        </p:tgtEl>
                                      </p:cBhvr>
                                    </p:animEffect>
                                    <p:anim calcmode="lin" valueType="num">
                                      <p:cBhvr>
                                        <p:cTn id="160" dur="800" decel="100000" fill="hold"/>
                                        <p:tgtEl>
                                          <p:spTgt spid="17"/>
                                        </p:tgtEl>
                                        <p:attrNameLst>
                                          <p:attrName>style.rotation</p:attrName>
                                        </p:attrNameLst>
                                      </p:cBhvr>
                                      <p:tavLst>
                                        <p:tav tm="0">
                                          <p:val>
                                            <p:fltVal val="-90"/>
                                          </p:val>
                                        </p:tav>
                                        <p:tav tm="100000">
                                          <p:val>
                                            <p:fltVal val="0"/>
                                          </p:val>
                                        </p:tav>
                                      </p:tavLst>
                                    </p:anim>
                                    <p:anim calcmode="lin" valueType="num">
                                      <p:cBhvr>
                                        <p:cTn id="161" dur="800" decel="100000" fill="hold"/>
                                        <p:tgtEl>
                                          <p:spTgt spid="17"/>
                                        </p:tgtEl>
                                        <p:attrNameLst>
                                          <p:attrName>ppt_x</p:attrName>
                                        </p:attrNameLst>
                                      </p:cBhvr>
                                      <p:tavLst>
                                        <p:tav tm="0">
                                          <p:val>
                                            <p:strVal val="#ppt_x+0.4"/>
                                          </p:val>
                                        </p:tav>
                                        <p:tav tm="100000">
                                          <p:val>
                                            <p:strVal val="#ppt_x-0.05"/>
                                          </p:val>
                                        </p:tav>
                                      </p:tavLst>
                                    </p:anim>
                                    <p:anim calcmode="lin" valueType="num">
                                      <p:cBhvr>
                                        <p:cTn id="162" dur="800" decel="100000" fill="hold"/>
                                        <p:tgtEl>
                                          <p:spTgt spid="1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0" presetClass="entr" presetSubtype="0" fill="hold"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800" decel="100000"/>
                                        <p:tgtEl>
                                          <p:spTgt spid="15"/>
                                        </p:tgtEl>
                                      </p:cBhvr>
                                    </p:animEffect>
                                    <p:anim calcmode="lin" valueType="num">
                                      <p:cBhvr>
                                        <p:cTn id="170" dur="800" decel="100000" fill="hold"/>
                                        <p:tgtEl>
                                          <p:spTgt spid="15"/>
                                        </p:tgtEl>
                                        <p:attrNameLst>
                                          <p:attrName>style.rotation</p:attrName>
                                        </p:attrNameLst>
                                      </p:cBhvr>
                                      <p:tavLst>
                                        <p:tav tm="0">
                                          <p:val>
                                            <p:fltVal val="-90"/>
                                          </p:val>
                                        </p:tav>
                                        <p:tav tm="100000">
                                          <p:val>
                                            <p:fltVal val="0"/>
                                          </p:val>
                                        </p:tav>
                                      </p:tavLst>
                                    </p:anim>
                                    <p:anim calcmode="lin" valueType="num">
                                      <p:cBhvr>
                                        <p:cTn id="171" dur="800" decel="100000" fill="hold"/>
                                        <p:tgtEl>
                                          <p:spTgt spid="15"/>
                                        </p:tgtEl>
                                        <p:attrNameLst>
                                          <p:attrName>ppt_x</p:attrName>
                                        </p:attrNameLst>
                                      </p:cBhvr>
                                      <p:tavLst>
                                        <p:tav tm="0">
                                          <p:val>
                                            <p:strVal val="#ppt_x+0.4"/>
                                          </p:val>
                                        </p:tav>
                                        <p:tav tm="100000">
                                          <p:val>
                                            <p:strVal val="#ppt_x-0.05"/>
                                          </p:val>
                                        </p:tav>
                                      </p:tavLst>
                                    </p:anim>
                                    <p:anim calcmode="lin" valueType="num">
                                      <p:cBhvr>
                                        <p:cTn id="172" dur="800" decel="100000" fill="hold"/>
                                        <p:tgtEl>
                                          <p:spTgt spid="15"/>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75" presetID="30" presetClass="entr" presetSubtype="0" fill="hold" nodeType="withEffect">
                                  <p:stCondLst>
                                    <p:cond delay="0"/>
                                  </p:stCondLst>
                                  <p:childTnLst>
                                    <p:set>
                                      <p:cBhvr>
                                        <p:cTn id="176" dur="1" fill="hold">
                                          <p:stCondLst>
                                            <p:cond delay="0"/>
                                          </p:stCondLst>
                                        </p:cTn>
                                        <p:tgtEl>
                                          <p:spTgt spid="29"/>
                                        </p:tgtEl>
                                        <p:attrNameLst>
                                          <p:attrName>style.visibility</p:attrName>
                                        </p:attrNameLst>
                                      </p:cBhvr>
                                      <p:to>
                                        <p:strVal val="visible"/>
                                      </p:to>
                                    </p:set>
                                    <p:animEffect transition="in" filter="fade">
                                      <p:cBhvr>
                                        <p:cTn id="177" dur="800" decel="100000"/>
                                        <p:tgtEl>
                                          <p:spTgt spid="29"/>
                                        </p:tgtEl>
                                      </p:cBhvr>
                                    </p:animEffect>
                                    <p:anim calcmode="lin" valueType="num">
                                      <p:cBhvr>
                                        <p:cTn id="178" dur="800" decel="100000" fill="hold"/>
                                        <p:tgtEl>
                                          <p:spTgt spid="29"/>
                                        </p:tgtEl>
                                        <p:attrNameLst>
                                          <p:attrName>style.rotation</p:attrName>
                                        </p:attrNameLst>
                                      </p:cBhvr>
                                      <p:tavLst>
                                        <p:tav tm="0">
                                          <p:val>
                                            <p:fltVal val="-90"/>
                                          </p:val>
                                        </p:tav>
                                        <p:tav tm="100000">
                                          <p:val>
                                            <p:fltVal val="0"/>
                                          </p:val>
                                        </p:tav>
                                      </p:tavLst>
                                    </p:anim>
                                    <p:anim calcmode="lin" valueType="num">
                                      <p:cBhvr>
                                        <p:cTn id="179" dur="800" decel="100000" fill="hold"/>
                                        <p:tgtEl>
                                          <p:spTgt spid="29"/>
                                        </p:tgtEl>
                                        <p:attrNameLst>
                                          <p:attrName>ppt_x</p:attrName>
                                        </p:attrNameLst>
                                      </p:cBhvr>
                                      <p:tavLst>
                                        <p:tav tm="0">
                                          <p:val>
                                            <p:strVal val="#ppt_x+0.4"/>
                                          </p:val>
                                        </p:tav>
                                        <p:tav tm="100000">
                                          <p:val>
                                            <p:strVal val="#ppt_x-0.05"/>
                                          </p:val>
                                        </p:tav>
                                      </p:tavLst>
                                    </p:anim>
                                    <p:anim calcmode="lin" valueType="num">
                                      <p:cBhvr>
                                        <p:cTn id="180" dur="800" decel="100000" fill="hold"/>
                                        <p:tgtEl>
                                          <p:spTgt spid="29"/>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30" presetClass="entr" presetSubtype="0" fill="hold" nodeType="click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fade">
                                      <p:cBhvr>
                                        <p:cTn id="187" dur="800" decel="100000"/>
                                        <p:tgtEl>
                                          <p:spTgt spid="21"/>
                                        </p:tgtEl>
                                      </p:cBhvr>
                                    </p:animEffect>
                                    <p:anim calcmode="lin" valueType="num">
                                      <p:cBhvr>
                                        <p:cTn id="188" dur="800" decel="100000" fill="hold"/>
                                        <p:tgtEl>
                                          <p:spTgt spid="21"/>
                                        </p:tgtEl>
                                        <p:attrNameLst>
                                          <p:attrName>style.rotation</p:attrName>
                                        </p:attrNameLst>
                                      </p:cBhvr>
                                      <p:tavLst>
                                        <p:tav tm="0">
                                          <p:val>
                                            <p:fltVal val="-90"/>
                                          </p:val>
                                        </p:tav>
                                        <p:tav tm="100000">
                                          <p:val>
                                            <p:fltVal val="0"/>
                                          </p:val>
                                        </p:tav>
                                      </p:tavLst>
                                    </p:anim>
                                    <p:anim calcmode="lin" valueType="num">
                                      <p:cBhvr>
                                        <p:cTn id="189" dur="800" decel="100000" fill="hold"/>
                                        <p:tgtEl>
                                          <p:spTgt spid="21"/>
                                        </p:tgtEl>
                                        <p:attrNameLst>
                                          <p:attrName>ppt_x</p:attrName>
                                        </p:attrNameLst>
                                      </p:cBhvr>
                                      <p:tavLst>
                                        <p:tav tm="0">
                                          <p:val>
                                            <p:strVal val="#ppt_x+0.4"/>
                                          </p:val>
                                        </p:tav>
                                        <p:tav tm="100000">
                                          <p:val>
                                            <p:strVal val="#ppt_x-0.05"/>
                                          </p:val>
                                        </p:tav>
                                      </p:tavLst>
                                    </p:anim>
                                    <p:anim calcmode="lin" valueType="num">
                                      <p:cBhvr>
                                        <p:cTn id="190" dur="800" decel="100000" fill="hold"/>
                                        <p:tgtEl>
                                          <p:spTgt spid="21"/>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0" presetClass="entr" presetSubtype="0" fill="hold" nodeType="clickEffect">
                                  <p:stCondLst>
                                    <p:cond delay="0"/>
                                  </p:stCondLst>
                                  <p:childTnLst>
                                    <p:set>
                                      <p:cBhvr>
                                        <p:cTn id="196" dur="1" fill="hold">
                                          <p:stCondLst>
                                            <p:cond delay="0"/>
                                          </p:stCondLst>
                                        </p:cTn>
                                        <p:tgtEl>
                                          <p:spTgt spid="22"/>
                                        </p:tgtEl>
                                        <p:attrNameLst>
                                          <p:attrName>style.visibility</p:attrName>
                                        </p:attrNameLst>
                                      </p:cBhvr>
                                      <p:to>
                                        <p:strVal val="visible"/>
                                      </p:to>
                                    </p:set>
                                    <p:animEffect transition="in" filter="fade">
                                      <p:cBhvr>
                                        <p:cTn id="197" dur="800" decel="100000"/>
                                        <p:tgtEl>
                                          <p:spTgt spid="22"/>
                                        </p:tgtEl>
                                      </p:cBhvr>
                                    </p:animEffect>
                                    <p:anim calcmode="lin" valueType="num">
                                      <p:cBhvr>
                                        <p:cTn id="198" dur="800" decel="100000" fill="hold"/>
                                        <p:tgtEl>
                                          <p:spTgt spid="22"/>
                                        </p:tgtEl>
                                        <p:attrNameLst>
                                          <p:attrName>style.rotation</p:attrName>
                                        </p:attrNameLst>
                                      </p:cBhvr>
                                      <p:tavLst>
                                        <p:tav tm="0">
                                          <p:val>
                                            <p:fltVal val="-90"/>
                                          </p:val>
                                        </p:tav>
                                        <p:tav tm="100000">
                                          <p:val>
                                            <p:fltVal val="0"/>
                                          </p:val>
                                        </p:tav>
                                      </p:tavLst>
                                    </p:anim>
                                    <p:anim calcmode="lin" valueType="num">
                                      <p:cBhvr>
                                        <p:cTn id="199" dur="800" decel="100000" fill="hold"/>
                                        <p:tgtEl>
                                          <p:spTgt spid="22"/>
                                        </p:tgtEl>
                                        <p:attrNameLst>
                                          <p:attrName>ppt_x</p:attrName>
                                        </p:attrNameLst>
                                      </p:cBhvr>
                                      <p:tavLst>
                                        <p:tav tm="0">
                                          <p:val>
                                            <p:strVal val="#ppt_x+0.4"/>
                                          </p:val>
                                        </p:tav>
                                        <p:tav tm="100000">
                                          <p:val>
                                            <p:strVal val="#ppt_x-0.05"/>
                                          </p:val>
                                        </p:tav>
                                      </p:tavLst>
                                    </p:anim>
                                    <p:anim calcmode="lin" valueType="num">
                                      <p:cBhvr>
                                        <p:cTn id="200" dur="800" decel="100000" fill="hold"/>
                                        <p:tgtEl>
                                          <p:spTgt spid="22"/>
                                        </p:tgtEl>
                                        <p:attrNameLst>
                                          <p:attrName>ppt_y</p:attrName>
                                        </p:attrNameLst>
                                      </p:cBhvr>
                                      <p:tavLst>
                                        <p:tav tm="0">
                                          <p:val>
                                            <p:strVal val="#ppt_y-0.4"/>
                                          </p:val>
                                        </p:tav>
                                        <p:tav tm="100000">
                                          <p:val>
                                            <p:strVal val="#ppt_y+0.1"/>
                                          </p:val>
                                        </p:tav>
                                      </p:tavLst>
                                    </p:anim>
                                    <p:anim calcmode="lin" valueType="num">
                                      <p:cBhvr>
                                        <p:cTn id="20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0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187626" y="620688"/>
            <a:ext cx="6768752" cy="3744416"/>
          </a:xfrm>
          <a:prstGeom prst="rect">
            <a:avLst/>
          </a:pr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d-ID">
              <a:solidFill>
                <a:srgbClr val="FFFFFF"/>
              </a:solidFill>
            </a:endParaRPr>
          </a:p>
        </p:txBody>
      </p:sp>
      <p:sp>
        <p:nvSpPr>
          <p:cNvPr id="50" name="Rectangle 49"/>
          <p:cNvSpPr/>
          <p:nvPr/>
        </p:nvSpPr>
        <p:spPr>
          <a:xfrm>
            <a:off x="4179894" y="1066874"/>
            <a:ext cx="457200" cy="4343401"/>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51"/>
          <p:cNvGrpSpPr/>
          <p:nvPr/>
        </p:nvGrpSpPr>
        <p:grpSpPr>
          <a:xfrm>
            <a:off x="1752640" y="486724"/>
            <a:ext cx="936875" cy="6066476"/>
            <a:chOff x="1752600" y="486724"/>
            <a:chExt cx="936875" cy="6066476"/>
          </a:xfrm>
        </p:grpSpPr>
        <p:sp>
          <p:nvSpPr>
            <p:cNvPr id="7" name="Rectangle 6"/>
            <p:cNvSpPr/>
            <p:nvPr/>
          </p:nvSpPr>
          <p:spPr>
            <a:xfrm rot="378431">
              <a:off x="2232275" y="486724"/>
              <a:ext cx="457200" cy="598326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17526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grpSp>
        <p:nvGrpSpPr>
          <p:cNvPr id="3" name="Group 52"/>
          <p:cNvGrpSpPr/>
          <p:nvPr/>
        </p:nvGrpSpPr>
        <p:grpSpPr>
          <a:xfrm>
            <a:off x="6342786" y="508415"/>
            <a:ext cx="896214" cy="6044793"/>
            <a:chOff x="6342786" y="508407"/>
            <a:chExt cx="896214" cy="6044793"/>
          </a:xfrm>
        </p:grpSpPr>
        <p:sp>
          <p:nvSpPr>
            <p:cNvPr id="8" name="Rectangle 7"/>
            <p:cNvSpPr/>
            <p:nvPr/>
          </p:nvSpPr>
          <p:spPr>
            <a:xfrm rot="21259376">
              <a:off x="6342786" y="508407"/>
              <a:ext cx="457200" cy="596059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6477000" y="63246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Rectangle 11"/>
          <p:cNvSpPr/>
          <p:nvPr/>
        </p:nvSpPr>
        <p:spPr>
          <a:xfrm>
            <a:off x="1295400" y="764704"/>
            <a:ext cx="6553200" cy="3456384"/>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3200" dirty="0" smtClean="0">
              <a:solidFill>
                <a:prstClr val="white"/>
              </a:solidFill>
              <a:latin typeface="Arial Rounded MT Bold" pitchFamily="34" charset="0"/>
            </a:endParaRPr>
          </a:p>
          <a:p>
            <a:pPr algn="ctr" fontAlgn="auto">
              <a:spcBef>
                <a:spcPts val="0"/>
              </a:spcBef>
              <a:spcAft>
                <a:spcPts val="600"/>
              </a:spcAft>
            </a:pPr>
            <a:endParaRPr lang="en-US" sz="3200" dirty="0" smtClean="0">
              <a:solidFill>
                <a:prstClr val="white"/>
              </a:solidFill>
              <a:latin typeface="Arial Rounded MT Bold" pitchFamily="34" charset="0"/>
            </a:endParaRPr>
          </a:p>
          <a:p>
            <a:pPr algn="ctr" fontAlgn="auto">
              <a:spcBef>
                <a:spcPts val="0"/>
              </a:spcBef>
              <a:spcAft>
                <a:spcPts val="600"/>
              </a:spcAft>
            </a:pPr>
            <a:r>
              <a:rPr lang="en-US" sz="4000" b="1" dirty="0" smtClean="0">
                <a:solidFill>
                  <a:prstClr val="white"/>
                </a:solidFill>
                <a:latin typeface="Arial Rounded MT Bold" pitchFamily="34" charset="0"/>
              </a:rPr>
              <a:t>PUBLIKASI</a:t>
            </a:r>
            <a:endParaRPr lang="en-US" sz="3200" b="1" dirty="0" smtClean="0">
              <a:solidFill>
                <a:prstClr val="white"/>
              </a:solidFill>
              <a:latin typeface="Arial Rounded MT Bold" pitchFamily="34" charset="0"/>
            </a:endParaRPr>
          </a:p>
          <a:p>
            <a:pPr algn="ctr" fontAlgn="auto">
              <a:spcBef>
                <a:spcPts val="0"/>
              </a:spcBef>
              <a:spcAft>
                <a:spcPts val="0"/>
              </a:spcAft>
            </a:pPr>
            <a:endParaRPr lang="en-US" sz="2000" dirty="0" smtClean="0">
              <a:solidFill>
                <a:prstClr val="white"/>
              </a:solidFill>
              <a:latin typeface="Arial Rounded MT Bold" pitchFamily="34" charset="0"/>
            </a:endParaRPr>
          </a:p>
          <a:p>
            <a:pPr algn="ctr" fontAlgn="auto">
              <a:spcBef>
                <a:spcPts val="0"/>
              </a:spcBef>
              <a:spcAft>
                <a:spcPts val="0"/>
              </a:spcAft>
            </a:pPr>
            <a:endParaRPr lang="id-ID" sz="2000" dirty="0">
              <a:solidFill>
                <a:prstClr val="white"/>
              </a:solidFill>
              <a:latin typeface="Arial Rounded MT Bold" pitchFamily="34" charset="0"/>
            </a:endParaRPr>
          </a:p>
        </p:txBody>
      </p:sp>
      <p:grpSp>
        <p:nvGrpSpPr>
          <p:cNvPr id="4" name="Group 14"/>
          <p:cNvGrpSpPr>
            <a:grpSpLocks/>
          </p:cNvGrpSpPr>
          <p:nvPr/>
        </p:nvGrpSpPr>
        <p:grpSpPr bwMode="auto">
          <a:xfrm>
            <a:off x="6876256" y="5301282"/>
            <a:ext cx="585788" cy="1095375"/>
            <a:chOff x="4659" y="345"/>
            <a:chExt cx="369" cy="690"/>
          </a:xfrm>
        </p:grpSpPr>
        <p:sp>
          <p:nvSpPr>
            <p:cNvPr id="15"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6"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7"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8"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9"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0"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1"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2"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3"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4"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5"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6"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7"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28"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5" name="Group 29"/>
          <p:cNvGrpSpPr>
            <a:grpSpLocks/>
          </p:cNvGrpSpPr>
          <p:nvPr/>
        </p:nvGrpSpPr>
        <p:grpSpPr bwMode="auto">
          <a:xfrm>
            <a:off x="7380349" y="4725144"/>
            <a:ext cx="1109663" cy="1219200"/>
            <a:chOff x="4896" y="0"/>
            <a:chExt cx="699" cy="768"/>
          </a:xfrm>
        </p:grpSpPr>
        <p:sp>
          <p:nvSpPr>
            <p:cNvPr id="30"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6" name="Group 31"/>
            <p:cNvGrpSpPr>
              <a:grpSpLocks/>
            </p:cNvGrpSpPr>
            <p:nvPr/>
          </p:nvGrpSpPr>
          <p:grpSpPr bwMode="auto">
            <a:xfrm>
              <a:off x="4992" y="0"/>
              <a:ext cx="603" cy="718"/>
              <a:chOff x="5011" y="188"/>
              <a:chExt cx="603" cy="718"/>
            </a:xfrm>
          </p:grpSpPr>
          <p:sp>
            <p:nvSpPr>
              <p:cNvPr id="32"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3"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4"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5"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6"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7"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8"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39"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0"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1"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2"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3"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4"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5"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6"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47"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48"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51" name="Rectangle 50"/>
          <p:cNvSpPr/>
          <p:nvPr/>
        </p:nvSpPr>
        <p:spPr>
          <a:xfrm>
            <a:off x="4038600" y="5334000"/>
            <a:ext cx="762000" cy="228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1" name="Group 14"/>
          <p:cNvGrpSpPr>
            <a:grpSpLocks/>
          </p:cNvGrpSpPr>
          <p:nvPr/>
        </p:nvGrpSpPr>
        <p:grpSpPr bwMode="auto">
          <a:xfrm>
            <a:off x="4572001" y="4509194"/>
            <a:ext cx="585788" cy="1095375"/>
            <a:chOff x="4659" y="345"/>
            <a:chExt cx="369" cy="690"/>
          </a:xfrm>
        </p:grpSpPr>
        <p:sp>
          <p:nvSpPr>
            <p:cNvPr id="52"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3"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4"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5"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56"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7"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8"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59"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0"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1"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2"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3"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4"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65"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13" name="Group 29"/>
          <p:cNvGrpSpPr>
            <a:grpSpLocks/>
          </p:cNvGrpSpPr>
          <p:nvPr/>
        </p:nvGrpSpPr>
        <p:grpSpPr bwMode="auto">
          <a:xfrm>
            <a:off x="4932077" y="4221088"/>
            <a:ext cx="1109663" cy="1219200"/>
            <a:chOff x="4896" y="0"/>
            <a:chExt cx="699" cy="768"/>
          </a:xfrm>
        </p:grpSpPr>
        <p:sp>
          <p:nvSpPr>
            <p:cNvPr id="67"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14" name="Group 31"/>
            <p:cNvGrpSpPr>
              <a:grpSpLocks/>
            </p:cNvGrpSpPr>
            <p:nvPr/>
          </p:nvGrpSpPr>
          <p:grpSpPr bwMode="auto">
            <a:xfrm>
              <a:off x="4992" y="0"/>
              <a:ext cx="603" cy="718"/>
              <a:chOff x="5011" y="188"/>
              <a:chExt cx="603" cy="718"/>
            </a:xfrm>
          </p:grpSpPr>
          <p:sp>
            <p:nvSpPr>
              <p:cNvPr id="69"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0"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1"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2"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3"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4"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5"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6"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7"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8"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79"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0"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1"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2"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3"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4"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85"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grpSp>
        <p:nvGrpSpPr>
          <p:cNvPr id="29" name="Group 14"/>
          <p:cNvGrpSpPr>
            <a:grpSpLocks/>
          </p:cNvGrpSpPr>
          <p:nvPr/>
        </p:nvGrpSpPr>
        <p:grpSpPr bwMode="auto">
          <a:xfrm>
            <a:off x="2411761" y="5373290"/>
            <a:ext cx="585788" cy="1095375"/>
            <a:chOff x="4659" y="345"/>
            <a:chExt cx="369" cy="690"/>
          </a:xfrm>
        </p:grpSpPr>
        <p:sp>
          <p:nvSpPr>
            <p:cNvPr id="87" name="Freeform 15"/>
            <p:cNvSpPr>
              <a:spLocks/>
            </p:cNvSpPr>
            <p:nvPr/>
          </p:nvSpPr>
          <p:spPr bwMode="auto">
            <a:xfrm>
              <a:off x="4708" y="602"/>
              <a:ext cx="310" cy="414"/>
            </a:xfrm>
            <a:custGeom>
              <a:avLst/>
              <a:gdLst/>
              <a:ahLst/>
              <a:cxnLst>
                <a:cxn ang="0">
                  <a:pos x="265" y="528"/>
                </a:cxn>
                <a:cxn ang="0">
                  <a:pos x="110" y="521"/>
                </a:cxn>
                <a:cxn ang="0">
                  <a:pos x="36" y="436"/>
                </a:cxn>
                <a:cxn ang="0">
                  <a:pos x="147" y="460"/>
                </a:cxn>
                <a:cxn ang="0">
                  <a:pos x="65" y="352"/>
                </a:cxn>
                <a:cxn ang="0">
                  <a:pos x="46" y="159"/>
                </a:cxn>
                <a:cxn ang="0">
                  <a:pos x="93" y="190"/>
                </a:cxn>
                <a:cxn ang="0">
                  <a:pos x="147" y="228"/>
                </a:cxn>
                <a:cxn ang="0">
                  <a:pos x="147" y="183"/>
                </a:cxn>
                <a:cxn ang="0">
                  <a:pos x="147" y="90"/>
                </a:cxn>
                <a:cxn ang="0">
                  <a:pos x="211" y="136"/>
                </a:cxn>
                <a:cxn ang="0">
                  <a:pos x="311" y="152"/>
                </a:cxn>
                <a:cxn ang="0">
                  <a:pos x="357" y="98"/>
                </a:cxn>
                <a:cxn ang="0">
                  <a:pos x="385" y="144"/>
                </a:cxn>
                <a:cxn ang="0">
                  <a:pos x="393" y="228"/>
                </a:cxn>
                <a:cxn ang="0">
                  <a:pos x="484" y="259"/>
                </a:cxn>
                <a:cxn ang="0">
                  <a:pos x="521" y="174"/>
                </a:cxn>
                <a:cxn ang="0">
                  <a:pos x="603" y="0"/>
                </a:cxn>
                <a:cxn ang="0">
                  <a:pos x="649" y="82"/>
                </a:cxn>
                <a:cxn ang="0">
                  <a:pos x="649" y="159"/>
                </a:cxn>
                <a:cxn ang="0">
                  <a:pos x="786" y="183"/>
                </a:cxn>
                <a:cxn ang="0">
                  <a:pos x="850" y="90"/>
                </a:cxn>
                <a:cxn ang="0">
                  <a:pos x="932" y="144"/>
                </a:cxn>
                <a:cxn ang="0">
                  <a:pos x="923" y="221"/>
                </a:cxn>
                <a:cxn ang="0">
                  <a:pos x="832" y="305"/>
                </a:cxn>
                <a:cxn ang="0">
                  <a:pos x="923" y="313"/>
                </a:cxn>
                <a:cxn ang="0">
                  <a:pos x="923" y="390"/>
                </a:cxn>
                <a:cxn ang="0">
                  <a:pos x="814" y="436"/>
                </a:cxn>
                <a:cxn ang="0">
                  <a:pos x="860" y="474"/>
                </a:cxn>
                <a:cxn ang="0">
                  <a:pos x="904" y="521"/>
                </a:cxn>
                <a:cxn ang="0">
                  <a:pos x="822" y="551"/>
                </a:cxn>
                <a:cxn ang="0">
                  <a:pos x="658" y="551"/>
                </a:cxn>
                <a:cxn ang="0">
                  <a:pos x="768" y="643"/>
                </a:cxn>
                <a:cxn ang="0">
                  <a:pos x="795" y="744"/>
                </a:cxn>
                <a:cxn ang="0">
                  <a:pos x="667" y="667"/>
                </a:cxn>
                <a:cxn ang="0">
                  <a:pos x="667" y="767"/>
                </a:cxn>
                <a:cxn ang="0">
                  <a:pos x="667" y="828"/>
                </a:cxn>
                <a:cxn ang="0">
                  <a:pos x="582" y="828"/>
                </a:cxn>
                <a:cxn ang="0">
                  <a:pos x="511" y="713"/>
                </a:cxn>
                <a:cxn ang="0">
                  <a:pos x="475" y="782"/>
                </a:cxn>
                <a:cxn ang="0">
                  <a:pos x="457" y="728"/>
                </a:cxn>
                <a:cxn ang="0">
                  <a:pos x="357" y="782"/>
                </a:cxn>
                <a:cxn ang="0">
                  <a:pos x="357" y="674"/>
                </a:cxn>
                <a:cxn ang="0">
                  <a:pos x="257" y="706"/>
                </a:cxn>
                <a:cxn ang="0">
                  <a:pos x="0" y="736"/>
                </a:cxn>
                <a:cxn ang="0">
                  <a:pos x="74" y="659"/>
                </a:cxn>
                <a:cxn ang="0">
                  <a:pos x="265" y="528"/>
                </a:cxn>
              </a:cxnLst>
              <a:rect l="0" t="0" r="r" b="b"/>
              <a:pathLst>
                <a:path w="932" h="828">
                  <a:moveTo>
                    <a:pt x="265" y="528"/>
                  </a:moveTo>
                  <a:lnTo>
                    <a:pt x="110" y="521"/>
                  </a:lnTo>
                  <a:lnTo>
                    <a:pt x="36" y="436"/>
                  </a:lnTo>
                  <a:lnTo>
                    <a:pt x="147" y="460"/>
                  </a:lnTo>
                  <a:lnTo>
                    <a:pt x="65" y="352"/>
                  </a:lnTo>
                  <a:lnTo>
                    <a:pt x="46" y="159"/>
                  </a:lnTo>
                  <a:lnTo>
                    <a:pt x="93" y="190"/>
                  </a:lnTo>
                  <a:lnTo>
                    <a:pt x="147" y="228"/>
                  </a:lnTo>
                  <a:lnTo>
                    <a:pt x="147" y="183"/>
                  </a:lnTo>
                  <a:lnTo>
                    <a:pt x="147" y="90"/>
                  </a:lnTo>
                  <a:lnTo>
                    <a:pt x="211" y="136"/>
                  </a:lnTo>
                  <a:lnTo>
                    <a:pt x="311" y="152"/>
                  </a:lnTo>
                  <a:lnTo>
                    <a:pt x="357" y="98"/>
                  </a:lnTo>
                  <a:lnTo>
                    <a:pt x="385" y="144"/>
                  </a:lnTo>
                  <a:lnTo>
                    <a:pt x="393" y="228"/>
                  </a:lnTo>
                  <a:lnTo>
                    <a:pt x="484" y="259"/>
                  </a:lnTo>
                  <a:lnTo>
                    <a:pt x="521" y="174"/>
                  </a:lnTo>
                  <a:lnTo>
                    <a:pt x="603" y="0"/>
                  </a:lnTo>
                  <a:lnTo>
                    <a:pt x="649" y="82"/>
                  </a:lnTo>
                  <a:lnTo>
                    <a:pt x="649" y="159"/>
                  </a:lnTo>
                  <a:lnTo>
                    <a:pt x="786" y="183"/>
                  </a:lnTo>
                  <a:lnTo>
                    <a:pt x="850" y="90"/>
                  </a:lnTo>
                  <a:lnTo>
                    <a:pt x="932" y="144"/>
                  </a:lnTo>
                  <a:lnTo>
                    <a:pt x="923" y="221"/>
                  </a:lnTo>
                  <a:lnTo>
                    <a:pt x="832" y="305"/>
                  </a:lnTo>
                  <a:lnTo>
                    <a:pt x="923" y="313"/>
                  </a:lnTo>
                  <a:lnTo>
                    <a:pt x="923" y="390"/>
                  </a:lnTo>
                  <a:lnTo>
                    <a:pt x="814" y="436"/>
                  </a:lnTo>
                  <a:lnTo>
                    <a:pt x="860" y="474"/>
                  </a:lnTo>
                  <a:lnTo>
                    <a:pt x="904" y="521"/>
                  </a:lnTo>
                  <a:lnTo>
                    <a:pt x="822" y="551"/>
                  </a:lnTo>
                  <a:lnTo>
                    <a:pt x="658" y="551"/>
                  </a:lnTo>
                  <a:lnTo>
                    <a:pt x="768" y="643"/>
                  </a:lnTo>
                  <a:lnTo>
                    <a:pt x="795" y="744"/>
                  </a:lnTo>
                  <a:lnTo>
                    <a:pt x="667" y="667"/>
                  </a:lnTo>
                  <a:lnTo>
                    <a:pt x="667" y="767"/>
                  </a:lnTo>
                  <a:lnTo>
                    <a:pt x="667" y="828"/>
                  </a:lnTo>
                  <a:lnTo>
                    <a:pt x="582" y="828"/>
                  </a:lnTo>
                  <a:lnTo>
                    <a:pt x="511" y="713"/>
                  </a:lnTo>
                  <a:lnTo>
                    <a:pt x="475" y="782"/>
                  </a:lnTo>
                  <a:lnTo>
                    <a:pt x="457" y="728"/>
                  </a:lnTo>
                  <a:lnTo>
                    <a:pt x="357" y="782"/>
                  </a:lnTo>
                  <a:lnTo>
                    <a:pt x="357" y="674"/>
                  </a:lnTo>
                  <a:lnTo>
                    <a:pt x="257" y="706"/>
                  </a:lnTo>
                  <a:lnTo>
                    <a:pt x="0" y="736"/>
                  </a:lnTo>
                  <a:lnTo>
                    <a:pt x="74" y="659"/>
                  </a:lnTo>
                  <a:lnTo>
                    <a:pt x="265" y="528"/>
                  </a:lnTo>
                  <a:close/>
                </a:path>
              </a:pathLst>
            </a:custGeom>
            <a:solidFill>
              <a:srgbClr val="289EE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8" name="Freeform 16"/>
            <p:cNvSpPr>
              <a:spLocks/>
            </p:cNvSpPr>
            <p:nvPr/>
          </p:nvSpPr>
          <p:spPr bwMode="auto">
            <a:xfrm>
              <a:off x="4760" y="724"/>
              <a:ext cx="204" cy="196"/>
            </a:xfrm>
            <a:custGeom>
              <a:avLst/>
              <a:gdLst/>
              <a:ahLst/>
              <a:cxnLst>
                <a:cxn ang="0">
                  <a:pos x="365" y="57"/>
                </a:cxn>
                <a:cxn ang="0">
                  <a:pos x="483" y="0"/>
                </a:cxn>
                <a:cxn ang="0">
                  <a:pos x="483" y="77"/>
                </a:cxn>
                <a:cxn ang="0">
                  <a:pos x="567" y="31"/>
                </a:cxn>
                <a:cxn ang="0">
                  <a:pos x="567" y="85"/>
                </a:cxn>
                <a:cxn ang="0">
                  <a:pos x="493" y="169"/>
                </a:cxn>
                <a:cxn ang="0">
                  <a:pos x="603" y="123"/>
                </a:cxn>
                <a:cxn ang="0">
                  <a:pos x="557" y="200"/>
                </a:cxn>
                <a:cxn ang="0">
                  <a:pos x="612" y="230"/>
                </a:cxn>
                <a:cxn ang="0">
                  <a:pos x="557" y="246"/>
                </a:cxn>
                <a:cxn ang="0">
                  <a:pos x="495" y="288"/>
                </a:cxn>
                <a:cxn ang="0">
                  <a:pos x="439" y="307"/>
                </a:cxn>
                <a:cxn ang="0">
                  <a:pos x="475" y="385"/>
                </a:cxn>
                <a:cxn ang="0">
                  <a:pos x="393" y="361"/>
                </a:cxn>
                <a:cxn ang="0">
                  <a:pos x="328" y="277"/>
                </a:cxn>
                <a:cxn ang="0">
                  <a:pos x="328" y="354"/>
                </a:cxn>
                <a:cxn ang="0">
                  <a:pos x="273" y="392"/>
                </a:cxn>
                <a:cxn ang="0">
                  <a:pos x="273" y="307"/>
                </a:cxn>
                <a:cxn ang="0">
                  <a:pos x="183" y="377"/>
                </a:cxn>
                <a:cxn ang="0">
                  <a:pos x="109" y="385"/>
                </a:cxn>
                <a:cxn ang="0">
                  <a:pos x="201" y="293"/>
                </a:cxn>
                <a:cxn ang="0">
                  <a:pos x="0" y="216"/>
                </a:cxn>
                <a:cxn ang="0">
                  <a:pos x="137" y="185"/>
                </a:cxn>
                <a:cxn ang="0">
                  <a:pos x="36" y="85"/>
                </a:cxn>
                <a:cxn ang="0">
                  <a:pos x="118" y="99"/>
                </a:cxn>
                <a:cxn ang="0">
                  <a:pos x="118" y="7"/>
                </a:cxn>
                <a:cxn ang="0">
                  <a:pos x="229" y="123"/>
                </a:cxn>
                <a:cxn ang="0">
                  <a:pos x="237" y="54"/>
                </a:cxn>
                <a:cxn ang="0">
                  <a:pos x="308" y="50"/>
                </a:cxn>
                <a:cxn ang="0">
                  <a:pos x="365" y="57"/>
                </a:cxn>
              </a:cxnLst>
              <a:rect l="0" t="0" r="r" b="b"/>
              <a:pathLst>
                <a:path w="612" h="392">
                  <a:moveTo>
                    <a:pt x="365" y="57"/>
                  </a:moveTo>
                  <a:lnTo>
                    <a:pt x="483" y="0"/>
                  </a:lnTo>
                  <a:lnTo>
                    <a:pt x="483" y="77"/>
                  </a:lnTo>
                  <a:lnTo>
                    <a:pt x="567" y="31"/>
                  </a:lnTo>
                  <a:lnTo>
                    <a:pt x="567" y="85"/>
                  </a:lnTo>
                  <a:lnTo>
                    <a:pt x="493" y="169"/>
                  </a:lnTo>
                  <a:lnTo>
                    <a:pt x="603" y="123"/>
                  </a:lnTo>
                  <a:lnTo>
                    <a:pt x="557" y="200"/>
                  </a:lnTo>
                  <a:lnTo>
                    <a:pt x="612" y="230"/>
                  </a:lnTo>
                  <a:lnTo>
                    <a:pt x="557" y="246"/>
                  </a:lnTo>
                  <a:lnTo>
                    <a:pt x="495" y="288"/>
                  </a:lnTo>
                  <a:lnTo>
                    <a:pt x="439" y="307"/>
                  </a:lnTo>
                  <a:lnTo>
                    <a:pt x="475" y="385"/>
                  </a:lnTo>
                  <a:lnTo>
                    <a:pt x="393" y="361"/>
                  </a:lnTo>
                  <a:lnTo>
                    <a:pt x="328" y="277"/>
                  </a:lnTo>
                  <a:lnTo>
                    <a:pt x="328" y="354"/>
                  </a:lnTo>
                  <a:lnTo>
                    <a:pt x="273" y="392"/>
                  </a:lnTo>
                  <a:lnTo>
                    <a:pt x="273" y="307"/>
                  </a:lnTo>
                  <a:lnTo>
                    <a:pt x="183" y="377"/>
                  </a:lnTo>
                  <a:lnTo>
                    <a:pt x="109" y="385"/>
                  </a:lnTo>
                  <a:lnTo>
                    <a:pt x="201" y="293"/>
                  </a:lnTo>
                  <a:lnTo>
                    <a:pt x="0" y="216"/>
                  </a:lnTo>
                  <a:lnTo>
                    <a:pt x="137" y="185"/>
                  </a:lnTo>
                  <a:lnTo>
                    <a:pt x="36" y="85"/>
                  </a:lnTo>
                  <a:lnTo>
                    <a:pt x="118" y="99"/>
                  </a:lnTo>
                  <a:lnTo>
                    <a:pt x="118" y="7"/>
                  </a:lnTo>
                  <a:lnTo>
                    <a:pt x="229" y="123"/>
                  </a:lnTo>
                  <a:lnTo>
                    <a:pt x="237" y="54"/>
                  </a:lnTo>
                  <a:lnTo>
                    <a:pt x="308" y="50"/>
                  </a:lnTo>
                  <a:lnTo>
                    <a:pt x="365" y="57"/>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89" name="Freeform 17"/>
            <p:cNvSpPr>
              <a:spLocks/>
            </p:cNvSpPr>
            <p:nvPr/>
          </p:nvSpPr>
          <p:spPr bwMode="auto">
            <a:xfrm>
              <a:off x="4819" y="758"/>
              <a:ext cx="114" cy="142"/>
            </a:xfrm>
            <a:custGeom>
              <a:avLst/>
              <a:gdLst/>
              <a:ahLst/>
              <a:cxnLst>
                <a:cxn ang="0">
                  <a:pos x="64" y="175"/>
                </a:cxn>
                <a:cxn ang="0">
                  <a:pos x="0" y="115"/>
                </a:cxn>
                <a:cxn ang="0">
                  <a:pos x="71" y="127"/>
                </a:cxn>
                <a:cxn ang="0">
                  <a:pos x="71" y="55"/>
                </a:cxn>
                <a:cxn ang="0">
                  <a:pos x="85" y="0"/>
                </a:cxn>
                <a:cxn ang="0">
                  <a:pos x="121" y="67"/>
                </a:cxn>
                <a:cxn ang="0">
                  <a:pos x="164" y="12"/>
                </a:cxn>
                <a:cxn ang="0">
                  <a:pos x="164" y="79"/>
                </a:cxn>
                <a:cxn ang="0">
                  <a:pos x="242" y="31"/>
                </a:cxn>
                <a:cxn ang="0">
                  <a:pos x="321" y="25"/>
                </a:cxn>
                <a:cxn ang="0">
                  <a:pos x="229" y="73"/>
                </a:cxn>
                <a:cxn ang="0">
                  <a:pos x="229" y="139"/>
                </a:cxn>
                <a:cxn ang="0">
                  <a:pos x="314" y="109"/>
                </a:cxn>
                <a:cxn ang="0">
                  <a:pos x="292" y="157"/>
                </a:cxn>
                <a:cxn ang="0">
                  <a:pos x="343" y="163"/>
                </a:cxn>
                <a:cxn ang="0">
                  <a:pos x="256" y="187"/>
                </a:cxn>
                <a:cxn ang="0">
                  <a:pos x="321" y="283"/>
                </a:cxn>
                <a:cxn ang="0">
                  <a:pos x="229" y="235"/>
                </a:cxn>
                <a:cxn ang="0">
                  <a:pos x="229" y="265"/>
                </a:cxn>
                <a:cxn ang="0">
                  <a:pos x="164" y="229"/>
                </a:cxn>
                <a:cxn ang="0">
                  <a:pos x="164" y="175"/>
                </a:cxn>
                <a:cxn ang="0">
                  <a:pos x="107" y="235"/>
                </a:cxn>
                <a:cxn ang="0">
                  <a:pos x="36" y="253"/>
                </a:cxn>
                <a:cxn ang="0">
                  <a:pos x="64" y="175"/>
                </a:cxn>
              </a:cxnLst>
              <a:rect l="0" t="0" r="r" b="b"/>
              <a:pathLst>
                <a:path w="343" h="283">
                  <a:moveTo>
                    <a:pt x="64" y="175"/>
                  </a:moveTo>
                  <a:lnTo>
                    <a:pt x="0" y="115"/>
                  </a:lnTo>
                  <a:lnTo>
                    <a:pt x="71" y="127"/>
                  </a:lnTo>
                  <a:lnTo>
                    <a:pt x="71" y="55"/>
                  </a:lnTo>
                  <a:lnTo>
                    <a:pt x="85" y="0"/>
                  </a:lnTo>
                  <a:lnTo>
                    <a:pt x="121" y="67"/>
                  </a:lnTo>
                  <a:lnTo>
                    <a:pt x="164" y="12"/>
                  </a:lnTo>
                  <a:lnTo>
                    <a:pt x="164" y="79"/>
                  </a:lnTo>
                  <a:lnTo>
                    <a:pt x="242" y="31"/>
                  </a:lnTo>
                  <a:lnTo>
                    <a:pt x="321" y="25"/>
                  </a:lnTo>
                  <a:lnTo>
                    <a:pt x="229" y="73"/>
                  </a:lnTo>
                  <a:lnTo>
                    <a:pt x="229" y="139"/>
                  </a:lnTo>
                  <a:lnTo>
                    <a:pt x="314" y="109"/>
                  </a:lnTo>
                  <a:lnTo>
                    <a:pt x="292" y="157"/>
                  </a:lnTo>
                  <a:lnTo>
                    <a:pt x="343" y="163"/>
                  </a:lnTo>
                  <a:lnTo>
                    <a:pt x="256" y="187"/>
                  </a:lnTo>
                  <a:lnTo>
                    <a:pt x="321" y="283"/>
                  </a:lnTo>
                  <a:lnTo>
                    <a:pt x="229" y="235"/>
                  </a:lnTo>
                  <a:lnTo>
                    <a:pt x="229" y="265"/>
                  </a:lnTo>
                  <a:lnTo>
                    <a:pt x="164" y="229"/>
                  </a:lnTo>
                  <a:lnTo>
                    <a:pt x="164" y="175"/>
                  </a:lnTo>
                  <a:lnTo>
                    <a:pt x="107" y="235"/>
                  </a:lnTo>
                  <a:lnTo>
                    <a:pt x="36" y="253"/>
                  </a:lnTo>
                  <a:lnTo>
                    <a:pt x="64" y="175"/>
                  </a:lnTo>
                  <a:close/>
                </a:path>
              </a:pathLst>
            </a:custGeom>
            <a:solidFill>
              <a:srgbClr val="99FF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0" name="Rectangle 18"/>
            <p:cNvSpPr>
              <a:spLocks noChangeArrowheads="1"/>
            </p:cNvSpPr>
            <p:nvPr/>
          </p:nvSpPr>
          <p:spPr bwMode="auto">
            <a:xfrm>
              <a:off x="4659" y="872"/>
              <a:ext cx="76" cy="32"/>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91" name="Freeform 19"/>
            <p:cNvSpPr>
              <a:spLocks/>
            </p:cNvSpPr>
            <p:nvPr/>
          </p:nvSpPr>
          <p:spPr bwMode="auto">
            <a:xfrm>
              <a:off x="4857" y="533"/>
              <a:ext cx="6" cy="186"/>
            </a:xfrm>
            <a:custGeom>
              <a:avLst/>
              <a:gdLst/>
              <a:ahLst/>
              <a:cxnLst>
                <a:cxn ang="0">
                  <a:pos x="9" y="372"/>
                </a:cxn>
                <a:cxn ang="0">
                  <a:pos x="0" y="0"/>
                </a:cxn>
                <a:cxn ang="0">
                  <a:pos x="19" y="78"/>
                </a:cxn>
                <a:cxn ang="0">
                  <a:pos x="19" y="287"/>
                </a:cxn>
                <a:cxn ang="0">
                  <a:pos x="9" y="372"/>
                </a:cxn>
              </a:cxnLst>
              <a:rect l="0" t="0" r="r" b="b"/>
              <a:pathLst>
                <a:path w="19" h="372">
                  <a:moveTo>
                    <a:pt x="9" y="372"/>
                  </a:moveTo>
                  <a:lnTo>
                    <a:pt x="0" y="0"/>
                  </a:lnTo>
                  <a:lnTo>
                    <a:pt x="19" y="78"/>
                  </a:lnTo>
                  <a:lnTo>
                    <a:pt x="19" y="287"/>
                  </a:lnTo>
                  <a:lnTo>
                    <a:pt x="9" y="372"/>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2" name="Freeform 20"/>
            <p:cNvSpPr>
              <a:spLocks/>
            </p:cNvSpPr>
            <p:nvPr/>
          </p:nvSpPr>
          <p:spPr bwMode="auto">
            <a:xfrm>
              <a:off x="4925" y="490"/>
              <a:ext cx="64" cy="217"/>
            </a:xfrm>
            <a:custGeom>
              <a:avLst/>
              <a:gdLst/>
              <a:ahLst/>
              <a:cxnLst>
                <a:cxn ang="0">
                  <a:pos x="0" y="434"/>
                </a:cxn>
                <a:cxn ang="0">
                  <a:pos x="194" y="0"/>
                </a:cxn>
                <a:cxn ang="0">
                  <a:pos x="157" y="125"/>
                </a:cxn>
                <a:cxn ang="0">
                  <a:pos x="56" y="372"/>
                </a:cxn>
                <a:cxn ang="0">
                  <a:pos x="0" y="434"/>
                </a:cxn>
              </a:cxnLst>
              <a:rect l="0" t="0" r="r" b="b"/>
              <a:pathLst>
                <a:path w="194" h="434">
                  <a:moveTo>
                    <a:pt x="0" y="434"/>
                  </a:moveTo>
                  <a:lnTo>
                    <a:pt x="194" y="0"/>
                  </a:lnTo>
                  <a:lnTo>
                    <a:pt x="157" y="125"/>
                  </a:lnTo>
                  <a:lnTo>
                    <a:pt x="56" y="372"/>
                  </a:lnTo>
                  <a:lnTo>
                    <a:pt x="0" y="43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3" name="Freeform 21"/>
            <p:cNvSpPr>
              <a:spLocks/>
            </p:cNvSpPr>
            <p:nvPr/>
          </p:nvSpPr>
          <p:spPr bwMode="auto">
            <a:xfrm>
              <a:off x="4706" y="623"/>
              <a:ext cx="83" cy="92"/>
            </a:xfrm>
            <a:custGeom>
              <a:avLst/>
              <a:gdLst/>
              <a:ahLst/>
              <a:cxnLst>
                <a:cxn ang="0">
                  <a:pos x="250" y="185"/>
                </a:cxn>
                <a:cxn ang="0">
                  <a:pos x="0" y="0"/>
                </a:cxn>
                <a:cxn ang="0">
                  <a:pos x="37" y="36"/>
                </a:cxn>
                <a:cxn ang="0">
                  <a:pos x="175" y="154"/>
                </a:cxn>
                <a:cxn ang="0">
                  <a:pos x="250" y="185"/>
                </a:cxn>
              </a:cxnLst>
              <a:rect l="0" t="0" r="r" b="b"/>
              <a:pathLst>
                <a:path w="250" h="185">
                  <a:moveTo>
                    <a:pt x="250" y="185"/>
                  </a:moveTo>
                  <a:lnTo>
                    <a:pt x="0" y="0"/>
                  </a:lnTo>
                  <a:lnTo>
                    <a:pt x="37" y="36"/>
                  </a:lnTo>
                  <a:lnTo>
                    <a:pt x="175" y="154"/>
                  </a:lnTo>
                  <a:lnTo>
                    <a:pt x="250" y="18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4" name="Freeform 22"/>
            <p:cNvSpPr>
              <a:spLocks/>
            </p:cNvSpPr>
            <p:nvPr/>
          </p:nvSpPr>
          <p:spPr bwMode="auto">
            <a:xfrm>
              <a:off x="4731" y="443"/>
              <a:ext cx="61" cy="180"/>
            </a:xfrm>
            <a:custGeom>
              <a:avLst/>
              <a:gdLst/>
              <a:ahLst/>
              <a:cxnLst>
                <a:cxn ang="0">
                  <a:pos x="100" y="218"/>
                </a:cxn>
                <a:cxn ang="0">
                  <a:pos x="0" y="0"/>
                </a:cxn>
                <a:cxn ang="0">
                  <a:pos x="35" y="77"/>
                </a:cxn>
                <a:cxn ang="0">
                  <a:pos x="92" y="133"/>
                </a:cxn>
                <a:cxn ang="0">
                  <a:pos x="184" y="358"/>
                </a:cxn>
                <a:cxn ang="0">
                  <a:pos x="100" y="218"/>
                </a:cxn>
              </a:cxnLst>
              <a:rect l="0" t="0" r="r" b="b"/>
              <a:pathLst>
                <a:path w="184" h="358">
                  <a:moveTo>
                    <a:pt x="100" y="218"/>
                  </a:moveTo>
                  <a:lnTo>
                    <a:pt x="0" y="0"/>
                  </a:lnTo>
                  <a:lnTo>
                    <a:pt x="35" y="77"/>
                  </a:lnTo>
                  <a:lnTo>
                    <a:pt x="92" y="133"/>
                  </a:lnTo>
                  <a:lnTo>
                    <a:pt x="184" y="358"/>
                  </a:lnTo>
                  <a:lnTo>
                    <a:pt x="100" y="218"/>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5" name="Freeform 23"/>
            <p:cNvSpPr>
              <a:spLocks/>
            </p:cNvSpPr>
            <p:nvPr/>
          </p:nvSpPr>
          <p:spPr bwMode="auto">
            <a:xfrm>
              <a:off x="4958" y="471"/>
              <a:ext cx="16" cy="20"/>
            </a:xfrm>
            <a:custGeom>
              <a:avLst/>
              <a:gdLst/>
              <a:ahLst/>
              <a:cxnLst>
                <a:cxn ang="0">
                  <a:pos x="16" y="0"/>
                </a:cxn>
                <a:cxn ang="0">
                  <a:pos x="0" y="40"/>
                </a:cxn>
                <a:cxn ang="0">
                  <a:pos x="47" y="40"/>
                </a:cxn>
                <a:cxn ang="0">
                  <a:pos x="16" y="0"/>
                </a:cxn>
              </a:cxnLst>
              <a:rect l="0" t="0" r="r" b="b"/>
              <a:pathLst>
                <a:path w="47" h="40">
                  <a:moveTo>
                    <a:pt x="16" y="0"/>
                  </a:moveTo>
                  <a:lnTo>
                    <a:pt x="0" y="40"/>
                  </a:lnTo>
                  <a:lnTo>
                    <a:pt x="47" y="40"/>
                  </a:lnTo>
                  <a:lnTo>
                    <a:pt x="16"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6" name="Freeform 24"/>
            <p:cNvSpPr>
              <a:spLocks/>
            </p:cNvSpPr>
            <p:nvPr/>
          </p:nvSpPr>
          <p:spPr bwMode="auto">
            <a:xfrm>
              <a:off x="5011" y="617"/>
              <a:ext cx="17" cy="19"/>
            </a:xfrm>
            <a:custGeom>
              <a:avLst/>
              <a:gdLst/>
              <a:ahLst/>
              <a:cxnLst>
                <a:cxn ang="0">
                  <a:pos x="0" y="0"/>
                </a:cxn>
                <a:cxn ang="0">
                  <a:pos x="0" y="39"/>
                </a:cxn>
                <a:cxn ang="0">
                  <a:pos x="51" y="39"/>
                </a:cxn>
                <a:cxn ang="0">
                  <a:pos x="0" y="0"/>
                </a:cxn>
              </a:cxnLst>
              <a:rect l="0" t="0" r="r" b="b"/>
              <a:pathLst>
                <a:path w="51" h="39">
                  <a:moveTo>
                    <a:pt x="0" y="0"/>
                  </a:moveTo>
                  <a:lnTo>
                    <a:pt x="0" y="39"/>
                  </a:lnTo>
                  <a:lnTo>
                    <a:pt x="51" y="39"/>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7" name="Freeform 25"/>
            <p:cNvSpPr>
              <a:spLocks/>
            </p:cNvSpPr>
            <p:nvPr/>
          </p:nvSpPr>
          <p:spPr bwMode="auto">
            <a:xfrm>
              <a:off x="4748" y="345"/>
              <a:ext cx="17" cy="42"/>
            </a:xfrm>
            <a:custGeom>
              <a:avLst/>
              <a:gdLst/>
              <a:ahLst/>
              <a:cxnLst>
                <a:cxn ang="0">
                  <a:pos x="23" y="0"/>
                </a:cxn>
                <a:cxn ang="0">
                  <a:pos x="0" y="84"/>
                </a:cxn>
                <a:cxn ang="0">
                  <a:pos x="53" y="54"/>
                </a:cxn>
                <a:cxn ang="0">
                  <a:pos x="23" y="0"/>
                </a:cxn>
              </a:cxnLst>
              <a:rect l="0" t="0" r="r" b="b"/>
              <a:pathLst>
                <a:path w="53" h="84">
                  <a:moveTo>
                    <a:pt x="23" y="0"/>
                  </a:moveTo>
                  <a:lnTo>
                    <a:pt x="0" y="84"/>
                  </a:lnTo>
                  <a:lnTo>
                    <a:pt x="53" y="54"/>
                  </a:lnTo>
                  <a:lnTo>
                    <a:pt x="23"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8" name="Freeform 26"/>
            <p:cNvSpPr>
              <a:spLocks/>
            </p:cNvSpPr>
            <p:nvPr/>
          </p:nvSpPr>
          <p:spPr bwMode="auto">
            <a:xfrm>
              <a:off x="4814" y="518"/>
              <a:ext cx="12" cy="24"/>
            </a:xfrm>
            <a:custGeom>
              <a:avLst/>
              <a:gdLst/>
              <a:ahLst/>
              <a:cxnLst>
                <a:cxn ang="0">
                  <a:pos x="8" y="0"/>
                </a:cxn>
                <a:cxn ang="0">
                  <a:pos x="0" y="45"/>
                </a:cxn>
                <a:cxn ang="0">
                  <a:pos x="36" y="49"/>
                </a:cxn>
                <a:cxn ang="0">
                  <a:pos x="8" y="0"/>
                </a:cxn>
              </a:cxnLst>
              <a:rect l="0" t="0" r="r" b="b"/>
              <a:pathLst>
                <a:path w="36" h="49">
                  <a:moveTo>
                    <a:pt x="8" y="0"/>
                  </a:moveTo>
                  <a:lnTo>
                    <a:pt x="0" y="45"/>
                  </a:lnTo>
                  <a:lnTo>
                    <a:pt x="36" y="49"/>
                  </a:lnTo>
                  <a:lnTo>
                    <a:pt x="8"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99" name="Freeform 27"/>
            <p:cNvSpPr>
              <a:spLocks/>
            </p:cNvSpPr>
            <p:nvPr/>
          </p:nvSpPr>
          <p:spPr bwMode="auto">
            <a:xfrm>
              <a:off x="4677" y="564"/>
              <a:ext cx="20" cy="30"/>
            </a:xfrm>
            <a:custGeom>
              <a:avLst/>
              <a:gdLst/>
              <a:ahLst/>
              <a:cxnLst>
                <a:cxn ang="0">
                  <a:pos x="0" y="0"/>
                </a:cxn>
                <a:cxn ang="0">
                  <a:pos x="6" y="60"/>
                </a:cxn>
                <a:cxn ang="0">
                  <a:pos x="59" y="0"/>
                </a:cxn>
                <a:cxn ang="0">
                  <a:pos x="0" y="0"/>
                </a:cxn>
              </a:cxnLst>
              <a:rect l="0" t="0" r="r" b="b"/>
              <a:pathLst>
                <a:path w="59" h="60">
                  <a:moveTo>
                    <a:pt x="0" y="0"/>
                  </a:moveTo>
                  <a:lnTo>
                    <a:pt x="6" y="60"/>
                  </a:lnTo>
                  <a:lnTo>
                    <a:pt x="59" y="0"/>
                  </a:lnTo>
                  <a:lnTo>
                    <a:pt x="0" y="0"/>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0" name="Freeform 28"/>
            <p:cNvSpPr>
              <a:spLocks/>
            </p:cNvSpPr>
            <p:nvPr/>
          </p:nvSpPr>
          <p:spPr bwMode="auto">
            <a:xfrm>
              <a:off x="4958" y="1005"/>
              <a:ext cx="20" cy="30"/>
            </a:xfrm>
            <a:custGeom>
              <a:avLst/>
              <a:gdLst/>
              <a:ahLst/>
              <a:cxnLst>
                <a:cxn ang="0">
                  <a:pos x="0" y="0"/>
                </a:cxn>
                <a:cxn ang="0">
                  <a:pos x="0" y="61"/>
                </a:cxn>
                <a:cxn ang="0">
                  <a:pos x="60" y="61"/>
                </a:cxn>
                <a:cxn ang="0">
                  <a:pos x="0" y="0"/>
                </a:cxn>
              </a:cxnLst>
              <a:rect l="0" t="0" r="r" b="b"/>
              <a:pathLst>
                <a:path w="60" h="61">
                  <a:moveTo>
                    <a:pt x="0" y="0"/>
                  </a:moveTo>
                  <a:lnTo>
                    <a:pt x="0" y="61"/>
                  </a:lnTo>
                  <a:lnTo>
                    <a:pt x="60" y="61"/>
                  </a:lnTo>
                  <a:lnTo>
                    <a:pt x="0"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nvGrpSpPr>
          <p:cNvPr id="31" name="Group 29"/>
          <p:cNvGrpSpPr>
            <a:grpSpLocks/>
          </p:cNvGrpSpPr>
          <p:nvPr/>
        </p:nvGrpSpPr>
        <p:grpSpPr bwMode="auto">
          <a:xfrm>
            <a:off x="2792800" y="5068410"/>
            <a:ext cx="1109663" cy="1219200"/>
            <a:chOff x="4896" y="0"/>
            <a:chExt cx="699" cy="768"/>
          </a:xfrm>
        </p:grpSpPr>
        <p:sp>
          <p:nvSpPr>
            <p:cNvPr id="102" name="Freeform 30"/>
            <p:cNvSpPr>
              <a:spLocks/>
            </p:cNvSpPr>
            <p:nvPr/>
          </p:nvSpPr>
          <p:spPr bwMode="auto">
            <a:xfrm>
              <a:off x="4896" y="624"/>
              <a:ext cx="181" cy="144"/>
            </a:xfrm>
            <a:custGeom>
              <a:avLst/>
              <a:gdLst/>
              <a:ahLst/>
              <a:cxnLst>
                <a:cxn ang="0">
                  <a:pos x="542" y="48"/>
                </a:cxn>
                <a:cxn ang="0">
                  <a:pos x="477" y="0"/>
                </a:cxn>
                <a:cxn ang="0">
                  <a:pos x="0" y="282"/>
                </a:cxn>
                <a:cxn ang="0">
                  <a:pos x="28" y="288"/>
                </a:cxn>
                <a:cxn ang="0">
                  <a:pos x="449" y="66"/>
                </a:cxn>
                <a:cxn ang="0">
                  <a:pos x="506" y="108"/>
                </a:cxn>
                <a:cxn ang="0">
                  <a:pos x="542" y="48"/>
                </a:cxn>
              </a:cxnLst>
              <a:rect l="0" t="0" r="r" b="b"/>
              <a:pathLst>
                <a:path w="542" h="288">
                  <a:moveTo>
                    <a:pt x="542" y="48"/>
                  </a:moveTo>
                  <a:lnTo>
                    <a:pt x="477" y="0"/>
                  </a:lnTo>
                  <a:lnTo>
                    <a:pt x="0" y="282"/>
                  </a:lnTo>
                  <a:lnTo>
                    <a:pt x="28" y="288"/>
                  </a:lnTo>
                  <a:lnTo>
                    <a:pt x="449" y="66"/>
                  </a:lnTo>
                  <a:lnTo>
                    <a:pt x="506" y="108"/>
                  </a:lnTo>
                  <a:lnTo>
                    <a:pt x="542" y="48"/>
                  </a:lnTo>
                  <a:close/>
                </a:path>
              </a:pathLst>
            </a:custGeom>
            <a:solidFill>
              <a:srgbClr val="000016"/>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nvGrpSpPr>
            <p:cNvPr id="49" name="Group 31"/>
            <p:cNvGrpSpPr>
              <a:grpSpLocks/>
            </p:cNvGrpSpPr>
            <p:nvPr/>
          </p:nvGrpSpPr>
          <p:grpSpPr bwMode="auto">
            <a:xfrm>
              <a:off x="4992" y="0"/>
              <a:ext cx="603" cy="718"/>
              <a:chOff x="5011" y="188"/>
              <a:chExt cx="603" cy="718"/>
            </a:xfrm>
          </p:grpSpPr>
          <p:sp>
            <p:nvSpPr>
              <p:cNvPr id="104" name="Freeform 32"/>
              <p:cNvSpPr>
                <a:spLocks/>
              </p:cNvSpPr>
              <p:nvPr/>
            </p:nvSpPr>
            <p:spPr bwMode="auto">
              <a:xfrm>
                <a:off x="5011" y="188"/>
                <a:ext cx="522" cy="713"/>
              </a:xfrm>
              <a:custGeom>
                <a:avLst/>
                <a:gdLst/>
                <a:ahLst/>
                <a:cxnLst>
                  <a:cxn ang="0">
                    <a:pos x="250" y="37"/>
                  </a:cxn>
                  <a:cxn ang="0">
                    <a:pos x="293" y="16"/>
                  </a:cxn>
                  <a:cxn ang="0">
                    <a:pos x="338" y="8"/>
                  </a:cxn>
                  <a:cxn ang="0">
                    <a:pos x="391" y="3"/>
                  </a:cxn>
                  <a:cxn ang="0">
                    <a:pos x="474" y="19"/>
                  </a:cxn>
                  <a:cxn ang="0">
                    <a:pos x="497" y="101"/>
                  </a:cxn>
                  <a:cxn ang="0">
                    <a:pos x="544" y="160"/>
                  </a:cxn>
                  <a:cxn ang="0">
                    <a:pos x="647" y="155"/>
                  </a:cxn>
                  <a:cxn ang="0">
                    <a:pos x="1076" y="213"/>
                  </a:cxn>
                  <a:cxn ang="0">
                    <a:pos x="1267" y="329"/>
                  </a:cxn>
                  <a:cxn ang="0">
                    <a:pos x="1380" y="418"/>
                  </a:cxn>
                  <a:cxn ang="0">
                    <a:pos x="1416" y="434"/>
                  </a:cxn>
                  <a:cxn ang="0">
                    <a:pos x="1427" y="451"/>
                  </a:cxn>
                  <a:cxn ang="0">
                    <a:pos x="1426" y="473"/>
                  </a:cxn>
                  <a:cxn ang="0">
                    <a:pos x="1423" y="509"/>
                  </a:cxn>
                  <a:cxn ang="0">
                    <a:pos x="1475" y="562"/>
                  </a:cxn>
                  <a:cxn ang="0">
                    <a:pos x="1492" y="630"/>
                  </a:cxn>
                  <a:cxn ang="0">
                    <a:pos x="1567" y="708"/>
                  </a:cxn>
                  <a:cxn ang="0">
                    <a:pos x="1555" y="810"/>
                  </a:cxn>
                  <a:cxn ang="0">
                    <a:pos x="1567" y="911"/>
                  </a:cxn>
                  <a:cxn ang="0">
                    <a:pos x="1558" y="971"/>
                  </a:cxn>
                  <a:cxn ang="0">
                    <a:pos x="1537" y="1020"/>
                  </a:cxn>
                  <a:cxn ang="0">
                    <a:pos x="1495" y="1072"/>
                  </a:cxn>
                  <a:cxn ang="0">
                    <a:pos x="1406" y="1183"/>
                  </a:cxn>
                  <a:cxn ang="0">
                    <a:pos x="1375" y="1419"/>
                  </a:cxn>
                  <a:cxn ang="0">
                    <a:pos x="500" y="1264"/>
                  </a:cxn>
                  <a:cxn ang="0">
                    <a:pos x="483" y="1175"/>
                  </a:cxn>
                  <a:cxn ang="0">
                    <a:pos x="438" y="1219"/>
                  </a:cxn>
                  <a:cxn ang="0">
                    <a:pos x="377" y="1285"/>
                  </a:cxn>
                  <a:cxn ang="0">
                    <a:pos x="175" y="1271"/>
                  </a:cxn>
                  <a:cxn ang="0">
                    <a:pos x="87" y="1211"/>
                  </a:cxn>
                  <a:cxn ang="0">
                    <a:pos x="228" y="1093"/>
                  </a:cxn>
                  <a:cxn ang="0">
                    <a:pos x="387" y="1005"/>
                  </a:cxn>
                  <a:cxn ang="0">
                    <a:pos x="359" y="946"/>
                  </a:cxn>
                  <a:cxn ang="0">
                    <a:pos x="359" y="822"/>
                  </a:cxn>
                  <a:cxn ang="0">
                    <a:pos x="333" y="666"/>
                  </a:cxn>
                  <a:cxn ang="0">
                    <a:pos x="192" y="608"/>
                  </a:cxn>
                  <a:cxn ang="0">
                    <a:pos x="96" y="505"/>
                  </a:cxn>
                  <a:cxn ang="0">
                    <a:pos x="0" y="349"/>
                  </a:cxn>
                  <a:cxn ang="0">
                    <a:pos x="70" y="179"/>
                  </a:cxn>
                  <a:cxn ang="0">
                    <a:pos x="184" y="68"/>
                  </a:cxn>
                </a:cxnLst>
                <a:rect l="0" t="0" r="r" b="b"/>
                <a:pathLst>
                  <a:path w="1567" h="1426">
                    <a:moveTo>
                      <a:pt x="227" y="54"/>
                    </a:moveTo>
                    <a:lnTo>
                      <a:pt x="250" y="37"/>
                    </a:lnTo>
                    <a:lnTo>
                      <a:pt x="272" y="25"/>
                    </a:lnTo>
                    <a:lnTo>
                      <a:pt x="293" y="16"/>
                    </a:lnTo>
                    <a:lnTo>
                      <a:pt x="315" y="12"/>
                    </a:lnTo>
                    <a:lnTo>
                      <a:pt x="338" y="8"/>
                    </a:lnTo>
                    <a:lnTo>
                      <a:pt x="364" y="6"/>
                    </a:lnTo>
                    <a:lnTo>
                      <a:pt x="391" y="3"/>
                    </a:lnTo>
                    <a:lnTo>
                      <a:pt x="423" y="0"/>
                    </a:lnTo>
                    <a:lnTo>
                      <a:pt x="474" y="19"/>
                    </a:lnTo>
                    <a:lnTo>
                      <a:pt x="497" y="54"/>
                    </a:lnTo>
                    <a:lnTo>
                      <a:pt x="497" y="101"/>
                    </a:lnTo>
                    <a:lnTo>
                      <a:pt x="544" y="116"/>
                    </a:lnTo>
                    <a:lnTo>
                      <a:pt x="544" y="160"/>
                    </a:lnTo>
                    <a:lnTo>
                      <a:pt x="572" y="175"/>
                    </a:lnTo>
                    <a:lnTo>
                      <a:pt x="647" y="155"/>
                    </a:lnTo>
                    <a:lnTo>
                      <a:pt x="886" y="155"/>
                    </a:lnTo>
                    <a:lnTo>
                      <a:pt x="1076" y="213"/>
                    </a:lnTo>
                    <a:lnTo>
                      <a:pt x="1134" y="253"/>
                    </a:lnTo>
                    <a:lnTo>
                      <a:pt x="1267" y="329"/>
                    </a:lnTo>
                    <a:lnTo>
                      <a:pt x="1319" y="374"/>
                    </a:lnTo>
                    <a:lnTo>
                      <a:pt x="1380" y="418"/>
                    </a:lnTo>
                    <a:lnTo>
                      <a:pt x="1401" y="425"/>
                    </a:lnTo>
                    <a:lnTo>
                      <a:pt x="1416" y="434"/>
                    </a:lnTo>
                    <a:lnTo>
                      <a:pt x="1423" y="441"/>
                    </a:lnTo>
                    <a:lnTo>
                      <a:pt x="1427" y="451"/>
                    </a:lnTo>
                    <a:lnTo>
                      <a:pt x="1427" y="461"/>
                    </a:lnTo>
                    <a:lnTo>
                      <a:pt x="1426" y="473"/>
                    </a:lnTo>
                    <a:lnTo>
                      <a:pt x="1424" y="490"/>
                    </a:lnTo>
                    <a:lnTo>
                      <a:pt x="1423" y="509"/>
                    </a:lnTo>
                    <a:lnTo>
                      <a:pt x="1475" y="529"/>
                    </a:lnTo>
                    <a:lnTo>
                      <a:pt x="1475" y="562"/>
                    </a:lnTo>
                    <a:lnTo>
                      <a:pt x="1492" y="597"/>
                    </a:lnTo>
                    <a:lnTo>
                      <a:pt x="1492" y="630"/>
                    </a:lnTo>
                    <a:lnTo>
                      <a:pt x="1509" y="664"/>
                    </a:lnTo>
                    <a:lnTo>
                      <a:pt x="1567" y="708"/>
                    </a:lnTo>
                    <a:lnTo>
                      <a:pt x="1567" y="752"/>
                    </a:lnTo>
                    <a:lnTo>
                      <a:pt x="1555" y="810"/>
                    </a:lnTo>
                    <a:lnTo>
                      <a:pt x="1567" y="873"/>
                    </a:lnTo>
                    <a:lnTo>
                      <a:pt x="1567" y="911"/>
                    </a:lnTo>
                    <a:lnTo>
                      <a:pt x="1564" y="944"/>
                    </a:lnTo>
                    <a:lnTo>
                      <a:pt x="1558" y="971"/>
                    </a:lnTo>
                    <a:lnTo>
                      <a:pt x="1550" y="996"/>
                    </a:lnTo>
                    <a:lnTo>
                      <a:pt x="1537" y="1020"/>
                    </a:lnTo>
                    <a:lnTo>
                      <a:pt x="1519" y="1045"/>
                    </a:lnTo>
                    <a:lnTo>
                      <a:pt x="1495" y="1072"/>
                    </a:lnTo>
                    <a:lnTo>
                      <a:pt x="1463" y="1103"/>
                    </a:lnTo>
                    <a:lnTo>
                      <a:pt x="1406" y="1183"/>
                    </a:lnTo>
                    <a:lnTo>
                      <a:pt x="1358" y="1296"/>
                    </a:lnTo>
                    <a:lnTo>
                      <a:pt x="1375" y="1419"/>
                    </a:lnTo>
                    <a:lnTo>
                      <a:pt x="492" y="1426"/>
                    </a:lnTo>
                    <a:lnTo>
                      <a:pt x="500" y="1264"/>
                    </a:lnTo>
                    <a:lnTo>
                      <a:pt x="552" y="1167"/>
                    </a:lnTo>
                    <a:lnTo>
                      <a:pt x="483" y="1175"/>
                    </a:lnTo>
                    <a:lnTo>
                      <a:pt x="438" y="1167"/>
                    </a:lnTo>
                    <a:lnTo>
                      <a:pt x="438" y="1219"/>
                    </a:lnTo>
                    <a:lnTo>
                      <a:pt x="395" y="1227"/>
                    </a:lnTo>
                    <a:lnTo>
                      <a:pt x="377" y="1285"/>
                    </a:lnTo>
                    <a:lnTo>
                      <a:pt x="237" y="1315"/>
                    </a:lnTo>
                    <a:lnTo>
                      <a:pt x="175" y="1271"/>
                    </a:lnTo>
                    <a:lnTo>
                      <a:pt x="96" y="1271"/>
                    </a:lnTo>
                    <a:lnTo>
                      <a:pt x="87" y="1211"/>
                    </a:lnTo>
                    <a:lnTo>
                      <a:pt x="132" y="1159"/>
                    </a:lnTo>
                    <a:lnTo>
                      <a:pt x="228" y="1093"/>
                    </a:lnTo>
                    <a:lnTo>
                      <a:pt x="308" y="1078"/>
                    </a:lnTo>
                    <a:lnTo>
                      <a:pt x="387" y="1005"/>
                    </a:lnTo>
                    <a:lnTo>
                      <a:pt x="387" y="982"/>
                    </a:lnTo>
                    <a:lnTo>
                      <a:pt x="359" y="946"/>
                    </a:lnTo>
                    <a:lnTo>
                      <a:pt x="359" y="888"/>
                    </a:lnTo>
                    <a:lnTo>
                      <a:pt x="359" y="822"/>
                    </a:lnTo>
                    <a:lnTo>
                      <a:pt x="333" y="755"/>
                    </a:lnTo>
                    <a:lnTo>
                      <a:pt x="333" y="666"/>
                    </a:lnTo>
                    <a:lnTo>
                      <a:pt x="237" y="603"/>
                    </a:lnTo>
                    <a:lnTo>
                      <a:pt x="192" y="608"/>
                    </a:lnTo>
                    <a:lnTo>
                      <a:pt x="84" y="560"/>
                    </a:lnTo>
                    <a:lnTo>
                      <a:pt x="96" y="505"/>
                    </a:lnTo>
                    <a:lnTo>
                      <a:pt x="36" y="437"/>
                    </a:lnTo>
                    <a:lnTo>
                      <a:pt x="0" y="349"/>
                    </a:lnTo>
                    <a:lnTo>
                      <a:pt x="17" y="245"/>
                    </a:lnTo>
                    <a:lnTo>
                      <a:pt x="70" y="179"/>
                    </a:lnTo>
                    <a:lnTo>
                      <a:pt x="141" y="98"/>
                    </a:lnTo>
                    <a:lnTo>
                      <a:pt x="184" y="68"/>
                    </a:lnTo>
                    <a:lnTo>
                      <a:pt x="227" y="54"/>
                    </a:lnTo>
                    <a:close/>
                  </a:path>
                </a:pathLst>
              </a:custGeom>
              <a:solidFill>
                <a:srgbClr val="00000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5" name="Freeform 33"/>
              <p:cNvSpPr>
                <a:spLocks/>
              </p:cNvSpPr>
              <p:nvPr/>
            </p:nvSpPr>
            <p:spPr bwMode="auto">
              <a:xfrm>
                <a:off x="5011" y="344"/>
                <a:ext cx="192" cy="183"/>
              </a:xfrm>
              <a:custGeom>
                <a:avLst/>
                <a:gdLst/>
                <a:ahLst/>
                <a:cxnLst>
                  <a:cxn ang="0">
                    <a:pos x="0" y="24"/>
                  </a:cxn>
                  <a:cxn ang="0">
                    <a:pos x="0" y="90"/>
                  </a:cxn>
                  <a:cxn ang="0">
                    <a:pos x="41" y="147"/>
                  </a:cxn>
                  <a:cxn ang="0">
                    <a:pos x="120" y="195"/>
                  </a:cxn>
                  <a:cxn ang="0">
                    <a:pos x="200" y="186"/>
                  </a:cxn>
                  <a:cxn ang="0">
                    <a:pos x="311" y="152"/>
                  </a:cxn>
                  <a:cxn ang="0">
                    <a:pos x="425" y="200"/>
                  </a:cxn>
                  <a:cxn ang="0">
                    <a:pos x="385" y="263"/>
                  </a:cxn>
                  <a:cxn ang="0">
                    <a:pos x="341" y="266"/>
                  </a:cxn>
                  <a:cxn ang="0">
                    <a:pos x="232" y="290"/>
                  </a:cxn>
                  <a:cxn ang="0">
                    <a:pos x="317" y="347"/>
                  </a:cxn>
                  <a:cxn ang="0">
                    <a:pos x="419" y="365"/>
                  </a:cxn>
                  <a:cxn ang="0">
                    <a:pos x="487" y="365"/>
                  </a:cxn>
                  <a:cxn ang="0">
                    <a:pos x="576" y="323"/>
                  </a:cxn>
                  <a:cxn ang="0">
                    <a:pos x="537" y="247"/>
                  </a:cxn>
                  <a:cxn ang="0">
                    <a:pos x="475" y="147"/>
                  </a:cxn>
                  <a:cxn ang="0">
                    <a:pos x="317" y="33"/>
                  </a:cxn>
                  <a:cxn ang="0">
                    <a:pos x="203" y="0"/>
                  </a:cxn>
                  <a:cxn ang="0">
                    <a:pos x="74" y="14"/>
                  </a:cxn>
                  <a:cxn ang="0">
                    <a:pos x="71" y="14"/>
                  </a:cxn>
                  <a:cxn ang="0">
                    <a:pos x="61" y="15"/>
                  </a:cxn>
                  <a:cxn ang="0">
                    <a:pos x="48" y="18"/>
                  </a:cxn>
                  <a:cxn ang="0">
                    <a:pos x="34" y="19"/>
                  </a:cxn>
                  <a:cxn ang="0">
                    <a:pos x="19" y="20"/>
                  </a:cxn>
                  <a:cxn ang="0">
                    <a:pos x="8" y="22"/>
                  </a:cxn>
                  <a:cxn ang="0">
                    <a:pos x="0" y="24"/>
                  </a:cxn>
                  <a:cxn ang="0">
                    <a:pos x="0" y="24"/>
                  </a:cxn>
                </a:cxnLst>
                <a:rect l="0" t="0" r="r" b="b"/>
                <a:pathLst>
                  <a:path w="576" h="365">
                    <a:moveTo>
                      <a:pt x="0" y="24"/>
                    </a:moveTo>
                    <a:lnTo>
                      <a:pt x="0" y="90"/>
                    </a:lnTo>
                    <a:lnTo>
                      <a:pt x="41" y="147"/>
                    </a:lnTo>
                    <a:lnTo>
                      <a:pt x="120" y="195"/>
                    </a:lnTo>
                    <a:lnTo>
                      <a:pt x="200" y="186"/>
                    </a:lnTo>
                    <a:lnTo>
                      <a:pt x="311" y="152"/>
                    </a:lnTo>
                    <a:lnTo>
                      <a:pt x="425" y="200"/>
                    </a:lnTo>
                    <a:lnTo>
                      <a:pt x="385" y="263"/>
                    </a:lnTo>
                    <a:lnTo>
                      <a:pt x="341" y="266"/>
                    </a:lnTo>
                    <a:lnTo>
                      <a:pt x="232" y="290"/>
                    </a:lnTo>
                    <a:lnTo>
                      <a:pt x="317" y="347"/>
                    </a:lnTo>
                    <a:lnTo>
                      <a:pt x="419" y="365"/>
                    </a:lnTo>
                    <a:lnTo>
                      <a:pt x="487" y="365"/>
                    </a:lnTo>
                    <a:lnTo>
                      <a:pt x="576" y="323"/>
                    </a:lnTo>
                    <a:lnTo>
                      <a:pt x="537" y="247"/>
                    </a:lnTo>
                    <a:lnTo>
                      <a:pt x="475" y="147"/>
                    </a:lnTo>
                    <a:lnTo>
                      <a:pt x="317" y="33"/>
                    </a:lnTo>
                    <a:lnTo>
                      <a:pt x="203" y="0"/>
                    </a:lnTo>
                    <a:lnTo>
                      <a:pt x="74" y="14"/>
                    </a:lnTo>
                    <a:lnTo>
                      <a:pt x="71" y="14"/>
                    </a:lnTo>
                    <a:lnTo>
                      <a:pt x="61" y="15"/>
                    </a:lnTo>
                    <a:lnTo>
                      <a:pt x="48" y="18"/>
                    </a:lnTo>
                    <a:lnTo>
                      <a:pt x="34" y="19"/>
                    </a:lnTo>
                    <a:lnTo>
                      <a:pt x="19" y="20"/>
                    </a:lnTo>
                    <a:lnTo>
                      <a:pt x="8" y="22"/>
                    </a:lnTo>
                    <a:lnTo>
                      <a:pt x="0" y="24"/>
                    </a:lnTo>
                    <a:lnTo>
                      <a:pt x="0" y="24"/>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6" name="Freeform 34"/>
              <p:cNvSpPr>
                <a:spLocks/>
              </p:cNvSpPr>
              <p:nvPr/>
            </p:nvSpPr>
            <p:spPr bwMode="auto">
              <a:xfrm>
                <a:off x="5046" y="454"/>
                <a:ext cx="83" cy="33"/>
              </a:xfrm>
              <a:custGeom>
                <a:avLst/>
                <a:gdLst/>
                <a:ahLst/>
                <a:cxnLst>
                  <a:cxn ang="0">
                    <a:pos x="0" y="23"/>
                  </a:cxn>
                  <a:cxn ang="0">
                    <a:pos x="174" y="0"/>
                  </a:cxn>
                  <a:cxn ang="0">
                    <a:pos x="249" y="42"/>
                  </a:cxn>
                  <a:cxn ang="0">
                    <a:pos x="100" y="66"/>
                  </a:cxn>
                  <a:cxn ang="0">
                    <a:pos x="0" y="23"/>
                  </a:cxn>
                </a:cxnLst>
                <a:rect l="0" t="0" r="r" b="b"/>
                <a:pathLst>
                  <a:path w="249" h="66">
                    <a:moveTo>
                      <a:pt x="0" y="23"/>
                    </a:moveTo>
                    <a:lnTo>
                      <a:pt x="174" y="0"/>
                    </a:lnTo>
                    <a:lnTo>
                      <a:pt x="249" y="42"/>
                    </a:lnTo>
                    <a:lnTo>
                      <a:pt x="100" y="66"/>
                    </a:lnTo>
                    <a:lnTo>
                      <a:pt x="0" y="23"/>
                    </a:lnTo>
                    <a:close/>
                  </a:path>
                </a:pathLst>
              </a:custGeom>
              <a:solidFill>
                <a:srgbClr val="87F7F7"/>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7" name="Freeform 35"/>
              <p:cNvSpPr>
                <a:spLocks/>
              </p:cNvSpPr>
              <p:nvPr/>
            </p:nvSpPr>
            <p:spPr bwMode="auto">
              <a:xfrm>
                <a:off x="5158" y="501"/>
                <a:ext cx="174" cy="142"/>
              </a:xfrm>
              <a:custGeom>
                <a:avLst/>
                <a:gdLst/>
                <a:ahLst/>
                <a:cxnLst>
                  <a:cxn ang="0">
                    <a:pos x="152" y="109"/>
                  </a:cxn>
                  <a:cxn ang="0">
                    <a:pos x="108" y="90"/>
                  </a:cxn>
                  <a:cxn ang="0">
                    <a:pos x="52" y="0"/>
                  </a:cxn>
                  <a:cxn ang="0">
                    <a:pos x="0" y="9"/>
                  </a:cxn>
                  <a:cxn ang="0">
                    <a:pos x="0" y="51"/>
                  </a:cxn>
                  <a:cxn ang="0">
                    <a:pos x="52" y="85"/>
                  </a:cxn>
                  <a:cxn ang="0">
                    <a:pos x="52" y="143"/>
                  </a:cxn>
                  <a:cxn ang="0">
                    <a:pos x="96" y="189"/>
                  </a:cxn>
                  <a:cxn ang="0">
                    <a:pos x="135" y="228"/>
                  </a:cxn>
                  <a:cxn ang="0">
                    <a:pos x="175" y="247"/>
                  </a:cxn>
                  <a:cxn ang="0">
                    <a:pos x="232" y="242"/>
                  </a:cxn>
                  <a:cxn ang="0">
                    <a:pos x="314" y="242"/>
                  </a:cxn>
                  <a:cxn ang="0">
                    <a:pos x="381" y="283"/>
                  </a:cxn>
                  <a:cxn ang="0">
                    <a:pos x="522" y="283"/>
                  </a:cxn>
                  <a:cxn ang="0">
                    <a:pos x="501" y="209"/>
                  </a:cxn>
                  <a:cxn ang="0">
                    <a:pos x="393" y="204"/>
                  </a:cxn>
                  <a:cxn ang="0">
                    <a:pos x="275" y="199"/>
                  </a:cxn>
                  <a:cxn ang="0">
                    <a:pos x="246" y="167"/>
                  </a:cxn>
                  <a:cxn ang="0">
                    <a:pos x="187" y="157"/>
                  </a:cxn>
                  <a:cxn ang="0">
                    <a:pos x="152" y="109"/>
                  </a:cxn>
                </a:cxnLst>
                <a:rect l="0" t="0" r="r" b="b"/>
                <a:pathLst>
                  <a:path w="522" h="283">
                    <a:moveTo>
                      <a:pt x="152" y="109"/>
                    </a:moveTo>
                    <a:lnTo>
                      <a:pt x="108" y="90"/>
                    </a:lnTo>
                    <a:lnTo>
                      <a:pt x="52" y="0"/>
                    </a:lnTo>
                    <a:lnTo>
                      <a:pt x="0" y="9"/>
                    </a:lnTo>
                    <a:lnTo>
                      <a:pt x="0" y="51"/>
                    </a:lnTo>
                    <a:lnTo>
                      <a:pt x="52" y="85"/>
                    </a:lnTo>
                    <a:lnTo>
                      <a:pt x="52" y="143"/>
                    </a:lnTo>
                    <a:lnTo>
                      <a:pt x="96" y="189"/>
                    </a:lnTo>
                    <a:lnTo>
                      <a:pt x="135" y="228"/>
                    </a:lnTo>
                    <a:lnTo>
                      <a:pt x="175" y="247"/>
                    </a:lnTo>
                    <a:lnTo>
                      <a:pt x="232" y="242"/>
                    </a:lnTo>
                    <a:lnTo>
                      <a:pt x="314" y="242"/>
                    </a:lnTo>
                    <a:lnTo>
                      <a:pt x="381" y="283"/>
                    </a:lnTo>
                    <a:lnTo>
                      <a:pt x="522" y="283"/>
                    </a:lnTo>
                    <a:lnTo>
                      <a:pt x="501" y="209"/>
                    </a:lnTo>
                    <a:lnTo>
                      <a:pt x="393" y="204"/>
                    </a:lnTo>
                    <a:lnTo>
                      <a:pt x="275" y="199"/>
                    </a:lnTo>
                    <a:lnTo>
                      <a:pt x="246" y="167"/>
                    </a:lnTo>
                    <a:lnTo>
                      <a:pt x="187" y="157"/>
                    </a:lnTo>
                    <a:lnTo>
                      <a:pt x="152" y="10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8" name="Freeform 36"/>
              <p:cNvSpPr>
                <a:spLocks/>
              </p:cNvSpPr>
              <p:nvPr/>
            </p:nvSpPr>
            <p:spPr bwMode="auto">
              <a:xfrm>
                <a:off x="5202" y="485"/>
                <a:ext cx="48" cy="83"/>
              </a:xfrm>
              <a:custGeom>
                <a:avLst/>
                <a:gdLst/>
                <a:ahLst/>
                <a:cxnLst>
                  <a:cxn ang="0">
                    <a:pos x="44" y="0"/>
                  </a:cxn>
                  <a:cxn ang="0">
                    <a:pos x="0" y="0"/>
                  </a:cxn>
                  <a:cxn ang="0">
                    <a:pos x="0" y="43"/>
                  </a:cxn>
                  <a:cxn ang="0">
                    <a:pos x="44" y="72"/>
                  </a:cxn>
                  <a:cxn ang="0">
                    <a:pos x="73" y="119"/>
                  </a:cxn>
                  <a:cxn ang="0">
                    <a:pos x="73" y="157"/>
                  </a:cxn>
                  <a:cxn ang="0">
                    <a:pos x="121" y="167"/>
                  </a:cxn>
                  <a:cxn ang="0">
                    <a:pos x="144" y="143"/>
                  </a:cxn>
                  <a:cxn ang="0">
                    <a:pos x="144" y="82"/>
                  </a:cxn>
                  <a:cxn ang="0">
                    <a:pos x="105" y="63"/>
                  </a:cxn>
                  <a:cxn ang="0">
                    <a:pos x="73" y="34"/>
                  </a:cxn>
                  <a:cxn ang="0">
                    <a:pos x="44" y="0"/>
                  </a:cxn>
                </a:cxnLst>
                <a:rect l="0" t="0" r="r" b="b"/>
                <a:pathLst>
                  <a:path w="144" h="167">
                    <a:moveTo>
                      <a:pt x="44" y="0"/>
                    </a:moveTo>
                    <a:lnTo>
                      <a:pt x="0" y="0"/>
                    </a:lnTo>
                    <a:lnTo>
                      <a:pt x="0" y="43"/>
                    </a:lnTo>
                    <a:lnTo>
                      <a:pt x="44" y="72"/>
                    </a:lnTo>
                    <a:lnTo>
                      <a:pt x="73" y="119"/>
                    </a:lnTo>
                    <a:lnTo>
                      <a:pt x="73" y="157"/>
                    </a:lnTo>
                    <a:lnTo>
                      <a:pt x="121" y="167"/>
                    </a:lnTo>
                    <a:lnTo>
                      <a:pt x="144" y="143"/>
                    </a:lnTo>
                    <a:lnTo>
                      <a:pt x="144" y="82"/>
                    </a:lnTo>
                    <a:lnTo>
                      <a:pt x="105" y="63"/>
                    </a:lnTo>
                    <a:lnTo>
                      <a:pt x="73" y="34"/>
                    </a:lnTo>
                    <a:lnTo>
                      <a:pt x="44"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09" name="Freeform 37"/>
              <p:cNvSpPr>
                <a:spLocks/>
              </p:cNvSpPr>
              <p:nvPr/>
            </p:nvSpPr>
            <p:spPr bwMode="auto">
              <a:xfrm>
                <a:off x="5263" y="534"/>
                <a:ext cx="47" cy="41"/>
              </a:xfrm>
              <a:custGeom>
                <a:avLst/>
                <a:gdLst/>
                <a:ahLst/>
                <a:cxnLst>
                  <a:cxn ang="0">
                    <a:pos x="0" y="43"/>
                  </a:cxn>
                  <a:cxn ang="0">
                    <a:pos x="56" y="0"/>
                  </a:cxn>
                  <a:cxn ang="0">
                    <a:pos x="119" y="33"/>
                  </a:cxn>
                  <a:cxn ang="0">
                    <a:pos x="141" y="72"/>
                  </a:cxn>
                  <a:cxn ang="0">
                    <a:pos x="102" y="81"/>
                  </a:cxn>
                  <a:cxn ang="0">
                    <a:pos x="56" y="81"/>
                  </a:cxn>
                  <a:cxn ang="0">
                    <a:pos x="0" y="43"/>
                  </a:cxn>
                </a:cxnLst>
                <a:rect l="0" t="0" r="r" b="b"/>
                <a:pathLst>
                  <a:path w="141" h="81">
                    <a:moveTo>
                      <a:pt x="0" y="43"/>
                    </a:moveTo>
                    <a:lnTo>
                      <a:pt x="56" y="0"/>
                    </a:lnTo>
                    <a:lnTo>
                      <a:pt x="119" y="33"/>
                    </a:lnTo>
                    <a:lnTo>
                      <a:pt x="141" y="72"/>
                    </a:lnTo>
                    <a:lnTo>
                      <a:pt x="102" y="81"/>
                    </a:lnTo>
                    <a:lnTo>
                      <a:pt x="56" y="81"/>
                    </a:lnTo>
                    <a:lnTo>
                      <a:pt x="0" y="43"/>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0" name="Freeform 38"/>
              <p:cNvSpPr>
                <a:spLocks/>
              </p:cNvSpPr>
              <p:nvPr/>
            </p:nvSpPr>
            <p:spPr bwMode="auto">
              <a:xfrm>
                <a:off x="5299" y="527"/>
                <a:ext cx="29" cy="41"/>
              </a:xfrm>
              <a:custGeom>
                <a:avLst/>
                <a:gdLst/>
                <a:ahLst/>
                <a:cxnLst>
                  <a:cxn ang="0">
                    <a:pos x="0" y="29"/>
                  </a:cxn>
                  <a:cxn ang="0">
                    <a:pos x="6" y="0"/>
                  </a:cxn>
                  <a:cxn ang="0">
                    <a:pos x="45" y="15"/>
                  </a:cxn>
                  <a:cxn ang="0">
                    <a:pos x="87" y="82"/>
                  </a:cxn>
                  <a:cxn ang="0">
                    <a:pos x="45" y="48"/>
                  </a:cxn>
                  <a:cxn ang="0">
                    <a:pos x="0" y="29"/>
                  </a:cxn>
                </a:cxnLst>
                <a:rect l="0" t="0" r="r" b="b"/>
                <a:pathLst>
                  <a:path w="87" h="82">
                    <a:moveTo>
                      <a:pt x="0" y="29"/>
                    </a:moveTo>
                    <a:lnTo>
                      <a:pt x="6" y="0"/>
                    </a:lnTo>
                    <a:lnTo>
                      <a:pt x="45" y="15"/>
                    </a:lnTo>
                    <a:lnTo>
                      <a:pt x="87" y="82"/>
                    </a:lnTo>
                    <a:lnTo>
                      <a:pt x="45" y="48"/>
                    </a:lnTo>
                    <a:lnTo>
                      <a:pt x="0" y="29"/>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1" name="Freeform 39"/>
              <p:cNvSpPr>
                <a:spLocks/>
              </p:cNvSpPr>
              <p:nvPr/>
            </p:nvSpPr>
            <p:spPr bwMode="auto">
              <a:xfrm>
                <a:off x="5253" y="331"/>
                <a:ext cx="86" cy="175"/>
              </a:xfrm>
              <a:custGeom>
                <a:avLst/>
                <a:gdLst/>
                <a:ahLst/>
                <a:cxnLst>
                  <a:cxn ang="0">
                    <a:pos x="0" y="5"/>
                  </a:cxn>
                  <a:cxn ang="0">
                    <a:pos x="0" y="60"/>
                  </a:cxn>
                  <a:cxn ang="0">
                    <a:pos x="6" y="119"/>
                  </a:cxn>
                  <a:cxn ang="0">
                    <a:pos x="20" y="173"/>
                  </a:cxn>
                  <a:cxn ang="0">
                    <a:pos x="41" y="203"/>
                  </a:cxn>
                  <a:cxn ang="0">
                    <a:pos x="121" y="271"/>
                  </a:cxn>
                  <a:cxn ang="0">
                    <a:pos x="126" y="313"/>
                  </a:cxn>
                  <a:cxn ang="0">
                    <a:pos x="167" y="351"/>
                  </a:cxn>
                  <a:cxn ang="0">
                    <a:pos x="193" y="326"/>
                  </a:cxn>
                  <a:cxn ang="0">
                    <a:pos x="193" y="266"/>
                  </a:cxn>
                  <a:cxn ang="0">
                    <a:pos x="242" y="224"/>
                  </a:cxn>
                  <a:cxn ang="0">
                    <a:pos x="256" y="186"/>
                  </a:cxn>
                  <a:cxn ang="0">
                    <a:pos x="256" y="119"/>
                  </a:cxn>
                  <a:cxn ang="0">
                    <a:pos x="223" y="144"/>
                  </a:cxn>
                  <a:cxn ang="0">
                    <a:pos x="185" y="169"/>
                  </a:cxn>
                  <a:cxn ang="0">
                    <a:pos x="141" y="208"/>
                  </a:cxn>
                  <a:cxn ang="0">
                    <a:pos x="136" y="178"/>
                  </a:cxn>
                  <a:cxn ang="0">
                    <a:pos x="157" y="136"/>
                  </a:cxn>
                  <a:cxn ang="0">
                    <a:pos x="162" y="85"/>
                  </a:cxn>
                  <a:cxn ang="0">
                    <a:pos x="151" y="47"/>
                  </a:cxn>
                  <a:cxn ang="0">
                    <a:pos x="121" y="68"/>
                  </a:cxn>
                  <a:cxn ang="0">
                    <a:pos x="86" y="85"/>
                  </a:cxn>
                  <a:cxn ang="0">
                    <a:pos x="60" y="88"/>
                  </a:cxn>
                  <a:cxn ang="0">
                    <a:pos x="43" y="38"/>
                  </a:cxn>
                  <a:cxn ang="0">
                    <a:pos x="30" y="0"/>
                  </a:cxn>
                  <a:cxn ang="0">
                    <a:pos x="0" y="5"/>
                  </a:cxn>
                </a:cxnLst>
                <a:rect l="0" t="0" r="r" b="b"/>
                <a:pathLst>
                  <a:path w="256" h="351">
                    <a:moveTo>
                      <a:pt x="0" y="5"/>
                    </a:moveTo>
                    <a:lnTo>
                      <a:pt x="0" y="60"/>
                    </a:lnTo>
                    <a:lnTo>
                      <a:pt x="6" y="119"/>
                    </a:lnTo>
                    <a:lnTo>
                      <a:pt x="20" y="173"/>
                    </a:lnTo>
                    <a:lnTo>
                      <a:pt x="41" y="203"/>
                    </a:lnTo>
                    <a:lnTo>
                      <a:pt x="121" y="271"/>
                    </a:lnTo>
                    <a:lnTo>
                      <a:pt x="126" y="313"/>
                    </a:lnTo>
                    <a:lnTo>
                      <a:pt x="167" y="351"/>
                    </a:lnTo>
                    <a:lnTo>
                      <a:pt x="193" y="326"/>
                    </a:lnTo>
                    <a:lnTo>
                      <a:pt x="193" y="266"/>
                    </a:lnTo>
                    <a:lnTo>
                      <a:pt x="242" y="224"/>
                    </a:lnTo>
                    <a:lnTo>
                      <a:pt x="256" y="186"/>
                    </a:lnTo>
                    <a:lnTo>
                      <a:pt x="256" y="119"/>
                    </a:lnTo>
                    <a:lnTo>
                      <a:pt x="223" y="144"/>
                    </a:lnTo>
                    <a:lnTo>
                      <a:pt x="185" y="169"/>
                    </a:lnTo>
                    <a:lnTo>
                      <a:pt x="141" y="208"/>
                    </a:lnTo>
                    <a:lnTo>
                      <a:pt x="136" y="178"/>
                    </a:lnTo>
                    <a:lnTo>
                      <a:pt x="157" y="136"/>
                    </a:lnTo>
                    <a:lnTo>
                      <a:pt x="162" y="85"/>
                    </a:lnTo>
                    <a:lnTo>
                      <a:pt x="151" y="47"/>
                    </a:lnTo>
                    <a:lnTo>
                      <a:pt x="121" y="68"/>
                    </a:lnTo>
                    <a:lnTo>
                      <a:pt x="86" y="85"/>
                    </a:lnTo>
                    <a:lnTo>
                      <a:pt x="60" y="88"/>
                    </a:lnTo>
                    <a:lnTo>
                      <a:pt x="43" y="38"/>
                    </a:lnTo>
                    <a:lnTo>
                      <a:pt x="30" y="0"/>
                    </a:lnTo>
                    <a:lnTo>
                      <a:pt x="0" y="5"/>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2" name="Freeform 40"/>
              <p:cNvSpPr>
                <a:spLocks/>
              </p:cNvSpPr>
              <p:nvPr/>
            </p:nvSpPr>
            <p:spPr bwMode="auto">
              <a:xfrm>
                <a:off x="5224" y="360"/>
                <a:ext cx="29" cy="135"/>
              </a:xfrm>
              <a:custGeom>
                <a:avLst/>
                <a:gdLst/>
                <a:ahLst/>
                <a:cxnLst>
                  <a:cxn ang="0">
                    <a:pos x="57" y="173"/>
                  </a:cxn>
                  <a:cxn ang="0">
                    <a:pos x="57" y="206"/>
                  </a:cxn>
                  <a:cxn ang="0">
                    <a:pos x="87" y="270"/>
                  </a:cxn>
                  <a:cxn ang="0">
                    <a:pos x="35" y="253"/>
                  </a:cxn>
                  <a:cxn ang="0">
                    <a:pos x="21" y="190"/>
                  </a:cxn>
                  <a:cxn ang="0">
                    <a:pos x="21" y="126"/>
                  </a:cxn>
                  <a:cxn ang="0">
                    <a:pos x="0" y="92"/>
                  </a:cxn>
                  <a:cxn ang="0">
                    <a:pos x="0" y="59"/>
                  </a:cxn>
                  <a:cxn ang="0">
                    <a:pos x="0" y="0"/>
                  </a:cxn>
                  <a:cxn ang="0">
                    <a:pos x="15" y="67"/>
                  </a:cxn>
                  <a:cxn ang="0">
                    <a:pos x="31" y="134"/>
                  </a:cxn>
                  <a:cxn ang="0">
                    <a:pos x="57" y="173"/>
                  </a:cxn>
                </a:cxnLst>
                <a:rect l="0" t="0" r="r" b="b"/>
                <a:pathLst>
                  <a:path w="87" h="270">
                    <a:moveTo>
                      <a:pt x="57" y="173"/>
                    </a:moveTo>
                    <a:lnTo>
                      <a:pt x="57" y="206"/>
                    </a:lnTo>
                    <a:lnTo>
                      <a:pt x="87" y="270"/>
                    </a:lnTo>
                    <a:lnTo>
                      <a:pt x="35" y="253"/>
                    </a:lnTo>
                    <a:lnTo>
                      <a:pt x="21" y="190"/>
                    </a:lnTo>
                    <a:lnTo>
                      <a:pt x="21" y="126"/>
                    </a:lnTo>
                    <a:lnTo>
                      <a:pt x="0" y="92"/>
                    </a:lnTo>
                    <a:lnTo>
                      <a:pt x="0" y="59"/>
                    </a:lnTo>
                    <a:lnTo>
                      <a:pt x="0" y="0"/>
                    </a:lnTo>
                    <a:lnTo>
                      <a:pt x="15" y="67"/>
                    </a:lnTo>
                    <a:lnTo>
                      <a:pt x="31" y="134"/>
                    </a:lnTo>
                    <a:lnTo>
                      <a:pt x="57" y="173"/>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3" name="Freeform 41"/>
              <p:cNvSpPr>
                <a:spLocks/>
              </p:cNvSpPr>
              <p:nvPr/>
            </p:nvSpPr>
            <p:spPr bwMode="auto">
              <a:xfrm>
                <a:off x="5303" y="657"/>
                <a:ext cx="96" cy="249"/>
              </a:xfrm>
              <a:custGeom>
                <a:avLst/>
                <a:gdLst/>
                <a:ahLst/>
                <a:cxnLst>
                  <a:cxn ang="0">
                    <a:pos x="165" y="15"/>
                  </a:cxn>
                  <a:cxn ang="0">
                    <a:pos x="140" y="60"/>
                  </a:cxn>
                  <a:cxn ang="0">
                    <a:pos x="140" y="125"/>
                  </a:cxn>
                  <a:cxn ang="0">
                    <a:pos x="86" y="177"/>
                  </a:cxn>
                  <a:cxn ang="0">
                    <a:pos x="60" y="244"/>
                  </a:cxn>
                  <a:cxn ang="0">
                    <a:pos x="30" y="274"/>
                  </a:cxn>
                  <a:cxn ang="0">
                    <a:pos x="11" y="302"/>
                  </a:cxn>
                  <a:cxn ang="0">
                    <a:pos x="1" y="329"/>
                  </a:cxn>
                  <a:cxn ang="0">
                    <a:pos x="0" y="356"/>
                  </a:cxn>
                  <a:cxn ang="0">
                    <a:pos x="1" y="385"/>
                  </a:cxn>
                  <a:cxn ang="0">
                    <a:pos x="4" y="417"/>
                  </a:cxn>
                  <a:cxn ang="0">
                    <a:pos x="4" y="454"/>
                  </a:cxn>
                  <a:cxn ang="0">
                    <a:pos x="1" y="497"/>
                  </a:cxn>
                  <a:cxn ang="0">
                    <a:pos x="148" y="473"/>
                  </a:cxn>
                  <a:cxn ang="0">
                    <a:pos x="165" y="370"/>
                  </a:cxn>
                  <a:cxn ang="0">
                    <a:pos x="210" y="289"/>
                  </a:cxn>
                  <a:cxn ang="0">
                    <a:pos x="165" y="259"/>
                  </a:cxn>
                  <a:cxn ang="0">
                    <a:pos x="165" y="207"/>
                  </a:cxn>
                  <a:cxn ang="0">
                    <a:pos x="174" y="155"/>
                  </a:cxn>
                  <a:cxn ang="0">
                    <a:pos x="262" y="184"/>
                  </a:cxn>
                  <a:cxn ang="0">
                    <a:pos x="236" y="133"/>
                  </a:cxn>
                  <a:cxn ang="0">
                    <a:pos x="191" y="104"/>
                  </a:cxn>
                  <a:cxn ang="0">
                    <a:pos x="200" y="60"/>
                  </a:cxn>
                  <a:cxn ang="0">
                    <a:pos x="288" y="88"/>
                  </a:cxn>
                  <a:cxn ang="0">
                    <a:pos x="279" y="22"/>
                  </a:cxn>
                  <a:cxn ang="0">
                    <a:pos x="227" y="0"/>
                  </a:cxn>
                  <a:cxn ang="0">
                    <a:pos x="165" y="15"/>
                  </a:cxn>
                </a:cxnLst>
                <a:rect l="0" t="0" r="r" b="b"/>
                <a:pathLst>
                  <a:path w="288" h="497">
                    <a:moveTo>
                      <a:pt x="165" y="15"/>
                    </a:moveTo>
                    <a:lnTo>
                      <a:pt x="140" y="60"/>
                    </a:lnTo>
                    <a:lnTo>
                      <a:pt x="140" y="125"/>
                    </a:lnTo>
                    <a:lnTo>
                      <a:pt x="86" y="177"/>
                    </a:lnTo>
                    <a:lnTo>
                      <a:pt x="60" y="244"/>
                    </a:lnTo>
                    <a:lnTo>
                      <a:pt x="30" y="274"/>
                    </a:lnTo>
                    <a:lnTo>
                      <a:pt x="11" y="302"/>
                    </a:lnTo>
                    <a:lnTo>
                      <a:pt x="1" y="329"/>
                    </a:lnTo>
                    <a:lnTo>
                      <a:pt x="0" y="356"/>
                    </a:lnTo>
                    <a:lnTo>
                      <a:pt x="1" y="385"/>
                    </a:lnTo>
                    <a:lnTo>
                      <a:pt x="4" y="417"/>
                    </a:lnTo>
                    <a:lnTo>
                      <a:pt x="4" y="454"/>
                    </a:lnTo>
                    <a:lnTo>
                      <a:pt x="1" y="497"/>
                    </a:lnTo>
                    <a:lnTo>
                      <a:pt x="148" y="473"/>
                    </a:lnTo>
                    <a:lnTo>
                      <a:pt x="165" y="370"/>
                    </a:lnTo>
                    <a:lnTo>
                      <a:pt x="210" y="289"/>
                    </a:lnTo>
                    <a:lnTo>
                      <a:pt x="165" y="259"/>
                    </a:lnTo>
                    <a:lnTo>
                      <a:pt x="165" y="207"/>
                    </a:lnTo>
                    <a:lnTo>
                      <a:pt x="174" y="155"/>
                    </a:lnTo>
                    <a:lnTo>
                      <a:pt x="262" y="184"/>
                    </a:lnTo>
                    <a:lnTo>
                      <a:pt x="236" y="133"/>
                    </a:lnTo>
                    <a:lnTo>
                      <a:pt x="191" y="104"/>
                    </a:lnTo>
                    <a:lnTo>
                      <a:pt x="200" y="60"/>
                    </a:lnTo>
                    <a:lnTo>
                      <a:pt x="288" y="88"/>
                    </a:lnTo>
                    <a:lnTo>
                      <a:pt x="279" y="22"/>
                    </a:lnTo>
                    <a:lnTo>
                      <a:pt x="227" y="0"/>
                    </a:lnTo>
                    <a:lnTo>
                      <a:pt x="165" y="15"/>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4" name="Freeform 42"/>
              <p:cNvSpPr>
                <a:spLocks/>
              </p:cNvSpPr>
              <p:nvPr/>
            </p:nvSpPr>
            <p:spPr bwMode="auto">
              <a:xfrm>
                <a:off x="5210" y="259"/>
                <a:ext cx="268" cy="322"/>
              </a:xfrm>
              <a:custGeom>
                <a:avLst/>
                <a:gdLst/>
                <a:ahLst/>
                <a:cxnLst>
                  <a:cxn ang="0">
                    <a:pos x="0" y="31"/>
                  </a:cxn>
                  <a:cxn ang="0">
                    <a:pos x="62" y="17"/>
                  </a:cxn>
                  <a:cxn ang="0">
                    <a:pos x="155" y="0"/>
                  </a:cxn>
                  <a:cxn ang="0">
                    <a:pos x="295" y="0"/>
                  </a:cxn>
                  <a:cxn ang="0">
                    <a:pos x="436" y="45"/>
                  </a:cxn>
                  <a:cxn ang="0">
                    <a:pos x="515" y="103"/>
                  </a:cxn>
                  <a:cxn ang="0">
                    <a:pos x="665" y="192"/>
                  </a:cxn>
                  <a:cxn ang="0">
                    <a:pos x="740" y="244"/>
                  </a:cxn>
                  <a:cxn ang="0">
                    <a:pos x="804" y="288"/>
                  </a:cxn>
                  <a:cxn ang="0">
                    <a:pos x="804" y="363"/>
                  </a:cxn>
                  <a:cxn ang="0">
                    <a:pos x="734" y="363"/>
                  </a:cxn>
                  <a:cxn ang="0">
                    <a:pos x="611" y="355"/>
                  </a:cxn>
                  <a:cxn ang="0">
                    <a:pos x="655" y="318"/>
                  </a:cxn>
                  <a:cxn ang="0">
                    <a:pos x="716" y="311"/>
                  </a:cxn>
                  <a:cxn ang="0">
                    <a:pos x="673" y="258"/>
                  </a:cxn>
                  <a:cxn ang="0">
                    <a:pos x="629" y="207"/>
                  </a:cxn>
                  <a:cxn ang="0">
                    <a:pos x="577" y="229"/>
                  </a:cxn>
                  <a:cxn ang="0">
                    <a:pos x="532" y="258"/>
                  </a:cxn>
                  <a:cxn ang="0">
                    <a:pos x="532" y="222"/>
                  </a:cxn>
                  <a:cxn ang="0">
                    <a:pos x="532" y="162"/>
                  </a:cxn>
                  <a:cxn ang="0">
                    <a:pos x="470" y="111"/>
                  </a:cxn>
                  <a:cxn ang="0">
                    <a:pos x="401" y="82"/>
                  </a:cxn>
                  <a:cxn ang="0">
                    <a:pos x="436" y="155"/>
                  </a:cxn>
                  <a:cxn ang="0">
                    <a:pos x="506" y="251"/>
                  </a:cxn>
                  <a:cxn ang="0">
                    <a:pos x="506" y="333"/>
                  </a:cxn>
                  <a:cxn ang="0">
                    <a:pos x="541" y="407"/>
                  </a:cxn>
                  <a:cxn ang="0">
                    <a:pos x="567" y="503"/>
                  </a:cxn>
                  <a:cxn ang="0">
                    <a:pos x="567" y="576"/>
                  </a:cxn>
                  <a:cxn ang="0">
                    <a:pos x="532" y="643"/>
                  </a:cxn>
                  <a:cxn ang="0">
                    <a:pos x="532" y="562"/>
                  </a:cxn>
                  <a:cxn ang="0">
                    <a:pos x="532" y="458"/>
                  </a:cxn>
                  <a:cxn ang="0">
                    <a:pos x="462" y="295"/>
                  </a:cxn>
                  <a:cxn ang="0">
                    <a:pos x="444" y="215"/>
                  </a:cxn>
                  <a:cxn ang="0">
                    <a:pos x="401" y="148"/>
                  </a:cxn>
                  <a:cxn ang="0">
                    <a:pos x="348" y="178"/>
                  </a:cxn>
                  <a:cxn ang="0">
                    <a:pos x="348" y="118"/>
                  </a:cxn>
                  <a:cxn ang="0">
                    <a:pos x="339" y="66"/>
                  </a:cxn>
                  <a:cxn ang="0">
                    <a:pos x="295" y="73"/>
                  </a:cxn>
                  <a:cxn ang="0">
                    <a:pos x="278" y="133"/>
                  </a:cxn>
                  <a:cxn ang="0">
                    <a:pos x="226" y="52"/>
                  </a:cxn>
                  <a:cxn ang="0">
                    <a:pos x="147" y="52"/>
                  </a:cxn>
                  <a:cxn ang="0">
                    <a:pos x="102" y="73"/>
                  </a:cxn>
                  <a:cxn ang="0">
                    <a:pos x="26" y="118"/>
                  </a:cxn>
                  <a:cxn ang="0">
                    <a:pos x="0" y="31"/>
                  </a:cxn>
                </a:cxnLst>
                <a:rect l="0" t="0" r="r" b="b"/>
                <a:pathLst>
                  <a:path w="804" h="643">
                    <a:moveTo>
                      <a:pt x="0" y="31"/>
                    </a:moveTo>
                    <a:lnTo>
                      <a:pt x="62" y="17"/>
                    </a:lnTo>
                    <a:lnTo>
                      <a:pt x="155" y="0"/>
                    </a:lnTo>
                    <a:lnTo>
                      <a:pt x="295" y="0"/>
                    </a:lnTo>
                    <a:lnTo>
                      <a:pt x="436" y="45"/>
                    </a:lnTo>
                    <a:lnTo>
                      <a:pt x="515" y="103"/>
                    </a:lnTo>
                    <a:lnTo>
                      <a:pt x="665" y="192"/>
                    </a:lnTo>
                    <a:lnTo>
                      <a:pt x="740" y="244"/>
                    </a:lnTo>
                    <a:lnTo>
                      <a:pt x="804" y="288"/>
                    </a:lnTo>
                    <a:lnTo>
                      <a:pt x="804" y="363"/>
                    </a:lnTo>
                    <a:lnTo>
                      <a:pt x="734" y="363"/>
                    </a:lnTo>
                    <a:lnTo>
                      <a:pt x="611" y="355"/>
                    </a:lnTo>
                    <a:lnTo>
                      <a:pt x="655" y="318"/>
                    </a:lnTo>
                    <a:lnTo>
                      <a:pt x="716" y="311"/>
                    </a:lnTo>
                    <a:lnTo>
                      <a:pt x="673" y="258"/>
                    </a:lnTo>
                    <a:lnTo>
                      <a:pt x="629" y="207"/>
                    </a:lnTo>
                    <a:lnTo>
                      <a:pt x="577" y="229"/>
                    </a:lnTo>
                    <a:lnTo>
                      <a:pt x="532" y="258"/>
                    </a:lnTo>
                    <a:lnTo>
                      <a:pt x="532" y="222"/>
                    </a:lnTo>
                    <a:lnTo>
                      <a:pt x="532" y="162"/>
                    </a:lnTo>
                    <a:lnTo>
                      <a:pt x="470" y="111"/>
                    </a:lnTo>
                    <a:lnTo>
                      <a:pt x="401" y="82"/>
                    </a:lnTo>
                    <a:lnTo>
                      <a:pt x="436" y="155"/>
                    </a:lnTo>
                    <a:lnTo>
                      <a:pt x="506" y="251"/>
                    </a:lnTo>
                    <a:lnTo>
                      <a:pt x="506" y="333"/>
                    </a:lnTo>
                    <a:lnTo>
                      <a:pt x="541" y="407"/>
                    </a:lnTo>
                    <a:lnTo>
                      <a:pt x="567" y="503"/>
                    </a:lnTo>
                    <a:lnTo>
                      <a:pt x="567" y="576"/>
                    </a:lnTo>
                    <a:lnTo>
                      <a:pt x="532" y="643"/>
                    </a:lnTo>
                    <a:lnTo>
                      <a:pt x="532" y="562"/>
                    </a:lnTo>
                    <a:lnTo>
                      <a:pt x="532" y="458"/>
                    </a:lnTo>
                    <a:lnTo>
                      <a:pt x="462" y="295"/>
                    </a:lnTo>
                    <a:lnTo>
                      <a:pt x="444" y="215"/>
                    </a:lnTo>
                    <a:lnTo>
                      <a:pt x="401" y="148"/>
                    </a:lnTo>
                    <a:lnTo>
                      <a:pt x="348" y="178"/>
                    </a:lnTo>
                    <a:lnTo>
                      <a:pt x="348" y="118"/>
                    </a:lnTo>
                    <a:lnTo>
                      <a:pt x="339" y="66"/>
                    </a:lnTo>
                    <a:lnTo>
                      <a:pt x="295" y="73"/>
                    </a:lnTo>
                    <a:lnTo>
                      <a:pt x="278" y="133"/>
                    </a:lnTo>
                    <a:lnTo>
                      <a:pt x="226" y="52"/>
                    </a:lnTo>
                    <a:lnTo>
                      <a:pt x="147" y="52"/>
                    </a:lnTo>
                    <a:lnTo>
                      <a:pt x="102" y="73"/>
                    </a:lnTo>
                    <a:lnTo>
                      <a:pt x="26" y="118"/>
                    </a:lnTo>
                    <a:lnTo>
                      <a:pt x="0" y="31"/>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5" name="Freeform 43"/>
              <p:cNvSpPr>
                <a:spLocks/>
              </p:cNvSpPr>
              <p:nvPr/>
            </p:nvSpPr>
            <p:spPr bwMode="auto">
              <a:xfrm>
                <a:off x="5431" y="455"/>
                <a:ext cx="91" cy="92"/>
              </a:xfrm>
              <a:custGeom>
                <a:avLst/>
                <a:gdLst/>
                <a:ahLst/>
                <a:cxnLst>
                  <a:cxn ang="0">
                    <a:pos x="210" y="0"/>
                  </a:cxn>
                  <a:cxn ang="0">
                    <a:pos x="244" y="37"/>
                  </a:cxn>
                  <a:cxn ang="0">
                    <a:pos x="244" y="97"/>
                  </a:cxn>
                  <a:cxn ang="0">
                    <a:pos x="227" y="133"/>
                  </a:cxn>
                  <a:cxn ang="0">
                    <a:pos x="272" y="185"/>
                  </a:cxn>
                  <a:cxn ang="0">
                    <a:pos x="193" y="185"/>
                  </a:cxn>
                  <a:cxn ang="0">
                    <a:pos x="193" y="133"/>
                  </a:cxn>
                  <a:cxn ang="0">
                    <a:pos x="193" y="60"/>
                  </a:cxn>
                  <a:cxn ang="0">
                    <a:pos x="165" y="112"/>
                  </a:cxn>
                  <a:cxn ang="0">
                    <a:pos x="105" y="119"/>
                  </a:cxn>
                  <a:cxn ang="0">
                    <a:pos x="0" y="97"/>
                  </a:cxn>
                  <a:cxn ang="0">
                    <a:pos x="87" y="75"/>
                  </a:cxn>
                  <a:cxn ang="0">
                    <a:pos x="165" y="37"/>
                  </a:cxn>
                  <a:cxn ang="0">
                    <a:pos x="210" y="0"/>
                  </a:cxn>
                </a:cxnLst>
                <a:rect l="0" t="0" r="r" b="b"/>
                <a:pathLst>
                  <a:path w="272" h="185">
                    <a:moveTo>
                      <a:pt x="210" y="0"/>
                    </a:moveTo>
                    <a:lnTo>
                      <a:pt x="244" y="37"/>
                    </a:lnTo>
                    <a:lnTo>
                      <a:pt x="244" y="97"/>
                    </a:lnTo>
                    <a:lnTo>
                      <a:pt x="227" y="133"/>
                    </a:lnTo>
                    <a:lnTo>
                      <a:pt x="272" y="185"/>
                    </a:lnTo>
                    <a:lnTo>
                      <a:pt x="193" y="185"/>
                    </a:lnTo>
                    <a:lnTo>
                      <a:pt x="193" y="133"/>
                    </a:lnTo>
                    <a:lnTo>
                      <a:pt x="193" y="60"/>
                    </a:lnTo>
                    <a:lnTo>
                      <a:pt x="165" y="112"/>
                    </a:lnTo>
                    <a:lnTo>
                      <a:pt x="105" y="119"/>
                    </a:lnTo>
                    <a:lnTo>
                      <a:pt x="0" y="97"/>
                    </a:lnTo>
                    <a:lnTo>
                      <a:pt x="87" y="75"/>
                    </a:lnTo>
                    <a:lnTo>
                      <a:pt x="165" y="37"/>
                    </a:lnTo>
                    <a:lnTo>
                      <a:pt x="210"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6" name="Freeform 44"/>
              <p:cNvSpPr>
                <a:spLocks/>
              </p:cNvSpPr>
              <p:nvPr/>
            </p:nvSpPr>
            <p:spPr bwMode="auto">
              <a:xfrm>
                <a:off x="5034" y="218"/>
                <a:ext cx="158" cy="181"/>
              </a:xfrm>
              <a:custGeom>
                <a:avLst/>
                <a:gdLst/>
                <a:ahLst/>
                <a:cxnLst>
                  <a:cxn ang="0">
                    <a:pos x="122" y="0"/>
                  </a:cxn>
                  <a:cxn ang="0">
                    <a:pos x="263" y="0"/>
                  </a:cxn>
                  <a:cxn ang="0">
                    <a:pos x="334" y="30"/>
                  </a:cxn>
                  <a:cxn ang="0">
                    <a:pos x="394" y="126"/>
                  </a:cxn>
                  <a:cxn ang="0">
                    <a:pos x="439" y="243"/>
                  </a:cxn>
                  <a:cxn ang="0">
                    <a:pos x="474" y="362"/>
                  </a:cxn>
                  <a:cxn ang="0">
                    <a:pos x="394" y="288"/>
                  </a:cxn>
                  <a:cxn ang="0">
                    <a:pos x="334" y="140"/>
                  </a:cxn>
                  <a:cxn ang="0">
                    <a:pos x="246" y="96"/>
                  </a:cxn>
                  <a:cxn ang="0">
                    <a:pos x="141" y="96"/>
                  </a:cxn>
                  <a:cxn ang="0">
                    <a:pos x="0" y="126"/>
                  </a:cxn>
                  <a:cxn ang="0">
                    <a:pos x="35" y="74"/>
                  </a:cxn>
                  <a:cxn ang="0">
                    <a:pos x="122" y="0"/>
                  </a:cxn>
                </a:cxnLst>
                <a:rect l="0" t="0" r="r" b="b"/>
                <a:pathLst>
                  <a:path w="474" h="362">
                    <a:moveTo>
                      <a:pt x="122" y="0"/>
                    </a:moveTo>
                    <a:lnTo>
                      <a:pt x="263" y="0"/>
                    </a:lnTo>
                    <a:lnTo>
                      <a:pt x="334" y="30"/>
                    </a:lnTo>
                    <a:lnTo>
                      <a:pt x="394" y="126"/>
                    </a:lnTo>
                    <a:lnTo>
                      <a:pt x="439" y="243"/>
                    </a:lnTo>
                    <a:lnTo>
                      <a:pt x="474" y="362"/>
                    </a:lnTo>
                    <a:lnTo>
                      <a:pt x="394" y="288"/>
                    </a:lnTo>
                    <a:lnTo>
                      <a:pt x="334" y="140"/>
                    </a:lnTo>
                    <a:lnTo>
                      <a:pt x="246" y="96"/>
                    </a:lnTo>
                    <a:lnTo>
                      <a:pt x="141" y="96"/>
                    </a:lnTo>
                    <a:lnTo>
                      <a:pt x="0" y="126"/>
                    </a:lnTo>
                    <a:lnTo>
                      <a:pt x="35" y="74"/>
                    </a:lnTo>
                    <a:lnTo>
                      <a:pt x="122" y="0"/>
                    </a:lnTo>
                    <a:close/>
                  </a:path>
                </a:pathLst>
              </a:custGeom>
              <a:solidFill>
                <a:srgbClr val="6B0C3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7" name="Freeform 45"/>
              <p:cNvSpPr>
                <a:spLocks/>
              </p:cNvSpPr>
              <p:nvPr/>
            </p:nvSpPr>
            <p:spPr bwMode="auto">
              <a:xfrm>
                <a:off x="5177" y="709"/>
                <a:ext cx="75" cy="188"/>
              </a:xfrm>
              <a:custGeom>
                <a:avLst/>
                <a:gdLst/>
                <a:ahLst/>
                <a:cxnLst>
                  <a:cxn ang="0">
                    <a:pos x="88" y="89"/>
                  </a:cxn>
                  <a:cxn ang="0">
                    <a:pos x="64" y="128"/>
                  </a:cxn>
                  <a:cxn ang="0">
                    <a:pos x="44" y="163"/>
                  </a:cxn>
                  <a:cxn ang="0">
                    <a:pos x="29" y="194"/>
                  </a:cxn>
                  <a:cxn ang="0">
                    <a:pos x="18" y="224"/>
                  </a:cxn>
                  <a:cxn ang="0">
                    <a:pos x="9" y="254"/>
                  </a:cxn>
                  <a:cxn ang="0">
                    <a:pos x="5" y="288"/>
                  </a:cxn>
                  <a:cxn ang="0">
                    <a:pos x="2" y="325"/>
                  </a:cxn>
                  <a:cxn ang="0">
                    <a:pos x="0" y="369"/>
                  </a:cxn>
                  <a:cxn ang="0">
                    <a:pos x="159" y="377"/>
                  </a:cxn>
                  <a:cxn ang="0">
                    <a:pos x="159" y="281"/>
                  </a:cxn>
                  <a:cxn ang="0">
                    <a:pos x="159" y="236"/>
                  </a:cxn>
                  <a:cxn ang="0">
                    <a:pos x="225" y="133"/>
                  </a:cxn>
                  <a:cxn ang="0">
                    <a:pos x="140" y="162"/>
                  </a:cxn>
                  <a:cxn ang="0">
                    <a:pos x="150" y="89"/>
                  </a:cxn>
                  <a:cxn ang="0">
                    <a:pos x="167" y="0"/>
                  </a:cxn>
                  <a:cxn ang="0">
                    <a:pos x="123" y="36"/>
                  </a:cxn>
                  <a:cxn ang="0">
                    <a:pos x="88" y="89"/>
                  </a:cxn>
                </a:cxnLst>
                <a:rect l="0" t="0" r="r" b="b"/>
                <a:pathLst>
                  <a:path w="225" h="377">
                    <a:moveTo>
                      <a:pt x="88" y="89"/>
                    </a:moveTo>
                    <a:lnTo>
                      <a:pt x="64" y="128"/>
                    </a:lnTo>
                    <a:lnTo>
                      <a:pt x="44" y="163"/>
                    </a:lnTo>
                    <a:lnTo>
                      <a:pt x="29" y="194"/>
                    </a:lnTo>
                    <a:lnTo>
                      <a:pt x="18" y="224"/>
                    </a:lnTo>
                    <a:lnTo>
                      <a:pt x="9" y="254"/>
                    </a:lnTo>
                    <a:lnTo>
                      <a:pt x="5" y="288"/>
                    </a:lnTo>
                    <a:lnTo>
                      <a:pt x="2" y="325"/>
                    </a:lnTo>
                    <a:lnTo>
                      <a:pt x="0" y="369"/>
                    </a:lnTo>
                    <a:lnTo>
                      <a:pt x="159" y="377"/>
                    </a:lnTo>
                    <a:lnTo>
                      <a:pt x="159" y="281"/>
                    </a:lnTo>
                    <a:lnTo>
                      <a:pt x="159" y="236"/>
                    </a:lnTo>
                    <a:lnTo>
                      <a:pt x="225" y="133"/>
                    </a:lnTo>
                    <a:lnTo>
                      <a:pt x="140" y="162"/>
                    </a:lnTo>
                    <a:lnTo>
                      <a:pt x="150" y="89"/>
                    </a:lnTo>
                    <a:lnTo>
                      <a:pt x="167" y="0"/>
                    </a:lnTo>
                    <a:lnTo>
                      <a:pt x="123" y="36"/>
                    </a:lnTo>
                    <a:lnTo>
                      <a:pt x="88" y="89"/>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8" name="Freeform 46"/>
              <p:cNvSpPr>
                <a:spLocks/>
              </p:cNvSpPr>
              <p:nvPr/>
            </p:nvSpPr>
            <p:spPr bwMode="auto">
              <a:xfrm>
                <a:off x="5039" y="531"/>
                <a:ext cx="136" cy="270"/>
              </a:xfrm>
              <a:custGeom>
                <a:avLst/>
                <a:gdLst/>
                <a:ahLst/>
                <a:cxnLst>
                  <a:cxn ang="0">
                    <a:pos x="243" y="0"/>
                  </a:cxn>
                  <a:cxn ang="0">
                    <a:pos x="243" y="60"/>
                  </a:cxn>
                  <a:cxn ang="0">
                    <a:pos x="259" y="98"/>
                  </a:cxn>
                  <a:cxn ang="0">
                    <a:pos x="269" y="129"/>
                  </a:cxn>
                  <a:cxn ang="0">
                    <a:pos x="269" y="189"/>
                  </a:cxn>
                  <a:cxn ang="0">
                    <a:pos x="269" y="229"/>
                  </a:cxn>
                  <a:cxn ang="0">
                    <a:pos x="269" y="259"/>
                  </a:cxn>
                  <a:cxn ang="0">
                    <a:pos x="305" y="302"/>
                  </a:cxn>
                  <a:cxn ang="0">
                    <a:pos x="285" y="324"/>
                  </a:cxn>
                  <a:cxn ang="0">
                    <a:pos x="219" y="384"/>
                  </a:cxn>
                  <a:cxn ang="0">
                    <a:pos x="142" y="388"/>
                  </a:cxn>
                  <a:cxn ang="0">
                    <a:pos x="76" y="440"/>
                  </a:cxn>
                  <a:cxn ang="0">
                    <a:pos x="20" y="478"/>
                  </a:cxn>
                  <a:cxn ang="0">
                    <a:pos x="0" y="522"/>
                  </a:cxn>
                  <a:cxn ang="0">
                    <a:pos x="45" y="517"/>
                  </a:cxn>
                  <a:cxn ang="0">
                    <a:pos x="76" y="478"/>
                  </a:cxn>
                  <a:cxn ang="0">
                    <a:pos x="91" y="448"/>
                  </a:cxn>
                  <a:cxn ang="0">
                    <a:pos x="137" y="444"/>
                  </a:cxn>
                  <a:cxn ang="0">
                    <a:pos x="127" y="478"/>
                  </a:cxn>
                  <a:cxn ang="0">
                    <a:pos x="127" y="508"/>
                  </a:cxn>
                  <a:cxn ang="0">
                    <a:pos x="173" y="538"/>
                  </a:cxn>
                  <a:cxn ang="0">
                    <a:pos x="183" y="517"/>
                  </a:cxn>
                  <a:cxn ang="0">
                    <a:pos x="157" y="504"/>
                  </a:cxn>
                  <a:cxn ang="0">
                    <a:pos x="157" y="465"/>
                  </a:cxn>
                  <a:cxn ang="0">
                    <a:pos x="203" y="435"/>
                  </a:cxn>
                  <a:cxn ang="0">
                    <a:pos x="243" y="435"/>
                  </a:cxn>
                  <a:cxn ang="0">
                    <a:pos x="275" y="435"/>
                  </a:cxn>
                  <a:cxn ang="0">
                    <a:pos x="275" y="400"/>
                  </a:cxn>
                  <a:cxn ang="0">
                    <a:pos x="296" y="367"/>
                  </a:cxn>
                  <a:cxn ang="0">
                    <a:pos x="335" y="345"/>
                  </a:cxn>
                  <a:cxn ang="0">
                    <a:pos x="381" y="367"/>
                  </a:cxn>
                  <a:cxn ang="0">
                    <a:pos x="387" y="319"/>
                  </a:cxn>
                  <a:cxn ang="0">
                    <a:pos x="361" y="269"/>
                  </a:cxn>
                  <a:cxn ang="0">
                    <a:pos x="335" y="255"/>
                  </a:cxn>
                  <a:cxn ang="0">
                    <a:pos x="361" y="225"/>
                  </a:cxn>
                  <a:cxn ang="0">
                    <a:pos x="407" y="225"/>
                  </a:cxn>
                  <a:cxn ang="0">
                    <a:pos x="407" y="189"/>
                  </a:cxn>
                  <a:cxn ang="0">
                    <a:pos x="351" y="189"/>
                  </a:cxn>
                  <a:cxn ang="0">
                    <a:pos x="327" y="189"/>
                  </a:cxn>
                  <a:cxn ang="0">
                    <a:pos x="327" y="163"/>
                  </a:cxn>
                  <a:cxn ang="0">
                    <a:pos x="345" y="116"/>
                  </a:cxn>
                  <a:cxn ang="0">
                    <a:pos x="309" y="141"/>
                  </a:cxn>
                  <a:cxn ang="0">
                    <a:pos x="299" y="116"/>
                  </a:cxn>
                  <a:cxn ang="0">
                    <a:pos x="299" y="86"/>
                  </a:cxn>
                  <a:cxn ang="0">
                    <a:pos x="289" y="13"/>
                  </a:cxn>
                  <a:cxn ang="0">
                    <a:pos x="243" y="0"/>
                  </a:cxn>
                </a:cxnLst>
                <a:rect l="0" t="0" r="r" b="b"/>
                <a:pathLst>
                  <a:path w="407" h="538">
                    <a:moveTo>
                      <a:pt x="243" y="0"/>
                    </a:moveTo>
                    <a:lnTo>
                      <a:pt x="243" y="60"/>
                    </a:lnTo>
                    <a:lnTo>
                      <a:pt x="259" y="98"/>
                    </a:lnTo>
                    <a:lnTo>
                      <a:pt x="269" y="129"/>
                    </a:lnTo>
                    <a:lnTo>
                      <a:pt x="269" y="189"/>
                    </a:lnTo>
                    <a:lnTo>
                      <a:pt x="269" y="229"/>
                    </a:lnTo>
                    <a:lnTo>
                      <a:pt x="269" y="259"/>
                    </a:lnTo>
                    <a:lnTo>
                      <a:pt x="305" y="302"/>
                    </a:lnTo>
                    <a:lnTo>
                      <a:pt x="285" y="324"/>
                    </a:lnTo>
                    <a:lnTo>
                      <a:pt x="219" y="384"/>
                    </a:lnTo>
                    <a:lnTo>
                      <a:pt x="142" y="388"/>
                    </a:lnTo>
                    <a:lnTo>
                      <a:pt x="76" y="440"/>
                    </a:lnTo>
                    <a:lnTo>
                      <a:pt x="20" y="478"/>
                    </a:lnTo>
                    <a:lnTo>
                      <a:pt x="0" y="522"/>
                    </a:lnTo>
                    <a:lnTo>
                      <a:pt x="45" y="517"/>
                    </a:lnTo>
                    <a:lnTo>
                      <a:pt x="76" y="478"/>
                    </a:lnTo>
                    <a:lnTo>
                      <a:pt x="91" y="448"/>
                    </a:lnTo>
                    <a:lnTo>
                      <a:pt x="137" y="444"/>
                    </a:lnTo>
                    <a:lnTo>
                      <a:pt x="127" y="478"/>
                    </a:lnTo>
                    <a:lnTo>
                      <a:pt x="127" y="508"/>
                    </a:lnTo>
                    <a:lnTo>
                      <a:pt x="173" y="538"/>
                    </a:lnTo>
                    <a:lnTo>
                      <a:pt x="183" y="517"/>
                    </a:lnTo>
                    <a:lnTo>
                      <a:pt x="157" y="504"/>
                    </a:lnTo>
                    <a:lnTo>
                      <a:pt x="157" y="465"/>
                    </a:lnTo>
                    <a:lnTo>
                      <a:pt x="203" y="435"/>
                    </a:lnTo>
                    <a:lnTo>
                      <a:pt x="243" y="435"/>
                    </a:lnTo>
                    <a:lnTo>
                      <a:pt x="275" y="435"/>
                    </a:lnTo>
                    <a:lnTo>
                      <a:pt x="275" y="400"/>
                    </a:lnTo>
                    <a:lnTo>
                      <a:pt x="296" y="367"/>
                    </a:lnTo>
                    <a:lnTo>
                      <a:pt x="335" y="345"/>
                    </a:lnTo>
                    <a:lnTo>
                      <a:pt x="381" y="367"/>
                    </a:lnTo>
                    <a:lnTo>
                      <a:pt x="387" y="319"/>
                    </a:lnTo>
                    <a:lnTo>
                      <a:pt x="361" y="269"/>
                    </a:lnTo>
                    <a:lnTo>
                      <a:pt x="335" y="255"/>
                    </a:lnTo>
                    <a:lnTo>
                      <a:pt x="361" y="225"/>
                    </a:lnTo>
                    <a:lnTo>
                      <a:pt x="407" y="225"/>
                    </a:lnTo>
                    <a:lnTo>
                      <a:pt x="407" y="189"/>
                    </a:lnTo>
                    <a:lnTo>
                      <a:pt x="351" y="189"/>
                    </a:lnTo>
                    <a:lnTo>
                      <a:pt x="327" y="189"/>
                    </a:lnTo>
                    <a:lnTo>
                      <a:pt x="327" y="163"/>
                    </a:lnTo>
                    <a:lnTo>
                      <a:pt x="345" y="116"/>
                    </a:lnTo>
                    <a:lnTo>
                      <a:pt x="309" y="141"/>
                    </a:lnTo>
                    <a:lnTo>
                      <a:pt x="299" y="116"/>
                    </a:lnTo>
                    <a:lnTo>
                      <a:pt x="299" y="86"/>
                    </a:lnTo>
                    <a:lnTo>
                      <a:pt x="289" y="13"/>
                    </a:lnTo>
                    <a:lnTo>
                      <a:pt x="243" y="0"/>
                    </a:lnTo>
                    <a:close/>
                  </a:path>
                </a:pathLst>
              </a:custGeom>
              <a:solidFill>
                <a:srgbClr val="44C1FF"/>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sp>
            <p:nvSpPr>
              <p:cNvPr id="119" name="Rectangle 47"/>
              <p:cNvSpPr>
                <a:spLocks noChangeArrowheads="1"/>
              </p:cNvSpPr>
              <p:nvPr/>
            </p:nvSpPr>
            <p:spPr bwMode="auto">
              <a:xfrm>
                <a:off x="5360" y="873"/>
                <a:ext cx="254" cy="30"/>
              </a:xfrm>
              <a:prstGeom prst="rect">
                <a:avLst/>
              </a:prstGeom>
              <a:solidFill>
                <a:srgbClr val="077ABA"/>
              </a:solidFill>
              <a:ln w="9525">
                <a:noFill/>
                <a:miter lim="800000"/>
                <a:headEnd/>
                <a:tailEnd/>
              </a:ln>
            </p:spPr>
            <p:txBody>
              <a:bodyPr/>
              <a:lstStyle/>
              <a:p>
                <a:pPr fontAlgn="auto">
                  <a:spcBef>
                    <a:spcPts val="0"/>
                  </a:spcBef>
                  <a:spcAft>
                    <a:spcPts val="0"/>
                  </a:spcAft>
                </a:pPr>
                <a:endParaRPr lang="en-US" dirty="0">
                  <a:solidFill>
                    <a:prstClr val="white"/>
                  </a:solidFill>
                  <a:latin typeface="Arial"/>
                </a:endParaRPr>
              </a:p>
            </p:txBody>
          </p:sp>
          <p:sp>
            <p:nvSpPr>
              <p:cNvPr id="120" name="Freeform 48"/>
              <p:cNvSpPr>
                <a:spLocks/>
              </p:cNvSpPr>
              <p:nvPr/>
            </p:nvSpPr>
            <p:spPr bwMode="auto">
              <a:xfrm>
                <a:off x="5240" y="386"/>
                <a:ext cx="44" cy="131"/>
              </a:xfrm>
              <a:custGeom>
                <a:avLst/>
                <a:gdLst/>
                <a:ahLst/>
                <a:cxnLst>
                  <a:cxn ang="0">
                    <a:pos x="0" y="0"/>
                  </a:cxn>
                  <a:cxn ang="0">
                    <a:pos x="12" y="72"/>
                  </a:cxn>
                  <a:cxn ang="0">
                    <a:pos x="45" y="120"/>
                  </a:cxn>
                  <a:cxn ang="0">
                    <a:pos x="45" y="162"/>
                  </a:cxn>
                  <a:cxn ang="0">
                    <a:pos x="72" y="226"/>
                  </a:cxn>
                  <a:cxn ang="0">
                    <a:pos x="91" y="238"/>
                  </a:cxn>
                  <a:cxn ang="0">
                    <a:pos x="91" y="263"/>
                  </a:cxn>
                  <a:cxn ang="0">
                    <a:pos x="133" y="263"/>
                  </a:cxn>
                  <a:cxn ang="0">
                    <a:pos x="114" y="216"/>
                  </a:cxn>
                  <a:cxn ang="0">
                    <a:pos x="80" y="168"/>
                  </a:cxn>
                  <a:cxn ang="0">
                    <a:pos x="84" y="124"/>
                  </a:cxn>
                  <a:cxn ang="0">
                    <a:pos x="35" y="80"/>
                  </a:cxn>
                  <a:cxn ang="0">
                    <a:pos x="19" y="41"/>
                  </a:cxn>
                  <a:cxn ang="0">
                    <a:pos x="0" y="0"/>
                  </a:cxn>
                </a:cxnLst>
                <a:rect l="0" t="0" r="r" b="b"/>
                <a:pathLst>
                  <a:path w="133" h="263">
                    <a:moveTo>
                      <a:pt x="0" y="0"/>
                    </a:moveTo>
                    <a:lnTo>
                      <a:pt x="12" y="72"/>
                    </a:lnTo>
                    <a:lnTo>
                      <a:pt x="45" y="120"/>
                    </a:lnTo>
                    <a:lnTo>
                      <a:pt x="45" y="162"/>
                    </a:lnTo>
                    <a:lnTo>
                      <a:pt x="72" y="226"/>
                    </a:lnTo>
                    <a:lnTo>
                      <a:pt x="91" y="238"/>
                    </a:lnTo>
                    <a:lnTo>
                      <a:pt x="91" y="263"/>
                    </a:lnTo>
                    <a:lnTo>
                      <a:pt x="133" y="263"/>
                    </a:lnTo>
                    <a:lnTo>
                      <a:pt x="114" y="216"/>
                    </a:lnTo>
                    <a:lnTo>
                      <a:pt x="80" y="168"/>
                    </a:lnTo>
                    <a:lnTo>
                      <a:pt x="84" y="124"/>
                    </a:lnTo>
                    <a:lnTo>
                      <a:pt x="35" y="80"/>
                    </a:lnTo>
                    <a:lnTo>
                      <a:pt x="19" y="41"/>
                    </a:lnTo>
                    <a:lnTo>
                      <a:pt x="0" y="0"/>
                    </a:lnTo>
                    <a:close/>
                  </a:path>
                </a:pathLst>
              </a:custGeom>
              <a:solidFill>
                <a:srgbClr val="66ADD3"/>
              </a:solidFill>
              <a:ln w="9525">
                <a:noFill/>
                <a:round/>
                <a:headEnd/>
                <a:tailEnd/>
              </a:ln>
            </p:spPr>
            <p:txBody>
              <a:bodyPr/>
              <a:lstStyle/>
              <a:p>
                <a:pPr fontAlgn="auto">
                  <a:spcBef>
                    <a:spcPts val="0"/>
                  </a:spcBef>
                  <a:spcAft>
                    <a:spcPts val="0"/>
                  </a:spcAft>
                </a:pPr>
                <a:endParaRPr lang="en-US" dirty="0">
                  <a:solidFill>
                    <a:prstClr val="white"/>
                  </a:solidFill>
                  <a:latin typeface="Arial"/>
                </a:endParaRPr>
              </a:p>
            </p:txBody>
          </p:sp>
        </p:grpSp>
      </p:grpSp>
      <p:sp>
        <p:nvSpPr>
          <p:cNvPr id="122" name="Rectangle 121"/>
          <p:cNvSpPr/>
          <p:nvPr/>
        </p:nvSpPr>
        <p:spPr>
          <a:xfrm>
            <a:off x="4026260" y="1066874"/>
            <a:ext cx="966403" cy="777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Rounded MT Bold" pitchFamily="34" charset="0"/>
              </a:rPr>
              <a:t>8</a:t>
            </a:r>
            <a:endParaRPr lang="en-US" sz="4000" dirty="0">
              <a:latin typeface="Arial Rounded MT Bold" pitchFamily="34" charset="0"/>
            </a:endParaRPr>
          </a:p>
        </p:txBody>
      </p:sp>
    </p:spTree>
    <p:extLst>
      <p:ext uri="{BB962C8B-B14F-4D97-AF65-F5344CB8AC3E}">
        <p14:creationId xmlns:p14="http://schemas.microsoft.com/office/powerpoint/2010/main" val="2849071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800" decel="100000"/>
                                        <p:tgtEl>
                                          <p:spTgt spid="3"/>
                                        </p:tgtEl>
                                      </p:cBhvr>
                                    </p:animEffect>
                                    <p:anim calcmode="lin" valueType="num">
                                      <p:cBhvr>
                                        <p:cTn id="21" dur="800" decel="100000" fill="hold"/>
                                        <p:tgtEl>
                                          <p:spTgt spid="3"/>
                                        </p:tgtEl>
                                        <p:attrNameLst>
                                          <p:attrName>style.rotation</p:attrName>
                                        </p:attrNameLst>
                                      </p:cBhvr>
                                      <p:tavLst>
                                        <p:tav tm="0">
                                          <p:val>
                                            <p:fltVal val="-90"/>
                                          </p:val>
                                        </p:tav>
                                        <p:tav tm="100000">
                                          <p:val>
                                            <p:fltVal val="0"/>
                                          </p:val>
                                        </p:tav>
                                      </p:tavLst>
                                    </p:anim>
                                    <p:anim calcmode="lin" valueType="num">
                                      <p:cBhvr>
                                        <p:cTn id="22" dur="800" decel="100000" fill="hold"/>
                                        <p:tgtEl>
                                          <p:spTgt spid="3"/>
                                        </p:tgtEl>
                                        <p:attrNameLst>
                                          <p:attrName>ppt_x</p:attrName>
                                        </p:attrNameLst>
                                      </p:cBhvr>
                                      <p:tavLst>
                                        <p:tav tm="0">
                                          <p:val>
                                            <p:strVal val="#ppt_x+0.4"/>
                                          </p:val>
                                        </p:tav>
                                        <p:tav tm="100000">
                                          <p:val>
                                            <p:strVal val="#ppt_x-0.05"/>
                                          </p:val>
                                        </p:tav>
                                      </p:tavLst>
                                    </p:anim>
                                    <p:anim calcmode="lin" valueType="num">
                                      <p:cBhvr>
                                        <p:cTn id="23" dur="800" decel="100000" fill="hold"/>
                                        <p:tgtEl>
                                          <p:spTgt spid="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800" decel="100000"/>
                                        <p:tgtEl>
                                          <p:spTgt spid="51"/>
                                        </p:tgtEl>
                                      </p:cBhvr>
                                    </p:animEffect>
                                    <p:anim calcmode="lin" valueType="num">
                                      <p:cBhvr>
                                        <p:cTn id="29" dur="800" decel="100000" fill="hold"/>
                                        <p:tgtEl>
                                          <p:spTgt spid="51"/>
                                        </p:tgtEl>
                                        <p:attrNameLst>
                                          <p:attrName>style.rotation</p:attrName>
                                        </p:attrNameLst>
                                      </p:cBhvr>
                                      <p:tavLst>
                                        <p:tav tm="0">
                                          <p:val>
                                            <p:fltVal val="-90"/>
                                          </p:val>
                                        </p:tav>
                                        <p:tav tm="100000">
                                          <p:val>
                                            <p:fltVal val="0"/>
                                          </p:val>
                                        </p:tav>
                                      </p:tavLst>
                                    </p:anim>
                                    <p:anim calcmode="lin" valueType="num">
                                      <p:cBhvr>
                                        <p:cTn id="30" dur="800" decel="100000" fill="hold"/>
                                        <p:tgtEl>
                                          <p:spTgt spid="51"/>
                                        </p:tgtEl>
                                        <p:attrNameLst>
                                          <p:attrName>ppt_x</p:attrName>
                                        </p:attrNameLst>
                                      </p:cBhvr>
                                      <p:tavLst>
                                        <p:tav tm="0">
                                          <p:val>
                                            <p:strVal val="#ppt_x+0.4"/>
                                          </p:val>
                                        </p:tav>
                                        <p:tav tm="100000">
                                          <p:val>
                                            <p:strVal val="#ppt_x-0.05"/>
                                          </p:val>
                                        </p:tav>
                                      </p:tavLst>
                                    </p:anim>
                                    <p:anim calcmode="lin" valueType="num">
                                      <p:cBhvr>
                                        <p:cTn id="31" dur="800" decel="100000" fill="hold"/>
                                        <p:tgtEl>
                                          <p:spTgt spid="5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800" decel="100000"/>
                                        <p:tgtEl>
                                          <p:spTgt spid="50"/>
                                        </p:tgtEl>
                                      </p:cBhvr>
                                    </p:animEffect>
                                    <p:anim calcmode="lin" valueType="num">
                                      <p:cBhvr>
                                        <p:cTn id="37" dur="800" decel="100000" fill="hold"/>
                                        <p:tgtEl>
                                          <p:spTgt spid="50"/>
                                        </p:tgtEl>
                                        <p:attrNameLst>
                                          <p:attrName>style.rotation</p:attrName>
                                        </p:attrNameLst>
                                      </p:cBhvr>
                                      <p:tavLst>
                                        <p:tav tm="0">
                                          <p:val>
                                            <p:fltVal val="-90"/>
                                          </p:val>
                                        </p:tav>
                                        <p:tav tm="100000">
                                          <p:val>
                                            <p:fltVal val="0"/>
                                          </p:val>
                                        </p:tav>
                                      </p:tavLst>
                                    </p:anim>
                                    <p:anim calcmode="lin" valueType="num">
                                      <p:cBhvr>
                                        <p:cTn id="38" dur="800" decel="100000" fill="hold"/>
                                        <p:tgtEl>
                                          <p:spTgt spid="50"/>
                                        </p:tgtEl>
                                        <p:attrNameLst>
                                          <p:attrName>ppt_x</p:attrName>
                                        </p:attrNameLst>
                                      </p:cBhvr>
                                      <p:tavLst>
                                        <p:tav tm="0">
                                          <p:val>
                                            <p:strVal val="#ppt_x+0.4"/>
                                          </p:val>
                                        </p:tav>
                                        <p:tav tm="100000">
                                          <p:val>
                                            <p:strVal val="#ppt_x-0.05"/>
                                          </p:val>
                                        </p:tav>
                                      </p:tavLst>
                                    </p:anim>
                                    <p:anim calcmode="lin" valueType="num">
                                      <p:cBhvr>
                                        <p:cTn id="39" dur="800" decel="100000" fill="hold"/>
                                        <p:tgtEl>
                                          <p:spTgt spid="5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par>
                          <p:cTn id="60" fill="hold">
                            <p:stCondLst>
                              <p:cond delay="2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par>
                          <p:cTn id="64" fill="hold">
                            <p:stCondLst>
                              <p:cond delay="2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9"/>
                                        </p:tgtEl>
                                      </p:cBhvr>
                                    </p:animEffect>
                                    <p:animScale>
                                      <p:cBhvr>
                                        <p:cTn id="67" dur="250" autoRev="1" fill="hold"/>
                                        <p:tgtEl>
                                          <p:spTgt spid="2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800" decel="100000"/>
                                        <p:tgtEl>
                                          <p:spTgt spid="29"/>
                                        </p:tgtEl>
                                      </p:cBhvr>
                                    </p:animEffect>
                                    <p:anim calcmode="lin" valueType="num">
                                      <p:cBhvr>
                                        <p:cTn id="73" dur="800" decel="100000" fill="hold"/>
                                        <p:tgtEl>
                                          <p:spTgt spid="29"/>
                                        </p:tgtEl>
                                        <p:attrNameLst>
                                          <p:attrName>style.rotation</p:attrName>
                                        </p:attrNameLst>
                                      </p:cBhvr>
                                      <p:tavLst>
                                        <p:tav tm="0">
                                          <p:val>
                                            <p:fltVal val="-90"/>
                                          </p:val>
                                        </p:tav>
                                        <p:tav tm="100000">
                                          <p:val>
                                            <p:fltVal val="0"/>
                                          </p:val>
                                        </p:tav>
                                      </p:tavLst>
                                    </p:anim>
                                    <p:anim calcmode="lin" valueType="num">
                                      <p:cBhvr>
                                        <p:cTn id="74" dur="800" decel="100000" fill="hold"/>
                                        <p:tgtEl>
                                          <p:spTgt spid="29"/>
                                        </p:tgtEl>
                                        <p:attrNameLst>
                                          <p:attrName>ppt_x</p:attrName>
                                        </p:attrNameLst>
                                      </p:cBhvr>
                                      <p:tavLst>
                                        <p:tav tm="0">
                                          <p:val>
                                            <p:strVal val="#ppt_x+0.4"/>
                                          </p:val>
                                        </p:tav>
                                        <p:tav tm="100000">
                                          <p:val>
                                            <p:strVal val="#ppt_x-0.05"/>
                                          </p:val>
                                        </p:tav>
                                      </p:tavLst>
                                    </p:anim>
                                    <p:anim calcmode="lin" valueType="num">
                                      <p:cBhvr>
                                        <p:cTn id="75" dur="800" decel="100000" fill="hold"/>
                                        <p:tgtEl>
                                          <p:spTgt spid="2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800" decel="100000"/>
                                        <p:tgtEl>
                                          <p:spTgt spid="31"/>
                                        </p:tgtEl>
                                      </p:cBhvr>
                                    </p:animEffect>
                                    <p:anim calcmode="lin" valueType="num">
                                      <p:cBhvr>
                                        <p:cTn id="81" dur="800" decel="100000" fill="hold"/>
                                        <p:tgtEl>
                                          <p:spTgt spid="31"/>
                                        </p:tgtEl>
                                        <p:attrNameLst>
                                          <p:attrName>style.rotation</p:attrName>
                                        </p:attrNameLst>
                                      </p:cBhvr>
                                      <p:tavLst>
                                        <p:tav tm="0">
                                          <p:val>
                                            <p:fltVal val="-90"/>
                                          </p:val>
                                        </p:tav>
                                        <p:tav tm="100000">
                                          <p:val>
                                            <p:fltVal val="0"/>
                                          </p:val>
                                        </p:tav>
                                      </p:tavLst>
                                    </p:anim>
                                    <p:anim calcmode="lin" valueType="num">
                                      <p:cBhvr>
                                        <p:cTn id="82" dur="800" decel="100000" fill="hold"/>
                                        <p:tgtEl>
                                          <p:spTgt spid="31"/>
                                        </p:tgtEl>
                                        <p:attrNameLst>
                                          <p:attrName>ppt_x</p:attrName>
                                        </p:attrNameLst>
                                      </p:cBhvr>
                                      <p:tavLst>
                                        <p:tav tm="0">
                                          <p:val>
                                            <p:strVal val="#ppt_x+0.4"/>
                                          </p:val>
                                        </p:tav>
                                        <p:tav tm="100000">
                                          <p:val>
                                            <p:strVal val="#ppt_x-0.05"/>
                                          </p:val>
                                        </p:tav>
                                      </p:tavLst>
                                    </p:anim>
                                    <p:anim calcmode="lin" valueType="num">
                                      <p:cBhvr>
                                        <p:cTn id="83" dur="800" decel="100000" fill="hold"/>
                                        <p:tgtEl>
                                          <p:spTgt spid="3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86" presetID="30" presetClass="entr" presetSubtype="0"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800" decel="100000"/>
                                        <p:tgtEl>
                                          <p:spTgt spid="11"/>
                                        </p:tgtEl>
                                      </p:cBhvr>
                                    </p:animEffect>
                                    <p:anim calcmode="lin" valueType="num">
                                      <p:cBhvr>
                                        <p:cTn id="89" dur="800" decel="100000" fill="hold"/>
                                        <p:tgtEl>
                                          <p:spTgt spid="11"/>
                                        </p:tgtEl>
                                        <p:attrNameLst>
                                          <p:attrName>style.rotation</p:attrName>
                                        </p:attrNameLst>
                                      </p:cBhvr>
                                      <p:tavLst>
                                        <p:tav tm="0">
                                          <p:val>
                                            <p:fltVal val="-90"/>
                                          </p:val>
                                        </p:tav>
                                        <p:tav tm="100000">
                                          <p:val>
                                            <p:fltVal val="0"/>
                                          </p:val>
                                        </p:tav>
                                      </p:tavLst>
                                    </p:anim>
                                    <p:anim calcmode="lin" valueType="num">
                                      <p:cBhvr>
                                        <p:cTn id="90" dur="800" decel="100000" fill="hold"/>
                                        <p:tgtEl>
                                          <p:spTgt spid="11"/>
                                        </p:tgtEl>
                                        <p:attrNameLst>
                                          <p:attrName>ppt_x</p:attrName>
                                        </p:attrNameLst>
                                      </p:cBhvr>
                                      <p:tavLst>
                                        <p:tav tm="0">
                                          <p:val>
                                            <p:strVal val="#ppt_x+0.4"/>
                                          </p:val>
                                        </p:tav>
                                        <p:tav tm="100000">
                                          <p:val>
                                            <p:strVal val="#ppt_x-0.05"/>
                                          </p:val>
                                        </p:tav>
                                      </p:tavLst>
                                    </p:anim>
                                    <p:anim calcmode="lin" valueType="num">
                                      <p:cBhvr>
                                        <p:cTn id="91" dur="800" decel="100000" fill="hold"/>
                                        <p:tgtEl>
                                          <p:spTgt spid="1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800" decel="100000"/>
                                        <p:tgtEl>
                                          <p:spTgt spid="13"/>
                                        </p:tgtEl>
                                      </p:cBhvr>
                                    </p:animEffect>
                                    <p:anim calcmode="lin" valueType="num">
                                      <p:cBhvr>
                                        <p:cTn id="97" dur="800" decel="100000" fill="hold"/>
                                        <p:tgtEl>
                                          <p:spTgt spid="13"/>
                                        </p:tgtEl>
                                        <p:attrNameLst>
                                          <p:attrName>style.rotation</p:attrName>
                                        </p:attrNameLst>
                                      </p:cBhvr>
                                      <p:tavLst>
                                        <p:tav tm="0">
                                          <p:val>
                                            <p:fltVal val="-90"/>
                                          </p:val>
                                        </p:tav>
                                        <p:tav tm="100000">
                                          <p:val>
                                            <p:fltVal val="0"/>
                                          </p:val>
                                        </p:tav>
                                      </p:tavLst>
                                    </p:anim>
                                    <p:anim calcmode="lin" valueType="num">
                                      <p:cBhvr>
                                        <p:cTn id="98" dur="800" decel="100000" fill="hold"/>
                                        <p:tgtEl>
                                          <p:spTgt spid="13"/>
                                        </p:tgtEl>
                                        <p:attrNameLst>
                                          <p:attrName>ppt_x</p:attrName>
                                        </p:attrNameLst>
                                      </p:cBhvr>
                                      <p:tavLst>
                                        <p:tav tm="0">
                                          <p:val>
                                            <p:strVal val="#ppt_x+0.4"/>
                                          </p:val>
                                        </p:tav>
                                        <p:tav tm="100000">
                                          <p:val>
                                            <p:strVal val="#ppt_x-0.05"/>
                                          </p:val>
                                        </p:tav>
                                      </p:tavLst>
                                    </p:anim>
                                    <p:anim calcmode="lin" valueType="num">
                                      <p:cBhvr>
                                        <p:cTn id="99" dur="800" decel="100000" fill="hold"/>
                                        <p:tgtEl>
                                          <p:spTgt spid="1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02" presetID="3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800" decel="100000"/>
                                        <p:tgtEl>
                                          <p:spTgt spid="5"/>
                                        </p:tgtEl>
                                      </p:cBhvr>
                                    </p:animEffect>
                                    <p:anim calcmode="lin" valueType="num">
                                      <p:cBhvr>
                                        <p:cTn id="105" dur="800" decel="100000" fill="hold"/>
                                        <p:tgtEl>
                                          <p:spTgt spid="5"/>
                                        </p:tgtEl>
                                        <p:attrNameLst>
                                          <p:attrName>style.rotation</p:attrName>
                                        </p:attrNameLst>
                                      </p:cBhvr>
                                      <p:tavLst>
                                        <p:tav tm="0">
                                          <p:val>
                                            <p:fltVal val="-90"/>
                                          </p:val>
                                        </p:tav>
                                        <p:tav tm="100000">
                                          <p:val>
                                            <p:fltVal val="0"/>
                                          </p:val>
                                        </p:tav>
                                      </p:tavLst>
                                    </p:anim>
                                    <p:anim calcmode="lin" valueType="num">
                                      <p:cBhvr>
                                        <p:cTn id="106" dur="800" decel="100000" fill="hold"/>
                                        <p:tgtEl>
                                          <p:spTgt spid="5"/>
                                        </p:tgtEl>
                                        <p:attrNameLst>
                                          <p:attrName>ppt_x</p:attrName>
                                        </p:attrNameLst>
                                      </p:cBhvr>
                                      <p:tavLst>
                                        <p:tav tm="0">
                                          <p:val>
                                            <p:strVal val="#ppt_x+0.4"/>
                                          </p:val>
                                        </p:tav>
                                        <p:tav tm="100000">
                                          <p:val>
                                            <p:strVal val="#ppt_x-0.05"/>
                                          </p:val>
                                        </p:tav>
                                      </p:tavLst>
                                    </p:anim>
                                    <p:anim calcmode="lin" valueType="num">
                                      <p:cBhvr>
                                        <p:cTn id="107" dur="800" decel="100000" fill="hold"/>
                                        <p:tgtEl>
                                          <p:spTgt spid="5"/>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2" grpId="0" animBg="1"/>
      <p:bldP spid="5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055380" cy="1400530"/>
          </a:xfrm>
        </p:spPr>
        <p:txBody>
          <a:bodyPr rtlCol="0">
            <a:normAutofit/>
          </a:bodyPr>
          <a:lstStyle/>
          <a:p>
            <a:pPr fontAlgn="auto">
              <a:spcAft>
                <a:spcPts val="0"/>
              </a:spcAft>
              <a:defRPr/>
            </a:pPr>
            <a:r>
              <a:rPr lang="id-ID" sz="3600" dirty="0" smtClean="0"/>
              <a:t>ISI </a:t>
            </a:r>
            <a:r>
              <a:rPr lang="id-ID" sz="3600" b="1" dirty="0" smtClean="0"/>
              <a:t>Selection Criteria</a:t>
            </a:r>
            <a:br>
              <a:rPr lang="id-ID" sz="3600" b="1" dirty="0" smtClean="0"/>
            </a:br>
            <a:r>
              <a:rPr lang="id-ID" sz="2800" b="1" dirty="0" smtClean="0"/>
              <a:t>http://isindexing.com/isi/selection.php</a:t>
            </a:r>
            <a:endParaRPr lang="id-ID" sz="3600" dirty="0" smtClean="0"/>
          </a:p>
        </p:txBody>
      </p:sp>
      <p:sp>
        <p:nvSpPr>
          <p:cNvPr id="3" name="Content Placeholder 2"/>
          <p:cNvSpPr>
            <a:spLocks noGrp="1"/>
          </p:cNvSpPr>
          <p:nvPr>
            <p:ph idx="1"/>
          </p:nvPr>
        </p:nvSpPr>
        <p:spPr>
          <a:xfrm>
            <a:off x="877599" y="2348880"/>
            <a:ext cx="6711654" cy="3528392"/>
          </a:xfrm>
        </p:spPr>
        <p:txBody>
          <a:bodyPr rtlCol="0">
            <a:normAutofit fontScale="92500" lnSpcReduction="10000"/>
          </a:bodyPr>
          <a:lstStyle/>
          <a:p>
            <a:pPr marL="0" indent="0" fontAlgn="auto">
              <a:spcAft>
                <a:spcPts val="0"/>
              </a:spcAft>
              <a:buFont typeface="Arial" pitchFamily="34" charset="0"/>
              <a:buNone/>
              <a:defRPr/>
            </a:pPr>
            <a:r>
              <a:rPr lang="en-US" dirty="0" smtClean="0"/>
              <a:t>Journal indexed with ISI are based on following Selection Criteria.</a:t>
            </a:r>
          </a:p>
          <a:p>
            <a:pPr marL="0"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Quality of Publication</a:t>
            </a:r>
          </a:p>
          <a:p>
            <a:pPr fontAlgn="auto">
              <a:spcAft>
                <a:spcPts val="0"/>
              </a:spcAft>
              <a:buFont typeface="Arial" pitchFamily="34" charset="0"/>
              <a:buChar char="•"/>
              <a:defRPr/>
            </a:pPr>
            <a:r>
              <a:rPr lang="en-US" dirty="0" smtClean="0"/>
              <a:t>Manuscript Quality</a:t>
            </a:r>
          </a:p>
          <a:p>
            <a:pPr fontAlgn="auto">
              <a:spcAft>
                <a:spcPts val="0"/>
              </a:spcAft>
              <a:buFont typeface="Arial" pitchFamily="34" charset="0"/>
              <a:buChar char="•"/>
              <a:defRPr/>
            </a:pPr>
            <a:r>
              <a:rPr lang="en-US" dirty="0" smtClean="0"/>
              <a:t>Presentational Quality</a:t>
            </a:r>
          </a:p>
          <a:p>
            <a:pPr fontAlgn="auto">
              <a:spcAft>
                <a:spcPts val="0"/>
              </a:spcAft>
              <a:buFont typeface="Arial" pitchFamily="34" charset="0"/>
              <a:buChar char="•"/>
              <a:defRPr/>
            </a:pPr>
            <a:r>
              <a:rPr lang="en-US" dirty="0" smtClean="0"/>
              <a:t>Editorial Quality</a:t>
            </a:r>
          </a:p>
        </p:txBody>
      </p:sp>
    </p:spTree>
    <p:extLst>
      <p:ext uri="{BB962C8B-B14F-4D97-AF65-F5344CB8AC3E}">
        <p14:creationId xmlns:p14="http://schemas.microsoft.com/office/powerpoint/2010/main" val="13111210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560" y="188640"/>
            <a:ext cx="7055380" cy="1400530"/>
          </a:xfrm>
        </p:spPr>
        <p:txBody>
          <a:bodyPr/>
          <a:lstStyle/>
          <a:p>
            <a:r>
              <a:rPr lang="id-ID" b="1" smtClean="0"/>
              <a:t>Quality of Publication</a:t>
            </a:r>
            <a:endParaRPr lang="id-ID" smtClean="0"/>
          </a:p>
        </p:txBody>
      </p:sp>
      <p:sp>
        <p:nvSpPr>
          <p:cNvPr id="3" name="Content Placeholder 2"/>
          <p:cNvSpPr>
            <a:spLocks noGrp="1"/>
          </p:cNvSpPr>
          <p:nvPr>
            <p:ph idx="1"/>
          </p:nvPr>
        </p:nvSpPr>
        <p:spPr>
          <a:xfrm>
            <a:off x="683568" y="1412776"/>
            <a:ext cx="8064896" cy="4195481"/>
          </a:xfrm>
        </p:spPr>
        <p:txBody>
          <a:bodyPr rtlCol="0">
            <a:noAutofit/>
          </a:bodyPr>
          <a:lstStyle/>
          <a:p>
            <a:pPr marL="457200" indent="-457200" fontAlgn="auto">
              <a:spcAft>
                <a:spcPts val="0"/>
              </a:spcAft>
              <a:buFont typeface="+mj-lt"/>
              <a:buAutoNum type="arabicPeriod"/>
              <a:defRPr/>
            </a:pPr>
            <a:r>
              <a:rPr lang="en-US" sz="2400" dirty="0" smtClean="0"/>
              <a:t>Citation Counts : The no. of articles cited for respective year of that journal.</a:t>
            </a:r>
          </a:p>
          <a:p>
            <a:pPr marL="457200" indent="-457200" fontAlgn="auto">
              <a:spcAft>
                <a:spcPts val="0"/>
              </a:spcAft>
              <a:buFont typeface="+mj-lt"/>
              <a:buAutoNum type="arabicPeriod"/>
              <a:defRPr/>
            </a:pPr>
            <a:r>
              <a:rPr lang="en-US" sz="2400" dirty="0" smtClean="0"/>
              <a:t>Journal Discipline : Discipline of the journal.</a:t>
            </a:r>
          </a:p>
          <a:p>
            <a:pPr marL="457200" indent="-457200" fontAlgn="auto">
              <a:spcAft>
                <a:spcPts val="0"/>
              </a:spcAft>
              <a:buFont typeface="+mj-lt"/>
              <a:buAutoNum type="arabicPeriod"/>
              <a:defRPr/>
            </a:pPr>
            <a:r>
              <a:rPr lang="en-US" sz="2400" dirty="0" smtClean="0"/>
              <a:t>Journals Estimated Importance and Relevance of the Research Field.</a:t>
            </a:r>
          </a:p>
          <a:p>
            <a:pPr marL="457200" indent="-457200" fontAlgn="auto">
              <a:spcAft>
                <a:spcPts val="0"/>
              </a:spcAft>
              <a:buFont typeface="+mj-lt"/>
              <a:buAutoNum type="arabicPeriod"/>
              <a:defRPr/>
            </a:pPr>
            <a:r>
              <a:rPr lang="en-US" sz="2400" dirty="0" smtClean="0"/>
              <a:t>The journal's presence in various indexing services, directories and listings.</a:t>
            </a:r>
          </a:p>
          <a:p>
            <a:pPr marL="457200" indent="-457200" fontAlgn="auto">
              <a:spcAft>
                <a:spcPts val="0"/>
              </a:spcAft>
              <a:buFont typeface="+mj-lt"/>
              <a:buAutoNum type="arabicPeriod"/>
              <a:defRPr/>
            </a:pPr>
            <a:r>
              <a:rPr lang="en-US" sz="2400" dirty="0" smtClean="0"/>
              <a:t>The main and important factor is journal publishing regularity.</a:t>
            </a:r>
          </a:p>
          <a:p>
            <a:pPr marL="457200" indent="-457200" fontAlgn="auto">
              <a:spcAft>
                <a:spcPts val="0"/>
              </a:spcAft>
              <a:buFont typeface="+mj-lt"/>
              <a:buAutoNum type="arabicPeriod"/>
              <a:defRPr/>
            </a:pPr>
            <a:r>
              <a:rPr lang="en-US" sz="2400" dirty="0" smtClean="0"/>
              <a:t>Article Originality : It is the important factor for getting Universal Impact Factor. If Plagiarism is detected in articles then the impact factor will be reduced.</a:t>
            </a:r>
          </a:p>
          <a:p>
            <a:pPr marL="457200" indent="-457200" fontAlgn="auto">
              <a:spcAft>
                <a:spcPts val="0"/>
              </a:spcAft>
              <a:buFont typeface="+mj-lt"/>
              <a:buAutoNum type="arabicPeriod"/>
              <a:defRPr/>
            </a:pPr>
            <a:endParaRPr lang="id-ID" sz="2400" dirty="0" smtClean="0"/>
          </a:p>
        </p:txBody>
      </p:sp>
    </p:spTree>
    <p:extLst>
      <p:ext uri="{BB962C8B-B14F-4D97-AF65-F5344CB8AC3E}">
        <p14:creationId xmlns:p14="http://schemas.microsoft.com/office/powerpoint/2010/main" val="8746340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188640"/>
            <a:ext cx="8229600" cy="490066"/>
          </a:xfrm>
        </p:spPr>
        <p:txBody>
          <a:bodyPr>
            <a:noAutofit/>
          </a:bodyPr>
          <a:lstStyle/>
          <a:p>
            <a:r>
              <a:rPr lang="en-US" sz="3600" b="1" dirty="0" smtClean="0"/>
              <a:t>Manuscript Quality</a:t>
            </a:r>
            <a:endParaRPr lang="id-ID" sz="3600" dirty="0" smtClean="0"/>
          </a:p>
        </p:txBody>
      </p:sp>
      <p:sp>
        <p:nvSpPr>
          <p:cNvPr id="3" name="Content Placeholder 2"/>
          <p:cNvSpPr>
            <a:spLocks noGrp="1"/>
          </p:cNvSpPr>
          <p:nvPr>
            <p:ph idx="1"/>
          </p:nvPr>
        </p:nvSpPr>
        <p:spPr>
          <a:xfrm>
            <a:off x="465313" y="980728"/>
            <a:ext cx="8229600" cy="5112568"/>
          </a:xfrm>
        </p:spPr>
        <p:txBody>
          <a:bodyPr rtlCol="0">
            <a:noAutofit/>
          </a:bodyPr>
          <a:lstStyle/>
          <a:p>
            <a:pPr fontAlgn="auto">
              <a:spcAft>
                <a:spcPts val="0"/>
              </a:spcAft>
              <a:buFont typeface="+mj-lt"/>
              <a:buAutoNum type="arabicPeriod"/>
              <a:defRPr/>
            </a:pPr>
            <a:r>
              <a:rPr lang="en-US" sz="1800" b="1" dirty="0" smtClean="0"/>
              <a:t>Correct page numbers and spelling in the document.</a:t>
            </a:r>
          </a:p>
          <a:p>
            <a:pPr fontAlgn="auto">
              <a:spcAft>
                <a:spcPts val="0"/>
              </a:spcAft>
              <a:buFont typeface="+mj-lt"/>
              <a:buAutoNum type="arabicPeriod"/>
              <a:defRPr/>
            </a:pPr>
            <a:r>
              <a:rPr lang="en-US" sz="1800" b="1" dirty="0" smtClean="0"/>
              <a:t>Checking text and page numbers in table of contents.</a:t>
            </a:r>
          </a:p>
          <a:p>
            <a:pPr fontAlgn="auto">
              <a:spcAft>
                <a:spcPts val="0"/>
              </a:spcAft>
              <a:buFont typeface="+mj-lt"/>
              <a:buAutoNum type="arabicPeriod"/>
              <a:defRPr/>
            </a:pPr>
            <a:r>
              <a:rPr lang="en-US" sz="1800" b="1" dirty="0" smtClean="0"/>
              <a:t>Checking and ensuring tables, figures, references, etc. cited in text</a:t>
            </a:r>
          </a:p>
          <a:p>
            <a:pPr fontAlgn="auto">
              <a:spcAft>
                <a:spcPts val="0"/>
              </a:spcAft>
              <a:buFont typeface="+mj-lt"/>
              <a:buAutoNum type="arabicPeriod"/>
              <a:defRPr/>
            </a:pPr>
            <a:r>
              <a:rPr lang="en-US" sz="1800" b="1" dirty="0" smtClean="0"/>
              <a:t>Checking lists, paragraphs, figures, etc., numbered or lettered consecutively.</a:t>
            </a:r>
          </a:p>
          <a:p>
            <a:pPr fontAlgn="auto">
              <a:spcAft>
                <a:spcPts val="0"/>
              </a:spcAft>
              <a:buFont typeface="+mj-lt"/>
              <a:buAutoNum type="arabicPeriod"/>
              <a:defRPr/>
            </a:pPr>
            <a:r>
              <a:rPr lang="en-US" sz="1800" b="1" dirty="0" smtClean="0"/>
              <a:t>Ensuring that there are no duplicate tables and figure titles</a:t>
            </a:r>
          </a:p>
          <a:p>
            <a:pPr fontAlgn="auto">
              <a:spcAft>
                <a:spcPts val="0"/>
              </a:spcAft>
              <a:buFont typeface="+mj-lt"/>
              <a:buAutoNum type="arabicPeriod"/>
              <a:defRPr/>
            </a:pPr>
            <a:r>
              <a:rPr lang="en-US" sz="1800" b="1" dirty="0" smtClean="0"/>
              <a:t>Checking hyperlinks to references.</a:t>
            </a:r>
          </a:p>
          <a:p>
            <a:pPr fontAlgn="auto">
              <a:spcAft>
                <a:spcPts val="0"/>
              </a:spcAft>
              <a:buFont typeface="+mj-lt"/>
              <a:buAutoNum type="arabicPeriod"/>
              <a:defRPr/>
            </a:pPr>
            <a:r>
              <a:rPr lang="en-US" sz="1800" b="1" dirty="0" smtClean="0"/>
              <a:t>Reviewing sentences for spelling and grammatical mistakes.</a:t>
            </a:r>
          </a:p>
          <a:p>
            <a:pPr fontAlgn="auto">
              <a:spcAft>
                <a:spcPts val="0"/>
              </a:spcAft>
              <a:buFont typeface="+mj-lt"/>
              <a:buAutoNum type="arabicPeriod"/>
              <a:defRPr/>
            </a:pPr>
            <a:r>
              <a:rPr lang="en-US" sz="1800" b="1" dirty="0" smtClean="0"/>
              <a:t>Checking style, size, and typeface for headings, titles, bullets etc.</a:t>
            </a:r>
          </a:p>
          <a:p>
            <a:pPr fontAlgn="auto">
              <a:spcAft>
                <a:spcPts val="0"/>
              </a:spcAft>
              <a:buFont typeface="+mj-lt"/>
              <a:buAutoNum type="arabicPeriod"/>
              <a:defRPr/>
            </a:pPr>
            <a:r>
              <a:rPr lang="en-US" sz="1800" b="1" dirty="0" smtClean="0"/>
              <a:t>Checking of Insertion of appropriate page breaks</a:t>
            </a:r>
          </a:p>
          <a:p>
            <a:pPr fontAlgn="auto">
              <a:spcAft>
                <a:spcPts val="0"/>
              </a:spcAft>
              <a:buFont typeface="+mj-lt"/>
              <a:buAutoNum type="arabicPeriod"/>
              <a:defRPr/>
            </a:pPr>
            <a:r>
              <a:rPr lang="en-US" sz="1800" b="1" dirty="0" smtClean="0"/>
              <a:t>Ensuring consistent justification for text, callouts, cautions, warnings etc.</a:t>
            </a:r>
          </a:p>
          <a:p>
            <a:pPr fontAlgn="auto">
              <a:spcAft>
                <a:spcPts val="0"/>
              </a:spcAft>
              <a:buFont typeface="+mj-lt"/>
              <a:buAutoNum type="arabicPeriod"/>
              <a:defRPr/>
            </a:pPr>
            <a:r>
              <a:rPr lang="en-US" sz="1800" b="1" dirty="0" smtClean="0"/>
              <a:t>Choosing correct size and layout of pages.</a:t>
            </a:r>
          </a:p>
          <a:p>
            <a:pPr fontAlgn="auto">
              <a:spcAft>
                <a:spcPts val="0"/>
              </a:spcAft>
              <a:buFont typeface="+mj-lt"/>
              <a:buAutoNum type="arabicPeriod"/>
              <a:defRPr/>
            </a:pPr>
            <a:r>
              <a:rPr lang="en-US" sz="1800" b="1" dirty="0" smtClean="0"/>
              <a:t>Ensuring consistent use of capitalization and spelling.</a:t>
            </a:r>
          </a:p>
          <a:p>
            <a:pPr fontAlgn="auto">
              <a:spcAft>
                <a:spcPts val="0"/>
              </a:spcAft>
              <a:buFont typeface="+mj-lt"/>
              <a:buAutoNum type="arabicPeriod"/>
              <a:defRPr/>
            </a:pPr>
            <a:r>
              <a:rPr lang="en-US" sz="1800" b="1" dirty="0" smtClean="0"/>
              <a:t>Applying proper numbering mechanics in the article.</a:t>
            </a:r>
          </a:p>
          <a:p>
            <a:pPr fontAlgn="auto">
              <a:spcAft>
                <a:spcPts val="0"/>
              </a:spcAft>
              <a:buFont typeface="+mj-lt"/>
              <a:buAutoNum type="arabicPeriod"/>
              <a:defRPr/>
            </a:pPr>
            <a:r>
              <a:rPr lang="en-US" sz="1800" b="1" dirty="0" smtClean="0"/>
              <a:t>Checking format for bibliographic references, i.e. according to any of Citation Style.</a:t>
            </a:r>
          </a:p>
          <a:p>
            <a:pPr fontAlgn="auto">
              <a:spcAft>
                <a:spcPts val="0"/>
              </a:spcAft>
              <a:buFont typeface="+mj-lt"/>
              <a:buAutoNum type="arabicPeriod"/>
              <a:defRPr/>
            </a:pPr>
            <a:r>
              <a:rPr lang="en-US" sz="1800" b="1" dirty="0" smtClean="0"/>
              <a:t>Using punctuation consistently.</a:t>
            </a:r>
          </a:p>
        </p:txBody>
      </p:sp>
    </p:spTree>
    <p:extLst>
      <p:ext uri="{BB962C8B-B14F-4D97-AF65-F5344CB8AC3E}">
        <p14:creationId xmlns:p14="http://schemas.microsoft.com/office/powerpoint/2010/main" val="28959170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116632"/>
            <a:ext cx="8229600" cy="648072"/>
          </a:xfrm>
        </p:spPr>
        <p:txBody>
          <a:bodyPr>
            <a:normAutofit fontScale="90000"/>
          </a:bodyPr>
          <a:lstStyle/>
          <a:p>
            <a:r>
              <a:rPr lang="en-US" sz="4000" b="1" dirty="0" smtClean="0"/>
              <a:t>Presentational Quality</a:t>
            </a:r>
            <a:endParaRPr lang="id-ID" sz="4000" dirty="0" smtClean="0"/>
          </a:p>
        </p:txBody>
      </p:sp>
      <p:sp>
        <p:nvSpPr>
          <p:cNvPr id="6147" name="Content Placeholder 2"/>
          <p:cNvSpPr>
            <a:spLocks noGrp="1"/>
          </p:cNvSpPr>
          <p:nvPr>
            <p:ph idx="1"/>
          </p:nvPr>
        </p:nvSpPr>
        <p:spPr>
          <a:xfrm>
            <a:off x="539552" y="1196752"/>
            <a:ext cx="8229600" cy="4886003"/>
          </a:xfrm>
        </p:spPr>
        <p:txBody>
          <a:bodyPr>
            <a:noAutofit/>
          </a:bodyPr>
          <a:lstStyle/>
          <a:p>
            <a:pPr>
              <a:buFont typeface="+mj-lt"/>
              <a:buAutoNum type="arabicPeriod"/>
            </a:pPr>
            <a:r>
              <a:rPr lang="en-US" sz="1600" b="1" dirty="0" smtClean="0"/>
              <a:t>Journal website design. i.e. ease of use, ease of access, online submission, payment methods. In case of print only then quality of printed version of journal, regularity of article publishing, back issue viewing.</a:t>
            </a:r>
            <a:endParaRPr lang="id-ID" sz="1600" b="1" dirty="0" smtClean="0"/>
          </a:p>
          <a:p>
            <a:pPr>
              <a:buFont typeface="+mj-lt"/>
              <a:buAutoNum type="arabicPeriod"/>
            </a:pPr>
            <a:r>
              <a:rPr lang="en-US" sz="1600" b="1" dirty="0" smtClean="0"/>
              <a:t>Degree of acceptance and presence of journal in the International and National market.</a:t>
            </a:r>
          </a:p>
          <a:p>
            <a:pPr>
              <a:buFont typeface="+mj-lt"/>
              <a:buAutoNum type="arabicPeriod"/>
            </a:pPr>
            <a:r>
              <a:rPr lang="en-US" sz="1600" b="1" dirty="0" smtClean="0"/>
              <a:t>Management bodies for the journal governance - such as Editorial Board, Advisory Board, Executive Board, Article Review Team etc.</a:t>
            </a:r>
            <a:endParaRPr lang="id-ID" sz="1600" b="1" dirty="0" smtClean="0"/>
          </a:p>
          <a:p>
            <a:pPr>
              <a:buFont typeface="+mj-lt"/>
              <a:buAutoNum type="arabicPeriod"/>
            </a:pPr>
            <a:r>
              <a:rPr lang="en-US" sz="1600" b="1" dirty="0" smtClean="0"/>
              <a:t>The International representation of research fellows in the Editorial Board boosts the score of the journal, and it creates a chance to further the journal's development.</a:t>
            </a:r>
            <a:endParaRPr lang="id-ID" sz="1600" b="1" dirty="0" smtClean="0"/>
          </a:p>
          <a:p>
            <a:pPr>
              <a:buFont typeface="+mj-lt"/>
              <a:buAutoNum type="arabicPeriod"/>
            </a:pPr>
            <a:r>
              <a:rPr lang="en-US" sz="1600" b="1" dirty="0" smtClean="0"/>
              <a:t>Printing quality of journal Cover page [i.e. all the items should appear clearly: title, ISSN No. (Print / Online), frequency of the journal, current volume/issue/part number, month/year etc.]. And In case of print version, a hard copy should be sent for reviewing.</a:t>
            </a:r>
            <a:endParaRPr lang="id-ID" sz="1600" b="1" dirty="0" smtClean="0"/>
          </a:p>
          <a:p>
            <a:pPr>
              <a:buFont typeface="+mj-lt"/>
              <a:buAutoNum type="arabicPeriod"/>
            </a:pPr>
            <a:r>
              <a:rPr lang="en-US" sz="1600" b="1" dirty="0" smtClean="0"/>
              <a:t>The important factor of editorial quality is the standard composition of presented article manuscripts and adherence to the journal's instructions for its authors. For example, the summary should count 200-250 words and have a structured form, i.e. standard structure of an article (background, material and methods used, results, conclusion).</a:t>
            </a:r>
          </a:p>
          <a:p>
            <a:pPr>
              <a:buFont typeface="+mj-lt"/>
              <a:buAutoNum type="arabicPeriod"/>
            </a:pPr>
            <a:r>
              <a:rPr lang="en-US" sz="1600" b="1" dirty="0" smtClean="0"/>
              <a:t>References and Indices should be presented in proper sequencing order (as they are cited in the text). The first five authors should be presented.</a:t>
            </a:r>
          </a:p>
        </p:txBody>
      </p:sp>
    </p:spTree>
    <p:extLst>
      <p:ext uri="{BB962C8B-B14F-4D97-AF65-F5344CB8AC3E}">
        <p14:creationId xmlns:p14="http://schemas.microsoft.com/office/powerpoint/2010/main" val="3550129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t>Editorial Quality</a:t>
            </a:r>
            <a:endParaRPr lang="id-ID" smtClean="0"/>
          </a:p>
        </p:txBody>
      </p:sp>
      <p:sp>
        <p:nvSpPr>
          <p:cNvPr id="3" name="Content Placeholder 2"/>
          <p:cNvSpPr>
            <a:spLocks noGrp="1"/>
          </p:cNvSpPr>
          <p:nvPr>
            <p:ph idx="1"/>
          </p:nvPr>
        </p:nvSpPr>
        <p:spPr>
          <a:xfrm>
            <a:off x="457200" y="1600200"/>
            <a:ext cx="8229600" cy="4781128"/>
          </a:xfrm>
        </p:spPr>
        <p:txBody>
          <a:bodyPr rtlCol="0">
            <a:normAutofit fontScale="92500" lnSpcReduction="20000"/>
          </a:bodyPr>
          <a:lstStyle/>
          <a:p>
            <a:pPr marL="514350" indent="-514350" fontAlgn="auto">
              <a:spcAft>
                <a:spcPts val="0"/>
              </a:spcAft>
              <a:buFont typeface="+mj-lt"/>
              <a:buAutoNum type="arabicPeriod"/>
              <a:defRPr/>
            </a:pPr>
            <a:r>
              <a:rPr lang="en-US" dirty="0" smtClean="0"/>
              <a:t>The journal should include detailed editorial and author guidelines information regarding manuscript preparation.</a:t>
            </a:r>
          </a:p>
          <a:p>
            <a:pPr marL="514350" indent="-514350" fontAlgn="auto">
              <a:spcAft>
                <a:spcPts val="0"/>
              </a:spcAft>
              <a:buFont typeface="+mj-lt"/>
              <a:buAutoNum type="arabicPeriod"/>
              <a:defRPr/>
            </a:pPr>
            <a:r>
              <a:rPr lang="en-US" dirty="0" smtClean="0"/>
              <a:t>The journal editorial data ought to embrace a listing of Editorial Board members, editorial correspondence addresses, the name and address of the publisher, ISSN and frequency of article publishing (monthly, quarterly, bi annual, annual </a:t>
            </a:r>
            <a:r>
              <a:rPr lang="en-US" dirty="0" err="1" smtClean="0"/>
              <a:t>etc</a:t>
            </a:r>
            <a:r>
              <a:rPr lang="en-US" dirty="0" smtClean="0"/>
              <a:t>).</a:t>
            </a:r>
          </a:p>
          <a:p>
            <a:pPr marL="514350" indent="-514350" fontAlgn="auto">
              <a:spcAft>
                <a:spcPts val="0"/>
              </a:spcAft>
              <a:buFont typeface="+mj-lt"/>
              <a:buAutoNum type="arabicPeriod"/>
              <a:defRPr/>
            </a:pPr>
            <a:r>
              <a:rPr lang="en-US" dirty="0" smtClean="0"/>
              <a:t>The language of publication: English is preferred.</a:t>
            </a:r>
          </a:p>
          <a:p>
            <a:pPr marL="514350" indent="-514350" fontAlgn="auto">
              <a:spcAft>
                <a:spcPts val="0"/>
              </a:spcAft>
              <a:buFont typeface="+mj-lt"/>
              <a:buAutoNum type="arabicPeriod"/>
              <a:defRPr/>
            </a:pPr>
            <a:r>
              <a:rPr lang="en-US" dirty="0" smtClean="0"/>
              <a:t>Online Internet publication and its constant maintenance.</a:t>
            </a:r>
          </a:p>
          <a:p>
            <a:pPr marL="514350" indent="-514350" fontAlgn="auto">
              <a:spcAft>
                <a:spcPts val="0"/>
              </a:spcAft>
              <a:buFont typeface="+mj-lt"/>
              <a:buAutoNum type="arabicPeriod"/>
              <a:defRPr/>
            </a:pPr>
            <a:endParaRPr lang="id-ID" dirty="0" smtClean="0"/>
          </a:p>
        </p:txBody>
      </p:sp>
    </p:spTree>
    <p:extLst>
      <p:ext uri="{BB962C8B-B14F-4D97-AF65-F5344CB8AC3E}">
        <p14:creationId xmlns:p14="http://schemas.microsoft.com/office/powerpoint/2010/main" val="12621985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67544" y="620688"/>
            <a:ext cx="6629400" cy="4637112"/>
          </a:xfrm>
        </p:spPr>
        <p:txBody>
          <a:bodyPr>
            <a:normAutofit fontScale="77500" lnSpcReduction="20000"/>
          </a:bodyPr>
          <a:lstStyle/>
          <a:p>
            <a:pPr marL="0" indent="0">
              <a:buNone/>
            </a:pPr>
            <a:r>
              <a:rPr lang="id-ID" dirty="0" smtClean="0"/>
              <a:t>FINDING ACCEPTANNCE / REJECTION RATE.</a:t>
            </a:r>
          </a:p>
          <a:p>
            <a:pPr marL="514350" indent="-514350">
              <a:buFont typeface="+mj-lt"/>
              <a:buAutoNum type="arabicPeriod"/>
            </a:pPr>
            <a:r>
              <a:rPr lang="id-ID" dirty="0" smtClean="0">
                <a:hlinkClick r:id="rId2"/>
              </a:rPr>
              <a:t>http</a:t>
            </a:r>
            <a:r>
              <a:rPr lang="id-ID" dirty="0">
                <a:hlinkClick r:id="rId2"/>
              </a:rPr>
              <a:t>://</a:t>
            </a:r>
            <a:r>
              <a:rPr lang="id-ID" dirty="0" smtClean="0">
                <a:hlinkClick r:id="rId2"/>
              </a:rPr>
              <a:t>www.apa.org/pubs/journals/statistics.aspx</a:t>
            </a:r>
            <a:endParaRPr lang="id-ID" dirty="0" smtClean="0"/>
          </a:p>
          <a:p>
            <a:pPr marL="514350" indent="-514350">
              <a:buFont typeface="+mj-lt"/>
              <a:buAutoNum type="arabicPeriod"/>
            </a:pPr>
            <a:r>
              <a:rPr lang="en-US" dirty="0">
                <a:hlinkClick r:id="rId3"/>
              </a:rPr>
              <a:t>http://</a:t>
            </a:r>
            <a:r>
              <a:rPr lang="en-US" dirty="0" smtClean="0">
                <a:hlinkClick r:id="rId3"/>
              </a:rPr>
              <a:t>quantitativepeace.com/blog/2014/09/journal-acceptance-rates-trends-and-strategies.html</a:t>
            </a:r>
            <a:endParaRPr lang="id-ID" dirty="0" smtClean="0"/>
          </a:p>
          <a:p>
            <a:pPr marL="514350" indent="-514350">
              <a:buFont typeface="+mj-lt"/>
              <a:buAutoNum type="arabicPeriod"/>
            </a:pPr>
            <a:r>
              <a:rPr lang="id-ID" dirty="0"/>
              <a:t>http://campusguides.stjohns.edu/journalrankings </a:t>
            </a:r>
            <a:endParaRPr lang="id-ID" dirty="0" smtClean="0"/>
          </a:p>
          <a:p>
            <a:pPr marL="514350" indent="-514350">
              <a:buFont typeface="+mj-lt"/>
              <a:buAutoNum type="arabicPeriod"/>
            </a:pPr>
            <a:r>
              <a:rPr lang="id-ID" dirty="0"/>
              <a:t>https://ssl2.cabells.com/ </a:t>
            </a:r>
            <a:endParaRPr lang="id-ID" dirty="0" smtClean="0"/>
          </a:p>
          <a:p>
            <a:pPr marL="514350" indent="-514350">
              <a:buFont typeface="+mj-lt"/>
              <a:buAutoNum type="arabicPeriod"/>
            </a:pPr>
            <a:r>
              <a:rPr lang="id-ID" dirty="0"/>
              <a:t>http://search.ebscohost.com/login.aspx?authtype=ip,uid&amp;profile=ehost&amp;defaultdb=kah </a:t>
            </a:r>
            <a:endParaRPr lang="id-ID" dirty="0" smtClean="0"/>
          </a:p>
          <a:p>
            <a:pPr marL="514350" indent="-514350">
              <a:buFont typeface="+mj-lt"/>
              <a:buAutoNum type="arabicPeriod"/>
            </a:pPr>
            <a:r>
              <a:rPr lang="id-ID" dirty="0" smtClean="0"/>
              <a:t>Googling [acceptance rate of...] or [rejection rate of ...] </a:t>
            </a:r>
            <a:endParaRPr lang="en-US" dirty="0"/>
          </a:p>
        </p:txBody>
      </p:sp>
      <p:pic>
        <p:nvPicPr>
          <p:cNvPr id="7170" name="Picture 2" descr="Rej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154" y="4725144"/>
            <a:ext cx="2569705"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39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9552" y="2107880"/>
            <a:ext cx="7992888" cy="4206280"/>
          </a:xfrm>
          <a:prstGeom prst="rect">
            <a:avLst/>
          </a:prstGeom>
        </p:spPr>
        <p:txBody>
          <a:bodyPr vert="horz" wrap="square" lIns="0" tIns="0" rIns="0" bIns="0" rtlCol="0">
            <a:spAutoFit/>
          </a:bodyPr>
          <a:lstStyle/>
          <a:p>
            <a:pPr marL="412008" indent="-400873">
              <a:buSzPct val="85416"/>
              <a:buFont typeface="Calibri"/>
              <a:buAutoNum type="arabicPeriod"/>
              <a:tabLst>
                <a:tab pos="412008" algn="l"/>
              </a:tabLst>
            </a:pPr>
            <a:r>
              <a:rPr sz="2400" spc="4" dirty="0">
                <a:latin typeface="Calibri"/>
                <a:cs typeface="Calibri"/>
              </a:rPr>
              <a:t>D</a:t>
            </a:r>
            <a:r>
              <a:rPr sz="2400" dirty="0">
                <a:latin typeface="Calibri"/>
                <a:cs typeface="Calibri"/>
              </a:rPr>
              <a:t>o</a:t>
            </a:r>
            <a:r>
              <a:rPr sz="2400" spc="-4" dirty="0">
                <a:latin typeface="Calibri"/>
                <a:cs typeface="Calibri"/>
              </a:rPr>
              <a:t>e</a:t>
            </a:r>
            <a:r>
              <a:rPr sz="2400" dirty="0">
                <a:latin typeface="Calibri"/>
                <a:cs typeface="Calibri"/>
              </a:rPr>
              <a:t>s</a:t>
            </a:r>
            <a:r>
              <a:rPr sz="2400" spc="-88"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22" dirty="0">
                <a:latin typeface="Calibri"/>
                <a:cs typeface="Calibri"/>
              </a:rPr>
              <a:t>t</a:t>
            </a:r>
            <a:r>
              <a:rPr sz="2400" spc="4" dirty="0">
                <a:latin typeface="Calibri"/>
                <a:cs typeface="Calibri"/>
              </a:rPr>
              <a:t>op</a:t>
            </a:r>
            <a:r>
              <a:rPr sz="2400" spc="-4" dirty="0">
                <a:latin typeface="Calibri"/>
                <a:cs typeface="Calibri"/>
              </a:rPr>
              <a:t>i</a:t>
            </a:r>
            <a:r>
              <a:rPr sz="2400" dirty="0">
                <a:latin typeface="Calibri"/>
                <a:cs typeface="Calibri"/>
              </a:rPr>
              <a:t>c</a:t>
            </a:r>
            <a:r>
              <a:rPr sz="2400" spc="-88" dirty="0">
                <a:latin typeface="Times New Roman"/>
                <a:cs typeface="Times New Roman"/>
              </a:rPr>
              <a:t> </a:t>
            </a:r>
            <a:r>
              <a:rPr sz="2400" spc="-18" dirty="0">
                <a:latin typeface="Calibri"/>
                <a:cs typeface="Calibri"/>
              </a:rPr>
              <a:t>m</a:t>
            </a:r>
            <a:r>
              <a:rPr sz="2400" spc="-9" dirty="0">
                <a:latin typeface="Calibri"/>
                <a:cs typeface="Calibri"/>
              </a:rPr>
              <a:t>e</a:t>
            </a:r>
            <a:r>
              <a:rPr sz="2400" spc="-31" dirty="0">
                <a:latin typeface="Calibri"/>
                <a:cs typeface="Calibri"/>
              </a:rPr>
              <a:t>e</a:t>
            </a:r>
            <a:r>
              <a:rPr sz="2400" spc="-9" dirty="0">
                <a:latin typeface="Calibri"/>
                <a:cs typeface="Calibri"/>
              </a:rPr>
              <a:t>t</a:t>
            </a:r>
            <a:r>
              <a:rPr sz="2400" spc="-53" dirty="0">
                <a:latin typeface="Times New Roman"/>
                <a:cs typeface="Times New Roman"/>
              </a:rPr>
              <a:t> </a:t>
            </a:r>
            <a:r>
              <a:rPr sz="2400" spc="-4" dirty="0">
                <a:latin typeface="Calibri"/>
                <a:cs typeface="Calibri"/>
              </a:rPr>
              <a:t>t</a:t>
            </a:r>
            <a:r>
              <a:rPr sz="2400" spc="9" dirty="0">
                <a:latin typeface="Calibri"/>
                <a:cs typeface="Calibri"/>
              </a:rPr>
              <a:t>h</a:t>
            </a:r>
            <a:r>
              <a:rPr sz="2400" spc="-13" dirty="0">
                <a:latin typeface="Calibri"/>
                <a:cs typeface="Calibri"/>
              </a:rPr>
              <a:t>e</a:t>
            </a:r>
            <a:r>
              <a:rPr sz="2400" spc="-83" dirty="0">
                <a:latin typeface="Times New Roman"/>
                <a:cs typeface="Times New Roman"/>
              </a:rPr>
              <a:t> </a:t>
            </a:r>
            <a:r>
              <a:rPr sz="2400" spc="-13" dirty="0">
                <a:latin typeface="Calibri"/>
                <a:cs typeface="Calibri"/>
              </a:rPr>
              <a:t>s</a:t>
            </a:r>
            <a:r>
              <a:rPr sz="2400" spc="-39" dirty="0">
                <a:latin typeface="Calibri"/>
                <a:cs typeface="Calibri"/>
              </a:rPr>
              <a:t>c</a:t>
            </a:r>
            <a:r>
              <a:rPr sz="2400" dirty="0">
                <a:latin typeface="Calibri"/>
                <a:cs typeface="Calibri"/>
              </a:rPr>
              <a:t>o</a:t>
            </a:r>
            <a:r>
              <a:rPr sz="2400" spc="9" dirty="0">
                <a:latin typeface="Calibri"/>
                <a:cs typeface="Calibri"/>
              </a:rPr>
              <a:t>p</a:t>
            </a:r>
            <a:r>
              <a:rPr sz="2400" spc="-13" dirty="0">
                <a:latin typeface="Calibri"/>
                <a:cs typeface="Calibri"/>
              </a:rPr>
              <a:t>e</a:t>
            </a:r>
            <a:r>
              <a:rPr sz="2400" spc="-61" dirty="0">
                <a:latin typeface="Times New Roman"/>
                <a:cs typeface="Times New Roman"/>
              </a:rPr>
              <a:t> </a:t>
            </a:r>
            <a:r>
              <a:rPr sz="2400" spc="4" dirty="0">
                <a:latin typeface="Calibri"/>
                <a:cs typeface="Calibri"/>
              </a:rPr>
              <a:t>o</a:t>
            </a:r>
            <a:r>
              <a:rPr sz="2400" dirty="0">
                <a:latin typeface="Calibri"/>
                <a:cs typeface="Calibri"/>
              </a:rPr>
              <a:t>f</a:t>
            </a:r>
            <a:r>
              <a:rPr sz="2400" spc="-57" dirty="0">
                <a:latin typeface="Times New Roman"/>
                <a:cs typeface="Times New Roman"/>
              </a:rPr>
              <a:t> </a:t>
            </a:r>
            <a:r>
              <a:rPr sz="2400"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4" dirty="0">
                <a:latin typeface="Calibri"/>
                <a:cs typeface="Calibri"/>
              </a:rPr>
              <a:t>j</a:t>
            </a:r>
            <a:r>
              <a:rPr sz="2400" spc="4" dirty="0">
                <a:latin typeface="Calibri"/>
                <a:cs typeface="Calibri"/>
              </a:rPr>
              <a:t>o</a:t>
            </a:r>
            <a:r>
              <a:rPr sz="2400" spc="9" dirty="0">
                <a:latin typeface="Calibri"/>
                <a:cs typeface="Calibri"/>
              </a:rPr>
              <a:t>u</a:t>
            </a:r>
            <a:r>
              <a:rPr sz="2400" dirty="0">
                <a:latin typeface="Calibri"/>
                <a:cs typeface="Calibri"/>
              </a:rPr>
              <a:t>r</a:t>
            </a:r>
            <a:r>
              <a:rPr sz="2400" spc="9" dirty="0">
                <a:latin typeface="Calibri"/>
                <a:cs typeface="Calibri"/>
              </a:rPr>
              <a:t>n</a:t>
            </a:r>
            <a:r>
              <a:rPr sz="2400" dirty="0">
                <a:latin typeface="Calibri"/>
                <a:cs typeface="Calibri"/>
              </a:rPr>
              <a:t>a</a:t>
            </a:r>
            <a:r>
              <a:rPr sz="2400" spc="9" dirty="0">
                <a:latin typeface="Calibri"/>
                <a:cs typeface="Calibri"/>
              </a:rPr>
              <a:t>l</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4" dirty="0">
                <a:latin typeface="Calibri"/>
                <a:cs typeface="Calibri"/>
              </a:rPr>
              <a:t>D</a:t>
            </a:r>
            <a:r>
              <a:rPr sz="2400" dirty="0">
                <a:latin typeface="Calibri"/>
                <a:cs typeface="Calibri"/>
              </a:rPr>
              <a:t>o</a:t>
            </a:r>
            <a:r>
              <a:rPr sz="2400" spc="-9" dirty="0">
                <a:latin typeface="Calibri"/>
                <a:cs typeface="Calibri"/>
              </a:rPr>
              <a:t>e</a:t>
            </a:r>
            <a:r>
              <a:rPr sz="2400" dirty="0">
                <a:latin typeface="Calibri"/>
                <a:cs typeface="Calibri"/>
              </a:rPr>
              <a:t>s</a:t>
            </a:r>
            <a:r>
              <a:rPr sz="2400" spc="-88"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18" dirty="0">
                <a:latin typeface="Calibri"/>
                <a:cs typeface="Calibri"/>
              </a:rPr>
              <a:t>m</a:t>
            </a:r>
            <a:r>
              <a:rPr sz="2400" dirty="0">
                <a:latin typeface="Calibri"/>
                <a:cs typeface="Calibri"/>
              </a:rPr>
              <a:t>a</a:t>
            </a:r>
            <a:r>
              <a:rPr sz="2400" spc="4" dirty="0">
                <a:latin typeface="Calibri"/>
                <a:cs typeface="Calibri"/>
              </a:rPr>
              <a:t>n</a:t>
            </a:r>
            <a:r>
              <a:rPr sz="2400" spc="9" dirty="0">
                <a:latin typeface="Calibri"/>
                <a:cs typeface="Calibri"/>
              </a:rPr>
              <a:t>u</a:t>
            </a:r>
            <a:r>
              <a:rPr sz="2400" spc="-13" dirty="0">
                <a:latin typeface="Calibri"/>
                <a:cs typeface="Calibri"/>
              </a:rPr>
              <a:t>s</a:t>
            </a:r>
            <a:r>
              <a:rPr sz="2400" spc="-22" dirty="0">
                <a:latin typeface="Calibri"/>
                <a:cs typeface="Calibri"/>
              </a:rPr>
              <a:t>c</a:t>
            </a:r>
            <a:r>
              <a:rPr sz="2400" dirty="0">
                <a:latin typeface="Calibri"/>
                <a:cs typeface="Calibri"/>
              </a:rPr>
              <a:t>ri</a:t>
            </a:r>
            <a:r>
              <a:rPr sz="2400" spc="4" dirty="0">
                <a:latin typeface="Calibri"/>
                <a:cs typeface="Calibri"/>
              </a:rPr>
              <a:t>p</a:t>
            </a:r>
            <a:r>
              <a:rPr sz="2400" spc="-9" dirty="0">
                <a:latin typeface="Calibri"/>
                <a:cs typeface="Calibri"/>
              </a:rPr>
              <a:t>t</a:t>
            </a:r>
            <a:r>
              <a:rPr sz="2400" spc="-96" dirty="0">
                <a:latin typeface="Times New Roman"/>
                <a:cs typeface="Times New Roman"/>
              </a:rPr>
              <a:t> </a:t>
            </a:r>
            <a:r>
              <a:rPr sz="2400" spc="-18" dirty="0">
                <a:latin typeface="Calibri"/>
                <a:cs typeface="Calibri"/>
              </a:rPr>
              <a:t>m</a:t>
            </a:r>
            <a:r>
              <a:rPr sz="2400" spc="-9" dirty="0">
                <a:latin typeface="Calibri"/>
                <a:cs typeface="Calibri"/>
              </a:rPr>
              <a:t>e</a:t>
            </a:r>
            <a:r>
              <a:rPr sz="2400" spc="-31" dirty="0">
                <a:latin typeface="Calibri"/>
                <a:cs typeface="Calibri"/>
              </a:rPr>
              <a:t>e</a:t>
            </a:r>
            <a:r>
              <a:rPr sz="2400" spc="-9" dirty="0">
                <a:latin typeface="Calibri"/>
                <a:cs typeface="Calibri"/>
              </a:rPr>
              <a:t>t</a:t>
            </a:r>
            <a:r>
              <a:rPr sz="2400" spc="-44" dirty="0">
                <a:latin typeface="Times New Roman"/>
                <a:cs typeface="Times New Roman"/>
              </a:rPr>
              <a:t> </a:t>
            </a:r>
            <a:r>
              <a:rPr sz="2400" spc="-4" dirty="0">
                <a:latin typeface="Calibri"/>
                <a:cs typeface="Calibri"/>
              </a:rPr>
              <a:t>t</a:t>
            </a:r>
            <a:r>
              <a:rPr sz="2400" spc="9" dirty="0">
                <a:latin typeface="Calibri"/>
                <a:cs typeface="Calibri"/>
              </a:rPr>
              <a:t>h</a:t>
            </a:r>
            <a:r>
              <a:rPr sz="2400" spc="-13" dirty="0">
                <a:latin typeface="Calibri"/>
                <a:cs typeface="Calibri"/>
              </a:rPr>
              <a:t>e</a:t>
            </a:r>
            <a:r>
              <a:rPr sz="2400" spc="-79" dirty="0">
                <a:latin typeface="Times New Roman"/>
                <a:cs typeface="Times New Roman"/>
              </a:rPr>
              <a:t> </a:t>
            </a:r>
            <a:r>
              <a:rPr sz="2400" spc="-4" dirty="0">
                <a:latin typeface="Calibri"/>
                <a:cs typeface="Calibri"/>
              </a:rPr>
              <a:t>j</a:t>
            </a:r>
            <a:r>
              <a:rPr sz="2400" dirty="0">
                <a:latin typeface="Calibri"/>
                <a:cs typeface="Calibri"/>
              </a:rPr>
              <a:t>o</a:t>
            </a:r>
            <a:r>
              <a:rPr sz="2400" spc="9" dirty="0">
                <a:latin typeface="Calibri"/>
                <a:cs typeface="Calibri"/>
              </a:rPr>
              <a:t>u</a:t>
            </a:r>
            <a:r>
              <a:rPr sz="2400" dirty="0">
                <a:latin typeface="Calibri"/>
                <a:cs typeface="Calibri"/>
              </a:rPr>
              <a:t>r</a:t>
            </a:r>
            <a:r>
              <a:rPr sz="2400" spc="9" dirty="0">
                <a:latin typeface="Calibri"/>
                <a:cs typeface="Calibri"/>
              </a:rPr>
              <a:t>n</a:t>
            </a:r>
            <a:r>
              <a:rPr sz="2400" dirty="0">
                <a:latin typeface="Calibri"/>
                <a:cs typeface="Calibri"/>
              </a:rPr>
              <a:t>a</a:t>
            </a:r>
            <a:r>
              <a:rPr sz="2400" spc="-4" dirty="0">
                <a:latin typeface="Calibri"/>
                <a:cs typeface="Calibri"/>
              </a:rPr>
              <a:t>l</a:t>
            </a:r>
            <a:r>
              <a:rPr sz="2400" spc="-136" dirty="0">
                <a:latin typeface="Calibri"/>
                <a:cs typeface="Calibri"/>
              </a:rPr>
              <a:t>’</a:t>
            </a:r>
            <a:r>
              <a:rPr sz="2400" dirty="0">
                <a:latin typeface="Calibri"/>
                <a:cs typeface="Calibri"/>
              </a:rPr>
              <a:t>s</a:t>
            </a:r>
            <a:r>
              <a:rPr sz="2400" spc="-88" dirty="0">
                <a:latin typeface="Times New Roman"/>
                <a:cs typeface="Times New Roman"/>
              </a:rPr>
              <a:t> </a:t>
            </a:r>
            <a:r>
              <a:rPr sz="2400" spc="-18" dirty="0">
                <a:latin typeface="Calibri"/>
                <a:cs typeface="Calibri"/>
              </a:rPr>
              <a:t>G</a:t>
            </a:r>
            <a:r>
              <a:rPr sz="2400" spc="-127" dirty="0">
                <a:latin typeface="Calibri"/>
                <a:cs typeface="Calibri"/>
              </a:rPr>
              <a:t>F</a:t>
            </a:r>
            <a:r>
              <a:rPr sz="2400" spc="-75" dirty="0">
                <a:latin typeface="Calibri"/>
                <a:cs typeface="Calibri"/>
              </a:rPr>
              <a:t>A</a:t>
            </a:r>
            <a:r>
              <a:rPr sz="2400" dirty="0">
                <a:latin typeface="Calibri"/>
                <a:cs typeface="Calibri"/>
              </a:rPr>
              <a:t>?</a:t>
            </a:r>
          </a:p>
          <a:p>
            <a:pPr marL="412008" marR="4454" indent="-400873">
              <a:spcBef>
                <a:spcPts val="526"/>
              </a:spcBef>
              <a:buSzPct val="85416"/>
              <a:buFont typeface="Calibri"/>
              <a:buAutoNum type="arabicPeriod"/>
              <a:tabLst>
                <a:tab pos="412008" algn="l"/>
              </a:tabLst>
            </a:pPr>
            <a:r>
              <a:rPr sz="2400" spc="4" dirty="0">
                <a:latin typeface="Calibri"/>
                <a:cs typeface="Calibri"/>
              </a:rPr>
              <a:t>D</a:t>
            </a:r>
            <a:r>
              <a:rPr sz="2400" dirty="0">
                <a:latin typeface="Calibri"/>
                <a:cs typeface="Calibri"/>
              </a:rPr>
              <a:t>o</a:t>
            </a:r>
            <a:r>
              <a:rPr sz="2400" spc="-9" dirty="0">
                <a:latin typeface="Calibri"/>
                <a:cs typeface="Calibri"/>
              </a:rPr>
              <a:t>e</a:t>
            </a:r>
            <a:r>
              <a:rPr sz="2400" dirty="0">
                <a:latin typeface="Calibri"/>
                <a:cs typeface="Calibri"/>
              </a:rPr>
              <a:t>s</a:t>
            </a:r>
            <a:r>
              <a:rPr sz="2400" spc="-88"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31" dirty="0">
                <a:latin typeface="Calibri"/>
                <a:cs typeface="Calibri"/>
              </a:rPr>
              <a:t>r</a:t>
            </a:r>
            <a:r>
              <a:rPr sz="2400" spc="-9" dirty="0">
                <a:latin typeface="Calibri"/>
                <a:cs typeface="Calibri"/>
              </a:rPr>
              <a:t>e</a:t>
            </a:r>
            <a:r>
              <a:rPr sz="2400" spc="-13" dirty="0">
                <a:latin typeface="Calibri"/>
                <a:cs typeface="Calibri"/>
              </a:rPr>
              <a:t>s</a:t>
            </a:r>
            <a:r>
              <a:rPr sz="2400" spc="-9" dirty="0">
                <a:latin typeface="Calibri"/>
                <a:cs typeface="Calibri"/>
              </a:rPr>
              <a:t>e</a:t>
            </a:r>
            <a:r>
              <a:rPr sz="2400" spc="-13" dirty="0">
                <a:latin typeface="Calibri"/>
                <a:cs typeface="Calibri"/>
              </a:rPr>
              <a:t>a</a:t>
            </a:r>
            <a:r>
              <a:rPr sz="2400" spc="-26" dirty="0">
                <a:latin typeface="Calibri"/>
                <a:cs typeface="Calibri"/>
              </a:rPr>
              <a:t>r</a:t>
            </a:r>
            <a:r>
              <a:rPr sz="2400" spc="-22" dirty="0">
                <a:latin typeface="Calibri"/>
                <a:cs typeface="Calibri"/>
              </a:rPr>
              <a:t>c</a:t>
            </a:r>
            <a:r>
              <a:rPr sz="2400" dirty="0">
                <a:latin typeface="Calibri"/>
                <a:cs typeface="Calibri"/>
              </a:rPr>
              <a:t>h</a:t>
            </a:r>
            <a:r>
              <a:rPr sz="2400" spc="-75" dirty="0">
                <a:latin typeface="Times New Roman"/>
                <a:cs typeface="Times New Roman"/>
              </a:rPr>
              <a:t> </a:t>
            </a:r>
            <a:r>
              <a:rPr sz="2400" dirty="0">
                <a:latin typeface="Calibri"/>
                <a:cs typeface="Calibri"/>
              </a:rPr>
              <a:t>a</a:t>
            </a:r>
            <a:r>
              <a:rPr sz="2400" spc="9" dirty="0">
                <a:latin typeface="Calibri"/>
                <a:cs typeface="Calibri"/>
              </a:rPr>
              <a:t>d</a:t>
            </a:r>
            <a:r>
              <a:rPr sz="2400" spc="4" dirty="0">
                <a:latin typeface="Calibri"/>
                <a:cs typeface="Calibri"/>
              </a:rPr>
              <a:t>d</a:t>
            </a:r>
            <a:r>
              <a:rPr sz="2400" spc="-26" dirty="0">
                <a:latin typeface="Calibri"/>
                <a:cs typeface="Calibri"/>
              </a:rPr>
              <a:t>r</a:t>
            </a:r>
            <a:r>
              <a:rPr sz="2400" spc="-9" dirty="0">
                <a:latin typeface="Calibri"/>
                <a:cs typeface="Calibri"/>
              </a:rPr>
              <a:t>e</a:t>
            </a:r>
            <a:r>
              <a:rPr sz="2400" spc="-4" dirty="0">
                <a:latin typeface="Calibri"/>
                <a:cs typeface="Calibri"/>
              </a:rPr>
              <a:t>s</a:t>
            </a:r>
            <a:r>
              <a:rPr sz="2400" dirty="0">
                <a:latin typeface="Calibri"/>
                <a:cs typeface="Calibri"/>
              </a:rPr>
              <a:t>s</a:t>
            </a:r>
            <a:r>
              <a:rPr sz="2400" spc="-88" dirty="0">
                <a:latin typeface="Times New Roman"/>
                <a:cs typeface="Times New Roman"/>
              </a:rPr>
              <a:t> </a:t>
            </a:r>
            <a:r>
              <a:rPr sz="2400" dirty="0">
                <a:latin typeface="Calibri"/>
                <a:cs typeface="Calibri"/>
              </a:rPr>
              <a:t>an</a:t>
            </a:r>
            <a:r>
              <a:rPr sz="2400" spc="-53" dirty="0">
                <a:latin typeface="Times New Roman"/>
                <a:cs typeface="Times New Roman"/>
              </a:rPr>
              <a:t> </a:t>
            </a:r>
            <a:r>
              <a:rPr sz="2400" dirty="0">
                <a:latin typeface="Calibri"/>
                <a:cs typeface="Calibri"/>
              </a:rPr>
              <a:t>im</a:t>
            </a:r>
            <a:r>
              <a:rPr sz="2400" spc="4" dirty="0">
                <a:latin typeface="Calibri"/>
                <a:cs typeface="Calibri"/>
              </a:rPr>
              <a:t>po</a:t>
            </a:r>
            <a:r>
              <a:rPr sz="2400" spc="-9" dirty="0">
                <a:latin typeface="Calibri"/>
                <a:cs typeface="Calibri"/>
              </a:rPr>
              <a:t>r</a:t>
            </a:r>
            <a:r>
              <a:rPr sz="2400" spc="-18" dirty="0">
                <a:latin typeface="Calibri"/>
                <a:cs typeface="Calibri"/>
              </a:rPr>
              <a:t>t</a:t>
            </a:r>
            <a:r>
              <a:rPr sz="2400" dirty="0">
                <a:latin typeface="Calibri"/>
                <a:cs typeface="Calibri"/>
              </a:rPr>
              <a:t>a</a:t>
            </a:r>
            <a:r>
              <a:rPr sz="2400" spc="-13" dirty="0">
                <a:latin typeface="Calibri"/>
                <a:cs typeface="Calibri"/>
              </a:rPr>
              <a:t>n</a:t>
            </a:r>
            <a:r>
              <a:rPr sz="2400" spc="-9" dirty="0">
                <a:latin typeface="Calibri"/>
                <a:cs typeface="Calibri"/>
              </a:rPr>
              <a:t>t</a:t>
            </a:r>
            <a:r>
              <a:rPr sz="2400" spc="-114" dirty="0">
                <a:latin typeface="Times New Roman"/>
                <a:cs typeface="Times New Roman"/>
              </a:rPr>
              <a:t> </a:t>
            </a:r>
            <a:r>
              <a:rPr sz="2400" spc="-13" dirty="0">
                <a:latin typeface="Calibri"/>
                <a:cs typeface="Calibri"/>
              </a:rPr>
              <a:t>sc</a:t>
            </a:r>
            <a:r>
              <a:rPr sz="2400" spc="-4" dirty="0">
                <a:latin typeface="Calibri"/>
                <a:cs typeface="Calibri"/>
              </a:rPr>
              <a:t>i</a:t>
            </a:r>
            <a:r>
              <a:rPr sz="2400" spc="4" dirty="0">
                <a:latin typeface="Calibri"/>
                <a:cs typeface="Calibri"/>
              </a:rPr>
              <a:t>e</a:t>
            </a:r>
            <a:r>
              <a:rPr sz="2400" spc="-13" dirty="0">
                <a:latin typeface="Calibri"/>
                <a:cs typeface="Calibri"/>
              </a:rPr>
              <a:t>n</a:t>
            </a:r>
            <a:r>
              <a:rPr sz="2400" spc="-4" dirty="0">
                <a:latin typeface="Calibri"/>
                <a:cs typeface="Calibri"/>
              </a:rPr>
              <a:t>ti</a:t>
            </a:r>
            <a:r>
              <a:rPr sz="2400" spc="9" dirty="0">
                <a:latin typeface="Calibri"/>
                <a:cs typeface="Calibri"/>
              </a:rPr>
              <a:t>f</a:t>
            </a:r>
            <a:r>
              <a:rPr sz="2400" spc="-4" dirty="0">
                <a:latin typeface="Calibri"/>
                <a:cs typeface="Calibri"/>
              </a:rPr>
              <a:t>ic</a:t>
            </a:r>
            <a:r>
              <a:rPr sz="2400" spc="-4" dirty="0">
                <a:latin typeface="Times New Roman"/>
                <a:cs typeface="Times New Roman"/>
              </a:rPr>
              <a:t> </a:t>
            </a:r>
            <a:r>
              <a:rPr sz="2400" spc="-39" dirty="0">
                <a:latin typeface="Calibri"/>
                <a:cs typeface="Calibri"/>
              </a:rPr>
              <a:t>c</a:t>
            </a:r>
            <a:r>
              <a:rPr sz="2400" dirty="0">
                <a:latin typeface="Calibri"/>
                <a:cs typeface="Calibri"/>
              </a:rPr>
              <a:t>o</a:t>
            </a:r>
            <a:r>
              <a:rPr sz="2400" spc="-13" dirty="0">
                <a:latin typeface="Calibri"/>
                <a:cs typeface="Calibri"/>
              </a:rPr>
              <a:t>n</a:t>
            </a:r>
            <a:r>
              <a:rPr sz="2400" dirty="0">
                <a:latin typeface="Calibri"/>
                <a:cs typeface="Calibri"/>
              </a:rPr>
              <a:t>tri</a:t>
            </a:r>
            <a:r>
              <a:rPr sz="2400" spc="4" dirty="0">
                <a:latin typeface="Calibri"/>
                <a:cs typeface="Calibri"/>
              </a:rPr>
              <a:t>bu</a:t>
            </a:r>
            <a:r>
              <a:rPr sz="2400" spc="-4" dirty="0">
                <a:latin typeface="Calibri"/>
                <a:cs typeface="Calibri"/>
              </a:rPr>
              <a:t>t</a:t>
            </a:r>
            <a:r>
              <a:rPr sz="2400" dirty="0">
                <a:latin typeface="Calibri"/>
                <a:cs typeface="Calibri"/>
              </a:rPr>
              <a:t>io</a:t>
            </a:r>
            <a:r>
              <a:rPr sz="2400" spc="-4" dirty="0">
                <a:latin typeface="Calibri"/>
                <a:cs typeface="Calibri"/>
              </a:rPr>
              <a:t>n</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13" dirty="0">
                <a:latin typeface="Calibri"/>
                <a:cs typeface="Calibri"/>
              </a:rPr>
              <a:t>A</a:t>
            </a:r>
            <a:r>
              <a:rPr sz="2400" spc="-31" dirty="0">
                <a:latin typeface="Calibri"/>
                <a:cs typeface="Calibri"/>
              </a:rPr>
              <a:t>r</a:t>
            </a:r>
            <a:r>
              <a:rPr sz="2400" spc="-13" dirty="0">
                <a:latin typeface="Calibri"/>
                <a:cs typeface="Calibri"/>
              </a:rPr>
              <a:t>e</a:t>
            </a:r>
            <a:r>
              <a:rPr sz="2400" spc="-83"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26" dirty="0">
                <a:latin typeface="Calibri"/>
                <a:cs typeface="Calibri"/>
              </a:rPr>
              <a:t>r</a:t>
            </a:r>
            <a:r>
              <a:rPr sz="2400" spc="-31" dirty="0">
                <a:latin typeface="Calibri"/>
                <a:cs typeface="Calibri"/>
              </a:rPr>
              <a:t>e</a:t>
            </a:r>
            <a:r>
              <a:rPr sz="2400" spc="-57" dirty="0">
                <a:latin typeface="Calibri"/>
                <a:cs typeface="Calibri"/>
              </a:rPr>
              <a:t>f</a:t>
            </a:r>
            <a:r>
              <a:rPr sz="2400" spc="-13" dirty="0">
                <a:latin typeface="Calibri"/>
                <a:cs typeface="Calibri"/>
              </a:rPr>
              <a:t>e</a:t>
            </a:r>
            <a:r>
              <a:rPr sz="2400" spc="-26" dirty="0">
                <a:latin typeface="Calibri"/>
                <a:cs typeface="Calibri"/>
              </a:rPr>
              <a:t>r</a:t>
            </a:r>
            <a:r>
              <a:rPr sz="2400" spc="-9" dirty="0">
                <a:latin typeface="Calibri"/>
                <a:cs typeface="Calibri"/>
              </a:rPr>
              <a:t>e</a:t>
            </a:r>
            <a:r>
              <a:rPr sz="2400" spc="9" dirty="0">
                <a:latin typeface="Calibri"/>
                <a:cs typeface="Calibri"/>
              </a:rPr>
              <a:t>n</a:t>
            </a:r>
            <a:r>
              <a:rPr sz="2400" spc="-22" dirty="0">
                <a:latin typeface="Calibri"/>
                <a:cs typeface="Calibri"/>
              </a:rPr>
              <a:t>c</a:t>
            </a:r>
            <a:r>
              <a:rPr sz="2400" spc="-9" dirty="0">
                <a:latin typeface="Calibri"/>
                <a:cs typeface="Calibri"/>
              </a:rPr>
              <a:t>e</a:t>
            </a:r>
            <a:r>
              <a:rPr sz="2400" dirty="0">
                <a:latin typeface="Calibri"/>
                <a:cs typeface="Calibri"/>
              </a:rPr>
              <a:t>s</a:t>
            </a:r>
            <a:r>
              <a:rPr sz="2400" spc="-66" dirty="0">
                <a:latin typeface="Times New Roman"/>
                <a:cs typeface="Times New Roman"/>
              </a:rPr>
              <a:t> </a:t>
            </a:r>
            <a:r>
              <a:rPr sz="2400" dirty="0">
                <a:latin typeface="Calibri"/>
                <a:cs typeface="Calibri"/>
              </a:rPr>
              <a:t>a</a:t>
            </a:r>
            <a:r>
              <a:rPr sz="2400" spc="9" dirty="0">
                <a:latin typeface="Calibri"/>
                <a:cs typeface="Calibri"/>
              </a:rPr>
              <a:t>d</a:t>
            </a:r>
            <a:r>
              <a:rPr sz="2400" spc="-9" dirty="0">
                <a:latin typeface="Calibri"/>
                <a:cs typeface="Calibri"/>
              </a:rPr>
              <a:t>e</a:t>
            </a:r>
            <a:r>
              <a:rPr sz="2400" spc="4" dirty="0">
                <a:latin typeface="Calibri"/>
                <a:cs typeface="Calibri"/>
              </a:rPr>
              <a:t>q</a:t>
            </a:r>
            <a:r>
              <a:rPr sz="2400" spc="9" dirty="0">
                <a:latin typeface="Calibri"/>
                <a:cs typeface="Calibri"/>
              </a:rPr>
              <a:t>u</a:t>
            </a:r>
            <a:r>
              <a:rPr sz="2400" spc="-22" dirty="0">
                <a:latin typeface="Calibri"/>
                <a:cs typeface="Calibri"/>
              </a:rPr>
              <a:t>a</a:t>
            </a:r>
            <a:r>
              <a:rPr sz="2400" spc="-18" dirty="0">
                <a:latin typeface="Calibri"/>
                <a:cs typeface="Calibri"/>
              </a:rPr>
              <a:t>t</a:t>
            </a:r>
            <a:r>
              <a:rPr sz="2400" spc="-9" dirty="0">
                <a:latin typeface="Calibri"/>
                <a:cs typeface="Calibri"/>
              </a:rPr>
              <a:t>e</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13" dirty="0">
                <a:latin typeface="Calibri"/>
                <a:cs typeface="Calibri"/>
              </a:rPr>
              <a:t>A</a:t>
            </a:r>
            <a:r>
              <a:rPr sz="2400" spc="-31" dirty="0">
                <a:latin typeface="Calibri"/>
                <a:cs typeface="Calibri"/>
              </a:rPr>
              <a:t>r</a:t>
            </a:r>
            <a:r>
              <a:rPr sz="2400" spc="-13" dirty="0">
                <a:latin typeface="Calibri"/>
                <a:cs typeface="Calibri"/>
              </a:rPr>
              <a:t>e</a:t>
            </a:r>
            <a:r>
              <a:rPr sz="2400" spc="-83"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18" dirty="0">
                <a:latin typeface="Calibri"/>
                <a:cs typeface="Calibri"/>
              </a:rPr>
              <a:t>m</a:t>
            </a:r>
            <a:r>
              <a:rPr sz="2400" spc="-31" dirty="0">
                <a:latin typeface="Calibri"/>
                <a:cs typeface="Calibri"/>
              </a:rPr>
              <a:t>e</a:t>
            </a:r>
            <a:r>
              <a:rPr sz="2400" spc="-4" dirty="0">
                <a:latin typeface="Calibri"/>
                <a:cs typeface="Calibri"/>
              </a:rPr>
              <a:t>t</a:t>
            </a:r>
            <a:r>
              <a:rPr sz="2400" spc="9" dirty="0">
                <a:latin typeface="Calibri"/>
                <a:cs typeface="Calibri"/>
              </a:rPr>
              <a:t>h</a:t>
            </a:r>
            <a:r>
              <a:rPr sz="2400" dirty="0">
                <a:latin typeface="Calibri"/>
                <a:cs typeface="Calibri"/>
              </a:rPr>
              <a:t>o</a:t>
            </a:r>
            <a:r>
              <a:rPr sz="2400" spc="9" dirty="0">
                <a:latin typeface="Calibri"/>
                <a:cs typeface="Calibri"/>
              </a:rPr>
              <a:t>d</a:t>
            </a:r>
            <a:r>
              <a:rPr sz="2400" dirty="0">
                <a:latin typeface="Calibri"/>
                <a:cs typeface="Calibri"/>
              </a:rPr>
              <a:t>s</a:t>
            </a:r>
            <a:r>
              <a:rPr sz="2400" spc="-88" dirty="0">
                <a:latin typeface="Times New Roman"/>
                <a:cs typeface="Times New Roman"/>
              </a:rPr>
              <a:t> </a:t>
            </a:r>
            <a:r>
              <a:rPr sz="2400" dirty="0">
                <a:latin typeface="Calibri"/>
                <a:cs typeface="Calibri"/>
              </a:rPr>
              <a:t>a</a:t>
            </a:r>
            <a:r>
              <a:rPr sz="2400" spc="9" dirty="0">
                <a:latin typeface="Calibri"/>
                <a:cs typeface="Calibri"/>
              </a:rPr>
              <a:t>p</a:t>
            </a:r>
            <a:r>
              <a:rPr sz="2400" spc="4" dirty="0">
                <a:latin typeface="Calibri"/>
                <a:cs typeface="Calibri"/>
              </a:rPr>
              <a:t>p</a:t>
            </a:r>
            <a:r>
              <a:rPr sz="2400" spc="-48" dirty="0">
                <a:latin typeface="Calibri"/>
                <a:cs typeface="Calibri"/>
              </a:rPr>
              <a:t>r</a:t>
            </a:r>
            <a:r>
              <a:rPr sz="2400" spc="4" dirty="0">
                <a:latin typeface="Calibri"/>
                <a:cs typeface="Calibri"/>
              </a:rPr>
              <a:t>op</a:t>
            </a:r>
            <a:r>
              <a:rPr sz="2400" spc="-9" dirty="0">
                <a:latin typeface="Calibri"/>
                <a:cs typeface="Calibri"/>
              </a:rPr>
              <a:t>r</a:t>
            </a:r>
            <a:r>
              <a:rPr sz="2400" spc="-4" dirty="0">
                <a:latin typeface="Calibri"/>
                <a:cs typeface="Calibri"/>
              </a:rPr>
              <a:t>i</a:t>
            </a:r>
            <a:r>
              <a:rPr sz="2400" spc="-22" dirty="0">
                <a:latin typeface="Calibri"/>
                <a:cs typeface="Calibri"/>
              </a:rPr>
              <a:t>a</a:t>
            </a:r>
            <a:r>
              <a:rPr sz="2400" spc="-18" dirty="0">
                <a:latin typeface="Calibri"/>
                <a:cs typeface="Calibri"/>
              </a:rPr>
              <a:t>t</a:t>
            </a:r>
            <a:r>
              <a:rPr sz="2400" spc="-9" dirty="0">
                <a:latin typeface="Calibri"/>
                <a:cs typeface="Calibri"/>
              </a:rPr>
              <a:t>e</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13" dirty="0">
                <a:latin typeface="Calibri"/>
                <a:cs typeface="Calibri"/>
              </a:rPr>
              <a:t>A</a:t>
            </a:r>
            <a:r>
              <a:rPr sz="2400" spc="-31" dirty="0">
                <a:latin typeface="Calibri"/>
                <a:cs typeface="Calibri"/>
              </a:rPr>
              <a:t>r</a:t>
            </a:r>
            <a:r>
              <a:rPr sz="2400" spc="-13" dirty="0">
                <a:latin typeface="Calibri"/>
                <a:cs typeface="Calibri"/>
              </a:rPr>
              <a:t>e</a:t>
            </a:r>
            <a:r>
              <a:rPr sz="2400" spc="-83"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26" dirty="0">
                <a:latin typeface="Calibri"/>
                <a:cs typeface="Calibri"/>
              </a:rPr>
              <a:t>r</a:t>
            </a:r>
            <a:r>
              <a:rPr sz="2400" spc="-9" dirty="0">
                <a:latin typeface="Calibri"/>
                <a:cs typeface="Calibri"/>
              </a:rPr>
              <a:t>e</a:t>
            </a:r>
            <a:r>
              <a:rPr sz="2400" spc="-4" dirty="0">
                <a:latin typeface="Calibri"/>
                <a:cs typeface="Calibri"/>
              </a:rPr>
              <a:t>s</a:t>
            </a:r>
            <a:r>
              <a:rPr sz="2400" spc="4" dirty="0">
                <a:latin typeface="Calibri"/>
                <a:cs typeface="Calibri"/>
              </a:rPr>
              <a:t>u</a:t>
            </a:r>
            <a:r>
              <a:rPr sz="2400" spc="-4" dirty="0">
                <a:latin typeface="Calibri"/>
                <a:cs typeface="Calibri"/>
              </a:rPr>
              <a:t>l</a:t>
            </a:r>
            <a:r>
              <a:rPr sz="2400" spc="9" dirty="0">
                <a:latin typeface="Calibri"/>
                <a:cs typeface="Calibri"/>
              </a:rPr>
              <a:t>t</a:t>
            </a:r>
            <a:r>
              <a:rPr sz="2400" dirty="0">
                <a:latin typeface="Calibri"/>
                <a:cs typeface="Calibri"/>
              </a:rPr>
              <a:t>s</a:t>
            </a:r>
            <a:r>
              <a:rPr sz="2400" spc="-88" dirty="0">
                <a:latin typeface="Times New Roman"/>
                <a:cs typeface="Times New Roman"/>
              </a:rPr>
              <a:t> </a:t>
            </a:r>
            <a:r>
              <a:rPr sz="2400" dirty="0">
                <a:latin typeface="Calibri"/>
                <a:cs typeface="Calibri"/>
              </a:rPr>
              <a:t>a</a:t>
            </a:r>
            <a:r>
              <a:rPr sz="2400" spc="4" dirty="0">
                <a:latin typeface="Calibri"/>
                <a:cs typeface="Calibri"/>
              </a:rPr>
              <a:t>n</a:t>
            </a:r>
            <a:r>
              <a:rPr sz="2400" dirty="0">
                <a:latin typeface="Calibri"/>
                <a:cs typeface="Calibri"/>
              </a:rPr>
              <a:t>d</a:t>
            </a:r>
            <a:r>
              <a:rPr sz="2400" spc="-57" dirty="0">
                <a:latin typeface="Times New Roman"/>
                <a:cs typeface="Times New Roman"/>
              </a:rPr>
              <a:t> </a:t>
            </a:r>
            <a:r>
              <a:rPr sz="2400" spc="9" dirty="0">
                <a:latin typeface="Calibri"/>
                <a:cs typeface="Calibri"/>
              </a:rPr>
              <a:t>d</a:t>
            </a:r>
            <a:r>
              <a:rPr sz="2400" spc="-4" dirty="0">
                <a:latin typeface="Calibri"/>
                <a:cs typeface="Calibri"/>
              </a:rPr>
              <a:t>is</a:t>
            </a:r>
            <a:r>
              <a:rPr sz="2400" spc="-9" dirty="0">
                <a:latin typeface="Calibri"/>
                <a:cs typeface="Calibri"/>
              </a:rPr>
              <a:t>c</a:t>
            </a:r>
            <a:r>
              <a:rPr sz="2400" spc="9" dirty="0">
                <a:latin typeface="Calibri"/>
                <a:cs typeface="Calibri"/>
              </a:rPr>
              <a:t>u</a:t>
            </a:r>
            <a:r>
              <a:rPr sz="2400" spc="-4" dirty="0">
                <a:latin typeface="Calibri"/>
                <a:cs typeface="Calibri"/>
              </a:rPr>
              <a:t>ssi</a:t>
            </a:r>
            <a:r>
              <a:rPr sz="2400" spc="4" dirty="0">
                <a:latin typeface="Calibri"/>
                <a:cs typeface="Calibri"/>
              </a:rPr>
              <a:t>o</a:t>
            </a:r>
            <a:r>
              <a:rPr sz="2400" dirty="0">
                <a:latin typeface="Calibri"/>
                <a:cs typeface="Calibri"/>
              </a:rPr>
              <a:t>n</a:t>
            </a:r>
            <a:r>
              <a:rPr sz="2400" spc="-75" dirty="0">
                <a:latin typeface="Times New Roman"/>
                <a:cs typeface="Times New Roman"/>
              </a:rPr>
              <a:t> </a:t>
            </a:r>
            <a:r>
              <a:rPr sz="2400" spc="-48" dirty="0">
                <a:latin typeface="Calibri"/>
                <a:cs typeface="Calibri"/>
              </a:rPr>
              <a:t>w</a:t>
            </a:r>
            <a:r>
              <a:rPr sz="2400" spc="-9" dirty="0">
                <a:latin typeface="Calibri"/>
                <a:cs typeface="Calibri"/>
              </a:rPr>
              <a:t>e</a:t>
            </a:r>
            <a:r>
              <a:rPr sz="2400" spc="-4" dirty="0">
                <a:latin typeface="Calibri"/>
                <a:cs typeface="Calibri"/>
              </a:rPr>
              <a:t>l</a:t>
            </a:r>
            <a:r>
              <a:rPr sz="2400" dirty="0">
                <a:latin typeface="Calibri"/>
                <a:cs typeface="Calibri"/>
              </a:rPr>
              <a:t>l</a:t>
            </a:r>
            <a:r>
              <a:rPr sz="2400" spc="-66" dirty="0">
                <a:latin typeface="Times New Roman"/>
                <a:cs typeface="Times New Roman"/>
              </a:rPr>
              <a:t> </a:t>
            </a:r>
            <a:r>
              <a:rPr sz="2400" spc="9" dirty="0">
                <a:latin typeface="Calibri"/>
                <a:cs typeface="Calibri"/>
              </a:rPr>
              <a:t>p</a:t>
            </a:r>
            <a:r>
              <a:rPr sz="2400" spc="-31" dirty="0">
                <a:latin typeface="Calibri"/>
                <a:cs typeface="Calibri"/>
              </a:rPr>
              <a:t>r</a:t>
            </a:r>
            <a:r>
              <a:rPr sz="2400" spc="-9" dirty="0">
                <a:latin typeface="Calibri"/>
                <a:cs typeface="Calibri"/>
              </a:rPr>
              <a:t>e</a:t>
            </a:r>
            <a:r>
              <a:rPr sz="2400" spc="-4" dirty="0">
                <a:latin typeface="Calibri"/>
                <a:cs typeface="Calibri"/>
              </a:rPr>
              <a:t>s</a:t>
            </a:r>
            <a:r>
              <a:rPr sz="2400" spc="-9" dirty="0">
                <a:latin typeface="Calibri"/>
                <a:cs typeface="Calibri"/>
              </a:rPr>
              <a:t>e</a:t>
            </a:r>
            <a:r>
              <a:rPr sz="2400" spc="-13" dirty="0">
                <a:latin typeface="Calibri"/>
                <a:cs typeface="Calibri"/>
              </a:rPr>
              <a:t>n</a:t>
            </a:r>
            <a:r>
              <a:rPr sz="2400" spc="-18" dirty="0">
                <a:latin typeface="Calibri"/>
                <a:cs typeface="Calibri"/>
              </a:rPr>
              <a:t>t</a:t>
            </a:r>
            <a:r>
              <a:rPr sz="2400" spc="-9" dirty="0">
                <a:latin typeface="Calibri"/>
                <a:cs typeface="Calibri"/>
              </a:rPr>
              <a:t>e</a:t>
            </a:r>
            <a:r>
              <a:rPr sz="2400" spc="4" dirty="0">
                <a:latin typeface="Calibri"/>
                <a:cs typeface="Calibri"/>
              </a:rPr>
              <a:t>d</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13" dirty="0">
                <a:latin typeface="Calibri"/>
                <a:cs typeface="Calibri"/>
              </a:rPr>
              <a:t>A</a:t>
            </a:r>
            <a:r>
              <a:rPr sz="2400" spc="-31" dirty="0">
                <a:latin typeface="Calibri"/>
                <a:cs typeface="Calibri"/>
              </a:rPr>
              <a:t>r</a:t>
            </a:r>
            <a:r>
              <a:rPr sz="2400" spc="-13" dirty="0">
                <a:latin typeface="Calibri"/>
                <a:cs typeface="Calibri"/>
              </a:rPr>
              <a:t>e</a:t>
            </a:r>
            <a:r>
              <a:rPr sz="2400" spc="-83"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39" dirty="0">
                <a:latin typeface="Calibri"/>
                <a:cs typeface="Calibri"/>
              </a:rPr>
              <a:t>c</a:t>
            </a:r>
            <a:r>
              <a:rPr sz="2400" dirty="0">
                <a:latin typeface="Calibri"/>
                <a:cs typeface="Calibri"/>
              </a:rPr>
              <a:t>o</a:t>
            </a:r>
            <a:r>
              <a:rPr sz="2400" spc="9" dirty="0">
                <a:latin typeface="Calibri"/>
                <a:cs typeface="Calibri"/>
              </a:rPr>
              <a:t>n</a:t>
            </a:r>
            <a:r>
              <a:rPr sz="2400" spc="-22" dirty="0">
                <a:latin typeface="Calibri"/>
                <a:cs typeface="Calibri"/>
              </a:rPr>
              <a:t>c</a:t>
            </a:r>
            <a:r>
              <a:rPr sz="2400" spc="-4" dirty="0">
                <a:latin typeface="Calibri"/>
                <a:cs typeface="Calibri"/>
              </a:rPr>
              <a:t>l</a:t>
            </a:r>
            <a:r>
              <a:rPr sz="2400" spc="9" dirty="0">
                <a:latin typeface="Calibri"/>
                <a:cs typeface="Calibri"/>
              </a:rPr>
              <a:t>u</a:t>
            </a:r>
            <a:r>
              <a:rPr sz="2400" spc="-4" dirty="0">
                <a:latin typeface="Calibri"/>
                <a:cs typeface="Calibri"/>
              </a:rPr>
              <a:t>si</a:t>
            </a:r>
            <a:r>
              <a:rPr sz="2400" dirty="0">
                <a:latin typeface="Calibri"/>
                <a:cs typeface="Calibri"/>
              </a:rPr>
              <a:t>o</a:t>
            </a:r>
            <a:r>
              <a:rPr sz="2400" spc="9" dirty="0">
                <a:latin typeface="Calibri"/>
                <a:cs typeface="Calibri"/>
              </a:rPr>
              <a:t>n</a:t>
            </a:r>
            <a:r>
              <a:rPr sz="2400" dirty="0">
                <a:latin typeface="Calibri"/>
                <a:cs typeface="Calibri"/>
              </a:rPr>
              <a:t>s</a:t>
            </a:r>
            <a:r>
              <a:rPr sz="2400" spc="-88" dirty="0">
                <a:latin typeface="Times New Roman"/>
                <a:cs typeface="Times New Roman"/>
              </a:rPr>
              <a:t> </a:t>
            </a:r>
            <a:r>
              <a:rPr sz="2400" spc="-26" dirty="0">
                <a:latin typeface="Calibri"/>
                <a:cs typeface="Calibri"/>
              </a:rPr>
              <a:t>r</a:t>
            </a:r>
            <a:r>
              <a:rPr sz="2400" spc="-9" dirty="0">
                <a:latin typeface="Calibri"/>
                <a:cs typeface="Calibri"/>
              </a:rPr>
              <a:t>e</a:t>
            </a:r>
            <a:r>
              <a:rPr sz="2400" dirty="0">
                <a:latin typeface="Calibri"/>
                <a:cs typeface="Calibri"/>
              </a:rPr>
              <a:t>as</a:t>
            </a:r>
            <a:r>
              <a:rPr sz="2400" spc="4" dirty="0">
                <a:latin typeface="Calibri"/>
                <a:cs typeface="Calibri"/>
              </a:rPr>
              <a:t>on</a:t>
            </a:r>
            <a:r>
              <a:rPr sz="2400" dirty="0">
                <a:latin typeface="Calibri"/>
                <a:cs typeface="Calibri"/>
              </a:rPr>
              <a:t>a</a:t>
            </a:r>
            <a:r>
              <a:rPr sz="2400" spc="9" dirty="0">
                <a:latin typeface="Calibri"/>
                <a:cs typeface="Calibri"/>
              </a:rPr>
              <a:t>b</a:t>
            </a:r>
            <a:r>
              <a:rPr sz="2400" spc="-4" dirty="0">
                <a:latin typeface="Calibri"/>
                <a:cs typeface="Calibri"/>
              </a:rPr>
              <a:t>l</a:t>
            </a:r>
            <a:r>
              <a:rPr sz="2400" spc="4" dirty="0">
                <a:latin typeface="Calibri"/>
                <a:cs typeface="Calibri"/>
              </a:rPr>
              <a:t>e</a:t>
            </a:r>
            <a:r>
              <a:rPr sz="2400" dirty="0">
                <a:latin typeface="Calibri"/>
                <a:cs typeface="Calibri"/>
              </a:rPr>
              <a:t>?</a:t>
            </a:r>
          </a:p>
          <a:p>
            <a:pPr marL="412008" indent="-400873">
              <a:spcBef>
                <a:spcPts val="526"/>
              </a:spcBef>
              <a:buSzPct val="85416"/>
              <a:buFont typeface="Calibri"/>
              <a:buAutoNum type="arabicPeriod"/>
              <a:tabLst>
                <a:tab pos="412008" algn="l"/>
              </a:tabLst>
            </a:pPr>
            <a:r>
              <a:rPr sz="2400" spc="4" dirty="0">
                <a:latin typeface="Calibri"/>
                <a:cs typeface="Calibri"/>
              </a:rPr>
              <a:t>D</a:t>
            </a:r>
            <a:r>
              <a:rPr sz="2400" dirty="0">
                <a:latin typeface="Calibri"/>
                <a:cs typeface="Calibri"/>
              </a:rPr>
              <a:t>o</a:t>
            </a:r>
            <a:r>
              <a:rPr sz="2400" spc="-9" dirty="0">
                <a:latin typeface="Calibri"/>
                <a:cs typeface="Calibri"/>
              </a:rPr>
              <a:t>e</a:t>
            </a:r>
            <a:r>
              <a:rPr sz="2400" dirty="0">
                <a:latin typeface="Calibri"/>
                <a:cs typeface="Calibri"/>
              </a:rPr>
              <a:t>s</a:t>
            </a:r>
            <a:r>
              <a:rPr sz="2400" spc="-88"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79" dirty="0">
                <a:latin typeface="Times New Roman"/>
                <a:cs typeface="Times New Roman"/>
              </a:rPr>
              <a:t> </a:t>
            </a:r>
            <a:r>
              <a:rPr sz="2400" spc="-18" dirty="0">
                <a:latin typeface="Calibri"/>
                <a:cs typeface="Calibri"/>
              </a:rPr>
              <a:t>m</a:t>
            </a:r>
            <a:r>
              <a:rPr sz="2400" dirty="0">
                <a:latin typeface="Calibri"/>
                <a:cs typeface="Calibri"/>
              </a:rPr>
              <a:t>a</a:t>
            </a:r>
            <a:r>
              <a:rPr sz="2400" spc="4" dirty="0">
                <a:latin typeface="Calibri"/>
                <a:cs typeface="Calibri"/>
              </a:rPr>
              <a:t>n</a:t>
            </a:r>
            <a:r>
              <a:rPr sz="2400" spc="9" dirty="0">
                <a:latin typeface="Calibri"/>
                <a:cs typeface="Calibri"/>
              </a:rPr>
              <a:t>u</a:t>
            </a:r>
            <a:r>
              <a:rPr sz="2400" spc="-13" dirty="0">
                <a:latin typeface="Calibri"/>
                <a:cs typeface="Calibri"/>
              </a:rPr>
              <a:t>s</a:t>
            </a:r>
            <a:r>
              <a:rPr sz="2400" spc="-22" dirty="0">
                <a:latin typeface="Calibri"/>
                <a:cs typeface="Calibri"/>
              </a:rPr>
              <a:t>c</a:t>
            </a:r>
            <a:r>
              <a:rPr sz="2400" dirty="0">
                <a:latin typeface="Calibri"/>
                <a:cs typeface="Calibri"/>
              </a:rPr>
              <a:t>ri</a:t>
            </a:r>
            <a:r>
              <a:rPr sz="2400" spc="4" dirty="0">
                <a:latin typeface="Calibri"/>
                <a:cs typeface="Calibri"/>
              </a:rPr>
              <a:t>p</a:t>
            </a:r>
            <a:r>
              <a:rPr sz="2400" spc="-9" dirty="0">
                <a:latin typeface="Calibri"/>
                <a:cs typeface="Calibri"/>
              </a:rPr>
              <a:t>t</a:t>
            </a:r>
            <a:r>
              <a:rPr sz="2400" spc="-88" dirty="0">
                <a:latin typeface="Times New Roman"/>
                <a:cs typeface="Times New Roman"/>
              </a:rPr>
              <a:t> </a:t>
            </a:r>
            <a:r>
              <a:rPr sz="2400" spc="-18" dirty="0">
                <a:latin typeface="Calibri"/>
                <a:cs typeface="Calibri"/>
              </a:rPr>
              <a:t>m</a:t>
            </a:r>
            <a:r>
              <a:rPr sz="2400" spc="-9" dirty="0">
                <a:latin typeface="Calibri"/>
                <a:cs typeface="Calibri"/>
              </a:rPr>
              <a:t>e</a:t>
            </a:r>
            <a:r>
              <a:rPr sz="2400" spc="-31" dirty="0">
                <a:latin typeface="Calibri"/>
                <a:cs typeface="Calibri"/>
              </a:rPr>
              <a:t>e</a:t>
            </a:r>
            <a:r>
              <a:rPr sz="2400" spc="-9" dirty="0">
                <a:latin typeface="Calibri"/>
                <a:cs typeface="Calibri"/>
              </a:rPr>
              <a:t>t</a:t>
            </a:r>
            <a:r>
              <a:rPr sz="2400" spc="-53" dirty="0">
                <a:latin typeface="Times New Roman"/>
                <a:cs typeface="Times New Roman"/>
              </a:rPr>
              <a:t> </a:t>
            </a:r>
            <a:r>
              <a:rPr sz="2400" spc="-4" dirty="0">
                <a:latin typeface="Calibri"/>
                <a:cs typeface="Calibri"/>
              </a:rPr>
              <a:t>t</a:t>
            </a:r>
            <a:r>
              <a:rPr sz="2400" spc="9" dirty="0">
                <a:latin typeface="Calibri"/>
                <a:cs typeface="Calibri"/>
              </a:rPr>
              <a:t>h</a:t>
            </a:r>
            <a:r>
              <a:rPr sz="2400" spc="-13" dirty="0">
                <a:latin typeface="Calibri"/>
                <a:cs typeface="Calibri"/>
              </a:rPr>
              <a:t>e</a:t>
            </a:r>
            <a:r>
              <a:rPr sz="2400" spc="-79" dirty="0">
                <a:latin typeface="Times New Roman"/>
                <a:cs typeface="Times New Roman"/>
              </a:rPr>
              <a:t> </a:t>
            </a:r>
            <a:r>
              <a:rPr sz="2400" spc="-31" dirty="0">
                <a:latin typeface="Calibri"/>
                <a:cs typeface="Calibri"/>
              </a:rPr>
              <a:t>e</a:t>
            </a:r>
            <a:r>
              <a:rPr sz="2400" spc="-4" dirty="0">
                <a:latin typeface="Calibri"/>
                <a:cs typeface="Calibri"/>
              </a:rPr>
              <a:t>t</a:t>
            </a:r>
            <a:r>
              <a:rPr sz="2400" spc="9" dirty="0">
                <a:latin typeface="Calibri"/>
                <a:cs typeface="Calibri"/>
              </a:rPr>
              <a:t>h</a:t>
            </a:r>
            <a:r>
              <a:rPr sz="2400" spc="-4" dirty="0">
                <a:latin typeface="Calibri"/>
                <a:cs typeface="Calibri"/>
              </a:rPr>
              <a:t>i</a:t>
            </a:r>
            <a:r>
              <a:rPr sz="2400" spc="-26" dirty="0">
                <a:latin typeface="Calibri"/>
                <a:cs typeface="Calibri"/>
              </a:rPr>
              <a:t>c</a:t>
            </a:r>
            <a:r>
              <a:rPr sz="2400" dirty="0">
                <a:latin typeface="Calibri"/>
                <a:cs typeface="Calibri"/>
              </a:rPr>
              <a:t>al</a:t>
            </a:r>
            <a:r>
              <a:rPr sz="2400" spc="-66" dirty="0">
                <a:latin typeface="Times New Roman"/>
                <a:cs typeface="Times New Roman"/>
              </a:rPr>
              <a:t> </a:t>
            </a:r>
            <a:r>
              <a:rPr sz="2400" spc="-22" dirty="0">
                <a:latin typeface="Calibri"/>
                <a:cs typeface="Calibri"/>
              </a:rPr>
              <a:t>st</a:t>
            </a:r>
            <a:r>
              <a:rPr sz="2400" dirty="0">
                <a:latin typeface="Calibri"/>
                <a:cs typeface="Calibri"/>
              </a:rPr>
              <a:t>a</a:t>
            </a:r>
            <a:r>
              <a:rPr sz="2400" spc="9" dirty="0">
                <a:latin typeface="Calibri"/>
                <a:cs typeface="Calibri"/>
              </a:rPr>
              <a:t>nd</a:t>
            </a:r>
            <a:r>
              <a:rPr sz="2400" spc="-13" dirty="0">
                <a:latin typeface="Calibri"/>
                <a:cs typeface="Calibri"/>
              </a:rPr>
              <a:t>a</a:t>
            </a:r>
            <a:r>
              <a:rPr sz="2400" spc="-31" dirty="0">
                <a:latin typeface="Calibri"/>
                <a:cs typeface="Calibri"/>
              </a:rPr>
              <a:t>r</a:t>
            </a:r>
            <a:r>
              <a:rPr sz="2400" spc="9" dirty="0">
                <a:latin typeface="Calibri"/>
                <a:cs typeface="Calibri"/>
              </a:rPr>
              <a:t>d</a:t>
            </a:r>
            <a:r>
              <a:rPr sz="2400" spc="-4" dirty="0">
                <a:latin typeface="Calibri"/>
                <a:cs typeface="Calibri"/>
              </a:rPr>
              <a:t>s?</a:t>
            </a:r>
            <a:endParaRPr sz="2400" dirty="0">
              <a:latin typeface="Calibri"/>
              <a:cs typeface="Calibri"/>
            </a:endParaRPr>
          </a:p>
          <a:p>
            <a:pPr marL="412008" indent="-400873">
              <a:spcBef>
                <a:spcPts val="526"/>
              </a:spcBef>
              <a:buSzPct val="85416"/>
              <a:buFont typeface="Calibri"/>
              <a:buAutoNum type="arabicPeriod"/>
              <a:tabLst>
                <a:tab pos="412008" algn="l"/>
              </a:tabLst>
            </a:pPr>
            <a:r>
              <a:rPr sz="2400" spc="-13" dirty="0">
                <a:latin typeface="Calibri"/>
                <a:cs typeface="Calibri"/>
              </a:rPr>
              <a:t>I</a:t>
            </a:r>
            <a:r>
              <a:rPr sz="2400" dirty="0">
                <a:latin typeface="Calibri"/>
                <a:cs typeface="Calibri"/>
              </a:rPr>
              <a:t>s</a:t>
            </a:r>
            <a:r>
              <a:rPr sz="2400" spc="-88" dirty="0">
                <a:latin typeface="Times New Roman"/>
                <a:cs typeface="Times New Roman"/>
              </a:rPr>
              <a:t> </a:t>
            </a:r>
            <a:r>
              <a:rPr sz="2400" spc="-4" dirty="0">
                <a:latin typeface="Calibri"/>
                <a:cs typeface="Calibri"/>
              </a:rPr>
              <a:t>t</a:t>
            </a:r>
            <a:r>
              <a:rPr sz="2400" spc="4" dirty="0">
                <a:latin typeface="Calibri"/>
                <a:cs typeface="Calibri"/>
              </a:rPr>
              <a:t>h</a:t>
            </a:r>
            <a:r>
              <a:rPr sz="2400" spc="-13" dirty="0">
                <a:latin typeface="Calibri"/>
                <a:cs typeface="Calibri"/>
              </a:rPr>
              <a:t>e</a:t>
            </a:r>
            <a:r>
              <a:rPr sz="2400" spc="-57" dirty="0">
                <a:latin typeface="Times New Roman"/>
                <a:cs typeface="Times New Roman"/>
              </a:rPr>
              <a:t> </a:t>
            </a:r>
            <a:r>
              <a:rPr sz="2400" spc="4" dirty="0">
                <a:latin typeface="Calibri"/>
                <a:cs typeface="Calibri"/>
              </a:rPr>
              <a:t>p</a:t>
            </a:r>
            <a:r>
              <a:rPr sz="2400" dirty="0">
                <a:latin typeface="Calibri"/>
                <a:cs typeface="Calibri"/>
              </a:rPr>
              <a:t>a</a:t>
            </a:r>
            <a:r>
              <a:rPr sz="2400" spc="4" dirty="0">
                <a:latin typeface="Calibri"/>
                <a:cs typeface="Calibri"/>
              </a:rPr>
              <a:t>p</a:t>
            </a:r>
            <a:r>
              <a:rPr sz="2400" spc="-9" dirty="0">
                <a:latin typeface="Calibri"/>
                <a:cs typeface="Calibri"/>
              </a:rPr>
              <a:t>er</a:t>
            </a:r>
            <a:r>
              <a:rPr sz="2400" spc="-83" dirty="0">
                <a:latin typeface="Times New Roman"/>
                <a:cs typeface="Times New Roman"/>
              </a:rPr>
              <a:t> </a:t>
            </a:r>
            <a:r>
              <a:rPr sz="2400" spc="-48" dirty="0">
                <a:latin typeface="Calibri"/>
                <a:cs typeface="Calibri"/>
              </a:rPr>
              <a:t>w</a:t>
            </a:r>
            <a:r>
              <a:rPr sz="2400" spc="-9" dirty="0">
                <a:latin typeface="Calibri"/>
                <a:cs typeface="Calibri"/>
              </a:rPr>
              <a:t>e</a:t>
            </a:r>
            <a:r>
              <a:rPr sz="2400" spc="-4" dirty="0">
                <a:latin typeface="Calibri"/>
                <a:cs typeface="Calibri"/>
              </a:rPr>
              <a:t>l</a:t>
            </a:r>
            <a:r>
              <a:rPr sz="2400" dirty="0">
                <a:latin typeface="Calibri"/>
                <a:cs typeface="Calibri"/>
              </a:rPr>
              <a:t>l</a:t>
            </a:r>
            <a:r>
              <a:rPr sz="2400" spc="-44" dirty="0">
                <a:latin typeface="Times New Roman"/>
                <a:cs typeface="Times New Roman"/>
              </a:rPr>
              <a:t> </a:t>
            </a:r>
            <a:r>
              <a:rPr sz="2400" spc="-31" dirty="0">
                <a:latin typeface="Calibri"/>
                <a:cs typeface="Calibri"/>
              </a:rPr>
              <a:t>w</a:t>
            </a:r>
            <a:r>
              <a:rPr sz="2400" spc="-9" dirty="0">
                <a:latin typeface="Calibri"/>
                <a:cs typeface="Calibri"/>
              </a:rPr>
              <a:t>r</a:t>
            </a:r>
            <a:r>
              <a:rPr sz="2400" spc="-4" dirty="0">
                <a:latin typeface="Calibri"/>
                <a:cs typeface="Calibri"/>
              </a:rPr>
              <a:t>i</a:t>
            </a:r>
            <a:r>
              <a:rPr sz="2400" spc="-9" dirty="0">
                <a:latin typeface="Calibri"/>
                <a:cs typeface="Calibri"/>
              </a:rPr>
              <a:t>t</a:t>
            </a:r>
            <a:r>
              <a:rPr sz="2400" spc="-18" dirty="0">
                <a:latin typeface="Calibri"/>
                <a:cs typeface="Calibri"/>
              </a:rPr>
              <a:t>t</a:t>
            </a:r>
            <a:r>
              <a:rPr sz="2400" spc="-9" dirty="0">
                <a:latin typeface="Calibri"/>
                <a:cs typeface="Calibri"/>
              </a:rPr>
              <a:t>e</a:t>
            </a:r>
            <a:r>
              <a:rPr sz="2400" spc="4" dirty="0">
                <a:latin typeface="Calibri"/>
                <a:cs typeface="Calibri"/>
              </a:rPr>
              <a:t>n</a:t>
            </a:r>
            <a:r>
              <a:rPr sz="2400" dirty="0">
                <a:latin typeface="Calibri"/>
                <a:cs typeface="Calibri"/>
              </a:rPr>
              <a:t>?</a:t>
            </a:r>
          </a:p>
        </p:txBody>
      </p:sp>
      <p:sp>
        <p:nvSpPr>
          <p:cNvPr id="3" name="object 3"/>
          <p:cNvSpPr txBox="1"/>
          <p:nvPr/>
        </p:nvSpPr>
        <p:spPr>
          <a:xfrm>
            <a:off x="1126378" y="548680"/>
            <a:ext cx="6152109" cy="933461"/>
          </a:xfrm>
          <a:prstGeom prst="rect">
            <a:avLst/>
          </a:prstGeom>
        </p:spPr>
        <p:txBody>
          <a:bodyPr vert="horz" wrap="square" lIns="0" tIns="0" rIns="0" bIns="0" rtlCol="0">
            <a:spAutoFit/>
          </a:bodyPr>
          <a:lstStyle/>
          <a:p>
            <a:pPr marL="11135" marR="4454">
              <a:lnSpc>
                <a:spcPts val="3621"/>
              </a:lnSpc>
            </a:pPr>
            <a:r>
              <a:rPr sz="3800" spc="-22" dirty="0">
                <a:solidFill>
                  <a:srgbClr val="FF0000"/>
                </a:solidFill>
                <a:latin typeface="Calibri"/>
                <a:cs typeface="Calibri"/>
              </a:rPr>
              <a:t>S</a:t>
            </a:r>
            <a:r>
              <a:rPr sz="3800" spc="-31" dirty="0">
                <a:solidFill>
                  <a:srgbClr val="FF0000"/>
                </a:solidFill>
                <a:latin typeface="Calibri"/>
                <a:cs typeface="Calibri"/>
              </a:rPr>
              <a:t>o</a:t>
            </a:r>
            <a:r>
              <a:rPr sz="3800" spc="-26" dirty="0">
                <a:solidFill>
                  <a:srgbClr val="FF0000"/>
                </a:solidFill>
                <a:latin typeface="Calibri"/>
                <a:cs typeface="Calibri"/>
              </a:rPr>
              <a:t>me</a:t>
            </a:r>
            <a:r>
              <a:rPr sz="3800" spc="-100" dirty="0">
                <a:solidFill>
                  <a:srgbClr val="FF0000"/>
                </a:solidFill>
                <a:latin typeface="Times New Roman"/>
                <a:cs typeface="Times New Roman"/>
              </a:rPr>
              <a:t> </a:t>
            </a:r>
            <a:r>
              <a:rPr sz="3800" spc="-26" dirty="0">
                <a:solidFill>
                  <a:srgbClr val="FF0000"/>
                </a:solidFill>
                <a:latin typeface="Calibri"/>
                <a:cs typeface="Calibri"/>
              </a:rPr>
              <a:t>que</a:t>
            </a:r>
            <a:r>
              <a:rPr sz="3800" spc="-57" dirty="0">
                <a:solidFill>
                  <a:srgbClr val="FF0000"/>
                </a:solidFill>
                <a:latin typeface="Calibri"/>
                <a:cs typeface="Calibri"/>
              </a:rPr>
              <a:t>s</a:t>
            </a:r>
            <a:r>
              <a:rPr sz="3800" spc="-13" dirty="0">
                <a:solidFill>
                  <a:srgbClr val="FF0000"/>
                </a:solidFill>
                <a:latin typeface="Calibri"/>
                <a:cs typeface="Calibri"/>
              </a:rPr>
              <a:t>ti</a:t>
            </a:r>
            <a:r>
              <a:rPr sz="3800" spc="-31" dirty="0">
                <a:solidFill>
                  <a:srgbClr val="FF0000"/>
                </a:solidFill>
                <a:latin typeface="Calibri"/>
                <a:cs typeface="Calibri"/>
              </a:rPr>
              <a:t>o</a:t>
            </a:r>
            <a:r>
              <a:rPr sz="3800" spc="-26" dirty="0">
                <a:solidFill>
                  <a:srgbClr val="FF0000"/>
                </a:solidFill>
                <a:latin typeface="Calibri"/>
                <a:cs typeface="Calibri"/>
              </a:rPr>
              <a:t>n</a:t>
            </a:r>
            <a:r>
              <a:rPr sz="3800" spc="-18" dirty="0">
                <a:solidFill>
                  <a:srgbClr val="FF0000"/>
                </a:solidFill>
                <a:latin typeface="Calibri"/>
                <a:cs typeface="Calibri"/>
              </a:rPr>
              <a:t>s</a:t>
            </a:r>
            <a:r>
              <a:rPr sz="3800" spc="-39" dirty="0">
                <a:solidFill>
                  <a:srgbClr val="FF0000"/>
                </a:solidFill>
                <a:latin typeface="Times New Roman"/>
                <a:cs typeface="Times New Roman"/>
              </a:rPr>
              <a:t> </a:t>
            </a:r>
            <a:r>
              <a:rPr sz="3800" spc="-18" dirty="0">
                <a:solidFill>
                  <a:srgbClr val="FF0000"/>
                </a:solidFill>
                <a:latin typeface="Calibri"/>
                <a:cs typeface="Calibri"/>
              </a:rPr>
              <a:t>th</a:t>
            </a:r>
            <a:r>
              <a:rPr sz="3800" spc="-61" dirty="0">
                <a:solidFill>
                  <a:srgbClr val="FF0000"/>
                </a:solidFill>
                <a:latin typeface="Calibri"/>
                <a:cs typeface="Calibri"/>
              </a:rPr>
              <a:t>a</a:t>
            </a:r>
            <a:r>
              <a:rPr sz="3800" spc="-13" dirty="0">
                <a:solidFill>
                  <a:srgbClr val="FF0000"/>
                </a:solidFill>
                <a:latin typeface="Calibri"/>
                <a:cs typeface="Calibri"/>
              </a:rPr>
              <a:t>t</a:t>
            </a:r>
            <a:r>
              <a:rPr sz="3800" spc="-83" dirty="0">
                <a:solidFill>
                  <a:srgbClr val="FF0000"/>
                </a:solidFill>
                <a:latin typeface="Times New Roman"/>
                <a:cs typeface="Times New Roman"/>
              </a:rPr>
              <a:t> </a:t>
            </a:r>
            <a:r>
              <a:rPr sz="3800" spc="-92" dirty="0">
                <a:solidFill>
                  <a:srgbClr val="FF0000"/>
                </a:solidFill>
                <a:latin typeface="Calibri"/>
                <a:cs typeface="Calibri"/>
              </a:rPr>
              <a:t>E</a:t>
            </a:r>
            <a:r>
              <a:rPr sz="3800" spc="-22" dirty="0">
                <a:solidFill>
                  <a:srgbClr val="FF0000"/>
                </a:solidFill>
                <a:latin typeface="Calibri"/>
                <a:cs typeface="Calibri"/>
              </a:rPr>
              <a:t>di</a:t>
            </a:r>
            <a:r>
              <a:rPr sz="3800" spc="-53" dirty="0">
                <a:solidFill>
                  <a:srgbClr val="FF0000"/>
                </a:solidFill>
                <a:latin typeface="Calibri"/>
                <a:cs typeface="Calibri"/>
              </a:rPr>
              <a:t>t</a:t>
            </a:r>
            <a:r>
              <a:rPr sz="3800" spc="-31" dirty="0">
                <a:solidFill>
                  <a:srgbClr val="FF0000"/>
                </a:solidFill>
                <a:latin typeface="Calibri"/>
                <a:cs typeface="Calibri"/>
              </a:rPr>
              <a:t>o</a:t>
            </a:r>
            <a:r>
              <a:rPr sz="3800" spc="-83" dirty="0">
                <a:solidFill>
                  <a:srgbClr val="FF0000"/>
                </a:solidFill>
                <a:latin typeface="Calibri"/>
                <a:cs typeface="Calibri"/>
              </a:rPr>
              <a:t>r</a:t>
            </a:r>
            <a:r>
              <a:rPr sz="3800" spc="-18" dirty="0">
                <a:solidFill>
                  <a:srgbClr val="FF0000"/>
                </a:solidFill>
                <a:latin typeface="Calibri"/>
                <a:cs typeface="Calibri"/>
              </a:rPr>
              <a:t>s</a:t>
            </a:r>
            <a:r>
              <a:rPr sz="3800" spc="-39" dirty="0">
                <a:solidFill>
                  <a:srgbClr val="FF0000"/>
                </a:solidFill>
                <a:latin typeface="Times New Roman"/>
                <a:cs typeface="Times New Roman"/>
              </a:rPr>
              <a:t> </a:t>
            </a:r>
            <a:r>
              <a:rPr sz="3800" spc="-22" dirty="0">
                <a:solidFill>
                  <a:srgbClr val="FF0000"/>
                </a:solidFill>
                <a:latin typeface="Calibri"/>
                <a:cs typeface="Calibri"/>
              </a:rPr>
              <a:t>a</a:t>
            </a:r>
            <a:r>
              <a:rPr sz="3800" spc="-26" dirty="0">
                <a:solidFill>
                  <a:srgbClr val="FF0000"/>
                </a:solidFill>
                <a:latin typeface="Calibri"/>
                <a:cs typeface="Calibri"/>
              </a:rPr>
              <a:t>nd</a:t>
            </a:r>
            <a:r>
              <a:rPr sz="3800" spc="-18" dirty="0">
                <a:solidFill>
                  <a:srgbClr val="FF0000"/>
                </a:solidFill>
                <a:latin typeface="Times New Roman"/>
                <a:cs typeface="Times New Roman"/>
              </a:rPr>
              <a:t> </a:t>
            </a:r>
            <a:r>
              <a:rPr sz="3800" spc="-88" dirty="0">
                <a:solidFill>
                  <a:srgbClr val="FF0000"/>
                </a:solidFill>
                <a:latin typeface="Calibri"/>
                <a:cs typeface="Calibri"/>
              </a:rPr>
              <a:t>R</a:t>
            </a:r>
            <a:r>
              <a:rPr sz="3800" spc="-44" dirty="0">
                <a:solidFill>
                  <a:srgbClr val="FF0000"/>
                </a:solidFill>
                <a:latin typeface="Calibri"/>
                <a:cs typeface="Calibri"/>
              </a:rPr>
              <a:t>e</a:t>
            </a:r>
            <a:r>
              <a:rPr sz="3800" spc="-13" dirty="0">
                <a:solidFill>
                  <a:srgbClr val="FF0000"/>
                </a:solidFill>
                <a:latin typeface="Calibri"/>
                <a:cs typeface="Calibri"/>
              </a:rPr>
              <a:t>vi</a:t>
            </a:r>
            <a:r>
              <a:rPr sz="3800" spc="-48" dirty="0">
                <a:solidFill>
                  <a:srgbClr val="FF0000"/>
                </a:solidFill>
                <a:latin typeface="Calibri"/>
                <a:cs typeface="Calibri"/>
              </a:rPr>
              <a:t>e</a:t>
            </a:r>
            <a:r>
              <a:rPr sz="3800" spc="-75" dirty="0">
                <a:solidFill>
                  <a:srgbClr val="FF0000"/>
                </a:solidFill>
                <a:latin typeface="Calibri"/>
                <a:cs typeface="Calibri"/>
              </a:rPr>
              <a:t>w</a:t>
            </a:r>
            <a:r>
              <a:rPr sz="3800" spc="-22" dirty="0">
                <a:solidFill>
                  <a:srgbClr val="FF0000"/>
                </a:solidFill>
                <a:latin typeface="Calibri"/>
                <a:cs typeface="Calibri"/>
              </a:rPr>
              <a:t>e</a:t>
            </a:r>
            <a:r>
              <a:rPr sz="3800" spc="-83" dirty="0">
                <a:solidFill>
                  <a:srgbClr val="FF0000"/>
                </a:solidFill>
                <a:latin typeface="Calibri"/>
                <a:cs typeface="Calibri"/>
              </a:rPr>
              <a:t>r</a:t>
            </a:r>
            <a:r>
              <a:rPr sz="3800" spc="-18" dirty="0">
                <a:solidFill>
                  <a:srgbClr val="FF0000"/>
                </a:solidFill>
                <a:latin typeface="Calibri"/>
                <a:cs typeface="Calibri"/>
              </a:rPr>
              <a:t>s</a:t>
            </a:r>
            <a:r>
              <a:rPr sz="3800" spc="-92" dirty="0">
                <a:solidFill>
                  <a:srgbClr val="FF0000"/>
                </a:solidFill>
                <a:latin typeface="Times New Roman"/>
                <a:cs typeface="Times New Roman"/>
              </a:rPr>
              <a:t> </a:t>
            </a:r>
            <a:r>
              <a:rPr sz="3800" spc="-35" dirty="0">
                <a:solidFill>
                  <a:srgbClr val="FF0000"/>
                </a:solidFill>
                <a:latin typeface="Calibri"/>
                <a:cs typeface="Calibri"/>
              </a:rPr>
              <a:t>c</a:t>
            </a:r>
            <a:r>
              <a:rPr sz="3800" spc="-31" dirty="0">
                <a:solidFill>
                  <a:srgbClr val="FF0000"/>
                </a:solidFill>
                <a:latin typeface="Calibri"/>
                <a:cs typeface="Calibri"/>
              </a:rPr>
              <a:t>o</a:t>
            </a:r>
            <a:r>
              <a:rPr sz="3800" spc="-22" dirty="0">
                <a:solidFill>
                  <a:srgbClr val="FF0000"/>
                </a:solidFill>
                <a:latin typeface="Calibri"/>
                <a:cs typeface="Calibri"/>
              </a:rPr>
              <a:t>nsider</a:t>
            </a:r>
            <a:endParaRPr sz="3800" dirty="0">
              <a:solidFill>
                <a:srgbClr val="FF0000"/>
              </a:solidFill>
              <a:latin typeface="Calibri"/>
              <a:cs typeface="Calibri"/>
            </a:endParaRPr>
          </a:p>
        </p:txBody>
      </p:sp>
    </p:spTree>
    <p:extLst>
      <p:ext uri="{BB962C8B-B14F-4D97-AF65-F5344CB8AC3E}">
        <p14:creationId xmlns:p14="http://schemas.microsoft.com/office/powerpoint/2010/main" val="3157538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899592" y="2708920"/>
            <a:ext cx="7416824" cy="1323417"/>
          </a:xfrm>
          <a:prstGeom prst="rect">
            <a:avLst/>
          </a:prstGeom>
          <a:noFill/>
          <a:ln w="9525" algn="ctr">
            <a:noFill/>
            <a:miter lim="800000"/>
            <a:headEnd/>
            <a:tailEnd/>
          </a:ln>
        </p:spPr>
        <p:txBody>
          <a:bodyPr wrap="square" lIns="91419" tIns="45709" rIns="91419" bIns="45709">
            <a:spAutoFit/>
          </a:bodyPr>
          <a:lstStyle/>
          <a:p>
            <a:pPr algn="ctr">
              <a:defRPr/>
            </a:pPr>
            <a:r>
              <a:rPr lang="en-US" sz="4000" b="1" cap="all" dirty="0">
                <a:solidFill>
                  <a:schemeClr val="accent3">
                    <a:lumMod val="75000"/>
                  </a:schemeClr>
                </a:solidFill>
                <a:latin typeface="+mn-lt"/>
              </a:rPr>
              <a:t>Why is it Important to select a good research topic?</a:t>
            </a:r>
          </a:p>
        </p:txBody>
      </p:sp>
    </p:spTree>
    <p:extLst>
      <p:ext uri="{BB962C8B-B14F-4D97-AF65-F5344CB8AC3E}">
        <p14:creationId xmlns:p14="http://schemas.microsoft.com/office/powerpoint/2010/main" val="41085628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title"/>
          </p:nvPr>
        </p:nvSpPr>
        <p:spPr>
          <a:xfrm>
            <a:off x="899592" y="548680"/>
            <a:ext cx="7024687" cy="954087"/>
          </a:xfrm>
          <a:ln algn="ctr"/>
        </p:spPr>
        <p:txBody>
          <a:bodyPr lIns="91419" tIns="45709" rIns="91419" bIns="45709">
            <a:spAutoFit/>
          </a:bodyPr>
          <a:lstStyle/>
          <a:p>
            <a:pPr>
              <a:defRPr/>
            </a:pPr>
            <a:r>
              <a:rPr lang="en-US" sz="2800" b="1" dirty="0">
                <a:solidFill>
                  <a:srgbClr val="0000FF"/>
                </a:solidFill>
                <a:latin typeface="+mn-lt"/>
                <a:cs typeface="Arial" pitchFamily="34" charset="0"/>
              </a:rPr>
              <a:t>Why </a:t>
            </a:r>
            <a:r>
              <a:rPr lang="en-US" sz="2800" b="1" dirty="0" smtClean="0">
                <a:solidFill>
                  <a:srgbClr val="0000FF"/>
                </a:solidFill>
                <a:latin typeface="+mn-lt"/>
                <a:cs typeface="Arial" pitchFamily="34" charset="0"/>
              </a:rPr>
              <a:t>is it </a:t>
            </a:r>
            <a:r>
              <a:rPr lang="en-US" sz="2800" b="1" dirty="0">
                <a:solidFill>
                  <a:srgbClr val="0000FF"/>
                </a:solidFill>
                <a:latin typeface="+mn-lt"/>
                <a:cs typeface="Arial" pitchFamily="34" charset="0"/>
              </a:rPr>
              <a:t>Important to </a:t>
            </a:r>
            <a:r>
              <a:rPr lang="en-US" sz="2800" b="1" dirty="0" smtClean="0">
                <a:solidFill>
                  <a:srgbClr val="0000FF"/>
                </a:solidFill>
                <a:latin typeface="+mn-lt"/>
                <a:cs typeface="Arial" pitchFamily="34" charset="0"/>
              </a:rPr>
              <a:t>Select a Good Research Topic?</a:t>
            </a:r>
            <a:endParaRPr lang="en-US" sz="2800" b="1" dirty="0">
              <a:solidFill>
                <a:srgbClr val="0000FF"/>
              </a:solidFill>
              <a:latin typeface="+mn-lt"/>
              <a:cs typeface="Arial" pitchFamily="34" charset="0"/>
            </a:endParaRPr>
          </a:p>
        </p:txBody>
      </p:sp>
      <p:sp>
        <p:nvSpPr>
          <p:cNvPr id="11266" name="Content Placeholder 2"/>
          <p:cNvSpPr>
            <a:spLocks noGrp="1"/>
          </p:cNvSpPr>
          <p:nvPr>
            <p:ph idx="1"/>
          </p:nvPr>
        </p:nvSpPr>
        <p:spPr/>
        <p:txBody>
          <a:bodyPr/>
          <a:lstStyle/>
          <a:p>
            <a:r>
              <a:rPr lang="en-US" smtClean="0"/>
              <a:t>A good topic is </a:t>
            </a:r>
            <a:r>
              <a:rPr lang="en-US" smtClean="0">
                <a:solidFill>
                  <a:srgbClr val="FF0000"/>
                </a:solidFill>
              </a:rPr>
              <a:t>a key </a:t>
            </a:r>
            <a:r>
              <a:rPr lang="en-US" smtClean="0"/>
              <a:t>for international publication!!</a:t>
            </a:r>
          </a:p>
          <a:p>
            <a:pPr lvl="1"/>
            <a:r>
              <a:rPr lang="en-US" smtClean="0"/>
              <a:t>Although you write your paper very well, if the topic is not good, your effort will be useless</a:t>
            </a:r>
          </a:p>
        </p:txBody>
      </p:sp>
    </p:spTree>
    <p:extLst>
      <p:ext uri="{BB962C8B-B14F-4D97-AF65-F5344CB8AC3E}">
        <p14:creationId xmlns:p14="http://schemas.microsoft.com/office/powerpoint/2010/main" val="3682808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96502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3568" y="764704"/>
            <a:ext cx="7315200" cy="581025"/>
          </a:xfrm>
        </p:spPr>
        <p:txBody>
          <a:bodyPr>
            <a:normAutofit fontScale="90000"/>
          </a:bodyPr>
          <a:lstStyle/>
          <a:p>
            <a:r>
              <a:rPr lang="en-US" sz="3200" b="1" dirty="0" smtClean="0">
                <a:solidFill>
                  <a:srgbClr val="0000FF"/>
                </a:solidFill>
              </a:rPr>
              <a:t>What should we do to get insight of a good topic?</a:t>
            </a:r>
          </a:p>
        </p:txBody>
      </p:sp>
      <p:sp>
        <p:nvSpPr>
          <p:cNvPr id="12291" name="Content Placeholder 2"/>
          <p:cNvSpPr>
            <a:spLocks noGrp="1"/>
          </p:cNvSpPr>
          <p:nvPr>
            <p:ph idx="1"/>
          </p:nvPr>
        </p:nvSpPr>
        <p:spPr>
          <a:xfrm>
            <a:off x="457200" y="1981200"/>
            <a:ext cx="8077200" cy="4760913"/>
          </a:xfrm>
        </p:spPr>
        <p:txBody>
          <a:bodyPr>
            <a:normAutofit lnSpcReduction="10000"/>
          </a:bodyPr>
          <a:lstStyle/>
          <a:p>
            <a:pPr marL="514350" indent="-514350">
              <a:buFont typeface="+mj-lt"/>
              <a:buAutoNum type="arabicPeriod"/>
            </a:pPr>
            <a:r>
              <a:rPr lang="en-US" dirty="0" smtClean="0"/>
              <a:t>Read, Read and Read…</a:t>
            </a:r>
          </a:p>
          <a:p>
            <a:pPr marL="514350" indent="-514350">
              <a:buFont typeface="+mj-lt"/>
              <a:buAutoNum type="arabicPeriod"/>
            </a:pPr>
            <a:r>
              <a:rPr lang="en-US" dirty="0" smtClean="0"/>
              <a:t>Knows good journals and conferences in your research area </a:t>
            </a:r>
          </a:p>
          <a:p>
            <a:pPr marL="514350" indent="-514350">
              <a:buFont typeface="+mj-lt"/>
              <a:buAutoNum type="arabicPeriod"/>
            </a:pPr>
            <a:r>
              <a:rPr lang="en-US" dirty="0" smtClean="0"/>
              <a:t>For example in IT research area</a:t>
            </a:r>
          </a:p>
          <a:p>
            <a:pPr lvl="1"/>
            <a:r>
              <a:rPr lang="en-US" sz="2000" dirty="0" smtClean="0"/>
              <a:t>IS/IT top conferences:</a:t>
            </a:r>
          </a:p>
          <a:p>
            <a:pPr lvl="1"/>
            <a:r>
              <a:rPr lang="en-US" sz="2000" dirty="0" smtClean="0"/>
              <a:t>Top conferences: </a:t>
            </a:r>
          </a:p>
          <a:p>
            <a:pPr lvl="2"/>
            <a:r>
              <a:rPr lang="en-US" sz="1600" dirty="0" smtClean="0"/>
              <a:t>IS/IT: ICIS, ECIS, AMCIS, PACIS, ACIS, MCIS, HICSS, etc. </a:t>
            </a:r>
          </a:p>
          <a:p>
            <a:pPr lvl="2"/>
            <a:r>
              <a:rPr lang="en-US" sz="1600" dirty="0" smtClean="0"/>
              <a:t>CS: VLDB, ICDE, SIGKDD, etc.</a:t>
            </a:r>
            <a:endParaRPr lang="en-US" dirty="0" smtClean="0"/>
          </a:p>
          <a:p>
            <a:pPr lvl="1"/>
            <a:r>
              <a:rPr lang="en-US" sz="2000" dirty="0" smtClean="0"/>
              <a:t>Top IS/IT journals: </a:t>
            </a:r>
          </a:p>
          <a:p>
            <a:pPr lvl="2"/>
            <a:r>
              <a:rPr lang="en-US" dirty="0" smtClean="0"/>
              <a:t>MIS Quarterly, Computer in Human Behavior, Journal of Management Information Systems, </a:t>
            </a:r>
            <a:r>
              <a:rPr lang="en-US" dirty="0" err="1" smtClean="0"/>
              <a:t>etc</a:t>
            </a:r>
            <a:endParaRPr lang="en-US" dirty="0" smtClean="0"/>
          </a:p>
          <a:p>
            <a:pPr lvl="1"/>
            <a:r>
              <a:rPr lang="en-US" sz="2000" dirty="0" smtClean="0"/>
              <a:t>Edited and peer reviewed book chapters</a:t>
            </a:r>
          </a:p>
          <a:p>
            <a:pPr>
              <a:buFont typeface="Wingdings 2" panose="05020102010507070707" pitchFamily="18" charset="2"/>
              <a:buNone/>
            </a:pPr>
            <a:endParaRPr lang="en-US" dirty="0" smtClean="0"/>
          </a:p>
        </p:txBody>
      </p:sp>
    </p:spTree>
    <p:extLst>
      <p:ext uri="{BB962C8B-B14F-4D97-AF65-F5344CB8AC3E}">
        <p14:creationId xmlns:p14="http://schemas.microsoft.com/office/powerpoint/2010/main" val="27298235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971600" y="476672"/>
            <a:ext cx="7024687" cy="877887"/>
          </a:xfrm>
        </p:spPr>
        <p:txBody>
          <a:bodyPr/>
          <a:lstStyle/>
          <a:p>
            <a:r>
              <a:rPr lang="en-US" sz="3200" b="1" dirty="0" smtClean="0">
                <a:solidFill>
                  <a:srgbClr val="0000FF"/>
                </a:solidFill>
              </a:rPr>
              <a:t>Criteria for a good research topic</a:t>
            </a:r>
          </a:p>
        </p:txBody>
      </p:sp>
      <p:sp>
        <p:nvSpPr>
          <p:cNvPr id="13315" name="Content Placeholder 6"/>
          <p:cNvSpPr>
            <a:spLocks noGrp="1"/>
          </p:cNvSpPr>
          <p:nvPr>
            <p:ph idx="1"/>
          </p:nvPr>
        </p:nvSpPr>
        <p:spPr/>
        <p:txBody>
          <a:bodyPr>
            <a:normAutofit lnSpcReduction="10000"/>
          </a:bodyPr>
          <a:lstStyle/>
          <a:p>
            <a:r>
              <a:rPr lang="en-US" dirty="0" smtClean="0"/>
              <a:t> A good research topic should be </a:t>
            </a:r>
            <a:r>
              <a:rPr lang="en-US" b="1" dirty="0" smtClean="0">
                <a:solidFill>
                  <a:srgbClr val="FF0000"/>
                </a:solidFill>
              </a:rPr>
              <a:t>(FINER)</a:t>
            </a:r>
            <a:r>
              <a:rPr lang="en-US" dirty="0" smtClean="0"/>
              <a:t>: </a:t>
            </a:r>
          </a:p>
          <a:p>
            <a:pPr lvl="1"/>
            <a:r>
              <a:rPr lang="en-US" dirty="0" smtClean="0">
                <a:solidFill>
                  <a:srgbClr val="FF0000"/>
                </a:solidFill>
              </a:rPr>
              <a:t>F</a:t>
            </a:r>
            <a:r>
              <a:rPr lang="en-US" dirty="0" smtClean="0"/>
              <a:t>easible (can be done) </a:t>
            </a:r>
          </a:p>
          <a:p>
            <a:pPr lvl="1"/>
            <a:r>
              <a:rPr lang="en-US" dirty="0" smtClean="0">
                <a:solidFill>
                  <a:srgbClr val="FF0000"/>
                </a:solidFill>
              </a:rPr>
              <a:t>I</a:t>
            </a:r>
            <a:r>
              <a:rPr lang="en-US" dirty="0" smtClean="0"/>
              <a:t>nteresting (up-to-date, wider audience, </a:t>
            </a:r>
            <a:r>
              <a:rPr lang="en-US" dirty="0" err="1" smtClean="0"/>
              <a:t>etc</a:t>
            </a:r>
            <a:r>
              <a:rPr lang="en-US" dirty="0" smtClean="0"/>
              <a:t>)</a:t>
            </a:r>
          </a:p>
          <a:p>
            <a:pPr lvl="1"/>
            <a:r>
              <a:rPr lang="en-US" dirty="0" smtClean="0">
                <a:solidFill>
                  <a:srgbClr val="FF0000"/>
                </a:solidFill>
              </a:rPr>
              <a:t>N</a:t>
            </a:r>
            <a:r>
              <a:rPr lang="en-US" dirty="0" smtClean="0"/>
              <a:t>ovel (newness, unique)</a:t>
            </a:r>
          </a:p>
          <a:p>
            <a:pPr lvl="1"/>
            <a:r>
              <a:rPr lang="en-US" dirty="0" smtClean="0">
                <a:solidFill>
                  <a:srgbClr val="FF0000"/>
                </a:solidFill>
              </a:rPr>
              <a:t>E</a:t>
            </a:r>
            <a:r>
              <a:rPr lang="en-US" dirty="0" smtClean="0"/>
              <a:t>thical (plagiarism, double submission)</a:t>
            </a:r>
          </a:p>
          <a:p>
            <a:pPr lvl="1"/>
            <a:r>
              <a:rPr lang="en-US" dirty="0" smtClean="0">
                <a:solidFill>
                  <a:srgbClr val="FF0000"/>
                </a:solidFill>
              </a:rPr>
              <a:t>R</a:t>
            </a:r>
            <a:r>
              <a:rPr lang="en-US" dirty="0" smtClean="0"/>
              <a:t>elevant (has an implication)</a:t>
            </a:r>
          </a:p>
          <a:p>
            <a:endParaRPr lang="en-US" dirty="0" smtClean="0"/>
          </a:p>
          <a:p>
            <a:pPr>
              <a:buFont typeface="Wingdings 2" panose="05020102010507070707" pitchFamily="18" charset="2"/>
              <a:buNone/>
            </a:pPr>
            <a:r>
              <a:rPr lang="en-US" dirty="0" smtClean="0"/>
              <a:t>These criteria have been collectively called the FINER formula (</a:t>
            </a:r>
            <a:r>
              <a:rPr lang="en-US" dirty="0" err="1" smtClean="0"/>
              <a:t>Hulley</a:t>
            </a:r>
            <a:r>
              <a:rPr lang="en-US" dirty="0" smtClean="0"/>
              <a:t> et al., 2001)</a:t>
            </a:r>
          </a:p>
        </p:txBody>
      </p:sp>
    </p:spTree>
    <p:extLst>
      <p:ext uri="{BB962C8B-B14F-4D97-AF65-F5344CB8AC3E}">
        <p14:creationId xmlns:p14="http://schemas.microsoft.com/office/powerpoint/2010/main" val="26292328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560" y="709408"/>
            <a:ext cx="8064896" cy="4370427"/>
          </a:xfrm>
          <a:prstGeom prst="rect">
            <a:avLst/>
          </a:prstGeom>
        </p:spPr>
        <p:txBody>
          <a:bodyPr vert="horz" wrap="square" lIns="0" tIns="0" rIns="0" bIns="0" rtlCol="0">
            <a:spAutoFit/>
          </a:bodyPr>
          <a:lstStyle/>
          <a:p>
            <a:pPr marL="11135"/>
            <a:r>
              <a:rPr sz="3200" spc="-26" dirty="0">
                <a:latin typeface="Arial"/>
                <a:cs typeface="Arial"/>
              </a:rPr>
              <a:t>W</a:t>
            </a:r>
            <a:r>
              <a:rPr sz="3200" spc="-9" dirty="0">
                <a:latin typeface="Arial"/>
                <a:cs typeface="Arial"/>
              </a:rPr>
              <a:t>hat</a:t>
            </a:r>
            <a:r>
              <a:rPr sz="3200" spc="79" dirty="0">
                <a:latin typeface="Times New Roman"/>
                <a:cs typeface="Times New Roman"/>
              </a:rPr>
              <a:t> </a:t>
            </a:r>
            <a:r>
              <a:rPr sz="3200" spc="-9" dirty="0">
                <a:latin typeface="Arial"/>
                <a:cs typeface="Arial"/>
              </a:rPr>
              <a:t>i</a:t>
            </a:r>
            <a:r>
              <a:rPr sz="3200" dirty="0">
                <a:latin typeface="Arial"/>
                <a:cs typeface="Arial"/>
              </a:rPr>
              <a:t>s</a:t>
            </a:r>
            <a:r>
              <a:rPr sz="3200" spc="92" dirty="0">
                <a:latin typeface="Times New Roman"/>
                <a:cs typeface="Times New Roman"/>
              </a:rPr>
              <a:t> </a:t>
            </a:r>
            <a:r>
              <a:rPr sz="3200" spc="-4" dirty="0">
                <a:latin typeface="Arial"/>
                <a:cs typeface="Arial"/>
              </a:rPr>
              <a:t>N</a:t>
            </a:r>
            <a:r>
              <a:rPr sz="3200" spc="-9" dirty="0">
                <a:latin typeface="Arial"/>
                <a:cs typeface="Arial"/>
              </a:rPr>
              <a:t>o</a:t>
            </a:r>
            <a:r>
              <a:rPr sz="3200" dirty="0">
                <a:latin typeface="Arial"/>
                <a:cs typeface="Arial"/>
              </a:rPr>
              <a:t>v</a:t>
            </a:r>
            <a:r>
              <a:rPr sz="3200" spc="-9" dirty="0">
                <a:latin typeface="Arial"/>
                <a:cs typeface="Arial"/>
              </a:rPr>
              <a:t>e</a:t>
            </a:r>
            <a:r>
              <a:rPr sz="3200" spc="-4" dirty="0">
                <a:latin typeface="Arial"/>
                <a:cs typeface="Arial"/>
              </a:rPr>
              <a:t>l</a:t>
            </a:r>
            <a:r>
              <a:rPr sz="3200" spc="-9" dirty="0">
                <a:latin typeface="Arial"/>
                <a:cs typeface="Arial"/>
              </a:rPr>
              <a:t>t</a:t>
            </a:r>
            <a:r>
              <a:rPr sz="3200" spc="-44" dirty="0">
                <a:latin typeface="Arial"/>
                <a:cs typeface="Arial"/>
              </a:rPr>
              <a:t>y</a:t>
            </a:r>
            <a:r>
              <a:rPr sz="3200" dirty="0">
                <a:latin typeface="Arial"/>
                <a:cs typeface="Arial"/>
              </a:rPr>
              <a:t>?</a:t>
            </a:r>
          </a:p>
          <a:p>
            <a:pPr>
              <a:spcBef>
                <a:spcPts val="47"/>
              </a:spcBef>
            </a:pPr>
            <a:endParaRPr sz="2800" dirty="0">
              <a:latin typeface="Times New Roman"/>
              <a:cs typeface="Times New Roman"/>
            </a:endParaRPr>
          </a:p>
          <a:p>
            <a:pPr marL="462674" marR="330720" indent="-451538">
              <a:buFont typeface="Arial"/>
              <a:buAutoNum type="arabicPeriod"/>
              <a:tabLst>
                <a:tab pos="463231" algn="l"/>
              </a:tabLst>
            </a:pPr>
            <a:r>
              <a:rPr sz="3200" spc="-9" dirty="0">
                <a:latin typeface="Arial"/>
                <a:cs typeface="Arial"/>
              </a:rPr>
              <a:t>It</a:t>
            </a:r>
            <a:r>
              <a:rPr sz="3200" spc="57" dirty="0">
                <a:latin typeface="Times New Roman"/>
                <a:cs typeface="Times New Roman"/>
              </a:rPr>
              <a:t> </a:t>
            </a:r>
            <a:r>
              <a:rPr sz="3200" spc="-4" dirty="0">
                <a:latin typeface="Arial"/>
                <a:cs typeface="Arial"/>
              </a:rPr>
              <a:t>i</a:t>
            </a:r>
            <a:r>
              <a:rPr sz="3200" dirty="0">
                <a:latin typeface="Arial"/>
                <a:cs typeface="Arial"/>
              </a:rPr>
              <a:t>s</a:t>
            </a:r>
            <a:r>
              <a:rPr sz="3200" spc="88" dirty="0">
                <a:latin typeface="Times New Roman"/>
                <a:cs typeface="Times New Roman"/>
              </a:rPr>
              <a:t> </a:t>
            </a:r>
            <a:r>
              <a:rPr sz="3200" dirty="0">
                <a:latin typeface="Arial"/>
                <a:cs typeface="Arial"/>
              </a:rPr>
              <a:t>s</a:t>
            </a:r>
            <a:r>
              <a:rPr sz="3200" spc="-9" dirty="0">
                <a:latin typeface="Arial"/>
                <a:cs typeface="Arial"/>
              </a:rPr>
              <a:t>o</a:t>
            </a:r>
            <a:r>
              <a:rPr sz="3200" dirty="0">
                <a:latin typeface="Arial"/>
                <a:cs typeface="Arial"/>
              </a:rPr>
              <a:t>me</a:t>
            </a:r>
            <a:r>
              <a:rPr sz="3200" spc="83" dirty="0">
                <a:latin typeface="Times New Roman"/>
                <a:cs typeface="Times New Roman"/>
              </a:rPr>
              <a:t> </a:t>
            </a:r>
            <a:r>
              <a:rPr sz="3200" spc="-4" dirty="0">
                <a:latin typeface="Arial"/>
                <a:cs typeface="Arial"/>
              </a:rPr>
              <a:t>t</a:t>
            </a:r>
            <a:r>
              <a:rPr sz="3200" spc="-9" dirty="0">
                <a:latin typeface="Arial"/>
                <a:cs typeface="Arial"/>
              </a:rPr>
              <a:t>h</a:t>
            </a:r>
            <a:r>
              <a:rPr sz="3200" spc="-4" dirty="0">
                <a:latin typeface="Arial"/>
                <a:cs typeface="Arial"/>
              </a:rPr>
              <a:t>i</a:t>
            </a:r>
            <a:r>
              <a:rPr sz="3200" spc="-9" dirty="0">
                <a:latin typeface="Arial"/>
                <a:cs typeface="Arial"/>
              </a:rPr>
              <a:t>n</a:t>
            </a:r>
            <a:r>
              <a:rPr sz="3200" dirty="0">
                <a:latin typeface="Arial"/>
                <a:cs typeface="Arial"/>
              </a:rPr>
              <a:t>g</a:t>
            </a:r>
            <a:r>
              <a:rPr sz="3200" spc="100" dirty="0">
                <a:latin typeface="Times New Roman"/>
                <a:cs typeface="Times New Roman"/>
              </a:rPr>
              <a:t> </a:t>
            </a:r>
            <a:r>
              <a:rPr sz="3200" spc="-9" dirty="0">
                <a:solidFill>
                  <a:srgbClr val="FF0000"/>
                </a:solidFill>
                <a:latin typeface="Arial"/>
                <a:cs typeface="Arial"/>
              </a:rPr>
              <a:t>ne</a:t>
            </a:r>
            <a:r>
              <a:rPr sz="3200" dirty="0">
                <a:solidFill>
                  <a:srgbClr val="FF0000"/>
                </a:solidFill>
                <a:latin typeface="Arial"/>
                <a:cs typeface="Arial"/>
              </a:rPr>
              <a:t>w</a:t>
            </a:r>
            <a:r>
              <a:rPr sz="3200" spc="105" dirty="0">
                <a:solidFill>
                  <a:srgbClr val="FF0000"/>
                </a:solidFill>
                <a:latin typeface="Times New Roman"/>
                <a:cs typeface="Times New Roman"/>
              </a:rPr>
              <a:t> </a:t>
            </a:r>
            <a:r>
              <a:rPr sz="3200" spc="-9" dirty="0">
                <a:solidFill>
                  <a:srgbClr val="FF0000"/>
                </a:solidFill>
                <a:latin typeface="Arial"/>
                <a:cs typeface="Arial"/>
              </a:rPr>
              <a:t>o</a:t>
            </a:r>
            <a:r>
              <a:rPr sz="3200" dirty="0">
                <a:solidFill>
                  <a:srgbClr val="FF0000"/>
                </a:solidFill>
                <a:latin typeface="Arial"/>
                <a:cs typeface="Arial"/>
              </a:rPr>
              <a:t>r</a:t>
            </a:r>
            <a:r>
              <a:rPr sz="3200" spc="88" dirty="0">
                <a:solidFill>
                  <a:srgbClr val="FF0000"/>
                </a:solidFill>
                <a:latin typeface="Times New Roman"/>
                <a:cs typeface="Times New Roman"/>
              </a:rPr>
              <a:t> </a:t>
            </a:r>
            <a:r>
              <a:rPr sz="3200" dirty="0">
                <a:solidFill>
                  <a:srgbClr val="FF0000"/>
                </a:solidFill>
                <a:latin typeface="Arial"/>
                <a:cs typeface="Arial"/>
              </a:rPr>
              <a:t>m</a:t>
            </a:r>
            <a:r>
              <a:rPr sz="3200" spc="-9" dirty="0">
                <a:solidFill>
                  <a:srgbClr val="FF0000"/>
                </a:solidFill>
                <a:latin typeface="Arial"/>
                <a:cs typeface="Arial"/>
              </a:rPr>
              <a:t>od</a:t>
            </a:r>
            <a:r>
              <a:rPr sz="3200" spc="-4" dirty="0">
                <a:solidFill>
                  <a:srgbClr val="FF0000"/>
                </a:solidFill>
                <a:latin typeface="Arial"/>
                <a:cs typeface="Arial"/>
              </a:rPr>
              <a:t>i</a:t>
            </a:r>
            <a:r>
              <a:rPr sz="3200" spc="-9" dirty="0">
                <a:solidFill>
                  <a:srgbClr val="FF0000"/>
                </a:solidFill>
                <a:latin typeface="Arial"/>
                <a:cs typeface="Arial"/>
              </a:rPr>
              <a:t>f</a:t>
            </a:r>
            <a:r>
              <a:rPr sz="3200" spc="-4" dirty="0">
                <a:solidFill>
                  <a:srgbClr val="FF0000"/>
                </a:solidFill>
                <a:latin typeface="Arial"/>
                <a:cs typeface="Arial"/>
              </a:rPr>
              <a:t>i</a:t>
            </a:r>
            <a:r>
              <a:rPr sz="3200" spc="-9" dirty="0">
                <a:solidFill>
                  <a:srgbClr val="FF0000"/>
                </a:solidFill>
                <a:latin typeface="Arial"/>
                <a:cs typeface="Arial"/>
              </a:rPr>
              <a:t>e</a:t>
            </a:r>
            <a:r>
              <a:rPr sz="3200" dirty="0">
                <a:solidFill>
                  <a:srgbClr val="FF0000"/>
                </a:solidFill>
                <a:latin typeface="Arial"/>
                <a:cs typeface="Arial"/>
              </a:rPr>
              <a:t>d</a:t>
            </a:r>
            <a:r>
              <a:rPr sz="3200" dirty="0">
                <a:solidFill>
                  <a:srgbClr val="FF0000"/>
                </a:solidFill>
                <a:latin typeface="Times New Roman"/>
                <a:cs typeface="Times New Roman"/>
              </a:rPr>
              <a:t> </a:t>
            </a:r>
            <a:r>
              <a:rPr sz="3200" spc="-9" dirty="0">
                <a:latin typeface="Arial"/>
                <a:cs typeface="Arial"/>
              </a:rPr>
              <a:t>f</a:t>
            </a:r>
            <a:r>
              <a:rPr sz="3200" dirty="0">
                <a:latin typeface="Arial"/>
                <a:cs typeface="Arial"/>
              </a:rPr>
              <a:t>r</a:t>
            </a:r>
            <a:r>
              <a:rPr sz="3200" spc="-9" dirty="0">
                <a:latin typeface="Arial"/>
                <a:cs typeface="Arial"/>
              </a:rPr>
              <a:t>o</a:t>
            </a:r>
            <a:r>
              <a:rPr sz="3200" dirty="0">
                <a:latin typeface="Arial"/>
                <a:cs typeface="Arial"/>
              </a:rPr>
              <a:t>m</a:t>
            </a:r>
            <a:r>
              <a:rPr sz="3200" spc="75" dirty="0">
                <a:latin typeface="Times New Roman"/>
                <a:cs typeface="Times New Roman"/>
              </a:rPr>
              <a:t> </a:t>
            </a:r>
            <a:r>
              <a:rPr sz="3200" spc="-9" dirty="0">
                <a:latin typeface="Arial"/>
                <a:cs typeface="Arial"/>
              </a:rPr>
              <a:t>p</a:t>
            </a:r>
            <a:r>
              <a:rPr sz="3200" dirty="0">
                <a:latin typeface="Arial"/>
                <a:cs typeface="Arial"/>
              </a:rPr>
              <a:t>r</a:t>
            </a:r>
            <a:r>
              <a:rPr sz="3200" spc="-9" dirty="0">
                <a:latin typeface="Arial"/>
                <a:cs typeface="Arial"/>
              </a:rPr>
              <a:t>e</a:t>
            </a:r>
            <a:r>
              <a:rPr sz="3200" dirty="0">
                <a:latin typeface="Arial"/>
                <a:cs typeface="Arial"/>
              </a:rPr>
              <a:t>v</a:t>
            </a:r>
            <a:r>
              <a:rPr sz="3200" spc="-4" dirty="0">
                <a:latin typeface="Arial"/>
                <a:cs typeface="Arial"/>
              </a:rPr>
              <a:t>i</a:t>
            </a:r>
            <a:r>
              <a:rPr sz="3200" spc="-9" dirty="0">
                <a:latin typeface="Arial"/>
                <a:cs typeface="Arial"/>
              </a:rPr>
              <a:t>ou</a:t>
            </a:r>
            <a:r>
              <a:rPr sz="3200" dirty="0">
                <a:latin typeface="Arial"/>
                <a:cs typeface="Arial"/>
              </a:rPr>
              <a:t>s</a:t>
            </a:r>
            <a:r>
              <a:rPr sz="3200" spc="110" dirty="0">
                <a:latin typeface="Times New Roman"/>
                <a:cs typeface="Times New Roman"/>
              </a:rPr>
              <a:t> </a:t>
            </a:r>
            <a:r>
              <a:rPr sz="3200" spc="-9" dirty="0">
                <a:latin typeface="Arial"/>
                <a:cs typeface="Arial"/>
              </a:rPr>
              <a:t>f</a:t>
            </a:r>
            <a:r>
              <a:rPr sz="3200" spc="-4" dirty="0">
                <a:latin typeface="Arial"/>
                <a:cs typeface="Arial"/>
              </a:rPr>
              <a:t>i</a:t>
            </a:r>
            <a:r>
              <a:rPr sz="3200" spc="-9" dirty="0">
                <a:latin typeface="Arial"/>
                <a:cs typeface="Arial"/>
              </a:rPr>
              <a:t>nd</a:t>
            </a:r>
            <a:r>
              <a:rPr sz="3200" spc="-4" dirty="0">
                <a:latin typeface="Arial"/>
                <a:cs typeface="Arial"/>
              </a:rPr>
              <a:t>i</a:t>
            </a:r>
            <a:r>
              <a:rPr sz="3200" spc="-9" dirty="0">
                <a:latin typeface="Arial"/>
                <a:cs typeface="Arial"/>
              </a:rPr>
              <a:t>ng</a:t>
            </a:r>
            <a:r>
              <a:rPr sz="3200" spc="-22" dirty="0">
                <a:latin typeface="Arial"/>
                <a:cs typeface="Arial"/>
              </a:rPr>
              <a:t>s</a:t>
            </a:r>
            <a:r>
              <a:rPr sz="3200" spc="-9" dirty="0">
                <a:latin typeface="Arial"/>
                <a:cs typeface="Arial"/>
              </a:rPr>
              <a:t>.</a:t>
            </a:r>
            <a:endParaRPr sz="3200" dirty="0">
              <a:latin typeface="Arial"/>
              <a:cs typeface="Arial"/>
            </a:endParaRPr>
          </a:p>
          <a:p>
            <a:pPr marL="462674" marR="4454" indent="-451538">
              <a:buFont typeface="Arial"/>
              <a:buAutoNum type="arabicPeriod"/>
              <a:tabLst>
                <a:tab pos="463231" algn="l"/>
              </a:tabLst>
            </a:pPr>
            <a:r>
              <a:rPr sz="3200" spc="-9" dirty="0">
                <a:latin typeface="Arial"/>
                <a:cs typeface="Arial"/>
              </a:rPr>
              <a:t>It</a:t>
            </a:r>
            <a:r>
              <a:rPr sz="3200" spc="57" dirty="0">
                <a:latin typeface="Times New Roman"/>
                <a:cs typeface="Times New Roman"/>
              </a:rPr>
              <a:t> </a:t>
            </a:r>
            <a:r>
              <a:rPr sz="3200" dirty="0">
                <a:latin typeface="Arial"/>
                <a:cs typeface="Arial"/>
              </a:rPr>
              <a:t>m</a:t>
            </a:r>
            <a:r>
              <a:rPr sz="3200" spc="-9" dirty="0">
                <a:latin typeface="Arial"/>
                <a:cs typeface="Arial"/>
              </a:rPr>
              <a:t>a</a:t>
            </a:r>
            <a:r>
              <a:rPr sz="3200" dirty="0">
                <a:latin typeface="Arial"/>
                <a:cs typeface="Arial"/>
              </a:rPr>
              <a:t>y</a:t>
            </a:r>
            <a:r>
              <a:rPr sz="3200" spc="92" dirty="0">
                <a:latin typeface="Times New Roman"/>
                <a:cs typeface="Times New Roman"/>
              </a:rPr>
              <a:t> </a:t>
            </a:r>
            <a:r>
              <a:rPr sz="3200" dirty="0">
                <a:latin typeface="Arial"/>
                <a:cs typeface="Arial"/>
              </a:rPr>
              <a:t>cr</a:t>
            </a:r>
            <a:r>
              <a:rPr sz="3200" spc="-9" dirty="0">
                <a:latin typeface="Arial"/>
                <a:cs typeface="Arial"/>
              </a:rPr>
              <a:t>eate,</a:t>
            </a:r>
            <a:r>
              <a:rPr sz="3200" spc="96" dirty="0">
                <a:latin typeface="Times New Roman"/>
                <a:cs typeface="Times New Roman"/>
              </a:rPr>
              <a:t> </a:t>
            </a:r>
            <a:r>
              <a:rPr sz="3200" spc="-9" dirty="0">
                <a:latin typeface="Arial"/>
                <a:cs typeface="Arial"/>
              </a:rPr>
              <a:t>de</a:t>
            </a:r>
            <a:r>
              <a:rPr sz="3200" dirty="0">
                <a:latin typeface="Arial"/>
                <a:cs typeface="Arial"/>
              </a:rPr>
              <a:t>v</a:t>
            </a:r>
            <a:r>
              <a:rPr sz="3200" spc="-9" dirty="0">
                <a:latin typeface="Arial"/>
                <a:cs typeface="Arial"/>
              </a:rPr>
              <a:t>elop,</a:t>
            </a:r>
            <a:r>
              <a:rPr sz="3200" spc="118" dirty="0">
                <a:latin typeface="Times New Roman"/>
                <a:cs typeface="Times New Roman"/>
              </a:rPr>
              <a:t> </a:t>
            </a:r>
            <a:r>
              <a:rPr sz="3200" spc="-9" dirty="0">
                <a:latin typeface="Arial"/>
                <a:cs typeface="Arial"/>
              </a:rPr>
              <a:t>add,</a:t>
            </a:r>
            <a:r>
              <a:rPr sz="3200" spc="-9" dirty="0">
                <a:latin typeface="Times New Roman"/>
                <a:cs typeface="Times New Roman"/>
              </a:rPr>
              <a:t> </a:t>
            </a:r>
            <a:r>
              <a:rPr sz="3200" dirty="0">
                <a:latin typeface="Arial"/>
                <a:cs typeface="Arial"/>
              </a:rPr>
              <a:t>c</a:t>
            </a:r>
            <a:r>
              <a:rPr sz="3200" spc="-9" dirty="0">
                <a:latin typeface="Arial"/>
                <a:cs typeface="Arial"/>
              </a:rPr>
              <a:t>o</a:t>
            </a:r>
            <a:r>
              <a:rPr sz="3200" dirty="0">
                <a:latin typeface="Arial"/>
                <a:cs typeface="Arial"/>
              </a:rPr>
              <a:t>m</a:t>
            </a:r>
            <a:r>
              <a:rPr sz="3200" spc="-9" dirty="0">
                <a:latin typeface="Arial"/>
                <a:cs typeface="Arial"/>
              </a:rPr>
              <a:t>ple</a:t>
            </a:r>
            <a:r>
              <a:rPr sz="3200" spc="-4" dirty="0">
                <a:latin typeface="Arial"/>
                <a:cs typeface="Arial"/>
              </a:rPr>
              <a:t>t</a:t>
            </a:r>
            <a:r>
              <a:rPr sz="3200" dirty="0">
                <a:latin typeface="Arial"/>
                <a:cs typeface="Arial"/>
              </a:rPr>
              <a:t>e</a:t>
            </a:r>
            <a:r>
              <a:rPr sz="3200" spc="88" dirty="0">
                <a:latin typeface="Times New Roman"/>
                <a:cs typeface="Times New Roman"/>
              </a:rPr>
              <a:t> </a:t>
            </a:r>
            <a:r>
              <a:rPr sz="3200" spc="-9" dirty="0">
                <a:latin typeface="Arial"/>
                <a:cs typeface="Arial"/>
              </a:rPr>
              <a:t>o</a:t>
            </a:r>
            <a:r>
              <a:rPr sz="3200" dirty="0">
                <a:latin typeface="Arial"/>
                <a:cs typeface="Arial"/>
              </a:rPr>
              <a:t>r</a:t>
            </a:r>
            <a:r>
              <a:rPr sz="3200" spc="92" dirty="0">
                <a:latin typeface="Times New Roman"/>
                <a:cs typeface="Times New Roman"/>
              </a:rPr>
              <a:t> </a:t>
            </a:r>
            <a:r>
              <a:rPr sz="3200" spc="-9" dirty="0">
                <a:latin typeface="Arial"/>
                <a:cs typeface="Arial"/>
              </a:rPr>
              <a:t>g</a:t>
            </a:r>
            <a:r>
              <a:rPr sz="3200" spc="-4" dirty="0">
                <a:latin typeface="Arial"/>
                <a:cs typeface="Arial"/>
              </a:rPr>
              <a:t>i</a:t>
            </a:r>
            <a:r>
              <a:rPr sz="3200" dirty="0">
                <a:latin typeface="Arial"/>
                <a:cs typeface="Arial"/>
              </a:rPr>
              <a:t>ve</a:t>
            </a:r>
            <a:r>
              <a:rPr sz="3200" spc="105" dirty="0">
                <a:latin typeface="Times New Roman"/>
                <a:cs typeface="Times New Roman"/>
              </a:rPr>
              <a:t> </a:t>
            </a:r>
            <a:r>
              <a:rPr sz="3200" spc="-9" dirty="0">
                <a:latin typeface="Arial"/>
                <a:cs typeface="Arial"/>
              </a:rPr>
              <a:t>ne</a:t>
            </a:r>
            <a:r>
              <a:rPr sz="3200" dirty="0">
                <a:latin typeface="Arial"/>
                <a:cs typeface="Arial"/>
              </a:rPr>
              <a:t>w</a:t>
            </a:r>
            <a:r>
              <a:rPr sz="3200" spc="88" dirty="0">
                <a:latin typeface="Times New Roman"/>
                <a:cs typeface="Times New Roman"/>
              </a:rPr>
              <a:t> </a:t>
            </a:r>
            <a:r>
              <a:rPr sz="3200" spc="-9" dirty="0">
                <a:latin typeface="Arial"/>
                <a:cs typeface="Arial"/>
              </a:rPr>
              <a:t>al</a:t>
            </a:r>
            <a:r>
              <a:rPr sz="3200" spc="-4" dirty="0">
                <a:latin typeface="Arial"/>
                <a:cs typeface="Arial"/>
              </a:rPr>
              <a:t>t</a:t>
            </a:r>
            <a:r>
              <a:rPr sz="3200" spc="-9" dirty="0">
                <a:latin typeface="Arial"/>
                <a:cs typeface="Arial"/>
              </a:rPr>
              <a:t>e</a:t>
            </a:r>
            <a:r>
              <a:rPr sz="3200" dirty="0">
                <a:latin typeface="Arial"/>
                <a:cs typeface="Arial"/>
              </a:rPr>
              <a:t>r</a:t>
            </a:r>
            <a:r>
              <a:rPr sz="3200" spc="-9" dirty="0">
                <a:latin typeface="Arial"/>
                <a:cs typeface="Arial"/>
              </a:rPr>
              <a:t>nat</a:t>
            </a:r>
            <a:r>
              <a:rPr sz="3200" spc="-4" dirty="0">
                <a:latin typeface="Arial"/>
                <a:cs typeface="Arial"/>
              </a:rPr>
              <a:t>i</a:t>
            </a:r>
            <a:r>
              <a:rPr sz="3200" dirty="0">
                <a:latin typeface="Arial"/>
                <a:cs typeface="Arial"/>
              </a:rPr>
              <a:t>v</a:t>
            </a:r>
            <a:r>
              <a:rPr sz="3200" spc="-9" dirty="0">
                <a:latin typeface="Arial"/>
                <a:cs typeface="Arial"/>
              </a:rPr>
              <a:t>e</a:t>
            </a:r>
            <a:r>
              <a:rPr sz="3200" dirty="0">
                <a:latin typeface="Arial"/>
                <a:cs typeface="Arial"/>
              </a:rPr>
              <a:t>s</a:t>
            </a:r>
            <a:r>
              <a:rPr sz="3200" dirty="0">
                <a:latin typeface="Times New Roman"/>
                <a:cs typeface="Times New Roman"/>
              </a:rPr>
              <a:t> </a:t>
            </a:r>
            <a:r>
              <a:rPr sz="3200" spc="-9" dirty="0">
                <a:latin typeface="Arial"/>
                <a:cs typeface="Arial"/>
              </a:rPr>
              <a:t>of</a:t>
            </a:r>
            <a:r>
              <a:rPr sz="3200" spc="79" dirty="0">
                <a:latin typeface="Times New Roman"/>
                <a:cs typeface="Times New Roman"/>
              </a:rPr>
              <a:t> </a:t>
            </a:r>
            <a:r>
              <a:rPr sz="3200" spc="-9" dirty="0">
                <a:latin typeface="Arial"/>
                <a:cs typeface="Arial"/>
              </a:rPr>
              <a:t>theo</a:t>
            </a:r>
            <a:r>
              <a:rPr sz="3200" dirty="0">
                <a:latin typeface="Arial"/>
                <a:cs typeface="Arial"/>
              </a:rPr>
              <a:t>r</a:t>
            </a:r>
            <a:r>
              <a:rPr sz="3200" spc="-272" dirty="0">
                <a:latin typeface="Arial"/>
                <a:cs typeface="Arial"/>
              </a:rPr>
              <a:t>y</a:t>
            </a:r>
            <a:r>
              <a:rPr sz="3200" spc="-9" dirty="0">
                <a:latin typeface="Arial"/>
                <a:cs typeface="Arial"/>
              </a:rPr>
              <a:t>,</a:t>
            </a:r>
            <a:r>
              <a:rPr sz="3200" spc="140" dirty="0">
                <a:latin typeface="Times New Roman"/>
                <a:cs typeface="Times New Roman"/>
              </a:rPr>
              <a:t> </a:t>
            </a:r>
            <a:r>
              <a:rPr sz="3200" dirty="0">
                <a:latin typeface="Arial"/>
                <a:cs typeface="Arial"/>
              </a:rPr>
              <a:t>m</a:t>
            </a:r>
            <a:r>
              <a:rPr sz="3200" spc="-9" dirty="0">
                <a:latin typeface="Arial"/>
                <a:cs typeface="Arial"/>
              </a:rPr>
              <a:t>e</a:t>
            </a:r>
            <a:r>
              <a:rPr sz="3200" spc="-4" dirty="0">
                <a:latin typeface="Arial"/>
                <a:cs typeface="Arial"/>
              </a:rPr>
              <a:t>t</a:t>
            </a:r>
            <a:r>
              <a:rPr sz="3200" spc="-9" dirty="0">
                <a:latin typeface="Arial"/>
                <a:cs typeface="Arial"/>
              </a:rPr>
              <a:t>hod,</a:t>
            </a:r>
            <a:r>
              <a:rPr sz="3200" spc="92" dirty="0">
                <a:latin typeface="Times New Roman"/>
                <a:cs typeface="Times New Roman"/>
              </a:rPr>
              <a:t> </a:t>
            </a:r>
            <a:r>
              <a:rPr sz="3200" spc="-4" dirty="0">
                <a:latin typeface="Arial"/>
                <a:cs typeface="Arial"/>
              </a:rPr>
              <a:t>f</a:t>
            </a:r>
            <a:r>
              <a:rPr sz="3200" spc="-9" dirty="0">
                <a:latin typeface="Arial"/>
                <a:cs typeface="Arial"/>
              </a:rPr>
              <a:t>o</a:t>
            </a:r>
            <a:r>
              <a:rPr sz="3200" dirty="0">
                <a:latin typeface="Arial"/>
                <a:cs typeface="Arial"/>
              </a:rPr>
              <a:t>rm</a:t>
            </a:r>
            <a:r>
              <a:rPr sz="3200" spc="-9" dirty="0">
                <a:latin typeface="Arial"/>
                <a:cs typeface="Arial"/>
              </a:rPr>
              <a:t>ula,</a:t>
            </a:r>
            <a:r>
              <a:rPr sz="3200" spc="96" dirty="0">
                <a:latin typeface="Times New Roman"/>
                <a:cs typeface="Times New Roman"/>
              </a:rPr>
              <a:t> </a:t>
            </a:r>
            <a:r>
              <a:rPr sz="3200" dirty="0">
                <a:latin typeface="Arial"/>
                <a:cs typeface="Arial"/>
              </a:rPr>
              <a:t>m</a:t>
            </a:r>
            <a:r>
              <a:rPr sz="3200" spc="-9" dirty="0">
                <a:latin typeface="Arial"/>
                <a:cs typeface="Arial"/>
              </a:rPr>
              <a:t>ode</a:t>
            </a:r>
            <a:r>
              <a:rPr sz="3200" dirty="0">
                <a:latin typeface="Arial"/>
                <a:cs typeface="Arial"/>
              </a:rPr>
              <a:t>l</a:t>
            </a:r>
            <a:r>
              <a:rPr sz="3200" dirty="0">
                <a:latin typeface="Times New Roman"/>
                <a:cs typeface="Times New Roman"/>
              </a:rPr>
              <a:t> </a:t>
            </a:r>
            <a:r>
              <a:rPr sz="3200" spc="-9" dirty="0">
                <a:latin typeface="Arial"/>
                <a:cs typeface="Arial"/>
              </a:rPr>
              <a:t>o</a:t>
            </a:r>
            <a:r>
              <a:rPr sz="3200" dirty="0">
                <a:latin typeface="Arial"/>
                <a:cs typeface="Arial"/>
              </a:rPr>
              <a:t>r</a:t>
            </a:r>
            <a:r>
              <a:rPr sz="3200" spc="75" dirty="0">
                <a:latin typeface="Times New Roman"/>
                <a:cs typeface="Times New Roman"/>
              </a:rPr>
              <a:t> </a:t>
            </a:r>
            <a:r>
              <a:rPr sz="3200" spc="-9" dirty="0">
                <a:latin typeface="Arial"/>
                <a:cs typeface="Arial"/>
              </a:rPr>
              <a:t>othe</a:t>
            </a:r>
            <a:r>
              <a:rPr sz="3200" dirty="0">
                <a:latin typeface="Arial"/>
                <a:cs typeface="Arial"/>
              </a:rPr>
              <a:t>r</a:t>
            </a:r>
            <a:r>
              <a:rPr sz="3200" spc="88" dirty="0">
                <a:latin typeface="Times New Roman"/>
                <a:cs typeface="Times New Roman"/>
              </a:rPr>
              <a:t> </a:t>
            </a:r>
            <a:r>
              <a:rPr sz="3200" spc="-4" dirty="0">
                <a:latin typeface="Arial"/>
                <a:cs typeface="Arial"/>
              </a:rPr>
              <a:t>f</a:t>
            </a:r>
            <a:r>
              <a:rPr sz="3200" spc="-9" dirty="0">
                <a:latin typeface="Arial"/>
                <a:cs typeface="Arial"/>
              </a:rPr>
              <a:t>o</a:t>
            </a:r>
            <a:r>
              <a:rPr sz="3200" dirty="0">
                <a:latin typeface="Arial"/>
                <a:cs typeface="Arial"/>
              </a:rPr>
              <a:t>rms</a:t>
            </a:r>
            <a:r>
              <a:rPr sz="3200" spc="92" dirty="0">
                <a:latin typeface="Times New Roman"/>
                <a:cs typeface="Times New Roman"/>
              </a:rPr>
              <a:t> </a:t>
            </a:r>
            <a:r>
              <a:rPr sz="3200" spc="-9" dirty="0">
                <a:latin typeface="Arial"/>
                <a:cs typeface="Arial"/>
              </a:rPr>
              <a:t>i</a:t>
            </a:r>
            <a:r>
              <a:rPr sz="3200" dirty="0">
                <a:latin typeface="Arial"/>
                <a:cs typeface="Arial"/>
              </a:rPr>
              <a:t>n</a:t>
            </a:r>
            <a:r>
              <a:rPr sz="3200" spc="83" dirty="0">
                <a:latin typeface="Times New Roman"/>
                <a:cs typeface="Times New Roman"/>
              </a:rPr>
              <a:t> </a:t>
            </a:r>
            <a:r>
              <a:rPr sz="3200" dirty="0">
                <a:solidFill>
                  <a:srgbClr val="FF0000"/>
                </a:solidFill>
                <a:latin typeface="Arial"/>
                <a:cs typeface="Arial"/>
              </a:rPr>
              <a:t>sc</a:t>
            </a:r>
            <a:r>
              <a:rPr sz="3200" spc="-4" dirty="0">
                <a:solidFill>
                  <a:srgbClr val="FF0000"/>
                </a:solidFill>
                <a:latin typeface="Arial"/>
                <a:cs typeface="Arial"/>
              </a:rPr>
              <a:t>i</a:t>
            </a:r>
            <a:r>
              <a:rPr sz="3200" spc="-9" dirty="0">
                <a:solidFill>
                  <a:srgbClr val="FF0000"/>
                </a:solidFill>
                <a:latin typeface="Arial"/>
                <a:cs typeface="Arial"/>
              </a:rPr>
              <a:t>en</a:t>
            </a:r>
            <a:r>
              <a:rPr sz="3200" spc="-4" dirty="0">
                <a:solidFill>
                  <a:srgbClr val="FF0000"/>
                </a:solidFill>
                <a:latin typeface="Arial"/>
                <a:cs typeface="Arial"/>
              </a:rPr>
              <a:t>t</a:t>
            </a:r>
            <a:r>
              <a:rPr sz="3200" spc="-9" dirty="0">
                <a:solidFill>
                  <a:srgbClr val="FF0000"/>
                </a:solidFill>
                <a:latin typeface="Arial"/>
                <a:cs typeface="Arial"/>
              </a:rPr>
              <a:t>i</a:t>
            </a:r>
            <a:r>
              <a:rPr sz="3200" spc="-4" dirty="0">
                <a:solidFill>
                  <a:srgbClr val="FF0000"/>
                </a:solidFill>
                <a:latin typeface="Arial"/>
                <a:cs typeface="Arial"/>
              </a:rPr>
              <a:t>f</a:t>
            </a:r>
            <a:r>
              <a:rPr sz="3200" spc="-9" dirty="0">
                <a:solidFill>
                  <a:srgbClr val="FF0000"/>
                </a:solidFill>
                <a:latin typeface="Arial"/>
                <a:cs typeface="Arial"/>
              </a:rPr>
              <a:t>i</a:t>
            </a:r>
            <a:r>
              <a:rPr sz="3200" dirty="0">
                <a:solidFill>
                  <a:srgbClr val="FF0000"/>
                </a:solidFill>
                <a:latin typeface="Arial"/>
                <a:cs typeface="Arial"/>
              </a:rPr>
              <a:t>c</a:t>
            </a:r>
            <a:r>
              <a:rPr sz="3200" spc="110" dirty="0">
                <a:solidFill>
                  <a:srgbClr val="FF0000"/>
                </a:solidFill>
                <a:latin typeface="Times New Roman"/>
                <a:cs typeface="Times New Roman"/>
              </a:rPr>
              <a:t> </a:t>
            </a:r>
            <a:r>
              <a:rPr sz="3200" dirty="0">
                <a:solidFill>
                  <a:srgbClr val="FF0000"/>
                </a:solidFill>
                <a:latin typeface="Arial"/>
                <a:cs typeface="Arial"/>
              </a:rPr>
              <a:t>m</a:t>
            </a:r>
            <a:r>
              <a:rPr sz="3200" spc="-9" dirty="0">
                <a:solidFill>
                  <a:srgbClr val="FF0000"/>
                </a:solidFill>
                <a:latin typeface="Arial"/>
                <a:cs typeface="Arial"/>
              </a:rPr>
              <a:t>a</a:t>
            </a:r>
            <a:r>
              <a:rPr sz="3200" spc="-4" dirty="0">
                <a:solidFill>
                  <a:srgbClr val="FF0000"/>
                </a:solidFill>
                <a:latin typeface="Arial"/>
                <a:cs typeface="Arial"/>
              </a:rPr>
              <a:t>t</a:t>
            </a:r>
            <a:r>
              <a:rPr sz="3200" spc="-9" dirty="0">
                <a:solidFill>
                  <a:srgbClr val="FF0000"/>
                </a:solidFill>
                <a:latin typeface="Arial"/>
                <a:cs typeface="Arial"/>
              </a:rPr>
              <a:t>te</a:t>
            </a:r>
            <a:r>
              <a:rPr sz="3200" spc="-175" dirty="0">
                <a:solidFill>
                  <a:srgbClr val="FF0000"/>
                </a:solidFill>
                <a:latin typeface="Arial"/>
                <a:cs typeface="Arial"/>
              </a:rPr>
              <a:t>r</a:t>
            </a:r>
            <a:r>
              <a:rPr sz="3200" spc="-9" dirty="0">
                <a:latin typeface="Arial"/>
                <a:cs typeface="Arial"/>
              </a:rPr>
              <a:t>.</a:t>
            </a:r>
            <a:endParaRPr sz="3200" dirty="0">
              <a:latin typeface="Arial"/>
              <a:cs typeface="Arial"/>
            </a:endParaRPr>
          </a:p>
          <a:p>
            <a:pPr marL="462674" indent="-451538">
              <a:buFont typeface="Arial"/>
              <a:buAutoNum type="arabicPeriod"/>
              <a:tabLst>
                <a:tab pos="463231" algn="l"/>
              </a:tabLst>
            </a:pPr>
            <a:r>
              <a:rPr sz="3200" spc="-9" dirty="0">
                <a:latin typeface="Arial"/>
                <a:cs typeface="Arial"/>
              </a:rPr>
              <a:t>No</a:t>
            </a:r>
            <a:r>
              <a:rPr sz="3200" dirty="0">
                <a:latin typeface="Arial"/>
                <a:cs typeface="Arial"/>
              </a:rPr>
              <a:t>v</a:t>
            </a:r>
            <a:r>
              <a:rPr sz="3200" spc="-9" dirty="0">
                <a:latin typeface="Arial"/>
                <a:cs typeface="Arial"/>
              </a:rPr>
              <a:t>e</a:t>
            </a:r>
            <a:r>
              <a:rPr sz="3200" spc="-4" dirty="0">
                <a:latin typeface="Arial"/>
                <a:cs typeface="Arial"/>
              </a:rPr>
              <a:t>l</a:t>
            </a:r>
            <a:r>
              <a:rPr sz="3200" spc="-9" dirty="0">
                <a:latin typeface="Arial"/>
                <a:cs typeface="Arial"/>
              </a:rPr>
              <a:t>t</a:t>
            </a:r>
            <a:r>
              <a:rPr sz="3200" dirty="0">
                <a:latin typeface="Arial"/>
                <a:cs typeface="Arial"/>
              </a:rPr>
              <a:t>y</a:t>
            </a:r>
            <a:r>
              <a:rPr sz="3200" spc="88" dirty="0">
                <a:latin typeface="Times New Roman"/>
                <a:cs typeface="Times New Roman"/>
              </a:rPr>
              <a:t> </a:t>
            </a:r>
            <a:r>
              <a:rPr sz="3200" dirty="0">
                <a:latin typeface="Arial"/>
                <a:cs typeface="Arial"/>
              </a:rPr>
              <a:t>m</a:t>
            </a:r>
            <a:r>
              <a:rPr sz="3200" spc="-9" dirty="0">
                <a:latin typeface="Arial"/>
                <a:cs typeface="Arial"/>
              </a:rPr>
              <a:t>u</a:t>
            </a:r>
            <a:r>
              <a:rPr sz="3200" spc="-13" dirty="0">
                <a:latin typeface="Arial"/>
                <a:cs typeface="Arial"/>
              </a:rPr>
              <a:t>st</a:t>
            </a:r>
            <a:r>
              <a:rPr sz="3200" spc="79" dirty="0">
                <a:latin typeface="Times New Roman"/>
                <a:cs typeface="Times New Roman"/>
              </a:rPr>
              <a:t> </a:t>
            </a:r>
            <a:r>
              <a:rPr sz="3200" spc="-9" dirty="0">
                <a:latin typeface="Arial"/>
                <a:cs typeface="Arial"/>
              </a:rPr>
              <a:t>b</a:t>
            </a:r>
            <a:r>
              <a:rPr sz="3200" dirty="0">
                <a:latin typeface="Arial"/>
                <a:cs typeface="Arial"/>
              </a:rPr>
              <a:t>e</a:t>
            </a:r>
            <a:r>
              <a:rPr sz="3200" spc="100" dirty="0">
                <a:latin typeface="Times New Roman"/>
                <a:cs typeface="Times New Roman"/>
              </a:rPr>
              <a:t> </a:t>
            </a:r>
            <a:r>
              <a:rPr sz="3200" spc="-13" dirty="0">
                <a:solidFill>
                  <a:srgbClr val="FF0000"/>
                </a:solidFill>
                <a:latin typeface="Arial"/>
                <a:cs typeface="Arial"/>
              </a:rPr>
              <a:t>o</a:t>
            </a:r>
            <a:r>
              <a:rPr sz="3200" dirty="0">
                <a:solidFill>
                  <a:srgbClr val="FF0000"/>
                </a:solidFill>
                <a:latin typeface="Arial"/>
                <a:cs typeface="Arial"/>
              </a:rPr>
              <a:t>r</a:t>
            </a:r>
            <a:r>
              <a:rPr sz="3200" spc="-9" dirty="0">
                <a:solidFill>
                  <a:srgbClr val="FF0000"/>
                </a:solidFill>
                <a:latin typeface="Arial"/>
                <a:cs typeface="Arial"/>
              </a:rPr>
              <a:t>ig</a:t>
            </a:r>
            <a:r>
              <a:rPr sz="3200" spc="-4" dirty="0">
                <a:solidFill>
                  <a:srgbClr val="FF0000"/>
                </a:solidFill>
                <a:latin typeface="Arial"/>
                <a:cs typeface="Arial"/>
              </a:rPr>
              <a:t>i</a:t>
            </a:r>
            <a:r>
              <a:rPr sz="3200" spc="-9" dirty="0">
                <a:solidFill>
                  <a:srgbClr val="FF0000"/>
                </a:solidFill>
                <a:latin typeface="Arial"/>
                <a:cs typeface="Arial"/>
              </a:rPr>
              <a:t>na</a:t>
            </a:r>
            <a:r>
              <a:rPr sz="3200" spc="-18" dirty="0">
                <a:solidFill>
                  <a:srgbClr val="FF0000"/>
                </a:solidFill>
                <a:latin typeface="Arial"/>
                <a:cs typeface="Arial"/>
              </a:rPr>
              <a:t>l</a:t>
            </a:r>
            <a:r>
              <a:rPr sz="3200" spc="-9"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29048010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5746" y="643052"/>
            <a:ext cx="7042637" cy="1399115"/>
          </a:xfrm>
          <a:prstGeom prst="rect">
            <a:avLst/>
          </a:prstGeom>
          <a:solidFill>
            <a:srgbClr val="00206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81000" anchor="ctr"/>
          <a:lstStyle/>
          <a:p>
            <a:pPr algn="ctr">
              <a:defRPr/>
            </a:pPr>
            <a:endParaRPr lang="id-ID" sz="1050" dirty="0">
              <a:solidFill>
                <a:schemeClr val="bg1"/>
              </a:solidFill>
              <a:latin typeface="Arial Rounded MT Bold" pitchFamily="34" charset="0"/>
            </a:endParaRPr>
          </a:p>
        </p:txBody>
      </p:sp>
      <p:sp>
        <p:nvSpPr>
          <p:cNvPr id="16" name="TextBox 15"/>
          <p:cNvSpPr txBox="1"/>
          <p:nvPr/>
        </p:nvSpPr>
        <p:spPr>
          <a:xfrm>
            <a:off x="1632256" y="476207"/>
            <a:ext cx="5564981" cy="1200329"/>
          </a:xfrm>
          <a:prstGeom prst="rect">
            <a:avLst/>
          </a:prstGeom>
          <a:noFill/>
        </p:spPr>
        <p:txBody>
          <a:bodyPr wrap="square">
            <a:spAutoFit/>
          </a:bodyPr>
          <a:lstStyle/>
          <a:p>
            <a:pPr algn="ctr">
              <a:defRPr/>
            </a:pPr>
            <a:endParaRPr lang="id-ID" sz="2400" dirty="0">
              <a:solidFill>
                <a:schemeClr val="bg1"/>
              </a:solidFill>
              <a:latin typeface="Arial Rounded MT Bold" pitchFamily="34" charset="0"/>
            </a:endParaRPr>
          </a:p>
          <a:p>
            <a:pPr algn="ctr">
              <a:defRPr/>
            </a:pPr>
            <a:r>
              <a:rPr lang="en-ID" sz="2400" dirty="0">
                <a:solidFill>
                  <a:schemeClr val="bg1"/>
                </a:solidFill>
                <a:latin typeface="Arial Rounded MT Bold" pitchFamily="34" charset="0"/>
              </a:rPr>
              <a:t>MEMBUAT </a:t>
            </a:r>
            <a:r>
              <a:rPr lang="id-ID" sz="2400" dirty="0">
                <a:solidFill>
                  <a:schemeClr val="bg1"/>
                </a:solidFill>
                <a:latin typeface="Arial Rounded MT Bold" pitchFamily="34" charset="0"/>
              </a:rPr>
              <a:t>PETA JALAN </a:t>
            </a:r>
            <a:r>
              <a:rPr lang="en-ID" sz="2400" dirty="0">
                <a:solidFill>
                  <a:schemeClr val="bg1"/>
                </a:solidFill>
                <a:latin typeface="Arial Rounded MT Bold" pitchFamily="34" charset="0"/>
              </a:rPr>
              <a:t>/ </a:t>
            </a:r>
          </a:p>
          <a:p>
            <a:pPr algn="ctr">
              <a:defRPr/>
            </a:pPr>
            <a:r>
              <a:rPr lang="en-ID" sz="2400" dirty="0">
                <a:solidFill>
                  <a:schemeClr val="bg1"/>
                </a:solidFill>
                <a:latin typeface="Arial Rounded MT Bold" pitchFamily="34" charset="0"/>
              </a:rPr>
              <a:t>ROAD MAP </a:t>
            </a:r>
            <a:r>
              <a:rPr lang="id-ID" sz="2400" dirty="0">
                <a:solidFill>
                  <a:schemeClr val="bg1"/>
                </a:solidFill>
                <a:latin typeface="Arial Rounded MT Bold" pitchFamily="34" charset="0"/>
              </a:rPr>
              <a:t>PENELITIAN</a:t>
            </a:r>
            <a:endParaRPr lang="en-US" sz="2400" dirty="0">
              <a:solidFill>
                <a:schemeClr val="bg1"/>
              </a:solidFill>
              <a:latin typeface="Arial Rounded MT Bold" pitchFamily="34" charset="0"/>
            </a:endParaRPr>
          </a:p>
        </p:txBody>
      </p:sp>
      <p:sp>
        <p:nvSpPr>
          <p:cNvPr id="9" name="Slide Number Placeholder 8"/>
          <p:cNvSpPr>
            <a:spLocks noGrp="1"/>
          </p:cNvSpPr>
          <p:nvPr>
            <p:ph type="sldNum" sz="quarter" idx="12"/>
          </p:nvPr>
        </p:nvSpPr>
        <p:spPr/>
        <p:txBody>
          <a:bodyPr/>
          <a:lstStyle/>
          <a:p>
            <a:pPr>
              <a:defRPr/>
            </a:pPr>
            <a:fld id="{5F3A4D18-D6DB-45F2-8CA2-9A85E0156FB4}" type="slidenum">
              <a:rPr lang="id-ID" smtClean="0">
                <a:solidFill>
                  <a:prstClr val="black">
                    <a:tint val="75000"/>
                  </a:prstClr>
                </a:solidFill>
              </a:rPr>
              <a:pPr>
                <a:defRPr/>
              </a:pPr>
              <a:t>93</a:t>
            </a:fld>
            <a:endParaRPr lang="id-ID" dirty="0">
              <a:solidFill>
                <a:prstClr val="black">
                  <a:tint val="75000"/>
                </a:prstClr>
              </a:solidFill>
            </a:endParaRPr>
          </a:p>
        </p:txBody>
      </p:sp>
      <p:pic>
        <p:nvPicPr>
          <p:cNvPr id="1026" name="Picture 2"/>
          <p:cNvPicPr>
            <a:picLocks noChangeAspect="1" noChangeArrowheads="1"/>
          </p:cNvPicPr>
          <p:nvPr/>
        </p:nvPicPr>
        <p:blipFill>
          <a:blip r:embed="rId3"/>
          <a:srcRect l="25635" t="24414" r="8447" b="15039"/>
          <a:stretch>
            <a:fillRect/>
          </a:stretch>
        </p:blipFill>
        <p:spPr bwMode="auto">
          <a:xfrm>
            <a:off x="985746" y="2420887"/>
            <a:ext cx="7042637" cy="4081837"/>
          </a:xfrm>
          <a:prstGeom prst="rect">
            <a:avLst/>
          </a:prstGeom>
          <a:noFill/>
          <a:ln w="9525">
            <a:noFill/>
            <a:miter lim="800000"/>
            <a:headEnd/>
            <a:tailEnd/>
          </a:ln>
          <a:effectLst/>
        </p:spPr>
      </p:pic>
    </p:spTree>
    <p:extLst>
      <p:ext uri="{BB962C8B-B14F-4D97-AF65-F5344CB8AC3E}">
        <p14:creationId xmlns:p14="http://schemas.microsoft.com/office/powerpoint/2010/main" val="2531782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2389195" y="4342627"/>
            <a:ext cx="721626" cy="491319"/>
          </a:xfrm>
          <a:prstGeom prst="ellipse">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 name="Title 1"/>
          <p:cNvSpPr>
            <a:spLocks noGrp="1"/>
          </p:cNvSpPr>
          <p:nvPr>
            <p:ph type="title"/>
          </p:nvPr>
        </p:nvSpPr>
        <p:spPr>
          <a:solidFill>
            <a:srgbClr val="002060"/>
          </a:solidFill>
        </p:spPr>
        <p:txBody>
          <a:bodyPr/>
          <a:lstStyle/>
          <a:p>
            <a:pPr algn="ctr"/>
            <a:r>
              <a:rPr lang="id-ID" b="1" dirty="0" smtClean="0">
                <a:solidFill>
                  <a:schemeClr val="bg1"/>
                </a:solidFill>
              </a:rPr>
              <a:t>Model peta jalan Penelitian</a:t>
            </a:r>
            <a:endParaRPr lang="id-ID" b="1" dirty="0">
              <a:solidFill>
                <a:schemeClr val="bg1"/>
              </a:solidFill>
            </a:endParaRPr>
          </a:p>
        </p:txBody>
      </p:sp>
      <p:cxnSp>
        <p:nvCxnSpPr>
          <p:cNvPr id="4" name="Straight Connector 3"/>
          <p:cNvCxnSpPr/>
          <p:nvPr/>
        </p:nvCxnSpPr>
        <p:spPr>
          <a:xfrm>
            <a:off x="1591291" y="2098224"/>
            <a:ext cx="8165" cy="31786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99456" y="5276850"/>
            <a:ext cx="62377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95375" y="2419350"/>
            <a:ext cx="618043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1292" y="3382736"/>
            <a:ext cx="618452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1292" y="4454978"/>
            <a:ext cx="624593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962358" y="4643247"/>
            <a:ext cx="838201" cy="461665"/>
          </a:xfrm>
          <a:prstGeom prst="rect">
            <a:avLst/>
          </a:prstGeom>
          <a:noFill/>
          <a:ln>
            <a:noFill/>
          </a:ln>
        </p:spPr>
        <p:txBody>
          <a:bodyPr wrap="square" rtlCol="0">
            <a:spAutoFit/>
          </a:bodyPr>
          <a:lstStyle/>
          <a:p>
            <a:pPr algn="ctr"/>
            <a:r>
              <a:rPr lang="id-ID" sz="1200" b="1" dirty="0">
                <a:solidFill>
                  <a:srgbClr val="002060"/>
                </a:solidFill>
              </a:rPr>
              <a:t>Riset </a:t>
            </a:r>
          </a:p>
          <a:p>
            <a:pPr algn="ctr"/>
            <a:r>
              <a:rPr lang="id-ID" sz="1200" b="1" dirty="0">
                <a:solidFill>
                  <a:srgbClr val="002060"/>
                </a:solidFill>
              </a:rPr>
              <a:t>Dasar </a:t>
            </a:r>
          </a:p>
        </p:txBody>
      </p:sp>
      <p:sp>
        <p:nvSpPr>
          <p:cNvPr id="13" name="TextBox 12"/>
          <p:cNvSpPr txBox="1"/>
          <p:nvPr/>
        </p:nvSpPr>
        <p:spPr>
          <a:xfrm rot="16200000">
            <a:off x="876700" y="3717908"/>
            <a:ext cx="966311" cy="507831"/>
          </a:xfrm>
          <a:prstGeom prst="rect">
            <a:avLst/>
          </a:prstGeom>
          <a:noFill/>
          <a:ln>
            <a:noFill/>
          </a:ln>
        </p:spPr>
        <p:txBody>
          <a:bodyPr wrap="square" rtlCol="0">
            <a:spAutoFit/>
          </a:bodyPr>
          <a:lstStyle/>
          <a:p>
            <a:pPr algn="ctr"/>
            <a:r>
              <a:rPr lang="id-ID" sz="1350" b="1" dirty="0">
                <a:solidFill>
                  <a:srgbClr val="002060"/>
                </a:solidFill>
              </a:rPr>
              <a:t>Riset </a:t>
            </a:r>
          </a:p>
          <a:p>
            <a:pPr algn="ctr"/>
            <a:r>
              <a:rPr lang="id-ID" sz="1350" b="1" dirty="0">
                <a:solidFill>
                  <a:srgbClr val="002060"/>
                </a:solidFill>
              </a:rPr>
              <a:t>Terapan</a:t>
            </a:r>
          </a:p>
        </p:txBody>
      </p:sp>
      <p:sp>
        <p:nvSpPr>
          <p:cNvPr id="14" name="TextBox 13"/>
          <p:cNvSpPr txBox="1"/>
          <p:nvPr/>
        </p:nvSpPr>
        <p:spPr>
          <a:xfrm rot="16200000">
            <a:off x="563323" y="2363167"/>
            <a:ext cx="1574855" cy="507831"/>
          </a:xfrm>
          <a:prstGeom prst="rect">
            <a:avLst/>
          </a:prstGeom>
          <a:noFill/>
          <a:ln>
            <a:noFill/>
          </a:ln>
        </p:spPr>
        <p:txBody>
          <a:bodyPr wrap="square" rtlCol="0">
            <a:spAutoFit/>
          </a:bodyPr>
          <a:lstStyle/>
          <a:p>
            <a:pPr algn="ctr"/>
            <a:r>
              <a:rPr lang="id-ID" sz="1350" b="1" dirty="0">
                <a:solidFill>
                  <a:srgbClr val="002060"/>
                </a:solidFill>
              </a:rPr>
              <a:t>Riset </a:t>
            </a:r>
          </a:p>
          <a:p>
            <a:pPr algn="ctr"/>
            <a:r>
              <a:rPr lang="id-ID" sz="1350" b="1" dirty="0">
                <a:solidFill>
                  <a:srgbClr val="002060"/>
                </a:solidFill>
              </a:rPr>
              <a:t>Pengembangan</a:t>
            </a:r>
          </a:p>
        </p:txBody>
      </p:sp>
      <p:sp>
        <p:nvSpPr>
          <p:cNvPr id="15" name="TextBox 14"/>
          <p:cNvSpPr txBox="1"/>
          <p:nvPr/>
        </p:nvSpPr>
        <p:spPr>
          <a:xfrm>
            <a:off x="2750009" y="5292407"/>
            <a:ext cx="3909326" cy="553998"/>
          </a:xfrm>
          <a:prstGeom prst="rect">
            <a:avLst/>
          </a:prstGeom>
          <a:noFill/>
        </p:spPr>
        <p:txBody>
          <a:bodyPr wrap="square" rtlCol="0">
            <a:spAutoFit/>
          </a:bodyPr>
          <a:lstStyle/>
          <a:p>
            <a:pPr algn="ctr"/>
            <a:r>
              <a:rPr lang="id-ID" sz="3000" b="1" dirty="0">
                <a:solidFill>
                  <a:srgbClr val="FF0000"/>
                </a:solidFill>
              </a:rPr>
              <a:t>TAHUN (Multi Tahun)</a:t>
            </a:r>
          </a:p>
        </p:txBody>
      </p:sp>
      <p:sp>
        <p:nvSpPr>
          <p:cNvPr id="16" name="Oval 15"/>
          <p:cNvSpPr/>
          <p:nvPr/>
        </p:nvSpPr>
        <p:spPr>
          <a:xfrm>
            <a:off x="1795520" y="4727121"/>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Oval 16"/>
          <p:cNvSpPr/>
          <p:nvPr/>
        </p:nvSpPr>
        <p:spPr>
          <a:xfrm>
            <a:off x="2395595" y="4595762"/>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Oval 17"/>
          <p:cNvSpPr/>
          <p:nvPr/>
        </p:nvSpPr>
        <p:spPr>
          <a:xfrm>
            <a:off x="3002067" y="4381540"/>
            <a:ext cx="721626" cy="491319"/>
          </a:xfrm>
          <a:prstGeom prst="ellipse">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3" name="Rectangle 22"/>
          <p:cNvSpPr/>
          <p:nvPr/>
        </p:nvSpPr>
        <p:spPr>
          <a:xfrm>
            <a:off x="3814537" y="3404510"/>
            <a:ext cx="491319" cy="501230"/>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4" name="Rectangle 23"/>
          <p:cNvSpPr/>
          <p:nvPr/>
        </p:nvSpPr>
        <p:spPr>
          <a:xfrm>
            <a:off x="3415340" y="3865768"/>
            <a:ext cx="491319" cy="501230"/>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Isosceles Triangle 24"/>
          <p:cNvSpPr/>
          <p:nvPr/>
        </p:nvSpPr>
        <p:spPr>
          <a:xfrm>
            <a:off x="4305855" y="2768710"/>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Isosceles Triangle 25"/>
          <p:cNvSpPr/>
          <p:nvPr/>
        </p:nvSpPr>
        <p:spPr>
          <a:xfrm>
            <a:off x="4630213" y="2341446"/>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Isosceles Triangle 26"/>
          <p:cNvSpPr/>
          <p:nvPr/>
        </p:nvSpPr>
        <p:spPr>
          <a:xfrm>
            <a:off x="4991025" y="1989505"/>
            <a:ext cx="488553" cy="614027"/>
          </a:xfrm>
          <a:prstGeom prst="triangle">
            <a:avLst>
              <a:gd name="adj" fmla="val 48429"/>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8" name="Rectangle 27"/>
          <p:cNvSpPr/>
          <p:nvPr/>
        </p:nvSpPr>
        <p:spPr>
          <a:xfrm>
            <a:off x="2756407" y="3687537"/>
            <a:ext cx="491319" cy="501230"/>
          </a:xfrm>
          <a:prstGeom prst="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9" name="Isosceles Triangle 28"/>
          <p:cNvSpPr/>
          <p:nvPr/>
        </p:nvSpPr>
        <p:spPr>
          <a:xfrm>
            <a:off x="3172447" y="2790483"/>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0" name="Isosceles Triangle 29"/>
          <p:cNvSpPr/>
          <p:nvPr/>
        </p:nvSpPr>
        <p:spPr>
          <a:xfrm>
            <a:off x="3713072" y="2176456"/>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Freeform 34"/>
          <p:cNvSpPr/>
          <p:nvPr/>
        </p:nvSpPr>
        <p:spPr>
          <a:xfrm>
            <a:off x="1726430" y="2361918"/>
            <a:ext cx="3838433" cy="2784143"/>
          </a:xfrm>
          <a:custGeom>
            <a:avLst/>
            <a:gdLst>
              <a:gd name="connsiteX0" fmla="*/ 0 w 6823881"/>
              <a:gd name="connsiteY0" fmla="*/ 3712191 h 3712191"/>
              <a:gd name="connsiteX1" fmla="*/ 2988860 w 6823881"/>
              <a:gd name="connsiteY1" fmla="*/ 2893325 h 3712191"/>
              <a:gd name="connsiteX2" fmla="*/ 4449170 w 6823881"/>
              <a:gd name="connsiteY2" fmla="*/ 1323833 h 3712191"/>
              <a:gd name="connsiteX3" fmla="*/ 5404514 w 6823881"/>
              <a:gd name="connsiteY3" fmla="*/ 286603 h 3712191"/>
              <a:gd name="connsiteX4" fmla="*/ 6823881 w 6823881"/>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81" h="3712191">
                <a:moveTo>
                  <a:pt x="0" y="3712191"/>
                </a:moveTo>
                <a:cubicBezTo>
                  <a:pt x="1123666" y="3501788"/>
                  <a:pt x="2247332" y="3291385"/>
                  <a:pt x="2988860" y="2893325"/>
                </a:cubicBezTo>
                <a:cubicBezTo>
                  <a:pt x="3730388" y="2495265"/>
                  <a:pt x="4449170" y="1323833"/>
                  <a:pt x="4449170" y="1323833"/>
                </a:cubicBezTo>
                <a:cubicBezTo>
                  <a:pt x="4851779" y="889379"/>
                  <a:pt x="5008729" y="507242"/>
                  <a:pt x="5404514" y="286603"/>
                </a:cubicBezTo>
                <a:cubicBezTo>
                  <a:pt x="5800299" y="65964"/>
                  <a:pt x="6312090" y="32982"/>
                  <a:pt x="6823881" y="0"/>
                </a:cubicBezTo>
              </a:path>
            </a:pathLst>
          </a:custGeom>
          <a:noFill/>
          <a:ln w="762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Isosceles Triangle 42"/>
          <p:cNvSpPr/>
          <p:nvPr/>
        </p:nvSpPr>
        <p:spPr>
          <a:xfrm>
            <a:off x="3479417" y="2483469"/>
            <a:ext cx="488553" cy="614027"/>
          </a:xfrm>
          <a:prstGeom prst="triangle">
            <a:avLst>
              <a:gd name="adj" fmla="val 48429"/>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Freeform 43"/>
          <p:cNvSpPr/>
          <p:nvPr/>
        </p:nvSpPr>
        <p:spPr>
          <a:xfrm>
            <a:off x="1757136" y="2392623"/>
            <a:ext cx="2318414" cy="2671550"/>
          </a:xfrm>
          <a:custGeom>
            <a:avLst/>
            <a:gdLst>
              <a:gd name="connsiteX0" fmla="*/ 0 w 4121624"/>
              <a:gd name="connsiteY0" fmla="*/ 3562066 h 3562066"/>
              <a:gd name="connsiteX1" fmla="*/ 1978926 w 4121624"/>
              <a:gd name="connsiteY1" fmla="*/ 2893326 h 3562066"/>
              <a:gd name="connsiteX2" fmla="*/ 2756848 w 4121624"/>
              <a:gd name="connsiteY2" fmla="*/ 1282890 h 3562066"/>
              <a:gd name="connsiteX3" fmla="*/ 4121624 w 4121624"/>
              <a:gd name="connsiteY3" fmla="*/ 0 h 3562066"/>
            </a:gdLst>
            <a:ahLst/>
            <a:cxnLst>
              <a:cxn ang="0">
                <a:pos x="connsiteX0" y="connsiteY0"/>
              </a:cxn>
              <a:cxn ang="0">
                <a:pos x="connsiteX1" y="connsiteY1"/>
              </a:cxn>
              <a:cxn ang="0">
                <a:pos x="connsiteX2" y="connsiteY2"/>
              </a:cxn>
              <a:cxn ang="0">
                <a:pos x="connsiteX3" y="connsiteY3"/>
              </a:cxn>
            </a:cxnLst>
            <a:rect l="l" t="t" r="r" b="b"/>
            <a:pathLst>
              <a:path w="4121624" h="3562066">
                <a:moveTo>
                  <a:pt x="0" y="3562066"/>
                </a:moveTo>
                <a:cubicBezTo>
                  <a:pt x="759725" y="3417627"/>
                  <a:pt x="1519451" y="3273189"/>
                  <a:pt x="1978926" y="2893326"/>
                </a:cubicBezTo>
                <a:cubicBezTo>
                  <a:pt x="2438401" y="2513463"/>
                  <a:pt x="2399732" y="1765111"/>
                  <a:pt x="2756848" y="1282890"/>
                </a:cubicBezTo>
                <a:cubicBezTo>
                  <a:pt x="3113964" y="800669"/>
                  <a:pt x="3617794" y="400334"/>
                  <a:pt x="4121624" y="0"/>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6" name="Rectangle 45"/>
          <p:cNvSpPr/>
          <p:nvPr/>
        </p:nvSpPr>
        <p:spPr>
          <a:xfrm>
            <a:off x="4339121" y="4094533"/>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7" name="Rectangle 46"/>
          <p:cNvSpPr/>
          <p:nvPr/>
        </p:nvSpPr>
        <p:spPr>
          <a:xfrm>
            <a:off x="4690244" y="3664221"/>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8" name="Rectangle 47"/>
          <p:cNvSpPr/>
          <p:nvPr/>
        </p:nvSpPr>
        <p:spPr>
          <a:xfrm>
            <a:off x="5066411" y="3413605"/>
            <a:ext cx="491319" cy="5012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9" name="Isosceles Triangle 48"/>
          <p:cNvSpPr/>
          <p:nvPr/>
        </p:nvSpPr>
        <p:spPr>
          <a:xfrm>
            <a:off x="5472343" y="2768710"/>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0" name="Isosceles Triangle 49"/>
          <p:cNvSpPr/>
          <p:nvPr/>
        </p:nvSpPr>
        <p:spPr>
          <a:xfrm>
            <a:off x="6014543" y="2091081"/>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51" name="Isosceles Triangle 50"/>
          <p:cNvSpPr/>
          <p:nvPr/>
        </p:nvSpPr>
        <p:spPr>
          <a:xfrm>
            <a:off x="6046620" y="2112338"/>
            <a:ext cx="488553" cy="614027"/>
          </a:xfrm>
          <a:prstGeom prst="triangle">
            <a:avLst>
              <a:gd name="adj" fmla="val 48429"/>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52" name="Freeform 51"/>
          <p:cNvSpPr/>
          <p:nvPr/>
        </p:nvSpPr>
        <p:spPr>
          <a:xfrm>
            <a:off x="4374947" y="2413095"/>
            <a:ext cx="2057400" cy="2026692"/>
          </a:xfrm>
          <a:custGeom>
            <a:avLst/>
            <a:gdLst>
              <a:gd name="connsiteX0" fmla="*/ 0 w 3657600"/>
              <a:gd name="connsiteY0" fmla="*/ 2702256 h 2702256"/>
              <a:gd name="connsiteX1" fmla="*/ 1419367 w 3657600"/>
              <a:gd name="connsiteY1" fmla="*/ 2238233 h 2702256"/>
              <a:gd name="connsiteX2" fmla="*/ 2347415 w 3657600"/>
              <a:gd name="connsiteY2" fmla="*/ 709683 h 2702256"/>
              <a:gd name="connsiteX3" fmla="*/ 3657600 w 3657600"/>
              <a:gd name="connsiteY3" fmla="*/ 0 h 2702256"/>
              <a:gd name="connsiteX4" fmla="*/ 3657600 w 3657600"/>
              <a:gd name="connsiteY4" fmla="*/ 0 h 270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2702256">
                <a:moveTo>
                  <a:pt x="0" y="2702256"/>
                </a:moveTo>
                <a:cubicBezTo>
                  <a:pt x="514065" y="2636292"/>
                  <a:pt x="1028131" y="2570328"/>
                  <a:pt x="1419367" y="2238233"/>
                </a:cubicBezTo>
                <a:cubicBezTo>
                  <a:pt x="1810603" y="1906138"/>
                  <a:pt x="1974376" y="1082722"/>
                  <a:pt x="2347415" y="709683"/>
                </a:cubicBezTo>
                <a:cubicBezTo>
                  <a:pt x="2720454" y="336644"/>
                  <a:pt x="3657600" y="0"/>
                  <a:pt x="3657600" y="0"/>
                </a:cubicBezTo>
                <a:lnTo>
                  <a:pt x="3657600" y="0"/>
                </a:lnTo>
              </a:path>
            </a:pathLst>
          </a:custGeom>
          <a:noFill/>
          <a:ln w="762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TextBox 53"/>
          <p:cNvSpPr txBox="1"/>
          <p:nvPr/>
        </p:nvSpPr>
        <p:spPr>
          <a:xfrm>
            <a:off x="5312071" y="1959722"/>
            <a:ext cx="748397" cy="507831"/>
          </a:xfrm>
          <a:prstGeom prst="rect">
            <a:avLst/>
          </a:prstGeom>
          <a:noFill/>
        </p:spPr>
        <p:txBody>
          <a:bodyPr wrap="square" rtlCol="0">
            <a:spAutoFit/>
          </a:bodyPr>
          <a:lstStyle/>
          <a:p>
            <a:r>
              <a:rPr lang="id-ID" sz="1350" b="1" dirty="0"/>
              <a:t>Model 1</a:t>
            </a:r>
          </a:p>
        </p:txBody>
      </p:sp>
      <p:sp>
        <p:nvSpPr>
          <p:cNvPr id="55" name="TextBox 54"/>
          <p:cNvSpPr txBox="1"/>
          <p:nvPr/>
        </p:nvSpPr>
        <p:spPr>
          <a:xfrm>
            <a:off x="6285136" y="2064445"/>
            <a:ext cx="748397" cy="507831"/>
          </a:xfrm>
          <a:prstGeom prst="rect">
            <a:avLst/>
          </a:prstGeom>
          <a:noFill/>
        </p:spPr>
        <p:txBody>
          <a:bodyPr wrap="square" rtlCol="0">
            <a:spAutoFit/>
          </a:bodyPr>
          <a:lstStyle/>
          <a:p>
            <a:r>
              <a:rPr lang="id-ID" sz="1350" b="1" dirty="0"/>
              <a:t>Model 3</a:t>
            </a:r>
          </a:p>
        </p:txBody>
      </p:sp>
      <p:sp>
        <p:nvSpPr>
          <p:cNvPr id="56" name="TextBox 55"/>
          <p:cNvSpPr txBox="1"/>
          <p:nvPr/>
        </p:nvSpPr>
        <p:spPr>
          <a:xfrm>
            <a:off x="3931657" y="2064445"/>
            <a:ext cx="748397" cy="507831"/>
          </a:xfrm>
          <a:prstGeom prst="rect">
            <a:avLst/>
          </a:prstGeom>
          <a:noFill/>
        </p:spPr>
        <p:txBody>
          <a:bodyPr wrap="square" rtlCol="0">
            <a:spAutoFit/>
          </a:bodyPr>
          <a:lstStyle/>
          <a:p>
            <a:r>
              <a:rPr lang="id-ID" sz="1350" b="1" dirty="0"/>
              <a:t>Model 2</a:t>
            </a:r>
          </a:p>
        </p:txBody>
      </p:sp>
      <p:sp>
        <p:nvSpPr>
          <p:cNvPr id="61" name="Isosceles Triangle 60"/>
          <p:cNvSpPr/>
          <p:nvPr/>
        </p:nvSpPr>
        <p:spPr>
          <a:xfrm>
            <a:off x="6535173" y="2801933"/>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2" name="Isosceles Triangle 61"/>
          <p:cNvSpPr/>
          <p:nvPr/>
        </p:nvSpPr>
        <p:spPr>
          <a:xfrm>
            <a:off x="6779449" y="2283457"/>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3" name="Isosceles Triangle 62"/>
          <p:cNvSpPr/>
          <p:nvPr/>
        </p:nvSpPr>
        <p:spPr>
          <a:xfrm>
            <a:off x="7118096" y="2202946"/>
            <a:ext cx="488553" cy="614027"/>
          </a:xfrm>
          <a:prstGeom prst="triangle">
            <a:avLst>
              <a:gd name="adj" fmla="val 48429"/>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4" name="Oval 63"/>
          <p:cNvSpPr/>
          <p:nvPr/>
        </p:nvSpPr>
        <p:spPr>
          <a:xfrm>
            <a:off x="3990370" y="4810145"/>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5" name="Oval 64"/>
          <p:cNvSpPr/>
          <p:nvPr/>
        </p:nvSpPr>
        <p:spPr>
          <a:xfrm>
            <a:off x="4590445" y="4678786"/>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6" name="Oval 65"/>
          <p:cNvSpPr/>
          <p:nvPr/>
        </p:nvSpPr>
        <p:spPr>
          <a:xfrm>
            <a:off x="5066411" y="4481462"/>
            <a:ext cx="721626" cy="491319"/>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7" name="Rectangle 66"/>
          <p:cNvSpPr/>
          <p:nvPr/>
        </p:nvSpPr>
        <p:spPr>
          <a:xfrm>
            <a:off x="5906312" y="4210213"/>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8" name="Rectangle 67"/>
          <p:cNvSpPr/>
          <p:nvPr/>
        </p:nvSpPr>
        <p:spPr>
          <a:xfrm>
            <a:off x="6257436" y="3779901"/>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9" name="Rectangle 68"/>
          <p:cNvSpPr/>
          <p:nvPr/>
        </p:nvSpPr>
        <p:spPr>
          <a:xfrm>
            <a:off x="6633603" y="3529285"/>
            <a:ext cx="491319" cy="5012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0" name="TextBox 69"/>
          <p:cNvSpPr txBox="1"/>
          <p:nvPr/>
        </p:nvSpPr>
        <p:spPr>
          <a:xfrm>
            <a:off x="5281609" y="4216889"/>
            <a:ext cx="748397" cy="507831"/>
          </a:xfrm>
          <a:prstGeom prst="rect">
            <a:avLst/>
          </a:prstGeom>
          <a:noFill/>
        </p:spPr>
        <p:txBody>
          <a:bodyPr wrap="square" rtlCol="0">
            <a:spAutoFit/>
          </a:bodyPr>
          <a:lstStyle/>
          <a:p>
            <a:r>
              <a:rPr lang="id-ID" sz="1350" b="1" dirty="0"/>
              <a:t>Model 4</a:t>
            </a:r>
          </a:p>
        </p:txBody>
      </p:sp>
      <p:sp>
        <p:nvSpPr>
          <p:cNvPr id="71" name="TextBox 70"/>
          <p:cNvSpPr txBox="1"/>
          <p:nvPr/>
        </p:nvSpPr>
        <p:spPr>
          <a:xfrm>
            <a:off x="7118097" y="3350166"/>
            <a:ext cx="748397" cy="507831"/>
          </a:xfrm>
          <a:prstGeom prst="rect">
            <a:avLst/>
          </a:prstGeom>
          <a:noFill/>
        </p:spPr>
        <p:txBody>
          <a:bodyPr wrap="square" rtlCol="0">
            <a:spAutoFit/>
          </a:bodyPr>
          <a:lstStyle/>
          <a:p>
            <a:r>
              <a:rPr lang="id-ID" sz="1350" b="1" dirty="0"/>
              <a:t>Model 5</a:t>
            </a:r>
          </a:p>
        </p:txBody>
      </p:sp>
      <p:sp>
        <p:nvSpPr>
          <p:cNvPr id="72" name="TextBox 71"/>
          <p:cNvSpPr txBox="1"/>
          <p:nvPr/>
        </p:nvSpPr>
        <p:spPr>
          <a:xfrm>
            <a:off x="7218294" y="1973836"/>
            <a:ext cx="748397" cy="507831"/>
          </a:xfrm>
          <a:prstGeom prst="rect">
            <a:avLst/>
          </a:prstGeom>
          <a:noFill/>
        </p:spPr>
        <p:txBody>
          <a:bodyPr wrap="square" rtlCol="0">
            <a:spAutoFit/>
          </a:bodyPr>
          <a:lstStyle/>
          <a:p>
            <a:r>
              <a:rPr lang="id-ID" sz="1350" b="1" dirty="0"/>
              <a:t>Model 6</a:t>
            </a:r>
          </a:p>
        </p:txBody>
      </p:sp>
      <p:sp>
        <p:nvSpPr>
          <p:cNvPr id="73" name="Freeform 72"/>
          <p:cNvSpPr/>
          <p:nvPr/>
        </p:nvSpPr>
        <p:spPr>
          <a:xfrm>
            <a:off x="4006473" y="4470495"/>
            <a:ext cx="1773356" cy="593678"/>
          </a:xfrm>
          <a:custGeom>
            <a:avLst/>
            <a:gdLst>
              <a:gd name="connsiteX0" fmla="*/ 0 w 3152633"/>
              <a:gd name="connsiteY0" fmla="*/ 791570 h 791570"/>
              <a:gd name="connsiteX1" fmla="*/ 2361063 w 3152633"/>
              <a:gd name="connsiteY1" fmla="*/ 450376 h 791570"/>
              <a:gd name="connsiteX2" fmla="*/ 3152633 w 3152633"/>
              <a:gd name="connsiteY2" fmla="*/ 0 h 791570"/>
              <a:gd name="connsiteX3" fmla="*/ 3152633 w 3152633"/>
              <a:gd name="connsiteY3" fmla="*/ 0 h 791570"/>
            </a:gdLst>
            <a:ahLst/>
            <a:cxnLst>
              <a:cxn ang="0">
                <a:pos x="connsiteX0" y="connsiteY0"/>
              </a:cxn>
              <a:cxn ang="0">
                <a:pos x="connsiteX1" y="connsiteY1"/>
              </a:cxn>
              <a:cxn ang="0">
                <a:pos x="connsiteX2" y="connsiteY2"/>
              </a:cxn>
              <a:cxn ang="0">
                <a:pos x="connsiteX3" y="connsiteY3"/>
              </a:cxn>
            </a:cxnLst>
            <a:rect l="l" t="t" r="r" b="b"/>
            <a:pathLst>
              <a:path w="3152633" h="791570">
                <a:moveTo>
                  <a:pt x="0" y="791570"/>
                </a:moveTo>
                <a:cubicBezTo>
                  <a:pt x="917812" y="686937"/>
                  <a:pt x="1835624" y="582304"/>
                  <a:pt x="2361063" y="450376"/>
                </a:cubicBezTo>
                <a:cubicBezTo>
                  <a:pt x="2886502" y="318448"/>
                  <a:pt x="3152633" y="0"/>
                  <a:pt x="3152633" y="0"/>
                </a:cubicBezTo>
                <a:lnTo>
                  <a:pt x="3152633" y="0"/>
                </a:lnTo>
              </a:path>
            </a:pathLst>
          </a:custGeom>
          <a:noFill/>
          <a:ln w="76200">
            <a:solidFill>
              <a:srgbClr val="FFC0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4" name="Freeform 73"/>
          <p:cNvSpPr/>
          <p:nvPr/>
        </p:nvSpPr>
        <p:spPr>
          <a:xfrm>
            <a:off x="5971750" y="3487856"/>
            <a:ext cx="1074761" cy="1115705"/>
          </a:xfrm>
          <a:custGeom>
            <a:avLst/>
            <a:gdLst>
              <a:gd name="connsiteX0" fmla="*/ 0 w 1910686"/>
              <a:gd name="connsiteY0" fmla="*/ 1487606 h 1487606"/>
              <a:gd name="connsiteX1" fmla="*/ 968991 w 1910686"/>
              <a:gd name="connsiteY1" fmla="*/ 559558 h 1487606"/>
              <a:gd name="connsiteX2" fmla="*/ 1910686 w 1910686"/>
              <a:gd name="connsiteY2" fmla="*/ 0 h 1487606"/>
              <a:gd name="connsiteX3" fmla="*/ 1910686 w 1910686"/>
              <a:gd name="connsiteY3" fmla="*/ 0 h 1487606"/>
            </a:gdLst>
            <a:ahLst/>
            <a:cxnLst>
              <a:cxn ang="0">
                <a:pos x="connsiteX0" y="connsiteY0"/>
              </a:cxn>
              <a:cxn ang="0">
                <a:pos x="connsiteX1" y="connsiteY1"/>
              </a:cxn>
              <a:cxn ang="0">
                <a:pos x="connsiteX2" y="connsiteY2"/>
              </a:cxn>
              <a:cxn ang="0">
                <a:pos x="connsiteX3" y="connsiteY3"/>
              </a:cxn>
            </a:cxnLst>
            <a:rect l="l" t="t" r="r" b="b"/>
            <a:pathLst>
              <a:path w="1910686" h="1487606">
                <a:moveTo>
                  <a:pt x="0" y="1487606"/>
                </a:moveTo>
                <a:cubicBezTo>
                  <a:pt x="325271" y="1147549"/>
                  <a:pt x="650543" y="807492"/>
                  <a:pt x="968991" y="559558"/>
                </a:cubicBezTo>
                <a:cubicBezTo>
                  <a:pt x="1287439" y="311624"/>
                  <a:pt x="1910686" y="0"/>
                  <a:pt x="1910686" y="0"/>
                </a:cubicBezTo>
                <a:lnTo>
                  <a:pt x="1910686" y="0"/>
                </a:lnTo>
              </a:path>
            </a:pathLst>
          </a:custGeom>
          <a:no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5" name="Freeform 74"/>
          <p:cNvSpPr/>
          <p:nvPr/>
        </p:nvSpPr>
        <p:spPr>
          <a:xfrm>
            <a:off x="6616606" y="2331209"/>
            <a:ext cx="1005669" cy="992874"/>
          </a:xfrm>
          <a:custGeom>
            <a:avLst/>
            <a:gdLst>
              <a:gd name="connsiteX0" fmla="*/ 0 w 1787856"/>
              <a:gd name="connsiteY0" fmla="*/ 1323832 h 1323832"/>
              <a:gd name="connsiteX1" fmla="*/ 477671 w 1787856"/>
              <a:gd name="connsiteY1" fmla="*/ 354841 h 1323832"/>
              <a:gd name="connsiteX2" fmla="*/ 1787856 w 1787856"/>
              <a:gd name="connsiteY2" fmla="*/ 0 h 1323832"/>
              <a:gd name="connsiteX3" fmla="*/ 1787856 w 1787856"/>
              <a:gd name="connsiteY3" fmla="*/ 0 h 1323832"/>
            </a:gdLst>
            <a:ahLst/>
            <a:cxnLst>
              <a:cxn ang="0">
                <a:pos x="connsiteX0" y="connsiteY0"/>
              </a:cxn>
              <a:cxn ang="0">
                <a:pos x="connsiteX1" y="connsiteY1"/>
              </a:cxn>
              <a:cxn ang="0">
                <a:pos x="connsiteX2" y="connsiteY2"/>
              </a:cxn>
              <a:cxn ang="0">
                <a:pos x="connsiteX3" y="connsiteY3"/>
              </a:cxn>
            </a:cxnLst>
            <a:rect l="l" t="t" r="r" b="b"/>
            <a:pathLst>
              <a:path w="1787856" h="1323832">
                <a:moveTo>
                  <a:pt x="0" y="1323832"/>
                </a:moveTo>
                <a:cubicBezTo>
                  <a:pt x="89847" y="949656"/>
                  <a:pt x="179695" y="575480"/>
                  <a:pt x="477671" y="354841"/>
                </a:cubicBezTo>
                <a:cubicBezTo>
                  <a:pt x="775647" y="134202"/>
                  <a:pt x="1787856" y="0"/>
                  <a:pt x="1787856" y="0"/>
                </a:cubicBezTo>
                <a:lnTo>
                  <a:pt x="1787856" y="0"/>
                </a:lnTo>
              </a:path>
            </a:pathLst>
          </a:custGeom>
          <a:noFill/>
          <a:ln w="762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Slide Number Placeholder 2"/>
          <p:cNvSpPr>
            <a:spLocks noGrp="1"/>
          </p:cNvSpPr>
          <p:nvPr>
            <p:ph type="sldNum" sz="quarter" idx="12"/>
          </p:nvPr>
        </p:nvSpPr>
        <p:spPr/>
        <p:txBody>
          <a:bodyPr/>
          <a:lstStyle/>
          <a:p>
            <a:fld id="{3AAAC06D-A548-4FDE-906E-3311364CCB88}" type="slidenum">
              <a:rPr lang="id-ID" smtClean="0"/>
              <a:pPr/>
              <a:t>94</a:t>
            </a:fld>
            <a:endParaRPr lang="id-ID"/>
          </a:p>
        </p:txBody>
      </p:sp>
    </p:spTree>
    <p:extLst>
      <p:ext uri="{BB962C8B-B14F-4D97-AF65-F5344CB8AC3E}">
        <p14:creationId xmlns:p14="http://schemas.microsoft.com/office/powerpoint/2010/main" val="1223124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5" grpId="0" animBg="1"/>
      <p:bldP spid="43" grpId="0" animBg="1"/>
      <p:bldP spid="44" grpId="0" animBg="1"/>
      <p:bldP spid="46" grpId="0" animBg="1"/>
      <p:bldP spid="47" grpId="0" animBg="1"/>
      <p:bldP spid="48" grpId="0" animBg="1"/>
      <p:bldP spid="49" grpId="0" animBg="1"/>
      <p:bldP spid="50" grpId="0" animBg="1"/>
      <p:bldP spid="51" grpId="0" animBg="1"/>
      <p:bldP spid="52" grpId="0" animBg="1"/>
      <p:bldP spid="54" grpId="0"/>
      <p:bldP spid="55" grpId="0"/>
      <p:bldP spid="56"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animBg="1"/>
      <p:bldP spid="74" grpId="0" animBg="1"/>
      <p:bldP spid="7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p:txBody>
          <a:bodyPr/>
          <a:lstStyle/>
          <a:p>
            <a:pPr>
              <a:defRPr/>
            </a:pPr>
            <a:fld id="{DC6291E4-D421-4FD6-82CD-AF17EBEEA808}" type="slidenum">
              <a:rPr lang="en-US"/>
              <a:pPr>
                <a:defRPr/>
              </a:pPr>
              <a:t>95</a:t>
            </a:fld>
            <a:endParaRPr lang="en-US"/>
          </a:p>
        </p:txBody>
      </p:sp>
      <p:sp>
        <p:nvSpPr>
          <p:cNvPr id="44065" name="Rectangle 1057"/>
          <p:cNvSpPr>
            <a:spLocks noChangeArrowheads="1"/>
          </p:cNvSpPr>
          <p:nvPr/>
        </p:nvSpPr>
        <p:spPr bwMode="auto">
          <a:xfrm>
            <a:off x="1771650" y="2000250"/>
            <a:ext cx="5657850" cy="3257550"/>
          </a:xfrm>
          <a:prstGeom prst="rect">
            <a:avLst/>
          </a:prstGeom>
          <a:gradFill rotWithShape="0">
            <a:gsLst>
              <a:gs pos="0">
                <a:schemeClr val="accent1">
                  <a:gamma/>
                  <a:shade val="58824"/>
                  <a:invGamma/>
                </a:schemeClr>
              </a:gs>
              <a:gs pos="100000">
                <a:schemeClr val="accent1">
                  <a:alpha val="19000"/>
                </a:schemeClr>
              </a:gs>
            </a:gsLst>
            <a:lin ang="0" scaled="1"/>
          </a:gradFill>
          <a:ln w="9525">
            <a:noFill/>
            <a:miter lim="800000"/>
            <a:headEnd/>
            <a:tailEnd/>
          </a:ln>
          <a:effectLst/>
        </p:spPr>
        <p:txBody>
          <a:bodyPr wrap="none" anchor="ctr"/>
          <a:lstStyle/>
          <a:p>
            <a:pPr eaLnBrk="0" hangingPunct="0">
              <a:defRPr/>
            </a:pPr>
            <a:endParaRPr lang="en-US" sz="1350"/>
          </a:p>
        </p:txBody>
      </p:sp>
      <p:sp>
        <p:nvSpPr>
          <p:cNvPr id="44034" name="Rectangle 1026"/>
          <p:cNvSpPr>
            <a:spLocks noChangeArrowheads="1"/>
          </p:cNvSpPr>
          <p:nvPr/>
        </p:nvSpPr>
        <p:spPr bwMode="auto">
          <a:xfrm>
            <a:off x="2114550" y="1028700"/>
            <a:ext cx="5886450" cy="714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000" b="1" dirty="0">
                <a:solidFill>
                  <a:schemeClr val="bg1"/>
                </a:solidFill>
              </a:rPr>
              <a:t>Enzyme Production</a:t>
            </a:r>
          </a:p>
        </p:txBody>
      </p:sp>
      <p:sp>
        <p:nvSpPr>
          <p:cNvPr id="44035" name="Text Box 1027"/>
          <p:cNvSpPr txBox="1">
            <a:spLocks noChangeArrowheads="1"/>
          </p:cNvSpPr>
          <p:nvPr/>
        </p:nvSpPr>
        <p:spPr bwMode="auto">
          <a:xfrm>
            <a:off x="2519363" y="4629150"/>
            <a:ext cx="1314450" cy="438582"/>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750">
                <a:solidFill>
                  <a:schemeClr val="bg1"/>
                </a:solidFill>
              </a:rPr>
              <a:t>MICROBA / PLANT SCIENCE - RESEARCH - ACTIVITIES (2007-2009)</a:t>
            </a:r>
          </a:p>
        </p:txBody>
      </p:sp>
      <p:sp>
        <p:nvSpPr>
          <p:cNvPr id="44036" name="Text Box 1028"/>
          <p:cNvSpPr txBox="1">
            <a:spLocks noChangeArrowheads="1"/>
          </p:cNvSpPr>
          <p:nvPr/>
        </p:nvSpPr>
        <p:spPr bwMode="auto">
          <a:xfrm>
            <a:off x="4445794" y="2914650"/>
            <a:ext cx="1314450" cy="323165"/>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750">
                <a:solidFill>
                  <a:schemeClr val="bg1"/>
                </a:solidFill>
              </a:rPr>
              <a:t>UTILIZATION - RESEARCH ACTIVITIES (2008-2012)</a:t>
            </a:r>
          </a:p>
        </p:txBody>
      </p:sp>
      <p:sp>
        <p:nvSpPr>
          <p:cNvPr id="44037" name="Text Box 1029"/>
          <p:cNvSpPr txBox="1">
            <a:spLocks noChangeArrowheads="1"/>
          </p:cNvSpPr>
          <p:nvPr/>
        </p:nvSpPr>
        <p:spPr bwMode="auto">
          <a:xfrm>
            <a:off x="5472113" y="2200275"/>
            <a:ext cx="1314450" cy="323165"/>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750" dirty="0">
                <a:solidFill>
                  <a:schemeClr val="bg1"/>
                </a:solidFill>
              </a:rPr>
              <a:t>MARKET - RESEARCH ACTIVITIES (20</a:t>
            </a:r>
            <a:r>
              <a:rPr lang="id-ID" sz="750" dirty="0">
                <a:solidFill>
                  <a:schemeClr val="bg1"/>
                </a:solidFill>
              </a:rPr>
              <a:t>2</a:t>
            </a:r>
            <a:r>
              <a:rPr lang="en-US" sz="750" dirty="0">
                <a:solidFill>
                  <a:schemeClr val="bg1"/>
                </a:solidFill>
              </a:rPr>
              <a:t>0)</a:t>
            </a:r>
          </a:p>
        </p:txBody>
      </p:sp>
      <p:sp>
        <p:nvSpPr>
          <p:cNvPr id="24584" name="Line 1030"/>
          <p:cNvSpPr>
            <a:spLocks noChangeShapeType="1"/>
          </p:cNvSpPr>
          <p:nvPr/>
        </p:nvSpPr>
        <p:spPr bwMode="auto">
          <a:xfrm>
            <a:off x="1771650" y="1771650"/>
            <a:ext cx="0" cy="3429000"/>
          </a:xfrm>
          <a:prstGeom prst="line">
            <a:avLst/>
          </a:prstGeom>
          <a:noFill/>
          <a:ln w="19050">
            <a:solidFill>
              <a:schemeClr val="tx1"/>
            </a:solidFill>
            <a:round/>
            <a:headEnd/>
            <a:tailEnd/>
          </a:ln>
        </p:spPr>
        <p:txBody>
          <a:bodyPr wrap="none" anchor="ctr"/>
          <a:lstStyle/>
          <a:p>
            <a:endParaRPr lang="id-ID" sz="1350"/>
          </a:p>
        </p:txBody>
      </p:sp>
      <p:sp>
        <p:nvSpPr>
          <p:cNvPr id="24585" name="Line 1031"/>
          <p:cNvSpPr>
            <a:spLocks noChangeShapeType="1"/>
          </p:cNvSpPr>
          <p:nvPr/>
        </p:nvSpPr>
        <p:spPr bwMode="auto">
          <a:xfrm>
            <a:off x="1771650" y="5200650"/>
            <a:ext cx="5657850" cy="0"/>
          </a:xfrm>
          <a:prstGeom prst="line">
            <a:avLst/>
          </a:prstGeom>
          <a:noFill/>
          <a:ln w="19050">
            <a:solidFill>
              <a:schemeClr val="tx1"/>
            </a:solidFill>
            <a:round/>
            <a:headEnd/>
            <a:tailEnd/>
          </a:ln>
        </p:spPr>
        <p:txBody>
          <a:bodyPr wrap="none" anchor="ctr"/>
          <a:lstStyle/>
          <a:p>
            <a:endParaRPr lang="id-ID" sz="1350"/>
          </a:p>
        </p:txBody>
      </p:sp>
      <p:sp>
        <p:nvSpPr>
          <p:cNvPr id="44040" name="Freeform 1032"/>
          <p:cNvSpPr>
            <a:spLocks/>
          </p:cNvSpPr>
          <p:nvPr/>
        </p:nvSpPr>
        <p:spPr bwMode="auto">
          <a:xfrm>
            <a:off x="1943100" y="2076450"/>
            <a:ext cx="4914900" cy="2724150"/>
          </a:xfrm>
          <a:custGeom>
            <a:avLst/>
            <a:gdLst>
              <a:gd name="T0" fmla="*/ 0 w 4128"/>
              <a:gd name="T1" fmla="*/ 2288 h 2288"/>
              <a:gd name="T2" fmla="*/ 1440 w 4128"/>
              <a:gd name="T3" fmla="*/ 1952 h 2288"/>
              <a:gd name="T4" fmla="*/ 2592 w 4128"/>
              <a:gd name="T5" fmla="*/ 320 h 2288"/>
              <a:gd name="T6" fmla="*/ 4128 w 4128"/>
              <a:gd name="T7" fmla="*/ 32 h 2288"/>
              <a:gd name="T8" fmla="*/ 0 60000 65536"/>
              <a:gd name="T9" fmla="*/ 0 60000 65536"/>
              <a:gd name="T10" fmla="*/ 0 60000 65536"/>
              <a:gd name="T11" fmla="*/ 0 60000 65536"/>
              <a:gd name="T12" fmla="*/ 0 w 4128"/>
              <a:gd name="T13" fmla="*/ 0 h 2288"/>
              <a:gd name="T14" fmla="*/ 4128 w 4128"/>
              <a:gd name="T15" fmla="*/ 2288 h 2288"/>
            </a:gdLst>
            <a:ahLst/>
            <a:cxnLst>
              <a:cxn ang="T8">
                <a:pos x="T0" y="T1"/>
              </a:cxn>
              <a:cxn ang="T9">
                <a:pos x="T2" y="T3"/>
              </a:cxn>
              <a:cxn ang="T10">
                <a:pos x="T4" y="T5"/>
              </a:cxn>
              <a:cxn ang="T11">
                <a:pos x="T6" y="T7"/>
              </a:cxn>
            </a:cxnLst>
            <a:rect l="T12" t="T13" r="T14" b="T15"/>
            <a:pathLst>
              <a:path w="4128" h="2288">
                <a:moveTo>
                  <a:pt x="0" y="2288"/>
                </a:moveTo>
                <a:cubicBezTo>
                  <a:pt x="504" y="2284"/>
                  <a:pt x="1008" y="2280"/>
                  <a:pt x="1440" y="1952"/>
                </a:cubicBezTo>
                <a:cubicBezTo>
                  <a:pt x="1872" y="1624"/>
                  <a:pt x="2144" y="640"/>
                  <a:pt x="2592" y="320"/>
                </a:cubicBezTo>
                <a:cubicBezTo>
                  <a:pt x="3040" y="0"/>
                  <a:pt x="3872" y="80"/>
                  <a:pt x="4128" y="32"/>
                </a:cubicBezTo>
              </a:path>
            </a:pathLst>
          </a:custGeom>
          <a:noFill/>
          <a:ln w="38100">
            <a:solidFill>
              <a:srgbClr val="000080"/>
            </a:solidFill>
            <a:prstDash val="sysDot"/>
            <a:round/>
            <a:headEnd/>
            <a:tailEnd type="stealth" w="med" len="med"/>
          </a:ln>
          <a:effectLst>
            <a:outerShdw dist="35921" dir="2700000" algn="ctr" rotWithShape="0">
              <a:schemeClr val="bg2">
                <a:alpha val="84000"/>
              </a:schemeClr>
            </a:outerShdw>
          </a:effectLst>
        </p:spPr>
        <p:txBody>
          <a:bodyPr wrap="none" anchor="ctr"/>
          <a:lstStyle/>
          <a:p>
            <a:pPr eaLnBrk="0" hangingPunct="0">
              <a:defRPr/>
            </a:pPr>
            <a:endParaRPr lang="en-US" sz="1350"/>
          </a:p>
        </p:txBody>
      </p:sp>
      <p:sp>
        <p:nvSpPr>
          <p:cNvPr id="44042" name="Text Box 1034"/>
          <p:cNvSpPr txBox="1">
            <a:spLocks noChangeArrowheads="1"/>
          </p:cNvSpPr>
          <p:nvPr/>
        </p:nvSpPr>
        <p:spPr bwMode="auto">
          <a:xfrm>
            <a:off x="3815954" y="3886200"/>
            <a:ext cx="1314450" cy="438582"/>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750">
                <a:solidFill>
                  <a:schemeClr val="bg1"/>
                </a:solidFill>
              </a:rPr>
              <a:t>PROCESSING - RESEARCH ACTIVITIES (2007-2010)</a:t>
            </a:r>
          </a:p>
        </p:txBody>
      </p:sp>
      <p:sp>
        <p:nvSpPr>
          <p:cNvPr id="24589" name="Line 1035"/>
          <p:cNvSpPr>
            <a:spLocks noChangeShapeType="1"/>
          </p:cNvSpPr>
          <p:nvPr/>
        </p:nvSpPr>
        <p:spPr bwMode="auto">
          <a:xfrm>
            <a:off x="1771650" y="4514850"/>
            <a:ext cx="5486400" cy="0"/>
          </a:xfrm>
          <a:prstGeom prst="line">
            <a:avLst/>
          </a:prstGeom>
          <a:noFill/>
          <a:ln w="9525" cap="rnd">
            <a:solidFill>
              <a:schemeClr val="tx1"/>
            </a:solidFill>
            <a:prstDash val="sysDot"/>
            <a:round/>
            <a:headEnd/>
            <a:tailEnd/>
          </a:ln>
        </p:spPr>
        <p:txBody>
          <a:bodyPr wrap="none" anchor="ctr"/>
          <a:lstStyle/>
          <a:p>
            <a:endParaRPr lang="id-ID" sz="1350"/>
          </a:p>
        </p:txBody>
      </p:sp>
      <p:sp>
        <p:nvSpPr>
          <p:cNvPr id="24590" name="Line 1036"/>
          <p:cNvSpPr>
            <a:spLocks noChangeShapeType="1"/>
          </p:cNvSpPr>
          <p:nvPr/>
        </p:nvSpPr>
        <p:spPr bwMode="auto">
          <a:xfrm>
            <a:off x="1771650" y="3886200"/>
            <a:ext cx="5486400" cy="0"/>
          </a:xfrm>
          <a:prstGeom prst="line">
            <a:avLst/>
          </a:prstGeom>
          <a:noFill/>
          <a:ln w="9525" cap="rnd">
            <a:solidFill>
              <a:schemeClr val="tx1"/>
            </a:solidFill>
            <a:prstDash val="sysDot"/>
            <a:round/>
            <a:headEnd/>
            <a:tailEnd/>
          </a:ln>
        </p:spPr>
        <p:txBody>
          <a:bodyPr wrap="none" anchor="ctr"/>
          <a:lstStyle/>
          <a:p>
            <a:endParaRPr lang="id-ID" sz="1350"/>
          </a:p>
        </p:txBody>
      </p:sp>
      <p:sp>
        <p:nvSpPr>
          <p:cNvPr id="24591" name="Line 1037"/>
          <p:cNvSpPr>
            <a:spLocks noChangeShapeType="1"/>
          </p:cNvSpPr>
          <p:nvPr/>
        </p:nvSpPr>
        <p:spPr bwMode="auto">
          <a:xfrm>
            <a:off x="1771650" y="3200400"/>
            <a:ext cx="5486400" cy="0"/>
          </a:xfrm>
          <a:prstGeom prst="line">
            <a:avLst/>
          </a:prstGeom>
          <a:noFill/>
          <a:ln w="9525" cap="rnd">
            <a:solidFill>
              <a:schemeClr val="tx1"/>
            </a:solidFill>
            <a:prstDash val="sysDot"/>
            <a:round/>
            <a:headEnd/>
            <a:tailEnd/>
          </a:ln>
        </p:spPr>
        <p:txBody>
          <a:bodyPr wrap="none" anchor="ctr"/>
          <a:lstStyle/>
          <a:p>
            <a:endParaRPr lang="id-ID" sz="1350"/>
          </a:p>
        </p:txBody>
      </p:sp>
      <p:sp>
        <p:nvSpPr>
          <p:cNvPr id="24592" name="Line 1038"/>
          <p:cNvSpPr>
            <a:spLocks noChangeShapeType="1"/>
          </p:cNvSpPr>
          <p:nvPr/>
        </p:nvSpPr>
        <p:spPr bwMode="auto">
          <a:xfrm>
            <a:off x="1771650" y="2571750"/>
            <a:ext cx="5486400" cy="0"/>
          </a:xfrm>
          <a:prstGeom prst="line">
            <a:avLst/>
          </a:prstGeom>
          <a:noFill/>
          <a:ln w="9525" cap="rnd">
            <a:solidFill>
              <a:schemeClr val="tx1"/>
            </a:solidFill>
            <a:prstDash val="sysDot"/>
            <a:round/>
            <a:headEnd/>
            <a:tailEnd/>
          </a:ln>
        </p:spPr>
        <p:txBody>
          <a:bodyPr wrap="none" anchor="ctr"/>
          <a:lstStyle/>
          <a:p>
            <a:endParaRPr lang="id-ID" sz="1350"/>
          </a:p>
        </p:txBody>
      </p:sp>
      <p:sp>
        <p:nvSpPr>
          <p:cNvPr id="24593" name="Line 1039"/>
          <p:cNvSpPr>
            <a:spLocks noChangeShapeType="1"/>
          </p:cNvSpPr>
          <p:nvPr/>
        </p:nvSpPr>
        <p:spPr bwMode="auto">
          <a:xfrm>
            <a:off x="2571750" y="2114550"/>
            <a:ext cx="0" cy="3086100"/>
          </a:xfrm>
          <a:prstGeom prst="line">
            <a:avLst/>
          </a:prstGeom>
          <a:noFill/>
          <a:ln w="9525">
            <a:solidFill>
              <a:schemeClr val="tx1"/>
            </a:solidFill>
            <a:prstDash val="sysDot"/>
            <a:round/>
            <a:headEnd/>
            <a:tailEnd/>
          </a:ln>
        </p:spPr>
        <p:txBody>
          <a:bodyPr wrap="none" anchor="ctr"/>
          <a:lstStyle/>
          <a:p>
            <a:endParaRPr lang="id-ID" sz="1350"/>
          </a:p>
        </p:txBody>
      </p:sp>
      <p:sp>
        <p:nvSpPr>
          <p:cNvPr id="24594" name="Line 1040"/>
          <p:cNvSpPr>
            <a:spLocks noChangeShapeType="1"/>
          </p:cNvSpPr>
          <p:nvPr/>
        </p:nvSpPr>
        <p:spPr bwMode="auto">
          <a:xfrm>
            <a:off x="6057900" y="2114550"/>
            <a:ext cx="0" cy="3086100"/>
          </a:xfrm>
          <a:prstGeom prst="line">
            <a:avLst/>
          </a:prstGeom>
          <a:noFill/>
          <a:ln w="9525">
            <a:solidFill>
              <a:schemeClr val="tx1"/>
            </a:solidFill>
            <a:prstDash val="sysDot"/>
            <a:round/>
            <a:headEnd/>
            <a:tailEnd/>
          </a:ln>
        </p:spPr>
        <p:txBody>
          <a:bodyPr wrap="none" anchor="ctr"/>
          <a:lstStyle/>
          <a:p>
            <a:endParaRPr lang="id-ID" sz="1350"/>
          </a:p>
        </p:txBody>
      </p:sp>
      <p:sp>
        <p:nvSpPr>
          <p:cNvPr id="24595" name="Line 1041"/>
          <p:cNvSpPr>
            <a:spLocks noChangeShapeType="1"/>
          </p:cNvSpPr>
          <p:nvPr/>
        </p:nvSpPr>
        <p:spPr bwMode="auto">
          <a:xfrm>
            <a:off x="4914900" y="2114550"/>
            <a:ext cx="0" cy="3086100"/>
          </a:xfrm>
          <a:prstGeom prst="line">
            <a:avLst/>
          </a:prstGeom>
          <a:noFill/>
          <a:ln w="9525">
            <a:solidFill>
              <a:schemeClr val="tx1"/>
            </a:solidFill>
            <a:prstDash val="sysDot"/>
            <a:round/>
            <a:headEnd/>
            <a:tailEnd/>
          </a:ln>
        </p:spPr>
        <p:txBody>
          <a:bodyPr wrap="none" anchor="ctr"/>
          <a:lstStyle/>
          <a:p>
            <a:endParaRPr lang="id-ID" sz="1350"/>
          </a:p>
        </p:txBody>
      </p:sp>
      <p:sp>
        <p:nvSpPr>
          <p:cNvPr id="44050" name="Line 1042"/>
          <p:cNvSpPr>
            <a:spLocks noChangeShapeType="1"/>
          </p:cNvSpPr>
          <p:nvPr/>
        </p:nvSpPr>
        <p:spPr bwMode="auto">
          <a:xfrm>
            <a:off x="3714750" y="2114550"/>
            <a:ext cx="0" cy="3086100"/>
          </a:xfrm>
          <a:prstGeom prst="line">
            <a:avLst/>
          </a:prstGeom>
          <a:noFill/>
          <a:ln w="9525">
            <a:solidFill>
              <a:schemeClr val="tx1"/>
            </a:solidFill>
            <a:prstDash val="sysDot"/>
            <a:round/>
            <a:headEnd/>
            <a:tailEnd/>
          </a:ln>
          <a:effectLst>
            <a:outerShdw dist="35921" dir="2700000" algn="ctr" rotWithShape="0">
              <a:schemeClr val="bg2">
                <a:alpha val="75000"/>
              </a:schemeClr>
            </a:outerShdw>
          </a:effectLst>
        </p:spPr>
        <p:txBody>
          <a:bodyPr wrap="none" anchor="ctr"/>
          <a:lstStyle/>
          <a:p>
            <a:pPr eaLnBrk="0" hangingPunct="0">
              <a:defRPr/>
            </a:pPr>
            <a:endParaRPr lang="en-US" sz="1350"/>
          </a:p>
        </p:txBody>
      </p:sp>
      <p:sp>
        <p:nvSpPr>
          <p:cNvPr id="24597" name="Text Box 1043"/>
          <p:cNvSpPr txBox="1">
            <a:spLocks noChangeArrowheads="1"/>
          </p:cNvSpPr>
          <p:nvPr/>
        </p:nvSpPr>
        <p:spPr bwMode="auto">
          <a:xfrm>
            <a:off x="1771650" y="4160045"/>
            <a:ext cx="1428750" cy="323165"/>
          </a:xfrm>
          <a:prstGeom prst="rect">
            <a:avLst/>
          </a:prstGeom>
          <a:noFill/>
          <a:ln w="9525">
            <a:noFill/>
            <a:miter lim="800000"/>
            <a:headEnd/>
            <a:tailEnd/>
          </a:ln>
        </p:spPr>
        <p:txBody>
          <a:bodyPr>
            <a:spAutoFit/>
          </a:bodyPr>
          <a:lstStyle/>
          <a:p>
            <a:pPr algn="ctr" eaLnBrk="0" hangingPunct="0">
              <a:spcBef>
                <a:spcPct val="50000"/>
              </a:spcBef>
            </a:pPr>
            <a:r>
              <a:rPr lang="en-US" sz="750">
                <a:latin typeface="Calibri" pitchFamily="34" charset="0"/>
              </a:rPr>
              <a:t>Output: proses/produk/teknologi</a:t>
            </a:r>
            <a:endParaRPr lang="en-US" sz="675">
              <a:latin typeface="Calibri" pitchFamily="34" charset="0"/>
            </a:endParaRPr>
          </a:p>
        </p:txBody>
      </p:sp>
      <p:sp>
        <p:nvSpPr>
          <p:cNvPr id="24598" name="Text Box 1044"/>
          <p:cNvSpPr txBox="1">
            <a:spLocks noChangeArrowheads="1"/>
          </p:cNvSpPr>
          <p:nvPr/>
        </p:nvSpPr>
        <p:spPr bwMode="auto">
          <a:xfrm>
            <a:off x="2914650" y="3474245"/>
            <a:ext cx="1428750" cy="323165"/>
          </a:xfrm>
          <a:prstGeom prst="rect">
            <a:avLst/>
          </a:prstGeom>
          <a:noFill/>
          <a:ln w="9525">
            <a:noFill/>
            <a:miter lim="800000"/>
            <a:headEnd/>
            <a:tailEnd/>
          </a:ln>
        </p:spPr>
        <p:txBody>
          <a:bodyPr>
            <a:spAutoFit/>
          </a:bodyPr>
          <a:lstStyle/>
          <a:p>
            <a:pPr algn="ctr" eaLnBrk="0" hangingPunct="0">
              <a:spcBef>
                <a:spcPct val="50000"/>
              </a:spcBef>
            </a:pPr>
            <a:r>
              <a:rPr lang="en-US" sz="750">
                <a:latin typeface="Calibri" pitchFamily="34" charset="0"/>
              </a:rPr>
              <a:t>Output: proses/produk/teknologi</a:t>
            </a:r>
          </a:p>
        </p:txBody>
      </p:sp>
      <p:sp>
        <p:nvSpPr>
          <p:cNvPr id="24599" name="Text Box 1045"/>
          <p:cNvSpPr txBox="1">
            <a:spLocks noChangeArrowheads="1"/>
          </p:cNvSpPr>
          <p:nvPr/>
        </p:nvSpPr>
        <p:spPr bwMode="auto">
          <a:xfrm>
            <a:off x="3371850" y="2571751"/>
            <a:ext cx="1428750" cy="323165"/>
          </a:xfrm>
          <a:prstGeom prst="rect">
            <a:avLst/>
          </a:prstGeom>
          <a:noFill/>
          <a:ln w="9525">
            <a:noFill/>
            <a:miter lim="800000"/>
            <a:headEnd/>
            <a:tailEnd/>
          </a:ln>
        </p:spPr>
        <p:txBody>
          <a:bodyPr>
            <a:spAutoFit/>
          </a:bodyPr>
          <a:lstStyle/>
          <a:p>
            <a:pPr algn="ctr" eaLnBrk="0" hangingPunct="0">
              <a:spcBef>
                <a:spcPct val="50000"/>
              </a:spcBef>
            </a:pPr>
            <a:r>
              <a:rPr lang="en-US" sz="750">
                <a:latin typeface="Calibri" pitchFamily="34" charset="0"/>
              </a:rPr>
              <a:t>Output: proses/produk/teknologi</a:t>
            </a:r>
          </a:p>
        </p:txBody>
      </p:sp>
      <p:sp>
        <p:nvSpPr>
          <p:cNvPr id="24600" name="Freeform 1046"/>
          <p:cNvSpPr>
            <a:spLocks/>
          </p:cNvSpPr>
          <p:nvPr/>
        </p:nvSpPr>
        <p:spPr bwMode="auto">
          <a:xfrm>
            <a:off x="2085975" y="4457700"/>
            <a:ext cx="542925" cy="2667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p:spPr>
        <p:txBody>
          <a:bodyPr wrap="none" anchor="ctr"/>
          <a:lstStyle/>
          <a:p>
            <a:pPr eaLnBrk="0" hangingPunct="0"/>
            <a:endParaRPr lang="id-ID" sz="1350">
              <a:latin typeface="Calibri" pitchFamily="34" charset="0"/>
            </a:endParaRPr>
          </a:p>
        </p:txBody>
      </p:sp>
      <p:sp>
        <p:nvSpPr>
          <p:cNvPr id="24601" name="Freeform 1047"/>
          <p:cNvSpPr>
            <a:spLocks/>
          </p:cNvSpPr>
          <p:nvPr/>
        </p:nvSpPr>
        <p:spPr bwMode="auto">
          <a:xfrm>
            <a:off x="3600450" y="3771900"/>
            <a:ext cx="542925" cy="2667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p:spPr>
        <p:txBody>
          <a:bodyPr wrap="none" anchor="ctr"/>
          <a:lstStyle/>
          <a:p>
            <a:pPr eaLnBrk="0" hangingPunct="0"/>
            <a:endParaRPr lang="id-ID" sz="1350">
              <a:latin typeface="Calibri" pitchFamily="34" charset="0"/>
            </a:endParaRPr>
          </a:p>
        </p:txBody>
      </p:sp>
      <p:sp>
        <p:nvSpPr>
          <p:cNvPr id="24602" name="Freeform 1048"/>
          <p:cNvSpPr>
            <a:spLocks/>
          </p:cNvSpPr>
          <p:nvPr/>
        </p:nvSpPr>
        <p:spPr bwMode="auto">
          <a:xfrm>
            <a:off x="3943350" y="2857500"/>
            <a:ext cx="542925" cy="2667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p:spPr>
        <p:txBody>
          <a:bodyPr wrap="none" anchor="ctr"/>
          <a:lstStyle/>
          <a:p>
            <a:pPr eaLnBrk="0" hangingPunct="0"/>
            <a:endParaRPr lang="id-ID" sz="1350">
              <a:latin typeface="Calibri" pitchFamily="34" charset="0"/>
            </a:endParaRPr>
          </a:p>
        </p:txBody>
      </p:sp>
      <p:sp>
        <p:nvSpPr>
          <p:cNvPr id="44057" name="Text Box 1049"/>
          <p:cNvSpPr txBox="1">
            <a:spLocks noChangeArrowheads="1"/>
          </p:cNvSpPr>
          <p:nvPr/>
        </p:nvSpPr>
        <p:spPr bwMode="auto">
          <a:xfrm>
            <a:off x="1504950" y="4651773"/>
            <a:ext cx="542925" cy="230832"/>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900"/>
              <a:t>R &amp; D</a:t>
            </a:r>
          </a:p>
        </p:txBody>
      </p:sp>
      <p:sp>
        <p:nvSpPr>
          <p:cNvPr id="44058" name="Text Box 1050"/>
          <p:cNvSpPr txBox="1">
            <a:spLocks noChangeArrowheads="1"/>
          </p:cNvSpPr>
          <p:nvPr/>
        </p:nvSpPr>
        <p:spPr bwMode="auto">
          <a:xfrm>
            <a:off x="1504950" y="3902869"/>
            <a:ext cx="1085850" cy="230832"/>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900"/>
              <a:t>TECHNOLOGY</a:t>
            </a:r>
          </a:p>
        </p:txBody>
      </p:sp>
      <p:sp>
        <p:nvSpPr>
          <p:cNvPr id="44059" name="Text Box 1051"/>
          <p:cNvSpPr txBox="1">
            <a:spLocks noChangeArrowheads="1"/>
          </p:cNvSpPr>
          <p:nvPr/>
        </p:nvSpPr>
        <p:spPr bwMode="auto">
          <a:xfrm>
            <a:off x="1493045" y="2994423"/>
            <a:ext cx="769144" cy="230832"/>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900"/>
              <a:t>PRODUCT</a:t>
            </a:r>
          </a:p>
        </p:txBody>
      </p:sp>
      <p:sp>
        <p:nvSpPr>
          <p:cNvPr id="44060" name="Text Box 1052"/>
          <p:cNvSpPr txBox="1">
            <a:spLocks noChangeArrowheads="1"/>
          </p:cNvSpPr>
          <p:nvPr/>
        </p:nvSpPr>
        <p:spPr bwMode="auto">
          <a:xfrm>
            <a:off x="1504950" y="2282429"/>
            <a:ext cx="723900" cy="230832"/>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900"/>
              <a:t>MARKET</a:t>
            </a:r>
          </a:p>
        </p:txBody>
      </p:sp>
      <p:sp>
        <p:nvSpPr>
          <p:cNvPr id="44061" name="AutoShape 1053"/>
          <p:cNvSpPr>
            <a:spLocks noChangeArrowheads="1"/>
          </p:cNvSpPr>
          <p:nvPr/>
        </p:nvSpPr>
        <p:spPr bwMode="auto">
          <a:xfrm>
            <a:off x="6909181" y="5289440"/>
            <a:ext cx="1714500" cy="1384995"/>
          </a:xfrm>
          <a:prstGeom prst="wedgeRectCallout">
            <a:avLst>
              <a:gd name="adj1" fmla="val -232427"/>
              <a:gd name="adj2" fmla="val -84301"/>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126206" indent="-126206" eaLnBrk="0" hangingPunct="0">
              <a:buFont typeface="Arial" charset="0"/>
              <a:buAutoNum type="arabicPeriod"/>
              <a:defRPr/>
            </a:pPr>
            <a:r>
              <a:rPr lang="sv-SE" sz="600"/>
              <a:t>Isolasi dan identifikasi mikroba penghasil enzim hidrolitik.</a:t>
            </a:r>
          </a:p>
          <a:p>
            <a:pPr marL="126206" indent="-126206" eaLnBrk="0" hangingPunct="0">
              <a:buFont typeface="Arial" charset="0"/>
              <a:buAutoNum type="arabicPeriod"/>
              <a:defRPr/>
            </a:pPr>
            <a:r>
              <a:rPr lang="sv-SE" sz="600"/>
              <a:t>Kloning &amp; manipulasi/karakterisasi gen</a:t>
            </a:r>
          </a:p>
          <a:p>
            <a:pPr marL="126206" indent="-126206" eaLnBrk="0" hangingPunct="0">
              <a:buFont typeface="Arial" charset="0"/>
              <a:buAutoNum type="arabicPeriod"/>
              <a:defRPr/>
            </a:pPr>
            <a:r>
              <a:rPr lang="sv-SE" sz="600"/>
              <a:t>Pengembangan sistem sel ekspresi tinggi yang cocok untuk diterapkan di industri</a:t>
            </a:r>
          </a:p>
          <a:p>
            <a:pPr marL="126206" indent="-126206" eaLnBrk="0" hangingPunct="0">
              <a:buFont typeface="Arial" charset="0"/>
              <a:buAutoNum type="arabicPeriod"/>
              <a:defRPr/>
            </a:pPr>
            <a:r>
              <a:rPr lang="sv-SE" sz="600"/>
              <a:t>Karakterisasi sumber substrat alami pada tumbuhan untuk enzim hidrolitik.</a:t>
            </a:r>
          </a:p>
          <a:p>
            <a:pPr marL="126206" indent="-126206" eaLnBrk="0" hangingPunct="0">
              <a:buFont typeface="Arial" charset="0"/>
              <a:buAutoNum type="arabicPeriod"/>
              <a:defRPr/>
            </a:pPr>
            <a:r>
              <a:rPr lang="sv-SE" sz="600"/>
              <a:t>Manipulasi./karakterisasi gen penginduksi peningkatan pembentukan substrat pada tumbuhan </a:t>
            </a:r>
            <a:endParaRPr lang="en-US" sz="600"/>
          </a:p>
        </p:txBody>
      </p:sp>
      <p:sp>
        <p:nvSpPr>
          <p:cNvPr id="44062" name="AutoShape 1054"/>
          <p:cNvSpPr>
            <a:spLocks noChangeArrowheads="1"/>
          </p:cNvSpPr>
          <p:nvPr/>
        </p:nvSpPr>
        <p:spPr bwMode="auto">
          <a:xfrm>
            <a:off x="5715000" y="3886201"/>
            <a:ext cx="1943100" cy="1200329"/>
          </a:xfrm>
          <a:prstGeom prst="wedgeRectCallout">
            <a:avLst>
              <a:gd name="adj1" fmla="val -88602"/>
              <a:gd name="adj2" fmla="val -40056"/>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126206" indent="-126206" eaLnBrk="0" hangingPunct="0">
              <a:spcBef>
                <a:spcPct val="50000"/>
              </a:spcBef>
              <a:buFont typeface="Arial" charset="0"/>
              <a:buAutoNum type="arabicPeriod"/>
              <a:defRPr/>
            </a:pPr>
            <a:r>
              <a:rPr lang="sv-SE" sz="600"/>
              <a:t>Karaterisasi sifat fisikokimia enzim-enzim khas untuk kebutuhan pasar; </a:t>
            </a:r>
          </a:p>
          <a:p>
            <a:pPr marL="126206" indent="-126206" eaLnBrk="0" hangingPunct="0">
              <a:spcBef>
                <a:spcPct val="50000"/>
              </a:spcBef>
              <a:buFont typeface="Arial" charset="0"/>
              <a:buAutoNum type="arabicPeriod"/>
              <a:defRPr/>
            </a:pPr>
            <a:r>
              <a:rPr lang="sv-SE" sz="600"/>
              <a:t>Pengembangan bahan baku produksi enzim; </a:t>
            </a:r>
          </a:p>
          <a:p>
            <a:pPr marL="126206" indent="-126206" eaLnBrk="0" hangingPunct="0">
              <a:spcBef>
                <a:spcPct val="50000"/>
              </a:spcBef>
              <a:buFont typeface="Arial" charset="0"/>
              <a:buAutoNum type="arabicPeriod"/>
              <a:defRPr/>
            </a:pPr>
            <a:r>
              <a:rPr lang="sv-SE" sz="600"/>
              <a:t>Pencarian dan pengembangan teknologi pemisahan dan pemurnian enzim; </a:t>
            </a:r>
          </a:p>
          <a:p>
            <a:pPr marL="126206" indent="-126206" eaLnBrk="0" hangingPunct="0">
              <a:spcBef>
                <a:spcPct val="50000"/>
              </a:spcBef>
              <a:buFont typeface="Arial" charset="0"/>
              <a:buAutoNum type="arabicPeriod"/>
              <a:defRPr/>
            </a:pPr>
            <a:r>
              <a:rPr lang="sv-SE" sz="600"/>
              <a:t>Pengembangan teknologi pemekatan dan penyetabilan produk enzim</a:t>
            </a:r>
          </a:p>
          <a:p>
            <a:pPr marL="126206" indent="-126206" eaLnBrk="0" hangingPunct="0">
              <a:spcBef>
                <a:spcPct val="50000"/>
              </a:spcBef>
              <a:buFont typeface="Arial" charset="0"/>
              <a:buAutoNum type="arabicPeriod"/>
              <a:defRPr/>
            </a:pPr>
            <a:r>
              <a:rPr lang="sv-SE" sz="600"/>
              <a:t>Pengembangan produksi substrat alami bagi enzim hidrolitik</a:t>
            </a:r>
            <a:endParaRPr lang="en-US" sz="600"/>
          </a:p>
        </p:txBody>
      </p:sp>
      <p:sp>
        <p:nvSpPr>
          <p:cNvPr id="44063" name="AutoShape 1055"/>
          <p:cNvSpPr>
            <a:spLocks noChangeArrowheads="1"/>
          </p:cNvSpPr>
          <p:nvPr/>
        </p:nvSpPr>
        <p:spPr bwMode="auto">
          <a:xfrm>
            <a:off x="5942410" y="2587229"/>
            <a:ext cx="1600200" cy="923330"/>
          </a:xfrm>
          <a:prstGeom prst="wedgeRectCallout">
            <a:avLst>
              <a:gd name="adj1" fmla="val -71204"/>
              <a:gd name="adj2" fmla="val 18213"/>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84535" indent="-84535" eaLnBrk="0" hangingPunct="0">
              <a:spcBef>
                <a:spcPct val="50000"/>
              </a:spcBef>
              <a:buFont typeface="Arial" charset="0"/>
              <a:buAutoNum type="arabicPeriod"/>
              <a:defRPr/>
            </a:pPr>
            <a:r>
              <a:rPr lang="sv-SE" sz="600"/>
              <a:t>Teknologi produksi enzim industri menggunakan fermentor atau bioreaktor</a:t>
            </a:r>
          </a:p>
          <a:p>
            <a:pPr marL="84535" indent="-84535" eaLnBrk="0" hangingPunct="0">
              <a:spcBef>
                <a:spcPct val="50000"/>
              </a:spcBef>
              <a:buFont typeface="Arial" charset="0"/>
              <a:buAutoNum type="arabicPeriod"/>
              <a:defRPr/>
            </a:pPr>
            <a:r>
              <a:rPr lang="sv-SE" sz="600"/>
              <a:t>Produk golongan karbohidrase </a:t>
            </a:r>
          </a:p>
          <a:p>
            <a:pPr marL="84535" indent="-84535" eaLnBrk="0" hangingPunct="0">
              <a:spcBef>
                <a:spcPct val="50000"/>
              </a:spcBef>
              <a:buFont typeface="Arial" charset="0"/>
              <a:buAutoNum type="arabicPeriod"/>
              <a:defRPr/>
            </a:pPr>
            <a:r>
              <a:rPr lang="sv-SE" sz="600"/>
              <a:t>Produk golongan protease </a:t>
            </a:r>
          </a:p>
          <a:p>
            <a:pPr marL="84535" indent="-84535" eaLnBrk="0" hangingPunct="0">
              <a:spcBef>
                <a:spcPct val="50000"/>
              </a:spcBef>
              <a:buFont typeface="Arial" charset="0"/>
              <a:buAutoNum type="arabicPeriod"/>
              <a:defRPr/>
            </a:pPr>
            <a:r>
              <a:rPr lang="sv-SE" sz="600"/>
              <a:t>Produk golongan lipase</a:t>
            </a:r>
          </a:p>
          <a:p>
            <a:pPr marL="84535" indent="-84535" eaLnBrk="0" hangingPunct="0">
              <a:spcBef>
                <a:spcPct val="50000"/>
              </a:spcBef>
              <a:buFont typeface="Arial" charset="0"/>
              <a:buAutoNum type="arabicPeriod"/>
              <a:defRPr/>
            </a:pPr>
            <a:r>
              <a:rPr lang="sv-SE" sz="600"/>
              <a:t>Teknologi produksi substrat alami</a:t>
            </a:r>
            <a:endParaRPr lang="en-US" sz="900"/>
          </a:p>
        </p:txBody>
      </p:sp>
      <p:sp>
        <p:nvSpPr>
          <p:cNvPr id="44064" name="Text Box 1056"/>
          <p:cNvSpPr txBox="1">
            <a:spLocks noChangeArrowheads="1"/>
          </p:cNvSpPr>
          <p:nvPr/>
        </p:nvSpPr>
        <p:spPr bwMode="auto">
          <a:xfrm>
            <a:off x="6516291" y="1882380"/>
            <a:ext cx="1143000" cy="323165"/>
          </a:xfrm>
          <a:prstGeom prst="rect">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eaLnBrk="0" hangingPunct="0">
              <a:spcBef>
                <a:spcPct val="50000"/>
              </a:spcBef>
              <a:defRPr/>
            </a:pPr>
            <a:r>
              <a:rPr lang="en-US" sz="750"/>
              <a:t>Produki ensim hidrolitik</a:t>
            </a:r>
          </a:p>
        </p:txBody>
      </p:sp>
      <p:pic>
        <p:nvPicPr>
          <p:cNvPr id="24611" name="Picture 1059" descr="images"/>
          <p:cNvPicPr>
            <a:picLocks noChangeAspect="1" noChangeArrowheads="1"/>
          </p:cNvPicPr>
          <p:nvPr/>
        </p:nvPicPr>
        <p:blipFill>
          <a:blip r:embed="rId3"/>
          <a:srcRect/>
          <a:stretch>
            <a:fillRect/>
          </a:stretch>
        </p:blipFill>
        <p:spPr bwMode="auto">
          <a:xfrm>
            <a:off x="1143000" y="971550"/>
            <a:ext cx="914400" cy="914400"/>
          </a:xfrm>
          <a:prstGeom prst="rect">
            <a:avLst/>
          </a:prstGeom>
          <a:noFill/>
          <a:ln w="9525">
            <a:noFill/>
            <a:miter lim="800000"/>
            <a:headEnd/>
            <a:tailEnd/>
          </a:ln>
        </p:spPr>
      </p:pic>
      <p:sp>
        <p:nvSpPr>
          <p:cNvPr id="36" name="Text Box 1033"/>
          <p:cNvSpPr txBox="1">
            <a:spLocks noChangeArrowheads="1"/>
          </p:cNvSpPr>
          <p:nvPr/>
        </p:nvSpPr>
        <p:spPr bwMode="auto">
          <a:xfrm>
            <a:off x="6715125" y="2021102"/>
            <a:ext cx="771525" cy="230832"/>
          </a:xfrm>
          <a:prstGeom prst="rect">
            <a:avLst/>
          </a:prstGeom>
          <a:noFill/>
          <a:ln w="9525">
            <a:noFill/>
            <a:miter lim="800000"/>
            <a:headEnd/>
            <a:tailEnd/>
          </a:ln>
        </p:spPr>
        <p:txBody>
          <a:bodyPr wrap="square">
            <a:spAutoFit/>
          </a:bodyPr>
          <a:lstStyle/>
          <a:p>
            <a:pPr algn="ctr" eaLnBrk="0" hangingPunct="0">
              <a:spcBef>
                <a:spcPct val="50000"/>
              </a:spcBef>
            </a:pPr>
            <a:r>
              <a:rPr lang="en-US" sz="900" dirty="0">
                <a:latin typeface="Calibri" pitchFamily="34" charset="0"/>
              </a:rPr>
              <a:t>(20</a:t>
            </a:r>
            <a:r>
              <a:rPr lang="id-ID" sz="900" dirty="0">
                <a:latin typeface="Calibri" pitchFamily="34" charset="0"/>
              </a:rPr>
              <a:t>25</a:t>
            </a:r>
            <a:r>
              <a:rPr lang="en-US" sz="900" dirty="0">
                <a:latin typeface="Calibri" pitchFamily="34" charset="0"/>
              </a:rPr>
              <a:t>)</a:t>
            </a:r>
          </a:p>
        </p:txBody>
      </p:sp>
      <p:sp>
        <p:nvSpPr>
          <p:cNvPr id="37" name="TextBox 36"/>
          <p:cNvSpPr txBox="1"/>
          <p:nvPr/>
        </p:nvSpPr>
        <p:spPr>
          <a:xfrm>
            <a:off x="2078935" y="5294887"/>
            <a:ext cx="3909326" cy="338554"/>
          </a:xfrm>
          <a:prstGeom prst="rect">
            <a:avLst/>
          </a:prstGeom>
          <a:noFill/>
        </p:spPr>
        <p:txBody>
          <a:bodyPr wrap="square" rtlCol="0">
            <a:spAutoFit/>
          </a:bodyPr>
          <a:lstStyle/>
          <a:p>
            <a:r>
              <a:rPr lang="id-ID" sz="1600" b="1" dirty="0">
                <a:solidFill>
                  <a:srgbClr val="FF0000"/>
                </a:solidFill>
              </a:rPr>
              <a:t>TAHUN (Multi </a:t>
            </a:r>
            <a:r>
              <a:rPr lang="id-ID" sz="1600" b="1" dirty="0" smtClean="0">
                <a:solidFill>
                  <a:srgbClr val="FF0000"/>
                </a:solidFill>
              </a:rPr>
              <a:t>Tahun</a:t>
            </a:r>
            <a:r>
              <a:rPr lang="en-ID" sz="1600" b="1" dirty="0" smtClean="0">
                <a:solidFill>
                  <a:srgbClr val="FF0000"/>
                </a:solidFill>
              </a:rPr>
              <a:t> 2008 - 2025</a:t>
            </a:r>
            <a:r>
              <a:rPr lang="id-ID" sz="1600" b="1" dirty="0" smtClean="0">
                <a:solidFill>
                  <a:srgbClr val="FF0000"/>
                </a:solidFill>
              </a:rPr>
              <a:t>)</a:t>
            </a:r>
            <a:endParaRPr lang="id-ID" sz="1600" b="1" dirty="0">
              <a:solidFill>
                <a:srgbClr val="FF0000"/>
              </a:solidFill>
            </a:endParaRPr>
          </a:p>
        </p:txBody>
      </p:sp>
      <p:sp>
        <p:nvSpPr>
          <p:cNvPr id="39" name="TextBox 38"/>
          <p:cNvSpPr txBox="1"/>
          <p:nvPr/>
        </p:nvSpPr>
        <p:spPr>
          <a:xfrm rot="16200000">
            <a:off x="66890" y="3348025"/>
            <a:ext cx="2331843" cy="338554"/>
          </a:xfrm>
          <a:prstGeom prst="rect">
            <a:avLst/>
          </a:prstGeom>
          <a:noFill/>
        </p:spPr>
        <p:txBody>
          <a:bodyPr wrap="square" rtlCol="0">
            <a:spAutoFit/>
          </a:bodyPr>
          <a:lstStyle/>
          <a:p>
            <a:r>
              <a:rPr lang="en-ID" sz="1600" b="1" dirty="0" smtClean="0">
                <a:solidFill>
                  <a:srgbClr val="FF0000"/>
                </a:solidFill>
              </a:rPr>
              <a:t>TAHAPAN PENELITIAN</a:t>
            </a:r>
            <a:endParaRPr lang="id-ID" sz="1600" b="1" dirty="0">
              <a:solidFill>
                <a:srgbClr val="FF0000"/>
              </a:solidFill>
            </a:endParaRPr>
          </a:p>
        </p:txBody>
      </p:sp>
    </p:spTree>
    <p:extLst>
      <p:ext uri="{BB962C8B-B14F-4D97-AF65-F5344CB8AC3E}">
        <p14:creationId xmlns:p14="http://schemas.microsoft.com/office/powerpoint/2010/main" val="339128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5900" y="914400"/>
            <a:ext cx="6172200" cy="857250"/>
          </a:xfrm>
          <a:prstGeom prst="rect">
            <a:avLst/>
          </a:prstGeom>
        </p:spPr>
        <p:txBody>
          <a:bodyPr/>
          <a:lstStyle/>
          <a:p>
            <a:pPr algn="ctr">
              <a:spcBef>
                <a:spcPct val="0"/>
              </a:spcBef>
              <a:defRPr/>
            </a:pPr>
            <a:r>
              <a:rPr lang="en-US" sz="3300" dirty="0">
                <a:latin typeface="+mj-lt"/>
                <a:ea typeface="+mj-ea"/>
                <a:cs typeface="+mj-cs"/>
              </a:rPr>
              <a:t>Road Map</a:t>
            </a:r>
            <a:r>
              <a:rPr lang="id-ID" sz="3300" dirty="0">
                <a:latin typeface="+mj-lt"/>
                <a:ea typeface="+mj-ea"/>
                <a:cs typeface="+mj-cs"/>
              </a:rPr>
              <a:t> Inulin</a:t>
            </a:r>
            <a:endParaRPr lang="en-US" sz="3300" dirty="0">
              <a:latin typeface="+mj-lt"/>
              <a:ea typeface="+mj-ea"/>
              <a:cs typeface="+mj-cs"/>
            </a:endParaRPr>
          </a:p>
        </p:txBody>
      </p:sp>
      <p:graphicFrame>
        <p:nvGraphicFramePr>
          <p:cNvPr id="3" name="Diagram 2"/>
          <p:cNvGraphicFramePr/>
          <p:nvPr/>
        </p:nvGraphicFramePr>
        <p:xfrm>
          <a:off x="1828800" y="1943100"/>
          <a:ext cx="5600700" cy="3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5"/>
          <p:cNvSpPr>
            <a:spLocks noChangeArrowheads="1"/>
          </p:cNvSpPr>
          <p:nvPr/>
        </p:nvSpPr>
        <p:spPr bwMode="auto">
          <a:xfrm>
            <a:off x="1874616" y="2000251"/>
            <a:ext cx="1600200" cy="914400"/>
          </a:xfrm>
          <a:prstGeom prst="rect">
            <a:avLst/>
          </a:prstGeom>
          <a:solidFill>
            <a:schemeClr val="bg1"/>
          </a:solidFill>
          <a:ln w="9525">
            <a:solidFill>
              <a:srgbClr val="FFFF00"/>
            </a:solid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1200" dirty="0">
                <a:latin typeface="Calibri" pitchFamily="34" charset="0"/>
              </a:rPr>
              <a:t>Road Map </a:t>
            </a:r>
            <a:r>
              <a:rPr lang="en-US" sz="1200" dirty="0" err="1">
                <a:latin typeface="Calibri" pitchFamily="34" charset="0"/>
              </a:rPr>
              <a:t>Penelitian</a:t>
            </a:r>
            <a:r>
              <a:rPr lang="en-US" sz="1200" dirty="0">
                <a:latin typeface="Calibri" pitchFamily="34" charset="0"/>
              </a:rPr>
              <a:t> </a:t>
            </a:r>
            <a:r>
              <a:rPr lang="en-US" sz="1200" dirty="0" err="1">
                <a:latin typeface="Calibri" pitchFamily="34" charset="0"/>
              </a:rPr>
              <a:t>Senyawa</a:t>
            </a:r>
            <a:r>
              <a:rPr lang="en-US" sz="1200" dirty="0">
                <a:latin typeface="Calibri" pitchFamily="34" charset="0"/>
              </a:rPr>
              <a:t> </a:t>
            </a:r>
            <a:r>
              <a:rPr lang="en-US" sz="1200" dirty="0" err="1">
                <a:latin typeface="Calibri" pitchFamily="34" charset="0"/>
              </a:rPr>
              <a:t>Metabolit</a:t>
            </a:r>
            <a:r>
              <a:rPr lang="en-US" sz="1200" dirty="0">
                <a:latin typeface="Calibri" pitchFamily="34" charset="0"/>
              </a:rPr>
              <a:t> </a:t>
            </a:r>
            <a:r>
              <a:rPr lang="en-US" sz="1200" dirty="0" err="1">
                <a:latin typeface="Calibri" pitchFamily="34" charset="0"/>
              </a:rPr>
              <a:t>Sekunder</a:t>
            </a:r>
            <a:r>
              <a:rPr lang="en-US" sz="1200" dirty="0">
                <a:latin typeface="Calibri" pitchFamily="34" charset="0"/>
              </a:rPr>
              <a:t> </a:t>
            </a:r>
            <a:r>
              <a:rPr lang="en-US" sz="1200" dirty="0" err="1">
                <a:latin typeface="Calibri" pitchFamily="34" charset="0"/>
              </a:rPr>
              <a:t>dari</a:t>
            </a:r>
            <a:r>
              <a:rPr lang="en-US" sz="1200" dirty="0">
                <a:latin typeface="Calibri" pitchFamily="34" charset="0"/>
              </a:rPr>
              <a:t> </a:t>
            </a:r>
            <a:r>
              <a:rPr lang="en-US" sz="1200" dirty="0" err="1">
                <a:latin typeface="Calibri" pitchFamily="34" charset="0"/>
              </a:rPr>
              <a:t>pada</a:t>
            </a:r>
            <a:r>
              <a:rPr lang="en-US" sz="1200" dirty="0">
                <a:latin typeface="Calibri" pitchFamily="34" charset="0"/>
              </a:rPr>
              <a:t> </a:t>
            </a:r>
            <a:r>
              <a:rPr lang="en-US" sz="1200" dirty="0" err="1">
                <a:latin typeface="Calibri" pitchFamily="34" charset="0"/>
              </a:rPr>
              <a:t>Tanaman</a:t>
            </a:r>
            <a:r>
              <a:rPr lang="en-US" sz="1200" dirty="0">
                <a:latin typeface="Calibri" pitchFamily="34" charset="0"/>
              </a:rPr>
              <a:t> Dahlia</a:t>
            </a:r>
            <a:endParaRPr lang="en-US" sz="1200" dirty="0">
              <a:latin typeface="Arial" pitchFamily="34" charset="0"/>
            </a:endParaRPr>
          </a:p>
        </p:txBody>
      </p:sp>
      <p:sp>
        <p:nvSpPr>
          <p:cNvPr id="5" name="Rectangle 16"/>
          <p:cNvSpPr>
            <a:spLocks noChangeArrowheads="1"/>
          </p:cNvSpPr>
          <p:nvPr/>
        </p:nvSpPr>
        <p:spPr bwMode="auto">
          <a:xfrm>
            <a:off x="5029201" y="4857751"/>
            <a:ext cx="2674144" cy="650081"/>
          </a:xfrm>
          <a:prstGeom prst="rect">
            <a:avLst/>
          </a:prstGeom>
          <a:solidFill>
            <a:srgbClr val="C00000"/>
          </a:solidFill>
          <a:ln w="9525">
            <a:solidFill>
              <a:srgbClr val="C6D9F1"/>
            </a:solid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1200" dirty="0" err="1">
                <a:latin typeface="Calibri" pitchFamily="34" charset="0"/>
              </a:rPr>
              <a:t>Raod</a:t>
            </a:r>
            <a:r>
              <a:rPr lang="en-US" sz="1200" dirty="0">
                <a:latin typeface="Calibri" pitchFamily="34" charset="0"/>
              </a:rPr>
              <a:t> Map </a:t>
            </a:r>
            <a:r>
              <a:rPr lang="en-US" sz="1200" dirty="0" err="1">
                <a:latin typeface="Calibri" pitchFamily="34" charset="0"/>
              </a:rPr>
              <a:t>Penelitian</a:t>
            </a:r>
            <a:r>
              <a:rPr lang="en-US" sz="1200" dirty="0">
                <a:latin typeface="Calibri" pitchFamily="34" charset="0"/>
              </a:rPr>
              <a:t> </a:t>
            </a:r>
            <a:r>
              <a:rPr lang="en-US" sz="1200" dirty="0" err="1">
                <a:latin typeface="Calibri" pitchFamily="34" charset="0"/>
              </a:rPr>
              <a:t>Senyawa</a:t>
            </a:r>
            <a:r>
              <a:rPr lang="en-US" sz="1200" dirty="0">
                <a:latin typeface="Calibri" pitchFamily="34" charset="0"/>
              </a:rPr>
              <a:t> </a:t>
            </a:r>
            <a:r>
              <a:rPr lang="en-US" sz="1200" dirty="0" err="1">
                <a:latin typeface="Calibri" pitchFamily="34" charset="0"/>
              </a:rPr>
              <a:t>Metabolit</a:t>
            </a:r>
            <a:r>
              <a:rPr lang="en-US" sz="1200" dirty="0">
                <a:latin typeface="Calibri" pitchFamily="34" charset="0"/>
              </a:rPr>
              <a:t> </a:t>
            </a:r>
            <a:r>
              <a:rPr lang="en-US" sz="1200" dirty="0" err="1">
                <a:latin typeface="Calibri" pitchFamily="34" charset="0"/>
              </a:rPr>
              <a:t>Sekunder</a:t>
            </a:r>
            <a:r>
              <a:rPr lang="en-US" sz="1200" dirty="0">
                <a:latin typeface="Calibri" pitchFamily="34" charset="0"/>
              </a:rPr>
              <a:t> </a:t>
            </a:r>
            <a:r>
              <a:rPr lang="en-US" sz="1200" dirty="0" err="1">
                <a:latin typeface="Calibri" pitchFamily="34" charset="0"/>
              </a:rPr>
              <a:t>dari</a:t>
            </a:r>
            <a:r>
              <a:rPr lang="en-US" sz="1200" dirty="0">
                <a:latin typeface="Calibri" pitchFamily="34" charset="0"/>
              </a:rPr>
              <a:t> </a:t>
            </a:r>
            <a:r>
              <a:rPr lang="en-US" sz="1200" dirty="0" err="1">
                <a:latin typeface="Calibri" pitchFamily="34" charset="0"/>
              </a:rPr>
              <a:t>Mikroorganisme</a:t>
            </a:r>
            <a:r>
              <a:rPr lang="en-US" sz="1200" dirty="0">
                <a:latin typeface="Calibri" pitchFamily="34" charset="0"/>
              </a:rPr>
              <a:t>  </a:t>
            </a:r>
            <a:r>
              <a:rPr lang="en-US" sz="1200" dirty="0" err="1">
                <a:latin typeface="Calibri" pitchFamily="34" charset="0"/>
              </a:rPr>
              <a:t>Endofitik</a:t>
            </a:r>
            <a:r>
              <a:rPr lang="en-US" sz="1200" dirty="0">
                <a:latin typeface="Calibri" pitchFamily="34" charset="0"/>
              </a:rPr>
              <a:t> </a:t>
            </a:r>
            <a:r>
              <a:rPr lang="en-US" sz="1200" dirty="0" err="1">
                <a:latin typeface="Calibri" pitchFamily="34" charset="0"/>
              </a:rPr>
              <a:t>pada</a:t>
            </a:r>
            <a:r>
              <a:rPr lang="en-US" sz="1200" dirty="0">
                <a:latin typeface="Calibri" pitchFamily="34" charset="0"/>
              </a:rPr>
              <a:t> </a:t>
            </a:r>
            <a:r>
              <a:rPr lang="en-US" sz="1200" dirty="0" err="1">
                <a:latin typeface="Calibri" pitchFamily="34" charset="0"/>
              </a:rPr>
              <a:t>Tanaman</a:t>
            </a:r>
            <a:r>
              <a:rPr lang="en-US" sz="1200" dirty="0">
                <a:latin typeface="Calibri" pitchFamily="34" charset="0"/>
              </a:rPr>
              <a:t> Dahlia</a:t>
            </a:r>
            <a:endParaRPr lang="en-US" sz="1200" dirty="0">
              <a:latin typeface="Arial" pitchFamily="34" charset="0"/>
            </a:endParaRPr>
          </a:p>
        </p:txBody>
      </p:sp>
      <p:sp>
        <p:nvSpPr>
          <p:cNvPr id="6" name="Oval 5"/>
          <p:cNvSpPr/>
          <p:nvPr/>
        </p:nvSpPr>
        <p:spPr>
          <a:xfrm>
            <a:off x="5600700" y="2743201"/>
            <a:ext cx="514350" cy="5524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6800850" y="2457451"/>
            <a:ext cx="685800" cy="6667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17"/>
          <p:cNvSpPr>
            <a:spLocks noChangeArrowheads="1"/>
          </p:cNvSpPr>
          <p:nvPr/>
        </p:nvSpPr>
        <p:spPr bwMode="auto">
          <a:xfrm>
            <a:off x="5772150" y="3394472"/>
            <a:ext cx="800100" cy="447675"/>
          </a:xfrm>
          <a:prstGeom prst="rect">
            <a:avLst/>
          </a:prstGeom>
          <a:solidFill>
            <a:srgbClr val="FFFFFF">
              <a:alpha val="0"/>
            </a:srgbClr>
          </a:solid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900" dirty="0">
                <a:latin typeface="Calibri" pitchFamily="34" charset="0"/>
              </a:rPr>
              <a:t>2021-2025 : </a:t>
            </a:r>
            <a:r>
              <a:rPr lang="en-US" sz="900" dirty="0" err="1">
                <a:latin typeface="Calibri" pitchFamily="34" charset="0"/>
              </a:rPr>
              <a:t>Uji</a:t>
            </a:r>
            <a:r>
              <a:rPr lang="en-US" sz="900" dirty="0">
                <a:latin typeface="Calibri" pitchFamily="34" charset="0"/>
              </a:rPr>
              <a:t> </a:t>
            </a:r>
            <a:r>
              <a:rPr lang="en-US" sz="900" dirty="0" err="1">
                <a:latin typeface="Calibri" pitchFamily="34" charset="0"/>
              </a:rPr>
              <a:t>Preklinis</a:t>
            </a:r>
            <a:r>
              <a:rPr lang="en-US" sz="900" dirty="0">
                <a:latin typeface="Calibri" pitchFamily="34" charset="0"/>
              </a:rPr>
              <a:t> &amp; </a:t>
            </a:r>
            <a:r>
              <a:rPr lang="en-US" sz="900" dirty="0" err="1">
                <a:latin typeface="Calibri" pitchFamily="34" charset="0"/>
              </a:rPr>
              <a:t>Uji</a:t>
            </a:r>
            <a:r>
              <a:rPr lang="en-US" sz="900" dirty="0">
                <a:latin typeface="Calibri" pitchFamily="34" charset="0"/>
              </a:rPr>
              <a:t> </a:t>
            </a:r>
            <a:r>
              <a:rPr lang="en-US" sz="900" dirty="0" err="1">
                <a:latin typeface="Calibri" pitchFamily="34" charset="0"/>
              </a:rPr>
              <a:t>klinis</a:t>
            </a:r>
            <a:endParaRPr lang="en-US" sz="900" dirty="0">
              <a:latin typeface="Arial" pitchFamily="34" charset="0"/>
            </a:endParaRPr>
          </a:p>
        </p:txBody>
      </p:sp>
      <p:sp>
        <p:nvSpPr>
          <p:cNvPr id="9" name="Rectangle 18"/>
          <p:cNvSpPr>
            <a:spLocks noChangeArrowheads="1"/>
          </p:cNvSpPr>
          <p:nvPr/>
        </p:nvSpPr>
        <p:spPr bwMode="auto">
          <a:xfrm>
            <a:off x="6858001" y="3267075"/>
            <a:ext cx="971550" cy="447675"/>
          </a:xfrm>
          <a:prstGeom prst="rect">
            <a:avLst/>
          </a:prstGeom>
          <a:solidFill>
            <a:srgbClr val="FFFFFF">
              <a:alpha val="0"/>
            </a:srgbClr>
          </a:solid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900" dirty="0">
                <a:latin typeface="Calibri" pitchFamily="34" charset="0"/>
              </a:rPr>
              <a:t>2025- : </a:t>
            </a:r>
            <a:r>
              <a:rPr lang="en-US" sz="900" dirty="0" err="1">
                <a:latin typeface="Calibri" pitchFamily="34" charset="0"/>
              </a:rPr>
              <a:t>Produksi</a:t>
            </a:r>
            <a:r>
              <a:rPr lang="en-US" sz="900" dirty="0">
                <a:latin typeface="Calibri" pitchFamily="34" charset="0"/>
              </a:rPr>
              <a:t> </a:t>
            </a:r>
            <a:r>
              <a:rPr lang="en-US" sz="900" dirty="0" err="1">
                <a:latin typeface="Calibri" pitchFamily="34" charset="0"/>
              </a:rPr>
              <a:t>Senyawa</a:t>
            </a:r>
            <a:r>
              <a:rPr lang="en-US" sz="900" dirty="0">
                <a:latin typeface="Calibri" pitchFamily="34" charset="0"/>
              </a:rPr>
              <a:t> </a:t>
            </a:r>
            <a:r>
              <a:rPr lang="en-US" sz="900" dirty="0" err="1">
                <a:latin typeface="Calibri" pitchFamily="34" charset="0"/>
              </a:rPr>
              <a:t>Obat</a:t>
            </a:r>
            <a:endParaRPr lang="en-US" sz="900" dirty="0">
              <a:latin typeface="Arial" pitchFamily="34" charset="0"/>
            </a:endParaRPr>
          </a:p>
        </p:txBody>
      </p:sp>
      <p:sp>
        <p:nvSpPr>
          <p:cNvPr id="10" name="Rectangle 18"/>
          <p:cNvSpPr>
            <a:spLocks noChangeArrowheads="1"/>
          </p:cNvSpPr>
          <p:nvPr/>
        </p:nvSpPr>
        <p:spPr bwMode="auto">
          <a:xfrm>
            <a:off x="1143001" y="4124325"/>
            <a:ext cx="948928" cy="447675"/>
          </a:xfrm>
          <a:prstGeom prst="rect">
            <a:avLst/>
          </a:prstGeom>
          <a:solidFill>
            <a:srgbClr val="FFFFFF">
              <a:alpha val="0"/>
            </a:srgbClr>
          </a:solid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900" dirty="0">
                <a:latin typeface="Calibri" pitchFamily="34" charset="0"/>
              </a:rPr>
              <a:t>2007 : </a:t>
            </a:r>
            <a:r>
              <a:rPr lang="en-US" sz="900" dirty="0" err="1">
                <a:latin typeface="Calibri" pitchFamily="34" charset="0"/>
              </a:rPr>
              <a:t>Eksplorasi</a:t>
            </a:r>
            <a:r>
              <a:rPr lang="en-US" sz="900" dirty="0">
                <a:latin typeface="Calibri" pitchFamily="34" charset="0"/>
              </a:rPr>
              <a:t> </a:t>
            </a:r>
            <a:r>
              <a:rPr lang="en-US" sz="900" dirty="0" err="1">
                <a:latin typeface="Calibri" pitchFamily="34" charset="0"/>
              </a:rPr>
              <a:t>kandungan</a:t>
            </a:r>
            <a:r>
              <a:rPr lang="en-US" sz="900" dirty="0">
                <a:latin typeface="Calibri" pitchFamily="34" charset="0"/>
              </a:rPr>
              <a:t> </a:t>
            </a:r>
            <a:r>
              <a:rPr lang="en-US" sz="900" dirty="0" err="1">
                <a:latin typeface="Calibri" pitchFamily="34" charset="0"/>
              </a:rPr>
              <a:t>kimia</a:t>
            </a:r>
            <a:r>
              <a:rPr lang="en-US" sz="900" dirty="0">
                <a:latin typeface="Calibri" pitchFamily="34" charset="0"/>
              </a:rPr>
              <a:t>  </a:t>
            </a:r>
            <a:r>
              <a:rPr lang="en-US" sz="900" dirty="0" err="1">
                <a:latin typeface="Calibri" pitchFamily="34" charset="0"/>
              </a:rPr>
              <a:t>tanaman</a:t>
            </a:r>
            <a:r>
              <a:rPr lang="en-US" sz="900" dirty="0">
                <a:latin typeface="Calibri" pitchFamily="34" charset="0"/>
              </a:rPr>
              <a:t> Dahlia</a:t>
            </a:r>
            <a:endParaRPr lang="en-US" sz="900" dirty="0">
              <a:latin typeface="Arial" pitchFamily="34" charset="0"/>
            </a:endParaRPr>
          </a:p>
        </p:txBody>
      </p:sp>
      <p:cxnSp>
        <p:nvCxnSpPr>
          <p:cNvPr id="11" name="Straight Connector 10"/>
          <p:cNvCxnSpPr/>
          <p:nvPr/>
        </p:nvCxnSpPr>
        <p:spPr>
          <a:xfrm rot="5400000">
            <a:off x="1085254" y="3543300"/>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926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id-ID" dirty="0" smtClean="0">
                <a:solidFill>
                  <a:srgbClr val="FF0000"/>
                </a:solidFill>
              </a:rPr>
              <a:t>Apa itu Peta Jalan Penelitian</a:t>
            </a:r>
            <a:endParaRPr lang="id-ID" dirty="0">
              <a:solidFill>
                <a:srgbClr val="FF0000"/>
              </a:solidFill>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id-ID" sz="2000" dirty="0"/>
              <a:t>Mile stones kegiatan penelitian dalam ruang </a:t>
            </a:r>
            <a:r>
              <a:rPr lang="id-ID" sz="2000" b="1" dirty="0"/>
              <a:t>waktu tertentu (5-20 tahun)</a:t>
            </a:r>
            <a:r>
              <a:rPr lang="id-ID" sz="2000" dirty="0"/>
              <a:t> yang dilakukan oleh peneliti (monodisiplin) dan atau kelompok peneliti baik secara multidispliner atau intra/inter disiplin atau industri R&amp;D . </a:t>
            </a:r>
          </a:p>
          <a:p>
            <a:pPr marL="457200" indent="-457200" algn="just">
              <a:buFont typeface="+mj-lt"/>
              <a:buAutoNum type="arabicPeriod"/>
            </a:pPr>
            <a:r>
              <a:rPr lang="id-ID" sz="2000" dirty="0"/>
              <a:t>peta jalan dapat berupa : peta jalan R&amp;D (Research &amp; pengembangan), peta jalan teknologi dan peta jalan produk. </a:t>
            </a:r>
          </a:p>
          <a:p>
            <a:pPr marL="457200" indent="-457200" algn="just">
              <a:buFont typeface="+mj-lt"/>
              <a:buAutoNum type="arabicPeriod"/>
            </a:pPr>
            <a:r>
              <a:rPr lang="id-ID" sz="2000" dirty="0"/>
              <a:t>Satu peta jalan penelitian </a:t>
            </a:r>
            <a:r>
              <a:rPr lang="id-ID" sz="2000" b="1" dirty="0"/>
              <a:t>dapat </a:t>
            </a:r>
            <a:r>
              <a:rPr lang="id-ID" sz="2000" dirty="0"/>
              <a:t>mencakup 3 bagian sekaligus : riset dasar (R&amp;D), riset terapan (Teknologi) dan riset pengembangan (produk). </a:t>
            </a:r>
          </a:p>
          <a:p>
            <a:pPr marL="457200" indent="-457200" algn="just">
              <a:buFont typeface="+mj-lt"/>
              <a:buAutoNum type="arabicPeriod"/>
            </a:pPr>
            <a:r>
              <a:rPr lang="id-ID" sz="2000" dirty="0"/>
              <a:t>peta jalan sebaiknya ditampilkan sebagai </a:t>
            </a:r>
            <a:r>
              <a:rPr lang="id-ID" sz="2000" b="1" dirty="0"/>
              <a:t>bentuk grafik </a:t>
            </a:r>
            <a:r>
              <a:rPr lang="id-ID" sz="2000" dirty="0"/>
              <a:t>(sumbu x sebagai waktu, dan sumbu y (sumbu kegiatan penelitian) atau </a:t>
            </a:r>
            <a:r>
              <a:rPr lang="id-ID" sz="2000" b="1" dirty="0"/>
              <a:t>diagram fishbone</a:t>
            </a:r>
            <a:r>
              <a:rPr lang="id-ID" sz="2000" dirty="0"/>
              <a:t>. Atau </a:t>
            </a:r>
            <a:r>
              <a:rPr lang="id-ID" sz="2000" b="1" dirty="0"/>
              <a:t>bentuk lain diagram</a:t>
            </a:r>
            <a:r>
              <a:rPr lang="id-ID" sz="2000" dirty="0"/>
              <a:t>, dengan tujuan untuk memudahkan dalam visualisasi peta jalan</a:t>
            </a:r>
          </a:p>
          <a:p>
            <a:pPr marL="457200" indent="-457200">
              <a:buFont typeface="+mj-lt"/>
              <a:buAutoNum type="arabicPeriod"/>
            </a:pPr>
            <a:r>
              <a:rPr lang="id-ID" sz="2000" dirty="0"/>
              <a:t>peta jalan penelitian </a:t>
            </a:r>
            <a:r>
              <a:rPr lang="id-ID" sz="2000" b="1" dirty="0"/>
              <a:t>bukan </a:t>
            </a:r>
            <a:r>
              <a:rPr lang="id-ID" sz="2000" dirty="0"/>
              <a:t>alur penelitian atau metoda</a:t>
            </a:r>
          </a:p>
          <a:p>
            <a:pPr marL="457200" indent="-457200">
              <a:buFont typeface="+mj-lt"/>
              <a:buAutoNum type="arabicPeriod"/>
            </a:pPr>
            <a:r>
              <a:rPr lang="id-ID" sz="2000" dirty="0"/>
              <a:t>Luaran (outcome)  peta jalan dapat berupa hak Kekayaan </a:t>
            </a:r>
            <a:r>
              <a:rPr lang="id-ID" sz="2400" dirty="0"/>
              <a:t>intelektual</a:t>
            </a:r>
            <a:r>
              <a:rPr lang="id-ID" sz="2000" dirty="0"/>
              <a:t> (HKI)</a:t>
            </a:r>
          </a:p>
          <a:p>
            <a:pPr marL="457200" indent="-457200">
              <a:buFont typeface="+mj-lt"/>
              <a:buAutoNum type="arabicPeriod"/>
            </a:pPr>
            <a:endParaRPr lang="id-ID" sz="2000" dirty="0"/>
          </a:p>
          <a:p>
            <a:pPr marL="457200" indent="-457200">
              <a:buFont typeface="+mj-lt"/>
              <a:buAutoNum type="arabicPeriod"/>
            </a:pPr>
            <a:endParaRPr lang="id-ID" sz="2000" dirty="0"/>
          </a:p>
        </p:txBody>
      </p:sp>
      <p:sp>
        <p:nvSpPr>
          <p:cNvPr id="4" name="Slide Number Placeholder 3"/>
          <p:cNvSpPr>
            <a:spLocks noGrp="1"/>
          </p:cNvSpPr>
          <p:nvPr>
            <p:ph type="sldNum" sz="quarter" idx="12"/>
          </p:nvPr>
        </p:nvSpPr>
        <p:spPr/>
        <p:txBody>
          <a:bodyPr/>
          <a:lstStyle/>
          <a:p>
            <a:fld id="{3AAAC06D-A548-4FDE-906E-3311364CCB88}" type="slidenum">
              <a:rPr lang="id-ID" smtClean="0"/>
              <a:pPr/>
              <a:t>97</a:t>
            </a:fld>
            <a:endParaRPr lang="id-ID"/>
          </a:p>
        </p:txBody>
      </p:sp>
    </p:spTree>
    <p:extLst>
      <p:ext uri="{BB962C8B-B14F-4D97-AF65-F5344CB8AC3E}">
        <p14:creationId xmlns:p14="http://schemas.microsoft.com/office/powerpoint/2010/main" val="37501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404664"/>
            <a:ext cx="8229600" cy="600164"/>
          </a:xfrm>
          <a:prstGeom prst="rect">
            <a:avLst/>
          </a:prstGeom>
        </p:spPr>
        <p:txBody>
          <a:bodyPr vert="horz" wrap="square" lIns="0" tIns="0" rIns="0" bIns="0" rtlCol="0">
            <a:spAutoFit/>
          </a:bodyPr>
          <a:lstStyle/>
          <a:p>
            <a:pPr algn="ctr"/>
            <a:r>
              <a:rPr sz="3900" spc="-13" dirty="0">
                <a:solidFill>
                  <a:schemeClr val="tx1"/>
                </a:solidFill>
                <a:latin typeface="Calibri"/>
                <a:cs typeface="Calibri"/>
              </a:rPr>
              <a:t>P</a:t>
            </a:r>
            <a:r>
              <a:rPr sz="3900" spc="-75" dirty="0">
                <a:solidFill>
                  <a:schemeClr val="tx1"/>
                </a:solidFill>
                <a:latin typeface="Calibri"/>
                <a:cs typeface="Calibri"/>
              </a:rPr>
              <a:t>r</a:t>
            </a:r>
            <a:r>
              <a:rPr sz="3900" spc="-13" dirty="0">
                <a:solidFill>
                  <a:schemeClr val="tx1"/>
                </a:solidFill>
                <a:latin typeface="Calibri"/>
                <a:cs typeface="Calibri"/>
              </a:rPr>
              <a:t>o</a:t>
            </a:r>
            <a:r>
              <a:rPr sz="3900" spc="-26" dirty="0">
                <a:solidFill>
                  <a:schemeClr val="tx1"/>
                </a:solidFill>
                <a:latin typeface="Calibri"/>
                <a:cs typeface="Calibri"/>
              </a:rPr>
              <a:t>p</a:t>
            </a:r>
            <a:r>
              <a:rPr sz="3900" spc="-13" dirty="0">
                <a:solidFill>
                  <a:schemeClr val="tx1"/>
                </a:solidFill>
                <a:latin typeface="Calibri"/>
                <a:cs typeface="Calibri"/>
              </a:rPr>
              <a:t>o</a:t>
            </a:r>
            <a:r>
              <a:rPr sz="3900" spc="-75" dirty="0">
                <a:solidFill>
                  <a:schemeClr val="tx1"/>
                </a:solidFill>
                <a:latin typeface="Calibri"/>
                <a:cs typeface="Calibri"/>
              </a:rPr>
              <a:t>r</a:t>
            </a:r>
            <a:r>
              <a:rPr sz="3900" spc="-13" dirty="0">
                <a:solidFill>
                  <a:schemeClr val="tx1"/>
                </a:solidFill>
                <a:latin typeface="Calibri"/>
                <a:cs typeface="Calibri"/>
              </a:rPr>
              <a:t>s</a:t>
            </a:r>
            <a:r>
              <a:rPr sz="3900" dirty="0">
                <a:solidFill>
                  <a:schemeClr val="tx1"/>
                </a:solidFill>
                <a:latin typeface="Calibri"/>
                <a:cs typeface="Calibri"/>
              </a:rPr>
              <a:t>i</a:t>
            </a:r>
            <a:r>
              <a:rPr sz="3900" spc="-110" dirty="0">
                <a:solidFill>
                  <a:schemeClr val="tx1"/>
                </a:solidFill>
                <a:latin typeface="Times New Roman"/>
                <a:cs typeface="Times New Roman"/>
              </a:rPr>
              <a:t> </a:t>
            </a:r>
            <a:r>
              <a:rPr sz="3900" spc="-22" dirty="0" err="1">
                <a:solidFill>
                  <a:schemeClr val="tx1"/>
                </a:solidFill>
                <a:latin typeface="Calibri"/>
                <a:cs typeface="Calibri"/>
              </a:rPr>
              <a:t>Ar</a:t>
            </a:r>
            <a:r>
              <a:rPr sz="3900" spc="-18" dirty="0" err="1">
                <a:solidFill>
                  <a:schemeClr val="tx1"/>
                </a:solidFill>
                <a:latin typeface="Calibri"/>
                <a:cs typeface="Calibri"/>
              </a:rPr>
              <a:t>t</a:t>
            </a:r>
            <a:r>
              <a:rPr sz="3900" spc="-4" dirty="0" err="1">
                <a:solidFill>
                  <a:schemeClr val="tx1"/>
                </a:solidFill>
                <a:latin typeface="Calibri"/>
                <a:cs typeface="Calibri"/>
              </a:rPr>
              <a:t>i</a:t>
            </a:r>
            <a:r>
              <a:rPr sz="3900" spc="-149" dirty="0" err="1">
                <a:solidFill>
                  <a:schemeClr val="tx1"/>
                </a:solidFill>
                <a:latin typeface="Calibri"/>
                <a:cs typeface="Calibri"/>
              </a:rPr>
              <a:t>k</a:t>
            </a:r>
            <a:r>
              <a:rPr sz="3900" spc="-18" dirty="0" err="1">
                <a:solidFill>
                  <a:schemeClr val="tx1"/>
                </a:solidFill>
                <a:latin typeface="Calibri"/>
                <a:cs typeface="Calibri"/>
              </a:rPr>
              <a:t>el</a:t>
            </a:r>
            <a:r>
              <a:rPr sz="3900" spc="-70" dirty="0">
                <a:solidFill>
                  <a:schemeClr val="tx1"/>
                </a:solidFill>
                <a:latin typeface="Times New Roman"/>
                <a:cs typeface="Times New Roman"/>
              </a:rPr>
              <a:t> </a:t>
            </a:r>
            <a:r>
              <a:rPr sz="3900" spc="-13" dirty="0" err="1" smtClean="0">
                <a:solidFill>
                  <a:schemeClr val="tx1"/>
                </a:solidFill>
                <a:latin typeface="Calibri"/>
                <a:cs typeface="Calibri"/>
              </a:rPr>
              <a:t>Il</a:t>
            </a:r>
            <a:r>
              <a:rPr sz="3900" spc="-44" dirty="0" err="1" smtClean="0">
                <a:solidFill>
                  <a:schemeClr val="tx1"/>
                </a:solidFill>
                <a:latin typeface="Calibri"/>
                <a:cs typeface="Calibri"/>
              </a:rPr>
              <a:t>m</a:t>
            </a:r>
            <a:r>
              <a:rPr sz="3900" spc="-13" dirty="0" err="1" smtClean="0">
                <a:solidFill>
                  <a:schemeClr val="tx1"/>
                </a:solidFill>
                <a:latin typeface="Calibri"/>
                <a:cs typeface="Calibri"/>
              </a:rPr>
              <a:t>i</a:t>
            </a:r>
            <a:r>
              <a:rPr sz="3900" spc="-22" dirty="0" err="1" smtClean="0">
                <a:solidFill>
                  <a:schemeClr val="tx1"/>
                </a:solidFill>
                <a:latin typeface="Calibri"/>
                <a:cs typeface="Calibri"/>
              </a:rPr>
              <a:t>ah</a:t>
            </a:r>
            <a:r>
              <a:rPr lang="en-ID" sz="3900" spc="-22" dirty="0" smtClean="0">
                <a:solidFill>
                  <a:schemeClr val="tx1"/>
                </a:solidFill>
                <a:latin typeface="Calibri"/>
                <a:cs typeface="Calibri"/>
              </a:rPr>
              <a:t> Yang </a:t>
            </a:r>
            <a:r>
              <a:rPr lang="en-ID" sz="3900" spc="-22" dirty="0" err="1" smtClean="0">
                <a:solidFill>
                  <a:schemeClr val="tx1"/>
                </a:solidFill>
                <a:latin typeface="Calibri"/>
                <a:cs typeface="Calibri"/>
              </a:rPr>
              <a:t>Lazim</a:t>
            </a:r>
            <a:endParaRPr sz="3900" dirty="0">
              <a:solidFill>
                <a:schemeClr val="tx1"/>
              </a:solidFill>
              <a:latin typeface="Calibri"/>
              <a:cs typeface="Calibri"/>
            </a:endParaRPr>
          </a:p>
        </p:txBody>
      </p:sp>
      <p:sp>
        <p:nvSpPr>
          <p:cNvPr id="3" name="object 3"/>
          <p:cNvSpPr txBox="1"/>
          <p:nvPr/>
        </p:nvSpPr>
        <p:spPr>
          <a:xfrm>
            <a:off x="899592" y="1196752"/>
            <a:ext cx="7061079" cy="1538883"/>
          </a:xfrm>
          <a:prstGeom prst="rect">
            <a:avLst/>
          </a:prstGeom>
        </p:spPr>
        <p:txBody>
          <a:bodyPr vert="horz" wrap="square" lIns="0" tIns="0" rIns="0" bIns="0" rtlCol="0">
            <a:spAutoFit/>
          </a:bodyPr>
          <a:lstStyle/>
          <a:p>
            <a:pPr marL="11135" marR="4454">
              <a:tabLst>
                <a:tab pos="1061757" algn="l"/>
              </a:tabLst>
            </a:pPr>
            <a:r>
              <a:rPr sz="2500" spc="-39" dirty="0">
                <a:latin typeface="Calibri"/>
                <a:cs typeface="Calibri"/>
              </a:rPr>
              <a:t>F</a:t>
            </a:r>
            <a:r>
              <a:rPr sz="2500" dirty="0">
                <a:latin typeface="Calibri"/>
                <a:cs typeface="Calibri"/>
              </a:rPr>
              <a:t>or</a:t>
            </a:r>
            <a:r>
              <a:rPr sz="2500" spc="-13" dirty="0">
                <a:latin typeface="Calibri"/>
                <a:cs typeface="Calibri"/>
              </a:rPr>
              <a:t>m</a:t>
            </a:r>
            <a:r>
              <a:rPr sz="2500" spc="-22" dirty="0">
                <a:latin typeface="Calibri"/>
                <a:cs typeface="Calibri"/>
              </a:rPr>
              <a:t>a</a:t>
            </a:r>
            <a:r>
              <a:rPr sz="2500" dirty="0">
                <a:latin typeface="Calibri"/>
                <a:cs typeface="Calibri"/>
              </a:rPr>
              <a:t>t</a:t>
            </a:r>
            <a:r>
              <a:rPr sz="2500" dirty="0">
                <a:latin typeface="Times New Roman"/>
                <a:cs typeface="Times New Roman"/>
              </a:rPr>
              <a:t>	</a:t>
            </a:r>
            <a:r>
              <a:rPr sz="2500" dirty="0">
                <a:latin typeface="Calibri"/>
                <a:cs typeface="Calibri"/>
              </a:rPr>
              <a:t>ar</a:t>
            </a:r>
            <a:r>
              <a:rPr sz="2500" spc="-4" dirty="0">
                <a:latin typeface="Calibri"/>
                <a:cs typeface="Calibri"/>
              </a:rPr>
              <a:t>t</a:t>
            </a:r>
            <a:r>
              <a:rPr sz="2500" dirty="0">
                <a:latin typeface="Calibri"/>
                <a:cs typeface="Calibri"/>
              </a:rPr>
              <a:t>i</a:t>
            </a:r>
            <a:r>
              <a:rPr sz="2500" spc="-88" dirty="0">
                <a:latin typeface="Calibri"/>
                <a:cs typeface="Calibri"/>
              </a:rPr>
              <a:t>k</a:t>
            </a:r>
            <a:r>
              <a:rPr sz="2500" spc="-4" dirty="0">
                <a:latin typeface="Calibri"/>
                <a:cs typeface="Calibri"/>
              </a:rPr>
              <a:t>e</a:t>
            </a:r>
            <a:r>
              <a:rPr sz="2500" dirty="0">
                <a:latin typeface="Calibri"/>
                <a:cs typeface="Calibri"/>
              </a:rPr>
              <a:t>l</a:t>
            </a:r>
            <a:r>
              <a:rPr sz="2500" spc="-88" dirty="0">
                <a:latin typeface="Times New Roman"/>
                <a:cs typeface="Times New Roman"/>
              </a:rPr>
              <a:t> </a:t>
            </a:r>
            <a:r>
              <a:rPr sz="2500" dirty="0">
                <a:latin typeface="Calibri"/>
                <a:cs typeface="Calibri"/>
              </a:rPr>
              <a:t>il</a:t>
            </a:r>
            <a:r>
              <a:rPr sz="2500" spc="-13" dirty="0">
                <a:latin typeface="Calibri"/>
                <a:cs typeface="Calibri"/>
              </a:rPr>
              <a:t>m</a:t>
            </a:r>
            <a:r>
              <a:rPr sz="2500" dirty="0">
                <a:latin typeface="Calibri"/>
                <a:cs typeface="Calibri"/>
              </a:rPr>
              <a:t>iah</a:t>
            </a:r>
            <a:r>
              <a:rPr sz="2500" spc="-79" dirty="0">
                <a:latin typeface="Times New Roman"/>
                <a:cs typeface="Times New Roman"/>
              </a:rPr>
              <a:t> </a:t>
            </a:r>
            <a:r>
              <a:rPr sz="2500" spc="-44" dirty="0">
                <a:latin typeface="Calibri"/>
                <a:cs typeface="Calibri"/>
              </a:rPr>
              <a:t>y</a:t>
            </a:r>
            <a:r>
              <a:rPr sz="2500" dirty="0">
                <a:latin typeface="Calibri"/>
                <a:cs typeface="Calibri"/>
              </a:rPr>
              <a:t>a</a:t>
            </a:r>
            <a:r>
              <a:rPr sz="2500" spc="-9" dirty="0">
                <a:latin typeface="Calibri"/>
                <a:cs typeface="Calibri"/>
              </a:rPr>
              <a:t>n</a:t>
            </a:r>
            <a:r>
              <a:rPr sz="2500" dirty="0">
                <a:latin typeface="Calibri"/>
                <a:cs typeface="Calibri"/>
              </a:rPr>
              <a:t>g</a:t>
            </a:r>
            <a:r>
              <a:rPr sz="2500" spc="-66" dirty="0">
                <a:latin typeface="Times New Roman"/>
                <a:cs typeface="Times New Roman"/>
              </a:rPr>
              <a:t> </a:t>
            </a:r>
            <a:r>
              <a:rPr sz="2500" spc="-13" dirty="0">
                <a:latin typeface="Calibri"/>
                <a:cs typeface="Calibri"/>
              </a:rPr>
              <a:t>m</a:t>
            </a:r>
            <a:r>
              <a:rPr sz="2500" spc="-4" dirty="0">
                <a:latin typeface="Calibri"/>
                <a:cs typeface="Calibri"/>
              </a:rPr>
              <a:t>e</a:t>
            </a:r>
            <a:r>
              <a:rPr sz="2500" spc="-9" dirty="0">
                <a:latin typeface="Calibri"/>
                <a:cs typeface="Calibri"/>
              </a:rPr>
              <a:t>n</a:t>
            </a:r>
            <a:r>
              <a:rPr sz="2500" dirty="0">
                <a:latin typeface="Calibri"/>
                <a:cs typeface="Calibri"/>
              </a:rPr>
              <a:t>gi</a:t>
            </a:r>
            <a:r>
              <a:rPr sz="2500" spc="-26" dirty="0">
                <a:latin typeface="Calibri"/>
                <a:cs typeface="Calibri"/>
              </a:rPr>
              <a:t>k</a:t>
            </a:r>
            <a:r>
              <a:rPr sz="2500" spc="-9" dirty="0">
                <a:latin typeface="Calibri"/>
                <a:cs typeface="Calibri"/>
              </a:rPr>
              <a:t>u</a:t>
            </a:r>
            <a:r>
              <a:rPr sz="2500" spc="-4" dirty="0">
                <a:latin typeface="Calibri"/>
                <a:cs typeface="Calibri"/>
              </a:rPr>
              <a:t>t</a:t>
            </a:r>
            <a:r>
              <a:rPr sz="2500" dirty="0">
                <a:latin typeface="Calibri"/>
                <a:cs typeface="Calibri"/>
              </a:rPr>
              <a:t>i</a:t>
            </a:r>
            <a:r>
              <a:rPr sz="2500" spc="-66" dirty="0">
                <a:latin typeface="Times New Roman"/>
                <a:cs typeface="Times New Roman"/>
              </a:rPr>
              <a:t> </a:t>
            </a:r>
            <a:r>
              <a:rPr sz="2500" spc="-9" dirty="0" err="1">
                <a:latin typeface="Calibri"/>
                <a:cs typeface="Calibri"/>
              </a:rPr>
              <a:t>p</a:t>
            </a:r>
            <a:r>
              <a:rPr sz="2500" dirty="0" err="1">
                <a:latin typeface="Calibri"/>
                <a:cs typeface="Calibri"/>
              </a:rPr>
              <a:t>ola</a:t>
            </a:r>
            <a:r>
              <a:rPr sz="2500" spc="-66" dirty="0">
                <a:latin typeface="Times New Roman"/>
                <a:cs typeface="Times New Roman"/>
              </a:rPr>
              <a:t> </a:t>
            </a:r>
            <a:r>
              <a:rPr sz="2500" spc="-13" dirty="0" smtClean="0">
                <a:latin typeface="Calibri"/>
                <a:cs typeface="Calibri"/>
              </a:rPr>
              <a:t>I</a:t>
            </a:r>
            <a:r>
              <a:rPr sz="2500" dirty="0" smtClean="0">
                <a:latin typeface="Calibri"/>
                <a:cs typeface="Calibri"/>
              </a:rPr>
              <a:t>M</a:t>
            </a:r>
            <a:r>
              <a:rPr sz="2500" spc="9" dirty="0" smtClean="0">
                <a:latin typeface="Calibri"/>
                <a:cs typeface="Calibri"/>
              </a:rPr>
              <a:t>R</a:t>
            </a:r>
            <a:r>
              <a:rPr sz="2500" dirty="0" smtClean="0">
                <a:latin typeface="Calibri"/>
                <a:cs typeface="Calibri"/>
              </a:rPr>
              <a:t>D</a:t>
            </a:r>
            <a:r>
              <a:rPr lang="en-ID" sz="2500" dirty="0" smtClean="0">
                <a:latin typeface="Calibri"/>
                <a:cs typeface="Calibri"/>
              </a:rPr>
              <a:t>C</a:t>
            </a:r>
            <a:r>
              <a:rPr sz="2500" spc="-66" dirty="0" smtClean="0">
                <a:latin typeface="Times New Roman"/>
                <a:cs typeface="Times New Roman"/>
              </a:rPr>
              <a:t> </a:t>
            </a:r>
            <a:r>
              <a:rPr sz="2500" spc="-9" dirty="0">
                <a:latin typeface="Calibri"/>
                <a:cs typeface="Calibri"/>
              </a:rPr>
              <a:t>d</a:t>
            </a:r>
            <a:r>
              <a:rPr sz="2500" dirty="0">
                <a:latin typeface="Calibri"/>
                <a:cs typeface="Calibri"/>
              </a:rPr>
              <a:t>i</a:t>
            </a:r>
            <a:r>
              <a:rPr sz="2500" spc="-4" dirty="0">
                <a:latin typeface="Calibri"/>
                <a:cs typeface="Calibri"/>
              </a:rPr>
              <a:t>t</a:t>
            </a:r>
            <a:r>
              <a:rPr sz="2500" spc="-9" dirty="0">
                <a:latin typeface="Calibri"/>
                <a:cs typeface="Calibri"/>
              </a:rPr>
              <a:t>u</a:t>
            </a:r>
            <a:r>
              <a:rPr sz="2500" dirty="0">
                <a:latin typeface="Calibri"/>
                <a:cs typeface="Calibri"/>
              </a:rPr>
              <a:t>lis</a:t>
            </a:r>
            <a:r>
              <a:rPr sz="2500" dirty="0">
                <a:latin typeface="Times New Roman"/>
                <a:cs typeface="Times New Roman"/>
              </a:rPr>
              <a:t> </a:t>
            </a:r>
            <a:r>
              <a:rPr sz="2500" spc="-9" dirty="0">
                <a:latin typeface="Calibri"/>
                <a:cs typeface="Calibri"/>
              </a:rPr>
              <a:t>d</a:t>
            </a:r>
            <a:r>
              <a:rPr sz="2500" spc="-4" dirty="0">
                <a:latin typeface="Calibri"/>
                <a:cs typeface="Calibri"/>
              </a:rPr>
              <a:t>e</a:t>
            </a:r>
            <a:r>
              <a:rPr sz="2500" spc="-9" dirty="0">
                <a:latin typeface="Calibri"/>
                <a:cs typeface="Calibri"/>
              </a:rPr>
              <a:t>n</a:t>
            </a:r>
            <a:r>
              <a:rPr sz="2500" spc="-44" dirty="0">
                <a:latin typeface="Calibri"/>
                <a:cs typeface="Calibri"/>
              </a:rPr>
              <a:t>g</a:t>
            </a:r>
            <a:r>
              <a:rPr sz="2500" dirty="0">
                <a:latin typeface="Calibri"/>
                <a:cs typeface="Calibri"/>
              </a:rPr>
              <a:t>an</a:t>
            </a:r>
            <a:r>
              <a:rPr sz="2500" spc="-83" dirty="0">
                <a:latin typeface="Times New Roman"/>
                <a:cs typeface="Times New Roman"/>
              </a:rPr>
              <a:t> </a:t>
            </a:r>
            <a:r>
              <a:rPr sz="2500" spc="-9" dirty="0">
                <a:solidFill>
                  <a:srgbClr val="FF0000"/>
                </a:solidFill>
                <a:latin typeface="Calibri"/>
                <a:cs typeface="Calibri"/>
              </a:rPr>
              <a:t>b</a:t>
            </a:r>
            <a:r>
              <a:rPr sz="2500" spc="-4" dirty="0">
                <a:solidFill>
                  <a:srgbClr val="FF0000"/>
                </a:solidFill>
                <a:latin typeface="Calibri"/>
                <a:cs typeface="Calibri"/>
              </a:rPr>
              <a:t>e</a:t>
            </a:r>
            <a:r>
              <a:rPr sz="2500" dirty="0">
                <a:solidFill>
                  <a:srgbClr val="FF0000"/>
                </a:solidFill>
                <a:latin typeface="Calibri"/>
                <a:cs typeface="Calibri"/>
              </a:rPr>
              <a:t>r</a:t>
            </a:r>
            <a:r>
              <a:rPr sz="2500" spc="-9" dirty="0">
                <a:solidFill>
                  <a:srgbClr val="FF0000"/>
                </a:solidFill>
                <a:latin typeface="Calibri"/>
                <a:cs typeface="Calibri"/>
              </a:rPr>
              <a:t>b</a:t>
            </a:r>
            <a:r>
              <a:rPr sz="2500" dirty="0">
                <a:solidFill>
                  <a:srgbClr val="FF0000"/>
                </a:solidFill>
                <a:latin typeface="Calibri"/>
                <a:cs typeface="Calibri"/>
              </a:rPr>
              <a:t>a</a:t>
            </a:r>
            <a:r>
              <a:rPr sz="2500" spc="-44" dirty="0">
                <a:solidFill>
                  <a:srgbClr val="FF0000"/>
                </a:solidFill>
                <a:latin typeface="Calibri"/>
                <a:cs typeface="Calibri"/>
              </a:rPr>
              <a:t>g</a:t>
            </a:r>
            <a:r>
              <a:rPr sz="2500" dirty="0">
                <a:solidFill>
                  <a:srgbClr val="FF0000"/>
                </a:solidFill>
                <a:latin typeface="Calibri"/>
                <a:cs typeface="Calibri"/>
              </a:rPr>
              <a:t>ai</a:t>
            </a:r>
            <a:r>
              <a:rPr sz="2500" spc="-92" dirty="0">
                <a:solidFill>
                  <a:srgbClr val="FF0000"/>
                </a:solidFill>
                <a:latin typeface="Times New Roman"/>
                <a:cs typeface="Times New Roman"/>
              </a:rPr>
              <a:t> </a:t>
            </a:r>
            <a:r>
              <a:rPr sz="2500" spc="-39" dirty="0">
                <a:solidFill>
                  <a:srgbClr val="FF0000"/>
                </a:solidFill>
                <a:latin typeface="Calibri"/>
                <a:cs typeface="Calibri"/>
              </a:rPr>
              <a:t>v</a:t>
            </a:r>
            <a:r>
              <a:rPr sz="2500" dirty="0">
                <a:solidFill>
                  <a:srgbClr val="FF0000"/>
                </a:solidFill>
                <a:latin typeface="Calibri"/>
                <a:cs typeface="Calibri"/>
              </a:rPr>
              <a:t>aria</a:t>
            </a:r>
            <a:r>
              <a:rPr sz="2500" spc="4" dirty="0">
                <a:solidFill>
                  <a:srgbClr val="FF0000"/>
                </a:solidFill>
                <a:latin typeface="Calibri"/>
                <a:cs typeface="Calibri"/>
              </a:rPr>
              <a:t>s</a:t>
            </a:r>
            <a:r>
              <a:rPr sz="2500" dirty="0">
                <a:solidFill>
                  <a:srgbClr val="FF0000"/>
                </a:solidFill>
                <a:latin typeface="Calibri"/>
                <a:cs typeface="Calibri"/>
              </a:rPr>
              <a:t>i</a:t>
            </a:r>
            <a:r>
              <a:rPr sz="2500" spc="-83" dirty="0">
                <a:solidFill>
                  <a:srgbClr val="FF0000"/>
                </a:solidFill>
                <a:latin typeface="Times New Roman"/>
                <a:cs typeface="Times New Roman"/>
              </a:rPr>
              <a:t> </a:t>
            </a:r>
            <a:r>
              <a:rPr sz="2500" spc="-9" dirty="0">
                <a:latin typeface="Calibri"/>
                <a:cs typeface="Calibri"/>
              </a:rPr>
              <a:t>d</a:t>
            </a:r>
            <a:r>
              <a:rPr sz="2500" dirty="0">
                <a:latin typeface="Calibri"/>
                <a:cs typeface="Calibri"/>
              </a:rPr>
              <a:t>an</a:t>
            </a:r>
            <a:r>
              <a:rPr sz="2500" spc="-61" dirty="0">
                <a:latin typeface="Times New Roman"/>
                <a:cs typeface="Times New Roman"/>
              </a:rPr>
              <a:t> </a:t>
            </a:r>
            <a:r>
              <a:rPr sz="2500" spc="-9" dirty="0">
                <a:solidFill>
                  <a:srgbClr val="FF0000"/>
                </a:solidFill>
                <a:latin typeface="Calibri"/>
                <a:cs typeface="Calibri"/>
              </a:rPr>
              <a:t>p</a:t>
            </a:r>
            <a:r>
              <a:rPr sz="2500" spc="-4" dirty="0">
                <a:solidFill>
                  <a:srgbClr val="FF0000"/>
                </a:solidFill>
                <a:latin typeface="Calibri"/>
                <a:cs typeface="Calibri"/>
              </a:rPr>
              <a:t>e</a:t>
            </a:r>
            <a:r>
              <a:rPr sz="2500" spc="-9" dirty="0">
                <a:solidFill>
                  <a:srgbClr val="FF0000"/>
                </a:solidFill>
                <a:latin typeface="Calibri"/>
                <a:cs typeface="Calibri"/>
              </a:rPr>
              <a:t>n</a:t>
            </a:r>
            <a:r>
              <a:rPr sz="2500" dirty="0">
                <a:solidFill>
                  <a:srgbClr val="FF0000"/>
                </a:solidFill>
                <a:latin typeface="Calibri"/>
                <a:cs typeface="Calibri"/>
              </a:rPr>
              <a:t>a</a:t>
            </a:r>
            <a:r>
              <a:rPr sz="2500" spc="-13" dirty="0">
                <a:solidFill>
                  <a:srgbClr val="FF0000"/>
                </a:solidFill>
                <a:latin typeface="Calibri"/>
                <a:cs typeface="Calibri"/>
              </a:rPr>
              <a:t>m</a:t>
            </a:r>
            <a:r>
              <a:rPr sz="2500" dirty="0">
                <a:solidFill>
                  <a:srgbClr val="FF0000"/>
                </a:solidFill>
                <a:latin typeface="Calibri"/>
                <a:cs typeface="Calibri"/>
              </a:rPr>
              <a:t>aan</a:t>
            </a:r>
            <a:r>
              <a:rPr sz="2500" spc="-66" dirty="0">
                <a:solidFill>
                  <a:srgbClr val="FF0000"/>
                </a:solidFill>
                <a:latin typeface="Times New Roman"/>
                <a:cs typeface="Times New Roman"/>
              </a:rPr>
              <a:t> </a:t>
            </a:r>
            <a:r>
              <a:rPr sz="2500" spc="-44" dirty="0">
                <a:solidFill>
                  <a:srgbClr val="FF0000"/>
                </a:solidFill>
                <a:latin typeface="Calibri"/>
                <a:cs typeface="Calibri"/>
              </a:rPr>
              <a:t>y</a:t>
            </a:r>
            <a:r>
              <a:rPr sz="2500" dirty="0">
                <a:solidFill>
                  <a:srgbClr val="FF0000"/>
                </a:solidFill>
                <a:latin typeface="Calibri"/>
                <a:cs typeface="Calibri"/>
              </a:rPr>
              <a:t>a</a:t>
            </a:r>
            <a:r>
              <a:rPr sz="2500" spc="-9" dirty="0">
                <a:solidFill>
                  <a:srgbClr val="FF0000"/>
                </a:solidFill>
                <a:latin typeface="Calibri"/>
                <a:cs typeface="Calibri"/>
              </a:rPr>
              <a:t>n</a:t>
            </a:r>
            <a:r>
              <a:rPr sz="2500" dirty="0">
                <a:solidFill>
                  <a:srgbClr val="FF0000"/>
                </a:solidFill>
                <a:latin typeface="Calibri"/>
                <a:cs typeface="Calibri"/>
              </a:rPr>
              <a:t>g</a:t>
            </a:r>
            <a:r>
              <a:rPr sz="2500" spc="-48" dirty="0">
                <a:solidFill>
                  <a:srgbClr val="FF0000"/>
                </a:solidFill>
                <a:latin typeface="Times New Roman"/>
                <a:cs typeface="Times New Roman"/>
              </a:rPr>
              <a:t> </a:t>
            </a:r>
            <a:r>
              <a:rPr sz="2500" spc="-9" dirty="0">
                <a:solidFill>
                  <a:srgbClr val="FF0000"/>
                </a:solidFill>
                <a:latin typeface="Calibri"/>
                <a:cs typeface="Calibri"/>
              </a:rPr>
              <a:t>d</a:t>
            </a:r>
            <a:r>
              <a:rPr sz="2500" dirty="0">
                <a:solidFill>
                  <a:srgbClr val="FF0000"/>
                </a:solidFill>
                <a:latin typeface="Calibri"/>
                <a:cs typeface="Calibri"/>
              </a:rPr>
              <a:t>i</a:t>
            </a:r>
            <a:r>
              <a:rPr sz="2500" spc="-13" dirty="0">
                <a:solidFill>
                  <a:srgbClr val="FF0000"/>
                </a:solidFill>
                <a:latin typeface="Calibri"/>
                <a:cs typeface="Calibri"/>
              </a:rPr>
              <a:t>m</a:t>
            </a:r>
            <a:r>
              <a:rPr sz="2500" dirty="0">
                <a:solidFill>
                  <a:srgbClr val="FF0000"/>
                </a:solidFill>
                <a:latin typeface="Calibri"/>
                <a:cs typeface="Calibri"/>
              </a:rPr>
              <a:t>o</a:t>
            </a:r>
            <a:r>
              <a:rPr sz="2500" spc="-9" dirty="0">
                <a:solidFill>
                  <a:srgbClr val="FF0000"/>
                </a:solidFill>
                <a:latin typeface="Calibri"/>
                <a:cs typeface="Calibri"/>
              </a:rPr>
              <a:t>d</a:t>
            </a:r>
            <a:r>
              <a:rPr sz="2500" dirty="0">
                <a:solidFill>
                  <a:srgbClr val="FF0000"/>
                </a:solidFill>
                <a:latin typeface="Calibri"/>
                <a:cs typeface="Calibri"/>
              </a:rPr>
              <a:t>i</a:t>
            </a:r>
            <a:r>
              <a:rPr sz="2500" spc="4" dirty="0">
                <a:solidFill>
                  <a:srgbClr val="FF0000"/>
                </a:solidFill>
                <a:latin typeface="Calibri"/>
                <a:cs typeface="Calibri"/>
              </a:rPr>
              <a:t>f</a:t>
            </a:r>
            <a:r>
              <a:rPr sz="2500" dirty="0">
                <a:solidFill>
                  <a:srgbClr val="FF0000"/>
                </a:solidFill>
                <a:latin typeface="Calibri"/>
                <a:cs typeface="Calibri"/>
              </a:rPr>
              <a:t>i</a:t>
            </a:r>
            <a:r>
              <a:rPr sz="2500" spc="-48" dirty="0">
                <a:solidFill>
                  <a:srgbClr val="FF0000"/>
                </a:solidFill>
                <a:latin typeface="Calibri"/>
                <a:cs typeface="Calibri"/>
              </a:rPr>
              <a:t>k</a:t>
            </a:r>
            <a:r>
              <a:rPr sz="2500" dirty="0">
                <a:solidFill>
                  <a:srgbClr val="FF0000"/>
                </a:solidFill>
                <a:latin typeface="Calibri"/>
                <a:cs typeface="Calibri"/>
              </a:rPr>
              <a:t>a</a:t>
            </a:r>
            <a:r>
              <a:rPr sz="2500" spc="4" dirty="0">
                <a:solidFill>
                  <a:srgbClr val="FF0000"/>
                </a:solidFill>
                <a:latin typeface="Calibri"/>
                <a:cs typeface="Calibri"/>
              </a:rPr>
              <a:t>s</a:t>
            </a:r>
            <a:r>
              <a:rPr sz="2500" dirty="0">
                <a:solidFill>
                  <a:srgbClr val="FF0000"/>
                </a:solidFill>
                <a:latin typeface="Calibri"/>
                <a:cs typeface="Calibri"/>
              </a:rPr>
              <a:t>i</a:t>
            </a:r>
            <a:r>
              <a:rPr sz="2500" dirty="0">
                <a:solidFill>
                  <a:srgbClr val="FF0000"/>
                </a:solidFill>
                <a:latin typeface="Times New Roman"/>
                <a:cs typeface="Times New Roman"/>
              </a:rPr>
              <a:t> </a:t>
            </a:r>
            <a:r>
              <a:rPr sz="2500" spc="4" dirty="0">
                <a:latin typeface="Calibri"/>
                <a:cs typeface="Calibri"/>
              </a:rPr>
              <a:t>s</a:t>
            </a:r>
            <a:r>
              <a:rPr sz="2500" spc="-4" dirty="0">
                <a:latin typeface="Calibri"/>
                <a:cs typeface="Calibri"/>
              </a:rPr>
              <a:t>e</a:t>
            </a:r>
            <a:r>
              <a:rPr sz="2500" spc="4" dirty="0">
                <a:latin typeface="Calibri"/>
                <a:cs typeface="Calibri"/>
              </a:rPr>
              <a:t>s</a:t>
            </a:r>
            <a:r>
              <a:rPr sz="2500" spc="-9" dirty="0">
                <a:latin typeface="Calibri"/>
                <a:cs typeface="Calibri"/>
              </a:rPr>
              <a:t>u</a:t>
            </a:r>
            <a:r>
              <a:rPr sz="2500" dirty="0">
                <a:latin typeface="Calibri"/>
                <a:cs typeface="Calibri"/>
              </a:rPr>
              <a:t>ai</a:t>
            </a:r>
            <a:r>
              <a:rPr sz="2500" spc="-88" dirty="0">
                <a:latin typeface="Times New Roman"/>
                <a:cs typeface="Times New Roman"/>
              </a:rPr>
              <a:t> </a:t>
            </a:r>
            <a:r>
              <a:rPr sz="2500" spc="-9" dirty="0">
                <a:latin typeface="Calibri"/>
                <a:cs typeface="Calibri"/>
              </a:rPr>
              <a:t>d</a:t>
            </a:r>
            <a:r>
              <a:rPr sz="2500" spc="-4" dirty="0">
                <a:latin typeface="Calibri"/>
                <a:cs typeface="Calibri"/>
              </a:rPr>
              <a:t>e</a:t>
            </a:r>
            <a:r>
              <a:rPr sz="2500" spc="-9" dirty="0">
                <a:latin typeface="Calibri"/>
                <a:cs typeface="Calibri"/>
              </a:rPr>
              <a:t>n</a:t>
            </a:r>
            <a:r>
              <a:rPr sz="2500" spc="-44" dirty="0">
                <a:latin typeface="Calibri"/>
                <a:cs typeface="Calibri"/>
              </a:rPr>
              <a:t>g</a:t>
            </a:r>
            <a:r>
              <a:rPr sz="2500" dirty="0">
                <a:latin typeface="Calibri"/>
                <a:cs typeface="Calibri"/>
              </a:rPr>
              <a:t>an</a:t>
            </a:r>
            <a:r>
              <a:rPr sz="2500" spc="-57" dirty="0">
                <a:latin typeface="Times New Roman"/>
                <a:cs typeface="Times New Roman"/>
              </a:rPr>
              <a:t> </a:t>
            </a:r>
            <a:r>
              <a:rPr sz="2500" spc="-4" dirty="0">
                <a:latin typeface="Calibri"/>
                <a:cs typeface="Calibri"/>
              </a:rPr>
              <a:t>t</a:t>
            </a:r>
            <a:r>
              <a:rPr sz="2500" spc="-39" dirty="0">
                <a:latin typeface="Calibri"/>
                <a:cs typeface="Calibri"/>
              </a:rPr>
              <a:t>r</a:t>
            </a:r>
            <a:r>
              <a:rPr sz="2500" dirty="0">
                <a:latin typeface="Calibri"/>
                <a:cs typeface="Calibri"/>
              </a:rPr>
              <a:t>a</a:t>
            </a:r>
            <a:r>
              <a:rPr sz="2500" spc="-9" dirty="0">
                <a:latin typeface="Calibri"/>
                <a:cs typeface="Calibri"/>
              </a:rPr>
              <a:t>d</a:t>
            </a:r>
            <a:r>
              <a:rPr sz="2500" dirty="0">
                <a:latin typeface="Calibri"/>
                <a:cs typeface="Calibri"/>
              </a:rPr>
              <a:t>i</a:t>
            </a:r>
            <a:r>
              <a:rPr sz="2500" spc="4" dirty="0">
                <a:latin typeface="Calibri"/>
                <a:cs typeface="Calibri"/>
              </a:rPr>
              <a:t>s</a:t>
            </a:r>
            <a:r>
              <a:rPr sz="2500" dirty="0">
                <a:latin typeface="Calibri"/>
                <a:cs typeface="Calibri"/>
              </a:rPr>
              <a:t>i</a:t>
            </a:r>
            <a:r>
              <a:rPr sz="2500" spc="-88" dirty="0">
                <a:latin typeface="Times New Roman"/>
                <a:cs typeface="Times New Roman"/>
              </a:rPr>
              <a:t> </a:t>
            </a:r>
            <a:r>
              <a:rPr sz="2500" spc="-9" dirty="0">
                <a:latin typeface="Calibri"/>
                <a:cs typeface="Calibri"/>
              </a:rPr>
              <a:t>b</a:t>
            </a:r>
            <a:r>
              <a:rPr sz="2500" dirty="0">
                <a:latin typeface="Calibri"/>
                <a:cs typeface="Calibri"/>
              </a:rPr>
              <a:t>i</a:t>
            </a:r>
            <a:r>
              <a:rPr sz="2500" spc="-9" dirty="0">
                <a:latin typeface="Calibri"/>
                <a:cs typeface="Calibri"/>
              </a:rPr>
              <a:t>d</a:t>
            </a:r>
            <a:r>
              <a:rPr sz="2500" dirty="0">
                <a:latin typeface="Calibri"/>
                <a:cs typeface="Calibri"/>
              </a:rPr>
              <a:t>a</a:t>
            </a:r>
            <a:r>
              <a:rPr sz="2500" spc="-9" dirty="0">
                <a:latin typeface="Calibri"/>
                <a:cs typeface="Calibri"/>
              </a:rPr>
              <a:t>n</a:t>
            </a:r>
            <a:r>
              <a:rPr sz="2500" dirty="0">
                <a:latin typeface="Calibri"/>
                <a:cs typeface="Calibri"/>
              </a:rPr>
              <a:t>g</a:t>
            </a:r>
            <a:r>
              <a:rPr sz="2500" spc="-48" dirty="0">
                <a:latin typeface="Times New Roman"/>
                <a:cs typeface="Times New Roman"/>
              </a:rPr>
              <a:t> </a:t>
            </a:r>
            <a:r>
              <a:rPr sz="2500" dirty="0">
                <a:latin typeface="Calibri"/>
                <a:cs typeface="Calibri"/>
              </a:rPr>
              <a:t>il</a:t>
            </a:r>
            <a:r>
              <a:rPr sz="2500" spc="-13" dirty="0">
                <a:latin typeface="Calibri"/>
                <a:cs typeface="Calibri"/>
              </a:rPr>
              <a:t>m</a:t>
            </a:r>
            <a:r>
              <a:rPr sz="2500" spc="-9" dirty="0">
                <a:latin typeface="Calibri"/>
                <a:cs typeface="Calibri"/>
              </a:rPr>
              <a:t>u</a:t>
            </a:r>
            <a:r>
              <a:rPr sz="2500" spc="-53" dirty="0">
                <a:latin typeface="Calibri"/>
                <a:cs typeface="Calibri"/>
              </a:rPr>
              <a:t>n</a:t>
            </a:r>
            <a:r>
              <a:rPr sz="2500" spc="-44" dirty="0">
                <a:latin typeface="Calibri"/>
                <a:cs typeface="Calibri"/>
              </a:rPr>
              <a:t>y</a:t>
            </a:r>
            <a:r>
              <a:rPr sz="2500" dirty="0">
                <a:latin typeface="Calibri"/>
                <a:cs typeface="Calibri"/>
              </a:rPr>
              <a:t>a</a:t>
            </a:r>
            <a:r>
              <a:rPr sz="2500" spc="-66" dirty="0">
                <a:latin typeface="Times New Roman"/>
                <a:cs typeface="Times New Roman"/>
              </a:rPr>
              <a:t> </a:t>
            </a:r>
            <a:r>
              <a:rPr sz="2500" spc="-9" dirty="0">
                <a:latin typeface="Calibri"/>
                <a:cs typeface="Calibri"/>
              </a:rPr>
              <a:t>d</a:t>
            </a:r>
            <a:r>
              <a:rPr sz="2500" spc="-4" dirty="0">
                <a:latin typeface="Calibri"/>
                <a:cs typeface="Calibri"/>
              </a:rPr>
              <a:t>e</a:t>
            </a:r>
            <a:r>
              <a:rPr sz="2500" spc="-9" dirty="0">
                <a:latin typeface="Calibri"/>
                <a:cs typeface="Calibri"/>
              </a:rPr>
              <a:t>n</a:t>
            </a:r>
            <a:r>
              <a:rPr sz="2500" spc="-44" dirty="0">
                <a:latin typeface="Calibri"/>
                <a:cs typeface="Calibri"/>
              </a:rPr>
              <a:t>g</a:t>
            </a:r>
            <a:r>
              <a:rPr sz="2500" dirty="0">
                <a:latin typeface="Calibri"/>
                <a:cs typeface="Calibri"/>
              </a:rPr>
              <a:t>an</a:t>
            </a:r>
            <a:r>
              <a:rPr sz="2500" spc="-57" dirty="0">
                <a:latin typeface="Times New Roman"/>
                <a:cs typeface="Times New Roman"/>
              </a:rPr>
              <a:t> </a:t>
            </a:r>
            <a:r>
              <a:rPr sz="2500" spc="-9" dirty="0">
                <a:latin typeface="Calibri"/>
                <a:cs typeface="Calibri"/>
              </a:rPr>
              <a:t>p</a:t>
            </a:r>
            <a:r>
              <a:rPr sz="2500" spc="-39" dirty="0">
                <a:latin typeface="Calibri"/>
                <a:cs typeface="Calibri"/>
              </a:rPr>
              <a:t>r</a:t>
            </a:r>
            <a:r>
              <a:rPr sz="2500" dirty="0">
                <a:latin typeface="Calibri"/>
                <a:cs typeface="Calibri"/>
              </a:rPr>
              <a:t>o</a:t>
            </a:r>
            <a:r>
              <a:rPr sz="2500" spc="-9" dirty="0">
                <a:latin typeface="Calibri"/>
                <a:cs typeface="Calibri"/>
              </a:rPr>
              <a:t>p</a:t>
            </a:r>
            <a:r>
              <a:rPr sz="2500" dirty="0">
                <a:latin typeface="Calibri"/>
                <a:cs typeface="Calibri"/>
              </a:rPr>
              <a:t>o</a:t>
            </a:r>
            <a:r>
              <a:rPr sz="2500" spc="-39" dirty="0">
                <a:latin typeface="Calibri"/>
                <a:cs typeface="Calibri"/>
              </a:rPr>
              <a:t>r</a:t>
            </a:r>
            <a:r>
              <a:rPr sz="2500" spc="4" dirty="0">
                <a:latin typeface="Calibri"/>
                <a:cs typeface="Calibri"/>
              </a:rPr>
              <a:t>s</a:t>
            </a:r>
            <a:r>
              <a:rPr sz="2500" dirty="0">
                <a:latin typeface="Calibri"/>
                <a:cs typeface="Calibri"/>
              </a:rPr>
              <a:t>i:</a:t>
            </a:r>
          </a:p>
        </p:txBody>
      </p:sp>
      <p:graphicFrame>
        <p:nvGraphicFramePr>
          <p:cNvPr id="4" name="object 4"/>
          <p:cNvGraphicFramePr>
            <a:graphicFrameLocks noGrp="1"/>
          </p:cNvGraphicFramePr>
          <p:nvPr>
            <p:extLst/>
          </p:nvPr>
        </p:nvGraphicFramePr>
        <p:xfrm>
          <a:off x="457200" y="3341309"/>
          <a:ext cx="8229599" cy="2896002"/>
        </p:xfrm>
        <a:graphic>
          <a:graphicData uri="http://schemas.openxmlformats.org/drawingml/2006/table">
            <a:tbl>
              <a:tblPr firstRow="1" bandRow="1">
                <a:tableStyleId>{2D5ABB26-0587-4C30-8999-92F81FD0307C}</a:tableStyleId>
              </a:tblPr>
              <a:tblGrid>
                <a:gridCol w="604634">
                  <a:extLst>
                    <a:ext uri="{9D8B030D-6E8A-4147-A177-3AD203B41FA5}">
                      <a16:colId xmlns="" xmlns:a16="http://schemas.microsoft.com/office/drawing/2014/main" val="20000"/>
                    </a:ext>
                  </a:extLst>
                </a:gridCol>
                <a:gridCol w="6142866">
                  <a:extLst>
                    <a:ext uri="{9D8B030D-6E8A-4147-A177-3AD203B41FA5}">
                      <a16:colId xmlns="" xmlns:a16="http://schemas.microsoft.com/office/drawing/2014/main" val="20001"/>
                    </a:ext>
                  </a:extLst>
                </a:gridCol>
                <a:gridCol w="1482099">
                  <a:extLst>
                    <a:ext uri="{9D8B030D-6E8A-4147-A177-3AD203B41FA5}">
                      <a16:colId xmlns="" xmlns:a16="http://schemas.microsoft.com/office/drawing/2014/main" val="20002"/>
                    </a:ext>
                  </a:extLst>
                </a:gridCol>
              </a:tblGrid>
              <a:tr h="478479">
                <a:tc>
                  <a:txBody>
                    <a:bodyPr/>
                    <a:lstStyle/>
                    <a:p>
                      <a:pPr marL="34925">
                        <a:lnSpc>
                          <a:spcPct val="100000"/>
                        </a:lnSpc>
                      </a:pPr>
                      <a:r>
                        <a:rPr lang="en-ID" sz="2000" dirty="0" smtClean="0">
                          <a:latin typeface="Arial"/>
                          <a:cs typeface="Arial"/>
                        </a:rPr>
                        <a:t>NO</a:t>
                      </a:r>
                      <a:endParaRPr sz="2000" dirty="0">
                        <a:latin typeface="Arial"/>
                        <a:cs typeface="Arial"/>
                      </a:endParaRPr>
                    </a:p>
                  </a:txBody>
                  <a:tcPr marL="0" marR="0" marT="0" marB="0"/>
                </a:tc>
                <a:tc>
                  <a:txBody>
                    <a:bodyPr/>
                    <a:lstStyle/>
                    <a:p>
                      <a:pPr marL="120014">
                        <a:lnSpc>
                          <a:spcPct val="100000"/>
                        </a:lnSpc>
                      </a:pPr>
                      <a:r>
                        <a:rPr lang="en-ID" sz="2000" dirty="0" smtClean="0">
                          <a:latin typeface="Arial"/>
                          <a:cs typeface="Arial"/>
                        </a:rPr>
                        <a:t>SECTIONS</a:t>
                      </a:r>
                      <a:endParaRPr sz="2000" dirty="0">
                        <a:latin typeface="Arial"/>
                        <a:cs typeface="Arial"/>
                      </a:endParaRPr>
                    </a:p>
                  </a:txBody>
                  <a:tcPr marL="0" marR="0" marT="0" marB="0"/>
                </a:tc>
                <a:tc>
                  <a:txBody>
                    <a:bodyPr/>
                    <a:lstStyle/>
                    <a:p>
                      <a:pPr marL="267970">
                        <a:lnSpc>
                          <a:spcPct val="100000"/>
                        </a:lnSpc>
                      </a:pPr>
                      <a:r>
                        <a:rPr lang="en-ID" sz="2000" dirty="0" smtClean="0">
                          <a:latin typeface="Arial"/>
                          <a:cs typeface="Arial"/>
                        </a:rPr>
                        <a:t>GAP</a:t>
                      </a:r>
                      <a:endParaRPr sz="2000" dirty="0">
                        <a:latin typeface="Arial"/>
                        <a:cs typeface="Arial"/>
                      </a:endParaRPr>
                    </a:p>
                  </a:txBody>
                  <a:tcPr marL="0" marR="0" marT="0" marB="0"/>
                </a:tc>
              </a:tr>
              <a:tr h="478479">
                <a:tc>
                  <a:txBody>
                    <a:bodyPr/>
                    <a:lstStyle/>
                    <a:p>
                      <a:pPr marL="34925">
                        <a:lnSpc>
                          <a:spcPct val="100000"/>
                        </a:lnSpc>
                      </a:pPr>
                      <a:r>
                        <a:rPr sz="2000" dirty="0">
                          <a:latin typeface="Arial"/>
                          <a:cs typeface="Arial"/>
                        </a:rPr>
                        <a:t>1.</a:t>
                      </a:r>
                    </a:p>
                  </a:txBody>
                  <a:tcPr marL="0" marR="0" marT="0" marB="0"/>
                </a:tc>
                <a:tc>
                  <a:txBody>
                    <a:bodyPr/>
                    <a:lstStyle/>
                    <a:p>
                      <a:pPr marL="120014">
                        <a:lnSpc>
                          <a:spcPct val="100000"/>
                        </a:lnSpc>
                      </a:pPr>
                      <a:r>
                        <a:rPr sz="2000" dirty="0">
                          <a:latin typeface="Arial"/>
                          <a:cs typeface="Arial"/>
                        </a:rPr>
                        <a:t>Pendahuluan</a:t>
                      </a:r>
                      <a:r>
                        <a:rPr sz="2000" spc="55" dirty="0">
                          <a:latin typeface="Arial"/>
                          <a:cs typeface="Arial"/>
                        </a:rPr>
                        <a:t> </a:t>
                      </a:r>
                      <a:r>
                        <a:rPr sz="2000" dirty="0">
                          <a:latin typeface="Arial"/>
                          <a:cs typeface="Arial"/>
                        </a:rPr>
                        <a:t>(</a:t>
                      </a:r>
                      <a:r>
                        <a:rPr sz="2000" i="1" dirty="0">
                          <a:solidFill>
                            <a:srgbClr val="FF0000"/>
                          </a:solidFill>
                          <a:latin typeface="Arial"/>
                          <a:cs typeface="Arial"/>
                        </a:rPr>
                        <a:t>I</a:t>
                      </a:r>
                      <a:r>
                        <a:rPr sz="2000" i="1" dirty="0">
                          <a:latin typeface="Arial"/>
                          <a:cs typeface="Arial"/>
                        </a:rPr>
                        <a:t>ntroductio</a:t>
                      </a:r>
                      <a:r>
                        <a:rPr sz="2000" i="1" spc="-10" dirty="0">
                          <a:latin typeface="Arial"/>
                          <a:cs typeface="Arial"/>
                        </a:rPr>
                        <a:t>n</a:t>
                      </a:r>
                      <a:r>
                        <a:rPr sz="2000" dirty="0">
                          <a:latin typeface="Arial"/>
                          <a:cs typeface="Arial"/>
                        </a:rPr>
                        <a:t>)</a:t>
                      </a:r>
                    </a:p>
                  </a:txBody>
                  <a:tcPr marL="0" marR="0" marT="0" marB="0"/>
                </a:tc>
                <a:tc>
                  <a:txBody>
                    <a:bodyPr/>
                    <a:lstStyle/>
                    <a:p>
                      <a:pPr marL="267970">
                        <a:lnSpc>
                          <a:spcPct val="100000"/>
                        </a:lnSpc>
                      </a:pPr>
                      <a:r>
                        <a:rPr sz="2000" dirty="0">
                          <a:latin typeface="Arial"/>
                          <a:cs typeface="Arial"/>
                        </a:rPr>
                        <a:t>10</a:t>
                      </a:r>
                      <a:r>
                        <a:rPr sz="2000" spc="-5" dirty="0">
                          <a:latin typeface="Arial"/>
                          <a:cs typeface="Arial"/>
                        </a:rPr>
                        <a:t> </a:t>
                      </a:r>
                      <a:r>
                        <a:rPr sz="2000" dirty="0">
                          <a:latin typeface="Arial"/>
                          <a:cs typeface="Arial"/>
                        </a:rPr>
                        <a:t>%</a:t>
                      </a:r>
                      <a:endParaRPr sz="2000">
                        <a:latin typeface="Arial"/>
                        <a:cs typeface="Arial"/>
                      </a:endParaRPr>
                    </a:p>
                  </a:txBody>
                  <a:tcPr marL="0" marR="0" marT="0" marB="0"/>
                </a:tc>
                <a:extLst>
                  <a:ext uri="{0D108BD9-81ED-4DB2-BD59-A6C34878D82A}">
                    <a16:rowId xmlns="" xmlns:a16="http://schemas.microsoft.com/office/drawing/2014/main" val="10000"/>
                  </a:ext>
                </a:extLst>
              </a:tr>
              <a:tr h="486855">
                <a:tc>
                  <a:txBody>
                    <a:bodyPr/>
                    <a:lstStyle/>
                    <a:p>
                      <a:pPr marL="34925">
                        <a:lnSpc>
                          <a:spcPct val="100000"/>
                        </a:lnSpc>
                      </a:pPr>
                      <a:r>
                        <a:rPr sz="2000" dirty="0">
                          <a:latin typeface="Arial"/>
                          <a:cs typeface="Arial"/>
                        </a:rPr>
                        <a:t>2.</a:t>
                      </a:r>
                      <a:endParaRPr sz="2000">
                        <a:latin typeface="Arial"/>
                        <a:cs typeface="Arial"/>
                      </a:endParaRPr>
                    </a:p>
                  </a:txBody>
                  <a:tcPr marL="0" marR="0" marT="0" marB="0"/>
                </a:tc>
                <a:tc>
                  <a:txBody>
                    <a:bodyPr/>
                    <a:lstStyle/>
                    <a:p>
                      <a:pPr marL="120014">
                        <a:lnSpc>
                          <a:spcPct val="100000"/>
                        </a:lnSpc>
                      </a:pPr>
                      <a:r>
                        <a:rPr sz="2000" spc="-25" dirty="0">
                          <a:latin typeface="Arial"/>
                          <a:cs typeface="Arial"/>
                        </a:rPr>
                        <a:t>M</a:t>
                      </a:r>
                      <a:r>
                        <a:rPr sz="2000" dirty="0">
                          <a:latin typeface="Arial"/>
                          <a:cs typeface="Arial"/>
                        </a:rPr>
                        <a:t>etode</a:t>
                      </a:r>
                      <a:r>
                        <a:rPr sz="2000" spc="35" dirty="0">
                          <a:latin typeface="Arial"/>
                          <a:cs typeface="Arial"/>
                        </a:rPr>
                        <a:t> </a:t>
                      </a:r>
                      <a:r>
                        <a:rPr sz="2000" dirty="0">
                          <a:latin typeface="Arial"/>
                          <a:cs typeface="Arial"/>
                        </a:rPr>
                        <a:t>(</a:t>
                      </a:r>
                      <a:r>
                        <a:rPr sz="2000" i="1" dirty="0">
                          <a:solidFill>
                            <a:srgbClr val="FF0000"/>
                          </a:solidFill>
                          <a:latin typeface="Arial"/>
                          <a:cs typeface="Arial"/>
                        </a:rPr>
                        <a:t>M</a:t>
                      </a:r>
                      <a:r>
                        <a:rPr sz="2000" i="1" dirty="0">
                          <a:latin typeface="Arial"/>
                          <a:cs typeface="Arial"/>
                        </a:rPr>
                        <a:t>etho</a:t>
                      </a:r>
                      <a:r>
                        <a:rPr sz="2000" i="1" spc="-5" dirty="0">
                          <a:latin typeface="Arial"/>
                          <a:cs typeface="Arial"/>
                        </a:rPr>
                        <a:t>d</a:t>
                      </a:r>
                      <a:r>
                        <a:rPr sz="2000" dirty="0">
                          <a:latin typeface="Arial"/>
                          <a:cs typeface="Arial"/>
                        </a:rPr>
                        <a:t>)</a:t>
                      </a:r>
                    </a:p>
                  </a:txBody>
                  <a:tcPr marL="0" marR="0" marT="0" marB="0"/>
                </a:tc>
                <a:tc>
                  <a:txBody>
                    <a:bodyPr/>
                    <a:lstStyle/>
                    <a:p>
                      <a:pPr marL="267970">
                        <a:lnSpc>
                          <a:spcPct val="100000"/>
                        </a:lnSpc>
                      </a:pPr>
                      <a:r>
                        <a:rPr sz="2000" dirty="0">
                          <a:solidFill>
                            <a:schemeClr val="tx1"/>
                          </a:solidFill>
                          <a:latin typeface="Arial"/>
                          <a:cs typeface="Arial"/>
                        </a:rPr>
                        <a:t>15%</a:t>
                      </a:r>
                    </a:p>
                  </a:txBody>
                  <a:tcPr marL="0" marR="0" marT="0" marB="0"/>
                </a:tc>
                <a:extLst>
                  <a:ext uri="{0D108BD9-81ED-4DB2-BD59-A6C34878D82A}">
                    <a16:rowId xmlns="" xmlns:a16="http://schemas.microsoft.com/office/drawing/2014/main" val="10001"/>
                  </a:ext>
                </a:extLst>
              </a:tr>
              <a:tr h="486855">
                <a:tc>
                  <a:txBody>
                    <a:bodyPr/>
                    <a:lstStyle/>
                    <a:p>
                      <a:pPr marL="34925">
                        <a:lnSpc>
                          <a:spcPct val="100000"/>
                        </a:lnSpc>
                      </a:pPr>
                      <a:r>
                        <a:rPr sz="2000" dirty="0">
                          <a:latin typeface="Arial"/>
                          <a:cs typeface="Arial"/>
                        </a:rPr>
                        <a:t>3.</a:t>
                      </a:r>
                      <a:endParaRPr sz="2000">
                        <a:latin typeface="Arial"/>
                        <a:cs typeface="Arial"/>
                      </a:endParaRPr>
                    </a:p>
                  </a:txBody>
                  <a:tcPr marL="0" marR="0" marT="0" marB="0"/>
                </a:tc>
                <a:tc>
                  <a:txBody>
                    <a:bodyPr/>
                    <a:lstStyle/>
                    <a:p>
                      <a:pPr marL="120014">
                        <a:lnSpc>
                          <a:spcPct val="100000"/>
                        </a:lnSpc>
                      </a:pPr>
                      <a:r>
                        <a:rPr sz="2000" dirty="0">
                          <a:latin typeface="Arial"/>
                          <a:cs typeface="Arial"/>
                        </a:rPr>
                        <a:t>Hasil</a:t>
                      </a:r>
                      <a:r>
                        <a:rPr sz="2000" spc="-5" dirty="0">
                          <a:latin typeface="Arial"/>
                          <a:cs typeface="Arial"/>
                        </a:rPr>
                        <a:t> </a:t>
                      </a:r>
                      <a:r>
                        <a:rPr sz="2000" dirty="0">
                          <a:latin typeface="Arial"/>
                          <a:cs typeface="Arial"/>
                        </a:rPr>
                        <a:t>(</a:t>
                      </a:r>
                      <a:r>
                        <a:rPr sz="2000" i="1" dirty="0">
                          <a:solidFill>
                            <a:srgbClr val="FF0000"/>
                          </a:solidFill>
                          <a:latin typeface="Arial"/>
                          <a:cs typeface="Arial"/>
                        </a:rPr>
                        <a:t>R</a:t>
                      </a:r>
                      <a:r>
                        <a:rPr sz="2000" i="1" dirty="0">
                          <a:latin typeface="Arial"/>
                          <a:cs typeface="Arial"/>
                        </a:rPr>
                        <a:t>esult</a:t>
                      </a:r>
                      <a:r>
                        <a:rPr sz="2000" i="1" spc="-5" dirty="0">
                          <a:latin typeface="Arial"/>
                          <a:cs typeface="Arial"/>
                        </a:rPr>
                        <a:t>s</a:t>
                      </a:r>
                      <a:r>
                        <a:rPr sz="2000" dirty="0">
                          <a:latin typeface="Arial"/>
                          <a:cs typeface="Arial"/>
                        </a:rPr>
                        <a:t>):</a:t>
                      </a:r>
                    </a:p>
                  </a:txBody>
                  <a:tcPr marL="0" marR="0" marT="0" marB="0"/>
                </a:tc>
                <a:tc>
                  <a:txBody>
                    <a:bodyPr/>
                    <a:lstStyle/>
                    <a:p>
                      <a:pPr marL="267970">
                        <a:lnSpc>
                          <a:spcPct val="100000"/>
                        </a:lnSpc>
                      </a:pPr>
                      <a:r>
                        <a:rPr sz="2000" dirty="0">
                          <a:latin typeface="Arial"/>
                          <a:cs typeface="Arial"/>
                        </a:rPr>
                        <a:t>35</a:t>
                      </a:r>
                      <a:r>
                        <a:rPr sz="2000" spc="-5" dirty="0">
                          <a:latin typeface="Arial"/>
                          <a:cs typeface="Arial"/>
                        </a:rPr>
                        <a:t> </a:t>
                      </a:r>
                      <a:r>
                        <a:rPr sz="2000" dirty="0">
                          <a:latin typeface="Arial"/>
                          <a:cs typeface="Arial"/>
                        </a:rPr>
                        <a:t>%</a:t>
                      </a:r>
                    </a:p>
                  </a:txBody>
                  <a:tcPr marL="0" marR="0" marT="0" marB="0"/>
                </a:tc>
                <a:extLst>
                  <a:ext uri="{0D108BD9-81ED-4DB2-BD59-A6C34878D82A}">
                    <a16:rowId xmlns="" xmlns:a16="http://schemas.microsoft.com/office/drawing/2014/main" val="10002"/>
                  </a:ext>
                </a:extLst>
              </a:tr>
              <a:tr h="486855">
                <a:tc>
                  <a:txBody>
                    <a:bodyPr/>
                    <a:lstStyle/>
                    <a:p>
                      <a:pPr marL="34925">
                        <a:lnSpc>
                          <a:spcPct val="100000"/>
                        </a:lnSpc>
                      </a:pPr>
                      <a:r>
                        <a:rPr sz="2000" dirty="0">
                          <a:latin typeface="Arial"/>
                          <a:cs typeface="Arial"/>
                        </a:rPr>
                        <a:t>4.</a:t>
                      </a:r>
                      <a:endParaRPr sz="2000">
                        <a:latin typeface="Arial"/>
                        <a:cs typeface="Arial"/>
                      </a:endParaRPr>
                    </a:p>
                  </a:txBody>
                  <a:tcPr marL="0" marR="0" marT="0" marB="0"/>
                </a:tc>
                <a:tc>
                  <a:txBody>
                    <a:bodyPr/>
                    <a:lstStyle/>
                    <a:p>
                      <a:pPr marL="120014">
                        <a:lnSpc>
                          <a:spcPct val="100000"/>
                        </a:lnSpc>
                      </a:pPr>
                      <a:r>
                        <a:rPr sz="2000" dirty="0">
                          <a:latin typeface="Arial"/>
                          <a:cs typeface="Arial"/>
                        </a:rPr>
                        <a:t>Pembahasan</a:t>
                      </a:r>
                      <a:r>
                        <a:rPr sz="2000" spc="60" dirty="0">
                          <a:latin typeface="Arial"/>
                          <a:cs typeface="Arial"/>
                        </a:rPr>
                        <a:t> </a:t>
                      </a:r>
                      <a:r>
                        <a:rPr sz="2000" dirty="0">
                          <a:latin typeface="Arial"/>
                          <a:cs typeface="Arial"/>
                        </a:rPr>
                        <a:t>(</a:t>
                      </a:r>
                      <a:r>
                        <a:rPr sz="2000" i="1" dirty="0">
                          <a:solidFill>
                            <a:srgbClr val="FF0000"/>
                          </a:solidFill>
                          <a:latin typeface="Arial"/>
                          <a:cs typeface="Arial"/>
                        </a:rPr>
                        <a:t>D</a:t>
                      </a:r>
                      <a:r>
                        <a:rPr sz="2000" i="1" dirty="0">
                          <a:latin typeface="Arial"/>
                          <a:cs typeface="Arial"/>
                        </a:rPr>
                        <a:t>iscussio</a:t>
                      </a:r>
                      <a:r>
                        <a:rPr sz="2000" i="1" spc="-5" dirty="0">
                          <a:latin typeface="Arial"/>
                          <a:cs typeface="Arial"/>
                        </a:rPr>
                        <a:t>n</a:t>
                      </a:r>
                      <a:r>
                        <a:rPr sz="2000" dirty="0">
                          <a:latin typeface="Arial"/>
                          <a:cs typeface="Arial"/>
                        </a:rPr>
                        <a:t>)</a:t>
                      </a:r>
                      <a:endParaRPr sz="2000">
                        <a:latin typeface="Arial"/>
                        <a:cs typeface="Arial"/>
                      </a:endParaRPr>
                    </a:p>
                  </a:txBody>
                  <a:tcPr marL="0" marR="0" marT="0" marB="0"/>
                </a:tc>
                <a:tc>
                  <a:txBody>
                    <a:bodyPr/>
                    <a:lstStyle/>
                    <a:p>
                      <a:pPr marL="267970">
                        <a:lnSpc>
                          <a:spcPct val="100000"/>
                        </a:lnSpc>
                      </a:pPr>
                      <a:r>
                        <a:rPr sz="2000" dirty="0">
                          <a:latin typeface="Arial"/>
                          <a:cs typeface="Arial"/>
                        </a:rPr>
                        <a:t>35</a:t>
                      </a:r>
                      <a:r>
                        <a:rPr sz="2000" spc="-5" dirty="0">
                          <a:latin typeface="Arial"/>
                          <a:cs typeface="Arial"/>
                        </a:rPr>
                        <a:t> </a:t>
                      </a:r>
                      <a:r>
                        <a:rPr sz="2000" dirty="0">
                          <a:latin typeface="Arial"/>
                          <a:cs typeface="Arial"/>
                        </a:rPr>
                        <a:t>%</a:t>
                      </a:r>
                    </a:p>
                  </a:txBody>
                  <a:tcPr marL="0" marR="0" marT="0" marB="0"/>
                </a:tc>
                <a:extLst>
                  <a:ext uri="{0D108BD9-81ED-4DB2-BD59-A6C34878D82A}">
                    <a16:rowId xmlns="" xmlns:a16="http://schemas.microsoft.com/office/drawing/2014/main" val="10003"/>
                  </a:ext>
                </a:extLst>
              </a:tr>
              <a:tr h="478479">
                <a:tc>
                  <a:txBody>
                    <a:bodyPr/>
                    <a:lstStyle/>
                    <a:p>
                      <a:pPr marL="34925">
                        <a:lnSpc>
                          <a:spcPct val="100000"/>
                        </a:lnSpc>
                      </a:pPr>
                      <a:r>
                        <a:rPr sz="2000" dirty="0">
                          <a:latin typeface="Arial"/>
                          <a:cs typeface="Arial"/>
                        </a:rPr>
                        <a:t>5.</a:t>
                      </a:r>
                      <a:endParaRPr sz="2000">
                        <a:latin typeface="Arial"/>
                        <a:cs typeface="Arial"/>
                      </a:endParaRPr>
                    </a:p>
                  </a:txBody>
                  <a:tcPr marL="0" marR="0" marT="0" marB="0"/>
                </a:tc>
                <a:tc>
                  <a:txBody>
                    <a:bodyPr/>
                    <a:lstStyle/>
                    <a:p>
                      <a:pPr marL="120014">
                        <a:lnSpc>
                          <a:spcPct val="100000"/>
                        </a:lnSpc>
                      </a:pPr>
                      <a:r>
                        <a:rPr sz="2000" dirty="0">
                          <a:latin typeface="Arial"/>
                          <a:cs typeface="Arial"/>
                        </a:rPr>
                        <a:t>Kesimpulan</a:t>
                      </a:r>
                      <a:r>
                        <a:rPr sz="2000" spc="40" dirty="0">
                          <a:latin typeface="Arial"/>
                          <a:cs typeface="Arial"/>
                        </a:rPr>
                        <a:t> </a:t>
                      </a:r>
                      <a:r>
                        <a:rPr sz="2000" spc="-5" dirty="0">
                          <a:latin typeface="Arial"/>
                          <a:cs typeface="Arial"/>
                        </a:rPr>
                        <a:t>(</a:t>
                      </a:r>
                      <a:r>
                        <a:rPr sz="2000" i="1" dirty="0">
                          <a:solidFill>
                            <a:srgbClr val="FF0000"/>
                          </a:solidFill>
                          <a:latin typeface="Arial"/>
                          <a:cs typeface="Arial"/>
                        </a:rPr>
                        <a:t>C</a:t>
                      </a:r>
                      <a:r>
                        <a:rPr sz="2000" i="1" dirty="0">
                          <a:latin typeface="Arial"/>
                          <a:cs typeface="Arial"/>
                        </a:rPr>
                        <a:t>onclusio</a:t>
                      </a:r>
                      <a:r>
                        <a:rPr sz="2000" i="1" spc="-5" dirty="0">
                          <a:latin typeface="Arial"/>
                          <a:cs typeface="Arial"/>
                        </a:rPr>
                        <a:t>n</a:t>
                      </a:r>
                      <a:r>
                        <a:rPr sz="2000" dirty="0">
                          <a:latin typeface="Arial"/>
                          <a:cs typeface="Arial"/>
                        </a:rPr>
                        <a:t>)</a:t>
                      </a:r>
                      <a:endParaRPr sz="2000">
                        <a:latin typeface="Arial"/>
                        <a:cs typeface="Arial"/>
                      </a:endParaRPr>
                    </a:p>
                  </a:txBody>
                  <a:tcPr marL="0" marR="0" marT="0" marB="0"/>
                </a:tc>
                <a:tc>
                  <a:txBody>
                    <a:bodyPr/>
                    <a:lstStyle/>
                    <a:p>
                      <a:pPr marL="267970">
                        <a:lnSpc>
                          <a:spcPct val="100000"/>
                        </a:lnSpc>
                      </a:pPr>
                      <a:r>
                        <a:rPr sz="2000" dirty="0">
                          <a:latin typeface="Arial"/>
                          <a:cs typeface="Arial"/>
                        </a:rPr>
                        <a:t>5</a:t>
                      </a:r>
                      <a:r>
                        <a:rPr sz="2000" spc="-5" dirty="0">
                          <a:latin typeface="Arial"/>
                          <a:cs typeface="Arial"/>
                        </a:rPr>
                        <a:t> </a:t>
                      </a:r>
                      <a:r>
                        <a:rPr sz="2000" dirty="0">
                          <a:latin typeface="Arial"/>
                          <a:cs typeface="Arial"/>
                        </a:rPr>
                        <a:t>%</a:t>
                      </a:r>
                    </a:p>
                  </a:txBody>
                  <a:tcPr marL="0" marR="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471977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2718"/>
            <a:ext cx="8352928" cy="1104074"/>
          </a:xfrm>
        </p:spPr>
        <p:txBody>
          <a:bodyPr/>
          <a:lstStyle/>
          <a:p>
            <a:pPr algn="ctr"/>
            <a:r>
              <a:rPr lang="en-ID" b="1" dirty="0" smtClean="0"/>
              <a:t>IMFDC CP - UNY</a:t>
            </a:r>
            <a:endParaRPr lang="en-US" b="1" dirty="0"/>
          </a:p>
        </p:txBody>
      </p:sp>
      <p:graphicFrame>
        <p:nvGraphicFramePr>
          <p:cNvPr id="4" name="Content Placeholder 3"/>
          <p:cNvGraphicFramePr>
            <a:graphicFrameLocks noGrp="1"/>
          </p:cNvGraphicFramePr>
          <p:nvPr>
            <p:ph idx="1"/>
            <p:extLst/>
          </p:nvPr>
        </p:nvGraphicFramePr>
        <p:xfrm>
          <a:off x="467544" y="1572816"/>
          <a:ext cx="8352928" cy="4600088"/>
        </p:xfrm>
        <a:graphic>
          <a:graphicData uri="http://schemas.openxmlformats.org/drawingml/2006/table">
            <a:tbl>
              <a:tblPr firstRow="1" firstCol="1" bandRow="1">
                <a:tableStyleId>{5C22544A-7EE6-4342-B048-85BDC9FD1C3A}</a:tableStyleId>
              </a:tblPr>
              <a:tblGrid>
                <a:gridCol w="863897"/>
                <a:gridCol w="3024535"/>
                <a:gridCol w="1800200"/>
                <a:gridCol w="2664296"/>
              </a:tblGrid>
              <a:tr h="855672">
                <a:tc>
                  <a:txBody>
                    <a:bodyPr/>
                    <a:lstStyle/>
                    <a:p>
                      <a:pPr algn="ctr">
                        <a:spcAft>
                          <a:spcPts val="0"/>
                        </a:spcAft>
                      </a:pPr>
                      <a:r>
                        <a:rPr lang="en-US" sz="1800" b="1" dirty="0">
                          <a:effectLst/>
                        </a:rPr>
                        <a:t>No</a:t>
                      </a:r>
                      <a:r>
                        <a:rPr lang="id-ID" sz="1800" b="1" dirty="0">
                          <a:effectLst/>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Section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800" b="1" dirty="0">
                          <a:effectLst/>
                        </a:rPr>
                        <a:t>Length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800" b="1" dirty="0">
                          <a:effectLst/>
                        </a:rPr>
                        <a:t>Note</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97103">
                <a:tc>
                  <a:txBody>
                    <a:bodyPr/>
                    <a:lstStyle/>
                    <a:p>
                      <a:pPr algn="ctr">
                        <a:spcAft>
                          <a:spcPts val="0"/>
                        </a:spcAft>
                      </a:pPr>
                      <a:r>
                        <a:rPr lang="en-US" sz="1800" b="1" dirty="0">
                          <a:effectLst/>
                        </a:rPr>
                        <a:t>1</a:t>
                      </a:r>
                      <a:r>
                        <a:rPr lang="id-ID" sz="1800" b="1" dirty="0">
                          <a:effectLst/>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1800" b="1" dirty="0">
                          <a:effectLst/>
                        </a:rPr>
                        <a:t>Introduction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20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id-ID" sz="1800" b="1">
                          <a:effectLst/>
                        </a:rPr>
                        <a:t>Ma</a:t>
                      </a:r>
                      <a:r>
                        <a:rPr lang="en-AU" sz="1800" b="1">
                          <a:effectLst/>
                        </a:rPr>
                        <a:t>x</a:t>
                      </a:r>
                      <a:r>
                        <a:rPr lang="id-ID" sz="1800" b="1">
                          <a:effectLst/>
                        </a:rPr>
                        <a:t>imum, include Title and Abstract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95654">
                <a:tc>
                  <a:txBody>
                    <a:bodyPr/>
                    <a:lstStyle/>
                    <a:p>
                      <a:pPr algn="ctr">
                        <a:spcAft>
                          <a:spcPts val="0"/>
                        </a:spcAft>
                      </a:pPr>
                      <a:r>
                        <a:rPr lang="en-GB" sz="1800" b="1">
                          <a:effectLst/>
                        </a:rPr>
                        <a:t>2</a:t>
                      </a:r>
                      <a:r>
                        <a:rPr lang="id-ID" sz="1800" b="1">
                          <a:effectLst/>
                        </a:rPr>
                        <a: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1800" b="1" dirty="0">
                          <a:effectLst/>
                        </a:rPr>
                        <a:t>Methods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dirty="0">
                          <a:effectLst/>
                        </a:rPr>
                        <a:t>Methods in quantitative studies may be up to </a:t>
                      </a:r>
                      <a:r>
                        <a:rPr lang="id-ID" sz="1800" b="1" dirty="0">
                          <a:effectLst/>
                        </a:rPr>
                        <a:t>15%.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97103">
                <a:tc>
                  <a:txBody>
                    <a:bodyPr/>
                    <a:lstStyle/>
                    <a:p>
                      <a:pPr algn="ctr">
                        <a:spcAft>
                          <a:spcPts val="0"/>
                        </a:spcAft>
                      </a:pPr>
                      <a:r>
                        <a:rPr lang="en-GB" sz="1800" b="1">
                          <a:effectLst/>
                        </a:rPr>
                        <a:t>3</a:t>
                      </a:r>
                      <a:r>
                        <a:rPr lang="id-ID" sz="1800" b="1">
                          <a:effectLst/>
                        </a:rPr>
                        <a: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1800" b="1">
                          <a:effectLst/>
                        </a:rPr>
                        <a:t>Findings and Discussion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id-ID" sz="1800" b="1" dirty="0">
                          <a:effectLst/>
                        </a:rPr>
                        <a:t>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id-ID" sz="1800" b="1" dirty="0">
                          <a:effectLst/>
                        </a:rPr>
                        <a:t>Minimum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54556">
                <a:tc>
                  <a:txBody>
                    <a:bodyPr/>
                    <a:lstStyle/>
                    <a:p>
                      <a:pPr algn="ctr">
                        <a:spcAft>
                          <a:spcPts val="0"/>
                        </a:spcAft>
                      </a:pPr>
                      <a:r>
                        <a:rPr lang="en-GB" sz="1800" b="1">
                          <a:effectLst/>
                        </a:rPr>
                        <a:t>5</a:t>
                      </a:r>
                      <a:r>
                        <a:rPr lang="id-ID" sz="1800" b="1">
                          <a:effectLst/>
                        </a:rPr>
                        <a: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GB" sz="1800" b="1" dirty="0">
                          <a:effectLst/>
                        </a:rPr>
                        <a:t>Conclusion </a:t>
                      </a:r>
                      <a:r>
                        <a:rPr lang="id-ID" sz="1800" b="1" dirty="0">
                          <a:effectLst/>
                        </a:rPr>
                        <a:t>(include References)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id-ID" sz="1800" b="1" dirty="0">
                          <a:effectLst/>
                        </a:rPr>
                        <a:t>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dirty="0">
                          <a:effectLst/>
                        </a:rPr>
                        <a:t>Approximately</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089526492"/>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ener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8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9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Mountain Top">
  <a:themeElements>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Mountain Top">
  <a:themeElements>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_Mountain Top">
  <a:themeElements>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_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1.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Gener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6.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untain Top">
  <a:themeElements>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c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themeOverride>
</file>

<file path=ppt/theme/themeOverride2.xml><?xml version="1.0" encoding="utf-8"?>
<a:themeOverride xmlns:a="http://schemas.openxmlformats.org/drawingml/2006/main">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themeOverride>
</file>

<file path=ppt/theme/themeOverride3.xml><?xml version="1.0" encoding="utf-8"?>
<a:themeOverride xmlns:a="http://schemas.openxmlformats.org/drawingml/2006/main">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themeOverride>
</file>

<file path=ppt/theme/themeOverride4.xml><?xml version="1.0" encoding="utf-8"?>
<a:themeOverride xmlns:a="http://schemas.openxmlformats.org/drawingml/2006/main">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1. Konsep dasar1</Template>
  <TotalTime>2677</TotalTime>
  <Words>7354</Words>
  <Application>Microsoft Office PowerPoint</Application>
  <PresentationFormat>On-screen Show (4:3)</PresentationFormat>
  <Paragraphs>1414</Paragraphs>
  <Slides>165</Slides>
  <Notes>28</Notes>
  <HiddenSlides>0</HiddenSlides>
  <MMClips>0</MMClips>
  <ScaleCrop>false</ScaleCrop>
  <HeadingPairs>
    <vt:vector size="6" baseType="variant">
      <vt:variant>
        <vt:lpstr>Fonts Used</vt:lpstr>
      </vt:variant>
      <vt:variant>
        <vt:i4>28</vt:i4>
      </vt:variant>
      <vt:variant>
        <vt:lpstr>Theme</vt:lpstr>
      </vt:variant>
      <vt:variant>
        <vt:i4>35</vt:i4>
      </vt:variant>
      <vt:variant>
        <vt:lpstr>Slide Titles</vt:lpstr>
      </vt:variant>
      <vt:variant>
        <vt:i4>165</vt:i4>
      </vt:variant>
    </vt:vector>
  </HeadingPairs>
  <TitlesOfParts>
    <vt:vector size="228" baseType="lpstr">
      <vt:lpstr>Adobe Fan Heiti Std B</vt:lpstr>
      <vt:lpstr>Adobe Gothic Std B</vt:lpstr>
      <vt:lpstr>Arial Unicode MS</vt:lpstr>
      <vt:lpstr>SimSun</vt:lpstr>
      <vt:lpstr>SimSun</vt:lpstr>
      <vt:lpstr>Adobe Garamond Pro Bold</vt:lpstr>
      <vt:lpstr>Aharoni</vt:lpstr>
      <vt:lpstr>Albertus Extra Bold</vt:lpstr>
      <vt:lpstr>Arial</vt:lpstr>
      <vt:lpstr>Arial Black</vt:lpstr>
      <vt:lpstr>Arial Monospaced</vt:lpstr>
      <vt:lpstr>Arial Narrow</vt:lpstr>
      <vt:lpstr>Arial Rounded MT Bold</vt:lpstr>
      <vt:lpstr>Berlin Sans FB</vt:lpstr>
      <vt:lpstr>Calibri</vt:lpstr>
      <vt:lpstr>Calibri Light</vt:lpstr>
      <vt:lpstr>Calisto MT</vt:lpstr>
      <vt:lpstr>Cambria</vt:lpstr>
      <vt:lpstr>French Script MT</vt:lpstr>
      <vt:lpstr>Lucida Sans Unicode</vt:lpstr>
      <vt:lpstr>Rod Transparent</vt:lpstr>
      <vt:lpstr>Tahoma</vt:lpstr>
      <vt:lpstr>Times</vt:lpstr>
      <vt:lpstr>Times New Roman</vt:lpstr>
      <vt:lpstr>Verdana</vt:lpstr>
      <vt:lpstr>Wingdings</vt:lpstr>
      <vt:lpstr>Wingdings 2</vt:lpstr>
      <vt:lpstr>Wingdings 3</vt:lpstr>
      <vt:lpstr>1_Generic</vt:lpstr>
      <vt:lpstr>2_Office Theme</vt:lpstr>
      <vt:lpstr>3_Office Theme</vt:lpstr>
      <vt:lpstr>15_Office Theme</vt:lpstr>
      <vt:lpstr>Concourse</vt:lpstr>
      <vt:lpstr>Orbit</vt:lpstr>
      <vt:lpstr>Mountain Top</vt:lpstr>
      <vt:lpstr>2_Ocean</vt:lpstr>
      <vt:lpstr>17_Office Theme</vt:lpstr>
      <vt:lpstr>Adjacency</vt:lpstr>
      <vt:lpstr>18_Office Theme</vt:lpstr>
      <vt:lpstr>28_Office Theme</vt:lpstr>
      <vt:lpstr>29_Office Theme</vt:lpstr>
      <vt:lpstr>34_Office Theme</vt:lpstr>
      <vt:lpstr>35_Office Theme</vt:lpstr>
      <vt:lpstr>2_Mountain Top</vt:lpstr>
      <vt:lpstr>3_Ocean</vt:lpstr>
      <vt:lpstr>4_Ocean</vt:lpstr>
      <vt:lpstr>19_Office Theme</vt:lpstr>
      <vt:lpstr>5_Ocean</vt:lpstr>
      <vt:lpstr>4_Mountain Top</vt:lpstr>
      <vt:lpstr>20_Office Theme</vt:lpstr>
      <vt:lpstr>5_Generic</vt:lpstr>
      <vt:lpstr>21_Office Theme</vt:lpstr>
      <vt:lpstr>22_Office Theme</vt:lpstr>
      <vt:lpstr>5_Mountain Top</vt:lpstr>
      <vt:lpstr>24_Office Theme</vt:lpstr>
      <vt:lpstr>25_Office Theme</vt:lpstr>
      <vt:lpstr>Default Theme</vt:lpstr>
      <vt:lpstr>1_Default Theme</vt:lpstr>
      <vt:lpstr>6_Mountain Top</vt:lpstr>
      <vt:lpstr>Generic</vt:lpstr>
      <vt:lpstr>26_Office Theme</vt:lpstr>
      <vt:lpstr>5_Office Theme</vt:lpstr>
      <vt:lpstr>4_Concourse</vt:lpstr>
      <vt:lpstr>PowerPoint Presentation</vt:lpstr>
      <vt:lpstr>1.  Rumah :  a. Tegalmulyo, Kepek, Wonosari , Gunungkidul                           Telp. 0274-391618                       b. Jl. Merpati 222, Tempelan, Ketandan,                              Bangungtapan, Bantul               Telp. 0274-452427                            HP: 081215312000  2. Blog      :  http://blog.uny.ac.id/sukirno DST  3. Email:       sukirno@uny.ac.id  / krnruler@gmail.com      soekirno_uny@yahoo.co.id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LALU MENCARI APA MAKNANYA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PENGERTIAN  `</vt:lpstr>
      <vt:lpstr>PowerPoint Presentation</vt:lpstr>
      <vt:lpstr>PowerPoint Presentation</vt:lpstr>
      <vt:lpstr>LANGKAH-LANGKAH PENELITIAN BORG AND GALL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PENELITIAN DAN EVALUASI PROGRAM </vt:lpstr>
      <vt:lpstr>PENELITIAN EVALUASI</vt:lpstr>
      <vt:lpstr>PowerPoint Presentation</vt:lpstr>
      <vt:lpstr>PowerPoint Presentation</vt:lpstr>
      <vt:lpstr>PowerPoint Presentation</vt:lpstr>
      <vt:lpstr>SISTEMATIKA</vt:lpstr>
      <vt:lpstr>PowerPoint Presentation</vt:lpstr>
      <vt:lpstr>Judul yang marketable dan manfaat</vt:lpstr>
      <vt:lpstr>PowerPoint Presentation</vt:lpstr>
      <vt:lpstr>PowerPoint Presentation</vt:lpstr>
      <vt:lpstr>PowerPoint Presentation</vt:lpstr>
      <vt:lpstr>SISTEMATIKAN PENELITIAN KUANTITATIF</vt:lpstr>
      <vt:lpstr>SISTEMATIKAN PENELITIAN KUALITATIF</vt:lpstr>
      <vt:lpstr>PowerPoint Presentation</vt:lpstr>
      <vt:lpstr>Mencari Data Online</vt:lpstr>
      <vt:lpstr>MENCARI DATA ONLINE</vt:lpstr>
      <vt:lpstr>Academic resources</vt:lpstr>
      <vt:lpstr>Online Survey With Google Form</vt:lpstr>
      <vt:lpstr>PowerPoint Presentation</vt:lpstr>
      <vt:lpstr>ISI Selection Criteria http://isindexing.com/isi/selection.php</vt:lpstr>
      <vt:lpstr>Quality of Publication</vt:lpstr>
      <vt:lpstr>Manuscript Quality</vt:lpstr>
      <vt:lpstr>Presentational Quality</vt:lpstr>
      <vt:lpstr>Editorial Quality</vt:lpstr>
      <vt:lpstr>PowerPoint Presentation</vt:lpstr>
      <vt:lpstr>PowerPoint Presentation</vt:lpstr>
      <vt:lpstr>PowerPoint Presentation</vt:lpstr>
      <vt:lpstr>Why is it Important to Select a Good Research Topic?</vt:lpstr>
      <vt:lpstr>What should we do to get insight of a good topic?</vt:lpstr>
      <vt:lpstr>Criteria for a good research topic</vt:lpstr>
      <vt:lpstr>PowerPoint Presentation</vt:lpstr>
      <vt:lpstr>PowerPoint Presentation</vt:lpstr>
      <vt:lpstr>Model peta jalan Penelitian</vt:lpstr>
      <vt:lpstr>PowerPoint Presentation</vt:lpstr>
      <vt:lpstr>PowerPoint Presentation</vt:lpstr>
      <vt:lpstr>Apa itu Peta Jalan Penelitian</vt:lpstr>
      <vt:lpstr>Proporsi Artikel Ilmiah Yang Lazim</vt:lpstr>
      <vt:lpstr>IMFDC CP - UNY</vt:lpstr>
      <vt:lpstr>Paper Format</vt:lpstr>
      <vt:lpstr>What Does IMRaD Reveal About Science?</vt:lpstr>
      <vt:lpstr>Essential Parts of a Scientific paper</vt:lpstr>
      <vt:lpstr>1.Title</vt:lpstr>
      <vt:lpstr>Cont’d</vt:lpstr>
      <vt:lpstr>PowerPoint Presentation</vt:lpstr>
      <vt:lpstr>Editing A Title for Publication</vt:lpstr>
      <vt:lpstr>2. Authorship</vt:lpstr>
      <vt:lpstr>3. Abstract a short summary of your completed research. If done well, it makes the reader want to learn more about your research.</vt:lpstr>
      <vt:lpstr>Cont’d</vt:lpstr>
      <vt:lpstr>Cont’d</vt:lpstr>
      <vt:lpstr>Keywords</vt:lpstr>
      <vt:lpstr>TRANSLATION</vt:lpstr>
      <vt:lpstr>4. Introduction</vt:lpstr>
      <vt:lpstr>Notes:</vt:lpstr>
      <vt:lpstr>PowerPoint Presentation</vt:lpstr>
      <vt:lpstr>5. Methods / Methodology / Empirical Framework</vt:lpstr>
      <vt:lpstr>PowerPoint Presentation</vt:lpstr>
      <vt:lpstr>QUALITATIVE RESEARCH</vt:lpstr>
      <vt:lpstr>QUALITATIVE RESEARCH</vt:lpstr>
      <vt:lpstr>Features of Qualitative Data Analysis </vt:lpstr>
      <vt:lpstr>Types of Qualitative Analysis </vt:lpstr>
      <vt:lpstr>The Process or Steps of Qualitative Data Analysis </vt:lpstr>
      <vt:lpstr>Wording</vt:lpstr>
      <vt:lpstr>Tenses </vt:lpstr>
      <vt:lpstr>6.Results</vt:lpstr>
      <vt:lpstr>Emerald</vt:lpstr>
      <vt:lpstr>Emerald</vt:lpstr>
      <vt:lpstr>Cont’d</vt:lpstr>
      <vt:lpstr>8. Conclusions</vt:lpstr>
      <vt:lpstr>Tenses </vt:lpstr>
      <vt:lpstr>What’s the Difference Between an Abstract, Summary, and Conclusion</vt:lpstr>
      <vt:lpstr>9. Captions of Figures and Tables</vt:lpstr>
      <vt:lpstr>Why do we Reference?</vt:lpstr>
      <vt:lpstr>What is Referencing?</vt:lpstr>
      <vt:lpstr>When do we Reference? </vt:lpstr>
      <vt:lpstr>Reference &amp; Bibliography</vt:lpstr>
      <vt:lpstr>What to reference</vt:lpstr>
      <vt:lpstr>Tenses </vt:lpstr>
      <vt:lpstr>DEFINITION</vt:lpstr>
      <vt:lpstr>WHY IS PLAGIARISM AN ISSUE?</vt:lpstr>
      <vt:lpstr> PLAGIARISM INCLUDES</vt:lpstr>
      <vt:lpstr>Intellectual Property Rights </vt:lpstr>
      <vt:lpstr>Changing the words of an original source is not enough!!!!</vt:lpstr>
      <vt:lpstr>CONSEQUENCES</vt:lpstr>
      <vt:lpstr> AVOIDING PLAGIARISM</vt:lpstr>
      <vt:lpstr> </vt:lpstr>
      <vt:lpstr>REVIEW RESULT  AND  HANDLING REVISION</vt:lpstr>
      <vt:lpstr>Review process - decisions</vt:lpstr>
      <vt:lpstr>Handling Revisions</vt:lpstr>
      <vt:lpstr>Handling Rejections Cont’d </vt:lpstr>
      <vt:lpstr>PowerPoint Presentation</vt:lpstr>
      <vt:lpstr>PowerPoint Presentation</vt:lpstr>
      <vt:lpstr>Contd.</vt:lpstr>
      <vt:lpstr>PowerPoint Presentation</vt:lpstr>
      <vt:lpstr>ENGLISH IS POOR  (ALTERNATIVE SOLUTIONS)</vt:lpstr>
      <vt:lpstr>Plagiarism</vt:lpstr>
      <vt:lpstr>PLAGIARISM VS SIMILARITY</vt:lpstr>
      <vt:lpstr>https://turnitin.com/login_page.asp?lang=en_us</vt:lpstr>
      <vt:lpstr>Publication Package Services https://www.manuscriptedit.com/publishing</vt:lpstr>
      <vt:lpstr>Helpdesk Links</vt:lpstr>
      <vt:lpstr>TURNITIN.COM</vt:lpstr>
      <vt:lpstr>TURNITIN.COM About the e-rater Scoring Engine - ETS </vt:lpstr>
      <vt:lpstr>GRAMMARLY.COM</vt:lpstr>
      <vt:lpstr>http://www.ease.org.uk/publications/author-guidelines-authors-and-translators/</vt:lpstr>
      <vt:lpstr>PowerPoint Presentation</vt:lpstr>
    </vt:vector>
  </TitlesOfParts>
  <Company>Vaio Series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 DAN KOMBINASI  Sugiyono, FT, PPS  UNY hp 0811269374 sugiyono_1953@yahoo.com</dc:title>
  <dc:creator>Sugiyono</dc:creator>
  <cp:lastModifiedBy>SDS</cp:lastModifiedBy>
  <cp:revision>158</cp:revision>
  <dcterms:created xsi:type="dcterms:W3CDTF">2015-10-23T03:36:11Z</dcterms:created>
  <dcterms:modified xsi:type="dcterms:W3CDTF">2020-09-09T09:24:08Z</dcterms:modified>
</cp:coreProperties>
</file>