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62" r:id="rId12"/>
    <p:sldId id="263" r:id="rId13"/>
    <p:sldId id="264" r:id="rId14"/>
    <p:sldId id="265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im ibrahim" initials="ai" lastIdx="1" clrIdx="0">
    <p:extLst>
      <p:ext uri="{19B8F6BF-5375-455C-9EA6-DF929625EA0E}">
        <p15:presenceInfo xmlns:p15="http://schemas.microsoft.com/office/powerpoint/2012/main" userId="423ce09897ccf7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587" autoAdjust="0"/>
  </p:normalViewPr>
  <p:slideViewPr>
    <p:cSldViewPr snapToGrid="0"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88D7-4F0B-4974-86AA-32987015B3F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0EB8-33C9-4995-A892-031B1C0C9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2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antarmuka</a:t>
            </a:r>
            <a:r>
              <a:rPr lang="en-GB" dirty="0" smtClean="0"/>
              <a:t> </a:t>
            </a:r>
            <a:r>
              <a:rPr lang="en-GB" dirty="0" err="1" smtClean="0"/>
              <a:t>pengguna</a:t>
            </a:r>
            <a:r>
              <a:rPr lang="en-GB" dirty="0" smtClean="0"/>
              <a:t> DSS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diakses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telepon</a:t>
            </a:r>
            <a:r>
              <a:rPr lang="en-GB" dirty="0" smtClean="0"/>
              <a:t> </a:t>
            </a:r>
            <a:r>
              <a:rPr lang="en-GB" dirty="0" err="1" smtClean="0"/>
              <a:t>seluler</a:t>
            </a:r>
            <a:r>
              <a:rPr lang="en-GB" dirty="0" smtClean="0"/>
              <a:t> </a:t>
            </a:r>
            <a:r>
              <a:rPr lang="en-GB" dirty="0" err="1" smtClean="0"/>
              <a:t>melalui</a:t>
            </a:r>
            <a:r>
              <a:rPr lang="en-GB" dirty="0" smtClean="0"/>
              <a:t> </a:t>
            </a:r>
            <a:r>
              <a:rPr lang="en-GB" dirty="0" err="1" smtClean="0"/>
              <a:t>suara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panel display. </a:t>
            </a:r>
            <a:r>
              <a:rPr lang="en-GB" dirty="0" err="1" smtClean="0"/>
              <a:t>Baru</a:t>
            </a:r>
            <a:r>
              <a:rPr lang="en-GB" dirty="0" smtClean="0"/>
              <a:t>, DSS </a:t>
            </a:r>
            <a:r>
              <a:rPr lang="en-GB" dirty="0" err="1" smtClean="0"/>
              <a:t>ponsel</a:t>
            </a:r>
            <a:r>
              <a:rPr lang="en-GB" dirty="0" smtClean="0"/>
              <a:t> </a:t>
            </a:r>
            <a:r>
              <a:rPr lang="en-GB" dirty="0" err="1" smtClean="0"/>
              <a:t>sedang</a:t>
            </a:r>
            <a:r>
              <a:rPr lang="en-GB" dirty="0" smtClean="0"/>
              <a:t> </a:t>
            </a:r>
            <a:r>
              <a:rPr lang="en-GB" dirty="0" err="1" smtClean="0"/>
              <a:t>digunakan</a:t>
            </a:r>
            <a:r>
              <a:rPr lang="en-GB" dirty="0" smtClean="0"/>
              <a:t> </a:t>
            </a:r>
            <a:r>
              <a:rPr lang="en-GB" dirty="0" err="1" smtClean="0"/>
              <a:t>langsung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personal digital assistant (PDA) yang </a:t>
            </a:r>
            <a:r>
              <a:rPr lang="en-GB" dirty="0" err="1" smtClean="0"/>
              <a:t>memiliki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yang </a:t>
            </a:r>
            <a:r>
              <a:rPr lang="en-GB" dirty="0" err="1" smtClean="0"/>
              <a:t>besar</a:t>
            </a:r>
            <a:r>
              <a:rPr lang="en-GB" dirty="0" smtClean="0"/>
              <a:t>, </a:t>
            </a:r>
            <a:r>
              <a:rPr lang="en-GB" dirty="0" err="1" smtClean="0"/>
              <a:t>tampilan</a:t>
            </a:r>
            <a:r>
              <a:rPr lang="en-GB" dirty="0" smtClean="0"/>
              <a:t> </a:t>
            </a:r>
            <a:r>
              <a:rPr lang="en-GB" dirty="0" err="1" smtClean="0"/>
              <a:t>grafis</a:t>
            </a:r>
            <a:r>
              <a:rPr lang="en-GB" dirty="0" smtClean="0"/>
              <a:t> </a:t>
            </a:r>
            <a:r>
              <a:rPr lang="en-GB" dirty="0" err="1" smtClean="0"/>
              <a:t>berkualitas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link wireless </a:t>
            </a:r>
            <a:r>
              <a:rPr lang="en-GB" dirty="0" err="1" smtClean="0"/>
              <a:t>melalui</a:t>
            </a:r>
            <a:r>
              <a:rPr lang="en-GB" dirty="0" smtClean="0"/>
              <a:t> built-in </a:t>
            </a:r>
            <a:r>
              <a:rPr lang="en-GB" dirty="0" err="1" smtClean="0"/>
              <a:t>telepon</a:t>
            </a:r>
            <a:r>
              <a:rPr lang="en-GB" dirty="0" smtClean="0"/>
              <a:t> </a:t>
            </a:r>
            <a:r>
              <a:rPr lang="en-GB" dirty="0" err="1" smtClean="0"/>
              <a:t>seluler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koneksi</a:t>
            </a:r>
            <a:r>
              <a:rPr lang="en-GB" dirty="0" smtClean="0"/>
              <a:t> Internet </a:t>
            </a:r>
            <a:r>
              <a:rPr lang="en-GB" dirty="0" err="1" smtClean="0"/>
              <a:t>langsung</a:t>
            </a:r>
            <a:r>
              <a:rPr lang="en-GB" dirty="0" smtClean="0"/>
              <a:t>. PDA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mudah</a:t>
            </a:r>
            <a:r>
              <a:rPr lang="en-GB" dirty="0" smtClean="0"/>
              <a:t> </a:t>
            </a:r>
            <a:r>
              <a:rPr lang="en-GB" dirty="0" err="1" smtClean="0"/>
              <a:t>mengenali</a:t>
            </a:r>
            <a:r>
              <a:rPr lang="en-GB" dirty="0" smtClean="0"/>
              <a:t> </a:t>
            </a:r>
            <a:r>
              <a:rPr lang="en-GB" dirty="0" err="1" smtClean="0"/>
              <a:t>bentuk</a:t>
            </a:r>
            <a:r>
              <a:rPr lang="en-GB" dirty="0" smtClean="0"/>
              <a:t> </a:t>
            </a:r>
            <a:r>
              <a:rPr lang="en-GB" dirty="0" err="1" smtClean="0"/>
              <a:t>modifikasi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tulisan</a:t>
            </a:r>
            <a:r>
              <a:rPr lang="en-GB" dirty="0" smtClean="0"/>
              <a:t> </a:t>
            </a:r>
            <a:r>
              <a:rPr lang="en-GB" dirty="0" err="1" smtClean="0"/>
              <a:t>tangan</a:t>
            </a:r>
            <a:r>
              <a:rPr lang="en-GB" dirty="0" smtClean="0"/>
              <a:t> (</a:t>
            </a:r>
            <a:r>
              <a:rPr lang="en-GB" dirty="0" err="1" smtClean="0"/>
              <a:t>misalnya</a:t>
            </a:r>
            <a:r>
              <a:rPr lang="en-GB" dirty="0" smtClean="0"/>
              <a:t>, Graffiti </a:t>
            </a:r>
            <a:r>
              <a:rPr lang="en-GB" dirty="0" err="1" smtClean="0"/>
              <a:t>untuk</a:t>
            </a:r>
            <a:r>
              <a:rPr lang="en-GB" dirty="0" smtClean="0"/>
              <a:t> Palm Pilot, palm.com). </a:t>
            </a:r>
            <a:r>
              <a:rPr lang="en-GB" dirty="0" err="1" smtClean="0"/>
              <a:t>Kemajuan</a:t>
            </a:r>
            <a:r>
              <a:rPr lang="en-GB" dirty="0" smtClean="0"/>
              <a:t> </a:t>
            </a:r>
            <a:r>
              <a:rPr lang="en-GB" dirty="0" err="1" smtClean="0"/>
              <a:t>teknologi</a:t>
            </a:r>
            <a:r>
              <a:rPr lang="en-GB" dirty="0" smtClean="0"/>
              <a:t> </a:t>
            </a:r>
            <a:r>
              <a:rPr lang="en-GB" dirty="0" err="1" smtClean="0"/>
              <a:t>pengenalan</a:t>
            </a:r>
            <a:r>
              <a:rPr lang="en-GB" dirty="0" smtClean="0"/>
              <a:t> </a:t>
            </a:r>
            <a:r>
              <a:rPr lang="en-GB" dirty="0" err="1" smtClean="0"/>
              <a:t>suara</a:t>
            </a:r>
            <a:r>
              <a:rPr lang="en-GB" dirty="0" smtClean="0"/>
              <a:t> </a:t>
            </a:r>
            <a:r>
              <a:rPr lang="en-GB" dirty="0" err="1" smtClean="0"/>
              <a:t>menciptakan</a:t>
            </a:r>
            <a:r>
              <a:rPr lang="en-GB" dirty="0" smtClean="0"/>
              <a:t> </a:t>
            </a:r>
            <a:r>
              <a:rPr lang="en-GB" dirty="0" err="1" smtClean="0"/>
              <a:t>peluang</a:t>
            </a:r>
            <a:r>
              <a:rPr lang="en-GB" dirty="0" smtClean="0"/>
              <a:t> DSS </a:t>
            </a:r>
            <a:r>
              <a:rPr lang="en-GB" dirty="0" err="1" smtClean="0"/>
              <a:t>antarmuka</a:t>
            </a:r>
            <a:r>
              <a:rPr lang="en-GB" dirty="0" smtClean="0"/>
              <a:t> (</a:t>
            </a:r>
            <a:r>
              <a:rPr lang="en-GB" dirty="0" err="1" smtClean="0"/>
              <a:t>lihat</a:t>
            </a:r>
            <a:r>
              <a:rPr lang="en-GB" dirty="0" smtClean="0"/>
              <a:t> DSS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Aksi</a:t>
            </a:r>
            <a:r>
              <a:rPr lang="en-GB" dirty="0" smtClean="0"/>
              <a:t> 3.10).</a:t>
            </a:r>
          </a:p>
          <a:p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contoh</a:t>
            </a:r>
            <a:r>
              <a:rPr lang="en-GB" dirty="0" smtClean="0"/>
              <a:t>, Adorno </a:t>
            </a:r>
            <a:r>
              <a:rPr lang="en-GB" dirty="0" err="1" smtClean="0"/>
              <a:t>memberikan</a:t>
            </a:r>
            <a:r>
              <a:rPr lang="en-GB" dirty="0" smtClean="0"/>
              <a:t> Communication Server Mobile yang </a:t>
            </a:r>
            <a:r>
              <a:rPr lang="en-GB" dirty="0" err="1" smtClean="0"/>
              <a:t>mengakses</a:t>
            </a:r>
            <a:r>
              <a:rPr lang="en-GB" dirty="0" smtClean="0"/>
              <a:t> </a:t>
            </a:r>
            <a:r>
              <a:rPr lang="en-GB" dirty="0" err="1" smtClean="0"/>
              <a:t>aplikasi</a:t>
            </a:r>
            <a:r>
              <a:rPr lang="en-GB" dirty="0" smtClean="0"/>
              <a:t> Microsoft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langsung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suara</a:t>
            </a:r>
            <a:r>
              <a:rPr lang="en-GB" dirty="0" smtClean="0"/>
              <a:t> </a:t>
            </a:r>
            <a:r>
              <a:rPr lang="en-GB" dirty="0" err="1" smtClean="0"/>
              <a:t>melalui</a:t>
            </a:r>
            <a:r>
              <a:rPr lang="en-GB" dirty="0" smtClean="0"/>
              <a:t> </a:t>
            </a:r>
            <a:r>
              <a:rPr lang="en-GB" dirty="0" err="1" smtClean="0"/>
              <a:t>telepon</a:t>
            </a:r>
            <a:r>
              <a:rPr lang="en-GB" dirty="0" smtClean="0"/>
              <a:t>. </a:t>
            </a:r>
            <a:r>
              <a:rPr lang="en-GB" dirty="0" err="1" smtClean="0"/>
              <a:t>Jenis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memungkinkan</a:t>
            </a:r>
            <a:r>
              <a:rPr lang="en-GB" dirty="0" smtClean="0"/>
              <a:t> </a:t>
            </a:r>
            <a:r>
              <a:rPr lang="en-GB" dirty="0" err="1" smtClean="0"/>
              <a:t>karyawan</a:t>
            </a:r>
            <a:r>
              <a:rPr lang="en-GB" dirty="0" smtClean="0"/>
              <a:t> </a:t>
            </a:r>
            <a:r>
              <a:rPr lang="en-GB" dirty="0" err="1" smtClean="0"/>
              <a:t>mengakses</a:t>
            </a:r>
            <a:r>
              <a:rPr lang="en-GB" dirty="0" smtClean="0"/>
              <a:t> </a:t>
            </a:r>
            <a:r>
              <a:rPr lang="en-GB" dirty="0" err="1" smtClean="0"/>
              <a:t>aplikasi</a:t>
            </a:r>
            <a:r>
              <a:rPr lang="en-GB" dirty="0" smtClean="0"/>
              <a:t> </a:t>
            </a:r>
            <a:r>
              <a:rPr lang="en-GB" dirty="0" err="1" smtClean="0"/>
              <a:t>perusahaan</a:t>
            </a:r>
            <a:r>
              <a:rPr lang="en-GB" dirty="0" smtClean="0"/>
              <a:t>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langsung</a:t>
            </a:r>
            <a:r>
              <a:rPr lang="en-GB" dirty="0" smtClean="0"/>
              <a:t> </a:t>
            </a:r>
            <a:r>
              <a:rPr lang="en-GB" dirty="0" err="1" smtClean="0"/>
              <a:t>melalui</a:t>
            </a:r>
            <a:r>
              <a:rPr lang="en-GB" dirty="0" smtClean="0"/>
              <a:t> </a:t>
            </a:r>
            <a:r>
              <a:rPr lang="en-GB" dirty="0" err="1" smtClean="0"/>
              <a:t>telepon</a:t>
            </a:r>
            <a:r>
              <a:rPr lang="en-GB" dirty="0" smtClean="0"/>
              <a:t> </a:t>
            </a:r>
            <a:r>
              <a:rPr lang="en-GB" dirty="0" err="1" smtClean="0"/>
              <a:t>apapun</a:t>
            </a:r>
            <a:r>
              <a:rPr lang="en-GB" dirty="0" smtClean="0"/>
              <a:t> (Cohn, 2002). </a:t>
            </a:r>
            <a:r>
              <a:rPr lang="en-GB" dirty="0" err="1" smtClean="0"/>
              <a:t>Lihat</a:t>
            </a:r>
            <a:r>
              <a:rPr lang="en-GB" dirty="0" smtClean="0"/>
              <a:t> </a:t>
            </a:r>
            <a:r>
              <a:rPr lang="en-GB" dirty="0" err="1" smtClean="0"/>
              <a:t>Friley</a:t>
            </a:r>
            <a:r>
              <a:rPr lang="en-GB" dirty="0" smtClean="0"/>
              <a:t> (2002) </a:t>
            </a:r>
            <a:r>
              <a:rPr lang="en-GB" dirty="0" err="1" smtClean="0"/>
              <a:t>dan</a:t>
            </a:r>
            <a:r>
              <a:rPr lang="en-GB" dirty="0" smtClean="0"/>
              <a:t> Waters (2002)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lanjut</a:t>
            </a:r>
            <a:r>
              <a:rPr lang="en-GB" dirty="0" smtClean="0"/>
              <a:t> </a:t>
            </a:r>
            <a:r>
              <a:rPr lang="en-GB" dirty="0" err="1" smtClean="0"/>
              <a:t>tentang</a:t>
            </a:r>
            <a:r>
              <a:rPr lang="en-GB" dirty="0" smtClean="0"/>
              <a:t> </a:t>
            </a:r>
            <a:r>
              <a:rPr lang="en-GB" dirty="0" err="1" smtClean="0"/>
              <a:t>pengenalan</a:t>
            </a:r>
            <a:r>
              <a:rPr lang="en-GB" dirty="0" smtClean="0"/>
              <a:t> </a:t>
            </a:r>
            <a:r>
              <a:rPr lang="en-GB" dirty="0" err="1" smtClean="0"/>
              <a:t>suara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teknologi</a:t>
            </a:r>
            <a:r>
              <a:rPr lang="en-GB" dirty="0" smtClean="0"/>
              <a:t> yang </a:t>
            </a:r>
            <a:r>
              <a:rPr lang="en-GB" dirty="0" err="1" smtClean="0"/>
              <a:t>terkait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0EB8-33C9-4995-A892-031B1C0C95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6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RingCam</a:t>
            </a:r>
            <a:r>
              <a:rPr lang="en-GB" dirty="0" smtClean="0"/>
              <a:t>,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video omnidirectional yang </a:t>
            </a:r>
            <a:r>
              <a:rPr lang="en-GB" dirty="0" err="1" smtClean="0"/>
              <a:t>memungkinkan</a:t>
            </a:r>
            <a:r>
              <a:rPr lang="en-GB" dirty="0" smtClean="0"/>
              <a:t> </a:t>
            </a:r>
            <a:r>
              <a:rPr lang="en-GB" dirty="0" err="1" smtClean="0"/>
              <a:t>penonton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offsite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melihat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ruangan</a:t>
            </a:r>
            <a:r>
              <a:rPr lang="en-GB" dirty="0" smtClean="0"/>
              <a:t> </a:t>
            </a:r>
            <a:r>
              <a:rPr lang="en-GB" dirty="0" err="1" smtClean="0"/>
              <a:t>seolah-olah</a:t>
            </a:r>
            <a:r>
              <a:rPr lang="en-GB" dirty="0" smtClean="0"/>
              <a:t> </a:t>
            </a:r>
            <a:r>
              <a:rPr lang="en-GB" dirty="0" err="1" smtClean="0"/>
              <a:t>mereka</a:t>
            </a:r>
            <a:r>
              <a:rPr lang="en-GB" dirty="0" smtClean="0"/>
              <a:t> </a:t>
            </a:r>
            <a:r>
              <a:rPr lang="en-GB" dirty="0" err="1" smtClean="0"/>
              <a:t>benar-benar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.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delapan</a:t>
            </a:r>
            <a:r>
              <a:rPr lang="en-GB" dirty="0" smtClean="0"/>
              <a:t> </a:t>
            </a:r>
            <a:r>
              <a:rPr lang="en-GB" dirty="0" err="1" smtClean="0"/>
              <a:t>mikrofon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lima </a:t>
            </a:r>
            <a:r>
              <a:rPr lang="en-GB" dirty="0" err="1" smtClean="0"/>
              <a:t>kecil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0EB8-33C9-4995-A892-031B1C0C95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8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RingCam</a:t>
            </a:r>
            <a:r>
              <a:rPr lang="en-GB" dirty="0" smtClean="0"/>
              <a:t>,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video omnidirectional yang </a:t>
            </a:r>
            <a:r>
              <a:rPr lang="en-GB" dirty="0" err="1" smtClean="0"/>
              <a:t>memungkinkan</a:t>
            </a:r>
            <a:r>
              <a:rPr lang="en-GB" dirty="0" smtClean="0"/>
              <a:t> </a:t>
            </a:r>
            <a:r>
              <a:rPr lang="en-GB" dirty="0" err="1" smtClean="0"/>
              <a:t>penonton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offsite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melihat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ruangan</a:t>
            </a:r>
            <a:r>
              <a:rPr lang="en-GB" dirty="0" smtClean="0"/>
              <a:t> </a:t>
            </a:r>
            <a:r>
              <a:rPr lang="en-GB" dirty="0" err="1" smtClean="0"/>
              <a:t>seolah-olah</a:t>
            </a:r>
            <a:r>
              <a:rPr lang="en-GB" dirty="0" smtClean="0"/>
              <a:t> </a:t>
            </a:r>
            <a:r>
              <a:rPr lang="en-GB" dirty="0" err="1" smtClean="0"/>
              <a:t>mereka</a:t>
            </a:r>
            <a:r>
              <a:rPr lang="en-GB" dirty="0" smtClean="0"/>
              <a:t> </a:t>
            </a:r>
            <a:r>
              <a:rPr lang="en-GB" dirty="0" err="1" smtClean="0"/>
              <a:t>benar-benar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.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delapan</a:t>
            </a:r>
            <a:r>
              <a:rPr lang="en-GB" dirty="0" smtClean="0"/>
              <a:t> </a:t>
            </a:r>
            <a:r>
              <a:rPr lang="en-GB" dirty="0" err="1" smtClean="0"/>
              <a:t>mikrofon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lima </a:t>
            </a:r>
            <a:r>
              <a:rPr lang="en-GB" dirty="0" err="1" smtClean="0"/>
              <a:t>kecil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0EB8-33C9-4995-A892-031B1C0C95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7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RingCam</a:t>
            </a:r>
            <a:r>
              <a:rPr lang="en-GB" dirty="0" smtClean="0"/>
              <a:t>,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video omnidirectional yang </a:t>
            </a:r>
            <a:r>
              <a:rPr lang="en-GB" dirty="0" err="1" smtClean="0"/>
              <a:t>memungkinkan</a:t>
            </a:r>
            <a:r>
              <a:rPr lang="en-GB" dirty="0" smtClean="0"/>
              <a:t> </a:t>
            </a:r>
            <a:r>
              <a:rPr lang="en-GB" dirty="0" err="1" smtClean="0"/>
              <a:t>penonton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offsite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melihat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ruangan</a:t>
            </a:r>
            <a:r>
              <a:rPr lang="en-GB" dirty="0" smtClean="0"/>
              <a:t> </a:t>
            </a:r>
            <a:r>
              <a:rPr lang="en-GB" dirty="0" err="1" smtClean="0"/>
              <a:t>seolah-olah</a:t>
            </a:r>
            <a:r>
              <a:rPr lang="en-GB" dirty="0" smtClean="0"/>
              <a:t> </a:t>
            </a:r>
            <a:r>
              <a:rPr lang="en-GB" dirty="0" err="1" smtClean="0"/>
              <a:t>mereka</a:t>
            </a:r>
            <a:r>
              <a:rPr lang="en-GB" dirty="0" smtClean="0"/>
              <a:t> </a:t>
            </a:r>
            <a:r>
              <a:rPr lang="en-GB" dirty="0" err="1" smtClean="0"/>
              <a:t>benar-benar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.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delapan</a:t>
            </a:r>
            <a:r>
              <a:rPr lang="en-GB" dirty="0" smtClean="0"/>
              <a:t> </a:t>
            </a:r>
            <a:r>
              <a:rPr lang="en-GB" dirty="0" err="1" smtClean="0"/>
              <a:t>mikrofon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lima </a:t>
            </a:r>
            <a:r>
              <a:rPr lang="en-GB" dirty="0" err="1" smtClean="0"/>
              <a:t>kecil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0EB8-33C9-4995-A892-031B1C0C95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8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RingCam</a:t>
            </a:r>
            <a:r>
              <a:rPr lang="en-GB" dirty="0" smtClean="0"/>
              <a:t>,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video omnidirectional yang </a:t>
            </a:r>
            <a:r>
              <a:rPr lang="en-GB" dirty="0" err="1" smtClean="0"/>
              <a:t>memungkinkan</a:t>
            </a:r>
            <a:r>
              <a:rPr lang="en-GB" dirty="0" smtClean="0"/>
              <a:t> </a:t>
            </a:r>
            <a:r>
              <a:rPr lang="en-GB" dirty="0" err="1" smtClean="0"/>
              <a:t>penonton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offsite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melihat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ruangan</a:t>
            </a:r>
            <a:r>
              <a:rPr lang="en-GB" dirty="0" smtClean="0"/>
              <a:t> </a:t>
            </a:r>
            <a:r>
              <a:rPr lang="en-GB" dirty="0" err="1" smtClean="0"/>
              <a:t>seolah-olah</a:t>
            </a:r>
            <a:r>
              <a:rPr lang="en-GB" dirty="0" smtClean="0"/>
              <a:t> </a:t>
            </a:r>
            <a:r>
              <a:rPr lang="en-GB" dirty="0" err="1" smtClean="0"/>
              <a:t>mereka</a:t>
            </a:r>
            <a:r>
              <a:rPr lang="en-GB" dirty="0" smtClean="0"/>
              <a:t> </a:t>
            </a:r>
            <a:r>
              <a:rPr lang="en-GB" dirty="0" err="1" smtClean="0"/>
              <a:t>benar-benar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.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delapan</a:t>
            </a:r>
            <a:r>
              <a:rPr lang="en-GB" dirty="0" smtClean="0"/>
              <a:t> </a:t>
            </a:r>
            <a:r>
              <a:rPr lang="en-GB" dirty="0" err="1" smtClean="0"/>
              <a:t>mikrofon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lima </a:t>
            </a:r>
            <a:r>
              <a:rPr lang="en-GB" dirty="0" err="1" smtClean="0"/>
              <a:t>kecil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0EB8-33C9-4995-A892-031B1C0C95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32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RingCam</a:t>
            </a:r>
            <a:r>
              <a:rPr lang="en-GB" dirty="0" smtClean="0"/>
              <a:t>,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video omnidirectional yang </a:t>
            </a:r>
            <a:r>
              <a:rPr lang="en-GB" dirty="0" err="1" smtClean="0"/>
              <a:t>memungkinkan</a:t>
            </a:r>
            <a:r>
              <a:rPr lang="en-GB" dirty="0" smtClean="0"/>
              <a:t> </a:t>
            </a:r>
            <a:r>
              <a:rPr lang="en-GB" dirty="0" err="1" smtClean="0"/>
              <a:t>penonton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offsite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melihat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ruangan</a:t>
            </a:r>
            <a:r>
              <a:rPr lang="en-GB" dirty="0" smtClean="0"/>
              <a:t> </a:t>
            </a:r>
            <a:r>
              <a:rPr lang="en-GB" dirty="0" err="1" smtClean="0"/>
              <a:t>seolah-olah</a:t>
            </a:r>
            <a:r>
              <a:rPr lang="en-GB" dirty="0" smtClean="0"/>
              <a:t> </a:t>
            </a:r>
            <a:r>
              <a:rPr lang="en-GB" dirty="0" err="1" smtClean="0"/>
              <a:t>mereka</a:t>
            </a:r>
            <a:r>
              <a:rPr lang="en-GB" dirty="0" smtClean="0"/>
              <a:t> </a:t>
            </a:r>
            <a:r>
              <a:rPr lang="en-GB" dirty="0" err="1" smtClean="0"/>
              <a:t>benar-benar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.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delapan</a:t>
            </a:r>
            <a:r>
              <a:rPr lang="en-GB" dirty="0" smtClean="0"/>
              <a:t> </a:t>
            </a:r>
            <a:r>
              <a:rPr lang="en-GB" dirty="0" err="1" smtClean="0"/>
              <a:t>mikrofon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lima </a:t>
            </a:r>
            <a:r>
              <a:rPr lang="en-GB" dirty="0" err="1" smtClean="0"/>
              <a:t>kecil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0EB8-33C9-4995-A892-031B1C0C95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3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RingCam</a:t>
            </a:r>
            <a:r>
              <a:rPr lang="en-GB" dirty="0" smtClean="0"/>
              <a:t>,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video omnidirectional yang </a:t>
            </a:r>
            <a:r>
              <a:rPr lang="en-GB" dirty="0" err="1" smtClean="0"/>
              <a:t>memungkinkan</a:t>
            </a:r>
            <a:r>
              <a:rPr lang="en-GB" dirty="0" smtClean="0"/>
              <a:t> </a:t>
            </a:r>
            <a:r>
              <a:rPr lang="en-GB" dirty="0" err="1" smtClean="0"/>
              <a:t>penonton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offsite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melihat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ruangan</a:t>
            </a:r>
            <a:r>
              <a:rPr lang="en-GB" dirty="0" smtClean="0"/>
              <a:t> </a:t>
            </a:r>
            <a:r>
              <a:rPr lang="en-GB" dirty="0" err="1" smtClean="0"/>
              <a:t>seolah-olah</a:t>
            </a:r>
            <a:r>
              <a:rPr lang="en-GB" dirty="0" smtClean="0"/>
              <a:t> </a:t>
            </a:r>
            <a:r>
              <a:rPr lang="en-GB" dirty="0" err="1" smtClean="0"/>
              <a:t>mereka</a:t>
            </a:r>
            <a:r>
              <a:rPr lang="en-GB" dirty="0" smtClean="0"/>
              <a:t> </a:t>
            </a:r>
            <a:r>
              <a:rPr lang="en-GB" dirty="0" err="1" smtClean="0"/>
              <a:t>benar-benar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pertemuan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.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delapan</a:t>
            </a:r>
            <a:r>
              <a:rPr lang="en-GB" dirty="0" smtClean="0"/>
              <a:t> </a:t>
            </a:r>
            <a:r>
              <a:rPr lang="en-GB" dirty="0" err="1" smtClean="0"/>
              <a:t>mikrofon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kamera</a:t>
            </a:r>
            <a:r>
              <a:rPr lang="en-GB" dirty="0" smtClean="0"/>
              <a:t> lima </a:t>
            </a:r>
            <a:r>
              <a:rPr lang="en-GB" dirty="0" err="1" smtClean="0"/>
              <a:t>kecil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20EB8-33C9-4995-A892-031B1C0C95F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56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2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5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A2506D-7645-43F1-9ED6-6CEBBC3A0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E02B4A-F0DB-4911-877F-07EFA78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529398"/>
            <a:ext cx="7080026" cy="1828801"/>
          </a:xfrm>
        </p:spPr>
        <p:txBody>
          <a:bodyPr/>
          <a:lstStyle/>
          <a:p>
            <a:r>
              <a:rPr lang="en-GB" b="1" dirty="0" smtClean="0">
                <a:latin typeface="Tw Cen MT" panose="020B0602020104020603" pitchFamily="34" charset="0"/>
              </a:rPr>
              <a:t>User Interface Subsystem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85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Recent User Interface Development</a:t>
            </a:r>
            <a:endParaRPr lang="en-GB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5535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latin typeface="Tw Cen MT" panose="020B0602020104020603" pitchFamily="34" charset="0"/>
              </a:rPr>
              <a:t>Ring Cam </a:t>
            </a:r>
            <a:r>
              <a:rPr lang="en-US" sz="2800" dirty="0">
                <a:latin typeface="Tw Cen MT" panose="020B0602020104020603" pitchFamily="34" charset="0"/>
              </a:rPr>
              <a:t>(Microsoft)</a:t>
            </a:r>
            <a:endParaRPr lang="en-US" sz="2800" dirty="0" smtClean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57" y="2286001"/>
            <a:ext cx="2171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9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w Cen MT" panose="020B0602020104020603" pitchFamily="34" charset="0"/>
              </a:rPr>
              <a:t>New Development in DSS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GB" sz="66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1</a:t>
            </a:r>
          </a:p>
          <a:p>
            <a:pPr marL="36900" indent="0" algn="ctr">
              <a:buNone/>
            </a:pPr>
            <a:r>
              <a:rPr lang="en-GB" sz="3200" dirty="0" smtClean="0">
                <a:latin typeface="Tw Cen MT" panose="020B0602020104020603" pitchFamily="34" charset="0"/>
              </a:rPr>
              <a:t>INTEGRASI DATA</a:t>
            </a:r>
          </a:p>
          <a:p>
            <a:pPr marL="36900" indent="0" algn="ctr">
              <a:buNone/>
            </a:pPr>
            <a:endParaRPr lang="en-GB" sz="2400" dirty="0" smtClean="0">
              <a:latin typeface="Tw Cen MT" panose="020B0602020104020603" pitchFamily="34" charset="0"/>
            </a:endParaRPr>
          </a:p>
          <a:p>
            <a:pPr marL="36900" indent="0" algn="ctr">
              <a:buNone/>
            </a:pPr>
            <a:r>
              <a:rPr lang="en-GB" sz="2400" dirty="0" err="1" smtClean="0">
                <a:latin typeface="Tw Cen MT" panose="020B0602020104020603" pitchFamily="34" charset="0"/>
              </a:rPr>
              <a:t>Teknologi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komunikasi</a:t>
            </a:r>
            <a:r>
              <a:rPr lang="en-GB" sz="2400" dirty="0">
                <a:latin typeface="Tw Cen MT" panose="020B0602020104020603" pitchFamily="34" charset="0"/>
              </a:rPr>
              <a:t> web (</a:t>
            </a:r>
            <a:r>
              <a:rPr lang="en-GB" sz="2400" i="1" dirty="0">
                <a:latin typeface="Tw Cen MT" panose="020B0602020104020603" pitchFamily="34" charset="0"/>
              </a:rPr>
              <a:t>Internet, intranet, extranet</a:t>
            </a:r>
            <a:r>
              <a:rPr lang="en-GB" sz="2400" dirty="0">
                <a:latin typeface="Tw Cen MT" panose="020B0602020104020603" pitchFamily="34" charset="0"/>
              </a:rPr>
              <a:t>) </a:t>
            </a:r>
            <a:r>
              <a:rPr lang="en-GB" sz="2400" dirty="0" err="1">
                <a:latin typeface="Tw Cen MT" panose="020B0602020104020603" pitchFamily="34" charset="0"/>
              </a:rPr>
              <a:t>menyediakan</a:t>
            </a:r>
            <a:r>
              <a:rPr lang="en-GB" sz="2400" dirty="0">
                <a:latin typeface="Tw Cen MT" panose="020B0602020104020603" pitchFamily="34" charset="0"/>
              </a:rPr>
              <a:t> link </a:t>
            </a:r>
            <a:r>
              <a:rPr lang="en-GB" sz="2400" dirty="0" err="1">
                <a:latin typeface="Tw Cen MT" panose="020B0602020104020603" pitchFamily="34" charset="0"/>
              </a:rPr>
              <a:t>antara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komponen</a:t>
            </a:r>
            <a:r>
              <a:rPr lang="en-GB" sz="2400" dirty="0">
                <a:latin typeface="Tw Cen MT" panose="020B0602020104020603" pitchFamily="34" charset="0"/>
              </a:rPr>
              <a:t>, </a:t>
            </a:r>
            <a:r>
              <a:rPr lang="en-GB" sz="2400" dirty="0" err="1">
                <a:latin typeface="Tw Cen MT" panose="020B0602020104020603" pitchFamily="34" charset="0"/>
              </a:rPr>
              <a:t>terutama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untuk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mengakses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sumber</a:t>
            </a:r>
            <a:r>
              <a:rPr lang="en-GB" sz="2400" dirty="0">
                <a:latin typeface="Tw Cen MT" panose="020B0602020104020603" pitchFamily="34" charset="0"/>
              </a:rPr>
              <a:t> data </a:t>
            </a:r>
            <a:r>
              <a:rPr lang="en-GB" sz="2400" dirty="0" err="1">
                <a:latin typeface="Tw Cen MT" panose="020B0602020104020603" pitchFamily="34" charset="0"/>
              </a:rPr>
              <a:t>dan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pengetahuan</a:t>
            </a:r>
            <a:r>
              <a:rPr lang="en-GB" sz="2400" dirty="0">
                <a:latin typeface="Tw Cen MT" panose="020B0602020104020603" pitchFamily="34" charset="0"/>
              </a:rPr>
              <a:t>. Web browser </a:t>
            </a:r>
            <a:r>
              <a:rPr lang="en-GB" sz="2400" dirty="0" err="1">
                <a:latin typeface="Tw Cen MT" panose="020B0602020104020603" pitchFamily="34" charset="0"/>
              </a:rPr>
              <a:t>atau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i="1" dirty="0">
                <a:latin typeface="Tw Cen MT" panose="020B0602020104020603" pitchFamily="34" charset="0"/>
              </a:rPr>
              <a:t>UI Web </a:t>
            </a:r>
            <a:r>
              <a:rPr lang="en-GB" sz="2400" dirty="0" err="1">
                <a:latin typeface="Tw Cen MT" panose="020B0602020104020603" pitchFamily="34" charset="0"/>
              </a:rPr>
              <a:t>seperti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menghubungkan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pengguna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dengan</a:t>
            </a:r>
            <a:r>
              <a:rPr lang="en-GB" sz="2400" dirty="0">
                <a:latin typeface="Tw Cen MT" panose="020B0602020104020603" pitchFamily="34" charset="0"/>
              </a:rPr>
              <a:t> DSS.</a:t>
            </a:r>
          </a:p>
        </p:txBody>
      </p:sp>
    </p:spTree>
    <p:extLst>
      <p:ext uri="{BB962C8B-B14F-4D97-AF65-F5344CB8AC3E}">
        <p14:creationId xmlns:p14="http://schemas.microsoft.com/office/powerpoint/2010/main" val="294558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w Cen MT" panose="020B0602020104020603" pitchFamily="34" charset="0"/>
              </a:rPr>
              <a:t>New Development in DSS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en-GB" sz="6600" dirty="0">
                <a:solidFill>
                  <a:schemeClr val="accent1"/>
                </a:solidFill>
                <a:latin typeface="Tw Cen MT" panose="020B0602020104020603" pitchFamily="34" charset="0"/>
              </a:rPr>
              <a:t>2</a:t>
            </a:r>
            <a:endParaRPr lang="en-GB" sz="6600" dirty="0" smtClean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marL="36900" indent="0" algn="ctr">
              <a:buNone/>
            </a:pPr>
            <a:r>
              <a:rPr lang="en-GB" sz="3200" dirty="0" smtClean="0">
                <a:latin typeface="Tw Cen MT" panose="020B0602020104020603" pitchFamily="34" charset="0"/>
              </a:rPr>
              <a:t>HARDWARE</a:t>
            </a:r>
          </a:p>
          <a:p>
            <a:pPr marL="36900" indent="0" algn="ctr">
              <a:buNone/>
            </a:pPr>
            <a:endParaRPr lang="en-GB" sz="2400" dirty="0" smtClean="0">
              <a:latin typeface="Tw Cen MT" panose="020B0602020104020603" pitchFamily="34" charset="0"/>
            </a:endParaRPr>
          </a:p>
          <a:p>
            <a:pPr marL="36900" indent="0" algn="ctr">
              <a:buNone/>
            </a:pPr>
            <a:r>
              <a:rPr lang="en-GB" sz="2400" dirty="0">
                <a:latin typeface="Tw Cen MT" panose="020B0602020104020603" pitchFamily="34" charset="0"/>
              </a:rPr>
              <a:t>Hardware </a:t>
            </a:r>
            <a:r>
              <a:rPr lang="en-GB" sz="2400" dirty="0" err="1">
                <a:latin typeface="Tw Cen MT" panose="020B0602020104020603" pitchFamily="34" charset="0"/>
              </a:rPr>
              <a:t>terus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menyusut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dalam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ukuran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sementara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kecepatan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kemampuan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lainnya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meningkat</a:t>
            </a:r>
            <a:r>
              <a:rPr lang="en-GB" sz="2400" dirty="0" smtClean="0">
                <a:latin typeface="Tw Cen MT" panose="020B0602020104020603" pitchFamily="34" charset="0"/>
              </a:rPr>
              <a:t>, hardware </a:t>
            </a:r>
            <a:r>
              <a:rPr lang="en-GB" sz="2400" dirty="0" err="1" smtClean="0">
                <a:latin typeface="Tw Cen MT" panose="020B0602020104020603" pitchFamily="34" charset="0"/>
              </a:rPr>
              <a:t>untuk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kebutuhan</a:t>
            </a:r>
            <a:r>
              <a:rPr lang="en-GB" sz="2400" dirty="0" smtClean="0">
                <a:latin typeface="Tw Cen MT" panose="020B0602020104020603" pitchFamily="34" charset="0"/>
              </a:rPr>
              <a:t> DSS </a:t>
            </a:r>
            <a:r>
              <a:rPr lang="en-GB" sz="2400" dirty="0" err="1" smtClean="0">
                <a:latin typeface="Tw Cen MT" panose="020B0602020104020603" pitchFamily="34" charset="0"/>
              </a:rPr>
              <a:t>juga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akan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hemat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ruang</a:t>
            </a:r>
            <a:r>
              <a:rPr lang="en-GB" sz="2400" dirty="0" smtClean="0">
                <a:latin typeface="Tw Cen MT" panose="020B0602020104020603" pitchFamily="34" charset="0"/>
              </a:rPr>
              <a:t>. </a:t>
            </a:r>
            <a:r>
              <a:rPr lang="en-GB" sz="2400" dirty="0" err="1" smtClean="0">
                <a:latin typeface="Tw Cen MT" panose="020B0602020104020603" pitchFamily="34" charset="0"/>
              </a:rPr>
              <a:t>Namun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untuk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sekarang</a:t>
            </a:r>
            <a:r>
              <a:rPr lang="en-GB" sz="2400" dirty="0" smtClean="0">
                <a:latin typeface="Tw Cen MT" panose="020B0602020104020603" pitchFamily="34" charset="0"/>
              </a:rPr>
              <a:t>, </a:t>
            </a:r>
            <a:r>
              <a:rPr lang="en-GB" sz="2400" dirty="0" err="1">
                <a:latin typeface="Tw Cen MT" panose="020B0602020104020603" pitchFamily="34" charset="0"/>
              </a:rPr>
              <a:t>masih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terdapat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beberapa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keterbatasan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fisik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untuk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ukuran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kecepatan</a:t>
            </a:r>
            <a:r>
              <a:rPr lang="en-GB" sz="2400" dirty="0" smtClean="0">
                <a:latin typeface="Tw Cen MT" panose="020B0602020104020603" pitchFamily="34" charset="0"/>
              </a:rPr>
              <a:t>.</a:t>
            </a:r>
            <a:endParaRPr lang="en-GB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66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w Cen MT" panose="020B0602020104020603" pitchFamily="34" charset="0"/>
              </a:rPr>
              <a:t>New Development in DSS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739788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GB" sz="66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3</a:t>
            </a:r>
          </a:p>
          <a:p>
            <a:pPr marL="36900" indent="0" algn="ctr">
              <a:buNone/>
            </a:pPr>
            <a:r>
              <a:rPr lang="en-GB" sz="3200" dirty="0" smtClean="0">
                <a:latin typeface="Tw Cen MT" panose="020B0602020104020603" pitchFamily="34" charset="0"/>
              </a:rPr>
              <a:t>ARTIFICIAL INTELLIGENCE</a:t>
            </a:r>
            <a:endParaRPr lang="en-GB" sz="2400" dirty="0" smtClean="0">
              <a:latin typeface="Tw Cen MT" panose="020B0602020104020603" pitchFamily="34" charset="0"/>
            </a:endParaRPr>
          </a:p>
          <a:p>
            <a:pPr marL="36900" indent="0" algn="ctr">
              <a:buNone/>
            </a:pPr>
            <a:r>
              <a:rPr lang="en-GB" sz="2400" dirty="0" err="1">
                <a:latin typeface="Tw Cen MT" panose="020B0602020104020603" pitchFamily="34" charset="0"/>
              </a:rPr>
              <a:t>Kecerdasan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buatan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adalah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terobosan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dalam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peningkatan</a:t>
            </a:r>
            <a:r>
              <a:rPr lang="en-GB" sz="2400" dirty="0">
                <a:latin typeface="Tw Cen MT" panose="020B0602020104020603" pitchFamily="34" charset="0"/>
              </a:rPr>
              <a:t> DSS. </a:t>
            </a:r>
            <a:r>
              <a:rPr lang="en-GB" sz="2400" dirty="0" err="1">
                <a:latin typeface="Tw Cen MT" panose="020B0602020104020603" pitchFamily="34" charset="0"/>
              </a:rPr>
              <a:t>Dengan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kecerdasan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buatan</a:t>
            </a:r>
            <a:r>
              <a:rPr lang="en-GB" sz="2400" dirty="0" smtClean="0">
                <a:latin typeface="Tw Cen MT" panose="020B0602020104020603" pitchFamily="34" charset="0"/>
              </a:rPr>
              <a:t>, </a:t>
            </a:r>
            <a:r>
              <a:rPr lang="en-GB" sz="2400" dirty="0" err="1">
                <a:latin typeface="Tw Cen MT" panose="020B0602020104020603" pitchFamily="34" charset="0"/>
              </a:rPr>
              <a:t>sistem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akan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bersifat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smtClean="0">
                <a:latin typeface="Tw Cen MT" panose="020B0602020104020603" pitchFamily="34" charset="0"/>
              </a:rPr>
              <a:t>universal </a:t>
            </a:r>
            <a:r>
              <a:rPr lang="en-GB" sz="2400" dirty="0" err="1" smtClean="0">
                <a:latin typeface="Tw Cen MT" panose="020B0602020104020603" pitchFamily="34" charset="0"/>
              </a:rPr>
              <a:t>dan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bisa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digunakan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seiring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perkembangan</a:t>
            </a:r>
            <a:r>
              <a:rPr lang="en-GB" sz="2400" dirty="0" smtClean="0">
                <a:latin typeface="Tw Cen MT" panose="020B0602020104020603" pitchFamily="34" charset="0"/>
              </a:rPr>
              <a:t>, </a:t>
            </a:r>
            <a:r>
              <a:rPr lang="en-GB" sz="2400" dirty="0" err="1" smtClean="0">
                <a:latin typeface="Tw Cen MT" panose="020B0602020104020603" pitchFamily="34" charset="0"/>
              </a:rPr>
              <a:t>sistem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akan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terus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belajar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untuk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masalah</a:t>
            </a:r>
            <a:r>
              <a:rPr lang="en-GB" sz="2400" dirty="0" smtClean="0">
                <a:latin typeface="Tw Cen MT" panose="020B0602020104020603" pitchFamily="34" charset="0"/>
              </a:rPr>
              <a:t>/ data yang </a:t>
            </a:r>
            <a:r>
              <a:rPr lang="en-GB" sz="2400" dirty="0" err="1" smtClean="0">
                <a:latin typeface="Tw Cen MT" panose="020B0602020104020603" pitchFamily="34" charset="0"/>
              </a:rPr>
              <a:t>benar-benar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baru</a:t>
            </a:r>
            <a:r>
              <a:rPr lang="en-GB" sz="2400" dirty="0">
                <a:latin typeface="Tw Cen MT" panose="020B0602020104020603" pitchFamily="34" charset="0"/>
              </a:rPr>
              <a:t>, </a:t>
            </a:r>
            <a:r>
              <a:rPr lang="en-GB" sz="2400" dirty="0" err="1">
                <a:latin typeface="Tw Cen MT" panose="020B0602020104020603" pitchFamily="34" charset="0"/>
              </a:rPr>
              <a:t>bukan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hanya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sebagai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pengambil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keputusan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semata</a:t>
            </a:r>
            <a:r>
              <a:rPr lang="en-GB" sz="2400" dirty="0" smtClean="0">
                <a:latin typeface="Tw Cen MT" panose="020B0602020104020603" pitchFamily="34" charset="0"/>
              </a:rPr>
              <a:t>.</a:t>
            </a:r>
            <a:endParaRPr lang="en-GB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42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w Cen MT" panose="020B0602020104020603" pitchFamily="34" charset="0"/>
              </a:rPr>
              <a:t>New Development in DSS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GB" sz="6600" dirty="0">
                <a:solidFill>
                  <a:schemeClr val="accent1"/>
                </a:solidFill>
                <a:latin typeface="Tw Cen MT" panose="020B0602020104020603" pitchFamily="34" charset="0"/>
              </a:rPr>
              <a:t>4</a:t>
            </a:r>
            <a:endParaRPr lang="en-GB" sz="6600" dirty="0" smtClean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marL="36900" indent="0" algn="ctr">
              <a:buNone/>
            </a:pPr>
            <a:r>
              <a:rPr lang="en-GB" sz="3200" dirty="0" smtClean="0">
                <a:latin typeface="Tw Cen MT" panose="020B0602020104020603" pitchFamily="34" charset="0"/>
              </a:rPr>
              <a:t>PERAWATAN KESEHATAN</a:t>
            </a:r>
            <a:endParaRPr lang="en-GB" sz="2400" dirty="0" smtClean="0">
              <a:latin typeface="Tw Cen MT" panose="020B0602020104020603" pitchFamily="34" charset="0"/>
            </a:endParaRPr>
          </a:p>
          <a:p>
            <a:pPr marL="36900" indent="0" algn="ctr">
              <a:buNone/>
            </a:pPr>
            <a:r>
              <a:rPr lang="en-GB" sz="2400" dirty="0" err="1">
                <a:latin typeface="Tw Cen MT" panose="020B0602020104020603" pitchFamily="34" charset="0"/>
              </a:rPr>
              <a:t>Beberapa</a:t>
            </a:r>
            <a:r>
              <a:rPr lang="en-GB" sz="2400" dirty="0">
                <a:latin typeface="Tw Cen MT" panose="020B0602020104020603" pitchFamily="34" charset="0"/>
              </a:rPr>
              <a:t> DSS di masa </a:t>
            </a:r>
            <a:r>
              <a:rPr lang="en-GB" sz="2400" dirty="0" err="1">
                <a:latin typeface="Tw Cen MT" panose="020B0602020104020603" pitchFamily="34" charset="0"/>
              </a:rPr>
              <a:t>depan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mungkin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dapat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memproses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emosi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suasana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hati</a:t>
            </a:r>
            <a:r>
              <a:rPr lang="en-GB" sz="2400" dirty="0">
                <a:latin typeface="Tw Cen MT" panose="020B0602020104020603" pitchFamily="34" charset="0"/>
              </a:rPr>
              <a:t>. Hal </a:t>
            </a:r>
            <a:r>
              <a:rPr lang="en-GB" sz="2400" dirty="0" err="1">
                <a:latin typeface="Tw Cen MT" panose="020B0602020104020603" pitchFamily="34" charset="0"/>
              </a:rPr>
              <a:t>ini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mungkin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sangat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penting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dalam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menangani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pilihan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perawatan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kesehatan</a:t>
            </a:r>
            <a:r>
              <a:rPr lang="en-GB" sz="2400" dirty="0">
                <a:latin typeface="Tw Cen MT" panose="020B0602020104020603" pitchFamily="34" charset="0"/>
              </a:rPr>
              <a:t>, </a:t>
            </a:r>
            <a:r>
              <a:rPr lang="en-GB" sz="2400" dirty="0" err="1">
                <a:latin typeface="Tw Cen MT" panose="020B0602020104020603" pitchFamily="34" charset="0"/>
              </a:rPr>
              <a:t>bila</a:t>
            </a:r>
            <a:r>
              <a:rPr lang="en-GB" sz="2400" dirty="0">
                <a:latin typeface="Tw Cen MT" panose="020B0602020104020603" pitchFamily="34" charset="0"/>
              </a:rPr>
              <a:t> DSS </a:t>
            </a:r>
            <a:r>
              <a:rPr lang="en-GB" sz="2400" dirty="0" err="1">
                <a:latin typeface="Tw Cen MT" panose="020B0602020104020603" pitchFamily="34" charset="0"/>
              </a:rPr>
              <a:t>digunakan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oleh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dokter</a:t>
            </a:r>
            <a:r>
              <a:rPr lang="en-GB" sz="2400" dirty="0">
                <a:latin typeface="Tw Cen MT" panose="020B0602020104020603" pitchFamily="34" charset="0"/>
              </a:rPr>
              <a:t>, </a:t>
            </a:r>
            <a:r>
              <a:rPr lang="en-GB" sz="2400" dirty="0" err="1">
                <a:latin typeface="Tw Cen MT" panose="020B0602020104020603" pitchFamily="34" charset="0"/>
              </a:rPr>
              <a:t>perawat</a:t>
            </a:r>
            <a:r>
              <a:rPr lang="en-GB" sz="2400" dirty="0">
                <a:latin typeface="Tw Cen MT" panose="020B0602020104020603" pitchFamily="34" charset="0"/>
              </a:rPr>
              <a:t>, </a:t>
            </a:r>
            <a:r>
              <a:rPr lang="en-GB" sz="2400" dirty="0" err="1">
                <a:latin typeface="Tw Cen MT" panose="020B0602020104020603" pitchFamily="34" charset="0"/>
              </a:rPr>
              <a:t>pengasuh</a:t>
            </a:r>
            <a:r>
              <a:rPr lang="en-GB" sz="2400" dirty="0">
                <a:latin typeface="Tw Cen MT" panose="020B0602020104020603" pitchFamily="34" charset="0"/>
              </a:rPr>
              <a:t>, </a:t>
            </a:r>
            <a:r>
              <a:rPr lang="en-GB" sz="2400" dirty="0" err="1">
                <a:latin typeface="Tw Cen MT" panose="020B0602020104020603" pitchFamily="34" charset="0"/>
              </a:rPr>
              <a:t>dan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atau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>
                <a:latin typeface="Tw Cen MT" panose="020B0602020104020603" pitchFamily="34" charset="0"/>
              </a:rPr>
              <a:t>pasien</a:t>
            </a:r>
            <a:r>
              <a:rPr lang="en-GB" sz="2400" dirty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362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latin typeface="Tw Cen MT" panose="020B0602020104020603" pitchFamily="34" charset="0"/>
              </a:rPr>
              <a:t>TERIMA KASIH </a:t>
            </a:r>
            <a:r>
              <a:rPr lang="en-GB" dirty="0" smtClean="0">
                <a:latin typeface="Tw Cen MT" panose="020B0602020104020603" pitchFamily="34" charset="0"/>
                <a:sym typeface="Wingdings" panose="05000000000000000000" pitchFamily="2" charset="2"/>
              </a:rPr>
              <a:t></a:t>
            </a:r>
            <a:endParaRPr lang="en-GB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74184"/>
            <a:ext cx="6985000" cy="504825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chemeClr val="accent1"/>
                </a:solidFill>
              </a:rPr>
              <a:t>User Interface Subsistem (UI)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77108"/>
            <a:ext cx="8229600" cy="500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sv-SE" b="1" dirty="0" smtClean="0">
                <a:latin typeface="Tw Cen MT" panose="020B0602020104020603" pitchFamily="34" charset="0"/>
              </a:rPr>
              <a:t>User Interface</a:t>
            </a:r>
            <a:r>
              <a:rPr lang="sv-SE" dirty="0" smtClean="0">
                <a:latin typeface="Tw Cen MT" panose="020B0602020104020603" pitchFamily="34" charset="0"/>
              </a:rPr>
              <a:t>:</a:t>
            </a:r>
          </a:p>
          <a:p>
            <a:r>
              <a:rPr lang="sv-SE" dirty="0" smtClean="0">
                <a:latin typeface="Tw Cen MT" panose="020B0602020104020603" pitchFamily="34" charset="0"/>
              </a:rPr>
              <a:t>mencakup semua aspek penghubung antara pemakai dengan sistem</a:t>
            </a:r>
          </a:p>
          <a:p>
            <a:r>
              <a:rPr lang="sv-SE" dirty="0" smtClean="0">
                <a:latin typeface="Tw Cen MT" panose="020B0602020104020603" pitchFamily="34" charset="0"/>
              </a:rPr>
              <a:t>termasuk hardware, software, pengguna, aksesibilitas, interaksi manusia dan komputer</a:t>
            </a:r>
          </a:p>
          <a:p>
            <a:r>
              <a:rPr lang="sv-SE" dirty="0" smtClean="0">
                <a:latin typeface="Tw Cen MT" panose="020B0602020104020603" pitchFamily="34" charset="0"/>
              </a:rPr>
              <a:t>untuk mengelola UI digunakan User Interface Management System (UIMS)</a:t>
            </a:r>
          </a:p>
          <a:p>
            <a:r>
              <a:rPr lang="en-GB" dirty="0">
                <a:latin typeface="Tw Cen MT" panose="020B0602020104020603" pitchFamily="34" charset="0"/>
              </a:rPr>
              <a:t>UIMS </a:t>
            </a:r>
            <a:r>
              <a:rPr lang="en-GB" dirty="0" err="1">
                <a:latin typeface="Tw Cen MT" panose="020B0602020104020603" pitchFamily="34" charset="0"/>
              </a:rPr>
              <a:t>memberikan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kemampuan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untuk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pengguna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berinteraksi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dengan</a:t>
            </a:r>
            <a:r>
              <a:rPr lang="en-GB" dirty="0">
                <a:latin typeface="Tw Cen MT" panose="020B0602020104020603" pitchFamily="34" charset="0"/>
              </a:rPr>
              <a:t> model </a:t>
            </a:r>
            <a:r>
              <a:rPr lang="en-GB" dirty="0" err="1">
                <a:latin typeface="Tw Cen MT" panose="020B0602020104020603" pitchFamily="34" charset="0"/>
              </a:rPr>
              <a:t>manajemen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dan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pengelolaan</a:t>
            </a:r>
            <a:r>
              <a:rPr lang="en-GB" dirty="0">
                <a:latin typeface="Tw Cen MT" panose="020B0602020104020603" pitchFamily="34" charset="0"/>
              </a:rPr>
              <a:t> data </a:t>
            </a:r>
            <a:r>
              <a:rPr lang="en-GB" dirty="0" smtClean="0">
                <a:latin typeface="Tw Cen MT" panose="020B0602020104020603" pitchFamily="34" charset="0"/>
              </a:rPr>
              <a:t>sub-</a:t>
            </a:r>
            <a:r>
              <a:rPr lang="en-GB" dirty="0" err="1" smtClean="0">
                <a:latin typeface="Tw Cen MT" panose="020B0602020104020603" pitchFamily="34" charset="0"/>
              </a:rPr>
              <a:t>sistem</a:t>
            </a:r>
            <a:endParaRPr lang="en-GB" dirty="0">
              <a:latin typeface="Tw Cen MT" panose="020B0602020104020603" pitchFamily="34" charset="0"/>
            </a:endParaRPr>
          </a:p>
          <a:p>
            <a:pPr marL="609600" indent="-609600">
              <a:buFont typeface="Wingdings" panose="05000000000000000000" pitchFamily="2" charset="2"/>
              <a:buChar char="ü"/>
            </a:pP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394752"/>
            <a:ext cx="6985000" cy="5048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User Interface </a:t>
            </a:r>
            <a:r>
              <a:rPr lang="en-US" sz="3200" b="1" dirty="0" smtClean="0">
                <a:solidFill>
                  <a:schemeClr val="tx1"/>
                </a:solidFill>
              </a:rPr>
              <a:t>Process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30600" y="1485364"/>
            <a:ext cx="22098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Knowledge-based system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9800" y="1485364"/>
            <a:ext cx="22098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Data management and DBMS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73800" y="1485364"/>
            <a:ext cx="2057400" cy="91598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Model management and MBMS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87600" y="2628364"/>
            <a:ext cx="4800600" cy="366713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User Interface Management System (UIMS)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44800" y="3390364"/>
            <a:ext cx="3429000" cy="366713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Natural Language Processor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82901" y="4280367"/>
            <a:ext cx="1295400" cy="72603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Input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/>
              <a:t>Action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/>
              <a:t>Languages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93723" y="4280367"/>
            <a:ext cx="1293254" cy="72603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</a:rPr>
              <a:t>Output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/>
              <a:t>Display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dirty="0"/>
              <a:t>Language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78200" y="5676364"/>
            <a:ext cx="1524000" cy="366713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Users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40400" y="5676364"/>
            <a:ext cx="2209800" cy="366713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Printers, Plotters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502400" y="4609564"/>
            <a:ext cx="1219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PC Display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235200" y="2094964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673600" y="217116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6654800" y="2399764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749800" y="300936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73600" y="300936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3530600" y="499056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749800" y="499056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740400" y="499056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016000" y="5676364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Based on Figure 3.6,  Schematic View of the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8713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53" y="1322364"/>
            <a:ext cx="7765322" cy="451104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GB" sz="3200" dirty="0">
                <a:latin typeface="Tw Cen MT" panose="020B0602020104020603" pitchFamily="34" charset="0"/>
              </a:rPr>
              <a:t>Di </a:t>
            </a:r>
            <a:r>
              <a:rPr lang="en-GB" sz="3200" dirty="0" err="1">
                <a:latin typeface="Tw Cen MT" panose="020B0602020104020603" pitchFamily="34" charset="0"/>
              </a:rPr>
              <a:t>dalam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dirty="0" err="1">
                <a:latin typeface="Tw Cen MT" panose="020B0602020104020603" pitchFamily="34" charset="0"/>
              </a:rPr>
              <a:t>sistem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dirty="0" err="1">
                <a:latin typeface="Tw Cen MT" panose="020B0602020104020603" pitchFamily="34" charset="0"/>
              </a:rPr>
              <a:t>cerdas</a:t>
            </a:r>
            <a:r>
              <a:rPr lang="en-GB" sz="3200" dirty="0">
                <a:latin typeface="Tw Cen MT" panose="020B0602020104020603" pitchFamily="34" charset="0"/>
              </a:rPr>
              <a:t>, </a:t>
            </a:r>
            <a:r>
              <a:rPr lang="en-GB" sz="3200" dirty="0" err="1">
                <a:latin typeface="Tw Cen MT" panose="020B0602020104020603" pitchFamily="34" charset="0"/>
              </a:rPr>
              <a:t>komponen</a:t>
            </a:r>
            <a:r>
              <a:rPr lang="en-GB" sz="3200" dirty="0">
                <a:latin typeface="Tw Cen MT" panose="020B0602020104020603" pitchFamily="34" charset="0"/>
              </a:rPr>
              <a:t> UI </a:t>
            </a:r>
            <a:r>
              <a:rPr lang="en-GB" sz="3200" dirty="0" err="1">
                <a:latin typeface="Tw Cen MT" panose="020B0602020104020603" pitchFamily="34" charset="0"/>
              </a:rPr>
              <a:t>termasuk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u="sng" dirty="0">
                <a:solidFill>
                  <a:srgbClr val="FFC000"/>
                </a:solidFill>
                <a:latin typeface="Tw Cen MT" panose="020B0602020104020603" pitchFamily="34" charset="0"/>
              </a:rPr>
              <a:t>natural language processor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dirty="0" err="1">
                <a:latin typeface="Tw Cen MT" panose="020B0602020104020603" pitchFamily="34" charset="0"/>
              </a:rPr>
              <a:t>atau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dirty="0" err="1">
                <a:latin typeface="Tw Cen MT" panose="020B0602020104020603" pitchFamily="34" charset="0"/>
              </a:rPr>
              <a:t>dapat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dirty="0" err="1">
                <a:latin typeface="Tw Cen MT" panose="020B0602020104020603" pitchFamily="34" charset="0"/>
              </a:rPr>
              <a:t>menggunakan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dirty="0" err="1">
                <a:latin typeface="Tw Cen MT" panose="020B0602020104020603" pitchFamily="34" charset="0"/>
              </a:rPr>
              <a:t>objek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dirty="0" err="1">
                <a:latin typeface="Tw Cen MT" panose="020B0602020104020603" pitchFamily="34" charset="0"/>
              </a:rPr>
              <a:t>standar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dirty="0" err="1">
                <a:latin typeface="Tw Cen MT" panose="020B0602020104020603" pitchFamily="34" charset="0"/>
              </a:rPr>
              <a:t>melalui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r>
              <a:rPr lang="en-GB" sz="3200" u="sng" dirty="0">
                <a:solidFill>
                  <a:srgbClr val="FFC000"/>
                </a:solidFill>
                <a:latin typeface="Tw Cen MT" panose="020B0602020104020603" pitchFamily="34" charset="0"/>
              </a:rPr>
              <a:t>Graphical User Interface</a:t>
            </a:r>
            <a:r>
              <a:rPr lang="en-GB" sz="3200" dirty="0">
                <a:latin typeface="Tw Cen MT" panose="020B0602020104020603" pitchFamily="34" charset="0"/>
              </a:rPr>
              <a:t> (GUI</a:t>
            </a:r>
            <a:r>
              <a:rPr lang="en-GB" sz="3200" dirty="0" smtClean="0">
                <a:latin typeface="Tw Cen MT" panose="020B0602020104020603" pitchFamily="34" charset="0"/>
              </a:rPr>
              <a:t>).</a:t>
            </a:r>
          </a:p>
          <a:p>
            <a:pPr marL="36900" indent="0" algn="ctr">
              <a:buNone/>
            </a:pPr>
            <a:endParaRPr lang="en-GB" sz="3200" dirty="0" smtClean="0">
              <a:latin typeface="Tw Cen MT" panose="020B0602020104020603" pitchFamily="34" charset="0"/>
            </a:endParaRPr>
          </a:p>
          <a:p>
            <a:pPr marL="36900" indent="0" algn="ctr">
              <a:buNone/>
            </a:pPr>
            <a:r>
              <a:rPr lang="en-GB" sz="3200" dirty="0" err="1" smtClean="0">
                <a:latin typeface="Tw Cen MT" panose="020B0602020104020603" pitchFamily="34" charset="0"/>
              </a:rPr>
              <a:t>Contoh</a:t>
            </a:r>
            <a:r>
              <a:rPr lang="en-GB" sz="3200" dirty="0" smtClean="0">
                <a:latin typeface="Tw Cen MT" panose="020B0602020104020603" pitchFamily="34" charset="0"/>
              </a:rPr>
              <a:t> GUI: </a:t>
            </a:r>
          </a:p>
          <a:p>
            <a:pPr marL="36900" indent="0" algn="ctr">
              <a:buNone/>
            </a:pPr>
            <a:r>
              <a:rPr lang="en-GB" sz="3200" dirty="0" smtClean="0">
                <a:latin typeface="Tw Cen MT" panose="020B0602020104020603" pitchFamily="34" charset="0"/>
              </a:rPr>
              <a:t>pull-down </a:t>
            </a:r>
            <a:r>
              <a:rPr lang="en-GB" sz="3200" dirty="0">
                <a:latin typeface="Tw Cen MT" panose="020B0602020104020603" pitchFamily="34" charset="0"/>
              </a:rPr>
              <a:t>menus, buttons, Internet </a:t>
            </a:r>
            <a:r>
              <a:rPr lang="en-GB" sz="3200" dirty="0" smtClean="0">
                <a:latin typeface="Tw Cen MT" panose="020B0602020104020603" pitchFamily="34" charset="0"/>
              </a:rPr>
              <a:t>browser</a:t>
            </a:r>
            <a:endParaRPr lang="en-GB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Recent User Interface Development</a:t>
            </a:r>
            <a:endParaRPr lang="en-GB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5535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latin typeface="Tw Cen MT" panose="020B0602020104020603" pitchFamily="34" charset="0"/>
              </a:rPr>
              <a:t>S</a:t>
            </a:r>
            <a:r>
              <a:rPr lang="en-US" sz="2800" b="1" dirty="0" smtClean="0">
                <a:latin typeface="Tw Cen MT" panose="020B0602020104020603" pitchFamily="34" charset="0"/>
              </a:rPr>
              <a:t>peech </a:t>
            </a:r>
            <a:r>
              <a:rPr lang="en-US" sz="2800" b="1" dirty="0">
                <a:latin typeface="Tw Cen MT" panose="020B0602020104020603" pitchFamily="34" charset="0"/>
              </a:rPr>
              <a:t>R</a:t>
            </a:r>
            <a:r>
              <a:rPr lang="en-US" sz="2800" b="1" dirty="0" smtClean="0">
                <a:latin typeface="Tw Cen MT" panose="020B0602020104020603" pitchFamily="34" charset="0"/>
              </a:rPr>
              <a:t>ecognizer </a:t>
            </a:r>
            <a:r>
              <a:rPr lang="en-US" sz="2800" dirty="0" smtClean="0">
                <a:latin typeface="Tw Cen MT" panose="020B0602020104020603" pitchFamily="34" charset="0"/>
              </a:rPr>
              <a:t>(Speech to 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07" y="243840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6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Recent User Interface Development</a:t>
            </a:r>
            <a:endParaRPr lang="en-GB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5535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latin typeface="Tw Cen MT" panose="020B0602020104020603" pitchFamily="34" charset="0"/>
              </a:rPr>
              <a:t>Speech Synthesizer </a:t>
            </a:r>
            <a:r>
              <a:rPr lang="en-US" sz="2800" dirty="0">
                <a:latin typeface="Tw Cen MT" panose="020B0602020104020603" pitchFamily="34" charset="0"/>
              </a:rPr>
              <a:t>(Text to Speech)</a:t>
            </a:r>
            <a:endParaRPr lang="en-US" sz="2800" dirty="0" smtClean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07" y="2286001"/>
            <a:ext cx="54864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3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Recent User Interface Development</a:t>
            </a:r>
            <a:endParaRPr lang="en-GB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5535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latin typeface="Tw Cen MT" panose="020B0602020104020603" pitchFamily="34" charset="0"/>
              </a:rPr>
              <a:t>Hologram </a:t>
            </a:r>
            <a:r>
              <a:rPr lang="en-US" sz="2800" dirty="0">
                <a:latin typeface="Tw Cen MT" panose="020B0602020104020603" pitchFamily="34" charset="0"/>
              </a:rPr>
              <a:t>(Microsoft </a:t>
            </a:r>
            <a:r>
              <a:rPr lang="en-US" sz="2800" dirty="0" err="1">
                <a:latin typeface="Tw Cen MT" panose="020B0602020104020603" pitchFamily="34" charset="0"/>
              </a:rPr>
              <a:t>Hololens</a:t>
            </a:r>
            <a:r>
              <a:rPr lang="en-US" sz="2800" dirty="0">
                <a:latin typeface="Tw Cen MT" panose="020B0602020104020603" pitchFamily="34" charset="0"/>
              </a:rPr>
              <a:t>)</a:t>
            </a:r>
            <a:endParaRPr lang="en-US" sz="2800" dirty="0" smtClean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38" y="2438401"/>
            <a:ext cx="6815137" cy="35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8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Recent User Interface Development</a:t>
            </a:r>
            <a:endParaRPr lang="en-GB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5535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latin typeface="Tw Cen MT" panose="020B0602020104020603" pitchFamily="34" charset="0"/>
              </a:rPr>
              <a:t>Virtual Reality </a:t>
            </a:r>
            <a:r>
              <a:rPr lang="en-US" sz="2800" dirty="0">
                <a:latin typeface="Tw Cen MT" panose="020B0602020104020603" pitchFamily="34" charset="0"/>
              </a:rPr>
              <a:t>(Reality in Virtual)</a:t>
            </a:r>
            <a:endParaRPr lang="en-US" sz="28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86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Recent User Interface Development</a:t>
            </a:r>
            <a:endParaRPr lang="en-GB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5535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latin typeface="Tw Cen MT" panose="020B0602020104020603" pitchFamily="34" charset="0"/>
              </a:rPr>
              <a:t>Augmented Reality</a:t>
            </a:r>
            <a:r>
              <a:rPr lang="en-US" sz="2800" dirty="0">
                <a:latin typeface="Tw Cen MT" panose="020B0602020104020603" pitchFamily="34" charset="0"/>
              </a:rPr>
              <a:t> (Virtual in Reality)</a:t>
            </a:r>
            <a:endParaRPr lang="en-US" sz="2800" dirty="0" smtClean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1"/>
          <a:stretch/>
        </p:blipFill>
        <p:spPr>
          <a:xfrm>
            <a:off x="1377206" y="2438401"/>
            <a:ext cx="6381601" cy="34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21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174</TotalTime>
  <Words>713</Words>
  <Application>Microsoft Office PowerPoint</Application>
  <PresentationFormat>On-screen Show (4:3)</PresentationFormat>
  <Paragraphs>73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Calisto MT</vt:lpstr>
      <vt:lpstr>Trebuchet MS</vt:lpstr>
      <vt:lpstr>Tw Cen MT</vt:lpstr>
      <vt:lpstr>Wingdings</vt:lpstr>
      <vt:lpstr>Wingdings 2</vt:lpstr>
      <vt:lpstr>Slate</vt:lpstr>
      <vt:lpstr>User Interface Subsystem</vt:lpstr>
      <vt:lpstr>User Interface Subsistem (UI)</vt:lpstr>
      <vt:lpstr>User Interface Process</vt:lpstr>
      <vt:lpstr>PowerPoint Presentation</vt:lpstr>
      <vt:lpstr>Recent User Interface Development</vt:lpstr>
      <vt:lpstr>Recent User Interface Development</vt:lpstr>
      <vt:lpstr>Recent User Interface Development</vt:lpstr>
      <vt:lpstr>Recent User Interface Development</vt:lpstr>
      <vt:lpstr>Recent User Interface Development</vt:lpstr>
      <vt:lpstr>Recent User Interface Development</vt:lpstr>
      <vt:lpstr>New Development in DSS</vt:lpstr>
      <vt:lpstr>New Development in DSS</vt:lpstr>
      <vt:lpstr>New Development in DSS</vt:lpstr>
      <vt:lpstr>New Development in DSS</vt:lpstr>
      <vt:lpstr>TERIMA KASIH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 Kurnianto Nugroho</dc:creator>
  <cp:lastModifiedBy>bonita d</cp:lastModifiedBy>
  <cp:revision>38</cp:revision>
  <dcterms:created xsi:type="dcterms:W3CDTF">2015-03-10T13:41:48Z</dcterms:created>
  <dcterms:modified xsi:type="dcterms:W3CDTF">2015-10-28T01:10:21Z</dcterms:modified>
</cp:coreProperties>
</file>