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7" r:id="rId3"/>
    <p:sldId id="258" r:id="rId4"/>
    <p:sldId id="259" r:id="rId5"/>
    <p:sldId id="275" r:id="rId6"/>
    <p:sldId id="261" r:id="rId7"/>
    <p:sldId id="276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8" r:id="rId18"/>
    <p:sldId id="272" r:id="rId19"/>
    <p:sldId id="273" r:id="rId20"/>
    <p:sldId id="274" r:id="rId21"/>
    <p:sldId id="277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12291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id-ID" sz="2400">
                <a:latin typeface="Times New Roman" pitchFamily="18" charset="0"/>
              </a:endParaRPr>
            </a:p>
          </p:txBody>
        </p:sp>
        <p:sp>
          <p:nvSpPr>
            <p:cNvPr id="12292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id-ID" sz="2400">
                <a:latin typeface="Times New Roman" pitchFamily="18" charset="0"/>
              </a:endParaRPr>
            </a:p>
          </p:txBody>
        </p:sp>
      </p:grpSp>
      <p:grpSp>
        <p:nvGrpSpPr>
          <p:cNvPr id="12293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12294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2295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  <p:sp>
        <p:nvSpPr>
          <p:cNvPr id="1229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2299" name="Rectangle 11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67C2B271-F0EE-4506-B436-8E50C34DBC3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2300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8812C7-858F-4CBD-8479-61AE0EF7B4B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594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0115C5-DBA0-40F9-9042-0637D9D86C5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46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A2537307-FAA2-4030-86FF-A6A8E17C404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925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BA92FA-1EAA-4D2E-95E9-1C3C29E8DC0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53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8C7913-621C-484F-8DFF-7C94025277E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33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888F88-CAEF-4D91-843C-C8FBD28B0A7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288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11A750-C462-49D1-A738-BD3A3B0F89A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46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5BEA77-5B69-4C6D-8086-41E674CB2E4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225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B4D49D-0DE8-4810-8F3B-55898DED209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350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A17931-4129-41BE-BF5A-F4C071F8DF6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596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385F3F-37BC-407A-A15A-41014CFA0A8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281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11267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11268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11269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>
                  <a:gd name="T0" fmla="*/ 1728 w 1728"/>
                  <a:gd name="T1" fmla="*/ 0 h 735"/>
                  <a:gd name="T2" fmla="*/ 1728 w 1728"/>
                  <a:gd name="T3" fmla="*/ 480 h 735"/>
                  <a:gd name="T4" fmla="*/ 380 w 1728"/>
                  <a:gd name="T5" fmla="*/ 482 h 735"/>
                  <a:gd name="T6" fmla="*/ 354 w 1728"/>
                  <a:gd name="T7" fmla="*/ 480 h 735"/>
                  <a:gd name="T8" fmla="*/ 308 w 1728"/>
                  <a:gd name="T9" fmla="*/ 489 h 735"/>
                  <a:gd name="T10" fmla="*/ 246 w 1728"/>
                  <a:gd name="T11" fmla="*/ 531 h 735"/>
                  <a:gd name="T12" fmla="*/ 206 w 1728"/>
                  <a:gd name="T13" fmla="*/ 597 h 735"/>
                  <a:gd name="T14" fmla="*/ 192 w 1728"/>
                  <a:gd name="T15" fmla="*/ 666 h 735"/>
                  <a:gd name="T16" fmla="*/ 192 w 1728"/>
                  <a:gd name="T17" fmla="*/ 735 h 735"/>
                  <a:gd name="T18" fmla="*/ 0 w 1728"/>
                  <a:gd name="T19" fmla="*/ 735 h 735"/>
                  <a:gd name="T20" fmla="*/ 0 w 1728"/>
                  <a:gd name="T21" fmla="*/ 480 h 735"/>
                  <a:gd name="T22" fmla="*/ 0 w 1728"/>
                  <a:gd name="T23" fmla="*/ 0 h 735"/>
                  <a:gd name="T24" fmla="*/ 1728 w 1728"/>
                  <a:gd name="T25" fmla="*/ 0 h 7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id-ID"/>
              </a:p>
            </p:txBody>
          </p:sp>
        </p:grpSp>
        <p:grpSp>
          <p:nvGrpSpPr>
            <p:cNvPr id="11270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11271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11272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d-ID"/>
              </a:p>
            </p:txBody>
          </p:sp>
        </p:grpSp>
      </p:grpSp>
      <p:sp>
        <p:nvSpPr>
          <p:cNvPr id="11273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2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endParaRPr lang="en-US"/>
          </a:p>
        </p:txBody>
      </p:sp>
      <p:sp>
        <p:nvSpPr>
          <p:cNvPr id="112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12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defRPr sz="2600" b="1">
                <a:solidFill>
                  <a:schemeClr val="bg1"/>
                </a:solidFill>
              </a:defRPr>
            </a:lvl1pPr>
          </a:lstStyle>
          <a:p>
            <a:fld id="{5C517EC6-6862-4D3B-B6D3-31D63EA550B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Logika</a:t>
            </a:r>
            <a:r>
              <a:rPr lang="en-US" dirty="0"/>
              <a:t> Fuzzy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HIMPUNAN FUZZY</a:t>
            </a:r>
            <a:endParaRPr lang="en-US" b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362200"/>
            <a:ext cx="8126288" cy="4307160"/>
          </a:xfrm>
        </p:spPr>
        <p:txBody>
          <a:bodyPr/>
          <a:lstStyle/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dirty="0" err="1"/>
              <a:t>Himpunan</a:t>
            </a:r>
            <a:r>
              <a:rPr lang="en-US" sz="2400" dirty="0"/>
              <a:t> fuzzy </a:t>
            </a: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mengantisipasi</a:t>
            </a:r>
            <a:r>
              <a:rPr lang="en-US" sz="2400" dirty="0"/>
              <a:t> </a:t>
            </a:r>
            <a:r>
              <a:rPr lang="en-US" sz="2400" dirty="0" err="1"/>
              <a:t>hal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diatas</a:t>
            </a:r>
            <a:r>
              <a:rPr lang="en-US" sz="2400" dirty="0"/>
              <a:t>. </a:t>
            </a:r>
            <a:endParaRPr lang="id-ID" sz="2400" dirty="0" smtClean="0"/>
          </a:p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dirty="0" err="1" smtClean="0"/>
              <a:t>Seseorang</a:t>
            </a:r>
            <a:r>
              <a:rPr lang="en-US" sz="2400" dirty="0" smtClean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masuk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2 </a:t>
            </a:r>
            <a:r>
              <a:rPr lang="en-US" sz="2400" dirty="0" err="1"/>
              <a:t>himpunan</a:t>
            </a:r>
            <a:r>
              <a:rPr lang="en-US" sz="2400" dirty="0"/>
              <a:t> yang </a:t>
            </a:r>
            <a:r>
              <a:rPr lang="en-US" sz="2400" dirty="0" err="1"/>
              <a:t>berbeda</a:t>
            </a:r>
            <a:r>
              <a:rPr lang="en-US" sz="2400" dirty="0"/>
              <a:t>, MUDA </a:t>
            </a:r>
            <a:r>
              <a:rPr lang="en-US" sz="2400" dirty="0" err="1"/>
              <a:t>dan</a:t>
            </a:r>
            <a:r>
              <a:rPr lang="en-US" sz="2400" dirty="0"/>
              <a:t> PAROBAYA, PAROBAYA </a:t>
            </a:r>
            <a:r>
              <a:rPr lang="en-US" sz="2400" dirty="0" err="1"/>
              <a:t>dan</a:t>
            </a:r>
            <a:r>
              <a:rPr lang="en-US" sz="2400" dirty="0"/>
              <a:t> TUA, </a:t>
            </a:r>
            <a:r>
              <a:rPr lang="en-US" sz="2400" dirty="0" err="1"/>
              <a:t>dsb</a:t>
            </a:r>
            <a:r>
              <a:rPr lang="en-US" sz="2400" dirty="0"/>
              <a:t>. </a:t>
            </a:r>
            <a:endParaRPr lang="id-ID" sz="2400" dirty="0" smtClean="0"/>
          </a:p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dirty="0" err="1" smtClean="0"/>
              <a:t>Seberapa</a:t>
            </a:r>
            <a:r>
              <a:rPr lang="en-US" sz="2400" dirty="0" smtClean="0"/>
              <a:t> </a:t>
            </a:r>
            <a:r>
              <a:rPr lang="en-US" sz="2400" dirty="0" err="1"/>
              <a:t>besar</a:t>
            </a:r>
            <a:r>
              <a:rPr lang="en-US" sz="2400" dirty="0"/>
              <a:t> </a:t>
            </a:r>
            <a:r>
              <a:rPr lang="en-US" sz="2400" dirty="0" err="1"/>
              <a:t>eksistensinya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himpunan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dilihat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/</a:t>
            </a:r>
            <a:r>
              <a:rPr lang="en-US" sz="2400" dirty="0" err="1"/>
              <a:t>derajat</a:t>
            </a:r>
            <a:r>
              <a:rPr lang="en-US" sz="2400" dirty="0"/>
              <a:t> </a:t>
            </a:r>
            <a:r>
              <a:rPr lang="en-US" sz="2400" dirty="0" err="1"/>
              <a:t>keanggotaannya</a:t>
            </a:r>
            <a:r>
              <a:rPr lang="en-US" sz="2400" dirty="0"/>
              <a:t>. 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2253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0113" y="2420938"/>
            <a:ext cx="7775575" cy="2160587"/>
          </a:xfrm>
          <a:noFill/>
          <a:ln/>
        </p:spPr>
      </p:pic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684213" y="5013325"/>
            <a:ext cx="8459787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dirty="0" err="1"/>
              <a:t>usia</a:t>
            </a:r>
            <a:r>
              <a:rPr lang="en-US" dirty="0"/>
              <a:t> 40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himpunan</a:t>
            </a:r>
            <a:r>
              <a:rPr lang="en-US" dirty="0"/>
              <a:t> MUDA </a:t>
            </a:r>
            <a:r>
              <a:rPr lang="en-US" dirty="0" err="1"/>
              <a:t>dengan</a:t>
            </a:r>
            <a:r>
              <a:rPr lang="en-US" dirty="0"/>
              <a:t> µMUDA[40] = 0,25</a:t>
            </a:r>
          </a:p>
          <a:p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himpunan</a:t>
            </a:r>
            <a:r>
              <a:rPr lang="en-US" dirty="0"/>
              <a:t> PAROBAYA </a:t>
            </a:r>
            <a:r>
              <a:rPr lang="en-US" dirty="0" err="1"/>
              <a:t>dengan</a:t>
            </a:r>
            <a:r>
              <a:rPr lang="en-US" dirty="0"/>
              <a:t> µ PAROBAYA [40] = 0,5</a:t>
            </a:r>
          </a:p>
          <a:p>
            <a:r>
              <a:rPr lang="en-US" dirty="0" err="1"/>
              <a:t>usia</a:t>
            </a:r>
            <a:r>
              <a:rPr lang="en-US" dirty="0"/>
              <a:t> 50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himpunan</a:t>
            </a:r>
            <a:r>
              <a:rPr lang="en-US" dirty="0"/>
              <a:t> TUA </a:t>
            </a:r>
            <a:r>
              <a:rPr lang="en-US" dirty="0" err="1"/>
              <a:t>dengan</a:t>
            </a:r>
            <a:r>
              <a:rPr lang="en-US" dirty="0"/>
              <a:t> µTUA[50] = 0,25</a:t>
            </a:r>
          </a:p>
          <a:p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himpunan</a:t>
            </a:r>
            <a:r>
              <a:rPr lang="en-US" dirty="0"/>
              <a:t> PAROBAYA </a:t>
            </a:r>
            <a:r>
              <a:rPr lang="en-US" dirty="0" err="1"/>
              <a:t>dengan</a:t>
            </a:r>
            <a:r>
              <a:rPr lang="en-US" dirty="0"/>
              <a:t> µ PAROBAYA [50] = 0,5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Himpunan crisp, nilai keanggotaan hanya 0 dan 1.</a:t>
            </a:r>
          </a:p>
          <a:p>
            <a:r>
              <a:rPr lang="en-US"/>
              <a:t>Himpunan fuzzy, derajat/nilai keanggotaan terletak pada rentang 0 sampai 1 sehingga :</a:t>
            </a:r>
          </a:p>
          <a:p>
            <a:pPr lvl="1"/>
            <a:r>
              <a:rPr lang="en-US"/>
              <a:t>Bila x memiliki derajat keanggotaan fuzzy µ A [x] = 0 x bukan anggota himpunan A</a:t>
            </a:r>
          </a:p>
          <a:p>
            <a:pPr lvl="1"/>
            <a:r>
              <a:rPr lang="en-US"/>
              <a:t>Bila x memiliki derajat keanggotaan fuzzy µ A [x] = 1 x anggota penuh himpunan A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FUNGSI KEANGGOTAAN (Membership function)</a:t>
            </a:r>
            <a:endParaRPr lang="en-US" sz="3200" b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362200"/>
            <a:ext cx="8305800" cy="437916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yang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pemetaan</a:t>
            </a:r>
            <a:r>
              <a:rPr lang="en-US" dirty="0"/>
              <a:t> </a:t>
            </a:r>
            <a:r>
              <a:rPr lang="en-US" dirty="0" err="1"/>
              <a:t>titik-titik</a:t>
            </a:r>
            <a:r>
              <a:rPr lang="en-US" dirty="0"/>
              <a:t> input data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/</a:t>
            </a:r>
            <a:r>
              <a:rPr lang="en-US" dirty="0" err="1"/>
              <a:t>derajat</a:t>
            </a:r>
            <a:r>
              <a:rPr lang="en-US" dirty="0"/>
              <a:t> </a:t>
            </a:r>
            <a:r>
              <a:rPr lang="en-US" dirty="0" err="1"/>
              <a:t>keanggotaannya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interval </a:t>
            </a:r>
            <a:r>
              <a:rPr lang="en-US" dirty="0" err="1"/>
              <a:t>antara</a:t>
            </a:r>
            <a:r>
              <a:rPr lang="en-US" dirty="0"/>
              <a:t> 0 </a:t>
            </a:r>
            <a:r>
              <a:rPr lang="en-US" dirty="0" err="1"/>
              <a:t>sampai</a:t>
            </a:r>
            <a:r>
              <a:rPr lang="en-US" dirty="0"/>
              <a:t> 1. </a:t>
            </a:r>
            <a:endParaRPr lang="id-ID" dirty="0" smtClean="0"/>
          </a:p>
          <a:p>
            <a:pPr>
              <a:lnSpc>
                <a:spcPct val="90000"/>
              </a:lnSpc>
            </a:pP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/>
              <a:t>grafik</a:t>
            </a:r>
            <a:r>
              <a:rPr lang="en-US" dirty="0"/>
              <a:t> </a:t>
            </a:r>
            <a:r>
              <a:rPr lang="en-US" dirty="0" err="1"/>
              <a:t>diatas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keanggotaan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UMUR yang </a:t>
            </a:r>
            <a:r>
              <a:rPr lang="en-US" dirty="0" err="1"/>
              <a:t>dibagi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3 </a:t>
            </a:r>
            <a:r>
              <a:rPr lang="en-US" dirty="0" err="1"/>
              <a:t>kategori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3 </a:t>
            </a:r>
            <a:r>
              <a:rPr lang="en-US" dirty="0" err="1"/>
              <a:t>himpunan</a:t>
            </a:r>
            <a:r>
              <a:rPr lang="en-US" dirty="0"/>
              <a:t> fuzzy </a:t>
            </a:r>
            <a:r>
              <a:rPr lang="en-US" dirty="0" err="1"/>
              <a:t>yaitu</a:t>
            </a:r>
            <a:r>
              <a:rPr lang="en-US" dirty="0"/>
              <a:t> MUDA, PAROBAYA, TUA,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direpresentasikan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:</a:t>
            </a:r>
          </a:p>
          <a:p>
            <a:pPr>
              <a:lnSpc>
                <a:spcPct val="90000"/>
              </a:lnSpc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266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2349500"/>
            <a:ext cx="7777162" cy="41751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WATAK KEKABURAN</a:t>
            </a:r>
            <a:endParaRPr lang="en-US" b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362200"/>
            <a:ext cx="8305800" cy="4379168"/>
          </a:xfrm>
        </p:spPr>
        <p:txBody>
          <a:bodyPr/>
          <a:lstStyle/>
          <a:p>
            <a:r>
              <a:rPr lang="en-US" sz="2400" i="1" dirty="0"/>
              <a:t>LOGIKA FUZZY (</a:t>
            </a:r>
            <a:r>
              <a:rPr lang="en-US" sz="2400" i="1" dirty="0" err="1"/>
              <a:t>logika</a:t>
            </a:r>
            <a:r>
              <a:rPr lang="en-US" sz="2400" i="1" dirty="0"/>
              <a:t> </a:t>
            </a:r>
            <a:r>
              <a:rPr lang="en-US" sz="2400" i="1" dirty="0" err="1"/>
              <a:t>samar</a:t>
            </a:r>
            <a:r>
              <a:rPr lang="en-US" sz="2400" i="1" dirty="0" smtClean="0"/>
              <a:t>)</a:t>
            </a:r>
            <a:r>
              <a:rPr lang="id-ID" sz="2400" i="1" dirty="0" smtClean="0"/>
              <a:t> </a:t>
            </a:r>
            <a:r>
              <a:rPr lang="id-ID" sz="2400" dirty="0" smtClean="0"/>
              <a:t>dapat digunakan untuk mengatasi kekaburan</a:t>
            </a:r>
            <a:endParaRPr lang="en-US" sz="2400" dirty="0"/>
          </a:p>
          <a:p>
            <a:r>
              <a:rPr lang="en-US" sz="2400" dirty="0" err="1" smtClean="0"/>
              <a:t>Perhatikan</a:t>
            </a:r>
            <a:r>
              <a:rPr lang="en-US" sz="2400" dirty="0" smtClean="0"/>
              <a:t> </a:t>
            </a:r>
            <a:r>
              <a:rPr lang="en-US" sz="2400" dirty="0" err="1"/>
              <a:t>pernyataan</a:t>
            </a:r>
            <a:r>
              <a:rPr lang="en-US" sz="2400" dirty="0"/>
              <a:t> </a:t>
            </a:r>
            <a:r>
              <a:rPr lang="en-US" sz="2400" dirty="0" err="1"/>
              <a:t>dibawah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:</a:t>
            </a:r>
          </a:p>
          <a:p>
            <a:pPr lvl="1"/>
            <a:r>
              <a:rPr lang="en-US" sz="2000" dirty="0" err="1"/>
              <a:t>Mesin</a:t>
            </a:r>
            <a:r>
              <a:rPr lang="en-US" sz="2000" dirty="0"/>
              <a:t> yang </a:t>
            </a:r>
            <a:r>
              <a:rPr lang="en-US" sz="2000" dirty="0" err="1"/>
              <a:t>digunakan</a:t>
            </a:r>
            <a:r>
              <a:rPr lang="en-US" sz="2000" dirty="0"/>
              <a:t> </a:t>
            </a:r>
            <a:r>
              <a:rPr lang="en-US" sz="2000" dirty="0" err="1"/>
              <a:t>terus-menerus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cepat</a:t>
            </a:r>
            <a:r>
              <a:rPr lang="en-US" sz="2000" dirty="0"/>
              <a:t> </a:t>
            </a:r>
            <a:r>
              <a:rPr lang="en-US" sz="2000" dirty="0" err="1"/>
              <a:t>panas</a:t>
            </a:r>
            <a:r>
              <a:rPr lang="en-US" sz="2000" dirty="0"/>
              <a:t> </a:t>
            </a:r>
            <a:r>
              <a:rPr lang="en-US" sz="2000" dirty="0">
                <a:sym typeface="Wingdings" pitchFamily="2" charset="2"/>
              </a:rPr>
              <a:t></a:t>
            </a:r>
            <a:r>
              <a:rPr lang="en-US" sz="2000" dirty="0"/>
              <a:t> </a:t>
            </a:r>
            <a:r>
              <a:rPr lang="en-US" sz="2000" dirty="0" err="1"/>
              <a:t>kita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menentukan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tepat</a:t>
            </a:r>
            <a:r>
              <a:rPr lang="en-US" sz="2000" dirty="0"/>
              <a:t> </a:t>
            </a:r>
            <a:r>
              <a:rPr lang="en-US" sz="2000" dirty="0" err="1"/>
              <a:t>batasan</a:t>
            </a:r>
            <a:r>
              <a:rPr lang="en-US" sz="2000" dirty="0"/>
              <a:t> </a:t>
            </a:r>
            <a:r>
              <a:rPr lang="en-US" sz="2000" dirty="0" err="1"/>
              <a:t>terus-menerus</a:t>
            </a:r>
            <a:r>
              <a:rPr lang="en-US" sz="2000" dirty="0"/>
              <a:t>, </a:t>
            </a:r>
            <a:r>
              <a:rPr lang="en-US" sz="2000" dirty="0" err="1"/>
              <a:t>cepat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panas</a:t>
            </a:r>
            <a:endParaRPr lang="en-US" sz="2000" dirty="0"/>
          </a:p>
          <a:p>
            <a:pPr lvl="1"/>
            <a:r>
              <a:rPr lang="en-US" sz="2000" dirty="0" err="1"/>
              <a:t>Jika</a:t>
            </a:r>
            <a:r>
              <a:rPr lang="en-US" sz="2000" dirty="0"/>
              <a:t> air </a:t>
            </a:r>
            <a:r>
              <a:rPr lang="en-US" sz="2000" dirty="0" err="1"/>
              <a:t>pancuran</a:t>
            </a:r>
            <a:r>
              <a:rPr lang="en-US" sz="2000" dirty="0"/>
              <a:t> </a:t>
            </a:r>
            <a:r>
              <a:rPr lang="en-US" sz="2000" dirty="0" err="1"/>
              <a:t>terlalu</a:t>
            </a:r>
            <a:r>
              <a:rPr lang="en-US" sz="2000" dirty="0"/>
              <a:t> </a:t>
            </a:r>
            <a:r>
              <a:rPr lang="en-US" sz="2000" dirty="0" err="1"/>
              <a:t>panas</a:t>
            </a:r>
            <a:r>
              <a:rPr lang="en-US" sz="2000" dirty="0"/>
              <a:t> 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naikkan</a:t>
            </a:r>
            <a:r>
              <a:rPr lang="en-US" sz="2000" dirty="0"/>
              <a:t> </a:t>
            </a:r>
            <a:r>
              <a:rPr lang="en-US" sz="2000" dirty="0" err="1"/>
              <a:t>aliran</a:t>
            </a:r>
            <a:r>
              <a:rPr lang="en-US" sz="2000" dirty="0"/>
              <a:t> air </a:t>
            </a:r>
            <a:r>
              <a:rPr lang="en-US" sz="2000" dirty="0" err="1"/>
              <a:t>dingin</a:t>
            </a:r>
            <a:r>
              <a:rPr lang="en-US" sz="2000" dirty="0"/>
              <a:t> </a:t>
            </a:r>
            <a:r>
              <a:rPr lang="en-US" sz="2000" dirty="0" err="1"/>
              <a:t>perlahan-lahan</a:t>
            </a:r>
            <a:r>
              <a:rPr lang="en-US" sz="2000" dirty="0">
                <a:sym typeface="Wingdings" pitchFamily="2" charset="2"/>
              </a:rPr>
              <a:t> </a:t>
            </a:r>
            <a:r>
              <a:rPr lang="en-US" sz="2000" dirty="0" err="1"/>
              <a:t>kita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menentukan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tepat</a:t>
            </a:r>
            <a:r>
              <a:rPr lang="en-US" sz="2000" dirty="0"/>
              <a:t> </a:t>
            </a:r>
            <a:r>
              <a:rPr lang="en-US" sz="2000" dirty="0" err="1"/>
              <a:t>batasan</a:t>
            </a:r>
            <a:r>
              <a:rPr lang="en-US" sz="2000" dirty="0"/>
              <a:t> </a:t>
            </a:r>
            <a:r>
              <a:rPr lang="en-US" sz="2000" dirty="0" err="1"/>
              <a:t>terlalu</a:t>
            </a:r>
            <a:r>
              <a:rPr lang="en-US" sz="2000" dirty="0"/>
              <a:t> </a:t>
            </a:r>
            <a:r>
              <a:rPr lang="en-US" sz="2000" dirty="0" err="1"/>
              <a:t>panas</a:t>
            </a:r>
            <a:r>
              <a:rPr lang="en-US" sz="2000" dirty="0"/>
              <a:t>, </a:t>
            </a:r>
            <a:r>
              <a:rPr lang="en-US" sz="2000" dirty="0" err="1"/>
              <a:t>menaikkan</a:t>
            </a:r>
            <a:r>
              <a:rPr lang="en-US" sz="2000" dirty="0"/>
              <a:t>, air yang </a:t>
            </a:r>
            <a:r>
              <a:rPr lang="en-US" sz="2000" dirty="0" err="1"/>
              <a:t>dingin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 smtClean="0"/>
              <a:t>perlahan-lahan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VARIABEL LINGUSTIK</a:t>
            </a:r>
            <a:endParaRPr lang="en-US" b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362200"/>
            <a:ext cx="8126288" cy="4495800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en-US" sz="2000" dirty="0" err="1"/>
              <a:t>Variabel</a:t>
            </a:r>
            <a:r>
              <a:rPr lang="en-US" sz="2000" dirty="0"/>
              <a:t> </a:t>
            </a:r>
            <a:r>
              <a:rPr lang="en-US" sz="2000" dirty="0" err="1"/>
              <a:t>linguistik</a:t>
            </a:r>
            <a:r>
              <a:rPr lang="en-US" sz="2000" dirty="0"/>
              <a:t> = </a:t>
            </a:r>
            <a:r>
              <a:rPr lang="en-US" sz="2000" dirty="0" err="1"/>
              <a:t>sebuah</a:t>
            </a:r>
            <a:r>
              <a:rPr lang="en-US" sz="2000" dirty="0"/>
              <a:t> </a:t>
            </a:r>
            <a:r>
              <a:rPr lang="en-US" sz="2000" dirty="0" err="1"/>
              <a:t>variabel</a:t>
            </a:r>
            <a:r>
              <a:rPr lang="en-US" sz="2000" dirty="0"/>
              <a:t> yang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nilai</a:t>
            </a:r>
            <a:r>
              <a:rPr lang="en-US" sz="2000" dirty="0"/>
              <a:t> </a:t>
            </a:r>
            <a:r>
              <a:rPr lang="en-US" sz="2000" dirty="0" err="1"/>
              <a:t>berupa</a:t>
            </a:r>
            <a:r>
              <a:rPr lang="en-US" sz="2000" dirty="0"/>
              <a:t> kata-kata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bahasa</a:t>
            </a:r>
            <a:r>
              <a:rPr lang="en-US" sz="2000" dirty="0"/>
              <a:t> </a:t>
            </a:r>
            <a:r>
              <a:rPr lang="en-US" sz="2000" dirty="0" err="1"/>
              <a:t>alamiah</a:t>
            </a:r>
            <a:r>
              <a:rPr lang="en-US" sz="2000" dirty="0"/>
              <a:t> </a:t>
            </a:r>
            <a:r>
              <a:rPr lang="en-US" sz="2000" dirty="0" err="1"/>
              <a:t>bukan</a:t>
            </a:r>
            <a:r>
              <a:rPr lang="en-US" sz="2000" dirty="0"/>
              <a:t> </a:t>
            </a:r>
            <a:r>
              <a:rPr lang="en-US" sz="2000" dirty="0" err="1"/>
              <a:t>angka</a:t>
            </a:r>
            <a:r>
              <a:rPr lang="en-US" sz="2000" dirty="0"/>
              <a:t>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en-US" sz="2000" dirty="0" err="1"/>
              <a:t>Mengapa</a:t>
            </a:r>
            <a:r>
              <a:rPr lang="en-US" sz="2000" dirty="0"/>
              <a:t> </a:t>
            </a:r>
            <a:r>
              <a:rPr lang="en-US" sz="2000" dirty="0" err="1"/>
              <a:t>menggunakan</a:t>
            </a:r>
            <a:r>
              <a:rPr lang="en-US" sz="2000" dirty="0"/>
              <a:t> kata/</a:t>
            </a:r>
            <a:r>
              <a:rPr lang="en-US" sz="2000" dirty="0" err="1"/>
              <a:t>kalimat</a:t>
            </a:r>
            <a:r>
              <a:rPr lang="en-US" sz="2000" dirty="0"/>
              <a:t> </a:t>
            </a:r>
            <a:r>
              <a:rPr lang="en-US" sz="2000" dirty="0" err="1"/>
              <a:t>daripada</a:t>
            </a:r>
            <a:r>
              <a:rPr lang="en-US" sz="2000" dirty="0"/>
              <a:t> </a:t>
            </a:r>
            <a:r>
              <a:rPr lang="en-US" sz="2000" dirty="0" err="1"/>
              <a:t>angka</a:t>
            </a:r>
            <a:r>
              <a:rPr lang="en-US" sz="2000" dirty="0"/>
              <a:t> ? </a:t>
            </a:r>
            <a:endParaRPr lang="id-ID" sz="2000" dirty="0" smtClean="0"/>
          </a:p>
          <a:p>
            <a:pPr marL="400050" lvl="1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 err="1" smtClean="0"/>
              <a:t>karena</a:t>
            </a:r>
            <a:r>
              <a:rPr lang="en-US" sz="2000" dirty="0" smtClean="0"/>
              <a:t> </a:t>
            </a:r>
            <a:r>
              <a:rPr lang="en-US" sz="2000" dirty="0" err="1"/>
              <a:t>peranan</a:t>
            </a:r>
            <a:r>
              <a:rPr lang="en-US" sz="2000" dirty="0"/>
              <a:t> </a:t>
            </a:r>
            <a:r>
              <a:rPr lang="en-US" sz="2000" dirty="0" err="1"/>
              <a:t>linguistik</a:t>
            </a:r>
            <a:r>
              <a:rPr lang="en-US" sz="2000" dirty="0"/>
              <a:t> </a:t>
            </a:r>
            <a:r>
              <a:rPr lang="en-US" sz="2000" dirty="0" err="1"/>
              <a:t>memang</a:t>
            </a:r>
            <a:r>
              <a:rPr lang="en-US" sz="2000" dirty="0"/>
              <a:t> </a:t>
            </a:r>
            <a:r>
              <a:rPr lang="en-US" sz="2000" dirty="0" err="1"/>
              <a:t>kurang</a:t>
            </a:r>
            <a:r>
              <a:rPr lang="en-US" sz="2000" dirty="0"/>
              <a:t> </a:t>
            </a:r>
            <a:r>
              <a:rPr lang="en-US" sz="2000" dirty="0" err="1"/>
              <a:t>spesifik</a:t>
            </a:r>
            <a:r>
              <a:rPr lang="en-US" sz="2000" dirty="0"/>
              <a:t> </a:t>
            </a:r>
            <a:r>
              <a:rPr lang="en-US" sz="2000" dirty="0" err="1"/>
              <a:t>dibandingkan</a:t>
            </a:r>
            <a:r>
              <a:rPr lang="en-US" sz="2000" dirty="0"/>
              <a:t> </a:t>
            </a:r>
            <a:r>
              <a:rPr lang="en-US" sz="2000" dirty="0" err="1"/>
              <a:t>angka</a:t>
            </a:r>
            <a:r>
              <a:rPr lang="en-US" sz="2000" dirty="0"/>
              <a:t>, </a:t>
            </a:r>
            <a:r>
              <a:rPr lang="en-US" sz="2000" dirty="0" err="1"/>
              <a:t>namun</a:t>
            </a:r>
            <a:r>
              <a:rPr lang="en-US" sz="2000" dirty="0"/>
              <a:t> </a:t>
            </a:r>
            <a:r>
              <a:rPr lang="en-US" sz="2000" dirty="0" err="1"/>
              <a:t>informasi</a:t>
            </a:r>
            <a:r>
              <a:rPr lang="en-US" sz="2000" dirty="0"/>
              <a:t> yang </a:t>
            </a:r>
            <a:r>
              <a:rPr lang="en-US" sz="2000" dirty="0" err="1"/>
              <a:t>disampaikan</a:t>
            </a:r>
            <a:r>
              <a:rPr lang="en-US" sz="2000" dirty="0"/>
              <a:t>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informatif</a:t>
            </a:r>
            <a:r>
              <a:rPr lang="en-US" sz="2000" dirty="0"/>
              <a:t>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en-US" sz="2000" dirty="0" err="1"/>
              <a:t>Contoh</a:t>
            </a:r>
            <a:r>
              <a:rPr lang="en-US" sz="2000" dirty="0"/>
              <a:t>, </a:t>
            </a:r>
            <a:r>
              <a:rPr lang="en-US" sz="2000" dirty="0" err="1"/>
              <a:t>jika</a:t>
            </a:r>
            <a:r>
              <a:rPr lang="en-US" sz="2000" dirty="0"/>
              <a:t> “KECEPATAN”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variabel</a:t>
            </a:r>
            <a:r>
              <a:rPr lang="en-US" sz="2000" dirty="0"/>
              <a:t> </a:t>
            </a:r>
            <a:r>
              <a:rPr lang="en-US" sz="2000" dirty="0" err="1"/>
              <a:t>linguistik</a:t>
            </a:r>
            <a:r>
              <a:rPr lang="en-US" sz="2000" dirty="0"/>
              <a:t>, 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nilai</a:t>
            </a:r>
            <a:r>
              <a:rPr lang="en-US" sz="2000" dirty="0"/>
              <a:t> </a:t>
            </a:r>
            <a:r>
              <a:rPr lang="en-US" sz="2000" dirty="0" err="1"/>
              <a:t>linguistik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variabel</a:t>
            </a:r>
            <a:r>
              <a:rPr lang="en-US" sz="2000" dirty="0"/>
              <a:t> </a:t>
            </a:r>
            <a:r>
              <a:rPr lang="en-US" sz="2000" dirty="0" err="1"/>
              <a:t>kecepatan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, </a:t>
            </a:r>
            <a:r>
              <a:rPr lang="en-US" sz="2000" dirty="0" err="1"/>
              <a:t>misalnya</a:t>
            </a:r>
            <a:r>
              <a:rPr lang="en-US" sz="2000" dirty="0"/>
              <a:t> “LAMBAT”, “SEDANG”, “CEPAT”. </a:t>
            </a:r>
            <a:endParaRPr lang="id-ID" sz="2000" dirty="0" smtClean="0"/>
          </a:p>
          <a:p>
            <a:pPr marL="457200" lvl="1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 smtClean="0"/>
              <a:t>Hal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sesuai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kebiasaan</a:t>
            </a:r>
            <a:r>
              <a:rPr lang="en-US" sz="2000" dirty="0"/>
              <a:t> </a:t>
            </a:r>
            <a:r>
              <a:rPr lang="en-US" sz="2000" dirty="0" err="1"/>
              <a:t>manusia</a:t>
            </a:r>
            <a:r>
              <a:rPr lang="en-US" sz="2000" dirty="0"/>
              <a:t> </a:t>
            </a:r>
            <a:r>
              <a:rPr lang="en-US" sz="2000" dirty="0" err="1"/>
              <a:t>sehari-hari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menilai</a:t>
            </a:r>
            <a:r>
              <a:rPr lang="en-US" sz="2000" dirty="0"/>
              <a:t> </a:t>
            </a:r>
            <a:r>
              <a:rPr lang="en-US" sz="2000" dirty="0" err="1"/>
              <a:t>sesuatu</a:t>
            </a:r>
            <a:r>
              <a:rPr lang="en-US" sz="2000" dirty="0"/>
              <a:t>, </a:t>
            </a:r>
            <a:r>
              <a:rPr lang="en-US" sz="2000" dirty="0" err="1"/>
              <a:t>misalnya</a:t>
            </a:r>
            <a:r>
              <a:rPr lang="en-US" sz="2000" dirty="0"/>
              <a:t> : “</a:t>
            </a:r>
            <a:r>
              <a:rPr lang="en-US" sz="2000" dirty="0" err="1"/>
              <a:t>Ia</a:t>
            </a:r>
            <a:r>
              <a:rPr lang="en-US" sz="2000" dirty="0"/>
              <a:t> </a:t>
            </a:r>
            <a:r>
              <a:rPr lang="en-US" sz="2000" dirty="0" err="1"/>
              <a:t>mengendarai</a:t>
            </a:r>
            <a:r>
              <a:rPr lang="en-US" sz="2000" dirty="0"/>
              <a:t> </a:t>
            </a:r>
            <a:r>
              <a:rPr lang="en-US" sz="2000" dirty="0" err="1"/>
              <a:t>mobil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cepat</a:t>
            </a:r>
            <a:r>
              <a:rPr lang="en-US" sz="2000" dirty="0"/>
              <a:t>”, </a:t>
            </a:r>
            <a:r>
              <a:rPr lang="en-US" sz="2000" dirty="0" err="1"/>
              <a:t>tanpa</a:t>
            </a:r>
            <a:r>
              <a:rPr lang="en-US" sz="2000" dirty="0"/>
              <a:t> </a:t>
            </a:r>
            <a:r>
              <a:rPr lang="en-US" sz="2000" dirty="0" err="1"/>
              <a:t>memberikan</a:t>
            </a:r>
            <a:r>
              <a:rPr lang="en-US" sz="2000" dirty="0"/>
              <a:t> </a:t>
            </a:r>
            <a:r>
              <a:rPr lang="en-US" sz="2000" dirty="0" err="1"/>
              <a:t>nilai</a:t>
            </a:r>
            <a:r>
              <a:rPr lang="en-US" sz="2000" dirty="0"/>
              <a:t> </a:t>
            </a:r>
            <a:r>
              <a:rPr lang="en-US" sz="2000" dirty="0" err="1"/>
              <a:t>berapa</a:t>
            </a:r>
            <a:r>
              <a:rPr lang="en-US" sz="2000" dirty="0"/>
              <a:t> </a:t>
            </a:r>
            <a:r>
              <a:rPr lang="en-US" sz="2000" dirty="0" err="1"/>
              <a:t>kecepatannya</a:t>
            </a:r>
            <a:r>
              <a:rPr lang="en-US" sz="2000" dirty="0"/>
              <a:t>.</a:t>
            </a: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8382000" cy="1143000"/>
          </a:xfrm>
        </p:spPr>
        <p:txBody>
          <a:bodyPr/>
          <a:lstStyle/>
          <a:p>
            <a:pPr algn="ctr"/>
            <a:r>
              <a:rPr lang="en-US" i="1" dirty="0" err="1"/>
              <a:t>kurang</a:t>
            </a:r>
            <a:r>
              <a:rPr lang="en-US" i="1" dirty="0"/>
              <a:t> </a:t>
            </a:r>
            <a:r>
              <a:rPr lang="en-US" i="1" dirty="0" err="1"/>
              <a:t>spesifik</a:t>
            </a:r>
            <a:r>
              <a:rPr lang="en-US" i="1" dirty="0"/>
              <a:t> </a:t>
            </a:r>
            <a:r>
              <a:rPr lang="id-ID" i="1" dirty="0" smtClean="0"/>
              <a:t>tapi </a:t>
            </a:r>
            <a:r>
              <a:rPr lang="en-US" i="1" dirty="0" err="1" smtClean="0"/>
              <a:t>lebih</a:t>
            </a:r>
            <a:r>
              <a:rPr lang="en-US" i="1" dirty="0" smtClean="0"/>
              <a:t> </a:t>
            </a:r>
            <a:r>
              <a:rPr lang="en-US" i="1" dirty="0" err="1" smtClean="0"/>
              <a:t>informatif</a:t>
            </a:r>
            <a:endParaRPr lang="id-ID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2348880"/>
            <a:ext cx="7992887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823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000"/>
              <a:t>Menurut Wang (1997) definisi formal dari variabel linguistik diberikan sebagai berikut: Sebuah variabel linguistik dikarakterisasi oleh (X, T(x), U, M), dimana :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X = Nama variabel (variabel linguistik) yang menjadi objek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T(x) = Himpunan semua istilah (nilai-nilai) linguistik yang terkait dengan (nama) variabel (X) yang menggambarkan objek tersebut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U = Domain fisik aktual/ruang lingkup dimana variabel linguistik X mengambil nilai-nilai kuantitatifnya/nilai numeris (crisp) 􀃆 himpunan semesta</a:t>
            </a:r>
          </a:p>
          <a:p>
            <a:pPr lvl="1">
              <a:lnSpc>
                <a:spcPct val="90000"/>
              </a:lnSpc>
            </a:pPr>
            <a:r>
              <a:rPr lang="en-US" sz="1800"/>
              <a:t>M = Suatu aturan semantik yang menghubungkan setiap nilai linguistik dalam T dengan suatu himpunan fuzzy dalam U.</a:t>
            </a:r>
          </a:p>
          <a:p>
            <a:pPr>
              <a:lnSpc>
                <a:spcPct val="90000"/>
              </a:lnSpc>
            </a:pPr>
            <a:endParaRPr lang="en-US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276872"/>
            <a:ext cx="8198296" cy="4581128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800" dirty="0"/>
              <a:t>Dari </a:t>
            </a:r>
            <a:r>
              <a:rPr lang="en-US" sz="1800" dirty="0" err="1"/>
              <a:t>contoh</a:t>
            </a:r>
            <a:r>
              <a:rPr lang="en-US" sz="1800" dirty="0"/>
              <a:t> </a:t>
            </a:r>
            <a:r>
              <a:rPr lang="en-US" sz="1800" dirty="0" err="1"/>
              <a:t>diatas</a:t>
            </a:r>
            <a:r>
              <a:rPr lang="en-US" sz="1800" dirty="0"/>
              <a:t>, </a:t>
            </a:r>
            <a:r>
              <a:rPr lang="en-US" sz="1800" dirty="0" err="1"/>
              <a:t>maka</a:t>
            </a:r>
            <a:r>
              <a:rPr lang="en-US" sz="1800" dirty="0"/>
              <a:t> </a:t>
            </a:r>
            <a:r>
              <a:rPr lang="en-US" sz="1800" dirty="0" err="1"/>
              <a:t>diperoleh</a:t>
            </a:r>
            <a:r>
              <a:rPr lang="en-US" sz="1800" dirty="0"/>
              <a:t>: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600" dirty="0"/>
              <a:t>X = </a:t>
            </a:r>
            <a:r>
              <a:rPr lang="en-US" sz="1600" dirty="0" err="1"/>
              <a:t>kecepatan</a:t>
            </a:r>
            <a:endParaRPr lang="en-US" sz="1600" dirty="0"/>
          </a:p>
          <a:p>
            <a:pPr lvl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600" dirty="0"/>
              <a:t>U = [0 , 100] </a:t>
            </a:r>
            <a:r>
              <a:rPr lang="en-US" sz="1600" dirty="0">
                <a:sym typeface="Wingdings" pitchFamily="2" charset="2"/>
              </a:rPr>
              <a:t></a:t>
            </a:r>
            <a:r>
              <a:rPr lang="en-US" sz="1600" dirty="0"/>
              <a:t> </a:t>
            </a:r>
            <a:r>
              <a:rPr lang="en-US" sz="1600" dirty="0" err="1"/>
              <a:t>maksudnya</a:t>
            </a:r>
            <a:r>
              <a:rPr lang="en-US" sz="1600" dirty="0"/>
              <a:t> domain/</a:t>
            </a:r>
            <a:r>
              <a:rPr lang="en-US" sz="1600" dirty="0" err="1"/>
              <a:t>ruang</a:t>
            </a:r>
            <a:r>
              <a:rPr lang="en-US" sz="1600" dirty="0"/>
              <a:t> </a:t>
            </a:r>
            <a:r>
              <a:rPr lang="en-US" sz="1600" dirty="0" err="1"/>
              <a:t>lingkup</a:t>
            </a:r>
            <a:r>
              <a:rPr lang="en-US" sz="1600" dirty="0"/>
              <a:t> </a:t>
            </a:r>
            <a:r>
              <a:rPr lang="en-US" sz="1600" dirty="0" err="1"/>
              <a:t>kecepatan</a:t>
            </a:r>
            <a:r>
              <a:rPr lang="en-US" sz="1600" dirty="0"/>
              <a:t> </a:t>
            </a:r>
            <a:r>
              <a:rPr lang="en-US" sz="1600" dirty="0" err="1"/>
              <a:t>misal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0 </a:t>
            </a:r>
            <a:r>
              <a:rPr lang="en-US" sz="1600" dirty="0" err="1"/>
              <a:t>sampai</a:t>
            </a:r>
            <a:r>
              <a:rPr lang="en-US" sz="1600" dirty="0"/>
              <a:t> 100 km/jam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600" dirty="0"/>
              <a:t>T(</a:t>
            </a:r>
            <a:r>
              <a:rPr lang="en-US" sz="1600" dirty="0" err="1"/>
              <a:t>kecepatan</a:t>
            </a:r>
            <a:r>
              <a:rPr lang="en-US" sz="1600" dirty="0"/>
              <a:t>) = {</a:t>
            </a:r>
            <a:r>
              <a:rPr lang="en-US" sz="1600" dirty="0" err="1"/>
              <a:t>lambat</a:t>
            </a:r>
            <a:r>
              <a:rPr lang="en-US" sz="1600" dirty="0"/>
              <a:t>, </a:t>
            </a:r>
            <a:r>
              <a:rPr lang="en-US" sz="1600" dirty="0" err="1"/>
              <a:t>sedang</a:t>
            </a:r>
            <a:r>
              <a:rPr lang="en-US" sz="1600" dirty="0"/>
              <a:t>, </a:t>
            </a:r>
            <a:r>
              <a:rPr lang="en-US" sz="1600" dirty="0" err="1"/>
              <a:t>cepat</a:t>
            </a:r>
            <a:r>
              <a:rPr lang="en-US" sz="1600" dirty="0"/>
              <a:t>} </a:t>
            </a:r>
            <a:r>
              <a:rPr lang="en-US" sz="1600" dirty="0">
                <a:sym typeface="Wingdings" pitchFamily="2" charset="2"/>
              </a:rPr>
              <a:t></a:t>
            </a:r>
            <a:r>
              <a:rPr lang="en-US" sz="1600" dirty="0"/>
              <a:t> </a:t>
            </a:r>
            <a:r>
              <a:rPr lang="en-US" sz="1600" dirty="0" err="1"/>
              <a:t>maksudnya</a:t>
            </a:r>
            <a:r>
              <a:rPr lang="en-US" sz="1600" dirty="0"/>
              <a:t> </a:t>
            </a:r>
            <a:r>
              <a:rPr lang="en-US" sz="1600" dirty="0" err="1"/>
              <a:t>variabel</a:t>
            </a:r>
            <a:r>
              <a:rPr lang="en-US" sz="1600" dirty="0"/>
              <a:t> </a:t>
            </a:r>
            <a:r>
              <a:rPr lang="en-US" sz="1600" dirty="0" err="1"/>
              <a:t>kecepatan</a:t>
            </a:r>
            <a:r>
              <a:rPr lang="en-US" sz="1600" dirty="0"/>
              <a:t> </a:t>
            </a:r>
            <a:r>
              <a:rPr lang="en-US" sz="1600" dirty="0" err="1"/>
              <a:t>terbagi</a:t>
            </a:r>
            <a:r>
              <a:rPr lang="en-US" sz="1600" dirty="0"/>
              <a:t> </a:t>
            </a:r>
            <a:r>
              <a:rPr lang="en-US" sz="1600" dirty="0" err="1"/>
              <a:t>menjadi</a:t>
            </a:r>
            <a:r>
              <a:rPr lang="en-US" sz="1600" dirty="0"/>
              <a:t> 3 </a:t>
            </a:r>
            <a:r>
              <a:rPr lang="en-US" sz="1600" dirty="0" err="1"/>
              <a:t>himpunan</a:t>
            </a:r>
            <a:r>
              <a:rPr lang="en-US" sz="1600" dirty="0"/>
              <a:t> fuzzy </a:t>
            </a:r>
            <a:r>
              <a:rPr lang="en-US" sz="1600" dirty="0" err="1"/>
              <a:t>yaitu</a:t>
            </a:r>
            <a:r>
              <a:rPr lang="en-US" sz="1600" dirty="0"/>
              <a:t> </a:t>
            </a:r>
            <a:r>
              <a:rPr lang="en-US" sz="1600" dirty="0" err="1"/>
              <a:t>lambat</a:t>
            </a:r>
            <a:r>
              <a:rPr lang="en-US" sz="1600" dirty="0"/>
              <a:t>, </a:t>
            </a:r>
            <a:r>
              <a:rPr lang="en-US" sz="1600" dirty="0" err="1"/>
              <a:t>sedang</a:t>
            </a:r>
            <a:r>
              <a:rPr lang="en-US" sz="1600" dirty="0"/>
              <a:t>, </a:t>
            </a:r>
            <a:r>
              <a:rPr lang="en-US" sz="1600" dirty="0" err="1"/>
              <a:t>cepat</a:t>
            </a:r>
            <a:endParaRPr lang="en-US" sz="1600" dirty="0"/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800" dirty="0" err="1"/>
              <a:t>Maka</a:t>
            </a:r>
            <a:r>
              <a:rPr lang="en-US" sz="1800" dirty="0"/>
              <a:t> M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setiap</a:t>
            </a:r>
            <a:r>
              <a:rPr lang="en-US" sz="1800" dirty="0"/>
              <a:t> X, M(x) </a:t>
            </a:r>
            <a:r>
              <a:rPr lang="en-US" sz="1800" dirty="0" err="1"/>
              <a:t>adalah</a:t>
            </a:r>
            <a:r>
              <a:rPr lang="en-US" sz="1800" dirty="0"/>
              <a:t>: M(</a:t>
            </a:r>
            <a:r>
              <a:rPr lang="en-US" sz="1800" dirty="0" err="1"/>
              <a:t>lambat</a:t>
            </a:r>
            <a:r>
              <a:rPr lang="en-US" sz="1800" dirty="0"/>
              <a:t>), M(</a:t>
            </a:r>
            <a:r>
              <a:rPr lang="en-US" sz="1800" dirty="0" err="1"/>
              <a:t>sedang</a:t>
            </a:r>
            <a:r>
              <a:rPr lang="en-US" sz="1800" dirty="0"/>
              <a:t>), M(</a:t>
            </a:r>
            <a:r>
              <a:rPr lang="en-US" sz="1800" dirty="0" err="1"/>
              <a:t>cepat</a:t>
            </a:r>
            <a:r>
              <a:rPr lang="en-US" sz="1800" dirty="0"/>
              <a:t>)</a:t>
            </a:r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800" dirty="0"/>
              <a:t>M(</a:t>
            </a:r>
            <a:r>
              <a:rPr lang="en-US" sz="1800" dirty="0" err="1"/>
              <a:t>lambat</a:t>
            </a:r>
            <a:r>
              <a:rPr lang="en-US" sz="1800" dirty="0"/>
              <a:t>) = </a:t>
            </a:r>
            <a:r>
              <a:rPr lang="en-US" sz="1800" dirty="0" err="1"/>
              <a:t>himpunan</a:t>
            </a:r>
            <a:r>
              <a:rPr lang="en-US" sz="1800" dirty="0"/>
              <a:t> </a:t>
            </a:r>
            <a:r>
              <a:rPr lang="en-US" sz="1800" dirty="0" err="1"/>
              <a:t>fuzzynya</a:t>
            </a:r>
            <a:r>
              <a:rPr lang="en-US" sz="1800" dirty="0"/>
              <a:t> “</a:t>
            </a:r>
            <a:r>
              <a:rPr lang="en-US" sz="1800" dirty="0" err="1"/>
              <a:t>kecepatan</a:t>
            </a:r>
            <a:r>
              <a:rPr lang="en-US" sz="1800" dirty="0"/>
              <a:t> </a:t>
            </a:r>
            <a:r>
              <a:rPr lang="en-US" sz="1800" dirty="0" err="1"/>
              <a:t>dibawah</a:t>
            </a:r>
            <a:r>
              <a:rPr lang="en-US" sz="1800" dirty="0"/>
              <a:t> 40 Km/jam”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fungsi</a:t>
            </a:r>
            <a:r>
              <a:rPr lang="en-US" sz="1800" dirty="0"/>
              <a:t> </a:t>
            </a:r>
            <a:r>
              <a:rPr lang="en-US" sz="1800" dirty="0" err="1"/>
              <a:t>keanggotaan</a:t>
            </a:r>
            <a:r>
              <a:rPr lang="en-US" sz="1800" dirty="0"/>
              <a:t> µ</a:t>
            </a:r>
            <a:r>
              <a:rPr lang="en-US" sz="1800" dirty="0" err="1"/>
              <a:t>lambat</a:t>
            </a:r>
            <a:endParaRPr lang="en-US" sz="1800" dirty="0"/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800" dirty="0"/>
              <a:t>M(</a:t>
            </a:r>
            <a:r>
              <a:rPr lang="en-US" sz="1800" dirty="0" err="1"/>
              <a:t>sedang</a:t>
            </a:r>
            <a:r>
              <a:rPr lang="en-US" sz="1800" dirty="0"/>
              <a:t>) = </a:t>
            </a:r>
            <a:r>
              <a:rPr lang="en-US" sz="1800" dirty="0" err="1"/>
              <a:t>himpunan</a:t>
            </a:r>
            <a:r>
              <a:rPr lang="en-US" sz="1800" dirty="0"/>
              <a:t> </a:t>
            </a:r>
            <a:r>
              <a:rPr lang="en-US" sz="1800" dirty="0" err="1"/>
              <a:t>fuzzynya</a:t>
            </a:r>
            <a:r>
              <a:rPr lang="en-US" sz="1800" dirty="0"/>
              <a:t> “</a:t>
            </a:r>
            <a:r>
              <a:rPr lang="en-US" sz="1800" dirty="0" err="1"/>
              <a:t>kecepatan</a:t>
            </a:r>
            <a:r>
              <a:rPr lang="en-US" sz="1800" dirty="0"/>
              <a:t> </a:t>
            </a:r>
            <a:r>
              <a:rPr lang="en-US" sz="1800" dirty="0" err="1"/>
              <a:t>mendekati</a:t>
            </a:r>
            <a:r>
              <a:rPr lang="en-US" sz="1800" dirty="0"/>
              <a:t> 55 Km/jam”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fungsi</a:t>
            </a:r>
            <a:r>
              <a:rPr lang="en-US" sz="1800" dirty="0"/>
              <a:t> </a:t>
            </a:r>
            <a:r>
              <a:rPr lang="en-US" sz="1800" dirty="0" err="1"/>
              <a:t>keanggotaan</a:t>
            </a:r>
            <a:r>
              <a:rPr lang="en-US" sz="1800" dirty="0"/>
              <a:t> µ</a:t>
            </a:r>
            <a:r>
              <a:rPr lang="en-US" sz="1800" dirty="0" err="1"/>
              <a:t>sedang</a:t>
            </a:r>
            <a:r>
              <a:rPr lang="en-US" sz="1800" dirty="0"/>
              <a:t>.</a:t>
            </a:r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800" dirty="0"/>
              <a:t>M(</a:t>
            </a:r>
            <a:r>
              <a:rPr lang="en-US" sz="1800" dirty="0" err="1"/>
              <a:t>cepat</a:t>
            </a:r>
            <a:r>
              <a:rPr lang="en-US" sz="1800" dirty="0"/>
              <a:t>) = </a:t>
            </a:r>
            <a:r>
              <a:rPr lang="en-US" sz="1800" dirty="0" err="1"/>
              <a:t>himpunan</a:t>
            </a:r>
            <a:r>
              <a:rPr lang="en-US" sz="1800" dirty="0"/>
              <a:t> </a:t>
            </a:r>
            <a:r>
              <a:rPr lang="en-US" sz="1800" dirty="0" err="1"/>
              <a:t>fuzzynya</a:t>
            </a:r>
            <a:r>
              <a:rPr lang="en-US" sz="1800" dirty="0"/>
              <a:t> “</a:t>
            </a:r>
            <a:r>
              <a:rPr lang="en-US" sz="1800" dirty="0" err="1"/>
              <a:t>kecepatan</a:t>
            </a:r>
            <a:r>
              <a:rPr lang="en-US" sz="1800" dirty="0"/>
              <a:t> </a:t>
            </a:r>
            <a:r>
              <a:rPr lang="en-US" sz="1800" dirty="0" err="1"/>
              <a:t>diatas</a:t>
            </a:r>
            <a:r>
              <a:rPr lang="en-US" sz="1800" dirty="0"/>
              <a:t> 70 Km/jam ”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fungsi</a:t>
            </a:r>
            <a:r>
              <a:rPr lang="en-US" sz="1800" dirty="0"/>
              <a:t> </a:t>
            </a:r>
            <a:r>
              <a:rPr lang="en-US" sz="1800" dirty="0" err="1"/>
              <a:t>keanggotaan</a:t>
            </a:r>
            <a:r>
              <a:rPr lang="en-US" sz="1800" dirty="0"/>
              <a:t> µ</a:t>
            </a:r>
            <a:r>
              <a:rPr lang="en-US" sz="1800" dirty="0" err="1"/>
              <a:t>cepat</a:t>
            </a:r>
            <a:r>
              <a:rPr lang="en-US" sz="1800" dirty="0"/>
              <a:t>.</a:t>
            </a:r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</a:pP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Logika</a:t>
            </a:r>
            <a:r>
              <a:rPr lang="en-US" dirty="0"/>
              <a:t> Fuzzy</a:t>
            </a:r>
            <a:endParaRPr lang="en-US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362200"/>
            <a:ext cx="7599363" cy="3724275"/>
          </a:xfrm>
        </p:spPr>
        <p:txBody>
          <a:bodyPr/>
          <a:lstStyle/>
          <a:p>
            <a:r>
              <a:rPr lang="en-US" sz="2400" dirty="0" err="1"/>
              <a:t>Logika</a:t>
            </a:r>
            <a:r>
              <a:rPr lang="en-US" sz="2400" dirty="0"/>
              <a:t> fuzzy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smtClean="0"/>
              <a:t>s</a:t>
            </a:r>
            <a:r>
              <a:rPr lang="id-ID" sz="2400" dirty="0" smtClean="0"/>
              <a:t>alah</a:t>
            </a:r>
            <a:r>
              <a:rPr lang="en-US" sz="2400" dirty="0" smtClean="0"/>
              <a:t> </a:t>
            </a:r>
            <a:r>
              <a:rPr lang="en-US" sz="2400" dirty="0" err="1"/>
              <a:t>cara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memetakan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ruang</a:t>
            </a:r>
            <a:r>
              <a:rPr lang="en-US" sz="2400" dirty="0"/>
              <a:t> input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ruang</a:t>
            </a:r>
            <a:r>
              <a:rPr lang="en-US" sz="2400" dirty="0"/>
              <a:t> output.</a:t>
            </a:r>
          </a:p>
          <a:p>
            <a:r>
              <a:rPr lang="en-US" sz="2400" dirty="0" err="1"/>
              <a:t>Skema</a:t>
            </a:r>
            <a:r>
              <a:rPr lang="en-US" sz="2400" dirty="0"/>
              <a:t> </a:t>
            </a:r>
            <a:r>
              <a:rPr lang="en-US" sz="2400" dirty="0" err="1"/>
              <a:t>logika</a:t>
            </a:r>
            <a:r>
              <a:rPr lang="en-US" sz="2400" dirty="0"/>
              <a:t> fuzzy :</a:t>
            </a:r>
          </a:p>
          <a:p>
            <a:endParaRPr lang="en-US" sz="2400" dirty="0"/>
          </a:p>
        </p:txBody>
      </p:sp>
      <p:pic>
        <p:nvPicPr>
          <p:cNvPr id="717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3609" y="3933825"/>
            <a:ext cx="7704856" cy="273553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7" name="Picture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3" b="1"/>
          <a:stretch/>
        </p:blipFill>
        <p:spPr bwMode="auto">
          <a:xfrm>
            <a:off x="755576" y="2348880"/>
            <a:ext cx="8388424" cy="4509120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KUIS!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62200"/>
            <a:ext cx="8305800" cy="4235152"/>
          </a:xfrm>
        </p:spPr>
        <p:txBody>
          <a:bodyPr/>
          <a:lstStyle/>
          <a:p>
            <a:r>
              <a:rPr lang="id-ID" dirty="0" smtClean="0"/>
              <a:t>Dari contoh grafik di atas buatlah representasi fungsi keanggotaan untuk variabel KECEPATAN yang dibagi menjadi 3 kategori atau 3 himpunan fuzzy yaitu LAMBAT, SEDANG, dan CEPAT.  (slide 14)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3190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AutoShap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Logika</a:t>
            </a:r>
            <a:r>
              <a:rPr lang="en-US" dirty="0"/>
              <a:t> Fuzzy</a:t>
            </a:r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362200"/>
            <a:ext cx="7599363" cy="437916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dirty="0" err="1"/>
              <a:t>Antara</a:t>
            </a:r>
            <a:r>
              <a:rPr lang="en-US" sz="2000" dirty="0"/>
              <a:t> input </a:t>
            </a:r>
            <a:r>
              <a:rPr lang="en-US" sz="2000" dirty="0" err="1"/>
              <a:t>dan</a:t>
            </a:r>
            <a:r>
              <a:rPr lang="en-US" sz="2000" dirty="0"/>
              <a:t> output </a:t>
            </a:r>
            <a:r>
              <a:rPr lang="en-US" sz="2000" dirty="0" err="1"/>
              <a:t>terdapat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kotak</a:t>
            </a:r>
            <a:r>
              <a:rPr lang="en-US" sz="2000" dirty="0"/>
              <a:t> </a:t>
            </a:r>
            <a:r>
              <a:rPr lang="en-US" sz="2000" dirty="0" err="1"/>
              <a:t>hitam</a:t>
            </a:r>
            <a:r>
              <a:rPr lang="en-US" sz="2000" dirty="0"/>
              <a:t> yang </a:t>
            </a:r>
            <a:r>
              <a:rPr lang="en-US" sz="2000" dirty="0" err="1"/>
              <a:t>harus</a:t>
            </a:r>
            <a:r>
              <a:rPr lang="en-US" sz="2000" dirty="0"/>
              <a:t> </a:t>
            </a:r>
            <a:r>
              <a:rPr lang="en-US" sz="2000" dirty="0" err="1"/>
              <a:t>memetakan</a:t>
            </a:r>
            <a:r>
              <a:rPr lang="en-US" sz="2000" dirty="0"/>
              <a:t> input </a:t>
            </a:r>
            <a:r>
              <a:rPr lang="en-US" sz="2000" dirty="0" err="1"/>
              <a:t>ke</a:t>
            </a:r>
            <a:r>
              <a:rPr lang="en-US" sz="2000" dirty="0"/>
              <a:t> output yang </a:t>
            </a:r>
            <a:r>
              <a:rPr lang="en-US" sz="2000" dirty="0" err="1"/>
              <a:t>sesuai</a:t>
            </a:r>
            <a:r>
              <a:rPr lang="en-US" sz="2000" dirty="0"/>
              <a:t>.</a:t>
            </a:r>
          </a:p>
          <a:p>
            <a:pPr>
              <a:lnSpc>
                <a:spcPct val="90000"/>
              </a:lnSpc>
            </a:pPr>
            <a:r>
              <a:rPr lang="en-US" sz="2000" dirty="0" err="1"/>
              <a:t>Misal</a:t>
            </a:r>
            <a:r>
              <a:rPr lang="en-US" sz="2000" dirty="0"/>
              <a:t> 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0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0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0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0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id-ID" sz="2000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id-ID" sz="20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dirty="0" err="1"/>
              <a:t>Pemetaan</a:t>
            </a:r>
            <a:r>
              <a:rPr lang="en-US" sz="2000" dirty="0"/>
              <a:t> input-output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</a:t>
            </a:r>
            <a:r>
              <a:rPr lang="en-US" sz="2000" dirty="0" err="1"/>
              <a:t>produksi</a:t>
            </a:r>
            <a:r>
              <a:rPr lang="en-US" sz="2000" dirty="0"/>
              <a:t> : “</a:t>
            </a:r>
            <a:r>
              <a:rPr lang="en-US" sz="2000" dirty="0" err="1"/>
              <a:t>diberikan</a:t>
            </a:r>
            <a:r>
              <a:rPr lang="en-US" sz="2000" dirty="0"/>
              <a:t> data </a:t>
            </a:r>
            <a:r>
              <a:rPr lang="en-US" sz="2000" dirty="0" err="1"/>
              <a:t>persediaan</a:t>
            </a:r>
            <a:r>
              <a:rPr lang="en-US" sz="2000" dirty="0"/>
              <a:t> </a:t>
            </a:r>
            <a:r>
              <a:rPr lang="en-US" sz="2000" dirty="0" err="1"/>
              <a:t>barang</a:t>
            </a:r>
            <a:r>
              <a:rPr lang="en-US" sz="2000" dirty="0"/>
              <a:t>, </a:t>
            </a:r>
            <a:r>
              <a:rPr lang="en-US" sz="2000" dirty="0" err="1"/>
              <a:t>berapa</a:t>
            </a:r>
            <a:r>
              <a:rPr lang="en-US" sz="2000" dirty="0"/>
              <a:t> </a:t>
            </a:r>
            <a:r>
              <a:rPr lang="en-US" sz="2000" dirty="0" err="1" smtClean="0"/>
              <a:t>jumlah</a:t>
            </a:r>
            <a:r>
              <a:rPr lang="id-ID" sz="2000" dirty="0" smtClean="0"/>
              <a:t> </a:t>
            </a:r>
            <a:r>
              <a:rPr lang="en-US" sz="2000" dirty="0" err="1" smtClean="0"/>
              <a:t>barang</a:t>
            </a:r>
            <a:r>
              <a:rPr lang="en-US" sz="2000" dirty="0" smtClean="0"/>
              <a:t> </a:t>
            </a:r>
            <a:r>
              <a:rPr lang="en-US" sz="2000" dirty="0"/>
              <a:t>yang </a:t>
            </a:r>
            <a:r>
              <a:rPr lang="en-US" sz="2000" dirty="0" err="1"/>
              <a:t>harus</a:t>
            </a:r>
            <a:r>
              <a:rPr lang="en-US" sz="2000" dirty="0"/>
              <a:t> </a:t>
            </a:r>
            <a:r>
              <a:rPr lang="en-US" sz="2000" dirty="0" err="1"/>
              <a:t>diproduksi</a:t>
            </a:r>
            <a:r>
              <a:rPr lang="en-US" sz="2000" dirty="0"/>
              <a:t> ?”</a:t>
            </a:r>
          </a:p>
          <a:p>
            <a:pPr>
              <a:lnSpc>
                <a:spcPct val="90000"/>
              </a:lnSpc>
            </a:pPr>
            <a:endParaRPr lang="en-US" sz="2000" dirty="0"/>
          </a:p>
          <a:p>
            <a:pPr>
              <a:lnSpc>
                <a:spcPct val="90000"/>
              </a:lnSpc>
            </a:pPr>
            <a:endParaRPr lang="en-US" sz="2000" dirty="0"/>
          </a:p>
        </p:txBody>
      </p:sp>
      <p:pic>
        <p:nvPicPr>
          <p:cNvPr id="9220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12863" y="3460750"/>
            <a:ext cx="6296025" cy="212849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584" y="5157192"/>
            <a:ext cx="7838256" cy="149884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Ada </a:t>
            </a:r>
            <a:r>
              <a:rPr lang="en-US" sz="2400" dirty="0" err="1"/>
              <a:t>beberapa</a:t>
            </a:r>
            <a:r>
              <a:rPr lang="en-US" sz="2400" dirty="0"/>
              <a:t> </a:t>
            </a:r>
            <a:r>
              <a:rPr lang="en-US" sz="2400" dirty="0" err="1"/>
              <a:t>cara</a:t>
            </a:r>
            <a:r>
              <a:rPr lang="en-US" sz="2400" dirty="0"/>
              <a:t>/</a:t>
            </a:r>
            <a:r>
              <a:rPr lang="en-US" sz="2400" dirty="0" err="1"/>
              <a:t>metode</a:t>
            </a:r>
            <a:r>
              <a:rPr lang="en-US" sz="2400" dirty="0"/>
              <a:t> yang </a:t>
            </a:r>
            <a:r>
              <a:rPr lang="en-US" sz="2400" dirty="0" err="1"/>
              <a:t>mampu</a:t>
            </a:r>
            <a:r>
              <a:rPr lang="en-US" sz="2400" dirty="0"/>
              <a:t> </a:t>
            </a:r>
            <a:r>
              <a:rPr lang="en-US" sz="2400" dirty="0" err="1"/>
              <a:t>bekerja</a:t>
            </a:r>
            <a:r>
              <a:rPr lang="en-US" sz="2400" dirty="0"/>
              <a:t> di </a:t>
            </a:r>
            <a:r>
              <a:rPr lang="en-US" sz="2400" dirty="0" err="1"/>
              <a:t>kotak</a:t>
            </a:r>
            <a:r>
              <a:rPr lang="en-US" sz="2400" dirty="0"/>
              <a:t> </a:t>
            </a:r>
            <a:r>
              <a:rPr lang="en-US" sz="2400" dirty="0" err="1"/>
              <a:t>hitam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, </a:t>
            </a:r>
            <a:r>
              <a:rPr lang="en-US" sz="2400" dirty="0" err="1"/>
              <a:t>misal</a:t>
            </a:r>
            <a:r>
              <a:rPr lang="en-US" sz="2400" dirty="0"/>
              <a:t> : </a:t>
            </a:r>
            <a:r>
              <a:rPr lang="id-ID" sz="2400" dirty="0" smtClean="0"/>
              <a:t>logika</a:t>
            </a:r>
            <a:r>
              <a:rPr lang="en-US" sz="2400" dirty="0" smtClean="0"/>
              <a:t> </a:t>
            </a:r>
            <a:r>
              <a:rPr lang="en-US" sz="2400" dirty="0"/>
              <a:t>fuzzy, </a:t>
            </a:r>
            <a:r>
              <a:rPr lang="en-US" sz="2400" dirty="0" err="1"/>
              <a:t>jaringan</a:t>
            </a:r>
            <a:r>
              <a:rPr lang="en-US" sz="2400" dirty="0"/>
              <a:t> </a:t>
            </a:r>
            <a:r>
              <a:rPr lang="en-US" sz="2400" dirty="0" err="1"/>
              <a:t>syaraf</a:t>
            </a:r>
            <a:r>
              <a:rPr lang="en-US" sz="2400" dirty="0"/>
              <a:t> </a:t>
            </a:r>
            <a:r>
              <a:rPr lang="en-US" sz="2400" dirty="0" err="1"/>
              <a:t>tiruan</a:t>
            </a:r>
            <a:r>
              <a:rPr lang="en-US" sz="2400" dirty="0"/>
              <a:t>, </a:t>
            </a:r>
            <a:r>
              <a:rPr lang="en-US" sz="2400" dirty="0" err="1"/>
              <a:t>sistem</a:t>
            </a:r>
            <a:r>
              <a:rPr lang="en-US" sz="2400" dirty="0"/>
              <a:t> linear,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pakar</a:t>
            </a:r>
            <a:r>
              <a:rPr lang="en-US" sz="2400" dirty="0"/>
              <a:t>, </a:t>
            </a:r>
            <a:r>
              <a:rPr lang="en-US" sz="2400" dirty="0" err="1"/>
              <a:t>persamaan</a:t>
            </a:r>
            <a:r>
              <a:rPr lang="en-US" sz="2400" dirty="0"/>
              <a:t> </a:t>
            </a:r>
            <a:r>
              <a:rPr lang="en-US" sz="2400" dirty="0" err="1"/>
              <a:t>diferensial</a:t>
            </a:r>
            <a:r>
              <a:rPr lang="en-US" sz="2400" dirty="0"/>
              <a:t>, </a:t>
            </a:r>
            <a:r>
              <a:rPr lang="en-US" sz="2400" dirty="0" err="1"/>
              <a:t>dll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624" y="2492896"/>
            <a:ext cx="7241933" cy="2448272"/>
          </a:xfrm>
          <a:prstGeom prst="rect">
            <a:avLst/>
          </a:prstGeom>
          <a:noFill/>
          <a:ln/>
        </p:spPr>
      </p:pic>
      <p:sp>
        <p:nvSpPr>
          <p:cNvPr id="8" name="AutoShap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Logika</a:t>
            </a:r>
            <a:r>
              <a:rPr lang="en-US" dirty="0"/>
              <a:t> Fuzzy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2348880"/>
            <a:ext cx="8208912" cy="4509120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1800"/>
              </a:spcAft>
            </a:pPr>
            <a:r>
              <a:rPr lang="id-ID" sz="2400" dirty="0" smtClean="0"/>
              <a:t>Logika fuzzy umumnya diterapkan pada masalah-masalah yang mengandung unsur ketidakpastian (uncertainty), ketidaktepatan (imprecise), noisy, dan sebagainya.</a:t>
            </a:r>
          </a:p>
          <a:p>
            <a:pPr algn="just">
              <a:spcBef>
                <a:spcPts val="0"/>
              </a:spcBef>
              <a:spcAft>
                <a:spcPts val="1800"/>
              </a:spcAft>
            </a:pPr>
            <a:r>
              <a:rPr lang="id-ID" sz="2400" dirty="0" smtClean="0"/>
              <a:t>Logika fuzzy menjembatani bahasa mesin yang presisi dengan bahasa manusia yang menekankan pada makna atau arti (significance).</a:t>
            </a:r>
          </a:p>
          <a:p>
            <a:pPr algn="just">
              <a:spcBef>
                <a:spcPts val="0"/>
              </a:spcBef>
              <a:spcAft>
                <a:spcPts val="1800"/>
              </a:spcAft>
            </a:pPr>
            <a:r>
              <a:rPr lang="id-ID" sz="2400" dirty="0" smtClean="0"/>
              <a:t>Logika fuzzy dikembangkan berdasarkan bahasa manusia (bahasa alami</a:t>
            </a:r>
            <a:r>
              <a:rPr lang="id-ID" sz="2400" dirty="0" smtClean="0"/>
              <a:t>) – </a:t>
            </a:r>
            <a:r>
              <a:rPr lang="id-ID" sz="2400" i="1" dirty="0" smtClean="0"/>
              <a:t>variabel linguistik</a:t>
            </a:r>
            <a:endParaRPr lang="id-ID" sz="2400" i="1" dirty="0"/>
          </a:p>
        </p:txBody>
      </p:sp>
      <p:sp>
        <p:nvSpPr>
          <p:cNvPr id="4" name="AutoShap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Logika</a:t>
            </a:r>
            <a:r>
              <a:rPr lang="en-US" dirty="0"/>
              <a:t> Fuzzy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2850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id-ID" dirty="0" smtClean="0"/>
              <a:t>Penerapan</a:t>
            </a:r>
            <a:endParaRPr lang="en-US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584" y="2492896"/>
            <a:ext cx="8316416" cy="4365104"/>
          </a:xfrm>
        </p:spPr>
        <p:txBody>
          <a:bodyPr/>
          <a:lstStyle/>
          <a:p>
            <a:pPr algn="just">
              <a:lnSpc>
                <a:spcPct val="114000"/>
              </a:lnSpc>
              <a:spcBef>
                <a:spcPts val="0"/>
              </a:spcBef>
            </a:pPr>
            <a:r>
              <a:rPr lang="en-US" sz="2000" dirty="0" err="1" smtClean="0"/>
              <a:t>Tahun</a:t>
            </a:r>
            <a:r>
              <a:rPr lang="en-US" sz="2000" dirty="0" smtClean="0"/>
              <a:t> </a:t>
            </a:r>
            <a:r>
              <a:rPr lang="en-US" sz="2000" dirty="0"/>
              <a:t>1990 </a:t>
            </a:r>
            <a:r>
              <a:rPr lang="en-US" sz="2000" dirty="0" err="1"/>
              <a:t>pertama</a:t>
            </a:r>
            <a:r>
              <a:rPr lang="en-US" sz="2000" dirty="0"/>
              <a:t> kali </a:t>
            </a:r>
            <a:r>
              <a:rPr lang="en-US" sz="2000" dirty="0" err="1"/>
              <a:t>mesin</a:t>
            </a:r>
            <a:r>
              <a:rPr lang="en-US" sz="2000" dirty="0"/>
              <a:t> </a:t>
            </a:r>
            <a:r>
              <a:rPr lang="en-US" sz="2000" dirty="0" err="1"/>
              <a:t>cuci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logika</a:t>
            </a:r>
            <a:r>
              <a:rPr lang="en-US" sz="2000" dirty="0"/>
              <a:t> fuzzy di </a:t>
            </a:r>
            <a:r>
              <a:rPr lang="en-US" sz="2000" dirty="0" err="1"/>
              <a:t>Jepang</a:t>
            </a:r>
            <a:r>
              <a:rPr lang="en-US" sz="2000" dirty="0"/>
              <a:t> (Matsushita Electric Industrial Company). </a:t>
            </a:r>
            <a:endParaRPr lang="id-ID" sz="2000" dirty="0" smtClean="0"/>
          </a:p>
          <a:p>
            <a:pPr algn="just">
              <a:lnSpc>
                <a:spcPct val="114000"/>
              </a:lnSpc>
              <a:spcBef>
                <a:spcPts val="0"/>
              </a:spcBef>
            </a:pP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/>
              <a:t>fuzzy </a:t>
            </a:r>
            <a:r>
              <a:rPr lang="en-US" sz="2000" dirty="0" err="1"/>
              <a:t>digunakan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menentukan</a:t>
            </a:r>
            <a:r>
              <a:rPr lang="en-US" sz="2000" dirty="0"/>
              <a:t> </a:t>
            </a:r>
            <a:r>
              <a:rPr lang="en-US" sz="2000" dirty="0" err="1"/>
              <a:t>putaran</a:t>
            </a:r>
            <a:r>
              <a:rPr lang="en-US" sz="2000" dirty="0"/>
              <a:t> yang </a:t>
            </a:r>
            <a:r>
              <a:rPr lang="en-US" sz="2000" dirty="0" err="1"/>
              <a:t>tepat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otomatis</a:t>
            </a:r>
            <a:r>
              <a:rPr lang="en-US" sz="2000" dirty="0"/>
              <a:t> </a:t>
            </a:r>
            <a:r>
              <a:rPr lang="en-US" sz="2000" dirty="0" err="1"/>
              <a:t>berdasarkan</a:t>
            </a:r>
            <a:r>
              <a:rPr lang="en-US" sz="2000" dirty="0"/>
              <a:t> </a:t>
            </a:r>
            <a:r>
              <a:rPr lang="en-US" sz="2000" dirty="0" err="1"/>
              <a:t>jenis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banyaknya</a:t>
            </a:r>
            <a:r>
              <a:rPr lang="en-US" sz="2000" dirty="0"/>
              <a:t> </a:t>
            </a:r>
            <a:r>
              <a:rPr lang="en-US" sz="2000" dirty="0" err="1"/>
              <a:t>kotoran</a:t>
            </a:r>
            <a:r>
              <a:rPr lang="en-US" sz="2000" dirty="0"/>
              <a:t> </a:t>
            </a:r>
            <a:r>
              <a:rPr lang="en-US" sz="2000" dirty="0" err="1"/>
              <a:t>serta</a:t>
            </a:r>
            <a:r>
              <a:rPr lang="en-US" sz="2000" dirty="0"/>
              <a:t> </a:t>
            </a:r>
            <a:r>
              <a:rPr lang="en-US" sz="2000" dirty="0" err="1"/>
              <a:t>jumlah</a:t>
            </a:r>
            <a:r>
              <a:rPr lang="en-US" sz="2000" dirty="0"/>
              <a:t> yang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dicuci</a:t>
            </a:r>
            <a:r>
              <a:rPr lang="en-US" sz="2000" dirty="0" smtClean="0"/>
              <a:t>.</a:t>
            </a:r>
            <a:endParaRPr lang="id-ID" sz="2000" dirty="0" smtClean="0"/>
          </a:p>
          <a:p>
            <a:pPr algn="just">
              <a:lnSpc>
                <a:spcPct val="114000"/>
              </a:lnSpc>
              <a:spcBef>
                <a:spcPts val="0"/>
              </a:spcBef>
            </a:pPr>
            <a:r>
              <a:rPr lang="en-US" sz="2000" dirty="0" smtClean="0"/>
              <a:t>Input </a:t>
            </a:r>
            <a:r>
              <a:rPr lang="en-US" sz="2000" dirty="0"/>
              <a:t>yang </a:t>
            </a:r>
            <a:r>
              <a:rPr lang="en-US" sz="2000" dirty="0" err="1"/>
              <a:t>digunakan</a:t>
            </a:r>
            <a:r>
              <a:rPr lang="en-US" sz="2000" dirty="0"/>
              <a:t> : </a:t>
            </a:r>
            <a:r>
              <a:rPr lang="en-US" sz="2000" dirty="0" err="1"/>
              <a:t>seberapa</a:t>
            </a:r>
            <a:r>
              <a:rPr lang="en-US" sz="2000" dirty="0"/>
              <a:t> </a:t>
            </a:r>
            <a:r>
              <a:rPr lang="en-US" sz="2000" dirty="0" err="1"/>
              <a:t>kotor</a:t>
            </a:r>
            <a:r>
              <a:rPr lang="en-US" sz="2000" dirty="0"/>
              <a:t>, </a:t>
            </a:r>
            <a:r>
              <a:rPr lang="en-US" sz="2000" dirty="0" err="1"/>
              <a:t>jenis</a:t>
            </a:r>
            <a:r>
              <a:rPr lang="en-US" sz="2000" dirty="0"/>
              <a:t> </a:t>
            </a:r>
            <a:r>
              <a:rPr lang="en-US" sz="2000" dirty="0" err="1"/>
              <a:t>kotoran</a:t>
            </a:r>
            <a:r>
              <a:rPr lang="en-US" sz="2000" dirty="0"/>
              <a:t>, </a:t>
            </a:r>
            <a:r>
              <a:rPr lang="en-US" sz="2000" dirty="0" err="1"/>
              <a:t>banyaknya</a:t>
            </a:r>
            <a:r>
              <a:rPr lang="en-US" sz="2000" dirty="0"/>
              <a:t> yang </a:t>
            </a:r>
            <a:r>
              <a:rPr lang="en-US" sz="2000" dirty="0" err="1"/>
              <a:t>dicuci</a:t>
            </a:r>
            <a:r>
              <a:rPr lang="en-US" sz="2000" dirty="0"/>
              <a:t>. </a:t>
            </a:r>
            <a:endParaRPr lang="id-ID" sz="2000" dirty="0" smtClean="0"/>
          </a:p>
          <a:p>
            <a:pPr algn="just">
              <a:lnSpc>
                <a:spcPct val="114000"/>
              </a:lnSpc>
              <a:spcBef>
                <a:spcPts val="0"/>
              </a:spcBef>
            </a:pPr>
            <a:r>
              <a:rPr lang="en-US" sz="2000" dirty="0" err="1" smtClean="0"/>
              <a:t>Mesin</a:t>
            </a:r>
            <a:r>
              <a:rPr lang="en-US" sz="2000" dirty="0" smtClean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menggunakan</a:t>
            </a:r>
            <a:r>
              <a:rPr lang="en-US" sz="2000" dirty="0"/>
              <a:t> sensor </a:t>
            </a:r>
            <a:r>
              <a:rPr lang="en-US" sz="2000" dirty="0" err="1"/>
              <a:t>optik</a:t>
            </a:r>
            <a:r>
              <a:rPr lang="en-US" sz="2000" dirty="0"/>
              <a:t>, </a:t>
            </a:r>
            <a:r>
              <a:rPr lang="en-US" sz="2000" dirty="0" err="1"/>
              <a:t>mengeluarkan</a:t>
            </a:r>
            <a:r>
              <a:rPr lang="en-US" sz="2000" dirty="0"/>
              <a:t> </a:t>
            </a:r>
            <a:r>
              <a:rPr lang="en-US" sz="2000" dirty="0" err="1"/>
              <a:t>cahaya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air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mengukur</a:t>
            </a:r>
            <a:r>
              <a:rPr lang="en-US" sz="2000" dirty="0"/>
              <a:t> </a:t>
            </a:r>
            <a:r>
              <a:rPr lang="en-US" sz="2000" dirty="0" err="1"/>
              <a:t>bagaimana</a:t>
            </a:r>
            <a:r>
              <a:rPr lang="en-US" sz="2000" dirty="0"/>
              <a:t> </a:t>
            </a:r>
            <a:r>
              <a:rPr lang="en-US" sz="2000" dirty="0" err="1"/>
              <a:t>cahaya</a:t>
            </a:r>
            <a:r>
              <a:rPr lang="en-US" sz="2000" dirty="0"/>
              <a:t> </a:t>
            </a:r>
            <a:r>
              <a:rPr lang="en-US" sz="2000" dirty="0" err="1"/>
              <a:t>tersebut</a:t>
            </a:r>
            <a:r>
              <a:rPr lang="en-US" sz="2000" dirty="0"/>
              <a:t> </a:t>
            </a:r>
            <a:r>
              <a:rPr lang="en-US" sz="2000" dirty="0" err="1"/>
              <a:t>sampai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ujung</a:t>
            </a:r>
            <a:r>
              <a:rPr lang="en-US" sz="2000" dirty="0"/>
              <a:t> </a:t>
            </a:r>
            <a:r>
              <a:rPr lang="en-US" sz="2000" dirty="0" err="1"/>
              <a:t>lainnya</a:t>
            </a:r>
            <a:r>
              <a:rPr lang="en-US" sz="2000" dirty="0"/>
              <a:t>. Makin </a:t>
            </a:r>
            <a:r>
              <a:rPr lang="en-US" sz="2000" dirty="0" err="1"/>
              <a:t>kotor</a:t>
            </a:r>
            <a:r>
              <a:rPr lang="en-US" sz="2000" dirty="0"/>
              <a:t>, 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sinar</a:t>
            </a:r>
            <a:r>
              <a:rPr lang="en-US" sz="2000" dirty="0"/>
              <a:t> yang </a:t>
            </a:r>
            <a:r>
              <a:rPr lang="en-US" sz="2000" dirty="0" err="1"/>
              <a:t>sampai</a:t>
            </a:r>
            <a:r>
              <a:rPr lang="en-US" sz="2000" dirty="0"/>
              <a:t> </a:t>
            </a:r>
            <a:r>
              <a:rPr lang="en-US" sz="2000" dirty="0" err="1"/>
              <a:t>makin</a:t>
            </a:r>
            <a:r>
              <a:rPr lang="en-US" sz="2000" dirty="0"/>
              <a:t> </a:t>
            </a:r>
            <a:r>
              <a:rPr lang="en-US" sz="2000" dirty="0" err="1"/>
              <a:t>redup</a:t>
            </a:r>
            <a:r>
              <a:rPr lang="en-US" sz="2000" dirty="0"/>
              <a:t>. </a:t>
            </a:r>
            <a:r>
              <a:rPr lang="en-US" sz="2000" dirty="0" err="1"/>
              <a:t>Sistem</a:t>
            </a:r>
            <a:r>
              <a:rPr lang="en-US" sz="2000" dirty="0"/>
              <a:t> </a:t>
            </a:r>
            <a:r>
              <a:rPr lang="en-US" sz="2000" dirty="0" err="1"/>
              <a:t>juga</a:t>
            </a:r>
            <a:r>
              <a:rPr lang="en-US" sz="2000" dirty="0"/>
              <a:t> </a:t>
            </a:r>
            <a:r>
              <a:rPr lang="en-US" sz="2000" dirty="0" err="1"/>
              <a:t>mampu</a:t>
            </a:r>
            <a:r>
              <a:rPr lang="en-US" sz="2000" dirty="0"/>
              <a:t> </a:t>
            </a:r>
            <a:r>
              <a:rPr lang="en-US" sz="2000" dirty="0" err="1"/>
              <a:t>menentukan</a:t>
            </a:r>
            <a:r>
              <a:rPr lang="en-US" sz="2000" dirty="0"/>
              <a:t> </a:t>
            </a:r>
            <a:r>
              <a:rPr lang="en-US" sz="2000" dirty="0" err="1"/>
              <a:t>jenis</a:t>
            </a:r>
            <a:r>
              <a:rPr lang="en-US" sz="2000" dirty="0"/>
              <a:t> </a:t>
            </a:r>
            <a:r>
              <a:rPr lang="en-US" sz="2000" dirty="0" err="1"/>
              <a:t>kotoran</a:t>
            </a:r>
            <a:r>
              <a:rPr lang="en-US" sz="2000" dirty="0"/>
              <a:t> </a:t>
            </a:r>
            <a:r>
              <a:rPr lang="en-US" sz="2000" dirty="0" err="1"/>
              <a:t>tersebut</a:t>
            </a:r>
            <a:r>
              <a:rPr lang="en-US" sz="2000" dirty="0"/>
              <a:t> </a:t>
            </a:r>
            <a:r>
              <a:rPr lang="en-US" sz="2000" dirty="0" err="1"/>
              <a:t>daki</a:t>
            </a:r>
            <a:r>
              <a:rPr lang="en-US" sz="2000" dirty="0"/>
              <a:t>/</a:t>
            </a:r>
            <a:r>
              <a:rPr lang="en-US" sz="2000" dirty="0" err="1"/>
              <a:t>minyak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>
                <a:solidFill>
                  <a:schemeClr val="tx2"/>
                </a:solidFill>
              </a:rPr>
              <a:t>Himpunan Fuzzy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2276872"/>
            <a:ext cx="8388424" cy="4581128"/>
          </a:xfrm>
        </p:spPr>
        <p:txBody>
          <a:bodyPr/>
          <a:lstStyle/>
          <a:p>
            <a:r>
              <a:rPr lang="id-ID" sz="2400" dirty="0" smtClean="0"/>
              <a:t>Logika fuzzy dikembangkan dari teori himpunan fuzzy.</a:t>
            </a:r>
          </a:p>
          <a:p>
            <a:r>
              <a:rPr lang="id-ID" sz="2400" dirty="0" smtClean="0"/>
              <a:t>Himpunan klasik yang sudah dipelajari selama ini disebut himpunan tegas (crisp set).</a:t>
            </a:r>
          </a:p>
          <a:p>
            <a:r>
              <a:rPr lang="id-ID" sz="2400" dirty="0" smtClean="0"/>
              <a:t>Di dalam himpunan tegas, keanggotaan suatu unsur di dalam himpunan dinyatakan secara tegas, apakah objek tersebut anggota himpunan atau bukan.</a:t>
            </a:r>
          </a:p>
          <a:p>
            <a:r>
              <a:rPr lang="id-ID" sz="2400" dirty="0" smtClean="0"/>
              <a:t>Untuk sembarang himpunan A, sebuah unsur x adalah anggota himpunan apabila x terdapat atau terdefinisi di dalam A.</a:t>
            </a:r>
          </a:p>
          <a:p>
            <a:r>
              <a:rPr lang="id-ID" sz="2400" dirty="0" smtClean="0"/>
              <a:t>Contoh: A = {0, 4, 7, 8, 11}, maka 7 </a:t>
            </a:r>
            <a:r>
              <a:rPr lang="el-GR" sz="2400" dirty="0" smtClean="0"/>
              <a:t>ϵ</a:t>
            </a:r>
            <a:r>
              <a:rPr lang="id-ID" sz="2400" dirty="0" smtClean="0"/>
              <a:t> A, tetapi 5 </a:t>
            </a:r>
            <a:r>
              <a:rPr lang="el-GR" sz="2400" dirty="0" smtClean="0"/>
              <a:t>ϵ</a:t>
            </a:r>
            <a:r>
              <a:rPr lang="id-ID" sz="2400" dirty="0" smtClean="0"/>
              <a:t> A.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19196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Contoh lain</a:t>
            </a:r>
            <a:endParaRPr lang="id-ID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362200"/>
            <a:ext cx="7694613" cy="3724275"/>
          </a:xfrm>
        </p:spPr>
        <p:txBody>
          <a:bodyPr/>
          <a:lstStyle/>
          <a:p>
            <a:r>
              <a:rPr lang="en-US" sz="2400" dirty="0" err="1"/>
              <a:t>misal</a:t>
            </a:r>
            <a:r>
              <a:rPr lang="en-US" sz="2400" dirty="0"/>
              <a:t> </a:t>
            </a:r>
            <a:r>
              <a:rPr lang="en-US" sz="2400" dirty="0" err="1"/>
              <a:t>variabel</a:t>
            </a:r>
            <a:r>
              <a:rPr lang="en-US" sz="2400" dirty="0"/>
              <a:t> </a:t>
            </a:r>
            <a:r>
              <a:rPr lang="en-US" sz="2400" dirty="0" err="1"/>
              <a:t>umur</a:t>
            </a:r>
            <a:r>
              <a:rPr lang="en-US" sz="2400" dirty="0"/>
              <a:t> </a:t>
            </a:r>
            <a:r>
              <a:rPr lang="en-US" sz="2400" dirty="0" err="1"/>
              <a:t>dibagi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3 </a:t>
            </a:r>
            <a:r>
              <a:rPr lang="en-US" sz="2400" dirty="0" err="1"/>
              <a:t>kategori</a:t>
            </a:r>
            <a:r>
              <a:rPr lang="en-US" sz="2400" dirty="0"/>
              <a:t>, </a:t>
            </a:r>
            <a:r>
              <a:rPr lang="en-US" sz="2400" dirty="0" err="1"/>
              <a:t>yaitu</a:t>
            </a:r>
            <a:r>
              <a:rPr lang="en-US" sz="2400" dirty="0"/>
              <a:t> :</a:t>
            </a:r>
          </a:p>
          <a:p>
            <a:pPr lvl="1"/>
            <a:r>
              <a:rPr lang="en-US" sz="2000" dirty="0"/>
              <a:t>MUDA </a:t>
            </a:r>
            <a:r>
              <a:rPr lang="en-US" sz="2000" dirty="0" err="1"/>
              <a:t>umur</a:t>
            </a:r>
            <a:r>
              <a:rPr lang="en-US" sz="2000" dirty="0"/>
              <a:t> &lt; 35 </a:t>
            </a:r>
            <a:r>
              <a:rPr lang="en-US" sz="2000" dirty="0" err="1"/>
              <a:t>tahun</a:t>
            </a:r>
            <a:endParaRPr lang="en-US" sz="2000" dirty="0"/>
          </a:p>
          <a:p>
            <a:pPr lvl="1"/>
            <a:r>
              <a:rPr lang="en-US" sz="2000" dirty="0"/>
              <a:t>PAROBAYA 35 ≤ </a:t>
            </a:r>
            <a:r>
              <a:rPr lang="en-US" sz="2000" dirty="0" err="1"/>
              <a:t>umur</a:t>
            </a:r>
            <a:r>
              <a:rPr lang="en-US" sz="2000" dirty="0"/>
              <a:t> ≤ 55 </a:t>
            </a:r>
            <a:r>
              <a:rPr lang="en-US" sz="2000" dirty="0" err="1"/>
              <a:t>tahun</a:t>
            </a:r>
            <a:endParaRPr lang="en-US" sz="2000" dirty="0"/>
          </a:p>
          <a:p>
            <a:pPr lvl="1"/>
            <a:r>
              <a:rPr lang="en-US" sz="2000" dirty="0"/>
              <a:t>TUA </a:t>
            </a:r>
            <a:r>
              <a:rPr lang="en-US" sz="2000" dirty="0" err="1"/>
              <a:t>umur</a:t>
            </a:r>
            <a:r>
              <a:rPr lang="en-US" sz="2000" dirty="0"/>
              <a:t> &gt; 55 </a:t>
            </a:r>
            <a:r>
              <a:rPr lang="en-US" sz="2000" dirty="0" err="1"/>
              <a:t>tahun</a:t>
            </a:r>
            <a:endParaRPr lang="en-US" sz="2000" dirty="0"/>
          </a:p>
          <a:p>
            <a:pPr lvl="1"/>
            <a:r>
              <a:rPr lang="en-US" sz="2000" dirty="0" err="1"/>
              <a:t>Nilai</a:t>
            </a:r>
            <a:r>
              <a:rPr lang="en-US" sz="2000" dirty="0"/>
              <a:t> </a:t>
            </a:r>
            <a:r>
              <a:rPr lang="en-US" sz="2000" dirty="0" err="1"/>
              <a:t>keanggotaan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grafis</a:t>
            </a:r>
            <a:r>
              <a:rPr lang="en-US" sz="2000" dirty="0"/>
              <a:t>, </a:t>
            </a:r>
            <a:r>
              <a:rPr lang="en-US" sz="2000" dirty="0" err="1"/>
              <a:t>himpunan</a:t>
            </a:r>
            <a:r>
              <a:rPr lang="en-US" sz="2000" dirty="0"/>
              <a:t> MUDA, PAROBAYA, TUA :</a:t>
            </a:r>
          </a:p>
          <a:p>
            <a:endParaRPr lang="en-US" sz="2400" dirty="0"/>
          </a:p>
        </p:txBody>
      </p:sp>
      <p:pic>
        <p:nvPicPr>
          <p:cNvPr id="1843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5617" y="4581525"/>
            <a:ext cx="7560072" cy="215984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362200"/>
            <a:ext cx="8305800" cy="4495800"/>
          </a:xfrm>
        </p:spPr>
        <p:txBody>
          <a:bodyPr/>
          <a:lstStyle/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dirty="0" err="1"/>
              <a:t>usia</a:t>
            </a:r>
            <a:r>
              <a:rPr lang="en-US" sz="1800" dirty="0"/>
              <a:t> 34 </a:t>
            </a:r>
            <a:r>
              <a:rPr lang="en-US" sz="1800" dirty="0" err="1"/>
              <a:t>tahun</a:t>
            </a:r>
            <a:r>
              <a:rPr lang="en-US" sz="1800" dirty="0"/>
              <a:t> </a:t>
            </a:r>
            <a:r>
              <a:rPr lang="en-US" sz="1800" dirty="0" err="1"/>
              <a:t>maka</a:t>
            </a:r>
            <a:r>
              <a:rPr lang="en-US" sz="1800" dirty="0"/>
              <a:t> </a:t>
            </a:r>
            <a:r>
              <a:rPr lang="en-US" sz="1800" dirty="0" err="1"/>
              <a:t>dikatakan</a:t>
            </a:r>
            <a:r>
              <a:rPr lang="en-US" sz="1800" dirty="0"/>
              <a:t> </a:t>
            </a:r>
            <a:r>
              <a:rPr lang="en-US" sz="1800" dirty="0" smtClean="0"/>
              <a:t>MUDA</a:t>
            </a:r>
            <a:r>
              <a:rPr lang="id-ID" sz="1800" dirty="0" smtClean="0"/>
              <a:t>,</a:t>
            </a:r>
            <a:r>
              <a:rPr lang="en-US" sz="1800" dirty="0" smtClean="0"/>
              <a:t> </a:t>
            </a:r>
            <a:r>
              <a:rPr lang="en-US" sz="1800" dirty="0"/>
              <a:t>µMUDA[34] = 1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dirty="0" err="1"/>
              <a:t>usia</a:t>
            </a:r>
            <a:r>
              <a:rPr lang="en-US" sz="1800" dirty="0"/>
              <a:t> 35 </a:t>
            </a:r>
            <a:r>
              <a:rPr lang="en-US" sz="1800" dirty="0" err="1"/>
              <a:t>tahun</a:t>
            </a:r>
            <a:r>
              <a:rPr lang="en-US" sz="1800" dirty="0"/>
              <a:t> </a:t>
            </a:r>
            <a:r>
              <a:rPr lang="en-US" sz="1800" dirty="0" err="1"/>
              <a:t>maka</a:t>
            </a:r>
            <a:r>
              <a:rPr lang="en-US" sz="1800" dirty="0"/>
              <a:t> </a:t>
            </a:r>
            <a:r>
              <a:rPr lang="en-US" sz="1800" dirty="0" err="1"/>
              <a:t>dikatakan</a:t>
            </a:r>
            <a:r>
              <a:rPr lang="en-US" sz="1800" dirty="0"/>
              <a:t> </a:t>
            </a:r>
            <a:r>
              <a:rPr lang="en-US" sz="1800" dirty="0" smtClean="0"/>
              <a:t>TIDAKMUDA</a:t>
            </a:r>
            <a:r>
              <a:rPr lang="id-ID" sz="1800" dirty="0" smtClean="0"/>
              <a:t>,</a:t>
            </a:r>
            <a:r>
              <a:rPr lang="en-US" sz="1800" dirty="0" smtClean="0"/>
              <a:t> </a:t>
            </a:r>
            <a:r>
              <a:rPr lang="en-US" sz="1800" dirty="0"/>
              <a:t>µMUDA[35] = 0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dirty="0" err="1"/>
              <a:t>usia</a:t>
            </a:r>
            <a:r>
              <a:rPr lang="en-US" sz="1800" dirty="0"/>
              <a:t> 35 </a:t>
            </a:r>
            <a:r>
              <a:rPr lang="en-US" sz="1800" dirty="0" err="1"/>
              <a:t>tahun</a:t>
            </a:r>
            <a:r>
              <a:rPr lang="en-US" sz="1800" dirty="0"/>
              <a:t> </a:t>
            </a:r>
            <a:r>
              <a:rPr lang="en-US" sz="1800" dirty="0" err="1"/>
              <a:t>maka</a:t>
            </a:r>
            <a:r>
              <a:rPr lang="en-US" sz="1800" dirty="0"/>
              <a:t> </a:t>
            </a:r>
            <a:r>
              <a:rPr lang="en-US" sz="1800" dirty="0" err="1"/>
              <a:t>dikatakan</a:t>
            </a:r>
            <a:r>
              <a:rPr lang="en-US" sz="1800" dirty="0"/>
              <a:t> </a:t>
            </a:r>
            <a:r>
              <a:rPr lang="en-US" sz="1800" dirty="0" smtClean="0"/>
              <a:t>PAROBAYA</a:t>
            </a:r>
            <a:r>
              <a:rPr lang="id-ID" sz="1800" dirty="0" smtClean="0"/>
              <a:t>,</a:t>
            </a:r>
            <a:r>
              <a:rPr lang="en-US" sz="1800" dirty="0" smtClean="0"/>
              <a:t> </a:t>
            </a:r>
            <a:r>
              <a:rPr lang="en-US" sz="1800" dirty="0"/>
              <a:t>µPAROBAYA[35] = 1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dirty="0" err="1"/>
              <a:t>usia</a:t>
            </a:r>
            <a:r>
              <a:rPr lang="en-US" sz="1800" dirty="0"/>
              <a:t> 34 </a:t>
            </a:r>
            <a:r>
              <a:rPr lang="en-US" sz="1800" dirty="0" err="1"/>
              <a:t>tahun</a:t>
            </a:r>
            <a:r>
              <a:rPr lang="en-US" sz="1800" dirty="0"/>
              <a:t> </a:t>
            </a:r>
            <a:r>
              <a:rPr lang="en-US" sz="1800" dirty="0" err="1"/>
              <a:t>maka</a:t>
            </a:r>
            <a:r>
              <a:rPr lang="en-US" sz="1800" dirty="0"/>
              <a:t> </a:t>
            </a:r>
            <a:r>
              <a:rPr lang="en-US" sz="1800" dirty="0" err="1"/>
              <a:t>dikatakan</a:t>
            </a:r>
            <a:r>
              <a:rPr lang="en-US" sz="1800" dirty="0"/>
              <a:t> </a:t>
            </a:r>
            <a:r>
              <a:rPr lang="en-US" sz="1800" dirty="0" smtClean="0"/>
              <a:t>TIDAKPAROBAYA</a:t>
            </a:r>
            <a:r>
              <a:rPr lang="id-ID" sz="1800" dirty="0" smtClean="0"/>
              <a:t>,</a:t>
            </a:r>
            <a:r>
              <a:rPr lang="en-US" sz="1800" dirty="0" smtClean="0"/>
              <a:t> </a:t>
            </a:r>
            <a:r>
              <a:rPr lang="en-US" sz="1800" dirty="0"/>
              <a:t>µPAROBAYA[34] = 0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dirty="0" err="1"/>
              <a:t>usia</a:t>
            </a:r>
            <a:r>
              <a:rPr lang="en-US" sz="1800" dirty="0"/>
              <a:t> 35 </a:t>
            </a:r>
            <a:r>
              <a:rPr lang="en-US" sz="1800" dirty="0" err="1"/>
              <a:t>tahun</a:t>
            </a:r>
            <a:r>
              <a:rPr lang="en-US" sz="1800" dirty="0"/>
              <a:t> </a:t>
            </a:r>
            <a:r>
              <a:rPr lang="en-US" sz="1800" dirty="0" err="1"/>
              <a:t>kurang</a:t>
            </a:r>
            <a:r>
              <a:rPr lang="en-US" sz="1800" dirty="0"/>
              <a:t> 1 </a:t>
            </a:r>
            <a:r>
              <a:rPr lang="en-US" sz="1800" dirty="0" err="1"/>
              <a:t>hari</a:t>
            </a:r>
            <a:r>
              <a:rPr lang="en-US" sz="1800" dirty="0"/>
              <a:t> </a:t>
            </a:r>
            <a:r>
              <a:rPr lang="en-US" sz="1800" dirty="0" err="1"/>
              <a:t>maka</a:t>
            </a:r>
            <a:r>
              <a:rPr lang="en-US" sz="1800" dirty="0"/>
              <a:t> </a:t>
            </a:r>
            <a:r>
              <a:rPr lang="en-US" sz="1800" dirty="0" err="1"/>
              <a:t>dikatakan</a:t>
            </a:r>
            <a:r>
              <a:rPr lang="en-US" sz="1800" dirty="0"/>
              <a:t> </a:t>
            </a:r>
            <a:r>
              <a:rPr lang="en-US" sz="1800" dirty="0" smtClean="0"/>
              <a:t>TIDAKPAROBAYA</a:t>
            </a:r>
            <a:r>
              <a:rPr lang="id-ID" sz="1800" dirty="0" smtClean="0"/>
              <a:t>,</a:t>
            </a:r>
            <a:r>
              <a:rPr lang="en-US" sz="1800" dirty="0" smtClean="0"/>
              <a:t> </a:t>
            </a:r>
            <a:r>
              <a:rPr lang="en-US" sz="1800" dirty="0"/>
              <a:t>µPAROBAYA[35 </a:t>
            </a:r>
            <a:r>
              <a:rPr lang="en-US" sz="1800" dirty="0" err="1"/>
              <a:t>th</a:t>
            </a:r>
            <a:r>
              <a:rPr lang="en-US" sz="1800" dirty="0"/>
              <a:t> – 1 </a:t>
            </a:r>
            <a:r>
              <a:rPr lang="en-US" sz="1800" dirty="0" err="1"/>
              <a:t>hari</a:t>
            </a:r>
            <a:r>
              <a:rPr lang="en-US" sz="1800" dirty="0"/>
              <a:t>] = 0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dirty="0" err="1"/>
              <a:t>usia</a:t>
            </a:r>
            <a:r>
              <a:rPr lang="en-US" sz="1800" dirty="0"/>
              <a:t> 35 </a:t>
            </a:r>
            <a:r>
              <a:rPr lang="en-US" sz="1800" dirty="0" err="1"/>
              <a:t>tahun</a:t>
            </a:r>
            <a:r>
              <a:rPr lang="en-US" sz="1800" dirty="0"/>
              <a:t> </a:t>
            </a:r>
            <a:r>
              <a:rPr lang="en-US" sz="1800" dirty="0" err="1"/>
              <a:t>lebih</a:t>
            </a:r>
            <a:r>
              <a:rPr lang="en-US" sz="1800" dirty="0"/>
              <a:t> 1 </a:t>
            </a:r>
            <a:r>
              <a:rPr lang="en-US" sz="1800" dirty="0" err="1"/>
              <a:t>hari</a:t>
            </a:r>
            <a:r>
              <a:rPr lang="en-US" sz="1800" dirty="0"/>
              <a:t> </a:t>
            </a:r>
            <a:r>
              <a:rPr lang="en-US" sz="1800" dirty="0" err="1"/>
              <a:t>maka</a:t>
            </a:r>
            <a:r>
              <a:rPr lang="en-US" sz="1800" dirty="0"/>
              <a:t> </a:t>
            </a:r>
            <a:r>
              <a:rPr lang="en-US" sz="1800" dirty="0" err="1"/>
              <a:t>dikatakan</a:t>
            </a:r>
            <a:r>
              <a:rPr lang="en-US" sz="1800" dirty="0"/>
              <a:t> </a:t>
            </a:r>
            <a:r>
              <a:rPr lang="en-US" sz="1800" dirty="0" smtClean="0"/>
              <a:t>TIDAKMUDA</a:t>
            </a:r>
            <a:r>
              <a:rPr lang="id-ID" sz="1800" dirty="0" smtClean="0"/>
              <a:t>,</a:t>
            </a:r>
            <a:r>
              <a:rPr lang="en-US" sz="1800" dirty="0" smtClean="0"/>
              <a:t> </a:t>
            </a:r>
            <a:r>
              <a:rPr lang="en-US" sz="1800" dirty="0"/>
              <a:t>µMUDA[35 </a:t>
            </a:r>
            <a:r>
              <a:rPr lang="en-US" sz="1800" dirty="0" err="1"/>
              <a:t>th</a:t>
            </a:r>
            <a:r>
              <a:rPr lang="en-US" sz="1800" dirty="0"/>
              <a:t> + 1 </a:t>
            </a:r>
            <a:r>
              <a:rPr lang="en-US" sz="1800" dirty="0" err="1"/>
              <a:t>hari</a:t>
            </a:r>
            <a:r>
              <a:rPr lang="en-US" sz="1800" dirty="0"/>
              <a:t>] = </a:t>
            </a:r>
            <a:r>
              <a:rPr lang="en-US" sz="1800" dirty="0" smtClean="0"/>
              <a:t>0</a:t>
            </a:r>
            <a:endParaRPr lang="id-ID" sz="1800" dirty="0" smtClean="0"/>
          </a:p>
          <a:p>
            <a:pPr lvl="1">
              <a:lnSpc>
                <a:spcPct val="90000"/>
              </a:lnSpc>
            </a:pPr>
            <a:endParaRPr lang="en-US" sz="1800" dirty="0"/>
          </a:p>
          <a:p>
            <a:pPr algn="just">
              <a:lnSpc>
                <a:spcPct val="90000"/>
              </a:lnSpc>
            </a:pPr>
            <a:r>
              <a:rPr lang="en-US" sz="2000" dirty="0" err="1"/>
              <a:t>Himpunan</a:t>
            </a:r>
            <a:r>
              <a:rPr lang="en-US" sz="2000" dirty="0"/>
              <a:t> crisp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menyatakan</a:t>
            </a:r>
            <a:r>
              <a:rPr lang="en-US" sz="2000" dirty="0"/>
              <a:t> </a:t>
            </a:r>
            <a:r>
              <a:rPr lang="en-US" sz="2000" dirty="0" err="1"/>
              <a:t>umur</a:t>
            </a:r>
            <a:r>
              <a:rPr lang="en-US" sz="2000" dirty="0"/>
              <a:t> </a:t>
            </a:r>
            <a:r>
              <a:rPr lang="en-US" sz="2000" dirty="0" err="1"/>
              <a:t>bisa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adil</a:t>
            </a:r>
            <a:r>
              <a:rPr lang="en-US" sz="2000" dirty="0"/>
              <a:t> </a:t>
            </a:r>
            <a:r>
              <a:rPr lang="en-US" sz="2000" dirty="0" err="1"/>
              <a:t>karena</a:t>
            </a:r>
            <a:r>
              <a:rPr lang="en-US" sz="2000" dirty="0"/>
              <a:t> </a:t>
            </a:r>
            <a:r>
              <a:rPr lang="en-US" sz="2000" dirty="0" err="1"/>
              <a:t>adanya</a:t>
            </a:r>
            <a:r>
              <a:rPr lang="en-US" sz="2000" dirty="0"/>
              <a:t> </a:t>
            </a:r>
            <a:r>
              <a:rPr lang="en-US" sz="2000" dirty="0" err="1"/>
              <a:t>perubahan</a:t>
            </a:r>
            <a:r>
              <a:rPr lang="en-US" sz="2000" dirty="0"/>
              <a:t> </a:t>
            </a:r>
            <a:r>
              <a:rPr lang="en-US" sz="2000" dirty="0" err="1"/>
              <a:t>kecil</a:t>
            </a:r>
            <a:r>
              <a:rPr lang="en-US" sz="2000" dirty="0"/>
              <a:t> </a:t>
            </a:r>
            <a:r>
              <a:rPr lang="en-US" sz="2000" dirty="0" err="1"/>
              <a:t>saja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nilai</a:t>
            </a:r>
            <a:r>
              <a:rPr lang="en-US" sz="2000" dirty="0"/>
              <a:t> </a:t>
            </a:r>
            <a:r>
              <a:rPr lang="en-US" sz="2000" dirty="0" err="1"/>
              <a:t>mengakibatkan</a:t>
            </a:r>
            <a:r>
              <a:rPr lang="en-US" sz="2000" dirty="0"/>
              <a:t> </a:t>
            </a:r>
            <a:r>
              <a:rPr lang="en-US" sz="2000" dirty="0" err="1"/>
              <a:t>perbedaan</a:t>
            </a:r>
            <a:r>
              <a:rPr lang="en-US" sz="2000" dirty="0"/>
              <a:t> </a:t>
            </a:r>
            <a:r>
              <a:rPr lang="en-US" sz="2000" dirty="0" err="1"/>
              <a:t>kategori</a:t>
            </a:r>
            <a:r>
              <a:rPr lang="en-US" sz="2000" dirty="0"/>
              <a:t> yang </a:t>
            </a:r>
            <a:r>
              <a:rPr lang="en-US" sz="2000" dirty="0" err="1"/>
              <a:t>cukup</a:t>
            </a:r>
            <a:r>
              <a:rPr lang="en-US" sz="2000" dirty="0"/>
              <a:t> </a:t>
            </a:r>
            <a:r>
              <a:rPr lang="en-US" sz="2000" dirty="0" err="1"/>
              <a:t>signifikan</a:t>
            </a:r>
            <a:r>
              <a:rPr lang="en-US" sz="2000" dirty="0"/>
              <a:t>.</a:t>
            </a:r>
          </a:p>
          <a:p>
            <a:pPr>
              <a:lnSpc>
                <a:spcPct val="90000"/>
              </a:lnSpc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Capsules 1">
    <a:dk1>
      <a:srgbClr val="003366"/>
    </a:dk1>
    <a:lt1>
      <a:srgbClr val="FFFFFF"/>
    </a:lt1>
    <a:dk2>
      <a:srgbClr val="006666"/>
    </a:dk2>
    <a:lt2>
      <a:srgbClr val="666699"/>
    </a:lt2>
    <a:accent1>
      <a:srgbClr val="33CCCC"/>
    </a:accent1>
    <a:accent2>
      <a:srgbClr val="99CC99"/>
    </a:accent2>
    <a:accent3>
      <a:srgbClr val="FFFFFF"/>
    </a:accent3>
    <a:accent4>
      <a:srgbClr val="002A56"/>
    </a:accent4>
    <a:accent5>
      <a:srgbClr val="ADE2E2"/>
    </a:accent5>
    <a:accent6>
      <a:srgbClr val="8AB98A"/>
    </a:accent6>
    <a:hlink>
      <a:srgbClr val="003366"/>
    </a:hlink>
    <a:folHlink>
      <a:srgbClr val="CC99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877</TotalTime>
  <Words>1115</Words>
  <Application>Microsoft Office PowerPoint</Application>
  <PresentationFormat>On-screen Show (4:3)</PresentationFormat>
  <Paragraphs>88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Capsules</vt:lpstr>
      <vt:lpstr>Logika Fuzzy</vt:lpstr>
      <vt:lpstr>Logika Fuzzy</vt:lpstr>
      <vt:lpstr>Logika Fuzzy</vt:lpstr>
      <vt:lpstr>Logika Fuzzy</vt:lpstr>
      <vt:lpstr>Logika Fuzzy</vt:lpstr>
      <vt:lpstr>Contoh Penerapan</vt:lpstr>
      <vt:lpstr>Himpunan Fuzzy</vt:lpstr>
      <vt:lpstr>Contoh lain</vt:lpstr>
      <vt:lpstr>PowerPoint Presentation</vt:lpstr>
      <vt:lpstr>HIMPUNAN FUZZY</vt:lpstr>
      <vt:lpstr>PowerPoint Presentation</vt:lpstr>
      <vt:lpstr>PowerPoint Presentation</vt:lpstr>
      <vt:lpstr>FUNGSI KEANGGOTAAN (Membership function)</vt:lpstr>
      <vt:lpstr>PowerPoint Presentation</vt:lpstr>
      <vt:lpstr>WATAK KEKABURAN</vt:lpstr>
      <vt:lpstr>VARIABEL LINGUSTIK</vt:lpstr>
      <vt:lpstr>kurang spesifik tapi lebih informatif</vt:lpstr>
      <vt:lpstr>PowerPoint Presentation</vt:lpstr>
      <vt:lpstr>PowerPoint Presentation</vt:lpstr>
      <vt:lpstr>PowerPoint Presentation</vt:lpstr>
      <vt:lpstr>KUIS!</vt:lpstr>
    </vt:vector>
  </TitlesOfParts>
  <Company>IAIN Rafah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Logika Fuzzy</dc:title>
  <dc:creator>Bonita</dc:creator>
  <cp:lastModifiedBy>MyWindows</cp:lastModifiedBy>
  <cp:revision>17</cp:revision>
  <dcterms:created xsi:type="dcterms:W3CDTF">2010-04-16T06:44:01Z</dcterms:created>
  <dcterms:modified xsi:type="dcterms:W3CDTF">2015-05-28T03:57:16Z</dcterms:modified>
</cp:coreProperties>
</file>