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21"/>
  </p:notesMasterIdLst>
  <p:sldIdLst>
    <p:sldId id="257" r:id="rId2"/>
    <p:sldId id="258" r:id="rId3"/>
    <p:sldId id="259" r:id="rId4"/>
    <p:sldId id="260" r:id="rId5"/>
    <p:sldId id="261" r:id="rId6"/>
    <p:sldId id="262" r:id="rId7"/>
    <p:sldId id="263" r:id="rId8"/>
    <p:sldId id="264" r:id="rId9"/>
    <p:sldId id="265" r:id="rId10"/>
    <p:sldId id="275" r:id="rId11"/>
    <p:sldId id="266" r:id="rId12"/>
    <p:sldId id="267" r:id="rId13"/>
    <p:sldId id="268" r:id="rId14"/>
    <p:sldId id="269" r:id="rId15"/>
    <p:sldId id="270" r:id="rId16"/>
    <p:sldId id="271" r:id="rId17"/>
    <p:sldId id="272" r:id="rId18"/>
    <p:sldId id="273" r:id="rId19"/>
    <p:sldId id="274" r:id="rId2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588" autoAdjust="0"/>
    <p:restoredTop sz="81183" autoAdjust="0"/>
  </p:normalViewPr>
  <p:slideViewPr>
    <p:cSldViewPr>
      <p:cViewPr varScale="1">
        <p:scale>
          <a:sx n="55" d="100"/>
          <a:sy n="55" d="100"/>
        </p:scale>
        <p:origin x="-1722" y="-96"/>
      </p:cViewPr>
      <p:guideLst>
        <p:guide orient="horz" pos="2160"/>
        <p:guide pos="2880"/>
      </p:guideLst>
    </p:cSldViewPr>
  </p:slideViewPr>
  <p:outlineViewPr>
    <p:cViewPr>
      <p:scale>
        <a:sx n="33" d="100"/>
        <a:sy n="33" d="100"/>
      </p:scale>
      <p:origin x="0" y="18288"/>
    </p:cViewPr>
  </p:outlineViewPr>
  <p:notesTextViewPr>
    <p:cViewPr>
      <p:scale>
        <a:sx n="100" d="100"/>
        <a:sy n="100" d="100"/>
      </p:scale>
      <p:origin x="0" y="0"/>
    </p:cViewPr>
  </p:notesTextViewPr>
  <p:sorterViewPr>
    <p:cViewPr>
      <p:scale>
        <a:sx n="66" d="100"/>
        <a:sy n="66" d="100"/>
      </p:scale>
      <p:origin x="0" y="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62F8D14-7E6A-4069-892D-C2CD50256283}" type="datetimeFigureOut">
              <a:rPr lang="en-US" smtClean="0"/>
              <a:pPr/>
              <a:t>2/17/2012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C33BA06-F1EA-4A22-A771-5262D4C55E42}"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40000" lnSpcReduction="20000"/>
          </a:bodyPr>
          <a:lstStyle/>
          <a:p>
            <a:endParaRPr lang="en-US" dirty="0"/>
          </a:p>
        </p:txBody>
      </p:sp>
      <p:sp>
        <p:nvSpPr>
          <p:cNvPr id="4" name="Slide Number Placeholder 3"/>
          <p:cNvSpPr>
            <a:spLocks noGrp="1"/>
          </p:cNvSpPr>
          <p:nvPr>
            <p:ph type="sldNum" sz="quarter" idx="10"/>
          </p:nvPr>
        </p:nvSpPr>
        <p:spPr/>
        <p:txBody>
          <a:bodyPr/>
          <a:lstStyle/>
          <a:p>
            <a:fld id="{5C33BA06-F1EA-4A22-A771-5262D4C55E42}" type="slidenum">
              <a:rPr lang="en-US" smtClean="0"/>
              <a:pPr/>
              <a:t>1</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1"/>
      </p:bgRef>
    </p:bg>
    <p:spTree>
      <p:nvGrpSpPr>
        <p:cNvPr id="1" name=""/>
        <p:cNvGrpSpPr/>
        <p:nvPr/>
      </p:nvGrpSpPr>
      <p:grpSpPr>
        <a:xfrm>
          <a:off x="0" y="0"/>
          <a:ext cx="0" cy="0"/>
          <a:chOff x="0" y="0"/>
          <a:chExt cx="0" cy="0"/>
        </a:xfrm>
      </p:grpSpPr>
      <p:sp>
        <p:nvSpPr>
          <p:cNvPr id="8" name="Title 7"/>
          <p:cNvSpPr>
            <a:spLocks noGrp="1"/>
          </p:cNvSpPr>
          <p:nvPr>
            <p:ph type="ctrTitle"/>
          </p:nvPr>
        </p:nvSpPr>
        <p:spPr>
          <a:xfrm>
            <a:off x="2286000" y="3124200"/>
            <a:ext cx="6172200" cy="1894362"/>
          </a:xfrm>
        </p:spPr>
        <p:txBody>
          <a:bodyPr/>
          <a:lstStyle>
            <a:lvl1pPr>
              <a:defRPr b="1"/>
            </a:lvl1pPr>
          </a:lstStyle>
          <a:p>
            <a:r>
              <a:rPr kumimoji="0" lang="en-US" smtClean="0"/>
              <a:t>Click to edit Master title style</a:t>
            </a:r>
            <a:endParaRPr kumimoji="0" lang="en-US"/>
          </a:p>
        </p:txBody>
      </p:sp>
      <p:sp>
        <p:nvSpPr>
          <p:cNvPr id="9" name="Subtitle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bwMode="auto">
          <a:xfrm rot="5400000">
            <a:off x="7764621" y="1174097"/>
            <a:ext cx="2286000" cy="381000"/>
          </a:xfrm>
        </p:spPr>
        <p:txBody>
          <a:bodyPr/>
          <a:lstStyle/>
          <a:p>
            <a:fld id="{0343D472-253C-4CC7-990B-C4377A51BE55}" type="datetimeFigureOut">
              <a:rPr lang="en-US" smtClean="0"/>
              <a:pPr/>
              <a:t>2/17/2012</a:t>
            </a:fld>
            <a:endParaRPr lang="en-US"/>
          </a:p>
        </p:txBody>
      </p:sp>
      <p:sp>
        <p:nvSpPr>
          <p:cNvPr id="17" name="Footer Placeholder 16"/>
          <p:cNvSpPr>
            <a:spLocks noGrp="1"/>
          </p:cNvSpPr>
          <p:nvPr>
            <p:ph type="ftr" sz="quarter" idx="11"/>
          </p:nvPr>
        </p:nvSpPr>
        <p:spPr bwMode="auto">
          <a:xfrm rot="5400000">
            <a:off x="7077269" y="4181669"/>
            <a:ext cx="3657600" cy="384048"/>
          </a:xfrm>
        </p:spPr>
        <p:txBody>
          <a:bodyPr/>
          <a:lstStyle/>
          <a:p>
            <a:endParaRPr lang="en-US"/>
          </a:p>
        </p:txBody>
      </p:sp>
      <p:sp>
        <p:nvSpPr>
          <p:cNvPr id="10" name="Rectangle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Rectangle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Straight Connector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Straight Connector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Straight Connector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Rectangle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Oval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Oval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Oval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Slide Number Placeholder 28"/>
          <p:cNvSpPr>
            <a:spLocks noGrp="1"/>
          </p:cNvSpPr>
          <p:nvPr>
            <p:ph type="sldNum" sz="quarter" idx="12"/>
          </p:nvPr>
        </p:nvSpPr>
        <p:spPr bwMode="auto">
          <a:xfrm>
            <a:off x="1325544" y="4928702"/>
            <a:ext cx="609600" cy="517524"/>
          </a:xfrm>
        </p:spPr>
        <p:txBody>
          <a:bodyPr/>
          <a:lstStyle/>
          <a:p>
            <a:fld id="{6D631B61-AE37-404F-93C0-36E144686751}"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0343D472-253C-4CC7-990B-C4377A51BE55}" type="datetimeFigureOut">
              <a:rPr lang="en-US" smtClean="0"/>
              <a:pPr/>
              <a:t>2/17/2012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D631B61-AE37-404F-93C0-36E144686751}"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1676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0343D472-253C-4CC7-990B-C4377A51BE55}" type="datetimeFigureOut">
              <a:rPr lang="en-US" smtClean="0"/>
              <a:pPr/>
              <a:t>2/17/2012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D631B61-AE37-404F-93C0-36E144686751}"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8" name="Content Placeholder 7"/>
          <p:cNvSpPr>
            <a:spLocks noGrp="1"/>
          </p:cNvSpPr>
          <p:nvPr>
            <p:ph sz="quarter" idx="1"/>
          </p:nvPr>
        </p:nvSpPr>
        <p:spPr>
          <a:xfrm>
            <a:off x="457200" y="1600200"/>
            <a:ext cx="7467600" cy="487375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4"/>
          </p:nvPr>
        </p:nvSpPr>
        <p:spPr/>
        <p:txBody>
          <a:bodyPr rtlCol="0"/>
          <a:lstStyle/>
          <a:p>
            <a:fld id="{0343D472-253C-4CC7-990B-C4377A51BE55}" type="datetimeFigureOut">
              <a:rPr lang="en-US" smtClean="0"/>
              <a:pPr/>
              <a:t>2/17/2012</a:t>
            </a:fld>
            <a:endParaRPr lang="en-US"/>
          </a:p>
        </p:txBody>
      </p:sp>
      <p:sp>
        <p:nvSpPr>
          <p:cNvPr id="9" name="Slide Number Placeholder 8"/>
          <p:cNvSpPr>
            <a:spLocks noGrp="1"/>
          </p:cNvSpPr>
          <p:nvPr>
            <p:ph type="sldNum" sz="quarter" idx="15"/>
          </p:nvPr>
        </p:nvSpPr>
        <p:spPr/>
        <p:txBody>
          <a:bodyPr rtlCol="0"/>
          <a:lstStyle/>
          <a:p>
            <a:fld id="{6D631B61-AE37-404F-93C0-36E144686751}" type="slidenum">
              <a:rPr lang="en-US" smtClean="0"/>
              <a:pPr/>
              <a:t>‹#›</a:t>
            </a:fld>
            <a:endParaRPr lang="en-US"/>
          </a:p>
        </p:txBody>
      </p:sp>
      <p:sp>
        <p:nvSpPr>
          <p:cNvPr id="10" name="Footer Placeholder 9"/>
          <p:cNvSpPr>
            <a:spLocks noGrp="1"/>
          </p:cNvSpPr>
          <p:nvPr>
            <p:ph type="ftr" sz="quarter" idx="16"/>
          </p:nvPr>
        </p:nvSpPr>
        <p:spPr/>
        <p:txBody>
          <a:bodyPr rtlCol="0"/>
          <a:lstStyle/>
          <a:p>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286000" y="2895600"/>
            <a:ext cx="6172200" cy="2053590"/>
          </a:xfrm>
        </p:spPr>
        <p:txBody>
          <a:bodyPr/>
          <a:lstStyle>
            <a:lvl1pPr algn="l">
              <a:buNone/>
              <a:defRPr sz="3000" b="1" cap="small"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bwMode="auto">
          <a:xfrm rot="5400000">
            <a:off x="7763256" y="1170432"/>
            <a:ext cx="2286000" cy="381000"/>
          </a:xfrm>
        </p:spPr>
        <p:txBody>
          <a:bodyPr/>
          <a:lstStyle/>
          <a:p>
            <a:fld id="{0343D472-253C-4CC7-990B-C4377A51BE55}" type="datetimeFigureOut">
              <a:rPr lang="en-US" smtClean="0"/>
              <a:pPr/>
              <a:t>2/17/2012</a:t>
            </a:fld>
            <a:endParaRPr lang="en-US"/>
          </a:p>
        </p:txBody>
      </p:sp>
      <p:sp>
        <p:nvSpPr>
          <p:cNvPr id="5" name="Footer Placeholder 4"/>
          <p:cNvSpPr>
            <a:spLocks noGrp="1"/>
          </p:cNvSpPr>
          <p:nvPr>
            <p:ph type="ftr" sz="quarter" idx="11"/>
          </p:nvPr>
        </p:nvSpPr>
        <p:spPr bwMode="auto">
          <a:xfrm rot="5400000">
            <a:off x="7077456" y="4178808"/>
            <a:ext cx="3657600" cy="384048"/>
          </a:xfrm>
        </p:spPr>
        <p:txBody>
          <a:bodyPr/>
          <a:lstStyle/>
          <a:p>
            <a:endParaRPr lang="en-US"/>
          </a:p>
        </p:txBody>
      </p:sp>
      <p:sp>
        <p:nvSpPr>
          <p:cNvPr id="9" name="Rectangle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Straight Connector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Straight Connector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Rectangle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Oval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Oval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Oval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Straight Connector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Slide Number Placeholder 5"/>
          <p:cNvSpPr>
            <a:spLocks noGrp="1"/>
          </p:cNvSpPr>
          <p:nvPr>
            <p:ph type="sldNum" sz="quarter" idx="12"/>
          </p:nvPr>
        </p:nvSpPr>
        <p:spPr bwMode="auto">
          <a:xfrm>
            <a:off x="1340616" y="4928702"/>
            <a:ext cx="609600" cy="517524"/>
          </a:xfrm>
        </p:spPr>
        <p:txBody>
          <a:bodyPr/>
          <a:lstStyle/>
          <a:p>
            <a:fld id="{6D631B61-AE37-404F-93C0-36E144686751}"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0343D472-253C-4CC7-990B-C4377A51BE55}" type="datetimeFigureOut">
              <a:rPr lang="en-US" smtClean="0"/>
              <a:pPr/>
              <a:t>2/17/2012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D631B61-AE37-404F-93C0-36E144686751}" type="slidenum">
              <a:rPr lang="en-US" smtClean="0"/>
              <a:pPr/>
              <a:t>‹#›</a:t>
            </a:fld>
            <a:endParaRPr lang="en-US"/>
          </a:p>
        </p:txBody>
      </p:sp>
      <p:sp>
        <p:nvSpPr>
          <p:cNvPr id="9" name="Content Placeholder 8"/>
          <p:cNvSpPr>
            <a:spLocks noGrp="1"/>
          </p:cNvSpPr>
          <p:nvPr>
            <p:ph sz="quarter" idx="1"/>
          </p:nvPr>
        </p:nvSpPr>
        <p:spPr>
          <a:xfrm>
            <a:off x="457200" y="1600200"/>
            <a:ext cx="3657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270248" y="1600200"/>
            <a:ext cx="3657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7543800" cy="1143000"/>
          </a:xfrm>
        </p:spPr>
        <p:txBody>
          <a:bodyPr anchor="b"/>
          <a:lstStyle>
            <a:lvl1pPr>
              <a:defRPr/>
            </a:lvl1pPr>
          </a:lstStyle>
          <a:p>
            <a:r>
              <a:rPr kumimoji="0" lang="en-US" smtClean="0"/>
              <a:t>Click to edit Master title style</a:t>
            </a:r>
            <a:endParaRPr kumimoji="0" lang="en-US"/>
          </a:p>
        </p:txBody>
      </p:sp>
      <p:sp>
        <p:nvSpPr>
          <p:cNvPr id="7" name="Date Placeholder 6"/>
          <p:cNvSpPr>
            <a:spLocks noGrp="1"/>
          </p:cNvSpPr>
          <p:nvPr>
            <p:ph type="dt" sz="half" idx="10"/>
          </p:nvPr>
        </p:nvSpPr>
        <p:spPr/>
        <p:txBody>
          <a:bodyPr/>
          <a:lstStyle/>
          <a:p>
            <a:fld id="{0343D472-253C-4CC7-990B-C4377A51BE55}" type="datetimeFigureOut">
              <a:rPr lang="en-US" smtClean="0"/>
              <a:pPr/>
              <a:t>2/17/2012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D631B61-AE37-404F-93C0-36E144686751}" type="slidenum">
              <a:rPr lang="en-US" smtClean="0"/>
              <a:pPr/>
              <a:t>‹#›</a:t>
            </a:fld>
            <a:endParaRPr lang="en-US"/>
          </a:p>
        </p:txBody>
      </p:sp>
      <p:sp>
        <p:nvSpPr>
          <p:cNvPr id="11" name="Content Placeholder 10"/>
          <p:cNvSpPr>
            <a:spLocks noGrp="1"/>
          </p:cNvSpPr>
          <p:nvPr>
            <p:ph sz="quarter" idx="2"/>
          </p:nvPr>
        </p:nvSpPr>
        <p:spPr>
          <a:xfrm>
            <a:off x="457200" y="2362200"/>
            <a:ext cx="3657600" cy="3886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371975" y="2362200"/>
            <a:ext cx="3657600" cy="3886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2" name="Text Placeholder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
        <p:nvSpPr>
          <p:cNvPr id="14" name="Text Placeholder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6" name="Date Placeholder 5"/>
          <p:cNvSpPr>
            <a:spLocks noGrp="1"/>
          </p:cNvSpPr>
          <p:nvPr>
            <p:ph type="dt" sz="half" idx="10"/>
          </p:nvPr>
        </p:nvSpPr>
        <p:spPr/>
        <p:txBody>
          <a:bodyPr rtlCol="0"/>
          <a:lstStyle/>
          <a:p>
            <a:fld id="{0343D472-253C-4CC7-990B-C4377A51BE55}" type="datetimeFigureOut">
              <a:rPr lang="en-US" smtClean="0"/>
              <a:pPr/>
              <a:t>2/17/2012</a:t>
            </a:fld>
            <a:endParaRPr lang="en-US"/>
          </a:p>
        </p:txBody>
      </p:sp>
      <p:sp>
        <p:nvSpPr>
          <p:cNvPr id="7" name="Slide Number Placeholder 6"/>
          <p:cNvSpPr>
            <a:spLocks noGrp="1"/>
          </p:cNvSpPr>
          <p:nvPr>
            <p:ph type="sldNum" sz="quarter" idx="11"/>
          </p:nvPr>
        </p:nvSpPr>
        <p:spPr/>
        <p:txBody>
          <a:bodyPr rtlCol="0"/>
          <a:lstStyle/>
          <a:p>
            <a:fld id="{6D631B61-AE37-404F-93C0-36E144686751}" type="slidenum">
              <a:rPr lang="en-US" smtClean="0"/>
              <a:pPr/>
              <a:t>‹#›</a:t>
            </a:fld>
            <a:endParaRPr lang="en-US"/>
          </a:p>
        </p:txBody>
      </p:sp>
      <p:sp>
        <p:nvSpPr>
          <p:cNvPr id="8" name="Footer Placeholder 7"/>
          <p:cNvSpPr>
            <a:spLocks noGrp="1"/>
          </p:cNvSpPr>
          <p:nvPr>
            <p:ph type="ftr" sz="quarter" idx="12"/>
          </p:nvPr>
        </p:nvSpPr>
        <p:spPr/>
        <p:txBody>
          <a:bodyPr rtlCol="0"/>
          <a:lstStyle/>
          <a:p>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343D472-253C-4CC7-990B-C4377A51BE55}" type="datetimeFigureOut">
              <a:rPr lang="en-US" smtClean="0"/>
              <a:pPr/>
              <a:t>2/17/2012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D631B61-AE37-404F-93C0-36E144686751}"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Title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8" name="Straight Connector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Straight Connector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Straight Connector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Rectangle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Oval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Content Placeholder 17"/>
          <p:cNvSpPr>
            <a:spLocks noGrp="1"/>
          </p:cNvSpPr>
          <p:nvPr>
            <p:ph sz="quarter" idx="1"/>
          </p:nvPr>
        </p:nvSpPr>
        <p:spPr>
          <a:xfrm>
            <a:off x="304800" y="274320"/>
            <a:ext cx="5638800" cy="6327648"/>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1" name="Date Placeholder 20"/>
          <p:cNvSpPr>
            <a:spLocks noGrp="1"/>
          </p:cNvSpPr>
          <p:nvPr>
            <p:ph type="dt" sz="half" idx="14"/>
          </p:nvPr>
        </p:nvSpPr>
        <p:spPr/>
        <p:txBody>
          <a:bodyPr rtlCol="0"/>
          <a:lstStyle/>
          <a:p>
            <a:fld id="{0343D472-253C-4CC7-990B-C4377A51BE55}" type="datetimeFigureOut">
              <a:rPr lang="en-US" smtClean="0"/>
              <a:pPr/>
              <a:t>2/17/2012</a:t>
            </a:fld>
            <a:endParaRPr lang="en-US"/>
          </a:p>
        </p:txBody>
      </p:sp>
      <p:sp>
        <p:nvSpPr>
          <p:cNvPr id="22" name="Slide Number Placeholder 21"/>
          <p:cNvSpPr>
            <a:spLocks noGrp="1"/>
          </p:cNvSpPr>
          <p:nvPr>
            <p:ph type="sldNum" sz="quarter" idx="15"/>
          </p:nvPr>
        </p:nvSpPr>
        <p:spPr/>
        <p:txBody>
          <a:bodyPr rtlCol="0"/>
          <a:lstStyle/>
          <a:p>
            <a:fld id="{6D631B61-AE37-404F-93C0-36E144686751}" type="slidenum">
              <a:rPr lang="en-US" smtClean="0"/>
              <a:pPr/>
              <a:t>‹#›</a:t>
            </a:fld>
            <a:endParaRPr lang="en-US"/>
          </a:p>
        </p:txBody>
      </p:sp>
      <p:sp>
        <p:nvSpPr>
          <p:cNvPr id="23" name="Footer Placeholder 22"/>
          <p:cNvSpPr>
            <a:spLocks noGrp="1"/>
          </p:cNvSpPr>
          <p:nvPr>
            <p:ph type="ftr" sz="quarter" idx="16"/>
          </p:nvPr>
        </p:nvSpPr>
        <p:spPr/>
        <p:txBody>
          <a:bodyPr rtlCol="0"/>
          <a:lstStyle/>
          <a:p>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traight Connector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Oval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le 1"/>
          <p:cNvSpPr>
            <a:spLocks noGrp="1"/>
          </p:cNvSpPr>
          <p:nvPr>
            <p:ph type="title"/>
          </p:nvPr>
        </p:nvSpPr>
        <p:spPr>
          <a:xfrm rot="5400000">
            <a:off x="3350133" y="3200400"/>
            <a:ext cx="6309360" cy="457200"/>
          </a:xfrm>
        </p:spPr>
        <p:txBody>
          <a:bodyPr anchor="b"/>
          <a:lstStyle>
            <a:lvl1pPr algn="l">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en-US" smtClean="0"/>
              <a:t>Click icon to add picture</a:t>
            </a:r>
            <a:endParaRPr kumimoji="0" lang="en-US" dirty="0"/>
          </a:p>
        </p:txBody>
      </p:sp>
      <p:sp>
        <p:nvSpPr>
          <p:cNvPr id="4" name="Text Placeholder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10" name="Straight Connector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Rectangle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Straight Connector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Straight Connector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Straight Connector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Date Placeholder 16"/>
          <p:cNvSpPr>
            <a:spLocks noGrp="1"/>
          </p:cNvSpPr>
          <p:nvPr>
            <p:ph type="dt" sz="half" idx="10"/>
          </p:nvPr>
        </p:nvSpPr>
        <p:spPr/>
        <p:txBody>
          <a:bodyPr rtlCol="0"/>
          <a:lstStyle/>
          <a:p>
            <a:fld id="{0343D472-253C-4CC7-990B-C4377A51BE55}" type="datetimeFigureOut">
              <a:rPr lang="en-US" smtClean="0"/>
              <a:pPr/>
              <a:t>2/17/2012</a:t>
            </a:fld>
            <a:endParaRPr lang="en-US"/>
          </a:p>
        </p:txBody>
      </p:sp>
      <p:sp>
        <p:nvSpPr>
          <p:cNvPr id="18" name="Slide Number Placeholder 17"/>
          <p:cNvSpPr>
            <a:spLocks noGrp="1"/>
          </p:cNvSpPr>
          <p:nvPr>
            <p:ph type="sldNum" sz="quarter" idx="11"/>
          </p:nvPr>
        </p:nvSpPr>
        <p:spPr/>
        <p:txBody>
          <a:bodyPr rtlCol="0"/>
          <a:lstStyle/>
          <a:p>
            <a:fld id="{6D631B61-AE37-404F-93C0-36E144686751}" type="slidenum">
              <a:rPr lang="en-US" smtClean="0"/>
              <a:pPr/>
              <a:t>‹#›</a:t>
            </a:fld>
            <a:endParaRPr lang="en-US"/>
          </a:p>
        </p:txBody>
      </p:sp>
      <p:sp>
        <p:nvSpPr>
          <p:cNvPr id="21" name="Footer Placeholder 20"/>
          <p:cNvSpPr>
            <a:spLocks noGrp="1"/>
          </p:cNvSpPr>
          <p:nvPr>
            <p:ph type="ftr" sz="quarter" idx="12"/>
          </p:nvPr>
        </p:nvSpPr>
        <p:spPr/>
        <p:txBody>
          <a:bodyPr rtlCol="0"/>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Straight Connector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Title Placeholder 21"/>
          <p:cNvSpPr>
            <a:spLocks noGrp="1"/>
          </p:cNvSpPr>
          <p:nvPr>
            <p:ph type="title"/>
          </p:nvPr>
        </p:nvSpPr>
        <p:spPr>
          <a:xfrm>
            <a:off x="457200" y="274638"/>
            <a:ext cx="7467600" cy="1143000"/>
          </a:xfrm>
          <a:prstGeom prst="rect">
            <a:avLst/>
          </a:prstGeom>
        </p:spPr>
        <p:txBody>
          <a:bodyPr vert="horz" anchor="b">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0343D472-253C-4CC7-990B-C4377A51BE55}" type="datetimeFigureOut">
              <a:rPr lang="en-US" smtClean="0"/>
              <a:pPr/>
              <a:t>2/17/2012</a:t>
            </a:fld>
            <a:endParaRPr lang="en-US"/>
          </a:p>
        </p:txBody>
      </p:sp>
      <p:sp>
        <p:nvSpPr>
          <p:cNvPr id="3" name="Footer Placeholder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en-US"/>
          </a:p>
        </p:txBody>
      </p:sp>
      <p:sp>
        <p:nvSpPr>
          <p:cNvPr id="7" name="Straight Connector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Straight Connector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ectangle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Oval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Slide Number Placeholder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6D631B61-AE37-404F-93C0-36E144686751}"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hyperlink" Target="http://en.wikipedia.org/wiki/Pressure_group" TargetMode="External"/><Relationship Id="rId3" Type="http://schemas.openxmlformats.org/officeDocument/2006/relationships/hyperlink" Target="http://en.wikipedia.org/wiki/Stockholders" TargetMode="External"/><Relationship Id="rId7" Type="http://schemas.openxmlformats.org/officeDocument/2006/relationships/hyperlink" Target="http://en.wikipedia.org/w/index.php?title=Corporate_negligence&amp;action=edit&amp;redlink=1" TargetMode="External"/><Relationship Id="rId2" Type="http://schemas.openxmlformats.org/officeDocument/2006/relationships/hyperlink" Target="http://en.wikipedia.org/wiki/Normative_economics" TargetMode="External"/><Relationship Id="rId1" Type="http://schemas.openxmlformats.org/officeDocument/2006/relationships/slideLayout" Target="../slideLayouts/slideLayout2.xml"/><Relationship Id="rId6" Type="http://schemas.openxmlformats.org/officeDocument/2006/relationships/hyperlink" Target="http://en.wikipedia.org/wiki/Chief_executive_officer" TargetMode="External"/><Relationship Id="rId5" Type="http://schemas.openxmlformats.org/officeDocument/2006/relationships/hyperlink" Target="http://en.wikipedia.org/wiki/Board_of_directors" TargetMode="External"/><Relationship Id="rId4" Type="http://schemas.openxmlformats.org/officeDocument/2006/relationships/hyperlink" Target="http://en.wikipedia.org/wiki/Shareholders" TargetMode="External"/><Relationship Id="rId9" Type="http://schemas.openxmlformats.org/officeDocument/2006/relationships/hyperlink" Target="http://en.wikipedia.org/wiki/NGOs" TargetMode="External"/></Relationships>
</file>

<file path=ppt/slides/_rels/slide11.xml.rels><?xml version="1.0" encoding="UTF-8" standalone="yes"?>
<Relationships xmlns="http://schemas.openxmlformats.org/package/2006/relationships"><Relationship Id="rId2" Type="http://schemas.openxmlformats.org/officeDocument/2006/relationships/hyperlink" Target="http://en.wikipedia.org/wiki/Stakeholder_(corporate)"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8" Type="http://schemas.openxmlformats.org/officeDocument/2006/relationships/hyperlink" Target="http://en.wikipedia.org/wiki/Communications" TargetMode="External"/><Relationship Id="rId3" Type="http://schemas.openxmlformats.org/officeDocument/2006/relationships/hyperlink" Target="http://en.wikipedia.org/w/index.php?title=Stakeholder_identification&amp;action=edit&amp;redlink=1" TargetMode="External"/><Relationship Id="rId7" Type="http://schemas.openxmlformats.org/officeDocument/2006/relationships/hyperlink" Target="http://en.wikipedia.org/wiki/Stakeholder_engagement" TargetMode="External"/><Relationship Id="rId2" Type="http://schemas.openxmlformats.org/officeDocument/2006/relationships/hyperlink" Target="http://en.wikipedia.org/wiki/Strategy" TargetMode="External"/><Relationship Id="rId1" Type="http://schemas.openxmlformats.org/officeDocument/2006/relationships/slideLayout" Target="../slideLayouts/slideLayout2.xml"/><Relationship Id="rId6" Type="http://schemas.openxmlformats.org/officeDocument/2006/relationships/hyperlink" Target="http://en.wikipedia.org/w/index.php?title=Stakeholder_matrix&amp;action=edit&amp;redlink=1" TargetMode="External"/><Relationship Id="rId5" Type="http://schemas.openxmlformats.org/officeDocument/2006/relationships/hyperlink" Target="http://en.wikipedia.org/wiki/Stakeholder_analysis" TargetMode="External"/><Relationship Id="rId4" Type="http://schemas.openxmlformats.org/officeDocument/2006/relationships/hyperlink" Target="http://en.wikipedia.org/wiki/Stakeholder_management" TargetMode="External"/><Relationship Id="rId9" Type="http://schemas.openxmlformats.org/officeDocument/2006/relationships/hyperlink" Target="http://en.wikipedia.org/wiki/Confidentiality" TargetMode="External"/></Relationships>
</file>

<file path=ppt/slides/_rels/slide13.xml.rels><?xml version="1.0" encoding="UTF-8" standalone="yes"?>
<Relationships xmlns="http://schemas.openxmlformats.org/package/2006/relationships"><Relationship Id="rId2" Type="http://schemas.openxmlformats.org/officeDocument/2006/relationships/hyperlink" Target="http://en.wikipedia.org/wiki/Lexicon" TargetMode="Externa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hyperlink" Target="http://en.wikipedia.org/wiki/Project_management" TargetMode="External"/><Relationship Id="rId7" Type="http://schemas.openxmlformats.org/officeDocument/2006/relationships/hyperlink" Target="http://en.wikipedia.org/wiki/Stakeholder_management" TargetMode="External"/><Relationship Id="rId2" Type="http://schemas.openxmlformats.org/officeDocument/2006/relationships/hyperlink" Target="http://en.wikipedia.org/wiki/Conflict_resolution" TargetMode="External"/><Relationship Id="rId1" Type="http://schemas.openxmlformats.org/officeDocument/2006/relationships/slideLayout" Target="../slideLayouts/slideLayout2.xml"/><Relationship Id="rId6" Type="http://schemas.openxmlformats.org/officeDocument/2006/relationships/hyperlink" Target="http://en.wikipedia.org/wiki/Policy" TargetMode="External"/><Relationship Id="rId5" Type="http://schemas.openxmlformats.org/officeDocument/2006/relationships/hyperlink" Target="http://en.wikipedia.org/wiki/Project" TargetMode="External"/><Relationship Id="rId4" Type="http://schemas.openxmlformats.org/officeDocument/2006/relationships/hyperlink" Target="http://en.wikipedia.org/wiki/Business_administration" TargetMode="External"/></Relationships>
</file>

<file path=ppt/slides/_rels/slide15.xml.rels><?xml version="1.0" encoding="UTF-8" standalone="yes"?>
<Relationships xmlns="http://schemas.openxmlformats.org/package/2006/relationships"><Relationship Id="rId3" Type="http://schemas.openxmlformats.org/officeDocument/2006/relationships/hyperlink" Target="http://en.wikipedia.org/wiki/Stakeholder_(corporate)" TargetMode="External"/><Relationship Id="rId2" Type="http://schemas.openxmlformats.org/officeDocument/2006/relationships/hyperlink" Target="http://en.wikipedia.org/wiki/Wikipedia:Citation_needed" TargetMode="External"/><Relationship Id="rId1" Type="http://schemas.openxmlformats.org/officeDocument/2006/relationships/slideLayout" Target="../slideLayouts/slideLayout2.xml"/><Relationship Id="rId6" Type="http://schemas.openxmlformats.org/officeDocument/2006/relationships/hyperlink" Target="http://en.wikipedia.org/wiki/Project_team" TargetMode="External"/><Relationship Id="rId5" Type="http://schemas.openxmlformats.org/officeDocument/2006/relationships/hyperlink" Target="http://en.wikipedia.org/wiki/Organization" TargetMode="External"/><Relationship Id="rId4" Type="http://schemas.openxmlformats.org/officeDocument/2006/relationships/hyperlink" Target="http://en.wikipedia.org/wiki/Person" TargetMode="Externa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hyperlink" Target="http://en.wikipedia.org/wiki/Stakeholder_analysis"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8" Type="http://schemas.openxmlformats.org/officeDocument/2006/relationships/hyperlink" Target="http://en.wikipedia.org/wiki/Corporate_social_responsibility" TargetMode="External"/><Relationship Id="rId3" Type="http://schemas.openxmlformats.org/officeDocument/2006/relationships/hyperlink" Target="http://en.wikipedia.org/wiki/Stakeholder_(corporate)" TargetMode="External"/><Relationship Id="rId7" Type="http://schemas.openxmlformats.org/officeDocument/2006/relationships/hyperlink" Target="http://en.wikipedia.org/w/index.php?title=Business_purpose&amp;action=edit&amp;redlink=1" TargetMode="External"/><Relationship Id="rId2" Type="http://schemas.openxmlformats.org/officeDocument/2006/relationships/hyperlink" Target="http://en.wikipedia.org/wiki/Stanford_Research_Institute" TargetMode="External"/><Relationship Id="rId1" Type="http://schemas.openxmlformats.org/officeDocument/2006/relationships/slideLayout" Target="../slideLayouts/slideLayout2.xml"/><Relationship Id="rId6" Type="http://schemas.openxmlformats.org/officeDocument/2006/relationships/hyperlink" Target="http://en.wikipedia.org/wiki/Corporate_governance" TargetMode="External"/><Relationship Id="rId5" Type="http://schemas.openxmlformats.org/officeDocument/2006/relationships/hyperlink" Target="http://en.wikipedia.org/wiki/Strategic_management" TargetMode="External"/><Relationship Id="rId4" Type="http://schemas.openxmlformats.org/officeDocument/2006/relationships/hyperlink" Target="http://en.wikipedia.org/wiki/R._Edward_Freeman" TargetMode="Externa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hyperlink" Target="http://en.wikipedia.org/wiki/Private_sector"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8" Type="http://schemas.openxmlformats.org/officeDocument/2006/relationships/hyperlink" Target="http://en.wikipedia.org/wiki/Customers" TargetMode="External"/><Relationship Id="rId3" Type="http://schemas.openxmlformats.org/officeDocument/2006/relationships/hyperlink" Target="http://en.wikipedia.org/wiki/Community" TargetMode="External"/><Relationship Id="rId7" Type="http://schemas.openxmlformats.org/officeDocument/2006/relationships/hyperlink" Target="http://en.wikipedia.org/wiki/Government" TargetMode="External"/><Relationship Id="rId2" Type="http://schemas.openxmlformats.org/officeDocument/2006/relationships/hyperlink" Target="http://en.wikipedia.org/wiki/Employees" TargetMode="External"/><Relationship Id="rId1" Type="http://schemas.openxmlformats.org/officeDocument/2006/relationships/slideLayout" Target="../slideLayouts/slideLayout2.xml"/><Relationship Id="rId6" Type="http://schemas.openxmlformats.org/officeDocument/2006/relationships/hyperlink" Target="http://en.wikipedia.org/wiki/Investors" TargetMode="External"/><Relationship Id="rId5" Type="http://schemas.openxmlformats.org/officeDocument/2006/relationships/hyperlink" Target="http://en.wikipedia.org/wiki/Creditors" TargetMode="External"/><Relationship Id="rId4" Type="http://schemas.openxmlformats.org/officeDocument/2006/relationships/hyperlink" Target="http://en.wikipedia.org/wiki/Shareholders" TargetMode="External"/></Relationships>
</file>

<file path=ppt/slides/_rels/slide7.xml.rels><?xml version="1.0" encoding="UTF-8" standalone="yes"?>
<Relationships xmlns="http://schemas.openxmlformats.org/package/2006/relationships"><Relationship Id="rId8" Type="http://schemas.openxmlformats.org/officeDocument/2006/relationships/hyperlink" Target="http://en.wikipedia.org/wiki/Local_communities" TargetMode="External"/><Relationship Id="rId3" Type="http://schemas.openxmlformats.org/officeDocument/2006/relationships/hyperlink" Target="http://en.wikipedia.org/wiki/Labor_union" TargetMode="External"/><Relationship Id="rId7" Type="http://schemas.openxmlformats.org/officeDocument/2006/relationships/hyperlink" Target="http://en.wikipedia.org/wiki/Advocacy_group" TargetMode="External"/><Relationship Id="rId2" Type="http://schemas.openxmlformats.org/officeDocument/2006/relationships/hyperlink" Target="http://en.wikipedia.org/wiki/Distributor_(business)" TargetMode="External"/><Relationship Id="rId1" Type="http://schemas.openxmlformats.org/officeDocument/2006/relationships/slideLayout" Target="../slideLayouts/slideLayout2.xml"/><Relationship Id="rId6" Type="http://schemas.openxmlformats.org/officeDocument/2006/relationships/hyperlink" Target="http://en.wikipedia.org/wiki/NGO" TargetMode="External"/><Relationship Id="rId5" Type="http://schemas.openxmlformats.org/officeDocument/2006/relationships/hyperlink" Target="http://en.wikipedia.org/wiki/Professional_association" TargetMode="External"/><Relationship Id="rId10" Type="http://schemas.openxmlformats.org/officeDocument/2006/relationships/hyperlink" Target="http://en.wikipedia.org/wiki/School" TargetMode="External"/><Relationship Id="rId4" Type="http://schemas.openxmlformats.org/officeDocument/2006/relationships/hyperlink" Target="http://en.wikipedia.org/wiki/Industry_trade_group" TargetMode="External"/><Relationship Id="rId9" Type="http://schemas.openxmlformats.org/officeDocument/2006/relationships/hyperlink" Target="http://en.wikipedia.org/wiki/Competitors" TargetMode="External"/></Relationships>
</file>

<file path=ppt/slides/_rels/slide8.xml.rels><?xml version="1.0" encoding="UTF-8" standalone="yes"?>
<Relationships xmlns="http://schemas.openxmlformats.org/package/2006/relationships"><Relationship Id="rId3" Type="http://schemas.openxmlformats.org/officeDocument/2006/relationships/hyperlink" Target="http://en.wikipedia.org/wiki/Government_agency" TargetMode="External"/><Relationship Id="rId7" Type="http://schemas.openxmlformats.org/officeDocument/2006/relationships/hyperlink" Target="http://en.wikipedia.org/wiki/Game_theory" TargetMode="External"/><Relationship Id="rId2" Type="http://schemas.openxmlformats.org/officeDocument/2006/relationships/hyperlink" Target="http://en.wikipedia.org/wiki/Corporation" TargetMode="External"/><Relationship Id="rId1" Type="http://schemas.openxmlformats.org/officeDocument/2006/relationships/slideLayout" Target="../slideLayouts/slideLayout2.xml"/><Relationship Id="rId6" Type="http://schemas.openxmlformats.org/officeDocument/2006/relationships/hyperlink" Target="http://en.wikipedia.org/wiki/Customer" TargetMode="External"/><Relationship Id="rId5" Type="http://schemas.openxmlformats.org/officeDocument/2006/relationships/hyperlink" Target="http://en.wikipedia.org/wiki/Employment" TargetMode="External"/><Relationship Id="rId4" Type="http://schemas.openxmlformats.org/officeDocument/2006/relationships/hyperlink" Target="http://en.wikipedia.org/wiki/Non-profit_organization" TargetMode="External"/></Relationships>
</file>

<file path=ppt/slides/_rels/slide9.xml.rels><?xml version="1.0" encoding="UTF-8" standalone="yes"?>
<Relationships xmlns="http://schemas.openxmlformats.org/package/2006/relationships"><Relationship Id="rId8" Type="http://schemas.openxmlformats.org/officeDocument/2006/relationships/hyperlink" Target="http://en.wikipedia.org/wiki/Want" TargetMode="External"/><Relationship Id="rId3" Type="http://schemas.openxmlformats.org/officeDocument/2006/relationships/hyperlink" Target="http://en.wikipedia.org/wiki/Corporate_responsibility" TargetMode="External"/><Relationship Id="rId7" Type="http://schemas.openxmlformats.org/officeDocument/2006/relationships/hyperlink" Target="http://en.wikipedia.org/wiki/Need" TargetMode="External"/><Relationship Id="rId2" Type="http://schemas.openxmlformats.org/officeDocument/2006/relationships/hyperlink" Target="http://en.wikipedia.org/wiki/Corporate_governance" TargetMode="External"/><Relationship Id="rId1" Type="http://schemas.openxmlformats.org/officeDocument/2006/relationships/slideLayout" Target="../slideLayouts/slideLayout2.xml"/><Relationship Id="rId6" Type="http://schemas.openxmlformats.org/officeDocument/2006/relationships/hyperlink" Target="http://en.wikipedia.org/wiki/Value_(economics)" TargetMode="External"/><Relationship Id="rId5" Type="http://schemas.openxmlformats.org/officeDocument/2006/relationships/hyperlink" Target="http://en.wikipedia.org/wiki/Customers" TargetMode="External"/><Relationship Id="rId4" Type="http://schemas.openxmlformats.org/officeDocument/2006/relationships/hyperlink" Target="http://en.wikipedia.org/wiki/Shareholders"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3002312"/>
            <a:ext cx="8882296" cy="1472184"/>
          </a:xfrm>
        </p:spPr>
        <p:txBody>
          <a:bodyPr>
            <a:normAutofit fontScale="90000"/>
          </a:bodyPr>
          <a:lstStyle/>
          <a:p>
            <a:pPr algn="r"/>
            <a:r>
              <a:rPr lang="en-US" dirty="0" smtClean="0"/>
              <a:t>Strategic Human Resources Management</a:t>
            </a:r>
            <a:br>
              <a:rPr lang="en-US" dirty="0" smtClean="0"/>
            </a:br>
            <a:r>
              <a:rPr lang="en-US" dirty="0" smtClean="0"/>
              <a:t/>
            </a:r>
            <a:br>
              <a:rPr lang="en-US" dirty="0" smtClean="0"/>
            </a:br>
            <a:r>
              <a:rPr lang="en-US" sz="8000" dirty="0" smtClean="0">
                <a:solidFill>
                  <a:schemeClr val="tx1"/>
                </a:solidFill>
              </a:rPr>
              <a:t>Stakeholder </a:t>
            </a:r>
            <a:r>
              <a:rPr lang="en-US" sz="8000" dirty="0" smtClean="0">
                <a:solidFill>
                  <a:schemeClr val="tx1"/>
                </a:solidFill>
              </a:rPr>
              <a:t/>
            </a:r>
            <a:br>
              <a:rPr lang="en-US" sz="8000" dirty="0" smtClean="0">
                <a:solidFill>
                  <a:schemeClr val="tx1"/>
                </a:solidFill>
              </a:rPr>
            </a:br>
            <a:r>
              <a:rPr lang="en-US" sz="5300" dirty="0" smtClean="0">
                <a:solidFill>
                  <a:schemeClr val="tx1"/>
                </a:solidFill>
              </a:rPr>
              <a:t>Characteristics</a:t>
            </a:r>
            <a:endParaRPr lang="en-US" sz="4000" dirty="0"/>
          </a:p>
        </p:txBody>
      </p:sp>
      <p:sp>
        <p:nvSpPr>
          <p:cNvPr id="3" name="Subtitle 2"/>
          <p:cNvSpPr>
            <a:spLocks noGrp="1"/>
          </p:cNvSpPr>
          <p:nvPr>
            <p:ph type="subTitle" idx="1"/>
          </p:nvPr>
        </p:nvSpPr>
        <p:spPr>
          <a:xfrm>
            <a:off x="1428728" y="5549280"/>
            <a:ext cx="7406640" cy="1080120"/>
          </a:xfrm>
        </p:spPr>
        <p:txBody>
          <a:bodyPr>
            <a:normAutofit/>
          </a:bodyPr>
          <a:lstStyle/>
          <a:p>
            <a:pPr algn="r"/>
            <a:r>
              <a:rPr lang="en-US" dirty="0" smtClean="0"/>
              <a:t>Fakultas Ekonomi</a:t>
            </a:r>
          </a:p>
          <a:p>
            <a:pPr algn="r"/>
            <a:r>
              <a:rPr lang="en-US" dirty="0" smtClean="0"/>
              <a:t>Universitas Negeri Yogyakarta</a:t>
            </a:r>
          </a:p>
          <a:p>
            <a:pPr algn="r"/>
            <a:r>
              <a:rPr lang="en-US" dirty="0" smtClean="0"/>
              <a:t>2012</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7467600" cy="1143000"/>
          </a:xfrm>
        </p:spPr>
        <p:txBody>
          <a:bodyPr/>
          <a:lstStyle/>
          <a:p>
            <a:r>
              <a:rPr lang="en-US" b="1" dirty="0" smtClean="0"/>
              <a:t>In corporate </a:t>
            </a:r>
            <a:r>
              <a:rPr lang="en-US" b="1" dirty="0" smtClean="0"/>
              <a:t>responsibility</a:t>
            </a:r>
            <a:endParaRPr lang="en-US" dirty="0"/>
          </a:p>
        </p:txBody>
      </p:sp>
      <p:sp>
        <p:nvSpPr>
          <p:cNvPr id="3" name="Content Placeholder 2"/>
          <p:cNvSpPr>
            <a:spLocks noGrp="1"/>
          </p:cNvSpPr>
          <p:nvPr>
            <p:ph sz="quarter" idx="1"/>
          </p:nvPr>
        </p:nvSpPr>
        <p:spPr>
          <a:xfrm>
            <a:off x="228600" y="868362"/>
            <a:ext cx="8305800" cy="4873752"/>
          </a:xfrm>
        </p:spPr>
        <p:txBody>
          <a:bodyPr>
            <a:noAutofit/>
          </a:bodyPr>
          <a:lstStyle/>
          <a:p>
            <a:pPr marL="457200" indent="-457200">
              <a:buFont typeface="+mj-lt"/>
              <a:buAutoNum type="arabicPeriod" startAt="3"/>
            </a:pPr>
            <a:r>
              <a:rPr lang="en-US" sz="2000" dirty="0" smtClean="0"/>
              <a:t>These</a:t>
            </a:r>
            <a:r>
              <a:rPr lang="en-US" sz="2000" dirty="0" smtClean="0"/>
              <a:t> </a:t>
            </a:r>
            <a:r>
              <a:rPr lang="en-US" sz="2000" dirty="0" smtClean="0">
                <a:hlinkClick r:id="rId2" tooltip="Normative economics"/>
              </a:rPr>
              <a:t>normative</a:t>
            </a:r>
            <a:r>
              <a:rPr lang="en-US" sz="2000" dirty="0" smtClean="0"/>
              <a:t> arguments would matter little if </a:t>
            </a:r>
            <a:r>
              <a:rPr lang="en-US" sz="2000" dirty="0" smtClean="0">
                <a:hlinkClick r:id="rId3" tooltip="Stockholders"/>
              </a:rPr>
              <a:t>stockholders</a:t>
            </a:r>
            <a:r>
              <a:rPr lang="en-US" sz="2000" dirty="0" smtClean="0"/>
              <a:t> (</a:t>
            </a:r>
            <a:r>
              <a:rPr lang="en-US" sz="2000" dirty="0" smtClean="0">
                <a:hlinkClick r:id="rId4" tooltip="Shareholders"/>
              </a:rPr>
              <a:t>shareholders</a:t>
            </a:r>
            <a:r>
              <a:rPr lang="en-US" sz="2000" dirty="0" smtClean="0"/>
              <a:t>) had complete control in guiding the firm. However, many believe that due to certain kinds of </a:t>
            </a:r>
            <a:r>
              <a:rPr lang="en-US" sz="2000" dirty="0" smtClean="0">
                <a:hlinkClick r:id="rId5" tooltip="Board of directors"/>
              </a:rPr>
              <a:t>board of directors</a:t>
            </a:r>
            <a:r>
              <a:rPr lang="en-US" sz="2000" dirty="0" smtClean="0"/>
              <a:t> structures, top managers like </a:t>
            </a:r>
            <a:r>
              <a:rPr lang="en-US" sz="2000" dirty="0" smtClean="0">
                <a:hlinkClick r:id="rId6" tooltip="Chief executive officer"/>
              </a:rPr>
              <a:t>CEOs</a:t>
            </a:r>
            <a:r>
              <a:rPr lang="en-US" sz="2000" dirty="0" smtClean="0"/>
              <a:t> are mostly in control of the firm.</a:t>
            </a:r>
          </a:p>
          <a:p>
            <a:pPr marL="457200" indent="-457200">
              <a:buFont typeface="+mj-lt"/>
              <a:buAutoNum type="arabicPeriod" startAt="3"/>
            </a:pPr>
            <a:r>
              <a:rPr lang="en-US" sz="2000" dirty="0" smtClean="0"/>
              <a:t>The </a:t>
            </a:r>
            <a:r>
              <a:rPr lang="en-US" sz="2000" dirty="0" smtClean="0"/>
              <a:t>greatest value of a company is its image and brand. By attempting to fulfill the needs and wants of many different people ranging from the local population and customers to their own employees and owners, companies can prevent damage to their image and brand, prevent losing large amounts of sales and disgruntled customers, and prevent costly legal expenses. While the stakeholder view has an increased cost, many firms have decided that the concept improves their image, increases sales, reduces the risks of liability for </a:t>
            </a:r>
            <a:r>
              <a:rPr lang="en-US" sz="2000" dirty="0" smtClean="0">
                <a:hlinkClick r:id="rId7" tooltip="Corporate negligence (page does not exist)"/>
              </a:rPr>
              <a:t>corporate negligence</a:t>
            </a:r>
            <a:r>
              <a:rPr lang="en-US" sz="2000" dirty="0" smtClean="0"/>
              <a:t>, and makes them less likely to be targeted by </a:t>
            </a:r>
            <a:r>
              <a:rPr lang="en-US" sz="2000" dirty="0" smtClean="0">
                <a:hlinkClick r:id="rId8" tooltip="Pressure group"/>
              </a:rPr>
              <a:t>pressure groups</a:t>
            </a:r>
            <a:r>
              <a:rPr lang="en-US" sz="2000" dirty="0" smtClean="0"/>
              <a:t>, campaigning groups and </a:t>
            </a:r>
            <a:r>
              <a:rPr lang="en-US" sz="2000" dirty="0" smtClean="0">
                <a:hlinkClick r:id="rId9" tooltip="NGOs"/>
              </a:rPr>
              <a:t>NGOs</a:t>
            </a:r>
            <a:r>
              <a:rPr lang="en-US" sz="2000" dirty="0" smtClean="0"/>
              <a:t>.</a:t>
            </a:r>
          </a:p>
          <a:p>
            <a:endParaRPr lang="en-US" sz="20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Stakeholder management</a:t>
            </a:r>
            <a:br>
              <a:rPr lang="en-US" dirty="0" smtClean="0"/>
            </a:br>
            <a:endParaRPr lang="en-US" dirty="0"/>
          </a:p>
        </p:txBody>
      </p:sp>
      <p:sp>
        <p:nvSpPr>
          <p:cNvPr id="3" name="Content Placeholder 2"/>
          <p:cNvSpPr>
            <a:spLocks noGrp="1"/>
          </p:cNvSpPr>
          <p:nvPr>
            <p:ph sz="quarter" idx="1"/>
          </p:nvPr>
        </p:nvSpPr>
        <p:spPr/>
        <p:txBody>
          <a:bodyPr/>
          <a:lstStyle/>
          <a:p>
            <a:r>
              <a:rPr lang="en-US" dirty="0" smtClean="0"/>
              <a:t>The importance of </a:t>
            </a:r>
            <a:r>
              <a:rPr lang="en-US" b="1" dirty="0" smtClean="0"/>
              <a:t>stakeholder management</a:t>
            </a:r>
            <a:r>
              <a:rPr lang="en-US" dirty="0" smtClean="0"/>
              <a:t> is to support an organization in achieving its strategic objectives by interpreting and influencing both the external and internal environments and by creating positive relationships with </a:t>
            </a:r>
            <a:r>
              <a:rPr lang="en-US" dirty="0" smtClean="0">
                <a:hlinkClick r:id="rId2" tooltip="Stakeholder (corporate)"/>
              </a:rPr>
              <a:t>stakeholders</a:t>
            </a:r>
            <a:r>
              <a:rPr lang="en-US" dirty="0" smtClean="0"/>
              <a:t> through the appropriate management of their expectations and agreed objectives. Stakeholder Management is a process and control that must be planned and guided by underlying Principles.</a:t>
            </a: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p:txBody>
          <a:bodyPr>
            <a:normAutofit fontScale="62500" lnSpcReduction="20000"/>
          </a:bodyPr>
          <a:lstStyle/>
          <a:p>
            <a:pPr>
              <a:buNone/>
            </a:pPr>
            <a:r>
              <a:rPr lang="en-US" dirty="0" smtClean="0"/>
              <a:t>Stakeholder management, within business or projects, prepares a </a:t>
            </a:r>
            <a:r>
              <a:rPr lang="en-US" dirty="0" smtClean="0">
                <a:hlinkClick r:id="rId2" tooltip="Strategy"/>
              </a:rPr>
              <a:t>strategy</a:t>
            </a:r>
            <a:r>
              <a:rPr lang="en-US" dirty="0" smtClean="0"/>
              <a:t> </a:t>
            </a:r>
            <a:r>
              <a:rPr lang="en-US" dirty="0" err="1" smtClean="0"/>
              <a:t>utilising</a:t>
            </a:r>
            <a:r>
              <a:rPr lang="en-US" dirty="0" smtClean="0"/>
              <a:t> information (or intelligence) gathered during the following common processes:</a:t>
            </a:r>
          </a:p>
          <a:p>
            <a:pPr marL="223838" indent="-223838">
              <a:buFont typeface="+mj-lt"/>
              <a:buAutoNum type="arabicPeriod"/>
            </a:pPr>
            <a:r>
              <a:rPr lang="en-US" dirty="0" smtClean="0">
                <a:hlinkClick r:id="rId3" tooltip="Stakeholder identification (page does not exist)"/>
              </a:rPr>
              <a:t>Stakeholder identification</a:t>
            </a:r>
            <a:r>
              <a:rPr lang="en-US" dirty="0" smtClean="0"/>
              <a:t> - Interested parties either internal or external to </a:t>
            </a:r>
            <a:r>
              <a:rPr lang="en-US" dirty="0" err="1" smtClean="0"/>
              <a:t>organisation</a:t>
            </a:r>
            <a:r>
              <a:rPr lang="en-US" dirty="0" smtClean="0"/>
              <a:t>/project. A stakeholder map is helpful for identifying the stakeholders.</a:t>
            </a:r>
            <a:r>
              <a:rPr lang="en-US" baseline="30000" dirty="0" smtClean="0">
                <a:hlinkClick r:id="rId4"/>
              </a:rPr>
              <a:t>[1]</a:t>
            </a:r>
            <a:endParaRPr lang="en-US" dirty="0" smtClean="0"/>
          </a:p>
          <a:p>
            <a:pPr marL="223838" indent="-223838">
              <a:buFont typeface="+mj-lt"/>
              <a:buAutoNum type="arabicPeriod"/>
            </a:pPr>
            <a:r>
              <a:rPr lang="en-US" dirty="0" smtClean="0">
                <a:hlinkClick r:id="rId5" tooltip="Stakeholder analysis"/>
              </a:rPr>
              <a:t>Stakeholder analysis</a:t>
            </a:r>
            <a:r>
              <a:rPr lang="en-US" dirty="0" smtClean="0"/>
              <a:t> - </a:t>
            </a:r>
            <a:r>
              <a:rPr lang="en-US" dirty="0" err="1" smtClean="0"/>
              <a:t>Recognise</a:t>
            </a:r>
            <a:r>
              <a:rPr lang="en-US" dirty="0" smtClean="0"/>
              <a:t> and acknowledge stakeholder's needs, concerns, wants, authority, common relationships, interfaces and align this information within the Stakeholder Matrix.</a:t>
            </a:r>
          </a:p>
          <a:p>
            <a:pPr marL="223838" indent="-223838">
              <a:buFont typeface="+mj-lt"/>
              <a:buAutoNum type="arabicPeriod"/>
            </a:pPr>
            <a:r>
              <a:rPr lang="en-US" dirty="0" smtClean="0">
                <a:hlinkClick r:id="rId6" tooltip="Stakeholder matrix (page does not exist)"/>
              </a:rPr>
              <a:t>Stakeholder matrix</a:t>
            </a:r>
            <a:r>
              <a:rPr lang="en-US" dirty="0" smtClean="0"/>
              <a:t> - Positioning stakeholders according to the level of influence, impact or enhancement they may provide to the business or its projects.</a:t>
            </a:r>
          </a:p>
          <a:p>
            <a:pPr marL="223838" indent="-223838">
              <a:buFont typeface="+mj-lt"/>
              <a:buAutoNum type="arabicPeriod"/>
            </a:pPr>
            <a:r>
              <a:rPr lang="en-US" dirty="0" smtClean="0">
                <a:hlinkClick r:id="rId7" tooltip="Stakeholder engagement"/>
              </a:rPr>
              <a:t>Stakeholder engagement</a:t>
            </a:r>
            <a:r>
              <a:rPr lang="en-US" dirty="0" smtClean="0"/>
              <a:t> - Different to Stakeholder Management in that the engagement does not seek to develop the project/business requirements, solution or problem creation, or establishing roles and responsibilities. It is primarily focused at getting to know and understand each other, at the Executive level. Engagement is the opportunity to discuss and agree expectations of communication and, primarily, agree a set of Values and Principles that all stakeholders will abide by.</a:t>
            </a:r>
          </a:p>
          <a:p>
            <a:pPr marL="223838" indent="-223838">
              <a:buFont typeface="+mj-lt"/>
              <a:buAutoNum type="arabicPeriod"/>
            </a:pPr>
            <a:r>
              <a:rPr lang="en-US" dirty="0" smtClean="0"/>
              <a:t>Communicating information - Expectations are established and agreed for the manner in which </a:t>
            </a:r>
            <a:r>
              <a:rPr lang="en-US" dirty="0" smtClean="0">
                <a:hlinkClick r:id="rId8" tooltip="Communications"/>
              </a:rPr>
              <a:t>communications</a:t>
            </a:r>
            <a:r>
              <a:rPr lang="en-US" dirty="0" smtClean="0"/>
              <a:t> are managed between stakeholders - who receives communications, when, how and to what level of detail. Protocols may be established including security and </a:t>
            </a:r>
            <a:r>
              <a:rPr lang="en-US" dirty="0" smtClean="0">
                <a:hlinkClick r:id="rId9" tooltip="Confidentiality"/>
              </a:rPr>
              <a:t>confidentiality</a:t>
            </a:r>
            <a:r>
              <a:rPr lang="en-US" dirty="0" smtClean="0"/>
              <a:t> classifications.)</a:t>
            </a:r>
          </a:p>
          <a:p>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Stakeholder agreements</a:t>
            </a:r>
            <a:endParaRPr lang="en-US" dirty="0"/>
          </a:p>
        </p:txBody>
      </p:sp>
      <p:sp>
        <p:nvSpPr>
          <p:cNvPr id="3" name="Content Placeholder 2"/>
          <p:cNvSpPr>
            <a:spLocks noGrp="1"/>
          </p:cNvSpPr>
          <p:nvPr>
            <p:ph sz="quarter" idx="1"/>
          </p:nvPr>
        </p:nvSpPr>
        <p:spPr/>
        <p:txBody>
          <a:bodyPr>
            <a:normAutofit/>
          </a:bodyPr>
          <a:lstStyle/>
          <a:p>
            <a:r>
              <a:rPr lang="en-US" sz="2800" dirty="0" smtClean="0"/>
              <a:t> is a collection of agreed decisions between stakeholders. </a:t>
            </a:r>
            <a:endParaRPr lang="en-US" sz="2800" dirty="0" smtClean="0"/>
          </a:p>
          <a:p>
            <a:r>
              <a:rPr lang="en-US" sz="2800" dirty="0" smtClean="0"/>
              <a:t>This </a:t>
            </a:r>
            <a:r>
              <a:rPr lang="en-US" sz="2800" dirty="0" smtClean="0"/>
              <a:t>may be the </a:t>
            </a:r>
            <a:r>
              <a:rPr lang="en-US" sz="2800" dirty="0" smtClean="0">
                <a:hlinkClick r:id="rId2" tooltip="Lexicon"/>
              </a:rPr>
              <a:t>lexicon</a:t>
            </a:r>
            <a:r>
              <a:rPr lang="en-US" sz="2800" dirty="0" smtClean="0"/>
              <a:t> of an </a:t>
            </a:r>
            <a:r>
              <a:rPr lang="en-US" sz="2800" dirty="0" err="1" smtClean="0"/>
              <a:t>organisation</a:t>
            </a:r>
            <a:r>
              <a:rPr lang="en-US" sz="2800" dirty="0" smtClean="0"/>
              <a:t> or project, or the Values of an initiative, the objectives, or the model of the </a:t>
            </a:r>
            <a:r>
              <a:rPr lang="en-US" sz="2800" dirty="0" err="1" smtClean="0"/>
              <a:t>organisation</a:t>
            </a:r>
            <a:r>
              <a:rPr lang="en-US" sz="2800" dirty="0" smtClean="0"/>
              <a:t>, etc. </a:t>
            </a:r>
            <a:endParaRPr lang="en-US" sz="2800" dirty="0" smtClean="0"/>
          </a:p>
          <a:p>
            <a:r>
              <a:rPr lang="en-US" sz="2800" dirty="0" smtClean="0"/>
              <a:t>These </a:t>
            </a:r>
            <a:r>
              <a:rPr lang="en-US" sz="2800" dirty="0" smtClean="0"/>
              <a:t>should be signed by key stakeholder representatives.</a:t>
            </a:r>
            <a:endParaRPr lang="en-US" sz="28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800" dirty="0" smtClean="0"/>
              <a:t>Stakeholder </a:t>
            </a:r>
            <a:r>
              <a:rPr lang="en-US" sz="4800" dirty="0" smtClean="0"/>
              <a:t>analysis</a:t>
            </a:r>
            <a:endParaRPr lang="en-US" sz="4800" dirty="0"/>
          </a:p>
        </p:txBody>
      </p:sp>
      <p:sp>
        <p:nvSpPr>
          <p:cNvPr id="3" name="Content Placeholder 2"/>
          <p:cNvSpPr>
            <a:spLocks noGrp="1"/>
          </p:cNvSpPr>
          <p:nvPr>
            <p:ph sz="quarter" idx="1"/>
          </p:nvPr>
        </p:nvSpPr>
        <p:spPr/>
        <p:txBody>
          <a:bodyPr/>
          <a:lstStyle/>
          <a:p>
            <a:r>
              <a:rPr lang="en-US" b="1" dirty="0" smtClean="0"/>
              <a:t>Stakeholder analysis</a:t>
            </a:r>
            <a:r>
              <a:rPr lang="en-US" dirty="0" smtClean="0"/>
              <a:t> in </a:t>
            </a:r>
            <a:r>
              <a:rPr lang="en-US" dirty="0" smtClean="0">
                <a:hlinkClick r:id="rId2" tooltip="Conflict resolution"/>
              </a:rPr>
              <a:t>conflict resolution</a:t>
            </a:r>
            <a:r>
              <a:rPr lang="en-US" dirty="0" smtClean="0"/>
              <a:t>, </a:t>
            </a:r>
            <a:r>
              <a:rPr lang="en-US" dirty="0" smtClean="0">
                <a:hlinkClick r:id="rId3" tooltip="Project management"/>
              </a:rPr>
              <a:t>project management</a:t>
            </a:r>
            <a:r>
              <a:rPr lang="en-US" dirty="0" smtClean="0"/>
              <a:t>, and </a:t>
            </a:r>
            <a:r>
              <a:rPr lang="en-US" dirty="0" smtClean="0">
                <a:hlinkClick r:id="rId4" tooltip="Business administration"/>
              </a:rPr>
              <a:t>business administration</a:t>
            </a:r>
            <a:r>
              <a:rPr lang="en-US" dirty="0" smtClean="0"/>
              <a:t>, is the process of identifying the individuals or groups that are likely to affect or be affected by a proposed action, and sorting them according to their impact on the action and the impact the action will have on them. This information is used to assess how the interests of those stakeholders should be addressed in a </a:t>
            </a:r>
            <a:r>
              <a:rPr lang="en-US" dirty="0" smtClean="0">
                <a:hlinkClick r:id="rId5" tooltip="Project"/>
              </a:rPr>
              <a:t>project</a:t>
            </a:r>
            <a:r>
              <a:rPr lang="en-US" dirty="0" smtClean="0"/>
              <a:t> plan, </a:t>
            </a:r>
            <a:r>
              <a:rPr lang="en-US" dirty="0" smtClean="0">
                <a:hlinkClick r:id="rId6" tooltip="Policy"/>
              </a:rPr>
              <a:t>policy</a:t>
            </a:r>
            <a:r>
              <a:rPr lang="en-US" dirty="0" smtClean="0"/>
              <a:t>, program, or other action. Stakeholder analysis is a key part of </a:t>
            </a:r>
            <a:r>
              <a:rPr lang="en-US" dirty="0" smtClean="0">
                <a:hlinkClick r:id="rId7" tooltip="Stakeholder management"/>
              </a:rPr>
              <a:t>stakeholder management</a:t>
            </a:r>
            <a:r>
              <a:rPr lang="en-US" dirty="0" smtClean="0"/>
              <a:t>.</a:t>
            </a:r>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p:txBody>
          <a:bodyPr>
            <a:normAutofit fontScale="62500" lnSpcReduction="20000"/>
          </a:bodyPr>
          <a:lstStyle/>
          <a:p>
            <a:pPr>
              <a:buNone/>
            </a:pPr>
            <a:r>
              <a:rPr lang="en-US" dirty="0" smtClean="0"/>
              <a:t>Stakeholder analysis is a term that refers to the action of analyzing the attitudes of stakeholders towards something (most frequently a project). It is frequently used during the preparation phase of a project to assess the attitudes of the stakeholders regarding the potential changes. Stakeholder analysis can be done once or on a regular basis to track changes in stakeholder attitudes over time.</a:t>
            </a:r>
            <a:r>
              <a:rPr lang="en-US" baseline="30000" dirty="0" smtClean="0"/>
              <a:t>[</a:t>
            </a:r>
            <a:r>
              <a:rPr lang="en-US" i="1" baseline="30000" dirty="0" smtClean="0">
                <a:hlinkClick r:id="rId2" tooltip="Wikipedia:Citation needed"/>
              </a:rPr>
              <a:t>citation needed</a:t>
            </a:r>
            <a:r>
              <a:rPr lang="en-US" baseline="30000" dirty="0" smtClean="0"/>
              <a:t>]</a:t>
            </a:r>
            <a:endParaRPr lang="en-US" dirty="0" smtClean="0"/>
          </a:p>
          <a:p>
            <a:pPr>
              <a:buNone/>
            </a:pPr>
            <a:r>
              <a:rPr lang="en-US" dirty="0" smtClean="0"/>
              <a:t>A </a:t>
            </a:r>
            <a:r>
              <a:rPr lang="en-US" dirty="0" smtClean="0">
                <a:hlinkClick r:id="rId3" tooltip="Stakeholder (corporate)"/>
              </a:rPr>
              <a:t>stakeholder</a:t>
            </a:r>
            <a:r>
              <a:rPr lang="en-US" dirty="0" smtClean="0"/>
              <a:t> is any </a:t>
            </a:r>
            <a:r>
              <a:rPr lang="en-US" dirty="0" smtClean="0">
                <a:hlinkClick r:id="rId4" tooltip="Person"/>
              </a:rPr>
              <a:t>person</a:t>
            </a:r>
            <a:r>
              <a:rPr lang="en-US" dirty="0" smtClean="0"/>
              <a:t> or </a:t>
            </a:r>
            <a:r>
              <a:rPr lang="en-US" dirty="0" smtClean="0">
                <a:hlinkClick r:id="rId5" tooltip="Organization"/>
              </a:rPr>
              <a:t>organization</a:t>
            </a:r>
            <a:r>
              <a:rPr lang="en-US" dirty="0" smtClean="0"/>
              <a:t>, who can be positively or negatively impacted by, or cause an impact on the actions of a company, government, or organization. Types of stakeholders are:</a:t>
            </a:r>
          </a:p>
          <a:p>
            <a:r>
              <a:rPr lang="en-US" dirty="0" smtClean="0"/>
              <a:t>Primary stakeholders : are those ultimately affected, either positively or negatively by an organization's actions.</a:t>
            </a:r>
          </a:p>
          <a:p>
            <a:r>
              <a:rPr lang="en-US" dirty="0" smtClean="0"/>
              <a:t>Secondary stakeholders : are the ‘intermediaries’, that is, persons or organizations who are indirectly affected by an organization's actions.</a:t>
            </a:r>
          </a:p>
          <a:p>
            <a:r>
              <a:rPr lang="en-US" dirty="0" smtClean="0"/>
              <a:t>Key stakeholders : (who can also belong to the first two groups) have significant influence upon or importance within an organization.</a:t>
            </a:r>
          </a:p>
          <a:p>
            <a:pPr>
              <a:buNone/>
            </a:pPr>
            <a:r>
              <a:rPr lang="en-US" dirty="0" smtClean="0"/>
              <a:t>Therefore, stakeholder analysis has the goal of developing cooperation between the stakeholder and the </a:t>
            </a:r>
            <a:r>
              <a:rPr lang="en-US" dirty="0" smtClean="0">
                <a:hlinkClick r:id="rId6" tooltip="Project team"/>
              </a:rPr>
              <a:t>project team</a:t>
            </a:r>
            <a:r>
              <a:rPr lang="en-US" dirty="0" smtClean="0"/>
              <a:t> and, ultimately, assuring successful outcomes for the project. Stakeholder analysis is performed when there is a need to clarify the consequences of envisaged changes, or at the start of new projects and in connection with organizational changes generally. It is important to identify all stakeholders for the purpose of identifying their success criteria and turning these into quality goals.</a:t>
            </a:r>
          </a:p>
          <a:p>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Methods of Stakeholder Mapping</a:t>
            </a:r>
            <a:br>
              <a:rPr lang="en-US" dirty="0" smtClean="0"/>
            </a:br>
            <a:endParaRPr lang="en-US" dirty="0"/>
          </a:p>
        </p:txBody>
      </p:sp>
      <p:sp>
        <p:nvSpPr>
          <p:cNvPr id="3" name="Content Placeholder 2"/>
          <p:cNvSpPr>
            <a:spLocks noGrp="1"/>
          </p:cNvSpPr>
          <p:nvPr>
            <p:ph sz="quarter" idx="1"/>
          </p:nvPr>
        </p:nvSpPr>
        <p:spPr>
          <a:xfrm>
            <a:off x="457200" y="1219200"/>
            <a:ext cx="7772400" cy="5254752"/>
          </a:xfrm>
        </p:spPr>
        <p:txBody>
          <a:bodyPr>
            <a:noAutofit/>
          </a:bodyPr>
          <a:lstStyle/>
          <a:p>
            <a:r>
              <a:rPr lang="en-US" sz="1600" dirty="0" smtClean="0"/>
              <a:t>(Mitchell, </a:t>
            </a:r>
            <a:r>
              <a:rPr lang="en-US" sz="1600" dirty="0" err="1" smtClean="0"/>
              <a:t>Agle</a:t>
            </a:r>
            <a:r>
              <a:rPr lang="en-US" sz="1600" dirty="0" smtClean="0"/>
              <a:t> et al. 1997) proposed a classification of stakeholders based on power to influence, the legitimacy of each stakeholder’s relationship with the organization, and the urgency of the stakeholder’s claim on the organization. The results of this classification may assess the fundamental question of “which groups are stakeholders deserving or requiring manager’s attention, and which are not?” This is salience - “the degree to which managers give priority to competing stakeholder claims” (Mitchell, </a:t>
            </a:r>
            <a:r>
              <a:rPr lang="en-US" sz="1600" dirty="0" err="1" smtClean="0"/>
              <a:t>Agle</a:t>
            </a:r>
            <a:r>
              <a:rPr lang="en-US" sz="1600" dirty="0" smtClean="0"/>
              <a:t> et al., 1997:854)</a:t>
            </a:r>
          </a:p>
          <a:p>
            <a:r>
              <a:rPr lang="en-US" sz="1600" dirty="0" smtClean="0"/>
              <a:t>(Fletcher, Guthrie et al. 2003) defined a process for mapping stakeholder expectations based on value hierarchies and Key Performance Areas (KPA),</a:t>
            </a:r>
          </a:p>
          <a:p>
            <a:r>
              <a:rPr lang="en-US" sz="1600" dirty="0" smtClean="0"/>
              <a:t>(Cameron, Crawley et al. 2010) defined a process for ranking stakeholders based on needs and the relative importance of stakeholders to others in the network.</a:t>
            </a:r>
          </a:p>
          <a:p>
            <a:r>
              <a:rPr lang="en-US" sz="1600" dirty="0" smtClean="0"/>
              <a:t>(Savage, Nix et al. 1991) offer a way to classify stakeholders according to potential for threat and potential for cooperation.</a:t>
            </a:r>
          </a:p>
          <a:p>
            <a:r>
              <a:rPr lang="en-US" sz="1600" dirty="0" smtClean="0"/>
              <a:t>(Turner, </a:t>
            </a:r>
            <a:r>
              <a:rPr lang="en-US" sz="1600" dirty="0" err="1" smtClean="0"/>
              <a:t>Kristoffer</a:t>
            </a:r>
            <a:r>
              <a:rPr lang="en-US" sz="1600" dirty="0" smtClean="0"/>
              <a:t> and </a:t>
            </a:r>
            <a:r>
              <a:rPr lang="en-US" sz="1600" dirty="0" err="1" smtClean="0"/>
              <a:t>Thurloway</a:t>
            </a:r>
            <a:r>
              <a:rPr lang="en-US" sz="1600" dirty="0" smtClean="0"/>
              <a:t>, 2002) have developed a process of identification, assessment of awareness, support, influence leading to strategies for communication and assessing stakeholder satisfaction, and who is aware or ignorant and whether their attitude is supportive or opposing</a:t>
            </a:r>
          </a:p>
          <a:p>
            <a:pPr>
              <a:buNone/>
            </a:pPr>
            <a:endParaRPr lang="en-US" sz="16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p:txBody>
          <a:bodyPr/>
          <a:lstStyle/>
          <a:p>
            <a:pPr>
              <a:buNone/>
            </a:pPr>
            <a:r>
              <a:rPr lang="en-US" dirty="0" smtClean="0"/>
              <a:t>Mapping techniques include the following sub-set of results from a Web search of analysis techniques being used by aid agencies, governments or consultant groups:</a:t>
            </a:r>
          </a:p>
          <a:p>
            <a:r>
              <a:rPr lang="en-US" dirty="0" smtClean="0"/>
              <a:t>Influence-interest grid (Imperial College London)</a:t>
            </a:r>
          </a:p>
          <a:p>
            <a:r>
              <a:rPr lang="en-US" dirty="0" smtClean="0"/>
              <a:t>Power-impact grid (Office of Government Commerce UK 2003)</a:t>
            </a:r>
          </a:p>
          <a:p>
            <a:r>
              <a:rPr lang="en-US" dirty="0" err="1" smtClean="0"/>
              <a:t>Mendelow's</a:t>
            </a:r>
            <a:r>
              <a:rPr lang="en-US" dirty="0" smtClean="0"/>
              <a:t> Power-interest grid (Aubrey L. </a:t>
            </a:r>
            <a:r>
              <a:rPr lang="en-US" dirty="0" err="1" smtClean="0"/>
              <a:t>Mendelow</a:t>
            </a:r>
            <a:r>
              <a:rPr lang="en-US" dirty="0" smtClean="0"/>
              <a:t>, Kent State University, Ohio 1991</a:t>
            </a:r>
            <a:r>
              <a:rPr lang="en-US" dirty="0" smtClean="0"/>
              <a:t>)</a:t>
            </a:r>
          </a:p>
          <a:p>
            <a:r>
              <a:rPr lang="en-US" dirty="0" smtClean="0"/>
              <a:t>Three-dimensional grouping of power, interest and attitude (Murray-Webster and Simon 2005)</a:t>
            </a:r>
          </a:p>
          <a:p>
            <a:r>
              <a:rPr lang="en-US" dirty="0" smtClean="0"/>
              <a:t>The Stakeholder Circle (Bourne 2007)</a:t>
            </a:r>
          </a:p>
          <a:p>
            <a:endParaRPr lang="en-US" dirty="0" smtClean="0"/>
          </a:p>
          <a:p>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p:txBody>
          <a:bodyPr/>
          <a:lstStyle/>
          <a:p>
            <a:pPr>
              <a:buNone/>
            </a:pPr>
            <a:r>
              <a:rPr lang="en-US" dirty="0" smtClean="0"/>
              <a:t>The most common presentation styles use a matrix to represent two dimensions of interest with frequently a third dimension shown by the </a:t>
            </a:r>
            <a:r>
              <a:rPr lang="en-US" dirty="0" err="1" smtClean="0"/>
              <a:t>colour</a:t>
            </a:r>
            <a:r>
              <a:rPr lang="en-US" dirty="0" smtClean="0"/>
              <a:t> or size of the symbol representing the individual stakeholders.</a:t>
            </a:r>
          </a:p>
          <a:p>
            <a:pPr>
              <a:buNone/>
            </a:pPr>
            <a:r>
              <a:rPr lang="en-US" dirty="0" smtClean="0"/>
              <a:t>Some of the commonly used ‘dimensions’ include:</a:t>
            </a:r>
          </a:p>
          <a:p>
            <a:r>
              <a:rPr lang="en-US" dirty="0" smtClean="0"/>
              <a:t>Power (high, medium, low)</a:t>
            </a:r>
          </a:p>
          <a:p>
            <a:r>
              <a:rPr lang="en-US" dirty="0" smtClean="0"/>
              <a:t>Support (positive, neutral, negative)</a:t>
            </a:r>
          </a:p>
          <a:p>
            <a:r>
              <a:rPr lang="en-US" dirty="0" smtClean="0"/>
              <a:t>Influence (high or low)</a:t>
            </a:r>
          </a:p>
          <a:p>
            <a:r>
              <a:rPr lang="en-US" dirty="0" smtClean="0"/>
              <a:t>Need (strong, medium, weak)</a:t>
            </a:r>
          </a:p>
          <a:p>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Benefits</a:t>
            </a:r>
            <a:br>
              <a:rPr lang="en-US" dirty="0" smtClean="0"/>
            </a:br>
            <a:endParaRPr lang="en-US" dirty="0"/>
          </a:p>
        </p:txBody>
      </p:sp>
      <p:sp>
        <p:nvSpPr>
          <p:cNvPr id="3" name="Content Placeholder 2"/>
          <p:cNvSpPr>
            <a:spLocks noGrp="1"/>
          </p:cNvSpPr>
          <p:nvPr>
            <p:ph sz="quarter" idx="1"/>
          </p:nvPr>
        </p:nvSpPr>
        <p:spPr/>
        <p:txBody>
          <a:bodyPr/>
          <a:lstStyle/>
          <a:p>
            <a:pPr>
              <a:buNone/>
            </a:pPr>
            <a:r>
              <a:rPr lang="en-US" dirty="0" smtClean="0"/>
              <a:t>Stakeholder </a:t>
            </a:r>
            <a:r>
              <a:rPr lang="en-US" dirty="0" smtClean="0"/>
              <a:t>analysis helps with the identification of the following</a:t>
            </a:r>
            <a:r>
              <a:rPr lang="en-US" baseline="30000" dirty="0" smtClean="0">
                <a:hlinkClick r:id="rId2"/>
              </a:rPr>
              <a:t>[1]</a:t>
            </a:r>
            <a:r>
              <a:rPr lang="en-US" dirty="0" smtClean="0"/>
              <a:t>:</a:t>
            </a:r>
          </a:p>
          <a:p>
            <a:r>
              <a:rPr lang="en-US" dirty="0" smtClean="0"/>
              <a:t>Stakeholders' interests</a:t>
            </a:r>
          </a:p>
          <a:p>
            <a:r>
              <a:rPr lang="en-US" dirty="0" smtClean="0"/>
              <a:t>Mechanisms to influence other stakeholders</a:t>
            </a:r>
          </a:p>
          <a:p>
            <a:r>
              <a:rPr lang="en-US" dirty="0" smtClean="0"/>
              <a:t>Potential risks</a:t>
            </a:r>
          </a:p>
          <a:p>
            <a:r>
              <a:rPr lang="en-US" dirty="0" smtClean="0"/>
              <a:t>Key people to be informed about the project during the execution phase</a:t>
            </a:r>
          </a:p>
          <a:p>
            <a:r>
              <a:rPr lang="en-US" dirty="0" smtClean="0"/>
              <a:t>Negative stakeholders as well as their adverse effects on the project</a:t>
            </a:r>
          </a:p>
          <a:p>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p:txBody>
          <a:bodyPr>
            <a:normAutofit lnSpcReduction="10000"/>
          </a:bodyPr>
          <a:lstStyle/>
          <a:p>
            <a:r>
              <a:rPr lang="en-US" dirty="0" smtClean="0"/>
              <a:t>A corporate </a:t>
            </a:r>
            <a:r>
              <a:rPr lang="en-US" b="1" dirty="0" smtClean="0"/>
              <a:t>stakeholder</a:t>
            </a:r>
            <a:r>
              <a:rPr lang="en-US" dirty="0" smtClean="0"/>
              <a:t> is a party that can affect or be affected by the actions of the business as a whole. The stakeholder concept was first used in a 1963 internal memorandum at the </a:t>
            </a:r>
            <a:r>
              <a:rPr lang="en-US" dirty="0" smtClean="0">
                <a:hlinkClick r:id="rId2" tooltip="Stanford Research Institute"/>
              </a:rPr>
              <a:t>Stanford Research Institute</a:t>
            </a:r>
            <a:r>
              <a:rPr lang="en-US" dirty="0" smtClean="0"/>
              <a:t>. It defined stakeholders as "those groups without whose support the organization would cease to exist."</a:t>
            </a:r>
            <a:r>
              <a:rPr lang="en-US" baseline="30000" dirty="0" smtClean="0">
                <a:hlinkClick r:id="rId3"/>
              </a:rPr>
              <a:t>[1]</a:t>
            </a:r>
            <a:r>
              <a:rPr lang="en-US" dirty="0" smtClean="0"/>
              <a:t> The theory was later developed and championed by </a:t>
            </a:r>
            <a:r>
              <a:rPr lang="en-US" dirty="0" smtClean="0">
                <a:hlinkClick r:id="rId4" tooltip="R. Edward Freeman"/>
              </a:rPr>
              <a:t>R. Edward Freeman</a:t>
            </a:r>
            <a:r>
              <a:rPr lang="en-US" dirty="0" smtClean="0"/>
              <a:t> in the 1980s. Since then it has gained wide acceptance in business practice and in theorizing relating to </a:t>
            </a:r>
            <a:r>
              <a:rPr lang="en-US" dirty="0" smtClean="0">
                <a:hlinkClick r:id="rId5" tooltip="Strategic management"/>
              </a:rPr>
              <a:t>strategic management</a:t>
            </a:r>
            <a:r>
              <a:rPr lang="en-US" dirty="0" smtClean="0"/>
              <a:t>, </a:t>
            </a:r>
            <a:r>
              <a:rPr lang="en-US" dirty="0" smtClean="0">
                <a:hlinkClick r:id="rId6" tooltip="Corporate governance"/>
              </a:rPr>
              <a:t>corporate governance</a:t>
            </a:r>
            <a:r>
              <a:rPr lang="en-US" dirty="0" smtClean="0"/>
              <a:t>, </a:t>
            </a:r>
            <a:r>
              <a:rPr lang="en-US" dirty="0" smtClean="0">
                <a:hlinkClick r:id="rId7" tooltip="Business purpose (page does not exist)"/>
              </a:rPr>
              <a:t>business purpose</a:t>
            </a:r>
            <a:r>
              <a:rPr lang="en-US" dirty="0" smtClean="0"/>
              <a:t> and </a:t>
            </a:r>
            <a:r>
              <a:rPr lang="en-US" dirty="0" smtClean="0">
                <a:hlinkClick r:id="rId8" tooltip="Corporate social responsibility"/>
              </a:rPr>
              <a:t>corporate social responsibility</a:t>
            </a:r>
            <a:r>
              <a:rPr lang="en-US" dirty="0" smtClean="0"/>
              <a:t> (CSR).</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t>Examples of a company's </a:t>
            </a:r>
            <a:r>
              <a:rPr lang="en-US" b="1" dirty="0" smtClean="0"/>
              <a:t>stakeholders</a:t>
            </a:r>
            <a:endParaRPr lang="en-US" dirty="0"/>
          </a:p>
        </p:txBody>
      </p:sp>
      <p:sp>
        <p:nvSpPr>
          <p:cNvPr id="3" name="Content Placeholder 2"/>
          <p:cNvSpPr>
            <a:spLocks noGrp="1"/>
          </p:cNvSpPr>
          <p:nvPr>
            <p:ph sz="quarter" idx="1"/>
          </p:nvPr>
        </p:nvSpPr>
        <p:spPr/>
        <p:txBody>
          <a:bodyPr/>
          <a:lstStyle/>
          <a:p>
            <a:endParaRPr lang="en-US" dirty="0"/>
          </a:p>
        </p:txBody>
      </p:sp>
      <p:pic>
        <p:nvPicPr>
          <p:cNvPr id="1026" name="Picture 2"/>
          <p:cNvPicPr>
            <a:picLocks noChangeAspect="1" noChangeArrowheads="1"/>
          </p:cNvPicPr>
          <p:nvPr/>
        </p:nvPicPr>
        <p:blipFill>
          <a:blip r:embed="rId2" cstate="print"/>
          <a:srcRect l="12299" t="39560" r="33821" b="28572"/>
          <a:stretch>
            <a:fillRect/>
          </a:stretch>
        </p:blipFill>
        <p:spPr bwMode="auto">
          <a:xfrm>
            <a:off x="76200" y="2057400"/>
            <a:ext cx="8702566" cy="2743200"/>
          </a:xfrm>
          <a:prstGeom prst="rect">
            <a:avLst/>
          </a:prstGeom>
          <a:noFill/>
          <a:ln w="9525">
            <a:noFill/>
            <a:miter lim="800000"/>
            <a:headEnd/>
            <a:tailEnd/>
          </a:ln>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Types of </a:t>
            </a:r>
            <a:r>
              <a:rPr lang="en-US" b="1" dirty="0" smtClean="0"/>
              <a:t>stakeholders</a:t>
            </a:r>
            <a:endParaRPr lang="en-US" dirty="0"/>
          </a:p>
        </p:txBody>
      </p:sp>
      <p:sp>
        <p:nvSpPr>
          <p:cNvPr id="3" name="Content Placeholder 2"/>
          <p:cNvSpPr>
            <a:spLocks noGrp="1"/>
          </p:cNvSpPr>
          <p:nvPr>
            <p:ph sz="quarter" idx="1"/>
          </p:nvPr>
        </p:nvSpPr>
        <p:spPr/>
        <p:txBody>
          <a:bodyPr>
            <a:normAutofit fontScale="70000" lnSpcReduction="20000"/>
          </a:bodyPr>
          <a:lstStyle/>
          <a:p>
            <a:r>
              <a:rPr lang="en-US" dirty="0" smtClean="0"/>
              <a:t>People who will be affected by an endeavor and can influence it but who are not directly involved with doing the work.</a:t>
            </a:r>
          </a:p>
          <a:p>
            <a:r>
              <a:rPr lang="en-US" dirty="0" smtClean="0"/>
              <a:t>In the </a:t>
            </a:r>
            <a:r>
              <a:rPr lang="en-US" dirty="0" smtClean="0">
                <a:hlinkClick r:id="rId2" tooltip="Private sector"/>
              </a:rPr>
              <a:t>private sector</a:t>
            </a:r>
            <a:r>
              <a:rPr lang="en-US" dirty="0" smtClean="0"/>
              <a:t>, people who are (or might be) affected by any action taken by an organization or group. Examples are parents, children, customers, owners, employees, associates, partners, contractors, and suppliers, people that are related or located nearby. Any group or individual who can affect or who is affected by achievement of a group's objectives.</a:t>
            </a:r>
          </a:p>
          <a:p>
            <a:r>
              <a:rPr lang="en-US" dirty="0" smtClean="0"/>
              <a:t>An individual or group with an interest in a group's or an organization's success in delivering intended results and in maintaining the viability of the group or the organization's product and/or service. Stakeholders influence programs, products, and services.</a:t>
            </a:r>
          </a:p>
          <a:p>
            <a:r>
              <a:rPr lang="en-US" dirty="0" smtClean="0"/>
              <a:t>Any organization, governmental entity, or individual that has a stake in or may be impacted by a given approach to environmental regulation, pollution prevention, energy conservation, etc.</a:t>
            </a:r>
          </a:p>
          <a:p>
            <a:r>
              <a:rPr lang="en-US" dirty="0" smtClean="0"/>
              <a:t>A participant in a community mobilization effort, representing a particular segment of society. School board members, environmental organizations, elected officials, chamber of commerce representatives, neighborhood advisory council members, and religious leaders are all examples of local stakeholders.</a:t>
            </a:r>
          </a:p>
          <a:p>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p:txBody>
          <a:bodyPr/>
          <a:lstStyle/>
          <a:p>
            <a:r>
              <a:rPr lang="en-US" b="1" dirty="0" smtClean="0"/>
              <a:t>Market (or Primary) Stakeholders</a:t>
            </a:r>
            <a:r>
              <a:rPr lang="en-US" dirty="0" smtClean="0"/>
              <a:t> - usually internal stakeholders, are those that engage in economic transactions with the business. (For example stockholders, customers, suppliers, creditors, and employees)</a:t>
            </a:r>
          </a:p>
          <a:p>
            <a:r>
              <a:rPr lang="en-US" b="1" dirty="0" smtClean="0"/>
              <a:t>Non-Market (or Secondary) Stakeholders</a:t>
            </a:r>
            <a:r>
              <a:rPr lang="en-US" dirty="0" smtClean="0"/>
              <a:t> - usually external stakeholders, are those who - although they do not engage in direct economic exchange with the business - are affected by or can affect its actions. (For example the general public, communities, activist groups, business support groups, and the media)</a:t>
            </a:r>
          </a:p>
          <a:p>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Company stakeholder mapping</a:t>
            </a:r>
            <a:br>
              <a:rPr lang="en-US" b="1" dirty="0" smtClean="0"/>
            </a:br>
            <a:endParaRPr lang="en-US" dirty="0"/>
          </a:p>
        </p:txBody>
      </p:sp>
      <p:sp>
        <p:nvSpPr>
          <p:cNvPr id="3" name="Content Placeholder 2"/>
          <p:cNvSpPr>
            <a:spLocks noGrp="1"/>
          </p:cNvSpPr>
          <p:nvPr>
            <p:ph sz="quarter" idx="1"/>
          </p:nvPr>
        </p:nvSpPr>
        <p:spPr/>
        <p:txBody>
          <a:bodyPr/>
          <a:lstStyle/>
          <a:p>
            <a:pPr>
              <a:buNone/>
            </a:pPr>
            <a:r>
              <a:rPr lang="en-US" dirty="0" smtClean="0"/>
              <a:t>A </a:t>
            </a:r>
            <a:r>
              <a:rPr lang="en-US" dirty="0" smtClean="0"/>
              <a:t>narrow mapping of a company's stakeholders might identify the following stakeholders:</a:t>
            </a:r>
          </a:p>
          <a:p>
            <a:r>
              <a:rPr lang="en-US" dirty="0" smtClean="0">
                <a:hlinkClick r:id="rId2" tooltip="Employees"/>
              </a:rPr>
              <a:t>Employees</a:t>
            </a:r>
            <a:endParaRPr lang="en-US" dirty="0" smtClean="0"/>
          </a:p>
          <a:p>
            <a:r>
              <a:rPr lang="en-US" dirty="0" smtClean="0">
                <a:hlinkClick r:id="rId3" tooltip="Community"/>
              </a:rPr>
              <a:t>Communities</a:t>
            </a:r>
            <a:endParaRPr lang="en-US" dirty="0" smtClean="0"/>
          </a:p>
          <a:p>
            <a:r>
              <a:rPr lang="en-US" dirty="0" smtClean="0">
                <a:hlinkClick r:id="rId4" tooltip="Shareholders"/>
              </a:rPr>
              <a:t>Shareholders</a:t>
            </a:r>
            <a:endParaRPr lang="en-US" dirty="0" smtClean="0"/>
          </a:p>
          <a:p>
            <a:r>
              <a:rPr lang="en-US" dirty="0" smtClean="0">
                <a:hlinkClick r:id="rId5" tooltip="Creditors"/>
              </a:rPr>
              <a:t>Creditors</a:t>
            </a:r>
            <a:endParaRPr lang="en-US" dirty="0" smtClean="0"/>
          </a:p>
          <a:p>
            <a:r>
              <a:rPr lang="en-US" dirty="0" smtClean="0">
                <a:hlinkClick r:id="rId6" tooltip="Investors"/>
              </a:rPr>
              <a:t>Investors</a:t>
            </a:r>
            <a:endParaRPr lang="en-US" dirty="0" smtClean="0"/>
          </a:p>
          <a:p>
            <a:r>
              <a:rPr lang="en-US" dirty="0" smtClean="0">
                <a:hlinkClick r:id="rId7" tooltip="Government"/>
              </a:rPr>
              <a:t>Government</a:t>
            </a:r>
            <a:endParaRPr lang="en-US" dirty="0" smtClean="0"/>
          </a:p>
          <a:p>
            <a:r>
              <a:rPr lang="en-US" dirty="0" smtClean="0">
                <a:hlinkClick r:id="rId8" tooltip="Customers"/>
              </a:rPr>
              <a:t>Customers</a:t>
            </a:r>
            <a:endParaRPr lang="en-US" dirty="0" smtClean="0"/>
          </a:p>
          <a:p>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A broader mapping of a company's stakeholders may also include:</a:t>
            </a:r>
            <a:br>
              <a:rPr lang="en-US" dirty="0" smtClean="0"/>
            </a:br>
            <a:endParaRPr lang="en-US" dirty="0"/>
          </a:p>
        </p:txBody>
      </p:sp>
      <p:sp>
        <p:nvSpPr>
          <p:cNvPr id="3" name="Content Placeholder 2"/>
          <p:cNvSpPr>
            <a:spLocks noGrp="1"/>
          </p:cNvSpPr>
          <p:nvPr>
            <p:ph sz="quarter" idx="1"/>
          </p:nvPr>
        </p:nvSpPr>
        <p:spPr/>
        <p:txBody>
          <a:bodyPr>
            <a:normAutofit fontScale="55000" lnSpcReduction="20000"/>
          </a:bodyPr>
          <a:lstStyle/>
          <a:p>
            <a:r>
              <a:rPr lang="en-US" dirty="0" smtClean="0">
                <a:hlinkClick r:id="rId2" tooltip="Distributor (business)"/>
              </a:rPr>
              <a:t>Suppliers</a:t>
            </a:r>
            <a:endParaRPr lang="en-US" dirty="0" smtClean="0"/>
          </a:p>
          <a:p>
            <a:r>
              <a:rPr lang="en-US" dirty="0" smtClean="0">
                <a:hlinkClick r:id="rId3" tooltip="Labor union"/>
              </a:rPr>
              <a:t>Labor unions</a:t>
            </a:r>
            <a:endParaRPr lang="en-US" dirty="0" smtClean="0"/>
          </a:p>
          <a:p>
            <a:r>
              <a:rPr lang="en-US" dirty="0" smtClean="0"/>
              <a:t>Government regulatory agencies</a:t>
            </a:r>
          </a:p>
          <a:p>
            <a:r>
              <a:rPr lang="en-US" dirty="0" smtClean="0"/>
              <a:t>Government legislative bodies</a:t>
            </a:r>
          </a:p>
          <a:p>
            <a:r>
              <a:rPr lang="en-US" dirty="0" smtClean="0"/>
              <a:t>Government tax-collecting agencies</a:t>
            </a:r>
          </a:p>
          <a:p>
            <a:r>
              <a:rPr lang="en-US" dirty="0" smtClean="0">
                <a:hlinkClick r:id="rId4" tooltip="Industry trade group"/>
              </a:rPr>
              <a:t>Industry trade groups</a:t>
            </a:r>
            <a:endParaRPr lang="en-US" dirty="0" smtClean="0"/>
          </a:p>
          <a:p>
            <a:r>
              <a:rPr lang="en-US" dirty="0" smtClean="0">
                <a:hlinkClick r:id="rId5" tooltip="Professional association"/>
              </a:rPr>
              <a:t>Professional associations</a:t>
            </a:r>
            <a:endParaRPr lang="en-US" dirty="0" smtClean="0"/>
          </a:p>
          <a:p>
            <a:r>
              <a:rPr lang="en-US" dirty="0" smtClean="0">
                <a:hlinkClick r:id="rId6" tooltip="NGO"/>
              </a:rPr>
              <a:t>NGOs</a:t>
            </a:r>
            <a:r>
              <a:rPr lang="en-US" dirty="0" smtClean="0"/>
              <a:t> and other </a:t>
            </a:r>
            <a:r>
              <a:rPr lang="en-US" dirty="0" smtClean="0">
                <a:hlinkClick r:id="rId7" tooltip="Advocacy group"/>
              </a:rPr>
              <a:t>advocacy groups</a:t>
            </a:r>
            <a:endParaRPr lang="en-US" dirty="0" smtClean="0"/>
          </a:p>
          <a:p>
            <a:r>
              <a:rPr lang="en-US" dirty="0" smtClean="0"/>
              <a:t>Prospective employees</a:t>
            </a:r>
          </a:p>
          <a:p>
            <a:r>
              <a:rPr lang="en-US" dirty="0" smtClean="0"/>
              <a:t>Prospective customers</a:t>
            </a:r>
          </a:p>
          <a:p>
            <a:r>
              <a:rPr lang="en-US" dirty="0" smtClean="0">
                <a:hlinkClick r:id="rId8" tooltip="Local communities"/>
              </a:rPr>
              <a:t>Local communities</a:t>
            </a:r>
            <a:endParaRPr lang="en-US" dirty="0" smtClean="0"/>
          </a:p>
          <a:p>
            <a:r>
              <a:rPr lang="en-US" dirty="0" smtClean="0"/>
              <a:t>National communities</a:t>
            </a:r>
          </a:p>
          <a:p>
            <a:r>
              <a:rPr lang="en-US" dirty="0" smtClean="0"/>
              <a:t>Public at Large (Global Community)</a:t>
            </a:r>
          </a:p>
          <a:p>
            <a:r>
              <a:rPr lang="en-US" dirty="0" smtClean="0">
                <a:hlinkClick r:id="rId9" tooltip="Competitors"/>
              </a:rPr>
              <a:t>Competitors</a:t>
            </a:r>
            <a:endParaRPr lang="en-US" dirty="0" smtClean="0"/>
          </a:p>
          <a:p>
            <a:r>
              <a:rPr lang="en-US" dirty="0" smtClean="0">
                <a:hlinkClick r:id="rId10" tooltip="School"/>
              </a:rPr>
              <a:t>Schools</a:t>
            </a:r>
            <a:endParaRPr lang="en-US" dirty="0" smtClean="0"/>
          </a:p>
          <a:p>
            <a:r>
              <a:rPr lang="en-US" dirty="0" smtClean="0"/>
              <a:t>Future generations</a:t>
            </a:r>
          </a:p>
          <a:p>
            <a:r>
              <a:rPr lang="en-US" dirty="0" smtClean="0"/>
              <a:t>Analysts and Media</a:t>
            </a:r>
          </a:p>
          <a:p>
            <a:r>
              <a:rPr lang="en-US" dirty="0" smtClean="0"/>
              <a:t>Alumni (Ex-employees)</a:t>
            </a:r>
          </a:p>
          <a:p>
            <a:r>
              <a:rPr lang="en-US" dirty="0" smtClean="0"/>
              <a:t>Research centers</a:t>
            </a:r>
          </a:p>
          <a:p>
            <a:r>
              <a:rPr lang="en-US" dirty="0" smtClean="0"/>
              <a:t>Each Person</a:t>
            </a:r>
          </a:p>
          <a:p>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In management</a:t>
            </a:r>
            <a:br>
              <a:rPr lang="en-US" b="1" dirty="0" smtClean="0"/>
            </a:br>
            <a:endParaRPr lang="en-US" dirty="0"/>
          </a:p>
        </p:txBody>
      </p:sp>
      <p:sp>
        <p:nvSpPr>
          <p:cNvPr id="3" name="Content Placeholder 2"/>
          <p:cNvSpPr>
            <a:spLocks noGrp="1"/>
          </p:cNvSpPr>
          <p:nvPr>
            <p:ph sz="quarter" idx="1"/>
          </p:nvPr>
        </p:nvSpPr>
        <p:spPr/>
        <p:txBody>
          <a:bodyPr>
            <a:normAutofit fontScale="85000" lnSpcReduction="20000"/>
          </a:bodyPr>
          <a:lstStyle/>
          <a:p>
            <a:r>
              <a:rPr lang="en-US" dirty="0" smtClean="0"/>
              <a:t>In the last decades of the 20th century, the word "stakeholder" has become more commonly used to mean a person or organization that has a legitimate interest in a project or entity. In discussing the decision-making process for institutions—including large business </a:t>
            </a:r>
            <a:r>
              <a:rPr lang="en-US" dirty="0" smtClean="0">
                <a:hlinkClick r:id="rId2" tooltip="Corporation"/>
              </a:rPr>
              <a:t>corporations</a:t>
            </a:r>
            <a:r>
              <a:rPr lang="en-US" dirty="0" smtClean="0"/>
              <a:t>, </a:t>
            </a:r>
            <a:r>
              <a:rPr lang="en-US" dirty="0" smtClean="0">
                <a:hlinkClick r:id="rId3" tooltip="Government agency"/>
              </a:rPr>
              <a:t>government agencies</a:t>
            </a:r>
            <a:r>
              <a:rPr lang="en-US" dirty="0" smtClean="0"/>
              <a:t>, and </a:t>
            </a:r>
            <a:r>
              <a:rPr lang="en-US" dirty="0" smtClean="0">
                <a:hlinkClick r:id="rId4" tooltip="Non-profit organization"/>
              </a:rPr>
              <a:t>non-profit organizations</a:t>
            </a:r>
            <a:r>
              <a:rPr lang="en-US" dirty="0" smtClean="0"/>
              <a:t> -- the concept has been broadened to include everyone with an interest (or "stake") in what the entity does. This includes not only its vendors, </a:t>
            </a:r>
            <a:r>
              <a:rPr lang="en-US" dirty="0" smtClean="0">
                <a:hlinkClick r:id="rId5" tooltip="Employment"/>
              </a:rPr>
              <a:t>employees</a:t>
            </a:r>
            <a:r>
              <a:rPr lang="en-US" dirty="0" smtClean="0"/>
              <a:t>, and </a:t>
            </a:r>
            <a:r>
              <a:rPr lang="en-US" dirty="0" smtClean="0">
                <a:hlinkClick r:id="rId6" tooltip="Customer"/>
              </a:rPr>
              <a:t>customers</a:t>
            </a:r>
            <a:r>
              <a:rPr lang="en-US" dirty="0" smtClean="0"/>
              <a:t>, but even members of a community where its offices or factory may affect the local economy or environment. In this context, "stakeholder" includes not only the directors or trustees on its governing board (who are stakeholders in the traditional sense of the word) but also all persons who "paid in" the figurative stake and the persons to whom it may be "paid out" (in the sense of a "payoff" in </a:t>
            </a:r>
            <a:r>
              <a:rPr lang="en-US" dirty="0" smtClean="0">
                <a:hlinkClick r:id="rId7" tooltip="Game theory"/>
              </a:rPr>
              <a:t>game theory</a:t>
            </a:r>
            <a:r>
              <a:rPr lang="en-US" dirty="0" smtClean="0"/>
              <a:t>, meaning the outcome of the transaction).</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7467600" cy="1143000"/>
          </a:xfrm>
        </p:spPr>
        <p:txBody>
          <a:bodyPr/>
          <a:lstStyle/>
          <a:p>
            <a:r>
              <a:rPr lang="en-US" b="1" dirty="0" smtClean="0"/>
              <a:t>In corporate </a:t>
            </a:r>
            <a:r>
              <a:rPr lang="en-US" b="1" dirty="0" smtClean="0"/>
              <a:t>responsibility</a:t>
            </a:r>
            <a:endParaRPr lang="en-US" dirty="0"/>
          </a:p>
        </p:txBody>
      </p:sp>
      <p:sp>
        <p:nvSpPr>
          <p:cNvPr id="3" name="Content Placeholder 2"/>
          <p:cNvSpPr>
            <a:spLocks noGrp="1"/>
          </p:cNvSpPr>
          <p:nvPr>
            <p:ph sz="quarter" idx="1"/>
          </p:nvPr>
        </p:nvSpPr>
        <p:spPr>
          <a:xfrm>
            <a:off x="228600" y="868362"/>
            <a:ext cx="8305800" cy="4873752"/>
          </a:xfrm>
        </p:spPr>
        <p:txBody>
          <a:bodyPr>
            <a:noAutofit/>
          </a:bodyPr>
          <a:lstStyle/>
          <a:p>
            <a:pPr>
              <a:buNone/>
            </a:pPr>
            <a:r>
              <a:rPr lang="en-US" sz="1800" dirty="0" smtClean="0"/>
              <a:t>In the field of </a:t>
            </a:r>
            <a:r>
              <a:rPr lang="en-US" sz="1800" dirty="0" smtClean="0">
                <a:hlinkClick r:id="rId2" tooltip="Corporate governance"/>
              </a:rPr>
              <a:t>corporate governance</a:t>
            </a:r>
            <a:r>
              <a:rPr lang="en-US" sz="1800" dirty="0" smtClean="0"/>
              <a:t> and </a:t>
            </a:r>
            <a:r>
              <a:rPr lang="en-US" sz="1800" dirty="0" smtClean="0">
                <a:hlinkClick r:id="rId3" tooltip="Corporate responsibility"/>
              </a:rPr>
              <a:t>corporate responsibility</a:t>
            </a:r>
            <a:r>
              <a:rPr lang="en-US" sz="1800" dirty="0" smtClean="0"/>
              <a:t>, a major debate is ongoing about whether the firm or company should be managed for stakeholders, stockholders (</a:t>
            </a:r>
            <a:r>
              <a:rPr lang="en-US" sz="1800" dirty="0" smtClean="0">
                <a:hlinkClick r:id="rId4" tooltip="Shareholders"/>
              </a:rPr>
              <a:t>shareholders</a:t>
            </a:r>
            <a:r>
              <a:rPr lang="en-US" sz="1800" dirty="0" smtClean="0"/>
              <a:t>), </a:t>
            </a:r>
            <a:r>
              <a:rPr lang="en-US" sz="1800" dirty="0" err="1" smtClean="0"/>
              <a:t>or</a:t>
            </a:r>
            <a:r>
              <a:rPr lang="en-US" sz="1800" dirty="0" err="1" smtClean="0">
                <a:hlinkClick r:id="rId5" tooltip="Customers"/>
              </a:rPr>
              <a:t>customers</a:t>
            </a:r>
            <a:r>
              <a:rPr lang="en-US" sz="1800" dirty="0" smtClean="0"/>
              <a:t>. Proponents in </a:t>
            </a:r>
            <a:r>
              <a:rPr lang="en-US" sz="1800" dirty="0" err="1" smtClean="0"/>
              <a:t>favour</a:t>
            </a:r>
            <a:r>
              <a:rPr lang="en-US" sz="1800" dirty="0" smtClean="0"/>
              <a:t> of stakeholders may base their arguments on the following four key assertions:</a:t>
            </a:r>
          </a:p>
          <a:p>
            <a:pPr marL="457200" indent="-457200">
              <a:buFont typeface="+mj-lt"/>
              <a:buAutoNum type="arabicPeriod"/>
            </a:pPr>
            <a:r>
              <a:rPr lang="en-US" sz="1800" dirty="0" smtClean="0">
                <a:hlinkClick r:id="rId6" tooltip="Value (economics)"/>
              </a:rPr>
              <a:t>Value</a:t>
            </a:r>
            <a:r>
              <a:rPr lang="en-US" sz="1800" dirty="0" smtClean="0"/>
              <a:t> can best be created by trying to maximize joint outcomes. For example, according to this thinking, programs that satisfy both employees' </a:t>
            </a:r>
            <a:r>
              <a:rPr lang="en-US" sz="1800" dirty="0" smtClean="0">
                <a:hlinkClick r:id="rId7" tooltip="Need"/>
              </a:rPr>
              <a:t>needs</a:t>
            </a:r>
            <a:r>
              <a:rPr lang="en-US" sz="1800" dirty="0" smtClean="0"/>
              <a:t> and stockholders' </a:t>
            </a:r>
            <a:r>
              <a:rPr lang="en-US" sz="1800" dirty="0" smtClean="0">
                <a:hlinkClick r:id="rId8" tooltip="Want"/>
              </a:rPr>
              <a:t>wants</a:t>
            </a:r>
            <a:r>
              <a:rPr lang="en-US" sz="1800" dirty="0" smtClean="0"/>
              <a:t> are doubly valuable because they address two legitimate sets of stakeholders at the same time. There is even evidence that the combined effects of such a policy are not only additive but even multiplicative. For instance, by simultaneously addressing customer wishes in addition to employee and stockholder interests, both of the latter two groups also benefit from increased sales.</a:t>
            </a:r>
          </a:p>
          <a:p>
            <a:pPr marL="457200" indent="-457200">
              <a:buFont typeface="+mj-lt"/>
              <a:buAutoNum type="arabicPeriod"/>
            </a:pPr>
            <a:r>
              <a:rPr lang="en-US" sz="1800" dirty="0" smtClean="0"/>
              <a:t>Supporters </a:t>
            </a:r>
            <a:r>
              <a:rPr lang="en-US" sz="1800" dirty="0" smtClean="0"/>
              <a:t>also take issue with the preeminent role given to stockholders by many business thinkers, especially in the past. The argument is that debt holders, employees, and suppliers also make contributions and take risks in creating a successful firm</a:t>
            </a:r>
            <a:r>
              <a:rPr lang="en-US" sz="1800" dirty="0" smtClean="0"/>
              <a:t>.</a:t>
            </a:r>
            <a:endParaRPr lang="en-US" sz="1800" dirty="0" smtClean="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el">
  <a:themeElements>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Oriel">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riel">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94</TotalTime>
  <Words>678</Words>
  <Application>Microsoft Office PowerPoint</Application>
  <PresentationFormat>On-screen Show (4:3)</PresentationFormat>
  <Paragraphs>99</Paragraphs>
  <Slides>19</Slides>
  <Notes>1</Notes>
  <HiddenSlides>0</HiddenSlides>
  <MMClips>0</MMClips>
  <ScaleCrop>false</ScaleCrop>
  <HeadingPairs>
    <vt:vector size="4" baseType="variant">
      <vt:variant>
        <vt:lpstr>Theme</vt:lpstr>
      </vt:variant>
      <vt:variant>
        <vt:i4>1</vt:i4>
      </vt:variant>
      <vt:variant>
        <vt:lpstr>Slide Titles</vt:lpstr>
      </vt:variant>
      <vt:variant>
        <vt:i4>19</vt:i4>
      </vt:variant>
    </vt:vector>
  </HeadingPairs>
  <TitlesOfParts>
    <vt:vector size="20" baseType="lpstr">
      <vt:lpstr>Oriel</vt:lpstr>
      <vt:lpstr>Strategic Human Resources Management  Stakeholder  Characteristics</vt:lpstr>
      <vt:lpstr>Slide 2</vt:lpstr>
      <vt:lpstr>Examples of a company's stakeholders</vt:lpstr>
      <vt:lpstr>Types of stakeholders</vt:lpstr>
      <vt:lpstr>Slide 5</vt:lpstr>
      <vt:lpstr>Company stakeholder mapping </vt:lpstr>
      <vt:lpstr>A broader mapping of a company's stakeholders may also include: </vt:lpstr>
      <vt:lpstr>In management </vt:lpstr>
      <vt:lpstr>In corporate responsibility</vt:lpstr>
      <vt:lpstr>In corporate responsibility</vt:lpstr>
      <vt:lpstr>Stakeholder management </vt:lpstr>
      <vt:lpstr>Slide 12</vt:lpstr>
      <vt:lpstr>Stakeholder agreements</vt:lpstr>
      <vt:lpstr>Stakeholder analysis</vt:lpstr>
      <vt:lpstr>Slide 15</vt:lpstr>
      <vt:lpstr>Methods of Stakeholder Mapping </vt:lpstr>
      <vt:lpstr>Slide 17</vt:lpstr>
      <vt:lpstr>Slide 18</vt:lpstr>
      <vt:lpstr>Benefits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Strategic Human Resources Management   COMPETITIVE ADVANTAGE</dc:title>
  <dc:creator>user</dc:creator>
  <cp:lastModifiedBy>user</cp:lastModifiedBy>
  <cp:revision>66</cp:revision>
  <dcterms:created xsi:type="dcterms:W3CDTF">2012-02-15T10:15:30Z</dcterms:created>
  <dcterms:modified xsi:type="dcterms:W3CDTF">2012-02-17T09:12:01Z</dcterms:modified>
</cp:coreProperties>
</file>