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4" r:id="rId1"/>
  </p:sldMasterIdLst>
  <p:notesMasterIdLst>
    <p:notesMasterId r:id="rId17"/>
  </p:notesMasterIdLst>
  <p:sldIdLst>
    <p:sldId id="256" r:id="rId2"/>
    <p:sldId id="257" r:id="rId3"/>
    <p:sldId id="258" r:id="rId4"/>
    <p:sldId id="260" r:id="rId5"/>
    <p:sldId id="261" r:id="rId6"/>
    <p:sldId id="266" r:id="rId7"/>
    <p:sldId id="267" r:id="rId8"/>
    <p:sldId id="268" r:id="rId9"/>
    <p:sldId id="269" r:id="rId10"/>
    <p:sldId id="270" r:id="rId11"/>
    <p:sldId id="262" r:id="rId12"/>
    <p:sldId id="263" r:id="rId13"/>
    <p:sldId id="264" r:id="rId14"/>
    <p:sldId id="265" r:id="rId15"/>
    <p:sldId id="25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zhim ibrahim" initials="ai" lastIdx="1" clrIdx="0">
    <p:extLst>
      <p:ext uri="{19B8F6BF-5375-455C-9EA6-DF929625EA0E}">
        <p15:presenceInfo xmlns:p15="http://schemas.microsoft.com/office/powerpoint/2012/main" userId="423ce09897ccf7a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9587" autoAdjust="0"/>
  </p:normalViewPr>
  <p:slideViewPr>
    <p:cSldViewPr snapToGrid="0">
      <p:cViewPr varScale="1">
        <p:scale>
          <a:sx n="67" d="100"/>
          <a:sy n="67" d="100"/>
        </p:scale>
        <p:origin x="150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4488D7-4F0B-4974-86AA-32987015B3F5}" type="datetimeFigureOut">
              <a:rPr lang="en-GB" smtClean="0"/>
              <a:t>28/10/2015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920EB8-33C9-4995-A892-031B1C0C95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725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Sebuah</a:t>
            </a:r>
            <a:r>
              <a:rPr lang="en-GB" dirty="0" smtClean="0"/>
              <a:t> </a:t>
            </a:r>
            <a:r>
              <a:rPr lang="en-GB" dirty="0" err="1" smtClean="0"/>
              <a:t>antarmuka</a:t>
            </a:r>
            <a:r>
              <a:rPr lang="en-GB" dirty="0" smtClean="0"/>
              <a:t> </a:t>
            </a:r>
            <a:r>
              <a:rPr lang="en-GB" dirty="0" err="1" smtClean="0"/>
              <a:t>pengguna</a:t>
            </a:r>
            <a:r>
              <a:rPr lang="en-GB" dirty="0" smtClean="0"/>
              <a:t> DSS </a:t>
            </a:r>
            <a:r>
              <a:rPr lang="en-GB" dirty="0" err="1" smtClean="0"/>
              <a:t>dapat</a:t>
            </a:r>
            <a:r>
              <a:rPr lang="en-GB" dirty="0" smtClean="0"/>
              <a:t> </a:t>
            </a:r>
            <a:r>
              <a:rPr lang="en-GB" dirty="0" err="1" smtClean="0"/>
              <a:t>diakses</a:t>
            </a:r>
            <a:r>
              <a:rPr lang="en-GB" dirty="0" smtClean="0"/>
              <a:t> </a:t>
            </a:r>
            <a:r>
              <a:rPr lang="en-GB" dirty="0" err="1" smtClean="0"/>
              <a:t>dari</a:t>
            </a:r>
            <a:r>
              <a:rPr lang="en-GB" dirty="0" smtClean="0"/>
              <a:t> </a:t>
            </a:r>
            <a:r>
              <a:rPr lang="en-GB" dirty="0" err="1" smtClean="0"/>
              <a:t>telepon</a:t>
            </a:r>
            <a:r>
              <a:rPr lang="en-GB" dirty="0" smtClean="0"/>
              <a:t> </a:t>
            </a:r>
            <a:r>
              <a:rPr lang="en-GB" dirty="0" err="1" smtClean="0"/>
              <a:t>seluler</a:t>
            </a:r>
            <a:r>
              <a:rPr lang="en-GB" dirty="0" smtClean="0"/>
              <a:t> </a:t>
            </a:r>
            <a:r>
              <a:rPr lang="en-GB" dirty="0" err="1" smtClean="0"/>
              <a:t>melalui</a:t>
            </a:r>
            <a:r>
              <a:rPr lang="en-GB" dirty="0" smtClean="0"/>
              <a:t> </a:t>
            </a:r>
            <a:r>
              <a:rPr lang="en-GB" dirty="0" err="1" smtClean="0"/>
              <a:t>suara</a:t>
            </a:r>
            <a:r>
              <a:rPr lang="en-GB" dirty="0" smtClean="0"/>
              <a:t> </a:t>
            </a:r>
            <a:r>
              <a:rPr lang="en-GB" dirty="0" err="1" smtClean="0"/>
              <a:t>atau</a:t>
            </a:r>
            <a:r>
              <a:rPr lang="en-GB" dirty="0" smtClean="0"/>
              <a:t> panel display. </a:t>
            </a:r>
            <a:r>
              <a:rPr lang="en-GB" dirty="0" err="1" smtClean="0"/>
              <a:t>Baru</a:t>
            </a:r>
            <a:r>
              <a:rPr lang="en-GB" dirty="0" smtClean="0"/>
              <a:t>, DSS </a:t>
            </a:r>
            <a:r>
              <a:rPr lang="en-GB" dirty="0" err="1" smtClean="0"/>
              <a:t>ponsel</a:t>
            </a:r>
            <a:r>
              <a:rPr lang="en-GB" dirty="0" smtClean="0"/>
              <a:t> </a:t>
            </a:r>
            <a:r>
              <a:rPr lang="en-GB" dirty="0" err="1" smtClean="0"/>
              <a:t>sedang</a:t>
            </a:r>
            <a:r>
              <a:rPr lang="en-GB" dirty="0" smtClean="0"/>
              <a:t> </a:t>
            </a:r>
            <a:r>
              <a:rPr lang="en-GB" dirty="0" err="1" smtClean="0"/>
              <a:t>digunakan</a:t>
            </a:r>
            <a:r>
              <a:rPr lang="en-GB" dirty="0" smtClean="0"/>
              <a:t> </a:t>
            </a:r>
            <a:r>
              <a:rPr lang="en-GB" dirty="0" err="1" smtClean="0"/>
              <a:t>langsung</a:t>
            </a:r>
            <a:r>
              <a:rPr lang="en-GB" dirty="0" smtClean="0"/>
              <a:t> </a:t>
            </a:r>
            <a:r>
              <a:rPr lang="en-GB" dirty="0" err="1" smtClean="0"/>
              <a:t>pada</a:t>
            </a:r>
            <a:r>
              <a:rPr lang="en-GB" dirty="0" smtClean="0"/>
              <a:t> personal digital assistant (PDA) yang </a:t>
            </a:r>
            <a:r>
              <a:rPr lang="en-GB" dirty="0" err="1" smtClean="0"/>
              <a:t>memiliki</a:t>
            </a:r>
            <a:r>
              <a:rPr lang="en-GB" dirty="0" smtClean="0"/>
              <a:t> </a:t>
            </a:r>
            <a:r>
              <a:rPr lang="en-GB" dirty="0" err="1" smtClean="0"/>
              <a:t>memori</a:t>
            </a:r>
            <a:r>
              <a:rPr lang="en-GB" dirty="0" smtClean="0"/>
              <a:t> yang </a:t>
            </a:r>
            <a:r>
              <a:rPr lang="en-GB" dirty="0" err="1" smtClean="0"/>
              <a:t>besar</a:t>
            </a:r>
            <a:r>
              <a:rPr lang="en-GB" dirty="0" smtClean="0"/>
              <a:t>, </a:t>
            </a:r>
            <a:r>
              <a:rPr lang="en-GB" dirty="0" err="1" smtClean="0"/>
              <a:t>tampilan</a:t>
            </a:r>
            <a:r>
              <a:rPr lang="en-GB" dirty="0" smtClean="0"/>
              <a:t> </a:t>
            </a:r>
            <a:r>
              <a:rPr lang="en-GB" dirty="0" err="1" smtClean="0"/>
              <a:t>grafis</a:t>
            </a:r>
            <a:r>
              <a:rPr lang="en-GB" dirty="0" smtClean="0"/>
              <a:t> </a:t>
            </a:r>
            <a:r>
              <a:rPr lang="en-GB" dirty="0" err="1" smtClean="0"/>
              <a:t>berkualitas</a:t>
            </a:r>
            <a:r>
              <a:rPr lang="en-GB" dirty="0" smtClean="0"/>
              <a:t>, </a:t>
            </a:r>
            <a:r>
              <a:rPr lang="en-GB" dirty="0" err="1" smtClean="0"/>
              <a:t>dan</a:t>
            </a:r>
            <a:r>
              <a:rPr lang="en-GB" dirty="0" smtClean="0"/>
              <a:t> link wireless </a:t>
            </a:r>
            <a:r>
              <a:rPr lang="en-GB" dirty="0" err="1" smtClean="0"/>
              <a:t>melalui</a:t>
            </a:r>
            <a:r>
              <a:rPr lang="en-GB" dirty="0" smtClean="0"/>
              <a:t> built-in </a:t>
            </a:r>
            <a:r>
              <a:rPr lang="en-GB" dirty="0" err="1" smtClean="0"/>
              <a:t>telepon</a:t>
            </a:r>
            <a:r>
              <a:rPr lang="en-GB" dirty="0" smtClean="0"/>
              <a:t> </a:t>
            </a:r>
            <a:r>
              <a:rPr lang="en-GB" dirty="0" err="1" smtClean="0"/>
              <a:t>seluler</a:t>
            </a:r>
            <a:r>
              <a:rPr lang="en-GB" dirty="0" smtClean="0"/>
              <a:t> </a:t>
            </a:r>
            <a:r>
              <a:rPr lang="en-GB" dirty="0" err="1" smtClean="0"/>
              <a:t>atau</a:t>
            </a:r>
            <a:r>
              <a:rPr lang="en-GB" dirty="0" smtClean="0"/>
              <a:t> </a:t>
            </a:r>
            <a:r>
              <a:rPr lang="en-GB" dirty="0" err="1" smtClean="0"/>
              <a:t>koneksi</a:t>
            </a:r>
            <a:r>
              <a:rPr lang="en-GB" dirty="0" smtClean="0"/>
              <a:t> Internet </a:t>
            </a:r>
            <a:r>
              <a:rPr lang="en-GB" dirty="0" err="1" smtClean="0"/>
              <a:t>langsung</a:t>
            </a:r>
            <a:r>
              <a:rPr lang="en-GB" dirty="0" smtClean="0"/>
              <a:t>. PDA </a:t>
            </a:r>
            <a:r>
              <a:rPr lang="en-GB" dirty="0" err="1" smtClean="0"/>
              <a:t>dapat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mudah</a:t>
            </a:r>
            <a:r>
              <a:rPr lang="en-GB" dirty="0" smtClean="0"/>
              <a:t> </a:t>
            </a:r>
            <a:r>
              <a:rPr lang="en-GB" dirty="0" err="1" smtClean="0"/>
              <a:t>mengenali</a:t>
            </a:r>
            <a:r>
              <a:rPr lang="en-GB" dirty="0" smtClean="0"/>
              <a:t> </a:t>
            </a:r>
            <a:r>
              <a:rPr lang="en-GB" dirty="0" err="1" smtClean="0"/>
              <a:t>bentuk</a:t>
            </a:r>
            <a:r>
              <a:rPr lang="en-GB" dirty="0" smtClean="0"/>
              <a:t> </a:t>
            </a:r>
            <a:r>
              <a:rPr lang="en-GB" dirty="0" err="1" smtClean="0"/>
              <a:t>modifikasi</a:t>
            </a:r>
            <a:r>
              <a:rPr lang="en-GB" dirty="0" smtClean="0"/>
              <a:t> </a:t>
            </a:r>
            <a:r>
              <a:rPr lang="en-GB" dirty="0" err="1" smtClean="0"/>
              <a:t>dari</a:t>
            </a:r>
            <a:r>
              <a:rPr lang="en-GB" dirty="0" smtClean="0"/>
              <a:t> </a:t>
            </a:r>
            <a:r>
              <a:rPr lang="en-GB" dirty="0" err="1" smtClean="0"/>
              <a:t>tulisan</a:t>
            </a:r>
            <a:r>
              <a:rPr lang="en-GB" dirty="0" smtClean="0"/>
              <a:t> </a:t>
            </a:r>
            <a:r>
              <a:rPr lang="en-GB" dirty="0" err="1" smtClean="0"/>
              <a:t>tangan</a:t>
            </a:r>
            <a:r>
              <a:rPr lang="en-GB" dirty="0" smtClean="0"/>
              <a:t> (</a:t>
            </a:r>
            <a:r>
              <a:rPr lang="en-GB" dirty="0" err="1" smtClean="0"/>
              <a:t>misalnya</a:t>
            </a:r>
            <a:r>
              <a:rPr lang="en-GB" dirty="0" smtClean="0"/>
              <a:t>, Graffiti </a:t>
            </a:r>
            <a:r>
              <a:rPr lang="en-GB" dirty="0" err="1" smtClean="0"/>
              <a:t>untuk</a:t>
            </a:r>
            <a:r>
              <a:rPr lang="en-GB" dirty="0" smtClean="0"/>
              <a:t> Palm Pilot, palm.com). </a:t>
            </a:r>
            <a:r>
              <a:rPr lang="en-GB" dirty="0" err="1" smtClean="0"/>
              <a:t>Kemajuan</a:t>
            </a:r>
            <a:r>
              <a:rPr lang="en-GB" dirty="0" smtClean="0"/>
              <a:t> </a:t>
            </a:r>
            <a:r>
              <a:rPr lang="en-GB" dirty="0" err="1" smtClean="0"/>
              <a:t>teknologi</a:t>
            </a:r>
            <a:r>
              <a:rPr lang="en-GB" dirty="0" smtClean="0"/>
              <a:t> </a:t>
            </a:r>
            <a:r>
              <a:rPr lang="en-GB" dirty="0" err="1" smtClean="0"/>
              <a:t>pengenalan</a:t>
            </a:r>
            <a:r>
              <a:rPr lang="en-GB" dirty="0" smtClean="0"/>
              <a:t> </a:t>
            </a:r>
            <a:r>
              <a:rPr lang="en-GB" dirty="0" err="1" smtClean="0"/>
              <a:t>suara</a:t>
            </a:r>
            <a:r>
              <a:rPr lang="en-GB" dirty="0" smtClean="0"/>
              <a:t> </a:t>
            </a:r>
            <a:r>
              <a:rPr lang="en-GB" dirty="0" err="1" smtClean="0"/>
              <a:t>menciptakan</a:t>
            </a:r>
            <a:r>
              <a:rPr lang="en-GB" dirty="0" smtClean="0"/>
              <a:t> </a:t>
            </a:r>
            <a:r>
              <a:rPr lang="en-GB" dirty="0" err="1" smtClean="0"/>
              <a:t>peluang</a:t>
            </a:r>
            <a:r>
              <a:rPr lang="en-GB" dirty="0" smtClean="0"/>
              <a:t> DSS </a:t>
            </a:r>
            <a:r>
              <a:rPr lang="en-GB" dirty="0" err="1" smtClean="0"/>
              <a:t>antarmuka</a:t>
            </a:r>
            <a:r>
              <a:rPr lang="en-GB" dirty="0" smtClean="0"/>
              <a:t> (</a:t>
            </a:r>
            <a:r>
              <a:rPr lang="en-GB" dirty="0" err="1" smtClean="0"/>
              <a:t>lihat</a:t>
            </a:r>
            <a:r>
              <a:rPr lang="en-GB" dirty="0" smtClean="0"/>
              <a:t> DSS </a:t>
            </a:r>
            <a:r>
              <a:rPr lang="en-GB" dirty="0" err="1" smtClean="0"/>
              <a:t>dalam</a:t>
            </a:r>
            <a:r>
              <a:rPr lang="en-GB" dirty="0" smtClean="0"/>
              <a:t> </a:t>
            </a:r>
            <a:r>
              <a:rPr lang="en-GB" dirty="0" err="1" smtClean="0"/>
              <a:t>Aksi</a:t>
            </a:r>
            <a:r>
              <a:rPr lang="en-GB" dirty="0" smtClean="0"/>
              <a:t> 3.10).</a:t>
            </a:r>
          </a:p>
          <a:p>
            <a:r>
              <a:rPr lang="en-GB" dirty="0" err="1" smtClean="0"/>
              <a:t>Sebagai</a:t>
            </a:r>
            <a:r>
              <a:rPr lang="en-GB" dirty="0" smtClean="0"/>
              <a:t> </a:t>
            </a:r>
            <a:r>
              <a:rPr lang="en-GB" dirty="0" err="1" smtClean="0"/>
              <a:t>contoh</a:t>
            </a:r>
            <a:r>
              <a:rPr lang="en-GB" dirty="0" smtClean="0"/>
              <a:t>, Adorno </a:t>
            </a:r>
            <a:r>
              <a:rPr lang="en-GB" dirty="0" err="1" smtClean="0"/>
              <a:t>memberikan</a:t>
            </a:r>
            <a:r>
              <a:rPr lang="en-GB" dirty="0" smtClean="0"/>
              <a:t> Communication Server Mobile yang </a:t>
            </a:r>
            <a:r>
              <a:rPr lang="en-GB" dirty="0" err="1" smtClean="0"/>
              <a:t>mengakses</a:t>
            </a:r>
            <a:r>
              <a:rPr lang="en-GB" dirty="0" smtClean="0"/>
              <a:t> </a:t>
            </a:r>
            <a:r>
              <a:rPr lang="en-GB" dirty="0" err="1" smtClean="0"/>
              <a:t>aplikasi</a:t>
            </a:r>
            <a:r>
              <a:rPr lang="en-GB" dirty="0" smtClean="0"/>
              <a:t> Microsoft </a:t>
            </a:r>
            <a:r>
              <a:rPr lang="en-GB" dirty="0" err="1" smtClean="0"/>
              <a:t>secara</a:t>
            </a:r>
            <a:r>
              <a:rPr lang="en-GB" dirty="0" smtClean="0"/>
              <a:t> </a:t>
            </a:r>
            <a:r>
              <a:rPr lang="en-GB" dirty="0" err="1" smtClean="0"/>
              <a:t>langsung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suara</a:t>
            </a:r>
            <a:r>
              <a:rPr lang="en-GB" dirty="0" smtClean="0"/>
              <a:t> </a:t>
            </a:r>
            <a:r>
              <a:rPr lang="en-GB" dirty="0" err="1" smtClean="0"/>
              <a:t>melalui</a:t>
            </a:r>
            <a:r>
              <a:rPr lang="en-GB" dirty="0" smtClean="0"/>
              <a:t> </a:t>
            </a:r>
            <a:r>
              <a:rPr lang="en-GB" dirty="0" err="1" smtClean="0"/>
              <a:t>telepon</a:t>
            </a:r>
            <a:r>
              <a:rPr lang="en-GB" dirty="0" smtClean="0"/>
              <a:t>. </a:t>
            </a:r>
            <a:r>
              <a:rPr lang="en-GB" dirty="0" err="1" smtClean="0"/>
              <a:t>Jenis</a:t>
            </a:r>
            <a:r>
              <a:rPr lang="en-GB" dirty="0" smtClean="0"/>
              <a:t> </a:t>
            </a:r>
            <a:r>
              <a:rPr lang="en-GB" dirty="0" err="1" smtClean="0"/>
              <a:t>sistem</a:t>
            </a:r>
            <a:r>
              <a:rPr lang="en-GB" dirty="0" smtClean="0"/>
              <a:t> </a:t>
            </a:r>
            <a:r>
              <a:rPr lang="en-GB" dirty="0" err="1" smtClean="0"/>
              <a:t>memungkinkan</a:t>
            </a:r>
            <a:r>
              <a:rPr lang="en-GB" dirty="0" smtClean="0"/>
              <a:t> </a:t>
            </a:r>
            <a:r>
              <a:rPr lang="en-GB" dirty="0" err="1" smtClean="0"/>
              <a:t>karyawan</a:t>
            </a:r>
            <a:r>
              <a:rPr lang="en-GB" dirty="0" smtClean="0"/>
              <a:t> </a:t>
            </a:r>
            <a:r>
              <a:rPr lang="en-GB" dirty="0" err="1" smtClean="0"/>
              <a:t>mengakses</a:t>
            </a:r>
            <a:r>
              <a:rPr lang="en-GB" dirty="0" smtClean="0"/>
              <a:t> </a:t>
            </a:r>
            <a:r>
              <a:rPr lang="en-GB" dirty="0" err="1" smtClean="0"/>
              <a:t>aplikasi</a:t>
            </a:r>
            <a:r>
              <a:rPr lang="en-GB" dirty="0" smtClean="0"/>
              <a:t> </a:t>
            </a:r>
            <a:r>
              <a:rPr lang="en-GB" dirty="0" err="1" smtClean="0"/>
              <a:t>perusahaan</a:t>
            </a:r>
            <a:r>
              <a:rPr lang="en-GB" dirty="0" smtClean="0"/>
              <a:t> </a:t>
            </a:r>
            <a:r>
              <a:rPr lang="en-GB" dirty="0" err="1" smtClean="0"/>
              <a:t>secara</a:t>
            </a:r>
            <a:r>
              <a:rPr lang="en-GB" dirty="0" smtClean="0"/>
              <a:t> </a:t>
            </a:r>
            <a:r>
              <a:rPr lang="en-GB" dirty="0" err="1" smtClean="0"/>
              <a:t>langsung</a:t>
            </a:r>
            <a:r>
              <a:rPr lang="en-GB" dirty="0" smtClean="0"/>
              <a:t> </a:t>
            </a:r>
            <a:r>
              <a:rPr lang="en-GB" dirty="0" err="1" smtClean="0"/>
              <a:t>melalui</a:t>
            </a:r>
            <a:r>
              <a:rPr lang="en-GB" dirty="0" smtClean="0"/>
              <a:t> </a:t>
            </a:r>
            <a:r>
              <a:rPr lang="en-GB" dirty="0" err="1" smtClean="0"/>
              <a:t>telepon</a:t>
            </a:r>
            <a:r>
              <a:rPr lang="en-GB" dirty="0" smtClean="0"/>
              <a:t> </a:t>
            </a:r>
            <a:r>
              <a:rPr lang="en-GB" dirty="0" err="1" smtClean="0"/>
              <a:t>apapun</a:t>
            </a:r>
            <a:r>
              <a:rPr lang="en-GB" dirty="0" smtClean="0"/>
              <a:t> (Cohn, 2002). </a:t>
            </a:r>
            <a:r>
              <a:rPr lang="en-GB" dirty="0" err="1" smtClean="0"/>
              <a:t>Lihat</a:t>
            </a:r>
            <a:r>
              <a:rPr lang="en-GB" dirty="0" smtClean="0"/>
              <a:t> </a:t>
            </a:r>
            <a:r>
              <a:rPr lang="en-GB" dirty="0" err="1" smtClean="0"/>
              <a:t>Friley</a:t>
            </a:r>
            <a:r>
              <a:rPr lang="en-GB" dirty="0" smtClean="0"/>
              <a:t> (2002) </a:t>
            </a:r>
            <a:r>
              <a:rPr lang="en-GB" dirty="0" err="1" smtClean="0"/>
              <a:t>dan</a:t>
            </a:r>
            <a:r>
              <a:rPr lang="en-GB" dirty="0" smtClean="0"/>
              <a:t> Waters (2002)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lebih</a:t>
            </a:r>
            <a:r>
              <a:rPr lang="en-GB" dirty="0" smtClean="0"/>
              <a:t> </a:t>
            </a:r>
            <a:r>
              <a:rPr lang="en-GB" dirty="0" err="1" smtClean="0"/>
              <a:t>lanjut</a:t>
            </a:r>
            <a:r>
              <a:rPr lang="en-GB" dirty="0" smtClean="0"/>
              <a:t> </a:t>
            </a:r>
            <a:r>
              <a:rPr lang="en-GB" dirty="0" err="1" smtClean="0"/>
              <a:t>tentang</a:t>
            </a:r>
            <a:r>
              <a:rPr lang="en-GB" dirty="0" smtClean="0"/>
              <a:t> </a:t>
            </a:r>
            <a:r>
              <a:rPr lang="en-GB" dirty="0" err="1" smtClean="0"/>
              <a:t>pengenalan</a:t>
            </a:r>
            <a:r>
              <a:rPr lang="en-GB" dirty="0" smtClean="0"/>
              <a:t> </a:t>
            </a:r>
            <a:r>
              <a:rPr lang="en-GB" dirty="0" err="1" smtClean="0"/>
              <a:t>suara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teknologi</a:t>
            </a:r>
            <a:r>
              <a:rPr lang="en-GB" dirty="0" smtClean="0"/>
              <a:t> yang </a:t>
            </a:r>
            <a:r>
              <a:rPr lang="en-GB" dirty="0" err="1" smtClean="0"/>
              <a:t>terkait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20EB8-33C9-4995-A892-031B1C0C95F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1065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RingCam</a:t>
            </a:r>
            <a:r>
              <a:rPr lang="en-GB" dirty="0" smtClean="0"/>
              <a:t>, </a:t>
            </a:r>
            <a:r>
              <a:rPr lang="en-GB" dirty="0" err="1" smtClean="0"/>
              <a:t>sebuah</a:t>
            </a:r>
            <a:r>
              <a:rPr lang="en-GB" dirty="0" smtClean="0"/>
              <a:t> </a:t>
            </a:r>
            <a:r>
              <a:rPr lang="en-GB" dirty="0" err="1" smtClean="0"/>
              <a:t>kamera</a:t>
            </a:r>
            <a:r>
              <a:rPr lang="en-GB" dirty="0" smtClean="0"/>
              <a:t> video omnidirectional yang </a:t>
            </a:r>
            <a:r>
              <a:rPr lang="en-GB" dirty="0" err="1" smtClean="0"/>
              <a:t>memungkinkan</a:t>
            </a:r>
            <a:r>
              <a:rPr lang="en-GB" dirty="0" smtClean="0"/>
              <a:t> </a:t>
            </a:r>
            <a:r>
              <a:rPr lang="en-GB" dirty="0" err="1" smtClean="0"/>
              <a:t>penonton</a:t>
            </a:r>
            <a:r>
              <a:rPr lang="en-GB" dirty="0" smtClean="0"/>
              <a:t> </a:t>
            </a:r>
            <a:r>
              <a:rPr lang="en-GB" dirty="0" err="1" smtClean="0"/>
              <a:t>pertemuan</a:t>
            </a:r>
            <a:r>
              <a:rPr lang="en-GB" dirty="0" smtClean="0"/>
              <a:t> offsite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melihat</a:t>
            </a:r>
            <a:r>
              <a:rPr lang="en-GB" dirty="0" smtClean="0"/>
              <a:t> </a:t>
            </a:r>
            <a:r>
              <a:rPr lang="en-GB" dirty="0" err="1" smtClean="0"/>
              <a:t>seluruh</a:t>
            </a:r>
            <a:r>
              <a:rPr lang="en-GB" dirty="0" smtClean="0"/>
              <a:t> </a:t>
            </a:r>
            <a:r>
              <a:rPr lang="en-GB" dirty="0" err="1" smtClean="0"/>
              <a:t>ruangan</a:t>
            </a:r>
            <a:r>
              <a:rPr lang="en-GB" dirty="0" smtClean="0"/>
              <a:t> </a:t>
            </a:r>
            <a:r>
              <a:rPr lang="en-GB" dirty="0" err="1" smtClean="0"/>
              <a:t>seolah-olah</a:t>
            </a:r>
            <a:r>
              <a:rPr lang="en-GB" dirty="0" smtClean="0"/>
              <a:t> </a:t>
            </a:r>
            <a:r>
              <a:rPr lang="en-GB" dirty="0" err="1" smtClean="0"/>
              <a:t>mereka</a:t>
            </a:r>
            <a:r>
              <a:rPr lang="en-GB" dirty="0" smtClean="0"/>
              <a:t> </a:t>
            </a:r>
            <a:r>
              <a:rPr lang="en-GB" dirty="0" err="1" smtClean="0"/>
              <a:t>benar-benar</a:t>
            </a:r>
            <a:r>
              <a:rPr lang="en-GB" dirty="0" smtClean="0"/>
              <a:t> </a:t>
            </a:r>
            <a:r>
              <a:rPr lang="en-GB" dirty="0" err="1" smtClean="0"/>
              <a:t>pada</a:t>
            </a:r>
            <a:r>
              <a:rPr lang="en-GB" dirty="0" smtClean="0"/>
              <a:t> </a:t>
            </a:r>
            <a:r>
              <a:rPr lang="en-GB" dirty="0" err="1" smtClean="0"/>
              <a:t>pertemuan</a:t>
            </a:r>
            <a:r>
              <a:rPr lang="en-GB" dirty="0" smtClean="0"/>
              <a:t> </a:t>
            </a:r>
            <a:r>
              <a:rPr lang="en-GB" dirty="0" err="1" smtClean="0"/>
              <a:t>tersebut</a:t>
            </a:r>
            <a:r>
              <a:rPr lang="en-GB" dirty="0" smtClean="0"/>
              <a:t>. </a:t>
            </a:r>
            <a:r>
              <a:rPr lang="en-GB" dirty="0" err="1" smtClean="0"/>
              <a:t>Ini</a:t>
            </a:r>
            <a:r>
              <a:rPr lang="en-GB" dirty="0" smtClean="0"/>
              <a:t> </a:t>
            </a:r>
            <a:r>
              <a:rPr lang="en-GB" dirty="0" err="1" smtClean="0"/>
              <a:t>menggunakan</a:t>
            </a:r>
            <a:r>
              <a:rPr lang="en-GB" dirty="0" smtClean="0"/>
              <a:t> </a:t>
            </a:r>
            <a:r>
              <a:rPr lang="en-GB" dirty="0" err="1" smtClean="0"/>
              <a:t>delapan</a:t>
            </a:r>
            <a:r>
              <a:rPr lang="en-GB" dirty="0" smtClean="0"/>
              <a:t> </a:t>
            </a:r>
            <a:r>
              <a:rPr lang="en-GB" dirty="0" err="1" smtClean="0"/>
              <a:t>mikrofon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kamera</a:t>
            </a:r>
            <a:r>
              <a:rPr lang="en-GB" dirty="0" smtClean="0"/>
              <a:t> lima </a:t>
            </a:r>
            <a:r>
              <a:rPr lang="en-GB" dirty="0" err="1" smtClean="0"/>
              <a:t>kecil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20EB8-33C9-4995-A892-031B1C0C95F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987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RingCam</a:t>
            </a:r>
            <a:r>
              <a:rPr lang="en-GB" dirty="0" smtClean="0"/>
              <a:t>, </a:t>
            </a:r>
            <a:r>
              <a:rPr lang="en-GB" dirty="0" err="1" smtClean="0"/>
              <a:t>sebuah</a:t>
            </a:r>
            <a:r>
              <a:rPr lang="en-GB" dirty="0" smtClean="0"/>
              <a:t> </a:t>
            </a:r>
            <a:r>
              <a:rPr lang="en-GB" dirty="0" err="1" smtClean="0"/>
              <a:t>kamera</a:t>
            </a:r>
            <a:r>
              <a:rPr lang="en-GB" dirty="0" smtClean="0"/>
              <a:t> video omnidirectional yang </a:t>
            </a:r>
            <a:r>
              <a:rPr lang="en-GB" dirty="0" err="1" smtClean="0"/>
              <a:t>memungkinkan</a:t>
            </a:r>
            <a:r>
              <a:rPr lang="en-GB" dirty="0" smtClean="0"/>
              <a:t> </a:t>
            </a:r>
            <a:r>
              <a:rPr lang="en-GB" dirty="0" err="1" smtClean="0"/>
              <a:t>penonton</a:t>
            </a:r>
            <a:r>
              <a:rPr lang="en-GB" dirty="0" smtClean="0"/>
              <a:t> </a:t>
            </a:r>
            <a:r>
              <a:rPr lang="en-GB" dirty="0" err="1" smtClean="0"/>
              <a:t>pertemuan</a:t>
            </a:r>
            <a:r>
              <a:rPr lang="en-GB" dirty="0" smtClean="0"/>
              <a:t> offsite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melihat</a:t>
            </a:r>
            <a:r>
              <a:rPr lang="en-GB" dirty="0" smtClean="0"/>
              <a:t> </a:t>
            </a:r>
            <a:r>
              <a:rPr lang="en-GB" dirty="0" err="1" smtClean="0"/>
              <a:t>seluruh</a:t>
            </a:r>
            <a:r>
              <a:rPr lang="en-GB" dirty="0" smtClean="0"/>
              <a:t> </a:t>
            </a:r>
            <a:r>
              <a:rPr lang="en-GB" dirty="0" err="1" smtClean="0"/>
              <a:t>ruangan</a:t>
            </a:r>
            <a:r>
              <a:rPr lang="en-GB" dirty="0" smtClean="0"/>
              <a:t> </a:t>
            </a:r>
            <a:r>
              <a:rPr lang="en-GB" dirty="0" err="1" smtClean="0"/>
              <a:t>seolah-olah</a:t>
            </a:r>
            <a:r>
              <a:rPr lang="en-GB" dirty="0" smtClean="0"/>
              <a:t> </a:t>
            </a:r>
            <a:r>
              <a:rPr lang="en-GB" dirty="0" err="1" smtClean="0"/>
              <a:t>mereka</a:t>
            </a:r>
            <a:r>
              <a:rPr lang="en-GB" dirty="0" smtClean="0"/>
              <a:t> </a:t>
            </a:r>
            <a:r>
              <a:rPr lang="en-GB" dirty="0" err="1" smtClean="0"/>
              <a:t>benar-benar</a:t>
            </a:r>
            <a:r>
              <a:rPr lang="en-GB" dirty="0" smtClean="0"/>
              <a:t> </a:t>
            </a:r>
            <a:r>
              <a:rPr lang="en-GB" dirty="0" err="1" smtClean="0"/>
              <a:t>pada</a:t>
            </a:r>
            <a:r>
              <a:rPr lang="en-GB" dirty="0" smtClean="0"/>
              <a:t> </a:t>
            </a:r>
            <a:r>
              <a:rPr lang="en-GB" dirty="0" err="1" smtClean="0"/>
              <a:t>pertemuan</a:t>
            </a:r>
            <a:r>
              <a:rPr lang="en-GB" dirty="0" smtClean="0"/>
              <a:t> </a:t>
            </a:r>
            <a:r>
              <a:rPr lang="en-GB" dirty="0" err="1" smtClean="0"/>
              <a:t>tersebut</a:t>
            </a:r>
            <a:r>
              <a:rPr lang="en-GB" dirty="0" smtClean="0"/>
              <a:t>. </a:t>
            </a:r>
            <a:r>
              <a:rPr lang="en-GB" dirty="0" err="1" smtClean="0"/>
              <a:t>Ini</a:t>
            </a:r>
            <a:r>
              <a:rPr lang="en-GB" dirty="0" smtClean="0"/>
              <a:t> </a:t>
            </a:r>
            <a:r>
              <a:rPr lang="en-GB" dirty="0" err="1" smtClean="0"/>
              <a:t>menggunakan</a:t>
            </a:r>
            <a:r>
              <a:rPr lang="en-GB" dirty="0" smtClean="0"/>
              <a:t> </a:t>
            </a:r>
            <a:r>
              <a:rPr lang="en-GB" dirty="0" err="1" smtClean="0"/>
              <a:t>delapan</a:t>
            </a:r>
            <a:r>
              <a:rPr lang="en-GB" dirty="0" smtClean="0"/>
              <a:t> </a:t>
            </a:r>
            <a:r>
              <a:rPr lang="en-GB" dirty="0" err="1" smtClean="0"/>
              <a:t>mikrofon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kamera</a:t>
            </a:r>
            <a:r>
              <a:rPr lang="en-GB" dirty="0" smtClean="0"/>
              <a:t> lima </a:t>
            </a:r>
            <a:r>
              <a:rPr lang="en-GB" dirty="0" err="1" smtClean="0"/>
              <a:t>kecil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20EB8-33C9-4995-A892-031B1C0C95F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55752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RingCam</a:t>
            </a:r>
            <a:r>
              <a:rPr lang="en-GB" dirty="0" smtClean="0"/>
              <a:t>, </a:t>
            </a:r>
            <a:r>
              <a:rPr lang="en-GB" dirty="0" err="1" smtClean="0"/>
              <a:t>sebuah</a:t>
            </a:r>
            <a:r>
              <a:rPr lang="en-GB" dirty="0" smtClean="0"/>
              <a:t> </a:t>
            </a:r>
            <a:r>
              <a:rPr lang="en-GB" dirty="0" err="1" smtClean="0"/>
              <a:t>kamera</a:t>
            </a:r>
            <a:r>
              <a:rPr lang="en-GB" dirty="0" smtClean="0"/>
              <a:t> video omnidirectional yang </a:t>
            </a:r>
            <a:r>
              <a:rPr lang="en-GB" dirty="0" err="1" smtClean="0"/>
              <a:t>memungkinkan</a:t>
            </a:r>
            <a:r>
              <a:rPr lang="en-GB" dirty="0" smtClean="0"/>
              <a:t> </a:t>
            </a:r>
            <a:r>
              <a:rPr lang="en-GB" dirty="0" err="1" smtClean="0"/>
              <a:t>penonton</a:t>
            </a:r>
            <a:r>
              <a:rPr lang="en-GB" dirty="0" smtClean="0"/>
              <a:t> </a:t>
            </a:r>
            <a:r>
              <a:rPr lang="en-GB" dirty="0" err="1" smtClean="0"/>
              <a:t>pertemuan</a:t>
            </a:r>
            <a:r>
              <a:rPr lang="en-GB" dirty="0" smtClean="0"/>
              <a:t> offsite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melihat</a:t>
            </a:r>
            <a:r>
              <a:rPr lang="en-GB" dirty="0" smtClean="0"/>
              <a:t> </a:t>
            </a:r>
            <a:r>
              <a:rPr lang="en-GB" dirty="0" err="1" smtClean="0"/>
              <a:t>seluruh</a:t>
            </a:r>
            <a:r>
              <a:rPr lang="en-GB" dirty="0" smtClean="0"/>
              <a:t> </a:t>
            </a:r>
            <a:r>
              <a:rPr lang="en-GB" dirty="0" err="1" smtClean="0"/>
              <a:t>ruangan</a:t>
            </a:r>
            <a:r>
              <a:rPr lang="en-GB" dirty="0" smtClean="0"/>
              <a:t> </a:t>
            </a:r>
            <a:r>
              <a:rPr lang="en-GB" dirty="0" err="1" smtClean="0"/>
              <a:t>seolah-olah</a:t>
            </a:r>
            <a:r>
              <a:rPr lang="en-GB" dirty="0" smtClean="0"/>
              <a:t> </a:t>
            </a:r>
            <a:r>
              <a:rPr lang="en-GB" dirty="0" err="1" smtClean="0"/>
              <a:t>mereka</a:t>
            </a:r>
            <a:r>
              <a:rPr lang="en-GB" dirty="0" smtClean="0"/>
              <a:t> </a:t>
            </a:r>
            <a:r>
              <a:rPr lang="en-GB" dirty="0" err="1" smtClean="0"/>
              <a:t>benar-benar</a:t>
            </a:r>
            <a:r>
              <a:rPr lang="en-GB" dirty="0" smtClean="0"/>
              <a:t> </a:t>
            </a:r>
            <a:r>
              <a:rPr lang="en-GB" dirty="0" err="1" smtClean="0"/>
              <a:t>pada</a:t>
            </a:r>
            <a:r>
              <a:rPr lang="en-GB" dirty="0" smtClean="0"/>
              <a:t> </a:t>
            </a:r>
            <a:r>
              <a:rPr lang="en-GB" dirty="0" err="1" smtClean="0"/>
              <a:t>pertemuan</a:t>
            </a:r>
            <a:r>
              <a:rPr lang="en-GB" dirty="0" smtClean="0"/>
              <a:t> </a:t>
            </a:r>
            <a:r>
              <a:rPr lang="en-GB" dirty="0" err="1" smtClean="0"/>
              <a:t>tersebut</a:t>
            </a:r>
            <a:r>
              <a:rPr lang="en-GB" dirty="0" smtClean="0"/>
              <a:t>. </a:t>
            </a:r>
            <a:r>
              <a:rPr lang="en-GB" dirty="0" err="1" smtClean="0"/>
              <a:t>Ini</a:t>
            </a:r>
            <a:r>
              <a:rPr lang="en-GB" dirty="0" smtClean="0"/>
              <a:t> </a:t>
            </a:r>
            <a:r>
              <a:rPr lang="en-GB" dirty="0" err="1" smtClean="0"/>
              <a:t>menggunakan</a:t>
            </a:r>
            <a:r>
              <a:rPr lang="en-GB" dirty="0" smtClean="0"/>
              <a:t> </a:t>
            </a:r>
            <a:r>
              <a:rPr lang="en-GB" dirty="0" err="1" smtClean="0"/>
              <a:t>delapan</a:t>
            </a:r>
            <a:r>
              <a:rPr lang="en-GB" dirty="0" smtClean="0"/>
              <a:t> </a:t>
            </a:r>
            <a:r>
              <a:rPr lang="en-GB" dirty="0" err="1" smtClean="0"/>
              <a:t>mikrofon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kamera</a:t>
            </a:r>
            <a:r>
              <a:rPr lang="en-GB" dirty="0" smtClean="0"/>
              <a:t> lima </a:t>
            </a:r>
            <a:r>
              <a:rPr lang="en-GB" dirty="0" err="1" smtClean="0"/>
              <a:t>kecil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20EB8-33C9-4995-A892-031B1C0C95F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087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RingCam</a:t>
            </a:r>
            <a:r>
              <a:rPr lang="en-GB" dirty="0" smtClean="0"/>
              <a:t>, </a:t>
            </a:r>
            <a:r>
              <a:rPr lang="en-GB" dirty="0" err="1" smtClean="0"/>
              <a:t>sebuah</a:t>
            </a:r>
            <a:r>
              <a:rPr lang="en-GB" dirty="0" smtClean="0"/>
              <a:t> </a:t>
            </a:r>
            <a:r>
              <a:rPr lang="en-GB" dirty="0" err="1" smtClean="0"/>
              <a:t>kamera</a:t>
            </a:r>
            <a:r>
              <a:rPr lang="en-GB" dirty="0" smtClean="0"/>
              <a:t> video omnidirectional yang </a:t>
            </a:r>
            <a:r>
              <a:rPr lang="en-GB" dirty="0" err="1" smtClean="0"/>
              <a:t>memungkinkan</a:t>
            </a:r>
            <a:r>
              <a:rPr lang="en-GB" dirty="0" smtClean="0"/>
              <a:t> </a:t>
            </a:r>
            <a:r>
              <a:rPr lang="en-GB" dirty="0" err="1" smtClean="0"/>
              <a:t>penonton</a:t>
            </a:r>
            <a:r>
              <a:rPr lang="en-GB" dirty="0" smtClean="0"/>
              <a:t> </a:t>
            </a:r>
            <a:r>
              <a:rPr lang="en-GB" dirty="0" err="1" smtClean="0"/>
              <a:t>pertemuan</a:t>
            </a:r>
            <a:r>
              <a:rPr lang="en-GB" dirty="0" smtClean="0"/>
              <a:t> offsite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melihat</a:t>
            </a:r>
            <a:r>
              <a:rPr lang="en-GB" dirty="0" smtClean="0"/>
              <a:t> </a:t>
            </a:r>
            <a:r>
              <a:rPr lang="en-GB" dirty="0" err="1" smtClean="0"/>
              <a:t>seluruh</a:t>
            </a:r>
            <a:r>
              <a:rPr lang="en-GB" dirty="0" smtClean="0"/>
              <a:t> </a:t>
            </a:r>
            <a:r>
              <a:rPr lang="en-GB" dirty="0" err="1" smtClean="0"/>
              <a:t>ruangan</a:t>
            </a:r>
            <a:r>
              <a:rPr lang="en-GB" dirty="0" smtClean="0"/>
              <a:t> </a:t>
            </a:r>
            <a:r>
              <a:rPr lang="en-GB" dirty="0" err="1" smtClean="0"/>
              <a:t>seolah-olah</a:t>
            </a:r>
            <a:r>
              <a:rPr lang="en-GB" dirty="0" smtClean="0"/>
              <a:t> </a:t>
            </a:r>
            <a:r>
              <a:rPr lang="en-GB" dirty="0" err="1" smtClean="0"/>
              <a:t>mereka</a:t>
            </a:r>
            <a:r>
              <a:rPr lang="en-GB" dirty="0" smtClean="0"/>
              <a:t> </a:t>
            </a:r>
            <a:r>
              <a:rPr lang="en-GB" dirty="0" err="1" smtClean="0"/>
              <a:t>benar-benar</a:t>
            </a:r>
            <a:r>
              <a:rPr lang="en-GB" dirty="0" smtClean="0"/>
              <a:t> </a:t>
            </a:r>
            <a:r>
              <a:rPr lang="en-GB" dirty="0" err="1" smtClean="0"/>
              <a:t>pada</a:t>
            </a:r>
            <a:r>
              <a:rPr lang="en-GB" dirty="0" smtClean="0"/>
              <a:t> </a:t>
            </a:r>
            <a:r>
              <a:rPr lang="en-GB" dirty="0" err="1" smtClean="0"/>
              <a:t>pertemuan</a:t>
            </a:r>
            <a:r>
              <a:rPr lang="en-GB" dirty="0" smtClean="0"/>
              <a:t> </a:t>
            </a:r>
            <a:r>
              <a:rPr lang="en-GB" dirty="0" err="1" smtClean="0"/>
              <a:t>tersebut</a:t>
            </a:r>
            <a:r>
              <a:rPr lang="en-GB" dirty="0" smtClean="0"/>
              <a:t>. </a:t>
            </a:r>
            <a:r>
              <a:rPr lang="en-GB" dirty="0" err="1" smtClean="0"/>
              <a:t>Ini</a:t>
            </a:r>
            <a:r>
              <a:rPr lang="en-GB" dirty="0" smtClean="0"/>
              <a:t> </a:t>
            </a:r>
            <a:r>
              <a:rPr lang="en-GB" dirty="0" err="1" smtClean="0"/>
              <a:t>menggunakan</a:t>
            </a:r>
            <a:r>
              <a:rPr lang="en-GB" dirty="0" smtClean="0"/>
              <a:t> </a:t>
            </a:r>
            <a:r>
              <a:rPr lang="en-GB" dirty="0" err="1" smtClean="0"/>
              <a:t>delapan</a:t>
            </a:r>
            <a:r>
              <a:rPr lang="en-GB" dirty="0" smtClean="0"/>
              <a:t> </a:t>
            </a:r>
            <a:r>
              <a:rPr lang="en-GB" dirty="0" err="1" smtClean="0"/>
              <a:t>mikrofon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kamera</a:t>
            </a:r>
            <a:r>
              <a:rPr lang="en-GB" dirty="0" smtClean="0"/>
              <a:t> lima </a:t>
            </a:r>
            <a:r>
              <a:rPr lang="en-GB" dirty="0" err="1" smtClean="0"/>
              <a:t>kecil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20EB8-33C9-4995-A892-031B1C0C95F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325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RingCam</a:t>
            </a:r>
            <a:r>
              <a:rPr lang="en-GB" dirty="0" smtClean="0"/>
              <a:t>, </a:t>
            </a:r>
            <a:r>
              <a:rPr lang="en-GB" dirty="0" err="1" smtClean="0"/>
              <a:t>sebuah</a:t>
            </a:r>
            <a:r>
              <a:rPr lang="en-GB" dirty="0" smtClean="0"/>
              <a:t> </a:t>
            </a:r>
            <a:r>
              <a:rPr lang="en-GB" dirty="0" err="1" smtClean="0"/>
              <a:t>kamera</a:t>
            </a:r>
            <a:r>
              <a:rPr lang="en-GB" dirty="0" smtClean="0"/>
              <a:t> video omnidirectional yang </a:t>
            </a:r>
            <a:r>
              <a:rPr lang="en-GB" dirty="0" err="1" smtClean="0"/>
              <a:t>memungkinkan</a:t>
            </a:r>
            <a:r>
              <a:rPr lang="en-GB" dirty="0" smtClean="0"/>
              <a:t> </a:t>
            </a:r>
            <a:r>
              <a:rPr lang="en-GB" dirty="0" err="1" smtClean="0"/>
              <a:t>penonton</a:t>
            </a:r>
            <a:r>
              <a:rPr lang="en-GB" dirty="0" smtClean="0"/>
              <a:t> </a:t>
            </a:r>
            <a:r>
              <a:rPr lang="en-GB" dirty="0" err="1" smtClean="0"/>
              <a:t>pertemuan</a:t>
            </a:r>
            <a:r>
              <a:rPr lang="en-GB" dirty="0" smtClean="0"/>
              <a:t> offsite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melihat</a:t>
            </a:r>
            <a:r>
              <a:rPr lang="en-GB" dirty="0" smtClean="0"/>
              <a:t> </a:t>
            </a:r>
            <a:r>
              <a:rPr lang="en-GB" dirty="0" err="1" smtClean="0"/>
              <a:t>seluruh</a:t>
            </a:r>
            <a:r>
              <a:rPr lang="en-GB" dirty="0" smtClean="0"/>
              <a:t> </a:t>
            </a:r>
            <a:r>
              <a:rPr lang="en-GB" dirty="0" err="1" smtClean="0"/>
              <a:t>ruangan</a:t>
            </a:r>
            <a:r>
              <a:rPr lang="en-GB" dirty="0" smtClean="0"/>
              <a:t> </a:t>
            </a:r>
            <a:r>
              <a:rPr lang="en-GB" dirty="0" err="1" smtClean="0"/>
              <a:t>seolah-olah</a:t>
            </a:r>
            <a:r>
              <a:rPr lang="en-GB" dirty="0" smtClean="0"/>
              <a:t> </a:t>
            </a:r>
            <a:r>
              <a:rPr lang="en-GB" dirty="0" err="1" smtClean="0"/>
              <a:t>mereka</a:t>
            </a:r>
            <a:r>
              <a:rPr lang="en-GB" dirty="0" smtClean="0"/>
              <a:t> </a:t>
            </a:r>
            <a:r>
              <a:rPr lang="en-GB" dirty="0" err="1" smtClean="0"/>
              <a:t>benar-benar</a:t>
            </a:r>
            <a:r>
              <a:rPr lang="en-GB" dirty="0" smtClean="0"/>
              <a:t> </a:t>
            </a:r>
            <a:r>
              <a:rPr lang="en-GB" dirty="0" err="1" smtClean="0"/>
              <a:t>pada</a:t>
            </a:r>
            <a:r>
              <a:rPr lang="en-GB" dirty="0" smtClean="0"/>
              <a:t> </a:t>
            </a:r>
            <a:r>
              <a:rPr lang="en-GB" dirty="0" err="1" smtClean="0"/>
              <a:t>pertemuan</a:t>
            </a:r>
            <a:r>
              <a:rPr lang="en-GB" dirty="0" smtClean="0"/>
              <a:t> </a:t>
            </a:r>
            <a:r>
              <a:rPr lang="en-GB" dirty="0" err="1" smtClean="0"/>
              <a:t>tersebut</a:t>
            </a:r>
            <a:r>
              <a:rPr lang="en-GB" dirty="0" smtClean="0"/>
              <a:t>. </a:t>
            </a:r>
            <a:r>
              <a:rPr lang="en-GB" dirty="0" err="1" smtClean="0"/>
              <a:t>Ini</a:t>
            </a:r>
            <a:r>
              <a:rPr lang="en-GB" dirty="0" smtClean="0"/>
              <a:t> </a:t>
            </a:r>
            <a:r>
              <a:rPr lang="en-GB" dirty="0" err="1" smtClean="0"/>
              <a:t>menggunakan</a:t>
            </a:r>
            <a:r>
              <a:rPr lang="en-GB" dirty="0" smtClean="0"/>
              <a:t> </a:t>
            </a:r>
            <a:r>
              <a:rPr lang="en-GB" dirty="0" err="1" smtClean="0"/>
              <a:t>delapan</a:t>
            </a:r>
            <a:r>
              <a:rPr lang="en-GB" dirty="0" smtClean="0"/>
              <a:t> </a:t>
            </a:r>
            <a:r>
              <a:rPr lang="en-GB" dirty="0" err="1" smtClean="0"/>
              <a:t>mikrofon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kamera</a:t>
            </a:r>
            <a:r>
              <a:rPr lang="en-GB" dirty="0" smtClean="0"/>
              <a:t> lima </a:t>
            </a:r>
            <a:r>
              <a:rPr lang="en-GB" dirty="0" err="1" smtClean="0"/>
              <a:t>kecil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20EB8-33C9-4995-A892-031B1C0C95F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1313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RingCam</a:t>
            </a:r>
            <a:r>
              <a:rPr lang="en-GB" dirty="0" smtClean="0"/>
              <a:t>, </a:t>
            </a:r>
            <a:r>
              <a:rPr lang="en-GB" dirty="0" err="1" smtClean="0"/>
              <a:t>sebuah</a:t>
            </a:r>
            <a:r>
              <a:rPr lang="en-GB" dirty="0" smtClean="0"/>
              <a:t> </a:t>
            </a:r>
            <a:r>
              <a:rPr lang="en-GB" dirty="0" err="1" smtClean="0"/>
              <a:t>kamera</a:t>
            </a:r>
            <a:r>
              <a:rPr lang="en-GB" dirty="0" smtClean="0"/>
              <a:t> video omnidirectional yang </a:t>
            </a:r>
            <a:r>
              <a:rPr lang="en-GB" dirty="0" err="1" smtClean="0"/>
              <a:t>memungkinkan</a:t>
            </a:r>
            <a:r>
              <a:rPr lang="en-GB" dirty="0" smtClean="0"/>
              <a:t> </a:t>
            </a:r>
            <a:r>
              <a:rPr lang="en-GB" dirty="0" err="1" smtClean="0"/>
              <a:t>penonton</a:t>
            </a:r>
            <a:r>
              <a:rPr lang="en-GB" dirty="0" smtClean="0"/>
              <a:t> </a:t>
            </a:r>
            <a:r>
              <a:rPr lang="en-GB" dirty="0" err="1" smtClean="0"/>
              <a:t>pertemuan</a:t>
            </a:r>
            <a:r>
              <a:rPr lang="en-GB" dirty="0" smtClean="0"/>
              <a:t> offsite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melihat</a:t>
            </a:r>
            <a:r>
              <a:rPr lang="en-GB" dirty="0" smtClean="0"/>
              <a:t> </a:t>
            </a:r>
            <a:r>
              <a:rPr lang="en-GB" dirty="0" err="1" smtClean="0"/>
              <a:t>seluruh</a:t>
            </a:r>
            <a:r>
              <a:rPr lang="en-GB" dirty="0" smtClean="0"/>
              <a:t> </a:t>
            </a:r>
            <a:r>
              <a:rPr lang="en-GB" dirty="0" err="1" smtClean="0"/>
              <a:t>ruangan</a:t>
            </a:r>
            <a:r>
              <a:rPr lang="en-GB" dirty="0" smtClean="0"/>
              <a:t> </a:t>
            </a:r>
            <a:r>
              <a:rPr lang="en-GB" dirty="0" err="1" smtClean="0"/>
              <a:t>seolah-olah</a:t>
            </a:r>
            <a:r>
              <a:rPr lang="en-GB" dirty="0" smtClean="0"/>
              <a:t> </a:t>
            </a:r>
            <a:r>
              <a:rPr lang="en-GB" dirty="0" err="1" smtClean="0"/>
              <a:t>mereka</a:t>
            </a:r>
            <a:r>
              <a:rPr lang="en-GB" dirty="0" smtClean="0"/>
              <a:t> </a:t>
            </a:r>
            <a:r>
              <a:rPr lang="en-GB" dirty="0" err="1" smtClean="0"/>
              <a:t>benar-benar</a:t>
            </a:r>
            <a:r>
              <a:rPr lang="en-GB" dirty="0" smtClean="0"/>
              <a:t> </a:t>
            </a:r>
            <a:r>
              <a:rPr lang="en-GB" dirty="0" err="1" smtClean="0"/>
              <a:t>pada</a:t>
            </a:r>
            <a:r>
              <a:rPr lang="en-GB" dirty="0" smtClean="0"/>
              <a:t> </a:t>
            </a:r>
            <a:r>
              <a:rPr lang="en-GB" dirty="0" err="1" smtClean="0"/>
              <a:t>pertemuan</a:t>
            </a:r>
            <a:r>
              <a:rPr lang="en-GB" dirty="0" smtClean="0"/>
              <a:t> </a:t>
            </a:r>
            <a:r>
              <a:rPr lang="en-GB" dirty="0" err="1" smtClean="0"/>
              <a:t>tersebut</a:t>
            </a:r>
            <a:r>
              <a:rPr lang="en-GB" dirty="0" smtClean="0"/>
              <a:t>. </a:t>
            </a:r>
            <a:r>
              <a:rPr lang="en-GB" dirty="0" err="1" smtClean="0"/>
              <a:t>Ini</a:t>
            </a:r>
            <a:r>
              <a:rPr lang="en-GB" dirty="0" smtClean="0"/>
              <a:t> </a:t>
            </a:r>
            <a:r>
              <a:rPr lang="en-GB" dirty="0" err="1" smtClean="0"/>
              <a:t>menggunakan</a:t>
            </a:r>
            <a:r>
              <a:rPr lang="en-GB" dirty="0" smtClean="0"/>
              <a:t> </a:t>
            </a:r>
            <a:r>
              <a:rPr lang="en-GB" dirty="0" err="1" smtClean="0"/>
              <a:t>delapan</a:t>
            </a:r>
            <a:r>
              <a:rPr lang="en-GB" dirty="0" smtClean="0"/>
              <a:t> </a:t>
            </a:r>
            <a:r>
              <a:rPr lang="en-GB" dirty="0" err="1" smtClean="0"/>
              <a:t>mikrofon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kamera</a:t>
            </a:r>
            <a:r>
              <a:rPr lang="en-GB" dirty="0" smtClean="0"/>
              <a:t> lima </a:t>
            </a:r>
            <a:r>
              <a:rPr lang="en-GB" dirty="0" err="1" smtClean="0"/>
              <a:t>kecil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20EB8-33C9-4995-A892-031B1C0C95F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15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2506D-7645-43F1-9ED6-6CEBBC3A04BE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2B4A-F0DB-4911-877F-07EFA78B2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894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2506D-7645-43F1-9ED6-6CEBBC3A04BE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2B4A-F0DB-4911-877F-07EFA78B2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048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2506D-7645-43F1-9ED6-6CEBBC3A04BE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2B4A-F0DB-4911-877F-07EFA78B2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6790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2506D-7645-43F1-9ED6-6CEBBC3A04BE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2B4A-F0DB-4911-877F-07EFA78B207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19563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2506D-7645-43F1-9ED6-6CEBBC3A04BE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2B4A-F0DB-4911-877F-07EFA78B2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2313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2506D-7645-43F1-9ED6-6CEBBC3A04BE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2B4A-F0DB-4911-877F-07EFA78B2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6262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2506D-7645-43F1-9ED6-6CEBBC3A04BE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2B4A-F0DB-4911-877F-07EFA78B2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8620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2506D-7645-43F1-9ED6-6CEBBC3A04BE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2B4A-F0DB-4911-877F-07EFA78B2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9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2506D-7645-43F1-9ED6-6CEBBC3A04BE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2B4A-F0DB-4911-877F-07EFA78B2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462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2506D-7645-43F1-9ED6-6CEBBC3A04BE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2B4A-F0DB-4911-877F-07EFA78B2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954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2506D-7645-43F1-9ED6-6CEBBC3A04BE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2B4A-F0DB-4911-877F-07EFA78B2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94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2506D-7645-43F1-9ED6-6CEBBC3A04BE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2B4A-F0DB-4911-877F-07EFA78B2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415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2506D-7645-43F1-9ED6-6CEBBC3A04BE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2B4A-F0DB-4911-877F-07EFA78B2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956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2506D-7645-43F1-9ED6-6CEBBC3A04BE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2B4A-F0DB-4911-877F-07EFA78B2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541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2506D-7645-43F1-9ED6-6CEBBC3A04BE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2B4A-F0DB-4911-877F-07EFA78B2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549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2506D-7645-43F1-9ED6-6CEBBC3A04BE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2B4A-F0DB-4911-877F-07EFA78B2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351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2506D-7645-43F1-9ED6-6CEBBC3A04BE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02B4A-F0DB-4911-877F-07EFA78B2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45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62A2506D-7645-43F1-9ED6-6CEBBC3A04BE}" type="datetimeFigureOut">
              <a:rPr lang="en-US" smtClean="0"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4E02B4A-F0DB-4911-877F-07EFA78B2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19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906" r:id="rId12"/>
    <p:sldLayoutId id="2147483907" r:id="rId13"/>
    <p:sldLayoutId id="2147483908" r:id="rId14"/>
    <p:sldLayoutId id="2147483909" r:id="rId15"/>
    <p:sldLayoutId id="2147483910" r:id="rId16"/>
    <p:sldLayoutId id="214748391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529398"/>
            <a:ext cx="7080026" cy="1828801"/>
          </a:xfrm>
        </p:spPr>
        <p:txBody>
          <a:bodyPr/>
          <a:lstStyle/>
          <a:p>
            <a:r>
              <a:rPr lang="en-GB" b="1" dirty="0" smtClean="0">
                <a:latin typeface="Tw Cen MT" panose="020B0602020104020603" pitchFamily="34" charset="0"/>
              </a:rPr>
              <a:t>User Interface Subsystem</a:t>
            </a:r>
            <a:endParaRPr lang="en-GB" b="1" dirty="0">
              <a:latin typeface="Tw Cen MT" panose="020B0602020104020603" pitchFamily="34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88539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1"/>
                </a:solidFill>
                <a:latin typeface="Tw Cen MT" panose="020B0602020104020603" pitchFamily="34" charset="0"/>
              </a:rPr>
              <a:t>Recent User Interface Development</a:t>
            </a:r>
            <a:endParaRPr lang="en-GB" b="1" dirty="0">
              <a:solidFill>
                <a:schemeClr val="accent1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346" y="1732450"/>
            <a:ext cx="7765322" cy="553551"/>
          </a:xfrm>
        </p:spPr>
        <p:txBody>
          <a:bodyPr>
            <a:normAutofit/>
          </a:bodyPr>
          <a:lstStyle/>
          <a:p>
            <a:pPr marL="36900" indent="0" algn="ctr">
              <a:buNone/>
            </a:pPr>
            <a:r>
              <a:rPr lang="en-US" sz="2800" b="1" dirty="0">
                <a:latin typeface="Tw Cen MT" panose="020B0602020104020603" pitchFamily="34" charset="0"/>
              </a:rPr>
              <a:t>Ring Cam </a:t>
            </a:r>
            <a:r>
              <a:rPr lang="en-US" sz="2800" dirty="0">
                <a:latin typeface="Tw Cen MT" panose="020B0602020104020603" pitchFamily="34" charset="0"/>
              </a:rPr>
              <a:t>(Microsoft)</a:t>
            </a:r>
            <a:endParaRPr lang="en-US" sz="2800" dirty="0" smtClean="0">
              <a:latin typeface="Tw Cen MT" panose="020B06020201040206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157" y="2286001"/>
            <a:ext cx="21717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5392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Tw Cen MT" panose="020B0602020104020603" pitchFamily="34" charset="0"/>
              </a:rPr>
              <a:t>New Development in DSS</a:t>
            </a:r>
            <a:endParaRPr lang="en-GB" b="1" dirty="0">
              <a:latin typeface="Tw Cen MT" panose="020B06020201040206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900" indent="0" algn="ctr">
              <a:buNone/>
            </a:pPr>
            <a:r>
              <a:rPr lang="en-GB" sz="6600" dirty="0" smtClean="0">
                <a:solidFill>
                  <a:schemeClr val="accent1"/>
                </a:solidFill>
                <a:latin typeface="Tw Cen MT" panose="020B0602020104020603" pitchFamily="34" charset="0"/>
              </a:rPr>
              <a:t>1</a:t>
            </a:r>
          </a:p>
          <a:p>
            <a:pPr marL="36900" indent="0" algn="ctr">
              <a:buNone/>
            </a:pPr>
            <a:r>
              <a:rPr lang="en-GB" sz="3200" dirty="0" smtClean="0">
                <a:latin typeface="Tw Cen MT" panose="020B0602020104020603" pitchFamily="34" charset="0"/>
              </a:rPr>
              <a:t>INTEGRASI DATA</a:t>
            </a:r>
          </a:p>
          <a:p>
            <a:pPr marL="36900" indent="0" algn="ctr">
              <a:buNone/>
            </a:pPr>
            <a:endParaRPr lang="en-GB" sz="2400" dirty="0" smtClean="0">
              <a:latin typeface="Tw Cen MT" panose="020B0602020104020603" pitchFamily="34" charset="0"/>
            </a:endParaRPr>
          </a:p>
          <a:p>
            <a:pPr marL="36900" indent="0" algn="ctr">
              <a:buNone/>
            </a:pPr>
            <a:r>
              <a:rPr lang="en-GB" sz="2400" dirty="0" err="1" smtClean="0">
                <a:latin typeface="Tw Cen MT" panose="020B0602020104020603" pitchFamily="34" charset="0"/>
              </a:rPr>
              <a:t>Teknologi</a:t>
            </a:r>
            <a:r>
              <a:rPr lang="en-GB" sz="2400" dirty="0" smtClean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komunikasi</a:t>
            </a:r>
            <a:r>
              <a:rPr lang="en-GB" sz="2400" dirty="0">
                <a:latin typeface="Tw Cen MT" panose="020B0602020104020603" pitchFamily="34" charset="0"/>
              </a:rPr>
              <a:t> web (</a:t>
            </a:r>
            <a:r>
              <a:rPr lang="en-GB" sz="2400" i="1" dirty="0">
                <a:latin typeface="Tw Cen MT" panose="020B0602020104020603" pitchFamily="34" charset="0"/>
              </a:rPr>
              <a:t>Internet, intranet, extranet</a:t>
            </a:r>
            <a:r>
              <a:rPr lang="en-GB" sz="2400" dirty="0">
                <a:latin typeface="Tw Cen MT" panose="020B0602020104020603" pitchFamily="34" charset="0"/>
              </a:rPr>
              <a:t>) </a:t>
            </a:r>
            <a:r>
              <a:rPr lang="en-GB" sz="2400" dirty="0" err="1">
                <a:latin typeface="Tw Cen MT" panose="020B0602020104020603" pitchFamily="34" charset="0"/>
              </a:rPr>
              <a:t>menyediakan</a:t>
            </a:r>
            <a:r>
              <a:rPr lang="en-GB" sz="2400" dirty="0">
                <a:latin typeface="Tw Cen MT" panose="020B0602020104020603" pitchFamily="34" charset="0"/>
              </a:rPr>
              <a:t> link </a:t>
            </a:r>
            <a:r>
              <a:rPr lang="en-GB" sz="2400" dirty="0" err="1">
                <a:latin typeface="Tw Cen MT" panose="020B0602020104020603" pitchFamily="34" charset="0"/>
              </a:rPr>
              <a:t>antara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komponen</a:t>
            </a:r>
            <a:r>
              <a:rPr lang="en-GB" sz="2400" dirty="0">
                <a:latin typeface="Tw Cen MT" panose="020B0602020104020603" pitchFamily="34" charset="0"/>
              </a:rPr>
              <a:t>, </a:t>
            </a:r>
            <a:r>
              <a:rPr lang="en-GB" sz="2400" dirty="0" err="1">
                <a:latin typeface="Tw Cen MT" panose="020B0602020104020603" pitchFamily="34" charset="0"/>
              </a:rPr>
              <a:t>terutama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untuk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mengakses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sumber</a:t>
            </a:r>
            <a:r>
              <a:rPr lang="en-GB" sz="2400" dirty="0">
                <a:latin typeface="Tw Cen MT" panose="020B0602020104020603" pitchFamily="34" charset="0"/>
              </a:rPr>
              <a:t> data </a:t>
            </a:r>
            <a:r>
              <a:rPr lang="en-GB" sz="2400" dirty="0" err="1">
                <a:latin typeface="Tw Cen MT" panose="020B0602020104020603" pitchFamily="34" charset="0"/>
              </a:rPr>
              <a:t>dan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pengetahuan</a:t>
            </a:r>
            <a:r>
              <a:rPr lang="en-GB" sz="2400" dirty="0">
                <a:latin typeface="Tw Cen MT" panose="020B0602020104020603" pitchFamily="34" charset="0"/>
              </a:rPr>
              <a:t>. Web browser </a:t>
            </a:r>
            <a:r>
              <a:rPr lang="en-GB" sz="2400" dirty="0" err="1">
                <a:latin typeface="Tw Cen MT" panose="020B0602020104020603" pitchFamily="34" charset="0"/>
              </a:rPr>
              <a:t>atau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i="1" dirty="0">
                <a:latin typeface="Tw Cen MT" panose="020B0602020104020603" pitchFamily="34" charset="0"/>
              </a:rPr>
              <a:t>UI Web </a:t>
            </a:r>
            <a:r>
              <a:rPr lang="en-GB" sz="2400" dirty="0" err="1">
                <a:latin typeface="Tw Cen MT" panose="020B0602020104020603" pitchFamily="34" charset="0"/>
              </a:rPr>
              <a:t>seperti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menghubungkan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pengguna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dengan</a:t>
            </a:r>
            <a:r>
              <a:rPr lang="en-GB" sz="2400" dirty="0">
                <a:latin typeface="Tw Cen MT" panose="020B0602020104020603" pitchFamily="34" charset="0"/>
              </a:rPr>
              <a:t> DSS.</a:t>
            </a:r>
          </a:p>
        </p:txBody>
      </p:sp>
    </p:spTree>
    <p:extLst>
      <p:ext uri="{BB962C8B-B14F-4D97-AF65-F5344CB8AC3E}">
        <p14:creationId xmlns:p14="http://schemas.microsoft.com/office/powerpoint/2010/main" val="2945586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Tw Cen MT" panose="020B0602020104020603" pitchFamily="34" charset="0"/>
              </a:rPr>
              <a:t>New Development in DSS</a:t>
            </a:r>
            <a:endParaRPr lang="en-GB" b="1" dirty="0">
              <a:latin typeface="Tw Cen MT" panose="020B06020201040206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900" indent="0" algn="ctr">
              <a:buNone/>
            </a:pPr>
            <a:r>
              <a:rPr lang="en-GB" sz="6600" dirty="0">
                <a:solidFill>
                  <a:schemeClr val="accent1"/>
                </a:solidFill>
                <a:latin typeface="Tw Cen MT" panose="020B0602020104020603" pitchFamily="34" charset="0"/>
              </a:rPr>
              <a:t>2</a:t>
            </a:r>
            <a:endParaRPr lang="en-GB" sz="6600" dirty="0" smtClean="0">
              <a:solidFill>
                <a:schemeClr val="accent1"/>
              </a:solidFill>
              <a:latin typeface="Tw Cen MT" panose="020B0602020104020603" pitchFamily="34" charset="0"/>
            </a:endParaRPr>
          </a:p>
          <a:p>
            <a:pPr marL="36900" indent="0" algn="ctr">
              <a:buNone/>
            </a:pPr>
            <a:r>
              <a:rPr lang="en-GB" sz="3200" dirty="0" smtClean="0">
                <a:latin typeface="Tw Cen MT" panose="020B0602020104020603" pitchFamily="34" charset="0"/>
              </a:rPr>
              <a:t>HARDWARE</a:t>
            </a:r>
          </a:p>
          <a:p>
            <a:pPr marL="36900" indent="0" algn="ctr">
              <a:buNone/>
            </a:pPr>
            <a:endParaRPr lang="en-GB" sz="2400" dirty="0" smtClean="0">
              <a:latin typeface="Tw Cen MT" panose="020B0602020104020603" pitchFamily="34" charset="0"/>
            </a:endParaRPr>
          </a:p>
          <a:p>
            <a:pPr marL="36900" indent="0" algn="ctr">
              <a:buNone/>
            </a:pPr>
            <a:r>
              <a:rPr lang="en-GB" sz="2400" dirty="0">
                <a:latin typeface="Tw Cen MT" panose="020B0602020104020603" pitchFamily="34" charset="0"/>
              </a:rPr>
              <a:t>Hardware </a:t>
            </a:r>
            <a:r>
              <a:rPr lang="en-GB" sz="2400" dirty="0" err="1">
                <a:latin typeface="Tw Cen MT" panose="020B0602020104020603" pitchFamily="34" charset="0"/>
              </a:rPr>
              <a:t>terus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menyusut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dalam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ukuran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sementara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kecepatan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dan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kemampuan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lainnya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 smtClean="0">
                <a:latin typeface="Tw Cen MT" panose="020B0602020104020603" pitchFamily="34" charset="0"/>
              </a:rPr>
              <a:t>meningkat</a:t>
            </a:r>
            <a:r>
              <a:rPr lang="en-GB" sz="2400" dirty="0" smtClean="0">
                <a:latin typeface="Tw Cen MT" panose="020B0602020104020603" pitchFamily="34" charset="0"/>
              </a:rPr>
              <a:t>, hardware </a:t>
            </a:r>
            <a:r>
              <a:rPr lang="en-GB" sz="2400" dirty="0" err="1" smtClean="0">
                <a:latin typeface="Tw Cen MT" panose="020B0602020104020603" pitchFamily="34" charset="0"/>
              </a:rPr>
              <a:t>untuk</a:t>
            </a:r>
            <a:r>
              <a:rPr lang="en-GB" sz="2400" dirty="0" smtClean="0">
                <a:latin typeface="Tw Cen MT" panose="020B0602020104020603" pitchFamily="34" charset="0"/>
              </a:rPr>
              <a:t> </a:t>
            </a:r>
            <a:r>
              <a:rPr lang="en-GB" sz="2400" dirty="0" err="1" smtClean="0">
                <a:latin typeface="Tw Cen MT" panose="020B0602020104020603" pitchFamily="34" charset="0"/>
              </a:rPr>
              <a:t>kebutuhan</a:t>
            </a:r>
            <a:r>
              <a:rPr lang="en-GB" sz="2400" dirty="0" smtClean="0">
                <a:latin typeface="Tw Cen MT" panose="020B0602020104020603" pitchFamily="34" charset="0"/>
              </a:rPr>
              <a:t> DSS </a:t>
            </a:r>
            <a:r>
              <a:rPr lang="en-GB" sz="2400" dirty="0" err="1" smtClean="0">
                <a:latin typeface="Tw Cen MT" panose="020B0602020104020603" pitchFamily="34" charset="0"/>
              </a:rPr>
              <a:t>juga</a:t>
            </a:r>
            <a:r>
              <a:rPr lang="en-GB" sz="2400" dirty="0" smtClean="0">
                <a:latin typeface="Tw Cen MT" panose="020B0602020104020603" pitchFamily="34" charset="0"/>
              </a:rPr>
              <a:t> </a:t>
            </a:r>
            <a:r>
              <a:rPr lang="en-GB" sz="2400" dirty="0" err="1" smtClean="0">
                <a:latin typeface="Tw Cen MT" panose="020B0602020104020603" pitchFamily="34" charset="0"/>
              </a:rPr>
              <a:t>akan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 smtClean="0">
                <a:latin typeface="Tw Cen MT" panose="020B0602020104020603" pitchFamily="34" charset="0"/>
              </a:rPr>
              <a:t>hemat</a:t>
            </a:r>
            <a:r>
              <a:rPr lang="en-GB" sz="2400" dirty="0" smtClean="0">
                <a:latin typeface="Tw Cen MT" panose="020B0602020104020603" pitchFamily="34" charset="0"/>
              </a:rPr>
              <a:t> </a:t>
            </a:r>
            <a:r>
              <a:rPr lang="en-GB" sz="2400" dirty="0" err="1" smtClean="0">
                <a:latin typeface="Tw Cen MT" panose="020B0602020104020603" pitchFamily="34" charset="0"/>
              </a:rPr>
              <a:t>ruang</a:t>
            </a:r>
            <a:r>
              <a:rPr lang="en-GB" sz="2400" dirty="0" smtClean="0">
                <a:latin typeface="Tw Cen MT" panose="020B0602020104020603" pitchFamily="34" charset="0"/>
              </a:rPr>
              <a:t>. </a:t>
            </a:r>
            <a:r>
              <a:rPr lang="en-GB" sz="2400" dirty="0" err="1" smtClean="0">
                <a:latin typeface="Tw Cen MT" panose="020B0602020104020603" pitchFamily="34" charset="0"/>
              </a:rPr>
              <a:t>Namun</a:t>
            </a:r>
            <a:r>
              <a:rPr lang="en-GB" sz="2400" dirty="0" smtClean="0">
                <a:latin typeface="Tw Cen MT" panose="020B0602020104020603" pitchFamily="34" charset="0"/>
              </a:rPr>
              <a:t> </a:t>
            </a:r>
            <a:r>
              <a:rPr lang="en-GB" sz="2400" dirty="0" err="1" smtClean="0">
                <a:latin typeface="Tw Cen MT" panose="020B0602020104020603" pitchFamily="34" charset="0"/>
              </a:rPr>
              <a:t>untuk</a:t>
            </a:r>
            <a:r>
              <a:rPr lang="en-GB" sz="2400" dirty="0" smtClean="0">
                <a:latin typeface="Tw Cen MT" panose="020B0602020104020603" pitchFamily="34" charset="0"/>
              </a:rPr>
              <a:t> </a:t>
            </a:r>
            <a:r>
              <a:rPr lang="en-GB" sz="2400" dirty="0" err="1" smtClean="0">
                <a:latin typeface="Tw Cen MT" panose="020B0602020104020603" pitchFamily="34" charset="0"/>
              </a:rPr>
              <a:t>sekarang</a:t>
            </a:r>
            <a:r>
              <a:rPr lang="en-GB" sz="2400" dirty="0" smtClean="0">
                <a:latin typeface="Tw Cen MT" panose="020B0602020104020603" pitchFamily="34" charset="0"/>
              </a:rPr>
              <a:t>, </a:t>
            </a:r>
            <a:r>
              <a:rPr lang="en-GB" sz="2400" dirty="0" err="1">
                <a:latin typeface="Tw Cen MT" panose="020B0602020104020603" pitchFamily="34" charset="0"/>
              </a:rPr>
              <a:t>masih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terdapat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beberapa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keterbatasan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fisik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untuk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ukuran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dan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 smtClean="0">
                <a:latin typeface="Tw Cen MT" panose="020B0602020104020603" pitchFamily="34" charset="0"/>
              </a:rPr>
              <a:t>kecepatan</a:t>
            </a:r>
            <a:r>
              <a:rPr lang="en-GB" sz="2400" dirty="0" smtClean="0">
                <a:latin typeface="Tw Cen MT" panose="020B0602020104020603" pitchFamily="34" charset="0"/>
              </a:rPr>
              <a:t>.</a:t>
            </a:r>
            <a:endParaRPr lang="en-GB" sz="2400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6666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Tw Cen MT" panose="020B0602020104020603" pitchFamily="34" charset="0"/>
              </a:rPr>
              <a:t>New Development in DSS</a:t>
            </a:r>
            <a:endParaRPr lang="en-GB" b="1" dirty="0">
              <a:latin typeface="Tw Cen MT" panose="020B06020201040206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346" y="1732450"/>
            <a:ext cx="7765322" cy="4739788"/>
          </a:xfrm>
        </p:spPr>
        <p:txBody>
          <a:bodyPr>
            <a:normAutofit/>
          </a:bodyPr>
          <a:lstStyle/>
          <a:p>
            <a:pPr marL="36900" indent="0" algn="ctr">
              <a:buNone/>
            </a:pPr>
            <a:r>
              <a:rPr lang="en-GB" sz="6600" dirty="0" smtClean="0">
                <a:solidFill>
                  <a:schemeClr val="accent1"/>
                </a:solidFill>
                <a:latin typeface="Tw Cen MT" panose="020B0602020104020603" pitchFamily="34" charset="0"/>
              </a:rPr>
              <a:t>3</a:t>
            </a:r>
          </a:p>
          <a:p>
            <a:pPr marL="36900" indent="0" algn="ctr">
              <a:buNone/>
            </a:pPr>
            <a:r>
              <a:rPr lang="en-GB" sz="3200" dirty="0" smtClean="0">
                <a:latin typeface="Tw Cen MT" panose="020B0602020104020603" pitchFamily="34" charset="0"/>
              </a:rPr>
              <a:t>ARTIFICIAL INTELLIGENCE</a:t>
            </a:r>
            <a:endParaRPr lang="en-GB" sz="2400" dirty="0" smtClean="0">
              <a:latin typeface="Tw Cen MT" panose="020B0602020104020603" pitchFamily="34" charset="0"/>
            </a:endParaRPr>
          </a:p>
          <a:p>
            <a:pPr marL="36900" indent="0" algn="ctr">
              <a:buNone/>
            </a:pPr>
            <a:r>
              <a:rPr lang="en-GB" sz="2400" dirty="0" err="1">
                <a:latin typeface="Tw Cen MT" panose="020B0602020104020603" pitchFamily="34" charset="0"/>
              </a:rPr>
              <a:t>Kecerdasan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buatan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 smtClean="0">
                <a:latin typeface="Tw Cen MT" panose="020B0602020104020603" pitchFamily="34" charset="0"/>
              </a:rPr>
              <a:t>adalah</a:t>
            </a:r>
            <a:r>
              <a:rPr lang="en-GB" sz="2400" dirty="0" smtClean="0">
                <a:latin typeface="Tw Cen MT" panose="020B0602020104020603" pitchFamily="34" charset="0"/>
              </a:rPr>
              <a:t> </a:t>
            </a:r>
            <a:r>
              <a:rPr lang="en-GB" sz="2400" dirty="0" err="1" smtClean="0">
                <a:latin typeface="Tw Cen MT" panose="020B0602020104020603" pitchFamily="34" charset="0"/>
              </a:rPr>
              <a:t>terobosan</a:t>
            </a:r>
            <a:r>
              <a:rPr lang="en-GB" sz="2400" dirty="0" smtClean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dalam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peningkatan</a:t>
            </a:r>
            <a:r>
              <a:rPr lang="en-GB" sz="2400" dirty="0">
                <a:latin typeface="Tw Cen MT" panose="020B0602020104020603" pitchFamily="34" charset="0"/>
              </a:rPr>
              <a:t> DSS. </a:t>
            </a:r>
            <a:r>
              <a:rPr lang="en-GB" sz="2400" dirty="0" err="1">
                <a:latin typeface="Tw Cen MT" panose="020B0602020104020603" pitchFamily="34" charset="0"/>
              </a:rPr>
              <a:t>Dengan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 smtClean="0">
                <a:latin typeface="Tw Cen MT" panose="020B0602020104020603" pitchFamily="34" charset="0"/>
              </a:rPr>
              <a:t>kecerdasan</a:t>
            </a:r>
            <a:r>
              <a:rPr lang="en-GB" sz="2400" dirty="0" smtClean="0">
                <a:latin typeface="Tw Cen MT" panose="020B0602020104020603" pitchFamily="34" charset="0"/>
              </a:rPr>
              <a:t> </a:t>
            </a:r>
            <a:r>
              <a:rPr lang="en-GB" sz="2400" dirty="0" err="1" smtClean="0">
                <a:latin typeface="Tw Cen MT" panose="020B0602020104020603" pitchFamily="34" charset="0"/>
              </a:rPr>
              <a:t>buatan</a:t>
            </a:r>
            <a:r>
              <a:rPr lang="en-GB" sz="2400" dirty="0" smtClean="0">
                <a:latin typeface="Tw Cen MT" panose="020B0602020104020603" pitchFamily="34" charset="0"/>
              </a:rPr>
              <a:t>, </a:t>
            </a:r>
            <a:r>
              <a:rPr lang="en-GB" sz="2400" dirty="0" err="1">
                <a:latin typeface="Tw Cen MT" panose="020B0602020104020603" pitchFamily="34" charset="0"/>
              </a:rPr>
              <a:t>sistem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akan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bersifat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smtClean="0">
                <a:latin typeface="Tw Cen MT" panose="020B0602020104020603" pitchFamily="34" charset="0"/>
              </a:rPr>
              <a:t>universal </a:t>
            </a:r>
            <a:r>
              <a:rPr lang="en-GB" sz="2400" dirty="0" err="1" smtClean="0">
                <a:latin typeface="Tw Cen MT" panose="020B0602020104020603" pitchFamily="34" charset="0"/>
              </a:rPr>
              <a:t>dan</a:t>
            </a:r>
            <a:r>
              <a:rPr lang="en-GB" sz="2400" dirty="0" smtClean="0">
                <a:latin typeface="Tw Cen MT" panose="020B0602020104020603" pitchFamily="34" charset="0"/>
              </a:rPr>
              <a:t> </a:t>
            </a:r>
            <a:r>
              <a:rPr lang="en-GB" sz="2400" dirty="0" err="1" smtClean="0">
                <a:latin typeface="Tw Cen MT" panose="020B0602020104020603" pitchFamily="34" charset="0"/>
              </a:rPr>
              <a:t>bisa</a:t>
            </a:r>
            <a:r>
              <a:rPr lang="en-GB" sz="2400" dirty="0" smtClean="0">
                <a:latin typeface="Tw Cen MT" panose="020B0602020104020603" pitchFamily="34" charset="0"/>
              </a:rPr>
              <a:t> </a:t>
            </a:r>
            <a:r>
              <a:rPr lang="en-GB" sz="2400" dirty="0" err="1" smtClean="0">
                <a:latin typeface="Tw Cen MT" panose="020B0602020104020603" pitchFamily="34" charset="0"/>
              </a:rPr>
              <a:t>digunakan</a:t>
            </a:r>
            <a:r>
              <a:rPr lang="en-GB" sz="2400" dirty="0" smtClean="0">
                <a:latin typeface="Tw Cen MT" panose="020B0602020104020603" pitchFamily="34" charset="0"/>
              </a:rPr>
              <a:t> </a:t>
            </a:r>
            <a:r>
              <a:rPr lang="en-GB" sz="2400" dirty="0" err="1" smtClean="0">
                <a:latin typeface="Tw Cen MT" panose="020B0602020104020603" pitchFamily="34" charset="0"/>
              </a:rPr>
              <a:t>seiring</a:t>
            </a:r>
            <a:r>
              <a:rPr lang="en-GB" sz="2400" dirty="0" smtClean="0">
                <a:latin typeface="Tw Cen MT" panose="020B0602020104020603" pitchFamily="34" charset="0"/>
              </a:rPr>
              <a:t> </a:t>
            </a:r>
            <a:r>
              <a:rPr lang="en-GB" sz="2400" dirty="0" err="1" smtClean="0">
                <a:latin typeface="Tw Cen MT" panose="020B0602020104020603" pitchFamily="34" charset="0"/>
              </a:rPr>
              <a:t>perkembangan</a:t>
            </a:r>
            <a:r>
              <a:rPr lang="en-GB" sz="2400" dirty="0" smtClean="0">
                <a:latin typeface="Tw Cen MT" panose="020B0602020104020603" pitchFamily="34" charset="0"/>
              </a:rPr>
              <a:t>, </a:t>
            </a:r>
            <a:r>
              <a:rPr lang="en-GB" sz="2400" dirty="0" err="1" smtClean="0">
                <a:latin typeface="Tw Cen MT" panose="020B0602020104020603" pitchFamily="34" charset="0"/>
              </a:rPr>
              <a:t>sistem</a:t>
            </a:r>
            <a:r>
              <a:rPr lang="en-GB" sz="2400" dirty="0" smtClean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akan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terus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belajar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untuk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 smtClean="0">
                <a:latin typeface="Tw Cen MT" panose="020B0602020104020603" pitchFamily="34" charset="0"/>
              </a:rPr>
              <a:t>masalah</a:t>
            </a:r>
            <a:r>
              <a:rPr lang="en-GB" sz="2400" dirty="0" smtClean="0">
                <a:latin typeface="Tw Cen MT" panose="020B0602020104020603" pitchFamily="34" charset="0"/>
              </a:rPr>
              <a:t>/ data yang </a:t>
            </a:r>
            <a:r>
              <a:rPr lang="en-GB" sz="2400" dirty="0" err="1" smtClean="0">
                <a:latin typeface="Tw Cen MT" panose="020B0602020104020603" pitchFamily="34" charset="0"/>
              </a:rPr>
              <a:t>benar-benar</a:t>
            </a:r>
            <a:r>
              <a:rPr lang="en-GB" sz="2400" dirty="0" smtClean="0">
                <a:latin typeface="Tw Cen MT" panose="020B0602020104020603" pitchFamily="34" charset="0"/>
              </a:rPr>
              <a:t> </a:t>
            </a:r>
            <a:r>
              <a:rPr lang="en-GB" sz="2400" dirty="0" err="1" smtClean="0">
                <a:latin typeface="Tw Cen MT" panose="020B0602020104020603" pitchFamily="34" charset="0"/>
              </a:rPr>
              <a:t>baru</a:t>
            </a:r>
            <a:r>
              <a:rPr lang="en-GB" sz="2400" dirty="0">
                <a:latin typeface="Tw Cen MT" panose="020B0602020104020603" pitchFamily="34" charset="0"/>
              </a:rPr>
              <a:t>, </a:t>
            </a:r>
            <a:r>
              <a:rPr lang="en-GB" sz="2400" dirty="0" err="1">
                <a:latin typeface="Tw Cen MT" panose="020B0602020104020603" pitchFamily="34" charset="0"/>
              </a:rPr>
              <a:t>bukan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hanya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sebagai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pengambil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keputusan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 smtClean="0">
                <a:latin typeface="Tw Cen MT" panose="020B0602020104020603" pitchFamily="34" charset="0"/>
              </a:rPr>
              <a:t>semata</a:t>
            </a:r>
            <a:r>
              <a:rPr lang="en-GB" sz="2400" dirty="0" smtClean="0">
                <a:latin typeface="Tw Cen MT" panose="020B0602020104020603" pitchFamily="34" charset="0"/>
              </a:rPr>
              <a:t>.</a:t>
            </a:r>
            <a:endParaRPr lang="en-GB" sz="2400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5426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Tw Cen MT" panose="020B0602020104020603" pitchFamily="34" charset="0"/>
              </a:rPr>
              <a:t>New Development in DSS</a:t>
            </a:r>
            <a:endParaRPr lang="en-GB" b="1" dirty="0">
              <a:latin typeface="Tw Cen MT" panose="020B06020201040206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 algn="ctr">
              <a:buNone/>
            </a:pPr>
            <a:r>
              <a:rPr lang="en-GB" sz="6600" dirty="0">
                <a:solidFill>
                  <a:schemeClr val="accent1"/>
                </a:solidFill>
                <a:latin typeface="Tw Cen MT" panose="020B0602020104020603" pitchFamily="34" charset="0"/>
              </a:rPr>
              <a:t>4</a:t>
            </a:r>
            <a:endParaRPr lang="en-GB" sz="6600" dirty="0" smtClean="0">
              <a:solidFill>
                <a:schemeClr val="accent1"/>
              </a:solidFill>
              <a:latin typeface="Tw Cen MT" panose="020B0602020104020603" pitchFamily="34" charset="0"/>
            </a:endParaRPr>
          </a:p>
          <a:p>
            <a:pPr marL="36900" indent="0" algn="ctr">
              <a:buNone/>
            </a:pPr>
            <a:r>
              <a:rPr lang="en-GB" sz="3200" dirty="0" smtClean="0">
                <a:latin typeface="Tw Cen MT" panose="020B0602020104020603" pitchFamily="34" charset="0"/>
              </a:rPr>
              <a:t>PERAWATAN KESEHATAN</a:t>
            </a:r>
            <a:endParaRPr lang="en-GB" sz="2400" dirty="0" smtClean="0">
              <a:latin typeface="Tw Cen MT" panose="020B0602020104020603" pitchFamily="34" charset="0"/>
            </a:endParaRPr>
          </a:p>
          <a:p>
            <a:pPr marL="36900" indent="0" algn="ctr">
              <a:buNone/>
            </a:pPr>
            <a:r>
              <a:rPr lang="en-GB" sz="2400" dirty="0" err="1">
                <a:latin typeface="Tw Cen MT" panose="020B0602020104020603" pitchFamily="34" charset="0"/>
              </a:rPr>
              <a:t>Beberapa</a:t>
            </a:r>
            <a:r>
              <a:rPr lang="en-GB" sz="2400" dirty="0">
                <a:latin typeface="Tw Cen MT" panose="020B0602020104020603" pitchFamily="34" charset="0"/>
              </a:rPr>
              <a:t> DSS di masa </a:t>
            </a:r>
            <a:r>
              <a:rPr lang="en-GB" sz="2400" dirty="0" err="1">
                <a:latin typeface="Tw Cen MT" panose="020B0602020104020603" pitchFamily="34" charset="0"/>
              </a:rPr>
              <a:t>depan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mungkin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dapat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memproses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emosi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dan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suasana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hati</a:t>
            </a:r>
            <a:r>
              <a:rPr lang="en-GB" sz="2400" dirty="0">
                <a:latin typeface="Tw Cen MT" panose="020B0602020104020603" pitchFamily="34" charset="0"/>
              </a:rPr>
              <a:t>. Hal </a:t>
            </a:r>
            <a:r>
              <a:rPr lang="en-GB" sz="2400" dirty="0" err="1">
                <a:latin typeface="Tw Cen MT" panose="020B0602020104020603" pitchFamily="34" charset="0"/>
              </a:rPr>
              <a:t>ini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mungkin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sangat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penting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dalam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menangani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pilihan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perawatan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kesehatan</a:t>
            </a:r>
            <a:r>
              <a:rPr lang="en-GB" sz="2400" dirty="0">
                <a:latin typeface="Tw Cen MT" panose="020B0602020104020603" pitchFamily="34" charset="0"/>
              </a:rPr>
              <a:t>, </a:t>
            </a:r>
            <a:r>
              <a:rPr lang="en-GB" sz="2400" dirty="0" err="1">
                <a:latin typeface="Tw Cen MT" panose="020B0602020104020603" pitchFamily="34" charset="0"/>
              </a:rPr>
              <a:t>bila</a:t>
            </a:r>
            <a:r>
              <a:rPr lang="en-GB" sz="2400" dirty="0">
                <a:latin typeface="Tw Cen MT" panose="020B0602020104020603" pitchFamily="34" charset="0"/>
              </a:rPr>
              <a:t> DSS </a:t>
            </a:r>
            <a:r>
              <a:rPr lang="en-GB" sz="2400" dirty="0" err="1">
                <a:latin typeface="Tw Cen MT" panose="020B0602020104020603" pitchFamily="34" charset="0"/>
              </a:rPr>
              <a:t>digunakan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oleh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dokter</a:t>
            </a:r>
            <a:r>
              <a:rPr lang="en-GB" sz="2400" dirty="0">
                <a:latin typeface="Tw Cen MT" panose="020B0602020104020603" pitchFamily="34" charset="0"/>
              </a:rPr>
              <a:t>, </a:t>
            </a:r>
            <a:r>
              <a:rPr lang="en-GB" sz="2400" dirty="0" err="1">
                <a:latin typeface="Tw Cen MT" panose="020B0602020104020603" pitchFamily="34" charset="0"/>
              </a:rPr>
              <a:t>perawat</a:t>
            </a:r>
            <a:r>
              <a:rPr lang="en-GB" sz="2400" dirty="0">
                <a:latin typeface="Tw Cen MT" panose="020B0602020104020603" pitchFamily="34" charset="0"/>
              </a:rPr>
              <a:t>, </a:t>
            </a:r>
            <a:r>
              <a:rPr lang="en-GB" sz="2400" dirty="0" err="1">
                <a:latin typeface="Tw Cen MT" panose="020B0602020104020603" pitchFamily="34" charset="0"/>
              </a:rPr>
              <a:t>pengasuh</a:t>
            </a:r>
            <a:r>
              <a:rPr lang="en-GB" sz="2400" dirty="0">
                <a:latin typeface="Tw Cen MT" panose="020B0602020104020603" pitchFamily="34" charset="0"/>
              </a:rPr>
              <a:t>, </a:t>
            </a:r>
            <a:r>
              <a:rPr lang="en-GB" sz="2400" dirty="0" err="1">
                <a:latin typeface="Tw Cen MT" panose="020B0602020104020603" pitchFamily="34" charset="0"/>
              </a:rPr>
              <a:t>dan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atau</a:t>
            </a:r>
            <a:r>
              <a:rPr lang="en-GB" sz="2400" dirty="0">
                <a:latin typeface="Tw Cen MT" panose="020B0602020104020603" pitchFamily="34" charset="0"/>
              </a:rPr>
              <a:t> </a:t>
            </a:r>
            <a:r>
              <a:rPr lang="en-GB" sz="2400" dirty="0" err="1">
                <a:latin typeface="Tw Cen MT" panose="020B0602020104020603" pitchFamily="34" charset="0"/>
              </a:rPr>
              <a:t>pasien</a:t>
            </a:r>
            <a:r>
              <a:rPr lang="en-GB" sz="2400" dirty="0">
                <a:latin typeface="Tw Cen MT" panose="020B06020201040206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43627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 smtClean="0">
                <a:latin typeface="Tw Cen MT" panose="020B0602020104020603" pitchFamily="34" charset="0"/>
              </a:rPr>
              <a:t>TERIMA KASIH </a:t>
            </a:r>
            <a:r>
              <a:rPr lang="en-GB" dirty="0" smtClean="0">
                <a:latin typeface="Tw Cen MT" panose="020B0602020104020603" pitchFamily="34" charset="0"/>
                <a:sym typeface="Wingdings" panose="05000000000000000000" pitchFamily="2" charset="2"/>
              </a:rPr>
              <a:t></a:t>
            </a:r>
            <a:endParaRPr lang="en-GB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71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0" y="574184"/>
            <a:ext cx="6985000" cy="504825"/>
          </a:xfrm>
        </p:spPr>
        <p:txBody>
          <a:bodyPr>
            <a:noAutofit/>
          </a:bodyPr>
          <a:lstStyle/>
          <a:p>
            <a:r>
              <a:rPr lang="da-DK" b="1" dirty="0">
                <a:solidFill>
                  <a:schemeClr val="accent1"/>
                </a:solidFill>
              </a:rPr>
              <a:t>User Interface Subsistem (UI)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1477108"/>
            <a:ext cx="8229600" cy="5008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sv-SE" b="1" dirty="0" smtClean="0">
                <a:latin typeface="Tw Cen MT" panose="020B0602020104020603" pitchFamily="34" charset="0"/>
              </a:rPr>
              <a:t>User Interface</a:t>
            </a:r>
            <a:r>
              <a:rPr lang="sv-SE" dirty="0" smtClean="0">
                <a:latin typeface="Tw Cen MT" panose="020B0602020104020603" pitchFamily="34" charset="0"/>
              </a:rPr>
              <a:t>:</a:t>
            </a:r>
          </a:p>
          <a:p>
            <a:r>
              <a:rPr lang="sv-SE" dirty="0" smtClean="0">
                <a:latin typeface="Tw Cen MT" panose="020B0602020104020603" pitchFamily="34" charset="0"/>
              </a:rPr>
              <a:t>mencakup semua aspek penghubung antara pemakai dengan sistem</a:t>
            </a:r>
          </a:p>
          <a:p>
            <a:r>
              <a:rPr lang="sv-SE" dirty="0" smtClean="0">
                <a:latin typeface="Tw Cen MT" panose="020B0602020104020603" pitchFamily="34" charset="0"/>
              </a:rPr>
              <a:t>termasuk hardware, software, pengguna, aksesibilitas, interaksi manusia dan komputer</a:t>
            </a:r>
          </a:p>
          <a:p>
            <a:r>
              <a:rPr lang="sv-SE" dirty="0" smtClean="0">
                <a:latin typeface="Tw Cen MT" panose="020B0602020104020603" pitchFamily="34" charset="0"/>
              </a:rPr>
              <a:t>untuk mengelola UI digunakan User Interface Management System (UIMS)</a:t>
            </a:r>
          </a:p>
          <a:p>
            <a:r>
              <a:rPr lang="en-GB" dirty="0">
                <a:latin typeface="Tw Cen MT" panose="020B0602020104020603" pitchFamily="34" charset="0"/>
              </a:rPr>
              <a:t>UIMS </a:t>
            </a:r>
            <a:r>
              <a:rPr lang="en-GB" dirty="0" err="1">
                <a:latin typeface="Tw Cen MT" panose="020B0602020104020603" pitchFamily="34" charset="0"/>
              </a:rPr>
              <a:t>memberikan</a:t>
            </a:r>
            <a:r>
              <a:rPr lang="en-GB" dirty="0">
                <a:latin typeface="Tw Cen MT" panose="020B0602020104020603" pitchFamily="34" charset="0"/>
              </a:rPr>
              <a:t> </a:t>
            </a:r>
            <a:r>
              <a:rPr lang="en-GB" dirty="0" err="1">
                <a:latin typeface="Tw Cen MT" panose="020B0602020104020603" pitchFamily="34" charset="0"/>
              </a:rPr>
              <a:t>kemampuan</a:t>
            </a:r>
            <a:r>
              <a:rPr lang="en-GB" dirty="0">
                <a:latin typeface="Tw Cen MT" panose="020B0602020104020603" pitchFamily="34" charset="0"/>
              </a:rPr>
              <a:t> </a:t>
            </a:r>
            <a:r>
              <a:rPr lang="en-GB" dirty="0" err="1">
                <a:latin typeface="Tw Cen MT" panose="020B0602020104020603" pitchFamily="34" charset="0"/>
              </a:rPr>
              <a:t>untuk</a:t>
            </a:r>
            <a:r>
              <a:rPr lang="en-GB" dirty="0">
                <a:latin typeface="Tw Cen MT" panose="020B0602020104020603" pitchFamily="34" charset="0"/>
              </a:rPr>
              <a:t> </a:t>
            </a:r>
            <a:r>
              <a:rPr lang="en-GB" dirty="0" err="1">
                <a:latin typeface="Tw Cen MT" panose="020B0602020104020603" pitchFamily="34" charset="0"/>
              </a:rPr>
              <a:t>pengguna</a:t>
            </a:r>
            <a:r>
              <a:rPr lang="en-GB" dirty="0">
                <a:latin typeface="Tw Cen MT" panose="020B0602020104020603" pitchFamily="34" charset="0"/>
              </a:rPr>
              <a:t> </a:t>
            </a:r>
            <a:r>
              <a:rPr lang="en-GB" dirty="0" err="1">
                <a:latin typeface="Tw Cen MT" panose="020B0602020104020603" pitchFamily="34" charset="0"/>
              </a:rPr>
              <a:t>berinteraksi</a:t>
            </a:r>
            <a:r>
              <a:rPr lang="en-GB" dirty="0">
                <a:latin typeface="Tw Cen MT" panose="020B0602020104020603" pitchFamily="34" charset="0"/>
              </a:rPr>
              <a:t> </a:t>
            </a:r>
            <a:r>
              <a:rPr lang="en-GB" dirty="0" err="1">
                <a:latin typeface="Tw Cen MT" panose="020B0602020104020603" pitchFamily="34" charset="0"/>
              </a:rPr>
              <a:t>dengan</a:t>
            </a:r>
            <a:r>
              <a:rPr lang="en-GB" dirty="0">
                <a:latin typeface="Tw Cen MT" panose="020B0602020104020603" pitchFamily="34" charset="0"/>
              </a:rPr>
              <a:t> model </a:t>
            </a:r>
            <a:r>
              <a:rPr lang="en-GB" dirty="0" err="1">
                <a:latin typeface="Tw Cen MT" panose="020B0602020104020603" pitchFamily="34" charset="0"/>
              </a:rPr>
              <a:t>manajemen</a:t>
            </a:r>
            <a:r>
              <a:rPr lang="en-GB" dirty="0">
                <a:latin typeface="Tw Cen MT" panose="020B0602020104020603" pitchFamily="34" charset="0"/>
              </a:rPr>
              <a:t> </a:t>
            </a:r>
            <a:r>
              <a:rPr lang="en-GB" dirty="0" err="1">
                <a:latin typeface="Tw Cen MT" panose="020B0602020104020603" pitchFamily="34" charset="0"/>
              </a:rPr>
              <a:t>dan</a:t>
            </a:r>
            <a:r>
              <a:rPr lang="en-GB" dirty="0">
                <a:latin typeface="Tw Cen MT" panose="020B0602020104020603" pitchFamily="34" charset="0"/>
              </a:rPr>
              <a:t> </a:t>
            </a:r>
            <a:r>
              <a:rPr lang="en-GB" dirty="0" err="1">
                <a:latin typeface="Tw Cen MT" panose="020B0602020104020603" pitchFamily="34" charset="0"/>
              </a:rPr>
              <a:t>pengelolaan</a:t>
            </a:r>
            <a:r>
              <a:rPr lang="en-GB" dirty="0">
                <a:latin typeface="Tw Cen MT" panose="020B0602020104020603" pitchFamily="34" charset="0"/>
              </a:rPr>
              <a:t> data </a:t>
            </a:r>
            <a:r>
              <a:rPr lang="en-GB" dirty="0" smtClean="0">
                <a:latin typeface="Tw Cen MT" panose="020B0602020104020603" pitchFamily="34" charset="0"/>
              </a:rPr>
              <a:t>sub-</a:t>
            </a:r>
            <a:r>
              <a:rPr lang="en-GB" dirty="0" err="1" smtClean="0">
                <a:latin typeface="Tw Cen MT" panose="020B0602020104020603" pitchFamily="34" charset="0"/>
              </a:rPr>
              <a:t>sistem</a:t>
            </a:r>
            <a:endParaRPr lang="en-GB" dirty="0">
              <a:latin typeface="Tw Cen MT" panose="020B0602020104020603" pitchFamily="34" charset="0"/>
            </a:endParaRPr>
          </a:p>
          <a:p>
            <a:pPr marL="609600" indent="-609600">
              <a:buFont typeface="Wingdings" panose="05000000000000000000" pitchFamily="2" charset="2"/>
              <a:buChar char="ü"/>
            </a:pPr>
            <a:endParaRPr lang="en-US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87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46200" y="394752"/>
            <a:ext cx="6985000" cy="504825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User Interface </a:t>
            </a:r>
            <a:r>
              <a:rPr lang="en-US" sz="3200" b="1" dirty="0" smtClean="0">
                <a:solidFill>
                  <a:schemeClr val="tx1"/>
                </a:solidFill>
              </a:rPr>
              <a:t>Process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530600" y="1485364"/>
            <a:ext cx="2209800" cy="641350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/>
              <a:t>Knowledge-based system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939800" y="1485364"/>
            <a:ext cx="2209800" cy="641350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/>
              <a:t>Data management and DBMS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6273800" y="1485364"/>
            <a:ext cx="2057400" cy="915988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/>
              <a:t>Model management and MBMS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387600" y="2628364"/>
            <a:ext cx="4800600" cy="366713"/>
          </a:xfrm>
          <a:prstGeom prst="rect">
            <a:avLst/>
          </a:prstGeom>
          <a:ln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/>
              <a:t>User Interface Management System (UIMS)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844800" y="3390364"/>
            <a:ext cx="3429000" cy="366713"/>
          </a:xfrm>
          <a:prstGeom prst="rect">
            <a:avLst/>
          </a:prstGeom>
          <a:ln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/>
              <a:t>Natural Language Processor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882901" y="4280367"/>
            <a:ext cx="1295400" cy="726033"/>
          </a:xfrm>
          <a:prstGeom prst="rect">
            <a:avLst/>
          </a:prstGeom>
          <a:solidFill>
            <a:srgbClr val="FFCC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sz="1600" b="1" dirty="0">
                <a:solidFill>
                  <a:schemeClr val="accent1"/>
                </a:solidFill>
              </a:rPr>
              <a:t>Input</a:t>
            </a:r>
          </a:p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sz="1600" dirty="0"/>
              <a:t>Action</a:t>
            </a:r>
          </a:p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sz="1600" dirty="0"/>
              <a:t>Languages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4693723" y="4280367"/>
            <a:ext cx="1293254" cy="726033"/>
          </a:xfrm>
          <a:prstGeom prst="rect">
            <a:avLst/>
          </a:prstGeom>
          <a:solidFill>
            <a:srgbClr val="FFCC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sz="1600" b="1" dirty="0">
                <a:solidFill>
                  <a:schemeClr val="accent1"/>
                </a:solidFill>
              </a:rPr>
              <a:t>Output</a:t>
            </a:r>
          </a:p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sz="1600" dirty="0"/>
              <a:t>Display</a:t>
            </a:r>
          </a:p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sz="1600" dirty="0"/>
              <a:t>Language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3378200" y="5676364"/>
            <a:ext cx="1524000" cy="366713"/>
          </a:xfrm>
          <a:prstGeom prst="rect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      Users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740400" y="5676364"/>
            <a:ext cx="2209800" cy="366713"/>
          </a:xfrm>
          <a:prstGeom prst="rect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/>
              <a:t>Printers, Plotters</a:t>
            </a: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6502400" y="4609564"/>
            <a:ext cx="1219200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/>
              <a:t>PC Display</a:t>
            </a:r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>
            <a:off x="2235200" y="2094964"/>
            <a:ext cx="609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>
            <a:off x="4673600" y="2171164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 flipH="1">
            <a:off x="6654800" y="2399764"/>
            <a:ext cx="609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16"/>
          <p:cNvSpPr>
            <a:spLocks noChangeShapeType="1"/>
          </p:cNvSpPr>
          <p:nvPr/>
        </p:nvSpPr>
        <p:spPr bwMode="auto">
          <a:xfrm>
            <a:off x="4749800" y="3009364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17"/>
          <p:cNvSpPr>
            <a:spLocks noChangeShapeType="1"/>
          </p:cNvSpPr>
          <p:nvPr/>
        </p:nvSpPr>
        <p:spPr bwMode="auto">
          <a:xfrm>
            <a:off x="4673600" y="300936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Line 18"/>
          <p:cNvSpPr>
            <a:spLocks noChangeShapeType="1"/>
          </p:cNvSpPr>
          <p:nvPr/>
        </p:nvSpPr>
        <p:spPr bwMode="auto">
          <a:xfrm flipV="1">
            <a:off x="3530600" y="4990564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>
            <a:off x="4749800" y="4990564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>
            <a:off x="5740400" y="4990564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auto">
          <a:xfrm>
            <a:off x="1016000" y="5676364"/>
            <a:ext cx="1676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"/>
              <a:t>Based on Figure 3.6,  Schematic View of the User Interface</a:t>
            </a:r>
          </a:p>
        </p:txBody>
      </p:sp>
    </p:spTree>
    <p:extLst>
      <p:ext uri="{BB962C8B-B14F-4D97-AF65-F5344CB8AC3E}">
        <p14:creationId xmlns:p14="http://schemas.microsoft.com/office/powerpoint/2010/main" val="87137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9753" y="1322364"/>
            <a:ext cx="7765322" cy="4511041"/>
          </a:xfrm>
        </p:spPr>
        <p:txBody>
          <a:bodyPr>
            <a:normAutofit/>
          </a:bodyPr>
          <a:lstStyle/>
          <a:p>
            <a:pPr marL="36900" indent="0" algn="ctr">
              <a:buNone/>
            </a:pPr>
            <a:r>
              <a:rPr lang="en-GB" sz="3200" dirty="0">
                <a:latin typeface="Tw Cen MT" panose="020B0602020104020603" pitchFamily="34" charset="0"/>
              </a:rPr>
              <a:t>Di </a:t>
            </a:r>
            <a:r>
              <a:rPr lang="en-GB" sz="3200" dirty="0" err="1">
                <a:latin typeface="Tw Cen MT" panose="020B0602020104020603" pitchFamily="34" charset="0"/>
              </a:rPr>
              <a:t>dalam</a:t>
            </a:r>
            <a:r>
              <a:rPr lang="en-GB" sz="3200" dirty="0">
                <a:latin typeface="Tw Cen MT" panose="020B0602020104020603" pitchFamily="34" charset="0"/>
              </a:rPr>
              <a:t> </a:t>
            </a:r>
            <a:r>
              <a:rPr lang="en-GB" sz="3200" dirty="0" err="1">
                <a:latin typeface="Tw Cen MT" panose="020B0602020104020603" pitchFamily="34" charset="0"/>
              </a:rPr>
              <a:t>sistem</a:t>
            </a:r>
            <a:r>
              <a:rPr lang="en-GB" sz="3200" dirty="0">
                <a:latin typeface="Tw Cen MT" panose="020B0602020104020603" pitchFamily="34" charset="0"/>
              </a:rPr>
              <a:t> </a:t>
            </a:r>
            <a:r>
              <a:rPr lang="en-GB" sz="3200" dirty="0" err="1">
                <a:latin typeface="Tw Cen MT" panose="020B0602020104020603" pitchFamily="34" charset="0"/>
              </a:rPr>
              <a:t>cerdas</a:t>
            </a:r>
            <a:r>
              <a:rPr lang="en-GB" sz="3200" dirty="0">
                <a:latin typeface="Tw Cen MT" panose="020B0602020104020603" pitchFamily="34" charset="0"/>
              </a:rPr>
              <a:t>, </a:t>
            </a:r>
            <a:r>
              <a:rPr lang="en-GB" sz="3200" dirty="0" err="1">
                <a:latin typeface="Tw Cen MT" panose="020B0602020104020603" pitchFamily="34" charset="0"/>
              </a:rPr>
              <a:t>komponen</a:t>
            </a:r>
            <a:r>
              <a:rPr lang="en-GB" sz="3200" dirty="0">
                <a:latin typeface="Tw Cen MT" panose="020B0602020104020603" pitchFamily="34" charset="0"/>
              </a:rPr>
              <a:t> UI </a:t>
            </a:r>
            <a:r>
              <a:rPr lang="en-GB" sz="3200" dirty="0" err="1">
                <a:latin typeface="Tw Cen MT" panose="020B0602020104020603" pitchFamily="34" charset="0"/>
              </a:rPr>
              <a:t>termasuk</a:t>
            </a:r>
            <a:r>
              <a:rPr lang="en-GB" sz="3200" dirty="0">
                <a:latin typeface="Tw Cen MT" panose="020B0602020104020603" pitchFamily="34" charset="0"/>
              </a:rPr>
              <a:t> </a:t>
            </a:r>
            <a:r>
              <a:rPr lang="en-GB" sz="3200" u="sng" dirty="0">
                <a:solidFill>
                  <a:srgbClr val="FFC000"/>
                </a:solidFill>
                <a:latin typeface="Tw Cen MT" panose="020B0602020104020603" pitchFamily="34" charset="0"/>
              </a:rPr>
              <a:t>natural language processor</a:t>
            </a:r>
            <a:r>
              <a:rPr lang="en-GB" sz="3200" dirty="0">
                <a:latin typeface="Tw Cen MT" panose="020B0602020104020603" pitchFamily="34" charset="0"/>
              </a:rPr>
              <a:t> </a:t>
            </a:r>
            <a:r>
              <a:rPr lang="en-GB" sz="3200" dirty="0" err="1">
                <a:latin typeface="Tw Cen MT" panose="020B0602020104020603" pitchFamily="34" charset="0"/>
              </a:rPr>
              <a:t>atau</a:t>
            </a:r>
            <a:r>
              <a:rPr lang="en-GB" sz="3200" dirty="0">
                <a:latin typeface="Tw Cen MT" panose="020B0602020104020603" pitchFamily="34" charset="0"/>
              </a:rPr>
              <a:t> </a:t>
            </a:r>
            <a:r>
              <a:rPr lang="en-GB" sz="3200" dirty="0" err="1">
                <a:latin typeface="Tw Cen MT" panose="020B0602020104020603" pitchFamily="34" charset="0"/>
              </a:rPr>
              <a:t>dapat</a:t>
            </a:r>
            <a:r>
              <a:rPr lang="en-GB" sz="3200" dirty="0">
                <a:latin typeface="Tw Cen MT" panose="020B0602020104020603" pitchFamily="34" charset="0"/>
              </a:rPr>
              <a:t> </a:t>
            </a:r>
            <a:r>
              <a:rPr lang="en-GB" sz="3200" dirty="0" err="1">
                <a:latin typeface="Tw Cen MT" panose="020B0602020104020603" pitchFamily="34" charset="0"/>
              </a:rPr>
              <a:t>menggunakan</a:t>
            </a:r>
            <a:r>
              <a:rPr lang="en-GB" sz="3200" dirty="0">
                <a:latin typeface="Tw Cen MT" panose="020B0602020104020603" pitchFamily="34" charset="0"/>
              </a:rPr>
              <a:t> </a:t>
            </a:r>
            <a:r>
              <a:rPr lang="en-GB" sz="3200" dirty="0" err="1">
                <a:latin typeface="Tw Cen MT" panose="020B0602020104020603" pitchFamily="34" charset="0"/>
              </a:rPr>
              <a:t>objek</a:t>
            </a:r>
            <a:r>
              <a:rPr lang="en-GB" sz="3200" dirty="0">
                <a:latin typeface="Tw Cen MT" panose="020B0602020104020603" pitchFamily="34" charset="0"/>
              </a:rPr>
              <a:t> </a:t>
            </a:r>
            <a:r>
              <a:rPr lang="en-GB" sz="3200" dirty="0" err="1">
                <a:latin typeface="Tw Cen MT" panose="020B0602020104020603" pitchFamily="34" charset="0"/>
              </a:rPr>
              <a:t>standar</a:t>
            </a:r>
            <a:r>
              <a:rPr lang="en-GB" sz="3200" dirty="0">
                <a:latin typeface="Tw Cen MT" panose="020B0602020104020603" pitchFamily="34" charset="0"/>
              </a:rPr>
              <a:t> </a:t>
            </a:r>
            <a:r>
              <a:rPr lang="en-GB" sz="3200" dirty="0" err="1">
                <a:latin typeface="Tw Cen MT" panose="020B0602020104020603" pitchFamily="34" charset="0"/>
              </a:rPr>
              <a:t>melalui</a:t>
            </a:r>
            <a:r>
              <a:rPr lang="en-GB" sz="3200" dirty="0">
                <a:latin typeface="Tw Cen MT" panose="020B0602020104020603" pitchFamily="34" charset="0"/>
              </a:rPr>
              <a:t> </a:t>
            </a:r>
            <a:r>
              <a:rPr lang="en-GB" sz="3200" u="sng" dirty="0">
                <a:solidFill>
                  <a:srgbClr val="FFC000"/>
                </a:solidFill>
                <a:latin typeface="Tw Cen MT" panose="020B0602020104020603" pitchFamily="34" charset="0"/>
              </a:rPr>
              <a:t>Graphical User Interface</a:t>
            </a:r>
            <a:r>
              <a:rPr lang="en-GB" sz="3200" dirty="0">
                <a:latin typeface="Tw Cen MT" panose="020B0602020104020603" pitchFamily="34" charset="0"/>
              </a:rPr>
              <a:t> (GUI</a:t>
            </a:r>
            <a:r>
              <a:rPr lang="en-GB" sz="3200" dirty="0" smtClean="0">
                <a:latin typeface="Tw Cen MT" panose="020B0602020104020603" pitchFamily="34" charset="0"/>
              </a:rPr>
              <a:t>).</a:t>
            </a:r>
          </a:p>
          <a:p>
            <a:pPr marL="36900" indent="0" algn="ctr">
              <a:buNone/>
            </a:pPr>
            <a:endParaRPr lang="en-GB" sz="3200" dirty="0" smtClean="0">
              <a:latin typeface="Tw Cen MT" panose="020B0602020104020603" pitchFamily="34" charset="0"/>
            </a:endParaRPr>
          </a:p>
          <a:p>
            <a:pPr marL="36900" indent="0" algn="ctr">
              <a:buNone/>
            </a:pPr>
            <a:r>
              <a:rPr lang="en-GB" sz="3200" dirty="0" err="1" smtClean="0">
                <a:latin typeface="Tw Cen MT" panose="020B0602020104020603" pitchFamily="34" charset="0"/>
              </a:rPr>
              <a:t>Contoh</a:t>
            </a:r>
            <a:r>
              <a:rPr lang="en-GB" sz="3200" dirty="0" smtClean="0">
                <a:latin typeface="Tw Cen MT" panose="020B0602020104020603" pitchFamily="34" charset="0"/>
              </a:rPr>
              <a:t> GUI: </a:t>
            </a:r>
          </a:p>
          <a:p>
            <a:pPr marL="36900" indent="0" algn="ctr">
              <a:buNone/>
            </a:pPr>
            <a:r>
              <a:rPr lang="en-GB" sz="3200" dirty="0" smtClean="0">
                <a:latin typeface="Tw Cen MT" panose="020B0602020104020603" pitchFamily="34" charset="0"/>
              </a:rPr>
              <a:t>pull-down </a:t>
            </a:r>
            <a:r>
              <a:rPr lang="en-GB" sz="3200" dirty="0">
                <a:latin typeface="Tw Cen MT" panose="020B0602020104020603" pitchFamily="34" charset="0"/>
              </a:rPr>
              <a:t>menus, buttons, Internet </a:t>
            </a:r>
            <a:r>
              <a:rPr lang="en-GB" sz="3200" dirty="0" smtClean="0">
                <a:latin typeface="Tw Cen MT" panose="020B0602020104020603" pitchFamily="34" charset="0"/>
              </a:rPr>
              <a:t>browser</a:t>
            </a:r>
            <a:endParaRPr lang="en-GB" sz="3200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43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1"/>
                </a:solidFill>
                <a:latin typeface="Tw Cen MT" panose="020B0602020104020603" pitchFamily="34" charset="0"/>
              </a:rPr>
              <a:t>Recent User Interface Development</a:t>
            </a:r>
            <a:endParaRPr lang="en-GB" b="1" dirty="0">
              <a:solidFill>
                <a:schemeClr val="accent1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346" y="1732450"/>
            <a:ext cx="7765322" cy="553551"/>
          </a:xfrm>
        </p:spPr>
        <p:txBody>
          <a:bodyPr>
            <a:normAutofit/>
          </a:bodyPr>
          <a:lstStyle/>
          <a:p>
            <a:pPr marL="36900" indent="0" algn="ctr">
              <a:buNone/>
            </a:pPr>
            <a:r>
              <a:rPr lang="en-US" sz="2800" b="1" dirty="0">
                <a:latin typeface="Tw Cen MT" panose="020B0602020104020603" pitchFamily="34" charset="0"/>
              </a:rPr>
              <a:t>S</a:t>
            </a:r>
            <a:r>
              <a:rPr lang="en-US" sz="2800" b="1" dirty="0" smtClean="0">
                <a:latin typeface="Tw Cen MT" panose="020B0602020104020603" pitchFamily="34" charset="0"/>
              </a:rPr>
              <a:t>peech </a:t>
            </a:r>
            <a:r>
              <a:rPr lang="en-US" sz="2800" b="1" dirty="0">
                <a:latin typeface="Tw Cen MT" panose="020B0602020104020603" pitchFamily="34" charset="0"/>
              </a:rPr>
              <a:t>R</a:t>
            </a:r>
            <a:r>
              <a:rPr lang="en-US" sz="2800" b="1" dirty="0" smtClean="0">
                <a:latin typeface="Tw Cen MT" panose="020B0602020104020603" pitchFamily="34" charset="0"/>
              </a:rPr>
              <a:t>ecognizer </a:t>
            </a:r>
            <a:r>
              <a:rPr lang="en-US" sz="2800" dirty="0" smtClean="0">
                <a:latin typeface="Tw Cen MT" panose="020B0602020104020603" pitchFamily="34" charset="0"/>
              </a:rPr>
              <a:t>(Speech to Text)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507" y="2438401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0261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1"/>
                </a:solidFill>
                <a:latin typeface="Tw Cen MT" panose="020B0602020104020603" pitchFamily="34" charset="0"/>
              </a:rPr>
              <a:t>Recent User Interface Development</a:t>
            </a:r>
            <a:endParaRPr lang="en-GB" b="1" dirty="0">
              <a:solidFill>
                <a:schemeClr val="accent1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346" y="1732450"/>
            <a:ext cx="7765322" cy="553551"/>
          </a:xfrm>
        </p:spPr>
        <p:txBody>
          <a:bodyPr>
            <a:normAutofit/>
          </a:bodyPr>
          <a:lstStyle/>
          <a:p>
            <a:pPr marL="36900" indent="0" algn="ctr">
              <a:buNone/>
            </a:pPr>
            <a:r>
              <a:rPr lang="en-US" sz="2800" b="1" dirty="0">
                <a:latin typeface="Tw Cen MT" panose="020B0602020104020603" pitchFamily="34" charset="0"/>
              </a:rPr>
              <a:t>Speech Synthesizer </a:t>
            </a:r>
            <a:r>
              <a:rPr lang="en-US" sz="2800" dirty="0">
                <a:latin typeface="Tw Cen MT" panose="020B0602020104020603" pitchFamily="34" charset="0"/>
              </a:rPr>
              <a:t>(Text to Speech)</a:t>
            </a:r>
            <a:endParaRPr lang="en-US" sz="2800" dirty="0" smtClean="0">
              <a:latin typeface="Tw Cen MT" panose="020B06020201040206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807" y="2286001"/>
            <a:ext cx="5486400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2436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1"/>
                </a:solidFill>
                <a:latin typeface="Tw Cen MT" panose="020B0602020104020603" pitchFamily="34" charset="0"/>
              </a:rPr>
              <a:t>Recent User Interface Development</a:t>
            </a:r>
            <a:endParaRPr lang="en-GB" b="1" dirty="0">
              <a:solidFill>
                <a:schemeClr val="accent1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346" y="1732450"/>
            <a:ext cx="7765322" cy="553551"/>
          </a:xfrm>
        </p:spPr>
        <p:txBody>
          <a:bodyPr>
            <a:normAutofit/>
          </a:bodyPr>
          <a:lstStyle/>
          <a:p>
            <a:pPr marL="36900" indent="0" algn="ctr">
              <a:buNone/>
            </a:pPr>
            <a:r>
              <a:rPr lang="en-US" sz="2800" b="1" dirty="0">
                <a:latin typeface="Tw Cen MT" panose="020B0602020104020603" pitchFamily="34" charset="0"/>
              </a:rPr>
              <a:t>Hologram </a:t>
            </a:r>
            <a:r>
              <a:rPr lang="en-US" sz="2800" dirty="0">
                <a:latin typeface="Tw Cen MT" panose="020B0602020104020603" pitchFamily="34" charset="0"/>
              </a:rPr>
              <a:t>(Microsoft </a:t>
            </a:r>
            <a:r>
              <a:rPr lang="en-US" sz="2800" dirty="0" err="1">
                <a:latin typeface="Tw Cen MT" panose="020B0602020104020603" pitchFamily="34" charset="0"/>
              </a:rPr>
              <a:t>Hololens</a:t>
            </a:r>
            <a:r>
              <a:rPr lang="en-US" sz="2800" dirty="0">
                <a:latin typeface="Tw Cen MT" panose="020B0602020104020603" pitchFamily="34" charset="0"/>
              </a:rPr>
              <a:t>)</a:t>
            </a:r>
            <a:endParaRPr lang="en-US" sz="2800" dirty="0" smtClean="0">
              <a:latin typeface="Tw Cen MT" panose="020B06020201040206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438" y="2438401"/>
            <a:ext cx="6815137" cy="357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9880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1"/>
                </a:solidFill>
                <a:latin typeface="Tw Cen MT" panose="020B0602020104020603" pitchFamily="34" charset="0"/>
              </a:rPr>
              <a:t>Recent User Interface Development</a:t>
            </a:r>
            <a:endParaRPr lang="en-GB" b="1" dirty="0">
              <a:solidFill>
                <a:schemeClr val="accent1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346" y="1732450"/>
            <a:ext cx="7765322" cy="553551"/>
          </a:xfrm>
        </p:spPr>
        <p:txBody>
          <a:bodyPr>
            <a:normAutofit/>
          </a:bodyPr>
          <a:lstStyle/>
          <a:p>
            <a:pPr marL="36900" indent="0" algn="ctr">
              <a:buNone/>
            </a:pPr>
            <a:r>
              <a:rPr lang="en-US" sz="2800" b="1" dirty="0">
                <a:latin typeface="Tw Cen MT" panose="020B0602020104020603" pitchFamily="34" charset="0"/>
              </a:rPr>
              <a:t>Virtual Reality </a:t>
            </a:r>
            <a:r>
              <a:rPr lang="en-US" sz="2800" dirty="0">
                <a:latin typeface="Tw Cen MT" panose="020B0602020104020603" pitchFamily="34" charset="0"/>
              </a:rPr>
              <a:t>(Reality in Virtual)</a:t>
            </a:r>
            <a:endParaRPr lang="en-US" sz="2800" dirty="0" smtClean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4865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1"/>
                </a:solidFill>
                <a:latin typeface="Tw Cen MT" panose="020B0602020104020603" pitchFamily="34" charset="0"/>
              </a:rPr>
              <a:t>Recent User Interface Development</a:t>
            </a:r>
            <a:endParaRPr lang="en-GB" b="1" dirty="0">
              <a:solidFill>
                <a:schemeClr val="accent1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346" y="1732450"/>
            <a:ext cx="7765322" cy="553551"/>
          </a:xfrm>
        </p:spPr>
        <p:txBody>
          <a:bodyPr>
            <a:normAutofit/>
          </a:bodyPr>
          <a:lstStyle/>
          <a:p>
            <a:pPr marL="36900" indent="0" algn="ctr">
              <a:buNone/>
            </a:pPr>
            <a:r>
              <a:rPr lang="en-US" sz="2800" b="1" dirty="0">
                <a:latin typeface="Tw Cen MT" panose="020B0602020104020603" pitchFamily="34" charset="0"/>
              </a:rPr>
              <a:t>Augmented Reality</a:t>
            </a:r>
            <a:r>
              <a:rPr lang="en-US" sz="2800" dirty="0">
                <a:latin typeface="Tw Cen MT" panose="020B0602020104020603" pitchFamily="34" charset="0"/>
              </a:rPr>
              <a:t> (Virtual in Reality)</a:t>
            </a:r>
            <a:endParaRPr lang="en-US" sz="2800" dirty="0" smtClean="0">
              <a:latin typeface="Tw Cen MT" panose="020B06020201040206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11"/>
          <a:stretch/>
        </p:blipFill>
        <p:spPr>
          <a:xfrm>
            <a:off x="1377206" y="2438401"/>
            <a:ext cx="6381601" cy="341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5211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174</TotalTime>
  <Words>713</Words>
  <Application>Microsoft Office PowerPoint</Application>
  <PresentationFormat>On-screen Show (4:3)</PresentationFormat>
  <Paragraphs>73</Paragraphs>
  <Slides>15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Calisto MT</vt:lpstr>
      <vt:lpstr>Trebuchet MS</vt:lpstr>
      <vt:lpstr>Tw Cen MT</vt:lpstr>
      <vt:lpstr>Wingdings</vt:lpstr>
      <vt:lpstr>Wingdings 2</vt:lpstr>
      <vt:lpstr>Slate</vt:lpstr>
      <vt:lpstr>User Interface Subsystem</vt:lpstr>
      <vt:lpstr>User Interface Subsistem (UI)</vt:lpstr>
      <vt:lpstr>User Interface Process</vt:lpstr>
      <vt:lpstr>PowerPoint Presentation</vt:lpstr>
      <vt:lpstr>Recent User Interface Development</vt:lpstr>
      <vt:lpstr>Recent User Interface Development</vt:lpstr>
      <vt:lpstr>Recent User Interface Development</vt:lpstr>
      <vt:lpstr>Recent User Interface Development</vt:lpstr>
      <vt:lpstr>Recent User Interface Development</vt:lpstr>
      <vt:lpstr>Recent User Interface Development</vt:lpstr>
      <vt:lpstr>New Development in DSS</vt:lpstr>
      <vt:lpstr>New Development in DSS</vt:lpstr>
      <vt:lpstr>New Development in DSS</vt:lpstr>
      <vt:lpstr>New Development in DSS</vt:lpstr>
      <vt:lpstr>TERIMA KASIH 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Deni Kurnianto Nugroho</dc:creator>
  <cp:lastModifiedBy>bonita d</cp:lastModifiedBy>
  <cp:revision>38</cp:revision>
  <dcterms:created xsi:type="dcterms:W3CDTF">2015-03-10T13:41:48Z</dcterms:created>
  <dcterms:modified xsi:type="dcterms:W3CDTF">2015-10-28T01:10:21Z</dcterms:modified>
</cp:coreProperties>
</file>